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53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7" name="Google Shape;507;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
        <p:nvSpPr>
          <p:cNvPr id="123" name="Google Shape;12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4" name="Google Shape;12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
        <p:nvSpPr>
          <p:cNvPr id="223" name="Google Shape;22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 name="Google Shape;22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89" name="Google Shape;89;p13"/>
          <p:cNvSpPr txBox="1">
            <a:spLocks noGrp="1"/>
          </p:cNvSpPr>
          <p:nvPr>
            <p:ph type="body" idx="1"/>
          </p:nvPr>
        </p:nvSpPr>
        <p:spPr>
          <a:xfrm>
            <a:off x="420974" y="4543269"/>
            <a:ext cx="8915400" cy="136708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https://www.youtube.com/watch?v=mMjYmrmhZa8</a:t>
            </a:r>
            <a:endParaRPr/>
          </a:p>
        </p:txBody>
      </p:sp>
      <p:pic>
        <p:nvPicPr>
          <p:cNvPr id="90" name="Google Shape;90;p13"/>
          <p:cNvPicPr preferRelativeResize="0"/>
          <p:nvPr/>
        </p:nvPicPr>
        <p:blipFill rotWithShape="1">
          <a:blip r:embed="rId3">
            <a:alphaModFix/>
          </a:blip>
          <a:srcRect/>
          <a:stretch/>
        </p:blipFill>
        <p:spPr>
          <a:xfrm>
            <a:off x="457200" y="274638"/>
            <a:ext cx="8610600" cy="4297362"/>
          </a:xfrm>
          <a:prstGeom prst="rect">
            <a:avLst/>
          </a:prstGeom>
          <a:noFill/>
          <a:ln>
            <a:noFill/>
          </a:ln>
        </p:spPr>
      </p:pic>
      <p:sp>
        <p:nvSpPr>
          <p:cNvPr id="91" name="Google Shape;91;p13"/>
          <p:cNvSpPr txBox="1"/>
          <p:nvPr/>
        </p:nvSpPr>
        <p:spPr>
          <a:xfrm>
            <a:off x="262467" y="0"/>
            <a:ext cx="8915400" cy="6857999"/>
          </a:xfrm>
          <a:prstGeom prst="rect">
            <a:avLst/>
          </a:prstGeom>
          <a:gradFill>
            <a:gsLst>
              <a:gs pos="0">
                <a:srgbClr val="FFFF7E"/>
              </a:gs>
              <a:gs pos="50000">
                <a:srgbClr val="FFFFB1"/>
              </a:gs>
              <a:gs pos="100000">
                <a:srgbClr val="FFFFD9"/>
              </a:gs>
            </a:gsLst>
            <a:path path="circle">
              <a:fillToRect l="100000" t="100000"/>
            </a:path>
            <a:tileRect r="-100000" b="-100000"/>
          </a:gradFill>
          <a:ln>
            <a:noFill/>
          </a:ln>
        </p:spPr>
        <p:txBody>
          <a:bodyPr spcFirstLastPara="1" wrap="square" lIns="91425" tIns="45700" rIns="91425" bIns="45700" anchor="t" anchorCtr="0">
            <a:normAutofit/>
          </a:bodyPr>
          <a:lstStyle/>
          <a:p>
            <a:pPr marL="342900" marR="0" lvl="0" indent="-139700" algn="l" rtl="0">
              <a:spcBef>
                <a:spcPts val="0"/>
              </a:spcBef>
              <a:spcAft>
                <a:spcPts val="0"/>
              </a:spcAft>
              <a:buClr>
                <a:schemeClr val="dk1"/>
              </a:buClr>
              <a:buSzPts val="3200"/>
              <a:buFont typeface="Arial"/>
              <a:buNone/>
            </a:pPr>
            <a:endParaRPr sz="3200" b="0" i="1"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1"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1"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Theo như quan sát, ta thấy:</a:t>
            </a:r>
            <a:endParaRPr sz="3200" b="0" i="0" u="none" strike="noStrike" cap="none">
              <a:solidFill>
                <a:schemeClr val="dk1"/>
              </a:solidFill>
              <a:latin typeface="Calibri"/>
              <a:ea typeface="Calibri"/>
              <a:cs typeface="Calibri"/>
              <a:sym typeface="Calibri"/>
            </a:endParaRPr>
          </a:p>
          <a:p>
            <a:pPr marL="0" marR="0" lvl="0" indent="0" algn="l" rtl="0">
              <a:spcBef>
                <a:spcPts val="640"/>
              </a:spcBef>
              <a:spcAft>
                <a:spcPts val="0"/>
              </a:spcAft>
              <a:buClr>
                <a:schemeClr val="dk1"/>
              </a:buClr>
              <a:buSzPts val="3200"/>
              <a:buFont typeface="Arial"/>
              <a:buNone/>
            </a:pPr>
            <a:r>
              <a:rPr lang="en-US" sz="3200" b="0" i="1" u="none" strike="noStrike" cap="none">
                <a:solidFill>
                  <a:schemeClr val="dk1"/>
                </a:solidFill>
                <a:latin typeface="Calibri"/>
                <a:ea typeface="Calibri"/>
                <a:cs typeface="Calibri"/>
                <a:sym typeface="Calibri"/>
              </a:rPr>
              <a:t>+ Chiều dài các ống của đàn là khác nhau.</a:t>
            </a:r>
            <a:endParaRPr sz="3200" b="0" i="0" u="none" strike="noStrike" cap="none">
              <a:solidFill>
                <a:schemeClr val="dk1"/>
              </a:solidFill>
              <a:latin typeface="Calibri"/>
              <a:ea typeface="Calibri"/>
              <a:cs typeface="Calibri"/>
              <a:sym typeface="Calibri"/>
            </a:endParaRPr>
          </a:p>
          <a:p>
            <a:pPr marL="0" marR="0" lvl="0" indent="0" algn="l" rtl="0">
              <a:spcBef>
                <a:spcPts val="640"/>
              </a:spcBef>
              <a:spcAft>
                <a:spcPts val="0"/>
              </a:spcAft>
              <a:buClr>
                <a:schemeClr val="dk1"/>
              </a:buClr>
              <a:buSzPts val="3200"/>
              <a:buFont typeface="Arial"/>
              <a:buNone/>
            </a:pPr>
            <a:r>
              <a:rPr lang="en-US" sz="3200" b="0" i="1" u="none" strike="noStrike" cap="none">
                <a:solidFill>
                  <a:schemeClr val="dk1"/>
                </a:solidFill>
                <a:latin typeface="Calibri"/>
                <a:ea typeface="Calibri"/>
                <a:cs typeface="Calibri"/>
                <a:sym typeface="Calibri"/>
              </a:rPr>
              <a:t>+ Vật chất dao động là cột khí trong ống.</a:t>
            </a:r>
            <a:endParaRPr sz="3200" b="0" i="0" u="none" strike="noStrike" cap="none">
              <a:solidFill>
                <a:schemeClr val="dk1"/>
              </a:solidFill>
              <a:latin typeface="Calibri"/>
              <a:ea typeface="Calibri"/>
              <a:cs typeface="Calibri"/>
              <a:sym typeface="Calibri"/>
            </a:endParaRPr>
          </a:p>
          <a:p>
            <a:pPr marL="0" marR="0" lvl="0" indent="0" algn="l" rtl="0">
              <a:spcBef>
                <a:spcPts val="640"/>
              </a:spcBef>
              <a:spcAft>
                <a:spcPts val="0"/>
              </a:spcAft>
              <a:buClr>
                <a:schemeClr val="dk1"/>
              </a:buClr>
              <a:buSzPts val="3200"/>
              <a:buFont typeface="Arial"/>
              <a:buNone/>
            </a:pPr>
            <a:r>
              <a:rPr lang="en-US" sz="3200" b="1"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 Âm phát ra trầm hay bổng là do tần số khác nhau.</a:t>
            </a: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2"/>
          <p:cNvSpPr txBox="1">
            <a:spLocks noGrp="1"/>
          </p:cNvSpPr>
          <p:nvPr>
            <p:ph type="body" idx="1"/>
          </p:nvPr>
        </p:nvSpPr>
        <p:spPr>
          <a:xfrm>
            <a:off x="457200" y="1600200"/>
            <a:ext cx="4495800" cy="4525963"/>
          </a:xfrm>
          <a:prstGeom prst="rect">
            <a:avLst/>
          </a:prstGeom>
          <a:solidFill>
            <a:srgbClr val="92D050"/>
          </a:solidFill>
          <a:ln>
            <a:noFill/>
          </a:ln>
        </p:spPr>
        <p:txBody>
          <a:bodyPr spcFirstLastPara="1" wrap="square" lIns="91425" tIns="45700" rIns="91425" bIns="45700" anchor="t" anchorCtr="0">
            <a:normAutofit fontScale="77500" lnSpcReduction="20000"/>
          </a:bodyPr>
          <a:lstStyle/>
          <a:p>
            <a:pPr marL="0" lvl="0" indent="0" algn="l" rtl="0">
              <a:spcBef>
                <a:spcPts val="0"/>
              </a:spcBef>
              <a:spcAft>
                <a:spcPts val="0"/>
              </a:spcAft>
              <a:buClr>
                <a:schemeClr val="dk1"/>
              </a:buClr>
              <a:buSzPct val="100000"/>
              <a:buNone/>
            </a:pPr>
            <a:r>
              <a:rPr lang="en-US" b="1"/>
              <a:t>II. Giải thích sự tạo thành sóng dừng </a:t>
            </a:r>
            <a:endParaRPr/>
          </a:p>
          <a:p>
            <a:pPr marL="0" lvl="0" indent="0" algn="l" rtl="0">
              <a:spcBef>
                <a:spcPts val="496"/>
              </a:spcBef>
              <a:spcAft>
                <a:spcPts val="0"/>
              </a:spcAft>
              <a:buClr>
                <a:schemeClr val="dk1"/>
              </a:buClr>
              <a:buSzPct val="100000"/>
              <a:buNone/>
            </a:pPr>
            <a:r>
              <a:rPr lang="en-US" b="1"/>
              <a:t>1. Đặc điểm của sóng dừng</a:t>
            </a:r>
            <a:endParaRPr/>
          </a:p>
          <a:p>
            <a:pPr marL="0" lvl="0" indent="0" algn="l" rtl="0">
              <a:spcBef>
                <a:spcPts val="496"/>
              </a:spcBef>
              <a:spcAft>
                <a:spcPts val="0"/>
              </a:spcAft>
              <a:buClr>
                <a:schemeClr val="dk1"/>
              </a:buClr>
              <a:buSzPct val="100000"/>
              <a:buNone/>
            </a:pPr>
            <a:r>
              <a:rPr lang="en-US"/>
              <a:t>- Sóng dừng là sự giao thoa của hai sóng cùng </a:t>
            </a:r>
            <a:r>
              <a:rPr lang="en-US">
                <a:solidFill>
                  <a:srgbClr val="FF0000"/>
                </a:solidFill>
              </a:rPr>
              <a:t>biên độ cùng tần số </a:t>
            </a:r>
            <a:r>
              <a:rPr lang="en-US"/>
              <a:t>lan truyền ngược nhau trên một phương truyền sóng.</a:t>
            </a:r>
            <a:endParaRPr/>
          </a:p>
          <a:p>
            <a:pPr marL="0" lvl="0" indent="0" algn="l" rtl="0">
              <a:spcBef>
                <a:spcPts val="496"/>
              </a:spcBef>
              <a:spcAft>
                <a:spcPts val="0"/>
              </a:spcAft>
              <a:buClr>
                <a:schemeClr val="dk1"/>
              </a:buClr>
              <a:buSzPct val="100000"/>
              <a:buNone/>
            </a:pPr>
            <a:r>
              <a:rPr lang="en-US"/>
              <a:t>- Khi có sóng dừng, </a:t>
            </a:r>
            <a:endParaRPr/>
          </a:p>
          <a:p>
            <a:pPr marL="0" lvl="0" indent="0" algn="l" rtl="0">
              <a:spcBef>
                <a:spcPts val="496"/>
              </a:spcBef>
              <a:spcAft>
                <a:spcPts val="0"/>
              </a:spcAft>
              <a:buClr>
                <a:schemeClr val="dk1"/>
              </a:buClr>
              <a:buSzPct val="100000"/>
              <a:buNone/>
            </a:pPr>
            <a:r>
              <a:rPr lang="en-US"/>
              <a:t>+ Điểm luôn luôn đứng yên gọi là nút sóng </a:t>
            </a:r>
            <a:endParaRPr/>
          </a:p>
          <a:p>
            <a:pPr marL="0" lvl="0" indent="0" algn="l" rtl="0">
              <a:spcBef>
                <a:spcPts val="496"/>
              </a:spcBef>
              <a:spcAft>
                <a:spcPts val="0"/>
              </a:spcAft>
              <a:buClr>
                <a:schemeClr val="dk1"/>
              </a:buClr>
              <a:buSzPct val="100000"/>
              <a:buNone/>
            </a:pPr>
            <a:r>
              <a:rPr lang="en-US"/>
              <a:t>+ Điểm luôn dao động với biên độc cực đại gọi là bụng sóng.</a:t>
            </a:r>
            <a:endParaRPr/>
          </a:p>
          <a:p>
            <a:pPr marL="342900" lvl="0" indent="-185420" algn="l" rtl="0">
              <a:spcBef>
                <a:spcPts val="496"/>
              </a:spcBef>
              <a:spcAft>
                <a:spcPts val="0"/>
              </a:spcAft>
              <a:buClr>
                <a:schemeClr val="dk1"/>
              </a:buClr>
              <a:buSzPct val="100000"/>
              <a:buNone/>
            </a:pPr>
            <a:endParaRPr/>
          </a:p>
        </p:txBody>
      </p:sp>
      <p:sp>
        <p:nvSpPr>
          <p:cNvPr id="379" name="Google Shape;379;p22"/>
          <p:cNvSpPr>
            <a:spLocks noGrp="1"/>
          </p:cNvSpPr>
          <p:nvPr>
            <p:ph type="title"/>
          </p:nvPr>
        </p:nvSpPr>
        <p:spPr>
          <a:xfrm>
            <a:off x="457200" y="274638"/>
            <a:ext cx="8229600" cy="1143000"/>
          </a:xfrm>
          <a:prstGeom prst="horizontalScroll">
            <a:avLst>
              <a:gd name="adj" fmla="val 12500"/>
            </a:avLst>
          </a:prstGeom>
          <a:solidFill>
            <a:srgbClr val="DAE5F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rgbClr val="FC7876"/>
              </a:buClr>
              <a:buSzPts val="3600"/>
              <a:buFont typeface="Times New Roman"/>
              <a:buNone/>
            </a:pPr>
            <a:r>
              <a:rPr lang="en-US" sz="3600" b="1" cap="none">
                <a:solidFill>
                  <a:srgbClr val="FC7876"/>
                </a:solidFill>
                <a:latin typeface="Times New Roman"/>
                <a:ea typeface="Times New Roman"/>
                <a:cs typeface="Times New Roman"/>
                <a:sym typeface="Times New Roman"/>
              </a:rPr>
              <a:t>BÀI SÓNG DỪNG</a:t>
            </a:r>
            <a:endParaRPr sz="3600" b="1" cap="none">
              <a:solidFill>
                <a:srgbClr val="FC7876"/>
              </a:solidFill>
            </a:endParaRPr>
          </a:p>
        </p:txBody>
      </p:sp>
      <p:sp>
        <p:nvSpPr>
          <p:cNvPr id="380" name="Google Shape;380;p22"/>
          <p:cNvSpPr txBox="1"/>
          <p:nvPr/>
        </p:nvSpPr>
        <p:spPr>
          <a:xfrm>
            <a:off x="4953000" y="1600199"/>
            <a:ext cx="3733800" cy="4525963"/>
          </a:xfrm>
          <a:prstGeom prst="rect">
            <a:avLst/>
          </a:prstGeom>
          <a:noFill/>
          <a:ln>
            <a:noFill/>
          </a:ln>
        </p:spPr>
        <p:txBody>
          <a:bodyPr spcFirstLastPara="1" wrap="square" lIns="91425" tIns="45700" rIns="91425" bIns="45700" anchor="t" anchorCtr="0">
            <a:normAutofit/>
          </a:bodyPr>
          <a:lstStyle/>
          <a:p>
            <a:pPr marL="342900" marR="0" lvl="0" indent="-139700" algn="l" rtl="0">
              <a:spcBef>
                <a:spcPts val="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sp>
        <p:nvSpPr>
          <p:cNvPr id="381" name="Google Shape;381;p22"/>
          <p:cNvSpPr txBox="1"/>
          <p:nvPr/>
        </p:nvSpPr>
        <p:spPr>
          <a:xfrm>
            <a:off x="5248806" y="2529203"/>
            <a:ext cx="3444240" cy="3596960"/>
          </a:xfrm>
          <a:prstGeom prst="rect">
            <a:avLst/>
          </a:prstGeom>
          <a:blipFill rotWithShape="1">
            <a:blip r:embed="rId3">
              <a:alphaModFix/>
            </a:blip>
            <a:stretch>
              <a:fillRect l="-3007" t="-1693" r="-283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23"/>
          <p:cNvPicPr preferRelativeResize="0"/>
          <p:nvPr/>
        </p:nvPicPr>
        <p:blipFill rotWithShape="1">
          <a:blip r:embed="rId3">
            <a:alphaModFix/>
          </a:blip>
          <a:srcRect/>
          <a:stretch/>
        </p:blipFill>
        <p:spPr>
          <a:xfrm>
            <a:off x="0" y="-89115"/>
            <a:ext cx="9296400" cy="6972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6"/>
                                        </p:tgtEl>
                                        <p:attrNameLst>
                                          <p:attrName>style.visibility</p:attrName>
                                        </p:attrNameLst>
                                      </p:cBhvr>
                                      <p:to>
                                        <p:strVal val="visible"/>
                                      </p:to>
                                    </p:set>
                                    <p:animEffect transition="in" filter="fade">
                                      <p:cBhvr>
                                        <p:cTn id="7" dur="5000"/>
                                        <p:tgtEl>
                                          <p:spTgt spid="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24"/>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1"/>
                                        </p:tgtEl>
                                        <p:attrNameLst>
                                          <p:attrName>style.visibility</p:attrName>
                                        </p:attrNameLst>
                                      </p:cBhvr>
                                      <p:to>
                                        <p:strVal val="visible"/>
                                      </p:to>
                                    </p:set>
                                    <p:animEffect transition="in" filter="fade">
                                      <p:cBhvr>
                                        <p:cTn id="7" dur="4805"/>
                                        <p:tgtEl>
                                          <p:spTgt spid="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5"/>
          <p:cNvSpPr txBox="1">
            <a:spLocks noGrp="1"/>
          </p:cNvSpPr>
          <p:nvPr>
            <p:ph type="title"/>
          </p:nvPr>
        </p:nvSpPr>
        <p:spPr>
          <a:xfrm>
            <a:off x="-304006" y="32735"/>
            <a:ext cx="80010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FF3300"/>
              </a:buClr>
              <a:buSzPct val="100000"/>
              <a:buFont typeface="Times New Roman"/>
              <a:buNone/>
            </a:pPr>
            <a:r>
              <a:rPr lang="en-US" sz="3100" b="1">
                <a:solidFill>
                  <a:srgbClr val="FF3300"/>
                </a:solidFill>
                <a:latin typeface="Times New Roman"/>
                <a:ea typeface="Times New Roman"/>
                <a:cs typeface="Times New Roman"/>
                <a:sym typeface="Times New Roman"/>
              </a:rPr>
              <a:t>1. Sóng dừng trên một sợi dây có hai đâu cố định</a:t>
            </a:r>
            <a:br>
              <a:rPr lang="en-US" sz="2800" b="1">
                <a:solidFill>
                  <a:srgbClr val="FF3300"/>
                </a:solidFill>
                <a:latin typeface="Times New Roman"/>
                <a:ea typeface="Times New Roman"/>
                <a:cs typeface="Times New Roman"/>
                <a:sym typeface="Times New Roman"/>
              </a:rPr>
            </a:br>
            <a:endParaRPr/>
          </a:p>
        </p:txBody>
      </p:sp>
      <p:pic>
        <p:nvPicPr>
          <p:cNvPr id="397" name="Google Shape;397;p25"/>
          <p:cNvPicPr preferRelativeResize="0">
            <a:picLocks noGrp="1"/>
          </p:cNvPicPr>
          <p:nvPr>
            <p:ph type="body" idx="1"/>
          </p:nvPr>
        </p:nvPicPr>
        <p:blipFill rotWithShape="1">
          <a:blip r:embed="rId3">
            <a:alphaModFix/>
          </a:blip>
          <a:srcRect/>
          <a:stretch/>
        </p:blipFill>
        <p:spPr>
          <a:xfrm>
            <a:off x="228600" y="554662"/>
            <a:ext cx="6781800" cy="2417138"/>
          </a:xfrm>
          <a:prstGeom prst="rect">
            <a:avLst/>
          </a:prstGeom>
          <a:noFill/>
          <a:ln>
            <a:noFill/>
          </a:ln>
        </p:spPr>
      </p:pic>
      <p:pic>
        <p:nvPicPr>
          <p:cNvPr id="398" name="Google Shape;398;p25"/>
          <p:cNvPicPr preferRelativeResize="0"/>
          <p:nvPr/>
        </p:nvPicPr>
        <p:blipFill rotWithShape="1">
          <a:blip r:embed="rId4">
            <a:alphaModFix/>
          </a:blip>
          <a:srcRect/>
          <a:stretch/>
        </p:blipFill>
        <p:spPr>
          <a:xfrm>
            <a:off x="2590800" y="3218766"/>
            <a:ext cx="2971800" cy="1588612"/>
          </a:xfrm>
          <a:prstGeom prst="rect">
            <a:avLst/>
          </a:prstGeom>
          <a:noFill/>
          <a:ln>
            <a:noFill/>
          </a:ln>
        </p:spPr>
      </p:pic>
      <p:sp>
        <p:nvSpPr>
          <p:cNvPr id="399" name="Google Shape;399;p25"/>
          <p:cNvSpPr/>
          <p:nvPr/>
        </p:nvSpPr>
        <p:spPr>
          <a:xfrm>
            <a:off x="381000" y="5186080"/>
            <a:ext cx="822716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0000FF"/>
                </a:solidFill>
                <a:latin typeface="Times New Roman"/>
                <a:ea typeface="Times New Roman"/>
                <a:cs typeface="Times New Roman"/>
                <a:sym typeface="Times New Roman"/>
              </a:rPr>
              <a:t>Với k = 1,2,3,… gọi là múi sóng hay bó sóng</a:t>
            </a:r>
            <a:endParaRPr sz="2800">
              <a:solidFill>
                <a:srgbClr val="0000FF"/>
              </a:solidFill>
              <a:latin typeface="Times New Roman"/>
              <a:ea typeface="Times New Roman"/>
              <a:cs typeface="Times New Roman"/>
              <a:sym typeface="Times New Roman"/>
            </a:endParaRPr>
          </a:p>
        </p:txBody>
      </p:sp>
      <p:sp>
        <p:nvSpPr>
          <p:cNvPr id="400" name="Google Shape;400;p25"/>
          <p:cNvSpPr txBox="1"/>
          <p:nvPr/>
        </p:nvSpPr>
        <p:spPr>
          <a:xfrm>
            <a:off x="381000" y="5743327"/>
            <a:ext cx="5868988" cy="946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800"/>
              <a:buFont typeface="Times New Roman"/>
              <a:buNone/>
            </a:pPr>
            <a:r>
              <a:rPr lang="en-US" sz="2800" b="0" i="0" u="none" strike="noStrike" cap="none">
                <a:solidFill>
                  <a:srgbClr val="0000FF"/>
                </a:solidFill>
                <a:latin typeface="Times New Roman"/>
                <a:ea typeface="Times New Roman"/>
                <a:cs typeface="Times New Roman"/>
                <a:sym typeface="Times New Roman"/>
              </a:rPr>
              <a:t>Trong đó:  số bó(số múi) = số bụng = k.</a:t>
            </a:r>
            <a:endParaRPr/>
          </a:p>
          <a:p>
            <a:pPr marL="0" marR="0" lvl="0" indent="0" algn="l" rtl="0">
              <a:lnSpc>
                <a:spcPct val="100000"/>
              </a:lnSpc>
              <a:spcBef>
                <a:spcPts val="0"/>
              </a:spcBef>
              <a:spcAft>
                <a:spcPts val="0"/>
              </a:spcAft>
              <a:buClr>
                <a:srgbClr val="0000FF"/>
              </a:buClr>
              <a:buSzPts val="2800"/>
              <a:buFont typeface="Times New Roman"/>
              <a:buNone/>
            </a:pPr>
            <a:r>
              <a:rPr lang="en-US" sz="2800" b="0" i="0" u="none" strike="noStrike" cap="none">
                <a:solidFill>
                  <a:srgbClr val="0000FF"/>
                </a:solidFill>
                <a:latin typeface="Times New Roman"/>
                <a:ea typeface="Times New Roman"/>
                <a:cs typeface="Times New Roman"/>
                <a:sym typeface="Times New Roman"/>
              </a:rPr>
              <a:t>	       Số nút = k + 1</a:t>
            </a:r>
            <a:endParaRPr/>
          </a:p>
        </p:txBody>
      </p:sp>
      <p:pic>
        <p:nvPicPr>
          <p:cNvPr id="401" name="Google Shape;401;p25" descr="Standing Wave Fixed End.gif"/>
          <p:cNvPicPr preferRelativeResize="0"/>
          <p:nvPr/>
        </p:nvPicPr>
        <p:blipFill rotWithShape="1">
          <a:blip r:embed="rId5">
            <a:alphaModFix/>
          </a:blip>
          <a:srcRect/>
          <a:stretch/>
        </p:blipFill>
        <p:spPr>
          <a:xfrm>
            <a:off x="7010400" y="762000"/>
            <a:ext cx="1841500" cy="2057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0"/>
                                        </p:tgtEl>
                                        <p:attrNameLst>
                                          <p:attrName>style.visibility</p:attrName>
                                        </p:attrNameLst>
                                      </p:cBhvr>
                                      <p:to>
                                        <p:strVal val="visible"/>
                                      </p:to>
                                    </p:set>
                                    <p:animEffect transition="in" filter="fade">
                                      <p:cBhvr>
                                        <p:cTn id="7" dur="500"/>
                                        <p:tgtEl>
                                          <p:spTgt spid="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6"/>
          <p:cNvSpPr txBox="1">
            <a:spLocks noGrp="1"/>
          </p:cNvSpPr>
          <p:nvPr>
            <p:ph type="title"/>
          </p:nvPr>
        </p:nvSpPr>
        <p:spPr>
          <a:xfrm>
            <a:off x="152400" y="344947"/>
            <a:ext cx="77724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FF3300"/>
              </a:buClr>
              <a:buSzPct val="100000"/>
              <a:buFont typeface="Times New Roman"/>
              <a:buNone/>
            </a:pPr>
            <a:r>
              <a:rPr lang="en-US" sz="3200" b="1">
                <a:solidFill>
                  <a:srgbClr val="FF3300"/>
                </a:solidFill>
                <a:latin typeface="Times New Roman"/>
                <a:ea typeface="Times New Roman"/>
                <a:cs typeface="Times New Roman"/>
                <a:sym typeface="Times New Roman"/>
              </a:rPr>
              <a:t>2.Sóng dừng trên một sợi dây có </a:t>
            </a:r>
            <a:br>
              <a:rPr lang="en-US" sz="3200" b="1">
                <a:solidFill>
                  <a:srgbClr val="FF3300"/>
                </a:solidFill>
                <a:latin typeface="Times New Roman"/>
                <a:ea typeface="Times New Roman"/>
                <a:cs typeface="Times New Roman"/>
                <a:sym typeface="Times New Roman"/>
              </a:rPr>
            </a:br>
            <a:r>
              <a:rPr lang="en-US" sz="3200" b="1">
                <a:solidFill>
                  <a:srgbClr val="FF3300"/>
                </a:solidFill>
                <a:latin typeface="Times New Roman"/>
                <a:ea typeface="Times New Roman"/>
                <a:cs typeface="Times New Roman"/>
                <a:sym typeface="Times New Roman"/>
              </a:rPr>
              <a:t>một đầu cố định, một đầu tự do</a:t>
            </a:r>
            <a:br>
              <a:rPr lang="en-US" sz="3200" b="1">
                <a:solidFill>
                  <a:srgbClr val="FF3300"/>
                </a:solidFill>
                <a:latin typeface="Times New Roman"/>
                <a:ea typeface="Times New Roman"/>
                <a:cs typeface="Times New Roman"/>
                <a:sym typeface="Times New Roman"/>
              </a:rPr>
            </a:br>
            <a:endParaRPr/>
          </a:p>
        </p:txBody>
      </p:sp>
      <p:pic>
        <p:nvPicPr>
          <p:cNvPr id="407" name="Google Shape;407;p26"/>
          <p:cNvPicPr preferRelativeResize="0"/>
          <p:nvPr/>
        </p:nvPicPr>
        <p:blipFill rotWithShape="1">
          <a:blip r:embed="rId3">
            <a:alphaModFix/>
          </a:blip>
          <a:srcRect/>
          <a:stretch/>
        </p:blipFill>
        <p:spPr>
          <a:xfrm>
            <a:off x="7091472" y="430242"/>
            <a:ext cx="1622425" cy="5718175"/>
          </a:xfrm>
          <a:prstGeom prst="rect">
            <a:avLst/>
          </a:prstGeom>
          <a:noFill/>
          <a:ln>
            <a:noFill/>
          </a:ln>
        </p:spPr>
      </p:pic>
      <p:pic>
        <p:nvPicPr>
          <p:cNvPr id="408" name="Google Shape;408;p26"/>
          <p:cNvPicPr preferRelativeResize="0"/>
          <p:nvPr/>
        </p:nvPicPr>
        <p:blipFill rotWithShape="1">
          <a:blip r:embed="rId4">
            <a:alphaModFix/>
          </a:blip>
          <a:srcRect/>
          <a:stretch/>
        </p:blipFill>
        <p:spPr>
          <a:xfrm>
            <a:off x="5922960" y="2108200"/>
            <a:ext cx="3114675" cy="12700"/>
          </a:xfrm>
          <a:prstGeom prst="rect">
            <a:avLst/>
          </a:prstGeom>
          <a:noFill/>
          <a:ln>
            <a:noFill/>
          </a:ln>
        </p:spPr>
      </p:pic>
      <p:pic>
        <p:nvPicPr>
          <p:cNvPr id="409" name="Google Shape;409;p26"/>
          <p:cNvPicPr preferRelativeResize="0"/>
          <p:nvPr/>
        </p:nvPicPr>
        <p:blipFill rotWithShape="1">
          <a:blip r:embed="rId4">
            <a:alphaModFix/>
          </a:blip>
          <a:srcRect/>
          <a:stretch/>
        </p:blipFill>
        <p:spPr>
          <a:xfrm>
            <a:off x="5922961" y="3644900"/>
            <a:ext cx="3114675" cy="12700"/>
          </a:xfrm>
          <a:prstGeom prst="rect">
            <a:avLst/>
          </a:prstGeom>
          <a:noFill/>
          <a:ln>
            <a:noFill/>
          </a:ln>
        </p:spPr>
      </p:pic>
      <p:pic>
        <p:nvPicPr>
          <p:cNvPr id="410" name="Google Shape;410;p26"/>
          <p:cNvPicPr preferRelativeResize="0"/>
          <p:nvPr/>
        </p:nvPicPr>
        <p:blipFill rotWithShape="1">
          <a:blip r:embed="rId4">
            <a:alphaModFix/>
          </a:blip>
          <a:srcRect/>
          <a:stretch/>
        </p:blipFill>
        <p:spPr>
          <a:xfrm>
            <a:off x="5922962" y="5218676"/>
            <a:ext cx="3114675" cy="12700"/>
          </a:xfrm>
          <a:prstGeom prst="rect">
            <a:avLst/>
          </a:prstGeom>
          <a:noFill/>
          <a:ln>
            <a:noFill/>
          </a:ln>
        </p:spPr>
      </p:pic>
      <p:pic>
        <p:nvPicPr>
          <p:cNvPr id="411" name="Google Shape;411;p26"/>
          <p:cNvPicPr preferRelativeResize="0"/>
          <p:nvPr/>
        </p:nvPicPr>
        <p:blipFill rotWithShape="1">
          <a:blip r:embed="rId5">
            <a:alphaModFix/>
          </a:blip>
          <a:srcRect/>
          <a:stretch/>
        </p:blipFill>
        <p:spPr>
          <a:xfrm>
            <a:off x="7924800" y="242865"/>
            <a:ext cx="244651" cy="1930400"/>
          </a:xfrm>
          <a:prstGeom prst="rect">
            <a:avLst/>
          </a:prstGeom>
          <a:noFill/>
          <a:ln>
            <a:noFill/>
          </a:ln>
        </p:spPr>
      </p:pic>
      <p:pic>
        <p:nvPicPr>
          <p:cNvPr id="412" name="Google Shape;412;p26"/>
          <p:cNvPicPr preferRelativeResize="0"/>
          <p:nvPr/>
        </p:nvPicPr>
        <p:blipFill rotWithShape="1">
          <a:blip r:embed="rId6">
            <a:alphaModFix/>
          </a:blip>
          <a:srcRect/>
          <a:stretch/>
        </p:blipFill>
        <p:spPr>
          <a:xfrm>
            <a:off x="6383883" y="263647"/>
            <a:ext cx="738187" cy="5854290"/>
          </a:xfrm>
          <a:prstGeom prst="rect">
            <a:avLst/>
          </a:prstGeom>
          <a:noFill/>
          <a:ln>
            <a:noFill/>
          </a:ln>
        </p:spPr>
      </p:pic>
      <p:pic>
        <p:nvPicPr>
          <p:cNvPr id="413" name="Google Shape;413;p26"/>
          <p:cNvPicPr preferRelativeResize="0">
            <a:picLocks noGrp="1"/>
          </p:cNvPicPr>
          <p:nvPr>
            <p:ph type="body" idx="1"/>
          </p:nvPr>
        </p:nvPicPr>
        <p:blipFill rotWithShape="1">
          <a:blip r:embed="rId7">
            <a:alphaModFix/>
          </a:blip>
          <a:srcRect/>
          <a:stretch/>
        </p:blipFill>
        <p:spPr>
          <a:xfrm>
            <a:off x="892427" y="1320900"/>
            <a:ext cx="2361905" cy="1600000"/>
          </a:xfrm>
          <a:prstGeom prst="rect">
            <a:avLst/>
          </a:prstGeom>
          <a:noFill/>
          <a:ln>
            <a:noFill/>
          </a:ln>
        </p:spPr>
      </p:pic>
      <p:sp>
        <p:nvSpPr>
          <p:cNvPr id="414" name="Google Shape;414;p26"/>
          <p:cNvSpPr txBox="1"/>
          <p:nvPr/>
        </p:nvSpPr>
        <p:spPr>
          <a:xfrm>
            <a:off x="990600" y="3573923"/>
            <a:ext cx="3619500" cy="946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800"/>
              <a:buFont typeface="Times New Roman"/>
              <a:buNone/>
            </a:pPr>
            <a:r>
              <a:rPr lang="en-US" sz="2800" b="0" i="0" u="none" strike="noStrike" cap="none">
                <a:solidFill>
                  <a:srgbClr val="0000FF"/>
                </a:solidFill>
                <a:latin typeface="Times New Roman"/>
                <a:ea typeface="Times New Roman"/>
                <a:cs typeface="Times New Roman"/>
                <a:sym typeface="Times New Roman"/>
              </a:rPr>
              <a:t>Trong đó:</a:t>
            </a:r>
            <a:endParaRPr/>
          </a:p>
          <a:p>
            <a:pPr marL="0" marR="0" lvl="0" indent="0" algn="l" rtl="0">
              <a:lnSpc>
                <a:spcPct val="100000"/>
              </a:lnSpc>
              <a:spcBef>
                <a:spcPts val="0"/>
              </a:spcBef>
              <a:spcAft>
                <a:spcPts val="0"/>
              </a:spcAft>
              <a:buClr>
                <a:srgbClr val="0000FF"/>
              </a:buClr>
              <a:buSzPts val="2800"/>
              <a:buFont typeface="Times New Roman"/>
              <a:buNone/>
            </a:pPr>
            <a:r>
              <a:rPr lang="en-US" sz="2800" b="0" i="0" u="none" strike="noStrike" cap="none">
                <a:solidFill>
                  <a:srgbClr val="0000FF"/>
                </a:solidFill>
                <a:latin typeface="Times New Roman"/>
                <a:ea typeface="Times New Roman"/>
                <a:cs typeface="Times New Roman"/>
                <a:sym typeface="Times New Roman"/>
              </a:rPr>
              <a:t>Số bụng = số nút = k +1</a:t>
            </a:r>
            <a:endParaRPr/>
          </a:p>
        </p:txBody>
      </p:sp>
      <p:sp>
        <p:nvSpPr>
          <p:cNvPr id="415" name="Google Shape;415;p26"/>
          <p:cNvSpPr/>
          <p:nvPr/>
        </p:nvSpPr>
        <p:spPr>
          <a:xfrm>
            <a:off x="3733800" y="1846590"/>
            <a:ext cx="2475358"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5B5249"/>
                </a:solidFill>
                <a:latin typeface="Times New Roman"/>
                <a:ea typeface="Times New Roman"/>
                <a:cs typeface="Times New Roman"/>
                <a:sym typeface="Times New Roman"/>
              </a:rPr>
              <a:t>k = 0, 1, 2, 3 </a:t>
            </a:r>
            <a:r>
              <a:rPr lang="en-US" sz="2800" b="1">
                <a:solidFill>
                  <a:srgbClr val="5B5249"/>
                </a:solidFill>
                <a:latin typeface="Arial"/>
                <a:ea typeface="Arial"/>
                <a:cs typeface="Arial"/>
                <a:sym typeface="Arial"/>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4">
                                            <p:txEl>
                                              <p:pRg st="0" end="0"/>
                                            </p:txEl>
                                          </p:spTgt>
                                        </p:tgtEl>
                                        <p:attrNameLst>
                                          <p:attrName>style.visibility</p:attrName>
                                        </p:attrNameLst>
                                      </p:cBhvr>
                                      <p:to>
                                        <p:strVal val="visible"/>
                                      </p:to>
                                    </p:set>
                                    <p:animEffect transition="in" filter="fade">
                                      <p:cBhvr>
                                        <p:cTn id="7" dur="500"/>
                                        <p:tgtEl>
                                          <p:spTgt spid="4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4">
                                            <p:txEl>
                                              <p:pRg st="1" end="1"/>
                                            </p:txEl>
                                          </p:spTgt>
                                        </p:tgtEl>
                                        <p:attrNameLst>
                                          <p:attrName>style.visibility</p:attrName>
                                        </p:attrNameLst>
                                      </p:cBhvr>
                                      <p:to>
                                        <p:strVal val="visible"/>
                                      </p:to>
                                    </p:set>
                                    <p:animEffect transition="in" filter="fade">
                                      <p:cBhvr>
                                        <p:cTn id="12" dur="500"/>
                                        <p:tgtEl>
                                          <p:spTgt spid="4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7"/>
          <p:cNvSpPr txBox="1">
            <a:spLocks noGrp="1"/>
          </p:cNvSpPr>
          <p:nvPr>
            <p:ph type="body" idx="1"/>
          </p:nvPr>
        </p:nvSpPr>
        <p:spPr>
          <a:xfrm>
            <a:off x="457200" y="1600200"/>
            <a:ext cx="4495800" cy="4525963"/>
          </a:xfrm>
          <a:prstGeom prst="rect">
            <a:avLst/>
          </a:prstGeom>
          <a:gradFill>
            <a:gsLst>
              <a:gs pos="0">
                <a:srgbClr val="BDF295"/>
              </a:gs>
              <a:gs pos="50000">
                <a:srgbClr val="D5F5BE"/>
              </a:gs>
              <a:gs pos="100000">
                <a:srgbClr val="EAFADE"/>
              </a:gs>
            </a:gsLst>
            <a:lin ang="10800000" scaled="0"/>
          </a:grad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dk1"/>
              </a:buClr>
              <a:buSzPct val="100000"/>
              <a:buChar char="•"/>
            </a:pPr>
            <a:r>
              <a:rPr lang="en-US" b="1"/>
              <a:t>PHIẾU HỌC TẬP SỐ 3</a:t>
            </a:r>
            <a:endParaRPr/>
          </a:p>
          <a:p>
            <a:pPr marL="342900" lvl="0" indent="-342900" algn="l" rtl="0">
              <a:spcBef>
                <a:spcPts val="448"/>
              </a:spcBef>
              <a:spcAft>
                <a:spcPts val="0"/>
              </a:spcAft>
              <a:buClr>
                <a:schemeClr val="dk1"/>
              </a:buClr>
              <a:buSzPct val="100000"/>
              <a:buChar char="•"/>
            </a:pPr>
            <a:r>
              <a:rPr lang="en-US"/>
              <a:t>Quan sát hình 13.3, trên dây đang có mấy bó sóng, điều kiện về chiều dài dây để có sóng dừng? Khi đó trên dây có bao nhiêu bụng và bao nhiêu nút?</a:t>
            </a:r>
            <a:endParaRPr/>
          </a:p>
          <a:p>
            <a:pPr marL="342900" lvl="0" indent="-342900" algn="l" rtl="0">
              <a:spcBef>
                <a:spcPts val="448"/>
              </a:spcBef>
              <a:spcAft>
                <a:spcPts val="0"/>
              </a:spcAft>
              <a:buClr>
                <a:schemeClr val="dk1"/>
              </a:buClr>
              <a:buSzPct val="100000"/>
              <a:buChar char="•"/>
            </a:pPr>
            <a:r>
              <a:rPr lang="en-US"/>
              <a:t>Tổng quát, nêu điều kiện để có sóng dừng ứng với trường hợp hai đầu dây đều là nút? Xác định số bụng, số nút?</a:t>
            </a:r>
            <a:endParaRPr/>
          </a:p>
          <a:p>
            <a:pPr marL="342900" lvl="0" indent="-342900" algn="l" rtl="0">
              <a:spcBef>
                <a:spcPts val="448"/>
              </a:spcBef>
              <a:spcAft>
                <a:spcPts val="0"/>
              </a:spcAft>
              <a:buClr>
                <a:schemeClr val="dk1"/>
              </a:buClr>
              <a:buSzPct val="100000"/>
              <a:buChar char="•"/>
            </a:pPr>
            <a:r>
              <a:rPr lang="en-US"/>
              <a:t>Tìm điều kiện về tần số để có sóng dừng trên dây với hai đầu đều là nút?</a:t>
            </a:r>
            <a:endParaRPr/>
          </a:p>
        </p:txBody>
      </p:sp>
      <p:sp>
        <p:nvSpPr>
          <p:cNvPr id="421" name="Google Shape;421;p27"/>
          <p:cNvSpPr>
            <a:spLocks noGrp="1"/>
          </p:cNvSpPr>
          <p:nvPr>
            <p:ph type="title"/>
          </p:nvPr>
        </p:nvSpPr>
        <p:spPr>
          <a:xfrm>
            <a:off x="457200" y="274638"/>
            <a:ext cx="8229600" cy="1143000"/>
          </a:xfrm>
          <a:prstGeom prst="horizontalScroll">
            <a:avLst>
              <a:gd name="adj" fmla="val 12500"/>
            </a:avLst>
          </a:prstGeom>
          <a:solidFill>
            <a:srgbClr val="DAE5F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rgbClr val="FC7876"/>
              </a:buClr>
              <a:buSzPts val="3600"/>
              <a:buFont typeface="Times New Roman"/>
              <a:buNone/>
            </a:pPr>
            <a:r>
              <a:rPr lang="en-US" sz="3600" b="1" cap="none">
                <a:solidFill>
                  <a:srgbClr val="FC7876"/>
                </a:solidFill>
                <a:latin typeface="Times New Roman"/>
                <a:ea typeface="Times New Roman"/>
                <a:cs typeface="Times New Roman"/>
                <a:sym typeface="Times New Roman"/>
              </a:rPr>
              <a:t>BÀI SÓNG DỪNG</a:t>
            </a:r>
            <a:endParaRPr sz="3600" b="1" cap="none">
              <a:solidFill>
                <a:srgbClr val="FC7876"/>
              </a:solidFill>
            </a:endParaRPr>
          </a:p>
        </p:txBody>
      </p:sp>
      <p:sp>
        <p:nvSpPr>
          <p:cNvPr id="422" name="Google Shape;422;p27"/>
          <p:cNvSpPr txBox="1"/>
          <p:nvPr/>
        </p:nvSpPr>
        <p:spPr>
          <a:xfrm>
            <a:off x="4953000" y="1600199"/>
            <a:ext cx="3733800" cy="4525963"/>
          </a:xfrm>
          <a:prstGeom prst="rect">
            <a:avLst/>
          </a:prstGeom>
          <a:noFill/>
          <a:ln>
            <a:noFill/>
          </a:ln>
        </p:spPr>
        <p:txBody>
          <a:bodyPr spcFirstLastPara="1" wrap="square" lIns="91425" tIns="45700" rIns="91425" bIns="45700" anchor="t" anchorCtr="0">
            <a:normAutofit/>
          </a:bodyPr>
          <a:lstStyle/>
          <a:p>
            <a:pPr marL="342900" marR="0" lvl="0" indent="-139700" algn="l" rtl="0">
              <a:spcBef>
                <a:spcPts val="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pic>
        <p:nvPicPr>
          <p:cNvPr id="423" name="Google Shape;423;p27"/>
          <p:cNvPicPr preferRelativeResize="0"/>
          <p:nvPr/>
        </p:nvPicPr>
        <p:blipFill rotWithShape="1">
          <a:blip r:embed="rId3">
            <a:alphaModFix/>
          </a:blip>
          <a:srcRect/>
          <a:stretch/>
        </p:blipFill>
        <p:spPr>
          <a:xfrm>
            <a:off x="5137978" y="1600198"/>
            <a:ext cx="3296110" cy="3962402"/>
          </a:xfrm>
          <a:prstGeom prst="rect">
            <a:avLst/>
          </a:prstGeom>
          <a:noFill/>
          <a:ln>
            <a:noFill/>
          </a:ln>
        </p:spPr>
      </p:pic>
      <p:sp>
        <p:nvSpPr>
          <p:cNvPr id="424" name="Google Shape;424;p27"/>
          <p:cNvSpPr txBox="1"/>
          <p:nvPr/>
        </p:nvSpPr>
        <p:spPr>
          <a:xfrm>
            <a:off x="524933" y="1600199"/>
            <a:ext cx="4436533" cy="4525963"/>
          </a:xfrm>
          <a:prstGeom prst="rect">
            <a:avLst/>
          </a:prstGeom>
          <a:blipFill rotWithShape="1">
            <a:blip r:embed="rId4">
              <a:alphaModFix/>
            </a:blip>
            <a:stretch>
              <a:fillRect l="-3432" t="-161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425" name="Google Shape;425;p27"/>
          <p:cNvSpPr txBox="1"/>
          <p:nvPr/>
        </p:nvSpPr>
        <p:spPr>
          <a:xfrm>
            <a:off x="5129511" y="1617130"/>
            <a:ext cx="4014489" cy="4525963"/>
          </a:xfrm>
          <a:prstGeom prst="rect">
            <a:avLst/>
          </a:prstGeom>
          <a:blipFill rotWithShape="1">
            <a:blip r:embed="rId5">
              <a:alphaModFix/>
            </a:blip>
            <a:stretch>
              <a:fillRect l="-3793" t="-1749" r="-106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8"/>
          <p:cNvSpPr txBox="1">
            <a:spLocks noGrp="1"/>
          </p:cNvSpPr>
          <p:nvPr>
            <p:ph type="title"/>
          </p:nvPr>
        </p:nvSpPr>
        <p:spPr>
          <a:xfrm>
            <a:off x="152400" y="1143000"/>
            <a:ext cx="8915400" cy="1447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2800"/>
              <a:buFont typeface="Times New Roman"/>
              <a:buNone/>
            </a:pPr>
            <a:r>
              <a:rPr lang="en-US" sz="2800" b="1">
                <a:solidFill>
                  <a:srgbClr val="000000"/>
                </a:solidFill>
                <a:latin typeface="Times New Roman"/>
                <a:ea typeface="Times New Roman"/>
                <a:cs typeface="Times New Roman"/>
                <a:sym typeface="Times New Roman"/>
              </a:rPr>
              <a:t> Bài toán: Trên một sợi dây dài 1,2 m có một hệ sóng dừng. Kể cả hai đầu dây, thì trên dây có tất cả bốn nút. Biết tốc độ truyền sóng trên dây là v = 80m/s. Tính tần số và chu kỳ dao động của sóng?</a:t>
            </a:r>
            <a:br>
              <a:rPr lang="en-US" sz="2800" b="1">
                <a:solidFill>
                  <a:srgbClr val="000000"/>
                </a:solidFill>
                <a:latin typeface="Times New Roman"/>
                <a:ea typeface="Times New Roman"/>
                <a:cs typeface="Times New Roman"/>
                <a:sym typeface="Times New Roman"/>
              </a:rPr>
            </a:br>
            <a:r>
              <a:rPr lang="en-US" sz="2800" b="1">
                <a:solidFill>
                  <a:srgbClr val="000000"/>
                </a:solidFill>
                <a:latin typeface="Times New Roman"/>
                <a:ea typeface="Times New Roman"/>
                <a:cs typeface="Times New Roman"/>
                <a:sym typeface="Times New Roman"/>
              </a:rPr>
              <a:t> </a:t>
            </a:r>
            <a:endParaRPr sz="2800"/>
          </a:p>
        </p:txBody>
      </p:sp>
      <p:sp>
        <p:nvSpPr>
          <p:cNvPr id="431" name="Google Shape;431;p28"/>
          <p:cNvSpPr txBox="1">
            <a:spLocks noGrp="1"/>
          </p:cNvSpPr>
          <p:nvPr>
            <p:ph type="body" idx="1"/>
          </p:nvPr>
        </p:nvSpPr>
        <p:spPr>
          <a:xfrm>
            <a:off x="380632" y="2667000"/>
            <a:ext cx="8229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Arial"/>
              <a:buNone/>
            </a:pPr>
            <a:r>
              <a:rPr lang="en-US" sz="2400" b="1" i="0" u="none" strike="noStrike" cap="none">
                <a:solidFill>
                  <a:srgbClr val="000000"/>
                </a:solidFill>
                <a:latin typeface="Times New Roman"/>
                <a:ea typeface="Times New Roman"/>
                <a:cs typeface="Times New Roman"/>
                <a:sym typeface="Times New Roman"/>
              </a:rPr>
              <a:t>                                              Bài giải</a:t>
            </a:r>
            <a:endParaRPr sz="2400" b="1" i="0" u="none" strike="noStrike" cap="none">
              <a:solidFill>
                <a:srgbClr val="000000"/>
              </a:solidFill>
              <a:latin typeface="Times New Roman"/>
              <a:ea typeface="Times New Roman"/>
              <a:cs typeface="Times New Roman"/>
              <a:sym typeface="Times New Roman"/>
            </a:endParaRPr>
          </a:p>
        </p:txBody>
      </p:sp>
      <p:grpSp>
        <p:nvGrpSpPr>
          <p:cNvPr id="432" name="Google Shape;432;p28"/>
          <p:cNvGrpSpPr/>
          <p:nvPr/>
        </p:nvGrpSpPr>
        <p:grpSpPr>
          <a:xfrm>
            <a:off x="380632" y="3833430"/>
            <a:ext cx="2408606" cy="2672143"/>
            <a:chOff x="-240" y="2120"/>
            <a:chExt cx="1536" cy="1960"/>
          </a:xfrm>
        </p:grpSpPr>
        <p:sp>
          <p:nvSpPr>
            <p:cNvPr id="433" name="Google Shape;433;p28"/>
            <p:cNvSpPr txBox="1"/>
            <p:nvPr/>
          </p:nvSpPr>
          <p:spPr>
            <a:xfrm>
              <a:off x="-240" y="2120"/>
              <a:ext cx="1536" cy="16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1">
                  <a:solidFill>
                    <a:srgbClr val="000000"/>
                  </a:solidFill>
                  <a:latin typeface="Times New Roman"/>
                  <a:ea typeface="Times New Roman"/>
                  <a:cs typeface="Times New Roman"/>
                  <a:sym typeface="Times New Roman"/>
                </a:rPr>
                <a:t>l</a:t>
              </a:r>
              <a:r>
                <a:rPr lang="en-US" sz="2400" b="1">
                  <a:solidFill>
                    <a:srgbClr val="000000"/>
                  </a:solidFill>
                  <a:latin typeface="Times New Roman"/>
                  <a:ea typeface="Times New Roman"/>
                  <a:cs typeface="Times New Roman"/>
                  <a:sym typeface="Times New Roman"/>
                </a:rPr>
                <a:t> = 1,2 m</a:t>
              </a:r>
              <a:endParaRPr/>
            </a:p>
            <a:p>
              <a:pPr marL="0" marR="0" lvl="0" indent="0" algn="l" rtl="0">
                <a:spcBef>
                  <a:spcPts val="1200"/>
                </a:spcBef>
                <a:spcAft>
                  <a:spcPts val="0"/>
                </a:spcAft>
                <a:buNone/>
              </a:pPr>
              <a:r>
                <a:rPr lang="en-US" sz="2400" b="1">
                  <a:solidFill>
                    <a:srgbClr val="000000"/>
                  </a:solidFill>
                  <a:latin typeface="Times New Roman"/>
                  <a:ea typeface="Times New Roman"/>
                  <a:cs typeface="Times New Roman"/>
                  <a:sym typeface="Times New Roman"/>
                </a:rPr>
                <a:t>k = 3</a:t>
              </a:r>
              <a:endParaRPr/>
            </a:p>
            <a:p>
              <a:pPr marL="0" marR="0" lvl="0" indent="0" algn="l" rtl="0">
                <a:spcBef>
                  <a:spcPts val="1200"/>
                </a:spcBef>
                <a:spcAft>
                  <a:spcPts val="0"/>
                </a:spcAft>
                <a:buNone/>
              </a:pPr>
              <a:r>
                <a:rPr lang="en-US" sz="2400" b="1">
                  <a:solidFill>
                    <a:srgbClr val="000000"/>
                  </a:solidFill>
                  <a:latin typeface="Times New Roman"/>
                  <a:ea typeface="Times New Roman"/>
                  <a:cs typeface="Times New Roman"/>
                  <a:sym typeface="Times New Roman"/>
                </a:rPr>
                <a:t>v = 80 m/s</a:t>
              </a:r>
              <a:endParaRPr/>
            </a:p>
            <a:p>
              <a:pPr marL="0" marR="0" lvl="0" indent="0" algn="l" rtl="0">
                <a:spcBef>
                  <a:spcPts val="1200"/>
                </a:spcBef>
                <a:spcAft>
                  <a:spcPts val="0"/>
                </a:spcAft>
                <a:buNone/>
              </a:pPr>
              <a:r>
                <a:rPr lang="en-US" sz="2400" b="1">
                  <a:solidFill>
                    <a:srgbClr val="000000"/>
                  </a:solidFill>
                  <a:latin typeface="Times New Roman"/>
                  <a:ea typeface="Times New Roman"/>
                  <a:cs typeface="Times New Roman"/>
                  <a:sym typeface="Times New Roman"/>
                </a:rPr>
                <a:t> f = ?</a:t>
              </a:r>
              <a:endParaRPr/>
            </a:p>
            <a:p>
              <a:pPr marL="0" marR="0" lvl="0" indent="0" algn="l" rtl="0">
                <a:spcBef>
                  <a:spcPts val="1200"/>
                </a:spcBef>
                <a:spcAft>
                  <a:spcPts val="0"/>
                </a:spcAft>
                <a:buNone/>
              </a:pPr>
              <a:r>
                <a:rPr lang="en-US" sz="2400" b="1">
                  <a:solidFill>
                    <a:srgbClr val="000000"/>
                  </a:solidFill>
                  <a:latin typeface="Times New Roman"/>
                  <a:ea typeface="Times New Roman"/>
                  <a:cs typeface="Times New Roman"/>
                  <a:sym typeface="Times New Roman"/>
                </a:rPr>
                <a:t>T = ?</a:t>
              </a:r>
              <a:endParaRPr/>
            </a:p>
          </p:txBody>
        </p:sp>
        <p:cxnSp>
          <p:nvCxnSpPr>
            <p:cNvPr id="434" name="Google Shape;434;p28"/>
            <p:cNvCxnSpPr/>
            <p:nvPr/>
          </p:nvCxnSpPr>
          <p:spPr>
            <a:xfrm>
              <a:off x="1277" y="2145"/>
              <a:ext cx="19" cy="1935"/>
            </a:xfrm>
            <a:prstGeom prst="straightConnector1">
              <a:avLst/>
            </a:prstGeom>
            <a:noFill/>
            <a:ln w="9525" cap="flat" cmpd="sng">
              <a:solidFill>
                <a:srgbClr val="000000"/>
              </a:solidFill>
              <a:prstDash val="solid"/>
              <a:round/>
              <a:headEnd type="none" w="med" len="med"/>
              <a:tailEnd type="none" w="med" len="med"/>
            </a:ln>
          </p:spPr>
        </p:cxnSp>
      </p:grpSp>
      <p:sp>
        <p:nvSpPr>
          <p:cNvPr id="435" name="Google Shape;435;p28"/>
          <p:cNvSpPr/>
          <p:nvPr/>
        </p:nvSpPr>
        <p:spPr>
          <a:xfrm>
            <a:off x="3200400" y="3405485"/>
            <a:ext cx="417934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000000"/>
                </a:solidFill>
                <a:latin typeface="Times New Roman"/>
                <a:ea typeface="Times New Roman"/>
                <a:cs typeface="Times New Roman"/>
                <a:sym typeface="Times New Roman"/>
              </a:rPr>
              <a:t>Vì dây có hai đầu cố định nên:</a:t>
            </a:r>
            <a:endParaRPr/>
          </a:p>
        </p:txBody>
      </p:sp>
      <p:pic>
        <p:nvPicPr>
          <p:cNvPr id="436" name="Google Shape;436;p28"/>
          <p:cNvPicPr preferRelativeResize="0"/>
          <p:nvPr/>
        </p:nvPicPr>
        <p:blipFill rotWithShape="1">
          <a:blip r:embed="rId3">
            <a:alphaModFix/>
          </a:blip>
          <a:srcRect/>
          <a:stretch/>
        </p:blipFill>
        <p:spPr>
          <a:xfrm>
            <a:off x="2819400" y="3851910"/>
            <a:ext cx="5029200" cy="995363"/>
          </a:xfrm>
          <a:prstGeom prst="rect">
            <a:avLst/>
          </a:prstGeom>
          <a:noFill/>
          <a:ln>
            <a:noFill/>
          </a:ln>
        </p:spPr>
      </p:pic>
      <p:pic>
        <p:nvPicPr>
          <p:cNvPr id="437" name="Google Shape;437;p28"/>
          <p:cNvPicPr preferRelativeResize="0"/>
          <p:nvPr/>
        </p:nvPicPr>
        <p:blipFill rotWithShape="1">
          <a:blip r:embed="rId4">
            <a:alphaModFix/>
          </a:blip>
          <a:srcRect/>
          <a:stretch/>
        </p:blipFill>
        <p:spPr>
          <a:xfrm>
            <a:off x="2789238" y="4691243"/>
            <a:ext cx="5507037" cy="990600"/>
          </a:xfrm>
          <a:prstGeom prst="rect">
            <a:avLst/>
          </a:prstGeom>
          <a:noFill/>
          <a:ln>
            <a:noFill/>
          </a:ln>
        </p:spPr>
      </p:pic>
      <p:pic>
        <p:nvPicPr>
          <p:cNvPr id="438" name="Google Shape;438;p28"/>
          <p:cNvPicPr preferRelativeResize="0"/>
          <p:nvPr/>
        </p:nvPicPr>
        <p:blipFill rotWithShape="1">
          <a:blip r:embed="rId5">
            <a:alphaModFix/>
          </a:blip>
          <a:srcRect/>
          <a:stretch/>
        </p:blipFill>
        <p:spPr>
          <a:xfrm>
            <a:off x="3156846" y="5746115"/>
            <a:ext cx="4038600" cy="774700"/>
          </a:xfrm>
          <a:prstGeom prst="rect">
            <a:avLst/>
          </a:prstGeom>
          <a:noFill/>
          <a:ln>
            <a:noFill/>
          </a:ln>
        </p:spPr>
      </p:pic>
      <p:sp>
        <p:nvSpPr>
          <p:cNvPr id="439" name="Google Shape;439;p28"/>
          <p:cNvSpPr txBox="1"/>
          <p:nvPr/>
        </p:nvSpPr>
        <p:spPr>
          <a:xfrm>
            <a:off x="1396613" y="29261"/>
            <a:ext cx="755906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FF0000"/>
                </a:solidFill>
                <a:latin typeface="Times New Roman"/>
                <a:ea typeface="Times New Roman"/>
                <a:cs typeface="Times New Roman"/>
                <a:sym typeface="Times New Roman"/>
              </a:rPr>
              <a:t>            Bài toán áp dụng</a:t>
            </a:r>
            <a:endParaRPr sz="3600" b="1">
              <a:solidFill>
                <a:srgbClr val="FF0000"/>
              </a:solidFill>
              <a:latin typeface="Times New Roman"/>
              <a:ea typeface="Times New Roman"/>
              <a:cs typeface="Times New Roman"/>
              <a:sym typeface="Times New Roman"/>
            </a:endParaRPr>
          </a:p>
        </p:txBody>
      </p:sp>
      <p:sp>
        <p:nvSpPr>
          <p:cNvPr id="440" name="Google Shape;440;p28"/>
          <p:cNvSpPr txBox="1"/>
          <p:nvPr/>
        </p:nvSpPr>
        <p:spPr>
          <a:xfrm>
            <a:off x="762000" y="3313181"/>
            <a:ext cx="9733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Tóm tắt</a:t>
            </a:r>
            <a:endParaRPr sz="1800" b="1">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b="1"/>
              <a:t>PHIẾU HỌC TẬP SỐ 4</a:t>
            </a:r>
            <a:endParaRPr/>
          </a:p>
          <a:p>
            <a:pPr marL="342900" lvl="0" indent="-342900" algn="l" rtl="0">
              <a:spcBef>
                <a:spcPts val="640"/>
              </a:spcBef>
              <a:spcAft>
                <a:spcPts val="0"/>
              </a:spcAft>
              <a:buClr>
                <a:schemeClr val="dk1"/>
              </a:buClr>
              <a:buSzPts val="3200"/>
              <a:buChar char="•"/>
            </a:pPr>
            <a:r>
              <a:rPr lang="en-US"/>
              <a:t>Nêu và giải thích sự hình thành sóng dừng trong các nhạc cụ dây và nhạc cụ khí?</a:t>
            </a:r>
            <a:endParaRPr/>
          </a:p>
          <a:p>
            <a:pPr marL="342900" lvl="0" indent="-342900" algn="l" rtl="0">
              <a:spcBef>
                <a:spcPts val="640"/>
              </a:spcBef>
              <a:spcAft>
                <a:spcPts val="0"/>
              </a:spcAft>
              <a:buClr>
                <a:schemeClr val="dk1"/>
              </a:buClr>
              <a:buSzPts val="3200"/>
              <a:buChar char="•"/>
            </a:pPr>
            <a:r>
              <a:rPr lang="en-US"/>
              <a:t>Xét trường hợp có sóng dừng với một đầu cố định, và một đầu tự do, hãy viết điều kiện có sóng dừng? Xác định số nút, số bụng?</a:t>
            </a:r>
            <a:endParaRPr/>
          </a:p>
        </p:txBody>
      </p:sp>
      <p:sp>
        <p:nvSpPr>
          <p:cNvPr id="446" name="Google Shape;446;p29"/>
          <p:cNvSpPr>
            <a:spLocks noGrp="1"/>
          </p:cNvSpPr>
          <p:nvPr>
            <p:ph type="title"/>
          </p:nvPr>
        </p:nvSpPr>
        <p:spPr>
          <a:xfrm>
            <a:off x="457200" y="274638"/>
            <a:ext cx="8229600" cy="1143000"/>
          </a:xfrm>
          <a:prstGeom prst="horizontalScroll">
            <a:avLst>
              <a:gd name="adj" fmla="val 12500"/>
            </a:avLst>
          </a:prstGeom>
          <a:solidFill>
            <a:srgbClr val="DAE5F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rgbClr val="FC7876"/>
              </a:buClr>
              <a:buSzPts val="3600"/>
              <a:buFont typeface="Times New Roman"/>
              <a:buNone/>
            </a:pPr>
            <a:r>
              <a:rPr lang="en-US" sz="3600" b="1" cap="none">
                <a:solidFill>
                  <a:srgbClr val="FC7876"/>
                </a:solidFill>
                <a:latin typeface="Times New Roman"/>
                <a:ea typeface="Times New Roman"/>
                <a:cs typeface="Times New Roman"/>
                <a:sym typeface="Times New Roman"/>
              </a:rPr>
              <a:t>BÀI SÓNG DỪNG</a:t>
            </a:r>
            <a:endParaRPr sz="3600" b="1" cap="none">
              <a:solidFill>
                <a:srgbClr val="FC787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452" name="Google Shape;452;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453" name="Google Shape;453;p30"/>
          <p:cNvPicPr preferRelativeResize="0"/>
          <p:nvPr/>
        </p:nvPicPr>
        <p:blipFill rotWithShape="1">
          <a:blip r:embed="rId3">
            <a:alphaModFix/>
          </a:blip>
          <a:srcRect/>
          <a:stretch/>
        </p:blipFill>
        <p:spPr>
          <a:xfrm>
            <a:off x="533400" y="76200"/>
            <a:ext cx="8077200" cy="5791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460" name="Google Shape;460;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461" name="Google Shape;461;p31">
            <a:hlinkClick r:id="rId3"/>
          </p:cNvPr>
          <p:cNvPicPr preferRelativeResize="0"/>
          <p:nvPr/>
        </p:nvPicPr>
        <p:blipFill rotWithShape="1">
          <a:blip r:embed="rId4">
            <a:alphaModFix/>
          </a:blip>
          <a:srcRect/>
          <a:stretch/>
        </p:blipFill>
        <p:spPr>
          <a:xfrm>
            <a:off x="533400" y="228600"/>
            <a:ext cx="8610600" cy="6400800"/>
          </a:xfrm>
          <a:prstGeom prst="rect">
            <a:avLst/>
          </a:prstGeom>
          <a:noFill/>
          <a:ln>
            <a:noFill/>
          </a:ln>
        </p:spPr>
      </p:pic>
      <p:sp>
        <p:nvSpPr>
          <p:cNvPr id="462" name="Google Shape;462;p31">
            <a:hlinkClick r:id="rId3"/>
          </p:cNvPr>
          <p:cNvSpPr/>
          <p:nvPr/>
        </p:nvSpPr>
        <p:spPr>
          <a:xfrm>
            <a:off x="8446008" y="6449429"/>
            <a:ext cx="489204" cy="484632"/>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 name="Google Shape;463;p31">
            <a:hlinkClick r:id="rId3"/>
          </p:cNvPr>
          <p:cNvSpPr/>
          <p:nvPr/>
        </p:nvSpPr>
        <p:spPr>
          <a:xfrm>
            <a:off x="7706591" y="6691744"/>
            <a:ext cx="381000" cy="166255"/>
          </a:xfrm>
          <a:custGeom>
            <a:avLst/>
            <a:gdLst/>
            <a:ahLst/>
            <a:cxnLst/>
            <a:rect l="l" t="t" r="r" b="b"/>
            <a:pathLst>
              <a:path w="120000" h="120000" extrusionOk="0">
                <a:moveTo>
                  <a:pt x="0" y="0"/>
                </a:moveTo>
                <a:lnTo>
                  <a:pt x="120000" y="0"/>
                </a:lnTo>
                <a:lnTo>
                  <a:pt x="120000" y="120000"/>
                </a:lnTo>
                <a:lnTo>
                  <a:pt x="0" y="120000"/>
                </a:lnTo>
                <a:close/>
                <a:moveTo>
                  <a:pt x="40364" y="60000"/>
                </a:moveTo>
                <a:lnTo>
                  <a:pt x="79636" y="15000"/>
                </a:lnTo>
                <a:lnTo>
                  <a:pt x="79636" y="105000"/>
                </a:lnTo>
                <a:close/>
              </a:path>
              <a:path w="120000" h="120000" fill="darken" extrusionOk="0">
                <a:moveTo>
                  <a:pt x="40364" y="60000"/>
                </a:moveTo>
                <a:lnTo>
                  <a:pt x="79636" y="15000"/>
                </a:lnTo>
                <a:lnTo>
                  <a:pt x="79636" y="105000"/>
                </a:lnTo>
                <a:close/>
              </a:path>
              <a:path w="120000" h="120000" fill="none" extrusionOk="0">
                <a:moveTo>
                  <a:pt x="40364" y="60000"/>
                </a:moveTo>
                <a:lnTo>
                  <a:pt x="79636" y="15000"/>
                </a:lnTo>
                <a:lnTo>
                  <a:pt x="79636" y="105000"/>
                </a:lnTo>
                <a:close/>
              </a:path>
              <a:path w="120000" h="120000" fill="none" extrusionOk="0">
                <a:moveTo>
                  <a:pt x="0" y="0"/>
                </a:moveTo>
                <a:lnTo>
                  <a:pt x="120000" y="0"/>
                </a:lnTo>
                <a:lnTo>
                  <a:pt x="120000" y="120000"/>
                </a:lnTo>
                <a:lnTo>
                  <a:pt x="0" y="120000"/>
                </a:lnTo>
                <a:close/>
              </a:path>
            </a:pathLst>
          </a:cu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p:nvPr/>
        </p:nvSpPr>
        <p:spPr>
          <a:xfrm>
            <a:off x="859705" y="152400"/>
            <a:ext cx="7546978" cy="1033272"/>
          </a:xfrm>
          <a:prstGeom prst="horizontalScroll">
            <a:avLst>
              <a:gd name="adj" fmla="val 12500"/>
            </a:avLst>
          </a:prstGeom>
          <a:solidFill>
            <a:srgbClr val="DAE5F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a:solidFill>
                  <a:srgbClr val="FC7876"/>
                </a:solidFill>
                <a:latin typeface="Times New Roman"/>
                <a:ea typeface="Times New Roman"/>
                <a:cs typeface="Times New Roman"/>
                <a:sym typeface="Times New Roman"/>
              </a:rPr>
              <a:t>BÀI SÓNG DỪNG</a:t>
            </a:r>
            <a:endParaRPr sz="3600" b="1" i="0" u="none" strike="noStrike" cap="none">
              <a:solidFill>
                <a:srgbClr val="FC7876"/>
              </a:solidFill>
              <a:latin typeface="Calibri"/>
              <a:ea typeface="Calibri"/>
              <a:cs typeface="Calibri"/>
              <a:sym typeface="Calibri"/>
            </a:endParaRPr>
          </a:p>
        </p:txBody>
      </p:sp>
      <p:pic>
        <p:nvPicPr>
          <p:cNvPr id="97" name="Google Shape;97;p14" descr="https://upload.wikimedia.org/wikipedia/commons/7/7d/Standing_wave_2.gif"/>
          <p:cNvPicPr preferRelativeResize="0"/>
          <p:nvPr/>
        </p:nvPicPr>
        <p:blipFill rotWithShape="1">
          <a:blip r:embed="rId3">
            <a:alphaModFix/>
          </a:blip>
          <a:srcRect/>
          <a:stretch/>
        </p:blipFill>
        <p:spPr>
          <a:xfrm>
            <a:off x="1061319" y="1185672"/>
            <a:ext cx="7143750" cy="2381250"/>
          </a:xfrm>
          <a:prstGeom prst="rect">
            <a:avLst/>
          </a:prstGeom>
          <a:noFill/>
          <a:ln>
            <a:noFill/>
          </a:ln>
        </p:spPr>
      </p:pic>
      <p:pic>
        <p:nvPicPr>
          <p:cNvPr id="98" name="Google Shape;98;p14" descr="Standing Wave Fixed End.gif"/>
          <p:cNvPicPr preferRelativeResize="0"/>
          <p:nvPr/>
        </p:nvPicPr>
        <p:blipFill rotWithShape="1">
          <a:blip r:embed="rId4">
            <a:alphaModFix/>
          </a:blip>
          <a:srcRect/>
          <a:stretch/>
        </p:blipFill>
        <p:spPr>
          <a:xfrm>
            <a:off x="457200" y="3186545"/>
            <a:ext cx="2952750" cy="3657600"/>
          </a:xfrm>
          <a:prstGeom prst="rect">
            <a:avLst/>
          </a:prstGeom>
          <a:noFill/>
          <a:ln>
            <a:noFill/>
          </a:ln>
        </p:spPr>
      </p:pic>
      <p:pic>
        <p:nvPicPr>
          <p:cNvPr id="99" name="Google Shape;99;p14" descr="Standing Wave Free End Points.gif"/>
          <p:cNvPicPr preferRelativeResize="0"/>
          <p:nvPr/>
        </p:nvPicPr>
        <p:blipFill rotWithShape="1">
          <a:blip r:embed="rId5">
            <a:alphaModFix/>
          </a:blip>
          <a:srcRect/>
          <a:stretch/>
        </p:blipFill>
        <p:spPr>
          <a:xfrm>
            <a:off x="5063836" y="3255818"/>
            <a:ext cx="2667000" cy="3657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2"/>
          <p:cNvSpPr txBox="1">
            <a:spLocks noGrp="1"/>
          </p:cNvSpPr>
          <p:nvPr>
            <p:ph type="body" idx="1"/>
          </p:nvPr>
        </p:nvSpPr>
        <p:spPr>
          <a:xfrm>
            <a:off x="457200" y="838200"/>
            <a:ext cx="4343400" cy="5287963"/>
          </a:xfrm>
          <a:prstGeom prst="rect">
            <a:avLst/>
          </a:prstGeom>
          <a:blipFill rotWithShape="1">
            <a:blip r:embed="rId3">
              <a:alphaModFix/>
            </a:blip>
            <a:stretch>
              <a:fillRect l="-2383" t="-2650" r="-2382" b="-1960"/>
            </a:stretch>
          </a:blip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200"/>
              <a:buChar char="•"/>
            </a:pPr>
            <a:r>
              <a:rPr lang="en-US"/>
              <a:t> </a:t>
            </a:r>
            <a:endParaRPr/>
          </a:p>
        </p:txBody>
      </p:sp>
      <p:sp>
        <p:nvSpPr>
          <p:cNvPr id="469" name="Google Shape;469;p32"/>
          <p:cNvSpPr>
            <a:spLocks noGrp="1"/>
          </p:cNvSpPr>
          <p:nvPr>
            <p:ph type="title"/>
          </p:nvPr>
        </p:nvSpPr>
        <p:spPr>
          <a:xfrm>
            <a:off x="465666" y="-152400"/>
            <a:ext cx="8229600" cy="1143000"/>
          </a:xfrm>
          <a:prstGeom prst="horizontalScroll">
            <a:avLst>
              <a:gd name="adj" fmla="val 12500"/>
            </a:avLst>
          </a:prstGeom>
          <a:solidFill>
            <a:srgbClr val="DAE5F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rgbClr val="FC7876"/>
              </a:buClr>
              <a:buSzPts val="3600"/>
              <a:buFont typeface="Times New Roman"/>
              <a:buNone/>
            </a:pPr>
            <a:r>
              <a:rPr lang="en-US" sz="3600" b="1" cap="none">
                <a:solidFill>
                  <a:srgbClr val="FC7876"/>
                </a:solidFill>
                <a:latin typeface="Times New Roman"/>
                <a:ea typeface="Times New Roman"/>
                <a:cs typeface="Times New Roman"/>
                <a:sym typeface="Times New Roman"/>
              </a:rPr>
              <a:t>BÀI SÓNG DỪNG</a:t>
            </a:r>
            <a:endParaRPr sz="3600" b="1" cap="none">
              <a:solidFill>
                <a:srgbClr val="FC7876"/>
              </a:solidFill>
            </a:endParaRPr>
          </a:p>
        </p:txBody>
      </p:sp>
      <p:sp>
        <p:nvSpPr>
          <p:cNvPr id="470" name="Google Shape;470;p32"/>
          <p:cNvSpPr txBox="1"/>
          <p:nvPr/>
        </p:nvSpPr>
        <p:spPr>
          <a:xfrm>
            <a:off x="4990197" y="983288"/>
            <a:ext cx="3742266" cy="5161613"/>
          </a:xfrm>
          <a:prstGeom prst="rect">
            <a:avLst/>
          </a:prstGeom>
          <a:blipFill rotWithShape="1">
            <a:blip r:embed="rId4">
              <a:alphaModFix/>
            </a:blip>
            <a:stretch>
              <a:fillRect l="-2772" t="-1534" r="-1466" b="-35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3"/>
          <p:cNvSpPr/>
          <p:nvPr/>
        </p:nvSpPr>
        <p:spPr>
          <a:xfrm>
            <a:off x="955730" y="304800"/>
            <a:ext cx="8153399" cy="2819400"/>
          </a:xfrm>
          <a:prstGeom prst="cloudCallout">
            <a:avLst>
              <a:gd name="adj1" fmla="val -20833"/>
              <a:gd name="adj2" fmla="val 62500"/>
            </a:avLst>
          </a:prstGeom>
          <a:solidFill>
            <a:srgbClr val="E5B8B7"/>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a:solidFill>
                  <a:srgbClr val="000000"/>
                </a:solidFill>
                <a:latin typeface="Times New Roman"/>
                <a:ea typeface="Times New Roman"/>
                <a:cs typeface="Times New Roman"/>
                <a:sym typeface="Times New Roman"/>
              </a:rPr>
              <a:t>Sóng dừng có ứng dụng gì?</a:t>
            </a:r>
            <a:endParaRPr sz="1800" b="1">
              <a:solidFill>
                <a:srgbClr val="000000"/>
              </a:solidFill>
              <a:latin typeface="Times New Roman"/>
              <a:ea typeface="Times New Roman"/>
              <a:cs typeface="Times New Roman"/>
              <a:sym typeface="Times New Roman"/>
            </a:endParaRPr>
          </a:p>
        </p:txBody>
      </p:sp>
      <p:pic>
        <p:nvPicPr>
          <p:cNvPr id="476" name="Google Shape;476;p33" descr="Ảnh có chứa đồ chơi, búp bê, đồ họa véc-tơ&#10;&#10;Mô tả được tạo tự động"/>
          <p:cNvPicPr preferRelativeResize="0"/>
          <p:nvPr/>
        </p:nvPicPr>
        <p:blipFill rotWithShape="1">
          <a:blip r:embed="rId3">
            <a:alphaModFix/>
          </a:blip>
          <a:srcRect/>
          <a:stretch/>
        </p:blipFill>
        <p:spPr>
          <a:xfrm>
            <a:off x="-304800" y="2960023"/>
            <a:ext cx="3657600" cy="389797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4400"/>
              <a:buFont typeface="Calibri"/>
              <a:buNone/>
            </a:pPr>
            <a:r>
              <a:rPr lang="en-US">
                <a:solidFill>
                  <a:srgbClr val="C00000"/>
                </a:solidFill>
              </a:rPr>
              <a:t>Ứng dụng của sóng dừng</a:t>
            </a:r>
            <a:endParaRPr>
              <a:solidFill>
                <a:srgbClr val="C00000"/>
              </a:solidFill>
            </a:endParaRPr>
          </a:p>
        </p:txBody>
      </p:sp>
      <p:sp>
        <p:nvSpPr>
          <p:cNvPr id="482" name="Google Shape;482;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85000" lnSpcReduction="10000"/>
          </a:bodyPr>
          <a:lstStyle/>
          <a:p>
            <a:pPr marL="0" lvl="0" indent="0" algn="just" rtl="0">
              <a:lnSpc>
                <a:spcPct val="150000"/>
              </a:lnSpc>
              <a:spcBef>
                <a:spcPts val="0"/>
              </a:spcBef>
              <a:spcAft>
                <a:spcPts val="0"/>
              </a:spcAft>
              <a:buClr>
                <a:schemeClr val="dk1"/>
              </a:buClr>
              <a:buSzPct val="133333"/>
              <a:buNone/>
            </a:pPr>
            <a:r>
              <a:rPr lang="en-US">
                <a:latin typeface="Times New Roman"/>
                <a:ea typeface="Times New Roman"/>
                <a:cs typeface="Times New Roman"/>
                <a:sym typeface="Times New Roman"/>
              </a:rPr>
              <a:t>Có thể </a:t>
            </a:r>
            <a:r>
              <a:rPr lang="en-US" b="1">
                <a:solidFill>
                  <a:srgbClr val="FF0000"/>
                </a:solidFill>
                <a:latin typeface="Times New Roman"/>
                <a:ea typeface="Times New Roman"/>
                <a:cs typeface="Times New Roman"/>
                <a:sym typeface="Times New Roman"/>
              </a:rPr>
              <a:t>xác định tốc độ truyền sóng </a:t>
            </a:r>
            <a:r>
              <a:rPr lang="en-US">
                <a:latin typeface="Times New Roman"/>
                <a:ea typeface="Times New Roman"/>
                <a:cs typeface="Times New Roman"/>
                <a:sym typeface="Times New Roman"/>
              </a:rPr>
              <a:t>trên dây bằng cách sử dụng phương pháp sóng dừng như sau:</a:t>
            </a:r>
            <a:endParaRPr sz="2400"/>
          </a:p>
          <a:p>
            <a:pPr marL="0" lvl="0" indent="0" algn="just" rtl="0">
              <a:lnSpc>
                <a:spcPct val="150000"/>
              </a:lnSpc>
              <a:spcBef>
                <a:spcPts val="1300"/>
              </a:spcBef>
              <a:spcAft>
                <a:spcPts val="0"/>
              </a:spcAft>
              <a:buClr>
                <a:schemeClr val="dk1"/>
              </a:buClr>
              <a:buSzPct val="133333"/>
              <a:buNone/>
            </a:pPr>
            <a:r>
              <a:rPr lang="en-US">
                <a:latin typeface="Times New Roman"/>
                <a:ea typeface="Times New Roman"/>
                <a:cs typeface="Times New Roman"/>
                <a:sym typeface="Times New Roman"/>
              </a:rPr>
              <a:t>- Tạo sóng dừng trên một sợi dây có hai đầu cố định, hoặc trên một sợi dây có một đầu cố định, một đầu tự do.</a:t>
            </a:r>
            <a:endParaRPr sz="2400"/>
          </a:p>
          <a:p>
            <a:pPr marL="0" lvl="0" indent="0" algn="just" rtl="0">
              <a:lnSpc>
                <a:spcPct val="150000"/>
              </a:lnSpc>
              <a:spcBef>
                <a:spcPts val="900"/>
              </a:spcBef>
              <a:spcAft>
                <a:spcPts val="0"/>
              </a:spcAft>
              <a:buClr>
                <a:schemeClr val="dk1"/>
              </a:buClr>
              <a:buSzPct val="133333"/>
              <a:buNone/>
            </a:pPr>
            <a:r>
              <a:rPr lang="en-US">
                <a:latin typeface="Times New Roman"/>
                <a:ea typeface="Times New Roman"/>
                <a:cs typeface="Times New Roman"/>
                <a:sym typeface="Times New Roman"/>
              </a:rPr>
              <a:t>- Đo chiều dài dây, căn cứ số nút sóng (hoặc bụng sóng) để tính bước sóng λ. </a:t>
            </a:r>
            <a:endParaRPr sz="2400"/>
          </a:p>
          <a:p>
            <a:pPr marL="0" lvl="0" indent="0" algn="l" rtl="0">
              <a:spcBef>
                <a:spcPts val="1144"/>
              </a:spcBef>
              <a:spcAft>
                <a:spcPts val="0"/>
              </a:spcAft>
              <a:buClr>
                <a:schemeClr val="dk1"/>
              </a:buClr>
              <a:buSzPct val="100000"/>
              <a:buNone/>
            </a:pPr>
            <a:r>
              <a:rPr lang="en-US">
                <a:latin typeface="Times New Roman"/>
                <a:ea typeface="Times New Roman"/>
                <a:cs typeface="Times New Roman"/>
                <a:sym typeface="Times New Roman"/>
              </a:rPr>
              <a:t>- Tính tốc độ truyền sóng</a:t>
            </a:r>
            <a:r>
              <a:rPr lang="en-US" u="sng">
                <a:solidFill>
                  <a:srgbClr val="008080"/>
                </a:solidFill>
                <a:latin typeface="Times New Roman"/>
                <a:ea typeface="Times New Roman"/>
                <a:cs typeface="Times New Roman"/>
                <a:sym typeface="Times New Roman"/>
              </a:rPr>
              <a:t> </a:t>
            </a:r>
            <a:r>
              <a:rPr lang="en-US">
                <a:latin typeface="Times New Roman"/>
                <a:ea typeface="Times New Roman"/>
                <a:cs typeface="Times New Roman"/>
                <a:sym typeface="Times New Roman"/>
              </a:rPr>
              <a:t>theo công thức : </a:t>
            </a:r>
            <a:endParaRPr/>
          </a:p>
        </p:txBody>
      </p:sp>
      <p:pic>
        <p:nvPicPr>
          <p:cNvPr id="483" name="Google Shape;483;p34"/>
          <p:cNvPicPr preferRelativeResize="0"/>
          <p:nvPr/>
        </p:nvPicPr>
        <p:blipFill rotWithShape="1">
          <a:blip r:embed="rId3">
            <a:alphaModFix/>
          </a:blip>
          <a:srcRect/>
          <a:stretch/>
        </p:blipFill>
        <p:spPr>
          <a:xfrm>
            <a:off x="6705600" y="5375189"/>
            <a:ext cx="1219200" cy="527222"/>
          </a:xfrm>
          <a:prstGeom prst="rect">
            <a:avLst/>
          </a:prstGeom>
          <a:noFill/>
          <a:ln>
            <a:noFill/>
          </a:ln>
        </p:spPr>
      </p:pic>
      <p:pic>
        <p:nvPicPr>
          <p:cNvPr id="484" name="Google Shape;484;p34"/>
          <p:cNvPicPr preferRelativeResize="0"/>
          <p:nvPr/>
        </p:nvPicPr>
        <p:blipFill rotWithShape="1">
          <a:blip r:embed="rId4">
            <a:alphaModFix/>
          </a:blip>
          <a:srcRect/>
          <a:stretch/>
        </p:blipFill>
        <p:spPr>
          <a:xfrm>
            <a:off x="3581400" y="4785472"/>
            <a:ext cx="1524000" cy="7446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35"/>
          <p:cNvSpPr/>
          <p:nvPr/>
        </p:nvSpPr>
        <p:spPr>
          <a:xfrm>
            <a:off x="990601" y="304800"/>
            <a:ext cx="8153399" cy="2819400"/>
          </a:xfrm>
          <a:prstGeom prst="cloudCallout">
            <a:avLst>
              <a:gd name="adj1" fmla="val -20833"/>
              <a:gd name="adj2" fmla="val 62500"/>
            </a:avLst>
          </a:prstGeom>
          <a:solidFill>
            <a:srgbClr val="E5B8B7"/>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a:solidFill>
                  <a:srgbClr val="000000"/>
                </a:solidFill>
                <a:latin typeface="Times New Roman"/>
                <a:ea typeface="Times New Roman"/>
                <a:cs typeface="Times New Roman"/>
                <a:sym typeface="Times New Roman"/>
              </a:rPr>
              <a:t>Nêu một số ứng dụng khác của sóng dừng mà em biêt?</a:t>
            </a:r>
            <a:endParaRPr sz="1800" b="1">
              <a:solidFill>
                <a:srgbClr val="000000"/>
              </a:solidFill>
              <a:latin typeface="Times New Roman"/>
              <a:ea typeface="Times New Roman"/>
              <a:cs typeface="Times New Roman"/>
              <a:sym typeface="Times New Roman"/>
            </a:endParaRPr>
          </a:p>
        </p:txBody>
      </p:sp>
      <p:pic>
        <p:nvPicPr>
          <p:cNvPr id="490" name="Google Shape;490;p35" descr="Ảnh có chứa đồ chơi, búp bê, đồ họa véc-tơ&#10;&#10;Mô tả được tạo tự động"/>
          <p:cNvPicPr preferRelativeResize="0"/>
          <p:nvPr/>
        </p:nvPicPr>
        <p:blipFill rotWithShape="1">
          <a:blip r:embed="rId3">
            <a:alphaModFix/>
          </a:blip>
          <a:srcRect/>
          <a:stretch/>
        </p:blipFill>
        <p:spPr>
          <a:xfrm>
            <a:off x="-304800" y="2960023"/>
            <a:ext cx="3657600" cy="389797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0000"/>
              </a:buClr>
              <a:buSzPts val="4400"/>
              <a:buFont typeface="Times New Roman"/>
              <a:buNone/>
            </a:pPr>
            <a:r>
              <a:rPr lang="en-US" b="1">
                <a:solidFill>
                  <a:srgbClr val="FF0000"/>
                </a:solidFill>
                <a:latin typeface="Times New Roman"/>
                <a:ea typeface="Times New Roman"/>
                <a:cs typeface="Times New Roman"/>
                <a:sym typeface="Times New Roman"/>
              </a:rPr>
              <a:t>Củng cố</a:t>
            </a:r>
            <a:endParaRPr b="1">
              <a:solidFill>
                <a:srgbClr val="FF0000"/>
              </a:solidFill>
              <a:latin typeface="Times New Roman"/>
              <a:ea typeface="Times New Roman"/>
              <a:cs typeface="Times New Roman"/>
              <a:sym typeface="Times New Roman"/>
            </a:endParaRPr>
          </a:p>
        </p:txBody>
      </p:sp>
      <p:sp>
        <p:nvSpPr>
          <p:cNvPr id="496" name="Google Shape;496;p36"/>
          <p:cNvSpPr txBox="1">
            <a:spLocks noGrp="1"/>
          </p:cNvSpPr>
          <p:nvPr>
            <p:ph type="body" idx="1"/>
          </p:nvPr>
        </p:nvSpPr>
        <p:spPr>
          <a:xfrm>
            <a:off x="381000" y="1447800"/>
            <a:ext cx="8305800" cy="46021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0000"/>
              </a:buClr>
              <a:buSzPts val="2800"/>
              <a:buNone/>
            </a:pPr>
            <a:r>
              <a:rPr lang="en-US" sz="2800" b="1">
                <a:solidFill>
                  <a:srgbClr val="000000"/>
                </a:solidFill>
                <a:latin typeface="Times New Roman"/>
                <a:ea typeface="Times New Roman"/>
                <a:cs typeface="Times New Roman"/>
                <a:sym typeface="Times New Roman"/>
              </a:rPr>
              <a:t>Câu 1. </a:t>
            </a:r>
            <a:r>
              <a:rPr lang="en-US" sz="2800">
                <a:solidFill>
                  <a:srgbClr val="000000"/>
                </a:solidFill>
                <a:latin typeface="Times New Roman"/>
                <a:ea typeface="Times New Roman"/>
                <a:cs typeface="Times New Roman"/>
                <a:sym typeface="Times New Roman"/>
              </a:rPr>
              <a:t>Chọn đáp án </a:t>
            </a:r>
            <a:r>
              <a:rPr lang="en-US" sz="2800" b="1">
                <a:solidFill>
                  <a:srgbClr val="000000"/>
                </a:solidFill>
                <a:latin typeface="Times New Roman"/>
                <a:ea typeface="Times New Roman"/>
                <a:cs typeface="Times New Roman"/>
                <a:sym typeface="Times New Roman"/>
              </a:rPr>
              <a:t>đúng:</a:t>
            </a:r>
            <a:endParaRPr/>
          </a:p>
          <a:p>
            <a:pPr marL="0" lvl="0" indent="0" algn="l" rtl="0">
              <a:spcBef>
                <a:spcPts val="1400"/>
              </a:spcBef>
              <a:spcAft>
                <a:spcPts val="0"/>
              </a:spcAft>
              <a:buClr>
                <a:srgbClr val="000000"/>
              </a:buClr>
              <a:buSzPts val="2800"/>
              <a:buNone/>
            </a:pPr>
            <a:r>
              <a:rPr lang="en-US" sz="2800" b="1">
                <a:solidFill>
                  <a:srgbClr val="000000"/>
                </a:solidFill>
                <a:latin typeface="Times New Roman"/>
                <a:ea typeface="Times New Roman"/>
                <a:cs typeface="Times New Roman"/>
                <a:sym typeface="Times New Roman"/>
              </a:rPr>
              <a:t>  </a:t>
            </a:r>
            <a:r>
              <a:rPr lang="en-US" sz="2800">
                <a:solidFill>
                  <a:srgbClr val="000000"/>
                </a:solidFill>
                <a:latin typeface="Times New Roman"/>
                <a:ea typeface="Times New Roman"/>
                <a:cs typeface="Times New Roman"/>
                <a:sym typeface="Times New Roman"/>
              </a:rPr>
              <a:t>Trong hệ sóng dừng trên một sợi dây, khoảng cách giữa hai nút hoặc hai bụng liên tiếp bằng </a:t>
            </a:r>
            <a:endParaRPr/>
          </a:p>
          <a:p>
            <a:pPr marL="0" lvl="0" indent="0" algn="l" rtl="0">
              <a:spcBef>
                <a:spcPts val="1400"/>
              </a:spcBef>
              <a:spcAft>
                <a:spcPts val="0"/>
              </a:spcAft>
              <a:buClr>
                <a:srgbClr val="000000"/>
              </a:buClr>
              <a:buSzPts val="2800"/>
              <a:buNone/>
            </a:pPr>
            <a:r>
              <a:rPr lang="en-US" sz="2800">
                <a:solidFill>
                  <a:srgbClr val="000000"/>
                </a:solidFill>
                <a:latin typeface="Times New Roman"/>
                <a:ea typeface="Times New Roman"/>
                <a:cs typeface="Times New Roman"/>
                <a:sym typeface="Times New Roman"/>
              </a:rPr>
              <a:t>  A. một bước sóng</a:t>
            </a:r>
            <a:endParaRPr sz="2800">
              <a:solidFill>
                <a:srgbClr val="000000"/>
              </a:solidFill>
              <a:latin typeface="Times New Roman"/>
              <a:ea typeface="Times New Roman"/>
              <a:cs typeface="Times New Roman"/>
              <a:sym typeface="Times New Roman"/>
            </a:endParaRPr>
          </a:p>
          <a:p>
            <a:pPr marL="0" lvl="0" indent="0" algn="l" rtl="0">
              <a:spcBef>
                <a:spcPts val="1400"/>
              </a:spcBef>
              <a:spcAft>
                <a:spcPts val="0"/>
              </a:spcAft>
              <a:buClr>
                <a:srgbClr val="000000"/>
              </a:buClr>
              <a:buSzPts val="2800"/>
              <a:buNone/>
            </a:pPr>
            <a:r>
              <a:rPr lang="en-US" sz="2800">
                <a:solidFill>
                  <a:srgbClr val="000000"/>
                </a:solidFill>
                <a:latin typeface="Times New Roman"/>
                <a:ea typeface="Times New Roman"/>
                <a:cs typeface="Times New Roman"/>
                <a:sym typeface="Times New Roman"/>
              </a:rPr>
              <a:t>  B. hai bước sóng</a:t>
            </a:r>
            <a:endParaRPr sz="2800">
              <a:solidFill>
                <a:srgbClr val="000000"/>
              </a:solidFill>
              <a:latin typeface="Times New Roman"/>
              <a:ea typeface="Times New Roman"/>
              <a:cs typeface="Times New Roman"/>
              <a:sym typeface="Times New Roman"/>
            </a:endParaRPr>
          </a:p>
          <a:p>
            <a:pPr marL="0" lvl="0" indent="0" algn="l" rtl="0">
              <a:spcBef>
                <a:spcPts val="1400"/>
              </a:spcBef>
              <a:spcAft>
                <a:spcPts val="0"/>
              </a:spcAft>
              <a:buClr>
                <a:srgbClr val="000000"/>
              </a:buClr>
              <a:buSzPts val="2800"/>
              <a:buNone/>
            </a:pPr>
            <a:r>
              <a:rPr lang="en-US" sz="2800">
                <a:solidFill>
                  <a:srgbClr val="000000"/>
                </a:solidFill>
                <a:latin typeface="Times New Roman"/>
                <a:ea typeface="Times New Roman"/>
                <a:cs typeface="Times New Roman"/>
                <a:sym typeface="Times New Roman"/>
              </a:rPr>
              <a:t>  C. một nửa bước sóng </a:t>
            </a:r>
            <a:endParaRPr/>
          </a:p>
          <a:p>
            <a:pPr marL="0" lvl="0" indent="0" algn="l" rtl="0">
              <a:spcBef>
                <a:spcPts val="1400"/>
              </a:spcBef>
              <a:spcAft>
                <a:spcPts val="0"/>
              </a:spcAft>
              <a:buClr>
                <a:srgbClr val="000000"/>
              </a:buClr>
              <a:buSzPts val="2800"/>
              <a:buNone/>
            </a:pPr>
            <a:r>
              <a:rPr lang="en-US" sz="2800">
                <a:solidFill>
                  <a:srgbClr val="000000"/>
                </a:solidFill>
                <a:latin typeface="Times New Roman"/>
                <a:ea typeface="Times New Roman"/>
                <a:cs typeface="Times New Roman"/>
                <a:sym typeface="Times New Roman"/>
              </a:rPr>
              <a:t>  D. một phần tư bước sóng</a:t>
            </a:r>
            <a:endParaRPr sz="2800">
              <a:solidFill>
                <a:srgbClr val="000000"/>
              </a:solidFill>
              <a:latin typeface="Times New Roman"/>
              <a:ea typeface="Times New Roman"/>
              <a:cs typeface="Times New Roman"/>
              <a:sym typeface="Times New Roman"/>
            </a:endParaRPr>
          </a:p>
          <a:p>
            <a:pPr marL="342900" lvl="0" indent="-139700" algn="l" rtl="0">
              <a:spcBef>
                <a:spcPts val="640"/>
              </a:spcBef>
              <a:spcAft>
                <a:spcPts val="0"/>
              </a:spcAft>
              <a:buClr>
                <a:schemeClr val="dk1"/>
              </a:buClr>
              <a:buSzPts val="3200"/>
              <a:buNone/>
            </a:pPr>
            <a:endParaRPr/>
          </a:p>
        </p:txBody>
      </p:sp>
      <p:sp>
        <p:nvSpPr>
          <p:cNvPr id="497" name="Google Shape;497;p36"/>
          <p:cNvSpPr/>
          <p:nvPr/>
        </p:nvSpPr>
        <p:spPr>
          <a:xfrm>
            <a:off x="457200" y="4450080"/>
            <a:ext cx="609600" cy="762000"/>
          </a:xfrm>
          <a:prstGeom prst="ellipse">
            <a:avLst/>
          </a:prstGeom>
          <a:solidFill>
            <a:schemeClr val="lt1"/>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Times New Roman"/>
                <a:ea typeface="Times New Roman"/>
                <a:cs typeface="Times New Roman"/>
                <a:sym typeface="Times New Roman"/>
              </a:rPr>
              <a:t>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0000"/>
              </a:buClr>
              <a:buSzPts val="4400"/>
              <a:buFont typeface="Times New Roman"/>
              <a:buNone/>
            </a:pPr>
            <a:r>
              <a:rPr lang="en-US" b="1">
                <a:solidFill>
                  <a:srgbClr val="FF0000"/>
                </a:solidFill>
                <a:latin typeface="Times New Roman"/>
                <a:ea typeface="Times New Roman"/>
                <a:cs typeface="Times New Roman"/>
                <a:sym typeface="Times New Roman"/>
              </a:rPr>
              <a:t>Củng cố</a:t>
            </a:r>
            <a:endParaRPr b="1">
              <a:solidFill>
                <a:srgbClr val="FF0000"/>
              </a:solidFill>
              <a:latin typeface="Times New Roman"/>
              <a:ea typeface="Times New Roman"/>
              <a:cs typeface="Times New Roman"/>
              <a:sym typeface="Times New Roman"/>
            </a:endParaRPr>
          </a:p>
        </p:txBody>
      </p:sp>
      <p:sp>
        <p:nvSpPr>
          <p:cNvPr id="503" name="Google Shape;503;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85000" lnSpcReduction="10000"/>
          </a:bodyPr>
          <a:lstStyle/>
          <a:p>
            <a:pPr marL="0" lvl="0" indent="0" algn="just" rtl="0">
              <a:lnSpc>
                <a:spcPct val="150000"/>
              </a:lnSpc>
              <a:spcBef>
                <a:spcPts val="0"/>
              </a:spcBef>
              <a:spcAft>
                <a:spcPts val="0"/>
              </a:spcAft>
              <a:buClr>
                <a:srgbClr val="1F1F1F"/>
              </a:buClr>
              <a:buSzPct val="133333"/>
              <a:buNone/>
            </a:pPr>
            <a:r>
              <a:rPr lang="en-US" b="1">
                <a:solidFill>
                  <a:srgbClr val="1F1F1F"/>
                </a:solidFill>
                <a:latin typeface="Times New Roman"/>
                <a:ea typeface="Times New Roman"/>
                <a:cs typeface="Times New Roman"/>
                <a:sym typeface="Times New Roman"/>
              </a:rPr>
              <a:t>Câu 2:</a:t>
            </a:r>
            <a:r>
              <a:rPr lang="en-US">
                <a:solidFill>
                  <a:srgbClr val="1F1F1F"/>
                </a:solidFill>
                <a:latin typeface="Times New Roman"/>
                <a:ea typeface="Times New Roman"/>
                <a:cs typeface="Times New Roman"/>
                <a:sym typeface="Times New Roman"/>
              </a:rPr>
              <a:t> Chọn đáp án </a:t>
            </a:r>
            <a:r>
              <a:rPr lang="en-US" b="1" i="1">
                <a:solidFill>
                  <a:srgbClr val="1F1F1F"/>
                </a:solidFill>
                <a:latin typeface="Times New Roman"/>
                <a:ea typeface="Times New Roman"/>
                <a:cs typeface="Times New Roman"/>
                <a:sym typeface="Times New Roman"/>
              </a:rPr>
              <a:t>đúng</a:t>
            </a:r>
            <a:r>
              <a:rPr lang="en-US">
                <a:solidFill>
                  <a:srgbClr val="1F1F1F"/>
                </a:solidFill>
                <a:latin typeface="Times New Roman"/>
                <a:ea typeface="Times New Roman"/>
                <a:cs typeface="Times New Roman"/>
                <a:sym typeface="Times New Roman"/>
              </a:rPr>
              <a:t>. Tại điểm phản xạ thì sóng phản xạ</a:t>
            </a:r>
            <a:endParaRPr sz="2400"/>
          </a:p>
          <a:p>
            <a:pPr marL="0" lvl="0" indent="0" algn="just" rtl="0">
              <a:lnSpc>
                <a:spcPct val="150000"/>
              </a:lnSpc>
              <a:spcBef>
                <a:spcPts val="1144"/>
              </a:spcBef>
              <a:spcAft>
                <a:spcPts val="0"/>
              </a:spcAft>
              <a:buClr>
                <a:srgbClr val="1F1F1F"/>
              </a:buClr>
              <a:buSzPct val="133333"/>
              <a:buNone/>
            </a:pPr>
            <a:r>
              <a:rPr lang="en-US">
                <a:solidFill>
                  <a:srgbClr val="1F1F1F"/>
                </a:solidFill>
                <a:latin typeface="Times New Roman"/>
                <a:ea typeface="Times New Roman"/>
                <a:cs typeface="Times New Roman"/>
                <a:sym typeface="Times New Roman"/>
              </a:rPr>
              <a:t>	A. luôn ngược pha với sóng tới.		</a:t>
            </a:r>
            <a:endParaRPr sz="2400"/>
          </a:p>
          <a:p>
            <a:pPr marL="342900" lvl="0" indent="0" algn="just" rtl="0">
              <a:lnSpc>
                <a:spcPct val="150000"/>
              </a:lnSpc>
              <a:spcBef>
                <a:spcPts val="1144"/>
              </a:spcBef>
              <a:spcAft>
                <a:spcPts val="0"/>
              </a:spcAft>
              <a:buClr>
                <a:srgbClr val="1F1F1F"/>
              </a:buClr>
              <a:buSzPct val="133333"/>
              <a:buNone/>
            </a:pPr>
            <a:r>
              <a:rPr lang="en-US">
                <a:solidFill>
                  <a:srgbClr val="1F1F1F"/>
                </a:solidFill>
                <a:latin typeface="Times New Roman"/>
                <a:ea typeface="Times New Roman"/>
                <a:cs typeface="Times New Roman"/>
                <a:sym typeface="Times New Roman"/>
              </a:rPr>
              <a:t>	B. ngược pha với sóng tới nếu vật cản cố định.</a:t>
            </a:r>
            <a:endParaRPr sz="2400"/>
          </a:p>
          <a:p>
            <a:pPr marL="0" lvl="0" indent="0" algn="just" rtl="0">
              <a:lnSpc>
                <a:spcPct val="150000"/>
              </a:lnSpc>
              <a:spcBef>
                <a:spcPts val="1144"/>
              </a:spcBef>
              <a:spcAft>
                <a:spcPts val="0"/>
              </a:spcAft>
              <a:buClr>
                <a:srgbClr val="1F1F1F"/>
              </a:buClr>
              <a:buSzPct val="133333"/>
              <a:buNone/>
            </a:pPr>
            <a:r>
              <a:rPr lang="en-US">
                <a:solidFill>
                  <a:srgbClr val="1F1F1F"/>
                </a:solidFill>
                <a:latin typeface="Times New Roman"/>
                <a:ea typeface="Times New Roman"/>
                <a:cs typeface="Times New Roman"/>
                <a:sym typeface="Times New Roman"/>
              </a:rPr>
              <a:t>	C. ngược pha với sóng tới nếu vật cản tự do.</a:t>
            </a:r>
            <a:endParaRPr sz="2400"/>
          </a:p>
          <a:p>
            <a:pPr marL="0" lvl="0" indent="0" algn="just" rtl="0">
              <a:lnSpc>
                <a:spcPct val="150000"/>
              </a:lnSpc>
              <a:spcBef>
                <a:spcPts val="1144"/>
              </a:spcBef>
              <a:spcAft>
                <a:spcPts val="0"/>
              </a:spcAft>
              <a:buClr>
                <a:srgbClr val="1F1F1F"/>
              </a:buClr>
              <a:buSzPct val="133333"/>
              <a:buNone/>
            </a:pPr>
            <a:r>
              <a:rPr lang="en-US">
                <a:solidFill>
                  <a:srgbClr val="1F1F1F"/>
                </a:solidFill>
                <a:latin typeface="Times New Roman"/>
                <a:ea typeface="Times New Roman"/>
                <a:cs typeface="Times New Roman"/>
                <a:sym typeface="Times New Roman"/>
              </a:rPr>
              <a:t>	D. cùng pha với sóng tới nếu vật cản là cố định.</a:t>
            </a:r>
            <a:endParaRPr sz="2400"/>
          </a:p>
          <a:p>
            <a:pPr marL="342900" lvl="0" indent="-170180" algn="l" rtl="0">
              <a:spcBef>
                <a:spcPts val="1144"/>
              </a:spcBef>
              <a:spcAft>
                <a:spcPts val="0"/>
              </a:spcAft>
              <a:buClr>
                <a:schemeClr val="dk1"/>
              </a:buClr>
              <a:buSzPct val="100000"/>
              <a:buNone/>
            </a:pPr>
            <a:endParaRPr/>
          </a:p>
        </p:txBody>
      </p:sp>
      <p:sp>
        <p:nvSpPr>
          <p:cNvPr id="504" name="Google Shape;504;p37"/>
          <p:cNvSpPr/>
          <p:nvPr/>
        </p:nvSpPr>
        <p:spPr>
          <a:xfrm>
            <a:off x="990600" y="3703320"/>
            <a:ext cx="685800" cy="685800"/>
          </a:xfrm>
          <a:prstGeom prst="ellipse">
            <a:avLst/>
          </a:prstGeom>
          <a:solidFill>
            <a:schemeClr val="lt1"/>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Times New Roman"/>
                <a:ea typeface="Times New Roman"/>
                <a:cs typeface="Times New Roman"/>
                <a:sym typeface="Times New Roman"/>
              </a:rPr>
              <a:t>B</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0000"/>
              </a:buClr>
              <a:buSzPts val="4400"/>
              <a:buFont typeface="Times New Roman"/>
              <a:buNone/>
            </a:pPr>
            <a:r>
              <a:rPr lang="en-US" b="1">
                <a:solidFill>
                  <a:srgbClr val="FF0000"/>
                </a:solidFill>
                <a:latin typeface="Times New Roman"/>
                <a:ea typeface="Times New Roman"/>
                <a:cs typeface="Times New Roman"/>
                <a:sym typeface="Times New Roman"/>
              </a:rPr>
              <a:t>Củng cố</a:t>
            </a:r>
            <a:endParaRPr b="1">
              <a:solidFill>
                <a:srgbClr val="FF0000"/>
              </a:solidFill>
              <a:latin typeface="Times New Roman"/>
              <a:ea typeface="Times New Roman"/>
              <a:cs typeface="Times New Roman"/>
              <a:sym typeface="Times New Roman"/>
            </a:endParaRPr>
          </a:p>
        </p:txBody>
      </p:sp>
      <p:sp>
        <p:nvSpPr>
          <p:cNvPr id="510" name="Google Shape;510;p38"/>
          <p:cNvSpPr txBox="1">
            <a:spLocks noGrp="1"/>
          </p:cNvSpPr>
          <p:nvPr>
            <p:ph type="body" idx="1"/>
          </p:nvPr>
        </p:nvSpPr>
        <p:spPr>
          <a:xfrm>
            <a:off x="533400" y="1524000"/>
            <a:ext cx="8229600" cy="4525963"/>
          </a:xfrm>
          <a:prstGeom prst="rect">
            <a:avLst/>
          </a:prstGeom>
          <a:noFill/>
          <a:ln>
            <a:noFill/>
          </a:ln>
        </p:spPr>
        <p:txBody>
          <a:bodyPr spcFirstLastPara="1" wrap="square" lIns="91425" tIns="45700" rIns="91425" bIns="45700" anchor="t" anchorCtr="0">
            <a:normAutofit/>
          </a:bodyPr>
          <a:lstStyle/>
          <a:p>
            <a:pPr marL="0" lvl="0" indent="0" algn="just" rtl="0">
              <a:lnSpc>
                <a:spcPct val="150000"/>
              </a:lnSpc>
              <a:spcBef>
                <a:spcPts val="0"/>
              </a:spcBef>
              <a:spcAft>
                <a:spcPts val="0"/>
              </a:spcAft>
              <a:buClr>
                <a:srgbClr val="1F1F1F"/>
              </a:buClr>
              <a:buSzPts val="3200"/>
              <a:buNone/>
            </a:pPr>
            <a:r>
              <a:rPr lang="en-US" b="1">
                <a:solidFill>
                  <a:srgbClr val="1F1F1F"/>
                </a:solidFill>
                <a:latin typeface="Times New Roman"/>
                <a:ea typeface="Times New Roman"/>
                <a:cs typeface="Times New Roman"/>
                <a:sym typeface="Times New Roman"/>
              </a:rPr>
              <a:t>Câu 3:</a:t>
            </a:r>
            <a:r>
              <a:rPr lang="en-US">
                <a:solidFill>
                  <a:srgbClr val="1F1F1F"/>
                </a:solidFill>
                <a:latin typeface="Times New Roman"/>
                <a:ea typeface="Times New Roman"/>
                <a:cs typeface="Times New Roman"/>
                <a:sym typeface="Times New Roman"/>
              </a:rPr>
              <a:t> Một sợi dây dài 2 m, hai đầu cố định. Kích thích để có sóng dừng trên dây với 4 bó sóng. Khoảng cách ngắn nhất giữa hai điểm không dao động trên dây bằng</a:t>
            </a:r>
            <a:endParaRPr sz="2400"/>
          </a:p>
          <a:p>
            <a:pPr marL="0" lvl="0" indent="0" algn="just" rtl="0">
              <a:lnSpc>
                <a:spcPct val="150000"/>
              </a:lnSpc>
              <a:spcBef>
                <a:spcPts val="1240"/>
              </a:spcBef>
              <a:spcAft>
                <a:spcPts val="0"/>
              </a:spcAft>
              <a:buClr>
                <a:srgbClr val="1F1F1F"/>
              </a:buClr>
              <a:buSzPts val="3200"/>
              <a:buNone/>
            </a:pPr>
            <a:r>
              <a:rPr lang="en-US">
                <a:solidFill>
                  <a:srgbClr val="1F1F1F"/>
                </a:solidFill>
                <a:latin typeface="Times New Roman"/>
                <a:ea typeface="Times New Roman"/>
                <a:cs typeface="Times New Roman"/>
                <a:sym typeface="Times New Roman"/>
              </a:rPr>
              <a:t>A. 1m.	B. 0,5m. 	C. 0,25m.		D. 2m.</a:t>
            </a:r>
            <a:endParaRPr sz="2400"/>
          </a:p>
          <a:p>
            <a:pPr marL="342900" lvl="0" indent="-139700" algn="l" rtl="0">
              <a:spcBef>
                <a:spcPts val="1240"/>
              </a:spcBef>
              <a:spcAft>
                <a:spcPts val="0"/>
              </a:spcAft>
              <a:buClr>
                <a:schemeClr val="dk1"/>
              </a:buClr>
              <a:buSzPts val="3200"/>
              <a:buNone/>
            </a:pPr>
            <a:endParaRPr/>
          </a:p>
        </p:txBody>
      </p:sp>
      <p:sp>
        <p:nvSpPr>
          <p:cNvPr id="511" name="Google Shape;511;p38"/>
          <p:cNvSpPr/>
          <p:nvPr/>
        </p:nvSpPr>
        <p:spPr>
          <a:xfrm>
            <a:off x="2209800" y="4800600"/>
            <a:ext cx="762000" cy="762000"/>
          </a:xfrm>
          <a:prstGeom prst="ellipse">
            <a:avLst/>
          </a:prstGeom>
          <a:solidFill>
            <a:schemeClr val="lt1"/>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dk1"/>
                </a:solidFill>
                <a:latin typeface="Times New Roman"/>
                <a:ea typeface="Times New Roman"/>
                <a:cs typeface="Times New Roman"/>
                <a:sym typeface="Times New Roman"/>
              </a:rPr>
              <a:t>B</a:t>
            </a:r>
            <a:endParaRPr sz="2800" b="1">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685800" y="15621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b="1"/>
              <a:t>PHIẾU HỌC TẬP SỐ 1</a:t>
            </a:r>
            <a:br>
              <a:rPr lang="en-US"/>
            </a:br>
            <a:endParaRPr/>
          </a:p>
        </p:txBody>
      </p:sp>
      <p:sp>
        <p:nvSpPr>
          <p:cNvPr id="105" name="Google Shape;105;p15"/>
          <p:cNvSpPr txBox="1">
            <a:spLocks noGrp="1"/>
          </p:cNvSpPr>
          <p:nvPr>
            <p:ph type="body" idx="1"/>
          </p:nvPr>
        </p:nvSpPr>
        <p:spPr>
          <a:xfrm>
            <a:off x="457200" y="2133600"/>
            <a:ext cx="8229600" cy="399256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ct val="100000"/>
              <a:buChar char="•"/>
            </a:pP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mục</a:t>
            </a:r>
            <a:r>
              <a:rPr lang="en-US" dirty="0">
                <a:latin typeface="Times New Roman" panose="02020603050405020304" pitchFamily="18" charset="0"/>
                <a:cs typeface="Times New Roman" panose="02020603050405020304" pitchFamily="18" charset="0"/>
              </a:rPr>
              <a:t> I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a:p>
            <a:pPr marL="342900" lvl="0" indent="-342900" algn="l" rtl="0">
              <a:spcBef>
                <a:spcPts val="592"/>
              </a:spcBef>
              <a:spcAft>
                <a:spcPts val="0"/>
              </a:spcAft>
              <a:buClr>
                <a:schemeClr val="dk1"/>
              </a:buClr>
              <a:buSzPct val="100000"/>
              <a:buChar char="•"/>
            </a:pPr>
            <a:r>
              <a:rPr lang="en-US" dirty="0" err="1">
                <a:latin typeface="Times New Roman" panose="02020603050405020304" pitchFamily="18" charset="0"/>
                <a:cs typeface="Times New Roman" panose="02020603050405020304" pitchFamily="18" charset="0"/>
              </a:rPr>
              <a:t>Nêu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nghiệm</a:t>
            </a:r>
            <a:r>
              <a:rPr lang="en-US"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a:p>
            <a:pPr marL="342900" lvl="0" indent="-342900" algn="l" rtl="0">
              <a:spcBef>
                <a:spcPts val="592"/>
              </a:spcBef>
              <a:spcAft>
                <a:spcPts val="0"/>
              </a:spcAft>
              <a:buClr>
                <a:schemeClr val="dk1"/>
              </a:buClr>
              <a:buSzPct val="100000"/>
              <a:buChar char="•"/>
            </a:pP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nghiệm</a:t>
            </a:r>
            <a:r>
              <a:rPr lang="en-US"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a:p>
            <a:pPr marL="342900" lvl="0" indent="-342900" algn="l" rtl="0">
              <a:spcBef>
                <a:spcPts val="592"/>
              </a:spcBef>
              <a:spcAft>
                <a:spcPts val="0"/>
              </a:spcAft>
              <a:buClr>
                <a:schemeClr val="dk1"/>
              </a:buClr>
              <a:buSzPct val="100000"/>
              <a:buChar char="•"/>
            </a:pP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rút</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a:p>
            <a:pPr marL="342900" lvl="0" indent="-342900" algn="l" rtl="0">
              <a:spcBef>
                <a:spcPts val="592"/>
              </a:spcBef>
              <a:spcAft>
                <a:spcPts val="0"/>
              </a:spcAft>
              <a:buClr>
                <a:schemeClr val="dk1"/>
              </a:buClr>
              <a:buSzPct val="100000"/>
              <a:buChar char="•"/>
            </a:pPr>
            <a:r>
              <a:rPr lang="en-US" dirty="0">
                <a:latin typeface="Times New Roman" panose="02020603050405020304" pitchFamily="18" charset="0"/>
                <a:cs typeface="Times New Roman" panose="02020603050405020304" pitchFamily="18" charset="0"/>
              </a:rPr>
              <a:t>Quan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xảy</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p:txBody>
      </p:sp>
      <p:sp>
        <p:nvSpPr>
          <p:cNvPr id="106" name="Google Shape;106;p15"/>
          <p:cNvSpPr/>
          <p:nvPr/>
        </p:nvSpPr>
        <p:spPr>
          <a:xfrm>
            <a:off x="859705" y="152400"/>
            <a:ext cx="7546978" cy="1033272"/>
          </a:xfrm>
          <a:prstGeom prst="horizontalScroll">
            <a:avLst>
              <a:gd name="adj" fmla="val 12500"/>
            </a:avLst>
          </a:prstGeom>
          <a:solidFill>
            <a:srgbClr val="DAE5F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a:solidFill>
                  <a:srgbClr val="FC7876"/>
                </a:solidFill>
                <a:latin typeface="Times New Roman"/>
                <a:ea typeface="Times New Roman"/>
                <a:cs typeface="Times New Roman"/>
                <a:sym typeface="Times New Roman"/>
              </a:rPr>
              <a:t>BÀI SÓNG DỪNG</a:t>
            </a:r>
            <a:endParaRPr sz="3600" b="1" i="0" u="none" strike="noStrike" cap="none">
              <a:solidFill>
                <a:srgbClr val="FC7876"/>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609600" y="19812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b="1"/>
              <a:t>I. THÍ NGHIỆM TẠO SÓNG DỪNG</a:t>
            </a:r>
            <a:br>
              <a:rPr lang="en-US"/>
            </a:br>
            <a:endParaRPr/>
          </a:p>
        </p:txBody>
      </p:sp>
      <p:sp>
        <p:nvSpPr>
          <p:cNvPr id="112" name="Google Shape;112;p16"/>
          <p:cNvSpPr txBox="1">
            <a:spLocks noGrp="1"/>
          </p:cNvSpPr>
          <p:nvPr>
            <p:ph type="body" idx="1"/>
          </p:nvPr>
        </p:nvSpPr>
        <p:spPr>
          <a:xfrm>
            <a:off x="624840" y="2522220"/>
            <a:ext cx="4114800" cy="38100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dirty="0">
                <a:latin typeface="Times New Roman" panose="02020603050405020304" pitchFamily="18" charset="0"/>
                <a:cs typeface="Times New Roman" panose="02020603050405020304" pitchFamily="18" charset="0"/>
              </a:rPr>
              <a:t>https://www.youtube.com/watch?v=gbMCwntYCr4&amp;t=35s</a:t>
            </a:r>
            <a:endParaRPr dirty="0">
              <a:latin typeface="Times New Roman" panose="02020603050405020304" pitchFamily="18" charset="0"/>
              <a:cs typeface="Times New Roman" panose="02020603050405020304" pitchFamily="18" charset="0"/>
            </a:endParaRPr>
          </a:p>
        </p:txBody>
      </p:sp>
      <p:sp>
        <p:nvSpPr>
          <p:cNvPr id="113" name="Google Shape;113;p16"/>
          <p:cNvSpPr txBox="1"/>
          <p:nvPr/>
        </p:nvSpPr>
        <p:spPr>
          <a:xfrm>
            <a:off x="4876800" y="2491741"/>
            <a:ext cx="4114800" cy="3070860"/>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3200"/>
              <a:buFont typeface="Arial"/>
              <a:buChar char="•"/>
            </a:pPr>
            <a:r>
              <a:rPr lang="en-US" sz="3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1. </a:t>
            </a:r>
            <a:r>
              <a:rPr lang="en-US" sz="3200" b="1"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Dụng</a:t>
            </a:r>
            <a:r>
              <a:rPr lang="en-US" sz="3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b="1"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cụ</a:t>
            </a:r>
            <a:r>
              <a:rPr lang="en-US" sz="3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t>
            </a:r>
            <a:endParaRPr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a:p>
            <a:pPr marL="342900" marR="0" lvl="0" indent="-342900" algn="l" rtl="0">
              <a:spcBef>
                <a:spcPts val="640"/>
              </a:spcBef>
              <a:spcAft>
                <a:spcPts val="0"/>
              </a:spcAft>
              <a:buClr>
                <a:schemeClr val="dk1"/>
              </a:buClr>
              <a:buSzPts val="3200"/>
              <a:buFont typeface="Arial"/>
              <a:buChar char="•"/>
            </a:pPr>
            <a:r>
              <a:rPr lang="en-US" sz="32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b="0"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Giá</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b="0"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thí</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b="0"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nghiệm</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t>
            </a:r>
            <a:endParaRPr dirty="0">
              <a:latin typeface="Times New Roman" panose="02020603050405020304" pitchFamily="18" charset="0"/>
              <a:cs typeface="Times New Roman" panose="02020603050405020304" pitchFamily="18" charset="0"/>
            </a:endParaRPr>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b="0"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Dây</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b="0"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đàn</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b="0"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hồi</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PQ.</a:t>
            </a:r>
            <a:endParaRPr dirty="0">
              <a:latin typeface="Times New Roman" panose="02020603050405020304" pitchFamily="18" charset="0"/>
              <a:cs typeface="Times New Roman" panose="02020603050405020304" pitchFamily="18" charset="0"/>
            </a:endParaRPr>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b="0"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Bộ</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rung.</a:t>
            </a:r>
            <a:endParaRPr dirty="0">
              <a:latin typeface="Times New Roman" panose="02020603050405020304" pitchFamily="18" charset="0"/>
              <a:cs typeface="Times New Roman" panose="02020603050405020304" pitchFamily="18" charset="0"/>
            </a:endParaRPr>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b="0"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Máy</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b="0"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phát</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b="0"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âm</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3200" b="0" i="0" u="none" strike="noStrike" cap="none" dirty="0" err="1">
                <a:solidFill>
                  <a:schemeClr val="dk1"/>
                </a:solidFill>
                <a:latin typeface="Times New Roman" panose="02020603050405020304" pitchFamily="18" charset="0"/>
                <a:ea typeface="Calibri"/>
                <a:cs typeface="Times New Roman" panose="02020603050405020304" pitchFamily="18" charset="0"/>
                <a:sym typeface="Calibri"/>
              </a:rPr>
              <a:t>tần</a:t>
            </a:r>
            <a:r>
              <a:rPr lang="en-US" sz="32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a:t>
            </a:r>
            <a:endParaRPr dirty="0">
              <a:latin typeface="Times New Roman" panose="02020603050405020304" pitchFamily="18" charset="0"/>
              <a:cs typeface="Times New Roman" panose="02020603050405020304" pitchFamily="18" charset="0"/>
            </a:endParaRPr>
          </a:p>
        </p:txBody>
      </p:sp>
      <p:sp>
        <p:nvSpPr>
          <p:cNvPr id="114" name="Google Shape;114;p16"/>
          <p:cNvSpPr/>
          <p:nvPr/>
        </p:nvSpPr>
        <p:spPr>
          <a:xfrm>
            <a:off x="859705" y="152400"/>
            <a:ext cx="7546978" cy="1033272"/>
          </a:xfrm>
          <a:prstGeom prst="horizontalScroll">
            <a:avLst>
              <a:gd name="adj" fmla="val 12500"/>
            </a:avLst>
          </a:prstGeom>
          <a:solidFill>
            <a:srgbClr val="DAE5F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a:solidFill>
                  <a:srgbClr val="FC7876"/>
                </a:solidFill>
                <a:latin typeface="Times New Roman"/>
                <a:ea typeface="Times New Roman"/>
                <a:cs typeface="Times New Roman"/>
                <a:sym typeface="Times New Roman"/>
              </a:rPr>
              <a:t>BÀI SÓNG DỪNG</a:t>
            </a:r>
            <a:endParaRPr sz="3600" b="1" i="0" u="none" strike="noStrike" cap="none">
              <a:solidFill>
                <a:srgbClr val="FC7876"/>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a:t>Nhận xét:</a:t>
            </a:r>
            <a:endParaRPr/>
          </a:p>
          <a:p>
            <a:pPr marL="0" lvl="0" indent="0" algn="l" rtl="0">
              <a:spcBef>
                <a:spcPts val="640"/>
              </a:spcBef>
              <a:spcAft>
                <a:spcPts val="0"/>
              </a:spcAft>
              <a:buClr>
                <a:schemeClr val="dk1"/>
              </a:buClr>
              <a:buSzPts val="3200"/>
              <a:buNone/>
            </a:pPr>
            <a:r>
              <a:rPr lang="en-US"/>
              <a:t>- Có những điểm dao động với biên độ lớn, có những điểm đứng yên. Các điểm này cách đều nhau.</a:t>
            </a:r>
            <a:endParaRPr/>
          </a:p>
          <a:p>
            <a:pPr marL="0" lvl="0" indent="0" algn="l" rtl="0">
              <a:spcBef>
                <a:spcPts val="640"/>
              </a:spcBef>
              <a:spcAft>
                <a:spcPts val="0"/>
              </a:spcAft>
              <a:buClr>
                <a:schemeClr val="dk1"/>
              </a:buClr>
              <a:buSzPts val="3200"/>
              <a:buNone/>
            </a:pPr>
            <a:r>
              <a:rPr lang="en-US"/>
              <a:t>- Trên Sợi dây hình thành các bó, khi thay đổi tần số thì số bó thay đổi, các tần số này cách đều nhau một khoảng nhất định.</a:t>
            </a:r>
            <a:endParaRPr/>
          </a:p>
          <a:p>
            <a:pPr marL="342900" lvl="0" indent="-139700" algn="l" rtl="0">
              <a:spcBef>
                <a:spcPts val="640"/>
              </a:spcBef>
              <a:spcAft>
                <a:spcPts val="0"/>
              </a:spcAft>
              <a:buClr>
                <a:schemeClr val="dk1"/>
              </a:buClr>
              <a:buSzPts val="3200"/>
              <a:buNone/>
            </a:pPr>
            <a:endParaRPr/>
          </a:p>
        </p:txBody>
      </p:sp>
      <p:sp>
        <p:nvSpPr>
          <p:cNvPr id="120" name="Google Shape;120;p17"/>
          <p:cNvSpPr>
            <a:spLocks noGrp="1"/>
          </p:cNvSpPr>
          <p:nvPr>
            <p:ph type="title"/>
          </p:nvPr>
        </p:nvSpPr>
        <p:spPr>
          <a:xfrm>
            <a:off x="457200" y="274638"/>
            <a:ext cx="8229600" cy="1143000"/>
          </a:xfrm>
          <a:prstGeom prst="horizontalScroll">
            <a:avLst>
              <a:gd name="adj" fmla="val 12500"/>
            </a:avLst>
          </a:prstGeom>
          <a:solidFill>
            <a:srgbClr val="DAE5F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rgbClr val="FC7876"/>
              </a:buClr>
              <a:buSzPts val="3600"/>
              <a:buFont typeface="Times New Roman"/>
              <a:buNone/>
            </a:pPr>
            <a:r>
              <a:rPr lang="en-US" sz="3600" b="1" cap="none">
                <a:solidFill>
                  <a:srgbClr val="FC7876"/>
                </a:solidFill>
                <a:latin typeface="Times New Roman"/>
                <a:ea typeface="Times New Roman"/>
                <a:cs typeface="Times New Roman"/>
                <a:sym typeface="Times New Roman"/>
              </a:rPr>
              <a:t>BÀI SÓNG DỪNG</a:t>
            </a:r>
            <a:endParaRPr sz="3600" b="1" cap="none">
              <a:solidFill>
                <a:srgbClr val="FC787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pSp>
        <p:nvGrpSpPr>
          <p:cNvPr id="126" name="Google Shape;126;p18"/>
          <p:cNvGrpSpPr/>
          <p:nvPr/>
        </p:nvGrpSpPr>
        <p:grpSpPr>
          <a:xfrm>
            <a:off x="938213" y="1746250"/>
            <a:ext cx="7737475" cy="1300163"/>
            <a:chOff x="591" y="1618"/>
            <a:chExt cx="4850" cy="819"/>
          </a:xfrm>
        </p:grpSpPr>
        <p:grpSp>
          <p:nvGrpSpPr>
            <p:cNvPr id="127" name="Google Shape;127;p18"/>
            <p:cNvGrpSpPr/>
            <p:nvPr/>
          </p:nvGrpSpPr>
          <p:grpSpPr>
            <a:xfrm>
              <a:off x="591" y="1618"/>
              <a:ext cx="4766" cy="819"/>
              <a:chOff x="1296" y="672"/>
              <a:chExt cx="3855" cy="630"/>
            </a:xfrm>
          </p:grpSpPr>
          <p:grpSp>
            <p:nvGrpSpPr>
              <p:cNvPr id="128" name="Google Shape;128;p18"/>
              <p:cNvGrpSpPr/>
              <p:nvPr/>
            </p:nvGrpSpPr>
            <p:grpSpPr>
              <a:xfrm>
                <a:off x="1296" y="672"/>
                <a:ext cx="960" cy="630"/>
                <a:chOff x="1341" y="492"/>
                <a:chExt cx="1728" cy="1134"/>
              </a:xfrm>
            </p:grpSpPr>
            <p:cxnSp>
              <p:nvCxnSpPr>
                <p:cNvPr id="129" name="Google Shape;129;p18"/>
                <p:cNvCxnSpPr/>
                <p:nvPr/>
              </p:nvCxnSpPr>
              <p:spPr>
                <a:xfrm>
                  <a:off x="1342" y="1056"/>
                  <a:ext cx="1727" cy="0"/>
                </a:xfrm>
                <a:prstGeom prst="straightConnector1">
                  <a:avLst/>
                </a:prstGeom>
                <a:noFill/>
                <a:ln w="19050" cap="flat" cmpd="sng">
                  <a:solidFill>
                    <a:srgbClr val="FF3300"/>
                  </a:solidFill>
                  <a:prstDash val="solid"/>
                  <a:round/>
                  <a:headEnd type="none" w="med" len="med"/>
                  <a:tailEnd type="none" w="med" len="med"/>
                </a:ln>
              </p:spPr>
            </p:cxnSp>
            <p:grpSp>
              <p:nvGrpSpPr>
                <p:cNvPr id="130" name="Google Shape;130;p18"/>
                <p:cNvGrpSpPr/>
                <p:nvPr/>
              </p:nvGrpSpPr>
              <p:grpSpPr>
                <a:xfrm>
                  <a:off x="1341" y="492"/>
                  <a:ext cx="1728" cy="564"/>
                  <a:chOff x="1344" y="492"/>
                  <a:chExt cx="1728" cy="564"/>
                </a:xfrm>
              </p:grpSpPr>
              <p:sp>
                <p:nvSpPr>
                  <p:cNvPr id="131" name="Google Shape;131;p18"/>
                  <p:cNvSpPr/>
                  <p:nvPr/>
                </p:nvSpPr>
                <p:spPr>
                  <a:xfrm>
                    <a:off x="1344" y="960"/>
                    <a:ext cx="1728" cy="96"/>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18"/>
                  <p:cNvSpPr/>
                  <p:nvPr/>
                </p:nvSpPr>
                <p:spPr>
                  <a:xfrm>
                    <a:off x="1344" y="858"/>
                    <a:ext cx="1728" cy="19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18"/>
                  <p:cNvSpPr/>
                  <p:nvPr/>
                </p:nvSpPr>
                <p:spPr>
                  <a:xfrm>
                    <a:off x="1344" y="738"/>
                    <a:ext cx="1728" cy="31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18"/>
                  <p:cNvSpPr/>
                  <p:nvPr/>
                </p:nvSpPr>
                <p:spPr>
                  <a:xfrm>
                    <a:off x="1344" y="618"/>
                    <a:ext cx="1728" cy="43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18"/>
                  <p:cNvSpPr/>
                  <p:nvPr/>
                </p:nvSpPr>
                <p:spPr>
                  <a:xfrm>
                    <a:off x="1344" y="492"/>
                    <a:ext cx="1728" cy="564"/>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36" name="Google Shape;136;p18"/>
                <p:cNvGrpSpPr/>
                <p:nvPr/>
              </p:nvGrpSpPr>
              <p:grpSpPr>
                <a:xfrm rot="10800000" flipH="1">
                  <a:off x="1341" y="1062"/>
                  <a:ext cx="1728" cy="564"/>
                  <a:chOff x="1344" y="492"/>
                  <a:chExt cx="1728" cy="564"/>
                </a:xfrm>
              </p:grpSpPr>
              <p:sp>
                <p:nvSpPr>
                  <p:cNvPr id="137" name="Google Shape;137;p18"/>
                  <p:cNvSpPr/>
                  <p:nvPr/>
                </p:nvSpPr>
                <p:spPr>
                  <a:xfrm>
                    <a:off x="1344" y="960"/>
                    <a:ext cx="1728" cy="96"/>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18"/>
                  <p:cNvSpPr/>
                  <p:nvPr/>
                </p:nvSpPr>
                <p:spPr>
                  <a:xfrm>
                    <a:off x="1344" y="858"/>
                    <a:ext cx="1728" cy="19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18"/>
                  <p:cNvSpPr/>
                  <p:nvPr/>
                </p:nvSpPr>
                <p:spPr>
                  <a:xfrm>
                    <a:off x="1344" y="738"/>
                    <a:ext cx="1728" cy="31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18"/>
                  <p:cNvSpPr/>
                  <p:nvPr/>
                </p:nvSpPr>
                <p:spPr>
                  <a:xfrm>
                    <a:off x="1344" y="618"/>
                    <a:ext cx="1728" cy="43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 name="Google Shape;141;p18"/>
                  <p:cNvSpPr/>
                  <p:nvPr/>
                </p:nvSpPr>
                <p:spPr>
                  <a:xfrm>
                    <a:off x="1344" y="492"/>
                    <a:ext cx="1728" cy="564"/>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42" name="Google Shape;142;p18"/>
              <p:cNvGrpSpPr/>
              <p:nvPr/>
            </p:nvGrpSpPr>
            <p:grpSpPr>
              <a:xfrm>
                <a:off x="2259" y="672"/>
                <a:ext cx="960" cy="630"/>
                <a:chOff x="1341" y="492"/>
                <a:chExt cx="1728" cy="1134"/>
              </a:xfrm>
            </p:grpSpPr>
            <p:cxnSp>
              <p:nvCxnSpPr>
                <p:cNvPr id="143" name="Google Shape;143;p18"/>
                <p:cNvCxnSpPr/>
                <p:nvPr/>
              </p:nvCxnSpPr>
              <p:spPr>
                <a:xfrm>
                  <a:off x="1342" y="1056"/>
                  <a:ext cx="1727" cy="0"/>
                </a:xfrm>
                <a:prstGeom prst="straightConnector1">
                  <a:avLst/>
                </a:prstGeom>
                <a:noFill/>
                <a:ln w="19050" cap="flat" cmpd="sng">
                  <a:solidFill>
                    <a:srgbClr val="FF3300"/>
                  </a:solidFill>
                  <a:prstDash val="solid"/>
                  <a:round/>
                  <a:headEnd type="none" w="med" len="med"/>
                  <a:tailEnd type="none" w="med" len="med"/>
                </a:ln>
              </p:spPr>
            </p:cxnSp>
            <p:grpSp>
              <p:nvGrpSpPr>
                <p:cNvPr id="144" name="Google Shape;144;p18"/>
                <p:cNvGrpSpPr/>
                <p:nvPr/>
              </p:nvGrpSpPr>
              <p:grpSpPr>
                <a:xfrm>
                  <a:off x="1341" y="492"/>
                  <a:ext cx="1728" cy="564"/>
                  <a:chOff x="1344" y="492"/>
                  <a:chExt cx="1728" cy="564"/>
                </a:xfrm>
              </p:grpSpPr>
              <p:sp>
                <p:nvSpPr>
                  <p:cNvPr id="145" name="Google Shape;145;p18"/>
                  <p:cNvSpPr/>
                  <p:nvPr/>
                </p:nvSpPr>
                <p:spPr>
                  <a:xfrm>
                    <a:off x="1344" y="960"/>
                    <a:ext cx="1728" cy="96"/>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18"/>
                  <p:cNvSpPr/>
                  <p:nvPr/>
                </p:nvSpPr>
                <p:spPr>
                  <a:xfrm>
                    <a:off x="1344" y="858"/>
                    <a:ext cx="1728" cy="19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18"/>
                  <p:cNvSpPr/>
                  <p:nvPr/>
                </p:nvSpPr>
                <p:spPr>
                  <a:xfrm>
                    <a:off x="1344" y="738"/>
                    <a:ext cx="1728" cy="31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18"/>
                  <p:cNvSpPr/>
                  <p:nvPr/>
                </p:nvSpPr>
                <p:spPr>
                  <a:xfrm>
                    <a:off x="1344" y="618"/>
                    <a:ext cx="1728" cy="43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18"/>
                  <p:cNvSpPr/>
                  <p:nvPr/>
                </p:nvSpPr>
                <p:spPr>
                  <a:xfrm>
                    <a:off x="1344" y="492"/>
                    <a:ext cx="1728" cy="564"/>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50" name="Google Shape;150;p18"/>
                <p:cNvGrpSpPr/>
                <p:nvPr/>
              </p:nvGrpSpPr>
              <p:grpSpPr>
                <a:xfrm rot="10800000" flipH="1">
                  <a:off x="1341" y="1062"/>
                  <a:ext cx="1728" cy="564"/>
                  <a:chOff x="1344" y="492"/>
                  <a:chExt cx="1728" cy="564"/>
                </a:xfrm>
              </p:grpSpPr>
              <p:sp>
                <p:nvSpPr>
                  <p:cNvPr id="151" name="Google Shape;151;p18"/>
                  <p:cNvSpPr/>
                  <p:nvPr/>
                </p:nvSpPr>
                <p:spPr>
                  <a:xfrm>
                    <a:off x="1344" y="960"/>
                    <a:ext cx="1728" cy="96"/>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18"/>
                  <p:cNvSpPr/>
                  <p:nvPr/>
                </p:nvSpPr>
                <p:spPr>
                  <a:xfrm>
                    <a:off x="1344" y="858"/>
                    <a:ext cx="1728" cy="19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 name="Google Shape;153;p18"/>
                  <p:cNvSpPr/>
                  <p:nvPr/>
                </p:nvSpPr>
                <p:spPr>
                  <a:xfrm>
                    <a:off x="1344" y="738"/>
                    <a:ext cx="1728" cy="31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p18"/>
                  <p:cNvSpPr/>
                  <p:nvPr/>
                </p:nvSpPr>
                <p:spPr>
                  <a:xfrm>
                    <a:off x="1344" y="618"/>
                    <a:ext cx="1728" cy="43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p18"/>
                  <p:cNvSpPr/>
                  <p:nvPr/>
                </p:nvSpPr>
                <p:spPr>
                  <a:xfrm>
                    <a:off x="1344" y="492"/>
                    <a:ext cx="1728" cy="564"/>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56" name="Google Shape;156;p18"/>
              <p:cNvGrpSpPr/>
              <p:nvPr/>
            </p:nvGrpSpPr>
            <p:grpSpPr>
              <a:xfrm>
                <a:off x="3228" y="672"/>
                <a:ext cx="960" cy="630"/>
                <a:chOff x="1341" y="492"/>
                <a:chExt cx="1728" cy="1134"/>
              </a:xfrm>
            </p:grpSpPr>
            <p:cxnSp>
              <p:nvCxnSpPr>
                <p:cNvPr id="157" name="Google Shape;157;p18"/>
                <p:cNvCxnSpPr/>
                <p:nvPr/>
              </p:nvCxnSpPr>
              <p:spPr>
                <a:xfrm>
                  <a:off x="1342" y="1056"/>
                  <a:ext cx="1727" cy="0"/>
                </a:xfrm>
                <a:prstGeom prst="straightConnector1">
                  <a:avLst/>
                </a:prstGeom>
                <a:noFill/>
                <a:ln w="19050" cap="flat" cmpd="sng">
                  <a:solidFill>
                    <a:srgbClr val="FF3300"/>
                  </a:solidFill>
                  <a:prstDash val="solid"/>
                  <a:round/>
                  <a:headEnd type="none" w="med" len="med"/>
                  <a:tailEnd type="none" w="med" len="med"/>
                </a:ln>
              </p:spPr>
            </p:cxnSp>
            <p:grpSp>
              <p:nvGrpSpPr>
                <p:cNvPr id="158" name="Google Shape;158;p18"/>
                <p:cNvGrpSpPr/>
                <p:nvPr/>
              </p:nvGrpSpPr>
              <p:grpSpPr>
                <a:xfrm>
                  <a:off x="1341" y="492"/>
                  <a:ext cx="1728" cy="564"/>
                  <a:chOff x="1344" y="492"/>
                  <a:chExt cx="1728" cy="564"/>
                </a:xfrm>
              </p:grpSpPr>
              <p:sp>
                <p:nvSpPr>
                  <p:cNvPr id="159" name="Google Shape;159;p18"/>
                  <p:cNvSpPr/>
                  <p:nvPr/>
                </p:nvSpPr>
                <p:spPr>
                  <a:xfrm>
                    <a:off x="1344" y="960"/>
                    <a:ext cx="1728" cy="96"/>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 name="Google Shape;160;p18"/>
                  <p:cNvSpPr/>
                  <p:nvPr/>
                </p:nvSpPr>
                <p:spPr>
                  <a:xfrm>
                    <a:off x="1344" y="858"/>
                    <a:ext cx="1728" cy="19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 name="Google Shape;161;p18"/>
                  <p:cNvSpPr/>
                  <p:nvPr/>
                </p:nvSpPr>
                <p:spPr>
                  <a:xfrm>
                    <a:off x="1344" y="738"/>
                    <a:ext cx="1728" cy="31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18"/>
                  <p:cNvSpPr/>
                  <p:nvPr/>
                </p:nvSpPr>
                <p:spPr>
                  <a:xfrm>
                    <a:off x="1344" y="618"/>
                    <a:ext cx="1728" cy="43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18"/>
                  <p:cNvSpPr/>
                  <p:nvPr/>
                </p:nvSpPr>
                <p:spPr>
                  <a:xfrm>
                    <a:off x="1344" y="492"/>
                    <a:ext cx="1728" cy="564"/>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64" name="Google Shape;164;p18"/>
                <p:cNvGrpSpPr/>
                <p:nvPr/>
              </p:nvGrpSpPr>
              <p:grpSpPr>
                <a:xfrm rot="10800000" flipH="1">
                  <a:off x="1341" y="1062"/>
                  <a:ext cx="1728" cy="564"/>
                  <a:chOff x="1344" y="492"/>
                  <a:chExt cx="1728" cy="564"/>
                </a:xfrm>
              </p:grpSpPr>
              <p:sp>
                <p:nvSpPr>
                  <p:cNvPr id="165" name="Google Shape;165;p18"/>
                  <p:cNvSpPr/>
                  <p:nvPr/>
                </p:nvSpPr>
                <p:spPr>
                  <a:xfrm>
                    <a:off x="1344" y="960"/>
                    <a:ext cx="1728" cy="96"/>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18"/>
                  <p:cNvSpPr/>
                  <p:nvPr/>
                </p:nvSpPr>
                <p:spPr>
                  <a:xfrm>
                    <a:off x="1344" y="858"/>
                    <a:ext cx="1728" cy="19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18"/>
                  <p:cNvSpPr/>
                  <p:nvPr/>
                </p:nvSpPr>
                <p:spPr>
                  <a:xfrm>
                    <a:off x="1344" y="738"/>
                    <a:ext cx="1728" cy="31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18"/>
                  <p:cNvSpPr/>
                  <p:nvPr/>
                </p:nvSpPr>
                <p:spPr>
                  <a:xfrm>
                    <a:off x="1344" y="618"/>
                    <a:ext cx="1728" cy="43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18"/>
                  <p:cNvSpPr/>
                  <p:nvPr/>
                </p:nvSpPr>
                <p:spPr>
                  <a:xfrm>
                    <a:off x="1344" y="492"/>
                    <a:ext cx="1728" cy="564"/>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70" name="Google Shape;170;p18"/>
              <p:cNvGrpSpPr/>
              <p:nvPr/>
            </p:nvGrpSpPr>
            <p:grpSpPr>
              <a:xfrm>
                <a:off x="4191" y="672"/>
                <a:ext cx="960" cy="630"/>
                <a:chOff x="1341" y="492"/>
                <a:chExt cx="1728" cy="1134"/>
              </a:xfrm>
            </p:grpSpPr>
            <p:cxnSp>
              <p:nvCxnSpPr>
                <p:cNvPr id="171" name="Google Shape;171;p18"/>
                <p:cNvCxnSpPr/>
                <p:nvPr/>
              </p:nvCxnSpPr>
              <p:spPr>
                <a:xfrm>
                  <a:off x="1342" y="1056"/>
                  <a:ext cx="1727" cy="0"/>
                </a:xfrm>
                <a:prstGeom prst="straightConnector1">
                  <a:avLst/>
                </a:prstGeom>
                <a:noFill/>
                <a:ln w="19050" cap="flat" cmpd="sng">
                  <a:solidFill>
                    <a:srgbClr val="FF3300"/>
                  </a:solidFill>
                  <a:prstDash val="solid"/>
                  <a:round/>
                  <a:headEnd type="none" w="med" len="med"/>
                  <a:tailEnd type="none" w="med" len="med"/>
                </a:ln>
              </p:spPr>
            </p:cxnSp>
            <p:grpSp>
              <p:nvGrpSpPr>
                <p:cNvPr id="172" name="Google Shape;172;p18"/>
                <p:cNvGrpSpPr/>
                <p:nvPr/>
              </p:nvGrpSpPr>
              <p:grpSpPr>
                <a:xfrm>
                  <a:off x="1341" y="492"/>
                  <a:ext cx="1728" cy="564"/>
                  <a:chOff x="1344" y="492"/>
                  <a:chExt cx="1728" cy="564"/>
                </a:xfrm>
              </p:grpSpPr>
              <p:sp>
                <p:nvSpPr>
                  <p:cNvPr id="173" name="Google Shape;173;p18"/>
                  <p:cNvSpPr/>
                  <p:nvPr/>
                </p:nvSpPr>
                <p:spPr>
                  <a:xfrm>
                    <a:off x="1344" y="960"/>
                    <a:ext cx="1728" cy="96"/>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18"/>
                  <p:cNvSpPr/>
                  <p:nvPr/>
                </p:nvSpPr>
                <p:spPr>
                  <a:xfrm>
                    <a:off x="1344" y="858"/>
                    <a:ext cx="1728" cy="19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18"/>
                  <p:cNvSpPr/>
                  <p:nvPr/>
                </p:nvSpPr>
                <p:spPr>
                  <a:xfrm>
                    <a:off x="1344" y="738"/>
                    <a:ext cx="1728" cy="31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18"/>
                  <p:cNvSpPr/>
                  <p:nvPr/>
                </p:nvSpPr>
                <p:spPr>
                  <a:xfrm>
                    <a:off x="1344" y="618"/>
                    <a:ext cx="1728" cy="43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18"/>
                  <p:cNvSpPr/>
                  <p:nvPr/>
                </p:nvSpPr>
                <p:spPr>
                  <a:xfrm>
                    <a:off x="1344" y="492"/>
                    <a:ext cx="1728" cy="564"/>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8" name="Google Shape;178;p18"/>
                <p:cNvGrpSpPr/>
                <p:nvPr/>
              </p:nvGrpSpPr>
              <p:grpSpPr>
                <a:xfrm rot="10800000" flipH="1">
                  <a:off x="1341" y="1062"/>
                  <a:ext cx="1728" cy="564"/>
                  <a:chOff x="1344" y="492"/>
                  <a:chExt cx="1728" cy="564"/>
                </a:xfrm>
              </p:grpSpPr>
              <p:sp>
                <p:nvSpPr>
                  <p:cNvPr id="179" name="Google Shape;179;p18"/>
                  <p:cNvSpPr/>
                  <p:nvPr/>
                </p:nvSpPr>
                <p:spPr>
                  <a:xfrm>
                    <a:off x="1344" y="960"/>
                    <a:ext cx="1728" cy="96"/>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18"/>
                  <p:cNvSpPr/>
                  <p:nvPr/>
                </p:nvSpPr>
                <p:spPr>
                  <a:xfrm>
                    <a:off x="1344" y="858"/>
                    <a:ext cx="1728" cy="19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81;p18"/>
                  <p:cNvSpPr/>
                  <p:nvPr/>
                </p:nvSpPr>
                <p:spPr>
                  <a:xfrm>
                    <a:off x="1344" y="738"/>
                    <a:ext cx="1728" cy="31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82;p18"/>
                  <p:cNvSpPr/>
                  <p:nvPr/>
                </p:nvSpPr>
                <p:spPr>
                  <a:xfrm>
                    <a:off x="1344" y="618"/>
                    <a:ext cx="1728" cy="43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18"/>
                  <p:cNvSpPr/>
                  <p:nvPr/>
                </p:nvSpPr>
                <p:spPr>
                  <a:xfrm>
                    <a:off x="1344" y="492"/>
                    <a:ext cx="1728" cy="564"/>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grpSp>
          <p:nvGrpSpPr>
            <p:cNvPr id="184" name="Google Shape;184;p18"/>
            <p:cNvGrpSpPr/>
            <p:nvPr/>
          </p:nvGrpSpPr>
          <p:grpSpPr>
            <a:xfrm>
              <a:off x="5359" y="1952"/>
              <a:ext cx="82" cy="150"/>
              <a:chOff x="2016" y="2138"/>
              <a:chExt cx="323" cy="567"/>
            </a:xfrm>
          </p:grpSpPr>
          <p:cxnSp>
            <p:nvCxnSpPr>
              <p:cNvPr id="185" name="Google Shape;185;p18"/>
              <p:cNvCxnSpPr/>
              <p:nvPr/>
            </p:nvCxnSpPr>
            <p:spPr>
              <a:xfrm>
                <a:off x="2017" y="2423"/>
                <a:ext cx="315" cy="0"/>
              </a:xfrm>
              <a:prstGeom prst="straightConnector1">
                <a:avLst/>
              </a:prstGeom>
              <a:noFill/>
              <a:ln w="19050" cap="flat" cmpd="sng">
                <a:solidFill>
                  <a:srgbClr val="FF3300"/>
                </a:solidFill>
                <a:prstDash val="solid"/>
                <a:round/>
                <a:headEnd type="none" w="med" len="med"/>
                <a:tailEnd type="none" w="med" len="med"/>
              </a:ln>
            </p:spPr>
          </p:cxnSp>
          <p:grpSp>
            <p:nvGrpSpPr>
              <p:cNvPr id="186" name="Google Shape;186;p18"/>
              <p:cNvGrpSpPr/>
              <p:nvPr/>
            </p:nvGrpSpPr>
            <p:grpSpPr>
              <a:xfrm>
                <a:off x="2016" y="2138"/>
                <a:ext cx="323" cy="285"/>
                <a:chOff x="2016" y="2138"/>
                <a:chExt cx="323" cy="285"/>
              </a:xfrm>
            </p:grpSpPr>
            <p:sp>
              <p:nvSpPr>
                <p:cNvPr id="187" name="Google Shape;187;p18"/>
                <p:cNvSpPr/>
                <p:nvPr/>
              </p:nvSpPr>
              <p:spPr>
                <a:xfrm>
                  <a:off x="2016" y="2375"/>
                  <a:ext cx="321" cy="48"/>
                </a:xfrm>
                <a:custGeom>
                  <a:avLst/>
                  <a:gdLst/>
                  <a:ahLst/>
                  <a:cxnLst/>
                  <a:rect l="l" t="t" r="r" b="b"/>
                  <a:pathLst>
                    <a:path w="321" h="48" extrusionOk="0">
                      <a:moveTo>
                        <a:pt x="0" y="48"/>
                      </a:moveTo>
                      <a:cubicBezTo>
                        <a:pt x="53" y="40"/>
                        <a:pt x="268" y="8"/>
                        <a:pt x="321" y="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p18"/>
                <p:cNvSpPr/>
                <p:nvPr/>
              </p:nvSpPr>
              <p:spPr>
                <a:xfrm>
                  <a:off x="2016" y="2322"/>
                  <a:ext cx="320" cy="101"/>
                </a:xfrm>
                <a:custGeom>
                  <a:avLst/>
                  <a:gdLst/>
                  <a:ahLst/>
                  <a:cxnLst/>
                  <a:rect l="l" t="t" r="r" b="b"/>
                  <a:pathLst>
                    <a:path w="320" h="101" extrusionOk="0">
                      <a:moveTo>
                        <a:pt x="0" y="101"/>
                      </a:moveTo>
                      <a:cubicBezTo>
                        <a:pt x="53" y="84"/>
                        <a:pt x="267" y="17"/>
                        <a:pt x="320" y="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18"/>
                <p:cNvSpPr/>
                <p:nvPr/>
              </p:nvSpPr>
              <p:spPr>
                <a:xfrm>
                  <a:off x="2016" y="2264"/>
                  <a:ext cx="321" cy="159"/>
                </a:xfrm>
                <a:custGeom>
                  <a:avLst/>
                  <a:gdLst/>
                  <a:ahLst/>
                  <a:cxnLst/>
                  <a:rect l="l" t="t" r="r" b="b"/>
                  <a:pathLst>
                    <a:path w="321" h="159" extrusionOk="0">
                      <a:moveTo>
                        <a:pt x="0" y="159"/>
                      </a:moveTo>
                      <a:cubicBezTo>
                        <a:pt x="53" y="133"/>
                        <a:pt x="268" y="26"/>
                        <a:pt x="321" y="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18"/>
                <p:cNvSpPr/>
                <p:nvPr/>
              </p:nvSpPr>
              <p:spPr>
                <a:xfrm>
                  <a:off x="2016" y="2201"/>
                  <a:ext cx="323" cy="222"/>
                </a:xfrm>
                <a:custGeom>
                  <a:avLst/>
                  <a:gdLst/>
                  <a:ahLst/>
                  <a:cxnLst/>
                  <a:rect l="l" t="t" r="r" b="b"/>
                  <a:pathLst>
                    <a:path w="323" h="222" extrusionOk="0">
                      <a:moveTo>
                        <a:pt x="0" y="222"/>
                      </a:moveTo>
                      <a:cubicBezTo>
                        <a:pt x="54" y="185"/>
                        <a:pt x="269" y="37"/>
                        <a:pt x="323" y="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18"/>
                <p:cNvSpPr/>
                <p:nvPr/>
              </p:nvSpPr>
              <p:spPr>
                <a:xfrm>
                  <a:off x="2016" y="2138"/>
                  <a:ext cx="321" cy="285"/>
                </a:xfrm>
                <a:custGeom>
                  <a:avLst/>
                  <a:gdLst/>
                  <a:ahLst/>
                  <a:cxnLst/>
                  <a:rect l="l" t="t" r="r" b="b"/>
                  <a:pathLst>
                    <a:path w="321" h="285" extrusionOk="0">
                      <a:moveTo>
                        <a:pt x="0" y="285"/>
                      </a:moveTo>
                      <a:cubicBezTo>
                        <a:pt x="54" y="238"/>
                        <a:pt x="268" y="48"/>
                        <a:pt x="321" y="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92" name="Google Shape;192;p18"/>
              <p:cNvGrpSpPr/>
              <p:nvPr/>
            </p:nvGrpSpPr>
            <p:grpSpPr>
              <a:xfrm rot="10800000" flipH="1">
                <a:off x="2016" y="2420"/>
                <a:ext cx="323" cy="285"/>
                <a:chOff x="2016" y="2138"/>
                <a:chExt cx="323" cy="285"/>
              </a:xfrm>
            </p:grpSpPr>
            <p:sp>
              <p:nvSpPr>
                <p:cNvPr id="193" name="Google Shape;193;p18"/>
                <p:cNvSpPr/>
                <p:nvPr/>
              </p:nvSpPr>
              <p:spPr>
                <a:xfrm>
                  <a:off x="2016" y="2375"/>
                  <a:ext cx="321" cy="48"/>
                </a:xfrm>
                <a:custGeom>
                  <a:avLst/>
                  <a:gdLst/>
                  <a:ahLst/>
                  <a:cxnLst/>
                  <a:rect l="l" t="t" r="r" b="b"/>
                  <a:pathLst>
                    <a:path w="321" h="48" extrusionOk="0">
                      <a:moveTo>
                        <a:pt x="0" y="48"/>
                      </a:moveTo>
                      <a:cubicBezTo>
                        <a:pt x="53" y="40"/>
                        <a:pt x="268" y="8"/>
                        <a:pt x="321" y="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94;p18"/>
                <p:cNvSpPr/>
                <p:nvPr/>
              </p:nvSpPr>
              <p:spPr>
                <a:xfrm>
                  <a:off x="2016" y="2322"/>
                  <a:ext cx="320" cy="101"/>
                </a:xfrm>
                <a:custGeom>
                  <a:avLst/>
                  <a:gdLst/>
                  <a:ahLst/>
                  <a:cxnLst/>
                  <a:rect l="l" t="t" r="r" b="b"/>
                  <a:pathLst>
                    <a:path w="320" h="101" extrusionOk="0">
                      <a:moveTo>
                        <a:pt x="0" y="101"/>
                      </a:moveTo>
                      <a:cubicBezTo>
                        <a:pt x="53" y="84"/>
                        <a:pt x="267" y="17"/>
                        <a:pt x="320" y="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18"/>
                <p:cNvSpPr/>
                <p:nvPr/>
              </p:nvSpPr>
              <p:spPr>
                <a:xfrm>
                  <a:off x="2016" y="2264"/>
                  <a:ext cx="321" cy="159"/>
                </a:xfrm>
                <a:custGeom>
                  <a:avLst/>
                  <a:gdLst/>
                  <a:ahLst/>
                  <a:cxnLst/>
                  <a:rect l="l" t="t" r="r" b="b"/>
                  <a:pathLst>
                    <a:path w="321" h="159" extrusionOk="0">
                      <a:moveTo>
                        <a:pt x="0" y="159"/>
                      </a:moveTo>
                      <a:cubicBezTo>
                        <a:pt x="53" y="133"/>
                        <a:pt x="268" y="26"/>
                        <a:pt x="321" y="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18"/>
                <p:cNvSpPr/>
                <p:nvPr/>
              </p:nvSpPr>
              <p:spPr>
                <a:xfrm>
                  <a:off x="2016" y="2201"/>
                  <a:ext cx="323" cy="222"/>
                </a:xfrm>
                <a:custGeom>
                  <a:avLst/>
                  <a:gdLst/>
                  <a:ahLst/>
                  <a:cxnLst/>
                  <a:rect l="l" t="t" r="r" b="b"/>
                  <a:pathLst>
                    <a:path w="323" h="222" extrusionOk="0">
                      <a:moveTo>
                        <a:pt x="0" y="222"/>
                      </a:moveTo>
                      <a:cubicBezTo>
                        <a:pt x="54" y="185"/>
                        <a:pt x="269" y="37"/>
                        <a:pt x="323" y="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18"/>
                <p:cNvSpPr/>
                <p:nvPr/>
              </p:nvSpPr>
              <p:spPr>
                <a:xfrm>
                  <a:off x="2016" y="2138"/>
                  <a:ext cx="321" cy="285"/>
                </a:xfrm>
                <a:custGeom>
                  <a:avLst/>
                  <a:gdLst/>
                  <a:ahLst/>
                  <a:cxnLst/>
                  <a:rect l="l" t="t" r="r" b="b"/>
                  <a:pathLst>
                    <a:path w="321" h="285" extrusionOk="0">
                      <a:moveTo>
                        <a:pt x="0" y="285"/>
                      </a:moveTo>
                      <a:cubicBezTo>
                        <a:pt x="54" y="238"/>
                        <a:pt x="268" y="48"/>
                        <a:pt x="321" y="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grpSp>
        <p:nvGrpSpPr>
          <p:cNvPr id="198" name="Google Shape;198;p18"/>
          <p:cNvGrpSpPr/>
          <p:nvPr/>
        </p:nvGrpSpPr>
        <p:grpSpPr>
          <a:xfrm>
            <a:off x="709613" y="1657350"/>
            <a:ext cx="228600" cy="1476375"/>
            <a:chOff x="1152" y="1968"/>
            <a:chExt cx="240" cy="930"/>
          </a:xfrm>
        </p:grpSpPr>
        <p:sp>
          <p:nvSpPr>
            <p:cNvPr id="199" name="Google Shape;199;p18"/>
            <p:cNvSpPr/>
            <p:nvPr/>
          </p:nvSpPr>
          <p:spPr>
            <a:xfrm>
              <a:off x="1152" y="1968"/>
              <a:ext cx="240" cy="9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200" name="Google Shape;200;p18"/>
            <p:cNvCxnSpPr/>
            <p:nvPr/>
          </p:nvCxnSpPr>
          <p:spPr>
            <a:xfrm>
              <a:off x="1392" y="1968"/>
              <a:ext cx="0" cy="930"/>
            </a:xfrm>
            <a:prstGeom prst="straightConnector1">
              <a:avLst/>
            </a:prstGeom>
            <a:noFill/>
            <a:ln w="28575" cap="flat" cmpd="sng">
              <a:solidFill>
                <a:srgbClr val="FF3300"/>
              </a:solidFill>
              <a:prstDash val="solid"/>
              <a:round/>
              <a:headEnd type="none" w="med" len="med"/>
              <a:tailEnd type="none" w="med" len="med"/>
            </a:ln>
          </p:spPr>
        </p:cxnSp>
      </p:grpSp>
      <p:sp>
        <p:nvSpPr>
          <p:cNvPr id="201" name="Google Shape;201;p18"/>
          <p:cNvSpPr txBox="1"/>
          <p:nvPr/>
        </p:nvSpPr>
        <p:spPr>
          <a:xfrm>
            <a:off x="138113" y="2003425"/>
            <a:ext cx="571500" cy="7016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0000CC"/>
                </a:solidFill>
                <a:latin typeface="Times New Roman"/>
                <a:ea typeface="Times New Roman"/>
                <a:cs typeface="Times New Roman"/>
                <a:sym typeface="Times New Roman"/>
              </a:rPr>
              <a:t>Q</a:t>
            </a:r>
            <a:endParaRPr/>
          </a:p>
        </p:txBody>
      </p:sp>
      <p:sp>
        <p:nvSpPr>
          <p:cNvPr id="202" name="Google Shape;202;p18"/>
          <p:cNvSpPr txBox="1"/>
          <p:nvPr/>
        </p:nvSpPr>
        <p:spPr>
          <a:xfrm>
            <a:off x="8577263" y="2247900"/>
            <a:ext cx="571500" cy="7016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0000CC"/>
                </a:solidFill>
                <a:latin typeface="Times New Roman"/>
                <a:ea typeface="Times New Roman"/>
                <a:cs typeface="Times New Roman"/>
                <a:sym typeface="Times New Roman"/>
              </a:rPr>
              <a:t>P</a:t>
            </a:r>
            <a:endParaRPr/>
          </a:p>
        </p:txBody>
      </p:sp>
      <p:cxnSp>
        <p:nvCxnSpPr>
          <p:cNvPr id="203" name="Google Shape;203;p18"/>
          <p:cNvCxnSpPr/>
          <p:nvPr/>
        </p:nvCxnSpPr>
        <p:spPr>
          <a:xfrm rot="10800000">
            <a:off x="6953250" y="1466850"/>
            <a:ext cx="1905000" cy="0"/>
          </a:xfrm>
          <a:prstGeom prst="straightConnector1">
            <a:avLst/>
          </a:prstGeom>
          <a:noFill/>
          <a:ln w="38100" cap="flat" cmpd="sng">
            <a:solidFill>
              <a:srgbClr val="009900"/>
            </a:solidFill>
            <a:prstDash val="solid"/>
            <a:round/>
            <a:headEnd type="none" w="med" len="med"/>
            <a:tailEnd type="triangle" w="med" len="med"/>
          </a:ln>
        </p:spPr>
      </p:cxnSp>
      <p:sp>
        <p:nvSpPr>
          <p:cNvPr id="204" name="Google Shape;204;p18"/>
          <p:cNvSpPr txBox="1"/>
          <p:nvPr/>
        </p:nvSpPr>
        <p:spPr>
          <a:xfrm>
            <a:off x="7181850" y="838200"/>
            <a:ext cx="1412875" cy="5191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1">
                <a:solidFill>
                  <a:srgbClr val="009900"/>
                </a:solidFill>
                <a:latin typeface="Times New Roman"/>
                <a:ea typeface="Times New Roman"/>
                <a:cs typeface="Times New Roman"/>
                <a:sym typeface="Times New Roman"/>
              </a:rPr>
              <a:t>Sóng tới</a:t>
            </a:r>
            <a:endParaRPr/>
          </a:p>
        </p:txBody>
      </p:sp>
      <p:cxnSp>
        <p:nvCxnSpPr>
          <p:cNvPr id="205" name="Google Shape;205;p18"/>
          <p:cNvCxnSpPr/>
          <p:nvPr/>
        </p:nvCxnSpPr>
        <p:spPr>
          <a:xfrm rot="10800000">
            <a:off x="990600" y="1466850"/>
            <a:ext cx="2362200" cy="0"/>
          </a:xfrm>
          <a:prstGeom prst="straightConnector1">
            <a:avLst/>
          </a:prstGeom>
          <a:noFill/>
          <a:ln w="38100" cap="flat" cmpd="sng">
            <a:solidFill>
              <a:srgbClr val="009900"/>
            </a:solidFill>
            <a:prstDash val="solid"/>
            <a:round/>
            <a:headEnd type="triangle" w="med" len="med"/>
            <a:tailEnd type="none" w="sm" len="sm"/>
          </a:ln>
        </p:spPr>
      </p:cxnSp>
      <p:sp>
        <p:nvSpPr>
          <p:cNvPr id="206" name="Google Shape;206;p18"/>
          <p:cNvSpPr txBox="1"/>
          <p:nvPr/>
        </p:nvSpPr>
        <p:spPr>
          <a:xfrm>
            <a:off x="914400" y="838200"/>
            <a:ext cx="2222500" cy="5191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1">
                <a:solidFill>
                  <a:srgbClr val="009900"/>
                </a:solidFill>
                <a:latin typeface="Times New Roman"/>
                <a:ea typeface="Times New Roman"/>
                <a:cs typeface="Times New Roman"/>
                <a:sym typeface="Times New Roman"/>
              </a:rPr>
              <a:t>Sóng phản xạ</a:t>
            </a:r>
            <a:endParaRPr/>
          </a:p>
        </p:txBody>
      </p:sp>
      <p:pic>
        <p:nvPicPr>
          <p:cNvPr id="207" name="Google Shape;207;p18"/>
          <p:cNvPicPr preferRelativeResize="0"/>
          <p:nvPr/>
        </p:nvPicPr>
        <p:blipFill rotWithShape="1">
          <a:blip r:embed="rId3">
            <a:alphaModFix/>
          </a:blip>
          <a:srcRect/>
          <a:stretch/>
        </p:blipFill>
        <p:spPr>
          <a:xfrm>
            <a:off x="228600" y="3589338"/>
            <a:ext cx="8724900" cy="1466850"/>
          </a:xfrm>
          <a:prstGeom prst="rect">
            <a:avLst/>
          </a:prstGeom>
          <a:noFill/>
          <a:ln>
            <a:noFill/>
          </a:ln>
        </p:spPr>
      </p:pic>
      <p:sp>
        <p:nvSpPr>
          <p:cNvPr id="208" name="Google Shape;208;p18"/>
          <p:cNvSpPr txBox="1"/>
          <p:nvPr/>
        </p:nvSpPr>
        <p:spPr>
          <a:xfrm>
            <a:off x="1123950" y="235743"/>
            <a:ext cx="7239000" cy="579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800080"/>
                </a:solidFill>
                <a:latin typeface="Times New Roman"/>
                <a:ea typeface="Times New Roman"/>
                <a:cs typeface="Times New Roman"/>
                <a:sym typeface="Times New Roman"/>
              </a:rPr>
              <a:t> </a:t>
            </a:r>
            <a:r>
              <a:rPr lang="en-US" sz="3200" b="1">
                <a:solidFill>
                  <a:srgbClr val="0000FF"/>
                </a:solidFill>
                <a:latin typeface="Times New Roman"/>
                <a:ea typeface="Times New Roman"/>
                <a:cs typeface="Times New Roman"/>
                <a:sym typeface="Times New Roman"/>
              </a:rPr>
              <a:t>Quan sát hiện tượng sóng dừng</a:t>
            </a:r>
            <a:endParaRPr/>
          </a:p>
        </p:txBody>
      </p:sp>
      <p:sp>
        <p:nvSpPr>
          <p:cNvPr id="209" name="Google Shape;209;p18"/>
          <p:cNvSpPr/>
          <p:nvPr/>
        </p:nvSpPr>
        <p:spPr>
          <a:xfrm>
            <a:off x="4152900" y="3400425"/>
            <a:ext cx="1600200" cy="304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210" name="Google Shape;210;p18"/>
          <p:cNvGrpSpPr/>
          <p:nvPr/>
        </p:nvGrpSpPr>
        <p:grpSpPr>
          <a:xfrm>
            <a:off x="933450" y="1819275"/>
            <a:ext cx="7620000" cy="3524250"/>
            <a:chOff x="588" y="1572"/>
            <a:chExt cx="4800" cy="2448"/>
          </a:xfrm>
        </p:grpSpPr>
        <p:cxnSp>
          <p:nvCxnSpPr>
            <p:cNvPr id="211" name="Google Shape;211;p18"/>
            <p:cNvCxnSpPr/>
            <p:nvPr/>
          </p:nvCxnSpPr>
          <p:spPr>
            <a:xfrm>
              <a:off x="588" y="1572"/>
              <a:ext cx="0" cy="2448"/>
            </a:xfrm>
            <a:prstGeom prst="straightConnector1">
              <a:avLst/>
            </a:prstGeom>
            <a:noFill/>
            <a:ln w="19050" cap="flat" cmpd="sng">
              <a:solidFill>
                <a:srgbClr val="800080"/>
              </a:solidFill>
              <a:prstDash val="solid"/>
              <a:round/>
              <a:headEnd type="none" w="med" len="med"/>
              <a:tailEnd type="none" w="med" len="med"/>
            </a:ln>
          </p:spPr>
        </p:cxnSp>
        <p:cxnSp>
          <p:nvCxnSpPr>
            <p:cNvPr id="212" name="Google Shape;212;p18"/>
            <p:cNvCxnSpPr/>
            <p:nvPr/>
          </p:nvCxnSpPr>
          <p:spPr>
            <a:xfrm>
              <a:off x="1788" y="1572"/>
              <a:ext cx="0" cy="2448"/>
            </a:xfrm>
            <a:prstGeom prst="straightConnector1">
              <a:avLst/>
            </a:prstGeom>
            <a:noFill/>
            <a:ln w="19050" cap="flat" cmpd="sng">
              <a:solidFill>
                <a:srgbClr val="800080"/>
              </a:solidFill>
              <a:prstDash val="solid"/>
              <a:round/>
              <a:headEnd type="none" w="med" len="med"/>
              <a:tailEnd type="none" w="med" len="med"/>
            </a:ln>
          </p:spPr>
        </p:cxnSp>
        <p:cxnSp>
          <p:nvCxnSpPr>
            <p:cNvPr id="213" name="Google Shape;213;p18"/>
            <p:cNvCxnSpPr/>
            <p:nvPr/>
          </p:nvCxnSpPr>
          <p:spPr>
            <a:xfrm>
              <a:off x="2988" y="1572"/>
              <a:ext cx="0" cy="2448"/>
            </a:xfrm>
            <a:prstGeom prst="straightConnector1">
              <a:avLst/>
            </a:prstGeom>
            <a:noFill/>
            <a:ln w="19050" cap="flat" cmpd="sng">
              <a:solidFill>
                <a:srgbClr val="800080"/>
              </a:solidFill>
              <a:prstDash val="solid"/>
              <a:round/>
              <a:headEnd type="none" w="med" len="med"/>
              <a:tailEnd type="none" w="med" len="med"/>
            </a:ln>
          </p:spPr>
        </p:cxnSp>
        <p:cxnSp>
          <p:nvCxnSpPr>
            <p:cNvPr id="214" name="Google Shape;214;p18"/>
            <p:cNvCxnSpPr/>
            <p:nvPr/>
          </p:nvCxnSpPr>
          <p:spPr>
            <a:xfrm>
              <a:off x="4188" y="1572"/>
              <a:ext cx="0" cy="2448"/>
            </a:xfrm>
            <a:prstGeom prst="straightConnector1">
              <a:avLst/>
            </a:prstGeom>
            <a:noFill/>
            <a:ln w="19050" cap="flat" cmpd="sng">
              <a:solidFill>
                <a:srgbClr val="800080"/>
              </a:solidFill>
              <a:prstDash val="solid"/>
              <a:round/>
              <a:headEnd type="none" w="med" len="med"/>
              <a:tailEnd type="none" w="med" len="med"/>
            </a:ln>
          </p:spPr>
        </p:cxnSp>
        <p:cxnSp>
          <p:nvCxnSpPr>
            <p:cNvPr id="215" name="Google Shape;215;p18"/>
            <p:cNvCxnSpPr/>
            <p:nvPr/>
          </p:nvCxnSpPr>
          <p:spPr>
            <a:xfrm>
              <a:off x="5388" y="1572"/>
              <a:ext cx="0" cy="2448"/>
            </a:xfrm>
            <a:prstGeom prst="straightConnector1">
              <a:avLst/>
            </a:prstGeom>
            <a:noFill/>
            <a:ln w="19050" cap="flat" cmpd="sng">
              <a:solidFill>
                <a:srgbClr val="800080"/>
              </a:solidFill>
              <a:prstDash val="solid"/>
              <a:round/>
              <a:headEnd type="none" w="med" len="med"/>
              <a:tailEnd type="none" w="med" len="med"/>
            </a:ln>
          </p:spPr>
        </p:cxnSp>
      </p:grpSp>
      <p:sp>
        <p:nvSpPr>
          <p:cNvPr id="216" name="Google Shape;216;p18"/>
          <p:cNvSpPr txBox="1"/>
          <p:nvPr/>
        </p:nvSpPr>
        <p:spPr>
          <a:xfrm>
            <a:off x="76200" y="3997325"/>
            <a:ext cx="571500" cy="7016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0000CC"/>
                </a:solidFill>
                <a:latin typeface="Times New Roman"/>
                <a:ea typeface="Times New Roman"/>
                <a:cs typeface="Times New Roman"/>
                <a:sym typeface="Times New Roman"/>
              </a:rPr>
              <a:t>Q</a:t>
            </a:r>
            <a:endParaRPr/>
          </a:p>
        </p:txBody>
      </p:sp>
      <p:sp>
        <p:nvSpPr>
          <p:cNvPr id="217" name="Google Shape;217;p18"/>
          <p:cNvSpPr txBox="1"/>
          <p:nvPr/>
        </p:nvSpPr>
        <p:spPr>
          <a:xfrm>
            <a:off x="8577263" y="4032250"/>
            <a:ext cx="571500" cy="7016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0000CC"/>
                </a:solidFill>
                <a:latin typeface="Times New Roman"/>
                <a:ea typeface="Times New Roman"/>
                <a:cs typeface="Times New Roman"/>
                <a:sym typeface="Times New Roman"/>
              </a:rPr>
              <a:t>P</a:t>
            </a:r>
            <a:endParaRPr/>
          </a:p>
        </p:txBody>
      </p:sp>
      <p:grpSp>
        <p:nvGrpSpPr>
          <p:cNvPr id="218" name="Google Shape;218;p18"/>
          <p:cNvGrpSpPr/>
          <p:nvPr/>
        </p:nvGrpSpPr>
        <p:grpSpPr>
          <a:xfrm>
            <a:off x="614363" y="3736975"/>
            <a:ext cx="260350" cy="1311275"/>
            <a:chOff x="1044" y="2736"/>
            <a:chExt cx="156" cy="1090"/>
          </a:xfrm>
        </p:grpSpPr>
        <p:sp>
          <p:nvSpPr>
            <p:cNvPr id="219" name="Google Shape;219;p18"/>
            <p:cNvSpPr/>
            <p:nvPr/>
          </p:nvSpPr>
          <p:spPr>
            <a:xfrm>
              <a:off x="1044" y="2736"/>
              <a:ext cx="156" cy="109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220" name="Google Shape;220;p18"/>
            <p:cNvCxnSpPr/>
            <p:nvPr/>
          </p:nvCxnSpPr>
          <p:spPr>
            <a:xfrm>
              <a:off x="1200" y="2753"/>
              <a:ext cx="0" cy="1056"/>
            </a:xfrm>
            <a:prstGeom prst="straightConnector1">
              <a:avLst/>
            </a:prstGeom>
            <a:noFill/>
            <a:ln w="28575" cap="flat" cmpd="sng">
              <a:solidFill>
                <a:schemeClr val="dk1"/>
              </a:solidFill>
              <a:prstDash val="solid"/>
              <a:round/>
              <a:headEnd type="none" w="med" len="med"/>
              <a:tailEnd type="none" w="med" len="med"/>
            </a:ln>
          </p:spPr>
        </p:cxn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6" name="Google Shape;226;p19"/>
          <p:cNvGrpSpPr/>
          <p:nvPr/>
        </p:nvGrpSpPr>
        <p:grpSpPr>
          <a:xfrm>
            <a:off x="917575" y="1730375"/>
            <a:ext cx="7566025" cy="1300163"/>
            <a:chOff x="602" y="1618"/>
            <a:chExt cx="4886" cy="819"/>
          </a:xfrm>
        </p:grpSpPr>
        <p:grpSp>
          <p:nvGrpSpPr>
            <p:cNvPr id="227" name="Google Shape;227;p19"/>
            <p:cNvGrpSpPr/>
            <p:nvPr/>
          </p:nvGrpSpPr>
          <p:grpSpPr>
            <a:xfrm>
              <a:off x="602" y="1618"/>
              <a:ext cx="4761" cy="819"/>
              <a:chOff x="1341" y="492"/>
              <a:chExt cx="1728" cy="1134"/>
            </a:xfrm>
          </p:grpSpPr>
          <p:cxnSp>
            <p:nvCxnSpPr>
              <p:cNvPr id="228" name="Google Shape;228;p19"/>
              <p:cNvCxnSpPr/>
              <p:nvPr/>
            </p:nvCxnSpPr>
            <p:spPr>
              <a:xfrm>
                <a:off x="1342" y="1056"/>
                <a:ext cx="1727" cy="0"/>
              </a:xfrm>
              <a:prstGeom prst="straightConnector1">
                <a:avLst/>
              </a:prstGeom>
              <a:noFill/>
              <a:ln w="19050" cap="flat" cmpd="sng">
                <a:solidFill>
                  <a:srgbClr val="FF3300"/>
                </a:solidFill>
                <a:prstDash val="solid"/>
                <a:round/>
                <a:headEnd type="none" w="med" len="med"/>
                <a:tailEnd type="none" w="med" len="med"/>
              </a:ln>
            </p:spPr>
          </p:cxnSp>
          <p:grpSp>
            <p:nvGrpSpPr>
              <p:cNvPr id="229" name="Google Shape;229;p19"/>
              <p:cNvGrpSpPr/>
              <p:nvPr/>
            </p:nvGrpSpPr>
            <p:grpSpPr>
              <a:xfrm>
                <a:off x="1341" y="492"/>
                <a:ext cx="1728" cy="564"/>
                <a:chOff x="1344" y="492"/>
                <a:chExt cx="1728" cy="564"/>
              </a:xfrm>
            </p:grpSpPr>
            <p:sp>
              <p:nvSpPr>
                <p:cNvPr id="230" name="Google Shape;230;p19"/>
                <p:cNvSpPr/>
                <p:nvPr/>
              </p:nvSpPr>
              <p:spPr>
                <a:xfrm>
                  <a:off x="1344" y="960"/>
                  <a:ext cx="1728" cy="96"/>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 name="Google Shape;231;p19"/>
                <p:cNvSpPr/>
                <p:nvPr/>
              </p:nvSpPr>
              <p:spPr>
                <a:xfrm>
                  <a:off x="1344" y="858"/>
                  <a:ext cx="1728" cy="19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 name="Google Shape;232;p19"/>
                <p:cNvSpPr/>
                <p:nvPr/>
              </p:nvSpPr>
              <p:spPr>
                <a:xfrm>
                  <a:off x="1344" y="738"/>
                  <a:ext cx="1728" cy="31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19"/>
                <p:cNvSpPr/>
                <p:nvPr/>
              </p:nvSpPr>
              <p:spPr>
                <a:xfrm>
                  <a:off x="1344" y="618"/>
                  <a:ext cx="1728" cy="43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p19"/>
                <p:cNvSpPr/>
                <p:nvPr/>
              </p:nvSpPr>
              <p:spPr>
                <a:xfrm>
                  <a:off x="1344" y="492"/>
                  <a:ext cx="1728" cy="564"/>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35" name="Google Shape;235;p19"/>
              <p:cNvGrpSpPr/>
              <p:nvPr/>
            </p:nvGrpSpPr>
            <p:grpSpPr>
              <a:xfrm rot="10800000" flipH="1">
                <a:off x="1341" y="1062"/>
                <a:ext cx="1728" cy="564"/>
                <a:chOff x="1344" y="492"/>
                <a:chExt cx="1728" cy="564"/>
              </a:xfrm>
            </p:grpSpPr>
            <p:sp>
              <p:nvSpPr>
                <p:cNvPr id="236" name="Google Shape;236;p19"/>
                <p:cNvSpPr/>
                <p:nvPr/>
              </p:nvSpPr>
              <p:spPr>
                <a:xfrm>
                  <a:off x="1344" y="960"/>
                  <a:ext cx="1728" cy="96"/>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 name="Google Shape;237;p19"/>
                <p:cNvSpPr/>
                <p:nvPr/>
              </p:nvSpPr>
              <p:spPr>
                <a:xfrm>
                  <a:off x="1344" y="858"/>
                  <a:ext cx="1728" cy="19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 name="Google Shape;238;p19"/>
                <p:cNvSpPr/>
                <p:nvPr/>
              </p:nvSpPr>
              <p:spPr>
                <a:xfrm>
                  <a:off x="1344" y="738"/>
                  <a:ext cx="1728" cy="31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19"/>
                <p:cNvSpPr/>
                <p:nvPr/>
              </p:nvSpPr>
              <p:spPr>
                <a:xfrm>
                  <a:off x="1344" y="618"/>
                  <a:ext cx="1728" cy="43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p19"/>
                <p:cNvSpPr/>
                <p:nvPr/>
              </p:nvSpPr>
              <p:spPr>
                <a:xfrm>
                  <a:off x="1344" y="492"/>
                  <a:ext cx="1728" cy="564"/>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41" name="Google Shape;241;p19"/>
            <p:cNvGrpSpPr/>
            <p:nvPr/>
          </p:nvGrpSpPr>
          <p:grpSpPr>
            <a:xfrm>
              <a:off x="5354" y="1982"/>
              <a:ext cx="134" cy="90"/>
              <a:chOff x="2016" y="2138"/>
              <a:chExt cx="323" cy="567"/>
            </a:xfrm>
          </p:grpSpPr>
          <p:cxnSp>
            <p:nvCxnSpPr>
              <p:cNvPr id="242" name="Google Shape;242;p19"/>
              <p:cNvCxnSpPr/>
              <p:nvPr/>
            </p:nvCxnSpPr>
            <p:spPr>
              <a:xfrm>
                <a:off x="2017" y="2423"/>
                <a:ext cx="315" cy="0"/>
              </a:xfrm>
              <a:prstGeom prst="straightConnector1">
                <a:avLst/>
              </a:prstGeom>
              <a:noFill/>
              <a:ln w="19050" cap="flat" cmpd="sng">
                <a:solidFill>
                  <a:srgbClr val="FF3300"/>
                </a:solidFill>
                <a:prstDash val="solid"/>
                <a:round/>
                <a:headEnd type="none" w="med" len="med"/>
                <a:tailEnd type="none" w="med" len="med"/>
              </a:ln>
            </p:spPr>
          </p:cxnSp>
          <p:grpSp>
            <p:nvGrpSpPr>
              <p:cNvPr id="243" name="Google Shape;243;p19"/>
              <p:cNvGrpSpPr/>
              <p:nvPr/>
            </p:nvGrpSpPr>
            <p:grpSpPr>
              <a:xfrm>
                <a:off x="2016" y="2138"/>
                <a:ext cx="323" cy="285"/>
                <a:chOff x="2016" y="2138"/>
                <a:chExt cx="323" cy="285"/>
              </a:xfrm>
            </p:grpSpPr>
            <p:sp>
              <p:nvSpPr>
                <p:cNvPr id="244" name="Google Shape;244;p19"/>
                <p:cNvSpPr/>
                <p:nvPr/>
              </p:nvSpPr>
              <p:spPr>
                <a:xfrm>
                  <a:off x="2016" y="2375"/>
                  <a:ext cx="321" cy="48"/>
                </a:xfrm>
                <a:custGeom>
                  <a:avLst/>
                  <a:gdLst/>
                  <a:ahLst/>
                  <a:cxnLst/>
                  <a:rect l="l" t="t" r="r" b="b"/>
                  <a:pathLst>
                    <a:path w="321" h="48" extrusionOk="0">
                      <a:moveTo>
                        <a:pt x="0" y="48"/>
                      </a:moveTo>
                      <a:cubicBezTo>
                        <a:pt x="53" y="40"/>
                        <a:pt x="268" y="8"/>
                        <a:pt x="321" y="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19"/>
                <p:cNvSpPr/>
                <p:nvPr/>
              </p:nvSpPr>
              <p:spPr>
                <a:xfrm>
                  <a:off x="2016" y="2322"/>
                  <a:ext cx="320" cy="101"/>
                </a:xfrm>
                <a:custGeom>
                  <a:avLst/>
                  <a:gdLst/>
                  <a:ahLst/>
                  <a:cxnLst/>
                  <a:rect l="l" t="t" r="r" b="b"/>
                  <a:pathLst>
                    <a:path w="320" h="101" extrusionOk="0">
                      <a:moveTo>
                        <a:pt x="0" y="101"/>
                      </a:moveTo>
                      <a:cubicBezTo>
                        <a:pt x="53" y="84"/>
                        <a:pt x="267" y="17"/>
                        <a:pt x="320" y="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19"/>
                <p:cNvSpPr/>
                <p:nvPr/>
              </p:nvSpPr>
              <p:spPr>
                <a:xfrm>
                  <a:off x="2016" y="2264"/>
                  <a:ext cx="321" cy="159"/>
                </a:xfrm>
                <a:custGeom>
                  <a:avLst/>
                  <a:gdLst/>
                  <a:ahLst/>
                  <a:cxnLst/>
                  <a:rect l="l" t="t" r="r" b="b"/>
                  <a:pathLst>
                    <a:path w="321" h="159" extrusionOk="0">
                      <a:moveTo>
                        <a:pt x="0" y="159"/>
                      </a:moveTo>
                      <a:cubicBezTo>
                        <a:pt x="53" y="133"/>
                        <a:pt x="268" y="26"/>
                        <a:pt x="321" y="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 name="Google Shape;247;p19"/>
                <p:cNvSpPr/>
                <p:nvPr/>
              </p:nvSpPr>
              <p:spPr>
                <a:xfrm>
                  <a:off x="2016" y="2201"/>
                  <a:ext cx="323" cy="222"/>
                </a:xfrm>
                <a:custGeom>
                  <a:avLst/>
                  <a:gdLst/>
                  <a:ahLst/>
                  <a:cxnLst/>
                  <a:rect l="l" t="t" r="r" b="b"/>
                  <a:pathLst>
                    <a:path w="323" h="222" extrusionOk="0">
                      <a:moveTo>
                        <a:pt x="0" y="222"/>
                      </a:moveTo>
                      <a:cubicBezTo>
                        <a:pt x="54" y="185"/>
                        <a:pt x="269" y="37"/>
                        <a:pt x="323" y="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 name="Google Shape;248;p19"/>
                <p:cNvSpPr/>
                <p:nvPr/>
              </p:nvSpPr>
              <p:spPr>
                <a:xfrm>
                  <a:off x="2016" y="2138"/>
                  <a:ext cx="321" cy="285"/>
                </a:xfrm>
                <a:custGeom>
                  <a:avLst/>
                  <a:gdLst/>
                  <a:ahLst/>
                  <a:cxnLst/>
                  <a:rect l="l" t="t" r="r" b="b"/>
                  <a:pathLst>
                    <a:path w="321" h="285" extrusionOk="0">
                      <a:moveTo>
                        <a:pt x="0" y="285"/>
                      </a:moveTo>
                      <a:cubicBezTo>
                        <a:pt x="54" y="238"/>
                        <a:pt x="268" y="48"/>
                        <a:pt x="321" y="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49" name="Google Shape;249;p19"/>
              <p:cNvGrpSpPr/>
              <p:nvPr/>
            </p:nvGrpSpPr>
            <p:grpSpPr>
              <a:xfrm rot="10800000" flipH="1">
                <a:off x="2016" y="2420"/>
                <a:ext cx="323" cy="285"/>
                <a:chOff x="2016" y="2138"/>
                <a:chExt cx="323" cy="285"/>
              </a:xfrm>
            </p:grpSpPr>
            <p:sp>
              <p:nvSpPr>
                <p:cNvPr id="250" name="Google Shape;250;p19"/>
                <p:cNvSpPr/>
                <p:nvPr/>
              </p:nvSpPr>
              <p:spPr>
                <a:xfrm>
                  <a:off x="2016" y="2375"/>
                  <a:ext cx="321" cy="48"/>
                </a:xfrm>
                <a:custGeom>
                  <a:avLst/>
                  <a:gdLst/>
                  <a:ahLst/>
                  <a:cxnLst/>
                  <a:rect l="l" t="t" r="r" b="b"/>
                  <a:pathLst>
                    <a:path w="321" h="48" extrusionOk="0">
                      <a:moveTo>
                        <a:pt x="0" y="48"/>
                      </a:moveTo>
                      <a:cubicBezTo>
                        <a:pt x="53" y="40"/>
                        <a:pt x="268" y="8"/>
                        <a:pt x="321" y="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19"/>
                <p:cNvSpPr/>
                <p:nvPr/>
              </p:nvSpPr>
              <p:spPr>
                <a:xfrm>
                  <a:off x="2016" y="2322"/>
                  <a:ext cx="320" cy="101"/>
                </a:xfrm>
                <a:custGeom>
                  <a:avLst/>
                  <a:gdLst/>
                  <a:ahLst/>
                  <a:cxnLst/>
                  <a:rect l="l" t="t" r="r" b="b"/>
                  <a:pathLst>
                    <a:path w="320" h="101" extrusionOk="0">
                      <a:moveTo>
                        <a:pt x="0" y="101"/>
                      </a:moveTo>
                      <a:cubicBezTo>
                        <a:pt x="53" y="84"/>
                        <a:pt x="267" y="17"/>
                        <a:pt x="320" y="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19"/>
                <p:cNvSpPr/>
                <p:nvPr/>
              </p:nvSpPr>
              <p:spPr>
                <a:xfrm>
                  <a:off x="2016" y="2264"/>
                  <a:ext cx="321" cy="159"/>
                </a:xfrm>
                <a:custGeom>
                  <a:avLst/>
                  <a:gdLst/>
                  <a:ahLst/>
                  <a:cxnLst/>
                  <a:rect l="l" t="t" r="r" b="b"/>
                  <a:pathLst>
                    <a:path w="321" h="159" extrusionOk="0">
                      <a:moveTo>
                        <a:pt x="0" y="159"/>
                      </a:moveTo>
                      <a:cubicBezTo>
                        <a:pt x="53" y="133"/>
                        <a:pt x="268" y="26"/>
                        <a:pt x="321" y="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19"/>
                <p:cNvSpPr/>
                <p:nvPr/>
              </p:nvSpPr>
              <p:spPr>
                <a:xfrm>
                  <a:off x="2016" y="2201"/>
                  <a:ext cx="323" cy="222"/>
                </a:xfrm>
                <a:custGeom>
                  <a:avLst/>
                  <a:gdLst/>
                  <a:ahLst/>
                  <a:cxnLst/>
                  <a:rect l="l" t="t" r="r" b="b"/>
                  <a:pathLst>
                    <a:path w="323" h="222" extrusionOk="0">
                      <a:moveTo>
                        <a:pt x="0" y="222"/>
                      </a:moveTo>
                      <a:cubicBezTo>
                        <a:pt x="54" y="185"/>
                        <a:pt x="269" y="37"/>
                        <a:pt x="323" y="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19"/>
                <p:cNvSpPr/>
                <p:nvPr/>
              </p:nvSpPr>
              <p:spPr>
                <a:xfrm>
                  <a:off x="2016" y="2138"/>
                  <a:ext cx="321" cy="285"/>
                </a:xfrm>
                <a:custGeom>
                  <a:avLst/>
                  <a:gdLst/>
                  <a:ahLst/>
                  <a:cxnLst/>
                  <a:rect l="l" t="t" r="r" b="b"/>
                  <a:pathLst>
                    <a:path w="321" h="285" extrusionOk="0">
                      <a:moveTo>
                        <a:pt x="0" y="285"/>
                      </a:moveTo>
                      <a:cubicBezTo>
                        <a:pt x="54" y="238"/>
                        <a:pt x="268" y="48"/>
                        <a:pt x="321" y="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grpSp>
        <p:nvGrpSpPr>
          <p:cNvPr id="255" name="Google Shape;255;p19"/>
          <p:cNvGrpSpPr/>
          <p:nvPr/>
        </p:nvGrpSpPr>
        <p:grpSpPr>
          <a:xfrm>
            <a:off x="608013" y="1641475"/>
            <a:ext cx="292100" cy="1476375"/>
            <a:chOff x="1152" y="1968"/>
            <a:chExt cx="240" cy="930"/>
          </a:xfrm>
        </p:grpSpPr>
        <p:sp>
          <p:nvSpPr>
            <p:cNvPr id="256" name="Google Shape;256;p19"/>
            <p:cNvSpPr/>
            <p:nvPr/>
          </p:nvSpPr>
          <p:spPr>
            <a:xfrm>
              <a:off x="1152" y="1968"/>
              <a:ext cx="240" cy="9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257" name="Google Shape;257;p19"/>
            <p:cNvCxnSpPr/>
            <p:nvPr/>
          </p:nvCxnSpPr>
          <p:spPr>
            <a:xfrm>
              <a:off x="1392" y="1968"/>
              <a:ext cx="0" cy="930"/>
            </a:xfrm>
            <a:prstGeom prst="straightConnector1">
              <a:avLst/>
            </a:prstGeom>
            <a:noFill/>
            <a:ln w="28575" cap="flat" cmpd="sng">
              <a:solidFill>
                <a:schemeClr val="dk1"/>
              </a:solidFill>
              <a:prstDash val="solid"/>
              <a:round/>
              <a:headEnd type="none" w="med" len="med"/>
              <a:tailEnd type="none" w="med" len="med"/>
            </a:ln>
          </p:spPr>
        </p:cxnSp>
      </p:grpSp>
      <p:sp>
        <p:nvSpPr>
          <p:cNvPr id="258" name="Google Shape;258;p19"/>
          <p:cNvSpPr txBox="1"/>
          <p:nvPr/>
        </p:nvSpPr>
        <p:spPr>
          <a:xfrm>
            <a:off x="23813" y="1987550"/>
            <a:ext cx="571500" cy="7016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0000CC"/>
                </a:solidFill>
                <a:latin typeface="Times New Roman"/>
                <a:ea typeface="Times New Roman"/>
                <a:cs typeface="Times New Roman"/>
                <a:sym typeface="Times New Roman"/>
              </a:rPr>
              <a:t>Q</a:t>
            </a:r>
            <a:endParaRPr/>
          </a:p>
        </p:txBody>
      </p:sp>
      <p:sp>
        <p:nvSpPr>
          <p:cNvPr id="259" name="Google Shape;259;p19"/>
          <p:cNvSpPr txBox="1"/>
          <p:nvPr/>
        </p:nvSpPr>
        <p:spPr>
          <a:xfrm>
            <a:off x="8272463" y="2384425"/>
            <a:ext cx="571500" cy="7016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0000CC"/>
                </a:solidFill>
                <a:latin typeface="Times New Roman"/>
                <a:ea typeface="Times New Roman"/>
                <a:cs typeface="Times New Roman"/>
                <a:sym typeface="Times New Roman"/>
              </a:rPr>
              <a:t>P</a:t>
            </a:r>
            <a:endParaRPr/>
          </a:p>
        </p:txBody>
      </p:sp>
      <p:grpSp>
        <p:nvGrpSpPr>
          <p:cNvPr id="260" name="Google Shape;260;p19"/>
          <p:cNvGrpSpPr/>
          <p:nvPr/>
        </p:nvGrpSpPr>
        <p:grpSpPr>
          <a:xfrm>
            <a:off x="6248400" y="971550"/>
            <a:ext cx="1905000" cy="628650"/>
            <a:chOff x="4320" y="360"/>
            <a:chExt cx="1200" cy="396"/>
          </a:xfrm>
        </p:grpSpPr>
        <p:cxnSp>
          <p:nvCxnSpPr>
            <p:cNvPr id="261" name="Google Shape;261;p19"/>
            <p:cNvCxnSpPr/>
            <p:nvPr/>
          </p:nvCxnSpPr>
          <p:spPr>
            <a:xfrm rot="10800000">
              <a:off x="4320" y="756"/>
              <a:ext cx="1200" cy="0"/>
            </a:xfrm>
            <a:prstGeom prst="straightConnector1">
              <a:avLst/>
            </a:prstGeom>
            <a:noFill/>
            <a:ln w="38100" cap="flat" cmpd="sng">
              <a:solidFill>
                <a:srgbClr val="009900"/>
              </a:solidFill>
              <a:prstDash val="solid"/>
              <a:round/>
              <a:headEnd type="none" w="med" len="med"/>
              <a:tailEnd type="triangle" w="med" len="med"/>
            </a:ln>
          </p:spPr>
        </p:cxnSp>
        <p:sp>
          <p:nvSpPr>
            <p:cNvPr id="262" name="Google Shape;262;p19"/>
            <p:cNvSpPr txBox="1"/>
            <p:nvPr/>
          </p:nvSpPr>
          <p:spPr>
            <a:xfrm>
              <a:off x="4464" y="360"/>
              <a:ext cx="890" cy="3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1">
                  <a:solidFill>
                    <a:srgbClr val="009900"/>
                  </a:solidFill>
                  <a:latin typeface="Times New Roman"/>
                  <a:ea typeface="Times New Roman"/>
                  <a:cs typeface="Times New Roman"/>
                  <a:sym typeface="Times New Roman"/>
                </a:rPr>
                <a:t>Sóng tới</a:t>
              </a:r>
              <a:endParaRPr/>
            </a:p>
          </p:txBody>
        </p:sp>
      </p:grpSp>
      <p:grpSp>
        <p:nvGrpSpPr>
          <p:cNvPr id="263" name="Google Shape;263;p19"/>
          <p:cNvGrpSpPr/>
          <p:nvPr/>
        </p:nvGrpSpPr>
        <p:grpSpPr>
          <a:xfrm>
            <a:off x="914400" y="971550"/>
            <a:ext cx="2438400" cy="628650"/>
            <a:chOff x="576" y="396"/>
            <a:chExt cx="1536" cy="396"/>
          </a:xfrm>
        </p:grpSpPr>
        <p:cxnSp>
          <p:nvCxnSpPr>
            <p:cNvPr id="264" name="Google Shape;264;p19"/>
            <p:cNvCxnSpPr/>
            <p:nvPr/>
          </p:nvCxnSpPr>
          <p:spPr>
            <a:xfrm rot="10800000">
              <a:off x="624" y="792"/>
              <a:ext cx="1488" cy="0"/>
            </a:xfrm>
            <a:prstGeom prst="straightConnector1">
              <a:avLst/>
            </a:prstGeom>
            <a:noFill/>
            <a:ln w="38100" cap="flat" cmpd="sng">
              <a:solidFill>
                <a:srgbClr val="009900"/>
              </a:solidFill>
              <a:prstDash val="solid"/>
              <a:round/>
              <a:headEnd type="triangle" w="med" len="med"/>
              <a:tailEnd type="none" w="sm" len="sm"/>
            </a:ln>
          </p:spPr>
        </p:cxnSp>
        <p:sp>
          <p:nvSpPr>
            <p:cNvPr id="265" name="Google Shape;265;p19"/>
            <p:cNvSpPr txBox="1"/>
            <p:nvPr/>
          </p:nvSpPr>
          <p:spPr>
            <a:xfrm>
              <a:off x="576" y="396"/>
              <a:ext cx="1400" cy="3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1">
                  <a:solidFill>
                    <a:srgbClr val="009900"/>
                  </a:solidFill>
                  <a:latin typeface="Times New Roman"/>
                  <a:ea typeface="Times New Roman"/>
                  <a:cs typeface="Times New Roman"/>
                  <a:sym typeface="Times New Roman"/>
                </a:rPr>
                <a:t>Sóng phản xạ</a:t>
              </a:r>
              <a:endParaRPr/>
            </a:p>
          </p:txBody>
        </p:sp>
      </p:grpSp>
      <p:pic>
        <p:nvPicPr>
          <p:cNvPr id="266" name="Google Shape;266;p19"/>
          <p:cNvPicPr preferRelativeResize="0"/>
          <p:nvPr/>
        </p:nvPicPr>
        <p:blipFill rotWithShape="1">
          <a:blip r:embed="rId3">
            <a:alphaModFix/>
          </a:blip>
          <a:srcRect/>
          <a:stretch/>
        </p:blipFill>
        <p:spPr>
          <a:xfrm>
            <a:off x="400050" y="3632200"/>
            <a:ext cx="8072438" cy="1498600"/>
          </a:xfrm>
          <a:prstGeom prst="rect">
            <a:avLst/>
          </a:prstGeom>
          <a:noFill/>
          <a:ln>
            <a:noFill/>
          </a:ln>
        </p:spPr>
      </p:pic>
      <p:sp>
        <p:nvSpPr>
          <p:cNvPr id="267" name="Google Shape;267;p19"/>
          <p:cNvSpPr txBox="1"/>
          <p:nvPr/>
        </p:nvSpPr>
        <p:spPr>
          <a:xfrm>
            <a:off x="762000" y="152400"/>
            <a:ext cx="7229475" cy="579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800080"/>
                </a:solidFill>
                <a:latin typeface="Times New Roman"/>
                <a:ea typeface="Times New Roman"/>
                <a:cs typeface="Times New Roman"/>
                <a:sym typeface="Times New Roman"/>
              </a:rPr>
              <a:t>     </a:t>
            </a:r>
            <a:r>
              <a:rPr lang="en-US" sz="3200" b="1">
                <a:solidFill>
                  <a:srgbClr val="0000FF"/>
                </a:solidFill>
                <a:latin typeface="Times New Roman"/>
                <a:ea typeface="Times New Roman"/>
                <a:cs typeface="Times New Roman"/>
                <a:sym typeface="Times New Roman"/>
              </a:rPr>
              <a:t>Quan sát hiện tượng sóng dừng</a:t>
            </a:r>
            <a:endParaRPr/>
          </a:p>
        </p:txBody>
      </p:sp>
      <p:sp>
        <p:nvSpPr>
          <p:cNvPr id="268" name="Google Shape;268;p19"/>
          <p:cNvSpPr/>
          <p:nvPr/>
        </p:nvSpPr>
        <p:spPr>
          <a:xfrm>
            <a:off x="3962400" y="3567113"/>
            <a:ext cx="1600200" cy="1762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269" name="Google Shape;269;p19"/>
          <p:cNvGrpSpPr/>
          <p:nvPr/>
        </p:nvGrpSpPr>
        <p:grpSpPr>
          <a:xfrm>
            <a:off x="563563" y="3771900"/>
            <a:ext cx="260350" cy="1311275"/>
            <a:chOff x="1044" y="2736"/>
            <a:chExt cx="156" cy="1090"/>
          </a:xfrm>
        </p:grpSpPr>
        <p:sp>
          <p:nvSpPr>
            <p:cNvPr id="270" name="Google Shape;270;p19"/>
            <p:cNvSpPr/>
            <p:nvPr/>
          </p:nvSpPr>
          <p:spPr>
            <a:xfrm>
              <a:off x="1044" y="2736"/>
              <a:ext cx="156" cy="109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271" name="Google Shape;271;p19"/>
            <p:cNvCxnSpPr/>
            <p:nvPr/>
          </p:nvCxnSpPr>
          <p:spPr>
            <a:xfrm>
              <a:off x="1200" y="2753"/>
              <a:ext cx="0" cy="1056"/>
            </a:xfrm>
            <a:prstGeom prst="straightConnector1">
              <a:avLst/>
            </a:prstGeom>
            <a:noFill/>
            <a:ln w="28575" cap="flat" cmpd="sng">
              <a:solidFill>
                <a:schemeClr val="dk1"/>
              </a:solidFill>
              <a:prstDash val="solid"/>
              <a:round/>
              <a:headEnd type="none" w="med" len="med"/>
              <a:tailEnd type="none" w="med" len="med"/>
            </a:ln>
          </p:spPr>
        </p:cxnSp>
      </p:grpSp>
      <p:grpSp>
        <p:nvGrpSpPr>
          <p:cNvPr id="272" name="Google Shape;272;p19"/>
          <p:cNvGrpSpPr/>
          <p:nvPr/>
        </p:nvGrpSpPr>
        <p:grpSpPr>
          <a:xfrm>
            <a:off x="900113" y="1828800"/>
            <a:ext cx="7386637" cy="3714750"/>
            <a:chOff x="567" y="1572"/>
            <a:chExt cx="4653" cy="2448"/>
          </a:xfrm>
        </p:grpSpPr>
        <p:cxnSp>
          <p:nvCxnSpPr>
            <p:cNvPr id="273" name="Google Shape;273;p19"/>
            <p:cNvCxnSpPr/>
            <p:nvPr/>
          </p:nvCxnSpPr>
          <p:spPr>
            <a:xfrm>
              <a:off x="567" y="1572"/>
              <a:ext cx="0" cy="2448"/>
            </a:xfrm>
            <a:prstGeom prst="straightConnector1">
              <a:avLst/>
            </a:prstGeom>
            <a:noFill/>
            <a:ln w="19050" cap="flat" cmpd="sng">
              <a:solidFill>
                <a:srgbClr val="800080"/>
              </a:solidFill>
              <a:prstDash val="solid"/>
              <a:round/>
              <a:headEnd type="none" w="med" len="med"/>
              <a:tailEnd type="none" w="med" len="med"/>
            </a:ln>
          </p:spPr>
        </p:cxnSp>
        <p:cxnSp>
          <p:nvCxnSpPr>
            <p:cNvPr id="274" name="Google Shape;274;p19"/>
            <p:cNvCxnSpPr/>
            <p:nvPr/>
          </p:nvCxnSpPr>
          <p:spPr>
            <a:xfrm>
              <a:off x="5220" y="1572"/>
              <a:ext cx="0" cy="2448"/>
            </a:xfrm>
            <a:prstGeom prst="straightConnector1">
              <a:avLst/>
            </a:prstGeom>
            <a:noFill/>
            <a:ln w="19050" cap="flat" cmpd="sng">
              <a:solidFill>
                <a:srgbClr val="800080"/>
              </a:solidFill>
              <a:prstDash val="solid"/>
              <a:round/>
              <a:headEnd type="none" w="med" len="med"/>
              <a:tailEnd type="none" w="med" len="med"/>
            </a:ln>
          </p:spPr>
        </p:cxnSp>
      </p:grpSp>
      <p:sp>
        <p:nvSpPr>
          <p:cNvPr id="275" name="Google Shape;275;p19"/>
          <p:cNvSpPr txBox="1"/>
          <p:nvPr/>
        </p:nvSpPr>
        <p:spPr>
          <a:xfrm>
            <a:off x="57150" y="4083050"/>
            <a:ext cx="571500" cy="7016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0000CC"/>
                </a:solidFill>
                <a:latin typeface="Times New Roman"/>
                <a:ea typeface="Times New Roman"/>
                <a:cs typeface="Times New Roman"/>
                <a:sym typeface="Times New Roman"/>
              </a:rPr>
              <a:t>Q</a:t>
            </a:r>
            <a:endParaRPr/>
          </a:p>
        </p:txBody>
      </p:sp>
      <p:sp>
        <p:nvSpPr>
          <p:cNvPr id="276" name="Google Shape;276;p19"/>
          <p:cNvSpPr txBox="1"/>
          <p:nvPr/>
        </p:nvSpPr>
        <p:spPr>
          <a:xfrm>
            <a:off x="8286750" y="4079875"/>
            <a:ext cx="571500" cy="7016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0000CC"/>
                </a:solidFill>
                <a:latin typeface="Times New Roman"/>
                <a:ea typeface="Times New Roman"/>
                <a:cs typeface="Times New Roman"/>
                <a:sym typeface="Times New Roman"/>
              </a:rPr>
              <a:t>P</a:t>
            </a:r>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t>PHIẾU HỌC TẬP SỐ 2</a:t>
            </a:r>
            <a:endParaRPr/>
          </a:p>
          <a:p>
            <a:pPr marL="342900" lvl="0" indent="-342900" algn="l" rtl="0">
              <a:spcBef>
                <a:spcPts val="640"/>
              </a:spcBef>
              <a:spcAft>
                <a:spcPts val="0"/>
              </a:spcAft>
              <a:buClr>
                <a:schemeClr val="dk1"/>
              </a:buClr>
              <a:buSzPts val="3200"/>
              <a:buChar char="•"/>
            </a:pPr>
            <a:r>
              <a:rPr lang="en-US"/>
              <a:t>Sóng dừng là gì? Khi nào thì có sóng dừng?</a:t>
            </a:r>
            <a:endParaRPr/>
          </a:p>
          <a:p>
            <a:pPr marL="342900" lvl="0" indent="-342900" algn="l" rtl="0">
              <a:spcBef>
                <a:spcPts val="640"/>
              </a:spcBef>
              <a:spcAft>
                <a:spcPts val="0"/>
              </a:spcAft>
              <a:buClr>
                <a:schemeClr val="dk1"/>
              </a:buClr>
              <a:buSzPts val="3200"/>
              <a:buChar char="•"/>
            </a:pPr>
            <a:r>
              <a:rPr lang="en-US"/>
              <a:t>Giải thích sự hình thành sóng dừng? Nút sóng là gì? Bụng sóng là gì? Các nút và bụng có đặc điểm gì?</a:t>
            </a:r>
            <a:endParaRPr/>
          </a:p>
          <a:p>
            <a:pPr marL="342900" lvl="0" indent="-139700" algn="l" rtl="0">
              <a:spcBef>
                <a:spcPts val="640"/>
              </a:spcBef>
              <a:spcAft>
                <a:spcPts val="0"/>
              </a:spcAft>
              <a:buClr>
                <a:schemeClr val="dk1"/>
              </a:buClr>
              <a:buSzPts val="3200"/>
              <a:buNone/>
            </a:pPr>
            <a:endParaRPr/>
          </a:p>
        </p:txBody>
      </p:sp>
      <p:sp>
        <p:nvSpPr>
          <p:cNvPr id="282" name="Google Shape;282;p20"/>
          <p:cNvSpPr>
            <a:spLocks noGrp="1"/>
          </p:cNvSpPr>
          <p:nvPr>
            <p:ph type="title"/>
          </p:nvPr>
        </p:nvSpPr>
        <p:spPr>
          <a:xfrm>
            <a:off x="457200" y="274638"/>
            <a:ext cx="8229600" cy="1143000"/>
          </a:xfrm>
          <a:prstGeom prst="horizontalScroll">
            <a:avLst>
              <a:gd name="adj" fmla="val 12500"/>
            </a:avLst>
          </a:prstGeom>
          <a:solidFill>
            <a:srgbClr val="DAE5F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rgbClr val="FC7876"/>
              </a:buClr>
              <a:buSzPts val="3600"/>
              <a:buFont typeface="Times New Roman"/>
              <a:buNone/>
            </a:pPr>
            <a:r>
              <a:rPr lang="en-US" sz="3600" b="1" cap="none">
                <a:solidFill>
                  <a:srgbClr val="FC7876"/>
                </a:solidFill>
                <a:latin typeface="Times New Roman"/>
                <a:ea typeface="Times New Roman"/>
                <a:cs typeface="Times New Roman"/>
                <a:sym typeface="Times New Roman"/>
              </a:rPr>
              <a:t>BÀI SÓNG DỪNG</a:t>
            </a:r>
            <a:endParaRPr sz="3600" b="1" cap="none">
              <a:solidFill>
                <a:srgbClr val="FC787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1"/>
          <p:cNvSpPr/>
          <p:nvPr/>
        </p:nvSpPr>
        <p:spPr>
          <a:xfrm>
            <a:off x="457200" y="0"/>
            <a:ext cx="4208203"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a:solidFill>
                  <a:srgbClr val="FF00FF"/>
                </a:solidFill>
                <a:latin typeface="Times New Roman"/>
                <a:ea typeface="Times New Roman"/>
                <a:cs typeface="Times New Roman"/>
                <a:sym typeface="Times New Roman"/>
              </a:rPr>
              <a:t>II.SÓNG DỪNG</a:t>
            </a:r>
            <a:endParaRPr sz="1800">
              <a:solidFill>
                <a:schemeClr val="dk1"/>
              </a:solidFill>
              <a:latin typeface="Calibri"/>
              <a:ea typeface="Calibri"/>
              <a:cs typeface="Calibri"/>
              <a:sym typeface="Calibri"/>
            </a:endParaRPr>
          </a:p>
        </p:txBody>
      </p:sp>
      <p:sp>
        <p:nvSpPr>
          <p:cNvPr id="288" name="Google Shape;288;p21"/>
          <p:cNvSpPr txBox="1"/>
          <p:nvPr/>
        </p:nvSpPr>
        <p:spPr>
          <a:xfrm>
            <a:off x="172625" y="769441"/>
            <a:ext cx="8985556"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1">
                <a:solidFill>
                  <a:srgbClr val="002060"/>
                </a:solidFill>
                <a:latin typeface="Times New Roman"/>
                <a:ea typeface="Times New Roman"/>
                <a:cs typeface="Times New Roman"/>
                <a:sym typeface="Times New Roman"/>
              </a:rPr>
              <a:t>Sóng dừng là sự kết hợp giữa sóng tới và sóng phản xạ, kết quả là xuất hiện các nút sóng và bụng sóng cố định trong không gian.</a:t>
            </a:r>
            <a:endParaRPr/>
          </a:p>
          <a:p>
            <a:pPr marL="0" marR="0" lvl="0" indent="0" algn="l" rtl="0">
              <a:spcBef>
                <a:spcPts val="0"/>
              </a:spcBef>
              <a:spcAft>
                <a:spcPts val="0"/>
              </a:spcAft>
              <a:buNone/>
            </a:pPr>
            <a:endParaRPr sz="2400" b="1" i="1">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b="1" i="1">
                <a:solidFill>
                  <a:srgbClr val="FF0000"/>
                </a:solidFill>
                <a:latin typeface="Times New Roman"/>
                <a:ea typeface="Times New Roman"/>
                <a:cs typeface="Times New Roman"/>
                <a:sym typeface="Times New Roman"/>
              </a:rPr>
              <a:t>Chú ý: Sóng dừng là một trường hợp đặc biệt của  giao thoa sóng</a:t>
            </a:r>
            <a:endParaRPr sz="2400" b="1" i="1">
              <a:solidFill>
                <a:srgbClr val="FF0000"/>
              </a:solidFill>
              <a:latin typeface="Times New Roman"/>
              <a:ea typeface="Times New Roman"/>
              <a:cs typeface="Times New Roman"/>
              <a:sym typeface="Times New Roman"/>
            </a:endParaRPr>
          </a:p>
        </p:txBody>
      </p:sp>
      <p:grpSp>
        <p:nvGrpSpPr>
          <p:cNvPr id="289" name="Google Shape;289;p21"/>
          <p:cNvGrpSpPr/>
          <p:nvPr/>
        </p:nvGrpSpPr>
        <p:grpSpPr>
          <a:xfrm>
            <a:off x="609600" y="2895600"/>
            <a:ext cx="8761412" cy="3033713"/>
            <a:chOff x="384" y="1008"/>
            <a:chExt cx="5519" cy="1911"/>
          </a:xfrm>
        </p:grpSpPr>
        <p:grpSp>
          <p:nvGrpSpPr>
            <p:cNvPr id="290" name="Google Shape;290;p21"/>
            <p:cNvGrpSpPr/>
            <p:nvPr/>
          </p:nvGrpSpPr>
          <p:grpSpPr>
            <a:xfrm>
              <a:off x="384" y="1008"/>
              <a:ext cx="5184" cy="1621"/>
              <a:chOff x="384" y="1008"/>
              <a:chExt cx="5184" cy="1621"/>
            </a:xfrm>
          </p:grpSpPr>
          <p:grpSp>
            <p:nvGrpSpPr>
              <p:cNvPr id="291" name="Google Shape;291;p21"/>
              <p:cNvGrpSpPr/>
              <p:nvPr/>
            </p:nvGrpSpPr>
            <p:grpSpPr>
              <a:xfrm>
                <a:off x="384" y="1680"/>
                <a:ext cx="5184" cy="949"/>
                <a:chOff x="576" y="1776"/>
                <a:chExt cx="5184" cy="949"/>
              </a:xfrm>
            </p:grpSpPr>
            <p:grpSp>
              <p:nvGrpSpPr>
                <p:cNvPr id="292" name="Google Shape;292;p21"/>
                <p:cNvGrpSpPr/>
                <p:nvPr/>
              </p:nvGrpSpPr>
              <p:grpSpPr>
                <a:xfrm>
                  <a:off x="1057" y="1837"/>
                  <a:ext cx="4125" cy="709"/>
                  <a:chOff x="1296" y="672"/>
                  <a:chExt cx="3855" cy="630"/>
                </a:xfrm>
              </p:grpSpPr>
              <p:grpSp>
                <p:nvGrpSpPr>
                  <p:cNvPr id="293" name="Google Shape;293;p21"/>
                  <p:cNvGrpSpPr/>
                  <p:nvPr/>
                </p:nvGrpSpPr>
                <p:grpSpPr>
                  <a:xfrm>
                    <a:off x="1296" y="672"/>
                    <a:ext cx="960" cy="630"/>
                    <a:chOff x="1341" y="492"/>
                    <a:chExt cx="1728" cy="1134"/>
                  </a:xfrm>
                </p:grpSpPr>
                <p:cxnSp>
                  <p:nvCxnSpPr>
                    <p:cNvPr id="294" name="Google Shape;294;p21"/>
                    <p:cNvCxnSpPr/>
                    <p:nvPr/>
                  </p:nvCxnSpPr>
                  <p:spPr>
                    <a:xfrm>
                      <a:off x="1342" y="1056"/>
                      <a:ext cx="1727" cy="0"/>
                    </a:xfrm>
                    <a:prstGeom prst="straightConnector1">
                      <a:avLst/>
                    </a:prstGeom>
                    <a:noFill/>
                    <a:ln w="19050" cap="flat" cmpd="sng">
                      <a:solidFill>
                        <a:srgbClr val="FF3300"/>
                      </a:solidFill>
                      <a:prstDash val="solid"/>
                      <a:round/>
                      <a:headEnd type="none" w="med" len="med"/>
                      <a:tailEnd type="none" w="med" len="med"/>
                    </a:ln>
                  </p:spPr>
                </p:cxnSp>
                <p:grpSp>
                  <p:nvGrpSpPr>
                    <p:cNvPr id="295" name="Google Shape;295;p21"/>
                    <p:cNvGrpSpPr/>
                    <p:nvPr/>
                  </p:nvGrpSpPr>
                  <p:grpSpPr>
                    <a:xfrm>
                      <a:off x="1341" y="492"/>
                      <a:ext cx="1728" cy="564"/>
                      <a:chOff x="1344" y="492"/>
                      <a:chExt cx="1728" cy="564"/>
                    </a:xfrm>
                  </p:grpSpPr>
                  <p:sp>
                    <p:nvSpPr>
                      <p:cNvPr id="296" name="Google Shape;296;p21"/>
                      <p:cNvSpPr/>
                      <p:nvPr/>
                    </p:nvSpPr>
                    <p:spPr>
                      <a:xfrm>
                        <a:off x="1344" y="960"/>
                        <a:ext cx="1728" cy="96"/>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 name="Google Shape;297;p21"/>
                      <p:cNvSpPr/>
                      <p:nvPr/>
                    </p:nvSpPr>
                    <p:spPr>
                      <a:xfrm>
                        <a:off x="1344" y="858"/>
                        <a:ext cx="1728" cy="19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 name="Google Shape;298;p21"/>
                      <p:cNvSpPr/>
                      <p:nvPr/>
                    </p:nvSpPr>
                    <p:spPr>
                      <a:xfrm>
                        <a:off x="1344" y="738"/>
                        <a:ext cx="1728" cy="31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 name="Google Shape;299;p21"/>
                      <p:cNvSpPr/>
                      <p:nvPr/>
                    </p:nvSpPr>
                    <p:spPr>
                      <a:xfrm>
                        <a:off x="1344" y="618"/>
                        <a:ext cx="1728" cy="43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21"/>
                      <p:cNvSpPr/>
                      <p:nvPr/>
                    </p:nvSpPr>
                    <p:spPr>
                      <a:xfrm>
                        <a:off x="1344" y="492"/>
                        <a:ext cx="1728" cy="564"/>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01" name="Google Shape;301;p21"/>
                    <p:cNvGrpSpPr/>
                    <p:nvPr/>
                  </p:nvGrpSpPr>
                  <p:grpSpPr>
                    <a:xfrm rot="10800000" flipH="1">
                      <a:off x="1341" y="1062"/>
                      <a:ext cx="1728" cy="564"/>
                      <a:chOff x="1344" y="492"/>
                      <a:chExt cx="1728" cy="564"/>
                    </a:xfrm>
                  </p:grpSpPr>
                  <p:sp>
                    <p:nvSpPr>
                      <p:cNvPr id="302" name="Google Shape;302;p21"/>
                      <p:cNvSpPr/>
                      <p:nvPr/>
                    </p:nvSpPr>
                    <p:spPr>
                      <a:xfrm>
                        <a:off x="1344" y="960"/>
                        <a:ext cx="1728" cy="96"/>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21"/>
                      <p:cNvSpPr/>
                      <p:nvPr/>
                    </p:nvSpPr>
                    <p:spPr>
                      <a:xfrm>
                        <a:off x="1344" y="858"/>
                        <a:ext cx="1728" cy="19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21"/>
                      <p:cNvSpPr/>
                      <p:nvPr/>
                    </p:nvSpPr>
                    <p:spPr>
                      <a:xfrm>
                        <a:off x="1344" y="738"/>
                        <a:ext cx="1728" cy="31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21"/>
                      <p:cNvSpPr/>
                      <p:nvPr/>
                    </p:nvSpPr>
                    <p:spPr>
                      <a:xfrm>
                        <a:off x="1344" y="618"/>
                        <a:ext cx="1728" cy="43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21"/>
                      <p:cNvSpPr/>
                      <p:nvPr/>
                    </p:nvSpPr>
                    <p:spPr>
                      <a:xfrm>
                        <a:off x="1344" y="492"/>
                        <a:ext cx="1728" cy="564"/>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307" name="Google Shape;307;p21"/>
                  <p:cNvGrpSpPr/>
                  <p:nvPr/>
                </p:nvGrpSpPr>
                <p:grpSpPr>
                  <a:xfrm>
                    <a:off x="2259" y="672"/>
                    <a:ext cx="960" cy="630"/>
                    <a:chOff x="1341" y="492"/>
                    <a:chExt cx="1728" cy="1134"/>
                  </a:xfrm>
                </p:grpSpPr>
                <p:cxnSp>
                  <p:nvCxnSpPr>
                    <p:cNvPr id="308" name="Google Shape;308;p21"/>
                    <p:cNvCxnSpPr/>
                    <p:nvPr/>
                  </p:nvCxnSpPr>
                  <p:spPr>
                    <a:xfrm>
                      <a:off x="1342" y="1056"/>
                      <a:ext cx="1727" cy="0"/>
                    </a:xfrm>
                    <a:prstGeom prst="straightConnector1">
                      <a:avLst/>
                    </a:prstGeom>
                    <a:noFill/>
                    <a:ln w="19050" cap="flat" cmpd="sng">
                      <a:solidFill>
                        <a:srgbClr val="FF3300"/>
                      </a:solidFill>
                      <a:prstDash val="solid"/>
                      <a:round/>
                      <a:headEnd type="none" w="med" len="med"/>
                      <a:tailEnd type="none" w="med" len="med"/>
                    </a:ln>
                  </p:spPr>
                </p:cxnSp>
                <p:grpSp>
                  <p:nvGrpSpPr>
                    <p:cNvPr id="309" name="Google Shape;309;p21"/>
                    <p:cNvGrpSpPr/>
                    <p:nvPr/>
                  </p:nvGrpSpPr>
                  <p:grpSpPr>
                    <a:xfrm>
                      <a:off x="1341" y="492"/>
                      <a:ext cx="1728" cy="564"/>
                      <a:chOff x="1344" y="492"/>
                      <a:chExt cx="1728" cy="564"/>
                    </a:xfrm>
                  </p:grpSpPr>
                  <p:sp>
                    <p:nvSpPr>
                      <p:cNvPr id="310" name="Google Shape;310;p21"/>
                      <p:cNvSpPr/>
                      <p:nvPr/>
                    </p:nvSpPr>
                    <p:spPr>
                      <a:xfrm>
                        <a:off x="1344" y="960"/>
                        <a:ext cx="1728" cy="96"/>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21"/>
                      <p:cNvSpPr/>
                      <p:nvPr/>
                    </p:nvSpPr>
                    <p:spPr>
                      <a:xfrm>
                        <a:off x="1344" y="858"/>
                        <a:ext cx="1728" cy="19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21"/>
                      <p:cNvSpPr/>
                      <p:nvPr/>
                    </p:nvSpPr>
                    <p:spPr>
                      <a:xfrm>
                        <a:off x="1344" y="738"/>
                        <a:ext cx="1728" cy="31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3" name="Google Shape;313;p21"/>
                      <p:cNvSpPr/>
                      <p:nvPr/>
                    </p:nvSpPr>
                    <p:spPr>
                      <a:xfrm>
                        <a:off x="1344" y="618"/>
                        <a:ext cx="1728" cy="43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 name="Google Shape;314;p21"/>
                      <p:cNvSpPr/>
                      <p:nvPr/>
                    </p:nvSpPr>
                    <p:spPr>
                      <a:xfrm>
                        <a:off x="1344" y="492"/>
                        <a:ext cx="1728" cy="564"/>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15" name="Google Shape;315;p21"/>
                    <p:cNvGrpSpPr/>
                    <p:nvPr/>
                  </p:nvGrpSpPr>
                  <p:grpSpPr>
                    <a:xfrm rot="10800000" flipH="1">
                      <a:off x="1341" y="1062"/>
                      <a:ext cx="1728" cy="564"/>
                      <a:chOff x="1344" y="492"/>
                      <a:chExt cx="1728" cy="564"/>
                    </a:xfrm>
                  </p:grpSpPr>
                  <p:sp>
                    <p:nvSpPr>
                      <p:cNvPr id="316" name="Google Shape;316;p21"/>
                      <p:cNvSpPr/>
                      <p:nvPr/>
                    </p:nvSpPr>
                    <p:spPr>
                      <a:xfrm>
                        <a:off x="1344" y="960"/>
                        <a:ext cx="1728" cy="96"/>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7" name="Google Shape;317;p21"/>
                      <p:cNvSpPr/>
                      <p:nvPr/>
                    </p:nvSpPr>
                    <p:spPr>
                      <a:xfrm>
                        <a:off x="1344" y="858"/>
                        <a:ext cx="1728" cy="19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8" name="Google Shape;318;p21"/>
                      <p:cNvSpPr/>
                      <p:nvPr/>
                    </p:nvSpPr>
                    <p:spPr>
                      <a:xfrm>
                        <a:off x="1344" y="738"/>
                        <a:ext cx="1728" cy="31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 name="Google Shape;319;p21"/>
                      <p:cNvSpPr/>
                      <p:nvPr/>
                    </p:nvSpPr>
                    <p:spPr>
                      <a:xfrm>
                        <a:off x="1344" y="618"/>
                        <a:ext cx="1728" cy="43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 name="Google Shape;320;p21"/>
                      <p:cNvSpPr/>
                      <p:nvPr/>
                    </p:nvSpPr>
                    <p:spPr>
                      <a:xfrm>
                        <a:off x="1344" y="492"/>
                        <a:ext cx="1728" cy="564"/>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321" name="Google Shape;321;p21"/>
                  <p:cNvGrpSpPr/>
                  <p:nvPr/>
                </p:nvGrpSpPr>
                <p:grpSpPr>
                  <a:xfrm>
                    <a:off x="3228" y="672"/>
                    <a:ext cx="960" cy="630"/>
                    <a:chOff x="1341" y="492"/>
                    <a:chExt cx="1728" cy="1134"/>
                  </a:xfrm>
                </p:grpSpPr>
                <p:cxnSp>
                  <p:nvCxnSpPr>
                    <p:cNvPr id="322" name="Google Shape;322;p21"/>
                    <p:cNvCxnSpPr/>
                    <p:nvPr/>
                  </p:nvCxnSpPr>
                  <p:spPr>
                    <a:xfrm>
                      <a:off x="1342" y="1056"/>
                      <a:ext cx="1727" cy="0"/>
                    </a:xfrm>
                    <a:prstGeom prst="straightConnector1">
                      <a:avLst/>
                    </a:prstGeom>
                    <a:noFill/>
                    <a:ln w="19050" cap="flat" cmpd="sng">
                      <a:solidFill>
                        <a:srgbClr val="FF3300"/>
                      </a:solidFill>
                      <a:prstDash val="solid"/>
                      <a:round/>
                      <a:headEnd type="none" w="med" len="med"/>
                      <a:tailEnd type="none" w="med" len="med"/>
                    </a:ln>
                  </p:spPr>
                </p:cxnSp>
                <p:grpSp>
                  <p:nvGrpSpPr>
                    <p:cNvPr id="323" name="Google Shape;323;p21"/>
                    <p:cNvGrpSpPr/>
                    <p:nvPr/>
                  </p:nvGrpSpPr>
                  <p:grpSpPr>
                    <a:xfrm>
                      <a:off x="1341" y="492"/>
                      <a:ext cx="1728" cy="564"/>
                      <a:chOff x="1344" y="492"/>
                      <a:chExt cx="1728" cy="564"/>
                    </a:xfrm>
                  </p:grpSpPr>
                  <p:sp>
                    <p:nvSpPr>
                      <p:cNvPr id="324" name="Google Shape;324;p21"/>
                      <p:cNvSpPr/>
                      <p:nvPr/>
                    </p:nvSpPr>
                    <p:spPr>
                      <a:xfrm>
                        <a:off x="1344" y="960"/>
                        <a:ext cx="1728" cy="96"/>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 name="Google Shape;325;p21"/>
                      <p:cNvSpPr/>
                      <p:nvPr/>
                    </p:nvSpPr>
                    <p:spPr>
                      <a:xfrm>
                        <a:off x="1344" y="858"/>
                        <a:ext cx="1728" cy="19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6" name="Google Shape;326;p21"/>
                      <p:cNvSpPr/>
                      <p:nvPr/>
                    </p:nvSpPr>
                    <p:spPr>
                      <a:xfrm>
                        <a:off x="1344" y="738"/>
                        <a:ext cx="1728" cy="31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7" name="Google Shape;327;p21"/>
                      <p:cNvSpPr/>
                      <p:nvPr/>
                    </p:nvSpPr>
                    <p:spPr>
                      <a:xfrm>
                        <a:off x="1344" y="618"/>
                        <a:ext cx="1728" cy="43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21"/>
                      <p:cNvSpPr/>
                      <p:nvPr/>
                    </p:nvSpPr>
                    <p:spPr>
                      <a:xfrm>
                        <a:off x="1344" y="492"/>
                        <a:ext cx="1728" cy="564"/>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29" name="Google Shape;329;p21"/>
                    <p:cNvGrpSpPr/>
                    <p:nvPr/>
                  </p:nvGrpSpPr>
                  <p:grpSpPr>
                    <a:xfrm rot="10800000" flipH="1">
                      <a:off x="1341" y="1062"/>
                      <a:ext cx="1728" cy="564"/>
                      <a:chOff x="1344" y="492"/>
                      <a:chExt cx="1728" cy="564"/>
                    </a:xfrm>
                  </p:grpSpPr>
                  <p:sp>
                    <p:nvSpPr>
                      <p:cNvPr id="330" name="Google Shape;330;p21"/>
                      <p:cNvSpPr/>
                      <p:nvPr/>
                    </p:nvSpPr>
                    <p:spPr>
                      <a:xfrm>
                        <a:off x="1344" y="960"/>
                        <a:ext cx="1728" cy="96"/>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 name="Google Shape;331;p21"/>
                      <p:cNvSpPr/>
                      <p:nvPr/>
                    </p:nvSpPr>
                    <p:spPr>
                      <a:xfrm>
                        <a:off x="1344" y="858"/>
                        <a:ext cx="1728" cy="19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 name="Google Shape;332;p21"/>
                      <p:cNvSpPr/>
                      <p:nvPr/>
                    </p:nvSpPr>
                    <p:spPr>
                      <a:xfrm>
                        <a:off x="1344" y="738"/>
                        <a:ext cx="1728" cy="31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21"/>
                      <p:cNvSpPr/>
                      <p:nvPr/>
                    </p:nvSpPr>
                    <p:spPr>
                      <a:xfrm>
                        <a:off x="1344" y="618"/>
                        <a:ext cx="1728" cy="43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21"/>
                      <p:cNvSpPr/>
                      <p:nvPr/>
                    </p:nvSpPr>
                    <p:spPr>
                      <a:xfrm>
                        <a:off x="1344" y="492"/>
                        <a:ext cx="1728" cy="564"/>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335" name="Google Shape;335;p21"/>
                  <p:cNvGrpSpPr/>
                  <p:nvPr/>
                </p:nvGrpSpPr>
                <p:grpSpPr>
                  <a:xfrm>
                    <a:off x="4191" y="672"/>
                    <a:ext cx="960" cy="630"/>
                    <a:chOff x="1341" y="492"/>
                    <a:chExt cx="1728" cy="1134"/>
                  </a:xfrm>
                </p:grpSpPr>
                <p:cxnSp>
                  <p:nvCxnSpPr>
                    <p:cNvPr id="336" name="Google Shape;336;p21"/>
                    <p:cNvCxnSpPr/>
                    <p:nvPr/>
                  </p:nvCxnSpPr>
                  <p:spPr>
                    <a:xfrm>
                      <a:off x="1342" y="1056"/>
                      <a:ext cx="1727" cy="0"/>
                    </a:xfrm>
                    <a:prstGeom prst="straightConnector1">
                      <a:avLst/>
                    </a:prstGeom>
                    <a:noFill/>
                    <a:ln w="19050" cap="flat" cmpd="sng">
                      <a:solidFill>
                        <a:srgbClr val="FF3300"/>
                      </a:solidFill>
                      <a:prstDash val="solid"/>
                      <a:round/>
                      <a:headEnd type="none" w="med" len="med"/>
                      <a:tailEnd type="none" w="med" len="med"/>
                    </a:ln>
                  </p:spPr>
                </p:cxnSp>
                <p:grpSp>
                  <p:nvGrpSpPr>
                    <p:cNvPr id="337" name="Google Shape;337;p21"/>
                    <p:cNvGrpSpPr/>
                    <p:nvPr/>
                  </p:nvGrpSpPr>
                  <p:grpSpPr>
                    <a:xfrm>
                      <a:off x="1341" y="492"/>
                      <a:ext cx="1728" cy="564"/>
                      <a:chOff x="1344" y="492"/>
                      <a:chExt cx="1728" cy="564"/>
                    </a:xfrm>
                  </p:grpSpPr>
                  <p:sp>
                    <p:nvSpPr>
                      <p:cNvPr id="338" name="Google Shape;338;p21"/>
                      <p:cNvSpPr/>
                      <p:nvPr/>
                    </p:nvSpPr>
                    <p:spPr>
                      <a:xfrm>
                        <a:off x="1344" y="960"/>
                        <a:ext cx="1728" cy="96"/>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9" name="Google Shape;339;p21"/>
                      <p:cNvSpPr/>
                      <p:nvPr/>
                    </p:nvSpPr>
                    <p:spPr>
                      <a:xfrm>
                        <a:off x="1344" y="858"/>
                        <a:ext cx="1728" cy="19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p21"/>
                      <p:cNvSpPr/>
                      <p:nvPr/>
                    </p:nvSpPr>
                    <p:spPr>
                      <a:xfrm>
                        <a:off x="1344" y="738"/>
                        <a:ext cx="1728" cy="31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21"/>
                      <p:cNvSpPr/>
                      <p:nvPr/>
                    </p:nvSpPr>
                    <p:spPr>
                      <a:xfrm>
                        <a:off x="1344" y="618"/>
                        <a:ext cx="1728" cy="43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 name="Google Shape;342;p21"/>
                      <p:cNvSpPr/>
                      <p:nvPr/>
                    </p:nvSpPr>
                    <p:spPr>
                      <a:xfrm>
                        <a:off x="1344" y="492"/>
                        <a:ext cx="1728" cy="564"/>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43" name="Google Shape;343;p21"/>
                    <p:cNvGrpSpPr/>
                    <p:nvPr/>
                  </p:nvGrpSpPr>
                  <p:grpSpPr>
                    <a:xfrm rot="10800000" flipH="1">
                      <a:off x="1341" y="1062"/>
                      <a:ext cx="1728" cy="564"/>
                      <a:chOff x="1344" y="492"/>
                      <a:chExt cx="1728" cy="564"/>
                    </a:xfrm>
                  </p:grpSpPr>
                  <p:sp>
                    <p:nvSpPr>
                      <p:cNvPr id="344" name="Google Shape;344;p21"/>
                      <p:cNvSpPr/>
                      <p:nvPr/>
                    </p:nvSpPr>
                    <p:spPr>
                      <a:xfrm>
                        <a:off x="1344" y="960"/>
                        <a:ext cx="1728" cy="96"/>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21"/>
                      <p:cNvSpPr/>
                      <p:nvPr/>
                    </p:nvSpPr>
                    <p:spPr>
                      <a:xfrm>
                        <a:off x="1344" y="858"/>
                        <a:ext cx="1728" cy="19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 name="Google Shape;346;p21"/>
                      <p:cNvSpPr/>
                      <p:nvPr/>
                    </p:nvSpPr>
                    <p:spPr>
                      <a:xfrm>
                        <a:off x="1344" y="738"/>
                        <a:ext cx="1728" cy="31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7" name="Google Shape;347;p21"/>
                      <p:cNvSpPr/>
                      <p:nvPr/>
                    </p:nvSpPr>
                    <p:spPr>
                      <a:xfrm>
                        <a:off x="1344" y="618"/>
                        <a:ext cx="1728" cy="438"/>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 name="Google Shape;348;p21"/>
                      <p:cNvSpPr/>
                      <p:nvPr/>
                    </p:nvSpPr>
                    <p:spPr>
                      <a:xfrm>
                        <a:off x="1344" y="492"/>
                        <a:ext cx="1728" cy="564"/>
                      </a:xfrm>
                      <a:custGeom>
                        <a:avLst/>
                        <a:gdLst/>
                        <a:ahLst/>
                        <a:cxnLst/>
                        <a:rect l="l" t="t" r="r" b="b"/>
                        <a:pathLst>
                          <a:path w="1728" h="240" extrusionOk="0">
                            <a:moveTo>
                              <a:pt x="0" y="240"/>
                            </a:moveTo>
                            <a:cubicBezTo>
                              <a:pt x="288" y="120"/>
                              <a:pt x="576" y="0"/>
                              <a:pt x="864" y="0"/>
                            </a:cubicBezTo>
                            <a:cubicBezTo>
                              <a:pt x="1152" y="0"/>
                              <a:pt x="1440" y="120"/>
                              <a:pt x="1728" y="240"/>
                            </a:cubicBezTo>
                          </a:path>
                        </a:pathLst>
                      </a:cu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grpSp>
              <p:nvGrpSpPr>
                <p:cNvPr id="349" name="Google Shape;349;p21"/>
                <p:cNvGrpSpPr/>
                <p:nvPr/>
              </p:nvGrpSpPr>
              <p:grpSpPr>
                <a:xfrm>
                  <a:off x="932" y="1789"/>
                  <a:ext cx="125" cy="805"/>
                  <a:chOff x="1152" y="1968"/>
                  <a:chExt cx="240" cy="930"/>
                </a:xfrm>
              </p:grpSpPr>
              <p:sp>
                <p:nvSpPr>
                  <p:cNvPr id="350" name="Google Shape;350;p21"/>
                  <p:cNvSpPr/>
                  <p:nvPr/>
                </p:nvSpPr>
                <p:spPr>
                  <a:xfrm>
                    <a:off x="1152" y="1968"/>
                    <a:ext cx="240" cy="912"/>
                  </a:xfrm>
                  <a:prstGeom prst="rect">
                    <a:avLst/>
                  </a:prstGeom>
                  <a:solidFill>
                    <a:schemeClr val="lt1"/>
                  </a:solidFill>
                  <a:ln w="952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3300"/>
                      </a:solidFill>
                      <a:latin typeface="Times New Roman"/>
                      <a:ea typeface="Times New Roman"/>
                      <a:cs typeface="Times New Roman"/>
                      <a:sym typeface="Times New Roman"/>
                    </a:endParaRPr>
                  </a:p>
                </p:txBody>
              </p:sp>
              <p:cxnSp>
                <p:nvCxnSpPr>
                  <p:cNvPr id="351" name="Google Shape;351;p21"/>
                  <p:cNvCxnSpPr/>
                  <p:nvPr/>
                </p:nvCxnSpPr>
                <p:spPr>
                  <a:xfrm>
                    <a:off x="1392" y="1968"/>
                    <a:ext cx="0" cy="930"/>
                  </a:xfrm>
                  <a:prstGeom prst="straightConnector1">
                    <a:avLst/>
                  </a:prstGeom>
                  <a:noFill/>
                  <a:ln w="38100" cap="flat" cmpd="sng">
                    <a:solidFill>
                      <a:srgbClr val="FF3300"/>
                    </a:solidFill>
                    <a:prstDash val="solid"/>
                    <a:round/>
                    <a:headEnd type="none" w="med" len="med"/>
                    <a:tailEnd type="none" w="med" len="med"/>
                  </a:ln>
                </p:spPr>
              </p:cxnSp>
            </p:grpSp>
            <p:sp>
              <p:nvSpPr>
                <p:cNvPr id="352" name="Google Shape;352;p21"/>
                <p:cNvSpPr txBox="1"/>
                <p:nvPr/>
              </p:nvSpPr>
              <p:spPr>
                <a:xfrm>
                  <a:off x="576" y="1776"/>
                  <a:ext cx="446" cy="4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003300"/>
                      </a:solidFill>
                      <a:latin typeface="Times New Roman"/>
                      <a:ea typeface="Times New Roman"/>
                      <a:cs typeface="Times New Roman"/>
                      <a:sym typeface="Times New Roman"/>
                    </a:rPr>
                    <a:t>Q</a:t>
                  </a:r>
                  <a:endParaRPr/>
                </a:p>
              </p:txBody>
            </p:sp>
            <p:sp>
              <p:nvSpPr>
                <p:cNvPr id="353" name="Google Shape;353;p21"/>
                <p:cNvSpPr txBox="1"/>
                <p:nvPr/>
              </p:nvSpPr>
              <p:spPr>
                <a:xfrm>
                  <a:off x="5314" y="1826"/>
                  <a:ext cx="446" cy="4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003300"/>
                      </a:solidFill>
                      <a:latin typeface="Times New Roman"/>
                      <a:ea typeface="Times New Roman"/>
                      <a:cs typeface="Times New Roman"/>
                      <a:sym typeface="Times New Roman"/>
                    </a:rPr>
                    <a:t>P</a:t>
                  </a:r>
                  <a:endParaRPr/>
                </a:p>
              </p:txBody>
            </p:sp>
            <p:grpSp>
              <p:nvGrpSpPr>
                <p:cNvPr id="354" name="Google Shape;354;p21"/>
                <p:cNvGrpSpPr/>
                <p:nvPr/>
              </p:nvGrpSpPr>
              <p:grpSpPr>
                <a:xfrm>
                  <a:off x="5184" y="1920"/>
                  <a:ext cx="125" cy="805"/>
                  <a:chOff x="1152" y="1968"/>
                  <a:chExt cx="240" cy="930"/>
                </a:xfrm>
              </p:grpSpPr>
              <p:sp>
                <p:nvSpPr>
                  <p:cNvPr id="355" name="Google Shape;355;p21"/>
                  <p:cNvSpPr/>
                  <p:nvPr/>
                </p:nvSpPr>
                <p:spPr>
                  <a:xfrm>
                    <a:off x="1152" y="1968"/>
                    <a:ext cx="240" cy="912"/>
                  </a:xfrm>
                  <a:prstGeom prst="rect">
                    <a:avLst/>
                  </a:prstGeom>
                  <a:solidFill>
                    <a:schemeClr val="lt1"/>
                  </a:solidFill>
                  <a:ln w="952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3300"/>
                      </a:solidFill>
                      <a:latin typeface="Times New Roman"/>
                      <a:ea typeface="Times New Roman"/>
                      <a:cs typeface="Times New Roman"/>
                      <a:sym typeface="Times New Roman"/>
                    </a:endParaRPr>
                  </a:p>
                </p:txBody>
              </p:sp>
              <p:cxnSp>
                <p:nvCxnSpPr>
                  <p:cNvPr id="356" name="Google Shape;356;p21"/>
                  <p:cNvCxnSpPr/>
                  <p:nvPr/>
                </p:nvCxnSpPr>
                <p:spPr>
                  <a:xfrm>
                    <a:off x="1392" y="1968"/>
                    <a:ext cx="0" cy="930"/>
                  </a:xfrm>
                  <a:prstGeom prst="straightConnector1">
                    <a:avLst/>
                  </a:prstGeom>
                  <a:noFill/>
                  <a:ln w="38100" cap="flat" cmpd="sng">
                    <a:solidFill>
                      <a:srgbClr val="FF3300"/>
                    </a:solidFill>
                    <a:prstDash val="solid"/>
                    <a:round/>
                    <a:headEnd type="none" w="med" len="med"/>
                    <a:tailEnd type="none" w="med" len="med"/>
                  </a:ln>
                </p:spPr>
              </p:cxnSp>
            </p:grpSp>
          </p:grpSp>
          <p:grpSp>
            <p:nvGrpSpPr>
              <p:cNvPr id="357" name="Google Shape;357;p21"/>
              <p:cNvGrpSpPr/>
              <p:nvPr/>
            </p:nvGrpSpPr>
            <p:grpSpPr>
              <a:xfrm>
                <a:off x="1296" y="1632"/>
                <a:ext cx="1075" cy="461"/>
                <a:chOff x="2064" y="1872"/>
                <a:chExt cx="1075" cy="461"/>
              </a:xfrm>
            </p:grpSpPr>
            <p:grpSp>
              <p:nvGrpSpPr>
                <p:cNvPr id="358" name="Google Shape;358;p21"/>
                <p:cNvGrpSpPr/>
                <p:nvPr/>
              </p:nvGrpSpPr>
              <p:grpSpPr>
                <a:xfrm>
                  <a:off x="2064" y="1872"/>
                  <a:ext cx="1059" cy="461"/>
                  <a:chOff x="1926" y="2736"/>
                  <a:chExt cx="1039" cy="960"/>
                </a:xfrm>
              </p:grpSpPr>
              <p:cxnSp>
                <p:nvCxnSpPr>
                  <p:cNvPr id="359" name="Google Shape;359;p21"/>
                  <p:cNvCxnSpPr/>
                  <p:nvPr/>
                </p:nvCxnSpPr>
                <p:spPr>
                  <a:xfrm>
                    <a:off x="1926" y="2736"/>
                    <a:ext cx="0" cy="960"/>
                  </a:xfrm>
                  <a:prstGeom prst="straightConnector1">
                    <a:avLst/>
                  </a:prstGeom>
                  <a:noFill/>
                  <a:ln w="9525" cap="flat" cmpd="sng">
                    <a:solidFill>
                      <a:srgbClr val="FF3300"/>
                    </a:solidFill>
                    <a:prstDash val="solid"/>
                    <a:round/>
                    <a:headEnd type="none" w="med" len="med"/>
                    <a:tailEnd type="none" w="med" len="med"/>
                  </a:ln>
                </p:spPr>
              </p:cxnSp>
              <p:cxnSp>
                <p:nvCxnSpPr>
                  <p:cNvPr id="360" name="Google Shape;360;p21"/>
                  <p:cNvCxnSpPr/>
                  <p:nvPr/>
                </p:nvCxnSpPr>
                <p:spPr>
                  <a:xfrm>
                    <a:off x="2965" y="2736"/>
                    <a:ext cx="0" cy="960"/>
                  </a:xfrm>
                  <a:prstGeom prst="straightConnector1">
                    <a:avLst/>
                  </a:prstGeom>
                  <a:noFill/>
                  <a:ln w="9525" cap="flat" cmpd="sng">
                    <a:solidFill>
                      <a:srgbClr val="FF3300"/>
                    </a:solidFill>
                    <a:prstDash val="solid"/>
                    <a:round/>
                    <a:headEnd type="none" w="med" len="med"/>
                    <a:tailEnd type="none" w="med" len="med"/>
                  </a:ln>
                </p:spPr>
              </p:cxnSp>
            </p:grpSp>
            <p:cxnSp>
              <p:nvCxnSpPr>
                <p:cNvPr id="361" name="Google Shape;361;p21"/>
                <p:cNvCxnSpPr/>
                <p:nvPr/>
              </p:nvCxnSpPr>
              <p:spPr>
                <a:xfrm>
                  <a:off x="2064" y="1920"/>
                  <a:ext cx="1075" cy="0"/>
                </a:xfrm>
                <a:prstGeom prst="straightConnector1">
                  <a:avLst/>
                </a:prstGeom>
                <a:noFill/>
                <a:ln w="9525" cap="flat" cmpd="sng">
                  <a:solidFill>
                    <a:srgbClr val="FF3300"/>
                  </a:solidFill>
                  <a:prstDash val="solid"/>
                  <a:round/>
                  <a:headEnd type="triangle" w="med" len="med"/>
                  <a:tailEnd type="triangle" w="med" len="med"/>
                </a:ln>
              </p:spPr>
            </p:cxnSp>
          </p:grpSp>
          <p:pic>
            <p:nvPicPr>
              <p:cNvPr id="362" name="Google Shape;362;p21"/>
              <p:cNvPicPr preferRelativeResize="0"/>
              <p:nvPr/>
            </p:nvPicPr>
            <p:blipFill rotWithShape="1">
              <a:blip r:embed="rId3">
                <a:alphaModFix/>
              </a:blip>
              <a:srcRect/>
              <a:stretch/>
            </p:blipFill>
            <p:spPr>
              <a:xfrm>
                <a:off x="1680" y="1056"/>
                <a:ext cx="262" cy="624"/>
              </a:xfrm>
              <a:prstGeom prst="rect">
                <a:avLst/>
              </a:prstGeom>
              <a:noFill/>
              <a:ln>
                <a:noFill/>
              </a:ln>
            </p:spPr>
          </p:pic>
          <p:grpSp>
            <p:nvGrpSpPr>
              <p:cNvPr id="363" name="Google Shape;363;p21"/>
              <p:cNvGrpSpPr/>
              <p:nvPr/>
            </p:nvGrpSpPr>
            <p:grpSpPr>
              <a:xfrm>
                <a:off x="2928" y="1632"/>
                <a:ext cx="1075" cy="461"/>
                <a:chOff x="2064" y="1872"/>
                <a:chExt cx="1075" cy="461"/>
              </a:xfrm>
            </p:grpSpPr>
            <p:grpSp>
              <p:nvGrpSpPr>
                <p:cNvPr id="364" name="Google Shape;364;p21"/>
                <p:cNvGrpSpPr/>
                <p:nvPr/>
              </p:nvGrpSpPr>
              <p:grpSpPr>
                <a:xfrm>
                  <a:off x="2064" y="1872"/>
                  <a:ext cx="1059" cy="461"/>
                  <a:chOff x="1926" y="2736"/>
                  <a:chExt cx="1039" cy="960"/>
                </a:xfrm>
              </p:grpSpPr>
              <p:cxnSp>
                <p:nvCxnSpPr>
                  <p:cNvPr id="365" name="Google Shape;365;p21"/>
                  <p:cNvCxnSpPr/>
                  <p:nvPr/>
                </p:nvCxnSpPr>
                <p:spPr>
                  <a:xfrm>
                    <a:off x="1926" y="2736"/>
                    <a:ext cx="0" cy="960"/>
                  </a:xfrm>
                  <a:prstGeom prst="straightConnector1">
                    <a:avLst/>
                  </a:prstGeom>
                  <a:noFill/>
                  <a:ln w="9525" cap="flat" cmpd="sng">
                    <a:solidFill>
                      <a:srgbClr val="FF3300"/>
                    </a:solidFill>
                    <a:prstDash val="solid"/>
                    <a:round/>
                    <a:headEnd type="none" w="med" len="med"/>
                    <a:tailEnd type="none" w="med" len="med"/>
                  </a:ln>
                </p:spPr>
              </p:cxnSp>
              <p:cxnSp>
                <p:nvCxnSpPr>
                  <p:cNvPr id="366" name="Google Shape;366;p21"/>
                  <p:cNvCxnSpPr/>
                  <p:nvPr/>
                </p:nvCxnSpPr>
                <p:spPr>
                  <a:xfrm>
                    <a:off x="2965" y="2736"/>
                    <a:ext cx="0" cy="960"/>
                  </a:xfrm>
                  <a:prstGeom prst="straightConnector1">
                    <a:avLst/>
                  </a:prstGeom>
                  <a:noFill/>
                  <a:ln w="9525" cap="flat" cmpd="sng">
                    <a:solidFill>
                      <a:srgbClr val="FF3300"/>
                    </a:solidFill>
                    <a:prstDash val="solid"/>
                    <a:round/>
                    <a:headEnd type="none" w="med" len="med"/>
                    <a:tailEnd type="none" w="med" len="med"/>
                  </a:ln>
                </p:spPr>
              </p:cxnSp>
            </p:grpSp>
            <p:cxnSp>
              <p:nvCxnSpPr>
                <p:cNvPr id="367" name="Google Shape;367;p21"/>
                <p:cNvCxnSpPr/>
                <p:nvPr/>
              </p:nvCxnSpPr>
              <p:spPr>
                <a:xfrm>
                  <a:off x="2064" y="1920"/>
                  <a:ext cx="1075" cy="0"/>
                </a:xfrm>
                <a:prstGeom prst="straightConnector1">
                  <a:avLst/>
                </a:prstGeom>
                <a:noFill/>
                <a:ln w="9525" cap="flat" cmpd="sng">
                  <a:solidFill>
                    <a:srgbClr val="FF3300"/>
                  </a:solidFill>
                  <a:prstDash val="solid"/>
                  <a:round/>
                  <a:headEnd type="triangle" w="med" len="med"/>
                  <a:tailEnd type="triangle" w="med" len="med"/>
                </a:ln>
              </p:spPr>
            </p:cxnSp>
          </p:grpSp>
          <p:pic>
            <p:nvPicPr>
              <p:cNvPr id="368" name="Google Shape;368;p21"/>
              <p:cNvPicPr preferRelativeResize="0"/>
              <p:nvPr/>
            </p:nvPicPr>
            <p:blipFill rotWithShape="1">
              <a:blip r:embed="rId3">
                <a:alphaModFix/>
              </a:blip>
              <a:srcRect/>
              <a:stretch/>
            </p:blipFill>
            <p:spPr>
              <a:xfrm>
                <a:off x="3360" y="1008"/>
                <a:ext cx="282" cy="672"/>
              </a:xfrm>
              <a:prstGeom prst="rect">
                <a:avLst/>
              </a:prstGeom>
              <a:noFill/>
              <a:ln>
                <a:noFill/>
              </a:ln>
            </p:spPr>
          </p:pic>
        </p:grpSp>
        <p:cxnSp>
          <p:nvCxnSpPr>
            <p:cNvPr id="369" name="Google Shape;369;p21"/>
            <p:cNvCxnSpPr/>
            <p:nvPr/>
          </p:nvCxnSpPr>
          <p:spPr>
            <a:xfrm>
              <a:off x="3984" y="1632"/>
              <a:ext cx="528" cy="0"/>
            </a:xfrm>
            <a:prstGeom prst="straightConnector1">
              <a:avLst/>
            </a:prstGeom>
            <a:noFill/>
            <a:ln w="9525" cap="flat" cmpd="sng">
              <a:solidFill>
                <a:schemeClr val="dk1"/>
              </a:solidFill>
              <a:prstDash val="solid"/>
              <a:round/>
              <a:headEnd type="none" w="med" len="med"/>
              <a:tailEnd type="triangle" w="med" len="med"/>
            </a:ln>
          </p:spPr>
        </p:cxnSp>
        <p:cxnSp>
          <p:nvCxnSpPr>
            <p:cNvPr id="370" name="Google Shape;370;p21"/>
            <p:cNvCxnSpPr/>
            <p:nvPr/>
          </p:nvCxnSpPr>
          <p:spPr>
            <a:xfrm>
              <a:off x="4416" y="2448"/>
              <a:ext cx="0" cy="240"/>
            </a:xfrm>
            <a:prstGeom prst="straightConnector1">
              <a:avLst/>
            </a:prstGeom>
            <a:noFill/>
            <a:ln w="9525" cap="flat" cmpd="sng">
              <a:solidFill>
                <a:schemeClr val="dk1"/>
              </a:solidFill>
              <a:prstDash val="solid"/>
              <a:round/>
              <a:headEnd type="none" w="med" len="med"/>
              <a:tailEnd type="none" w="med" len="med"/>
            </a:ln>
          </p:spPr>
        </p:cxnSp>
        <p:cxnSp>
          <p:nvCxnSpPr>
            <p:cNvPr id="371" name="Google Shape;371;p21"/>
            <p:cNvCxnSpPr/>
            <p:nvPr/>
          </p:nvCxnSpPr>
          <p:spPr>
            <a:xfrm>
              <a:off x="4416" y="2688"/>
              <a:ext cx="528" cy="0"/>
            </a:xfrm>
            <a:prstGeom prst="straightConnector1">
              <a:avLst/>
            </a:prstGeom>
            <a:noFill/>
            <a:ln w="9525" cap="flat" cmpd="sng">
              <a:solidFill>
                <a:schemeClr val="dk1"/>
              </a:solidFill>
              <a:prstDash val="solid"/>
              <a:round/>
              <a:headEnd type="none" w="med" len="med"/>
              <a:tailEnd type="triangle" w="med" len="med"/>
            </a:ln>
          </p:spPr>
        </p:cxnSp>
        <p:sp>
          <p:nvSpPr>
            <p:cNvPr id="372" name="Google Shape;372;p21"/>
            <p:cNvSpPr txBox="1"/>
            <p:nvPr/>
          </p:nvSpPr>
          <p:spPr>
            <a:xfrm>
              <a:off x="4512" y="1296"/>
              <a:ext cx="576" cy="3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3300"/>
                  </a:solidFill>
                  <a:latin typeface="Times New Roman"/>
                  <a:ea typeface="Times New Roman"/>
                  <a:cs typeface="Times New Roman"/>
                  <a:sym typeface="Times New Roman"/>
                </a:rPr>
                <a:t>Nút</a:t>
              </a:r>
              <a:endParaRPr/>
            </a:p>
          </p:txBody>
        </p:sp>
        <p:sp>
          <p:nvSpPr>
            <p:cNvPr id="373" name="Google Shape;373;p21"/>
            <p:cNvSpPr txBox="1"/>
            <p:nvPr/>
          </p:nvSpPr>
          <p:spPr>
            <a:xfrm>
              <a:off x="4943" y="2592"/>
              <a:ext cx="960" cy="3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3300"/>
                  </a:solidFill>
                  <a:latin typeface="Times New Roman"/>
                  <a:ea typeface="Times New Roman"/>
                  <a:cs typeface="Times New Roman"/>
                  <a:sym typeface="Times New Roman"/>
                </a:rPr>
                <a:t>Bụng</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89"/>
                                        </p:tgtEl>
                                        <p:attrNameLst>
                                          <p:attrName>style.visibility</p:attrName>
                                        </p:attrNameLst>
                                      </p:cBhvr>
                                      <p:to>
                                        <p:strVal val="visible"/>
                                      </p:to>
                                    </p:set>
                                    <p:anim calcmode="lin" valueType="num">
                                      <p:cBhvr additive="base">
                                        <p:cTn id="23" dur="500"/>
                                        <p:tgtEl>
                                          <p:spTgt spid="2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1136</Words>
  <Application>Microsoft Office PowerPoint</Application>
  <PresentationFormat>On-screen Show (4:3)</PresentationFormat>
  <Paragraphs>123</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Office Theme</vt:lpstr>
      <vt:lpstr>PowerPoint Presentation</vt:lpstr>
      <vt:lpstr>PowerPoint Presentation</vt:lpstr>
      <vt:lpstr>PHIẾU HỌC TẬP SỐ 1 </vt:lpstr>
      <vt:lpstr>I. THÍ NGHIỆM TẠO SÓNG DỪNG </vt:lpstr>
      <vt:lpstr>BÀI SÓNG DỪNG</vt:lpstr>
      <vt:lpstr>PowerPoint Presentation</vt:lpstr>
      <vt:lpstr>PowerPoint Presentation</vt:lpstr>
      <vt:lpstr>BÀI SÓNG DỪNG</vt:lpstr>
      <vt:lpstr>PowerPoint Presentation</vt:lpstr>
      <vt:lpstr>BÀI SÓNG DỪNG</vt:lpstr>
      <vt:lpstr>PowerPoint Presentation</vt:lpstr>
      <vt:lpstr>PowerPoint Presentation</vt:lpstr>
      <vt:lpstr>1. Sóng dừng trên một sợi dây có hai đâu cố định </vt:lpstr>
      <vt:lpstr>2.Sóng dừng trên một sợi dây có  một đầu cố định, một đầu tự do </vt:lpstr>
      <vt:lpstr>BÀI SÓNG DỪNG</vt:lpstr>
      <vt:lpstr> Bài toán: Trên một sợi dây dài 1,2 m có một hệ sóng dừng. Kể cả hai đầu dây, thì trên dây có tất cả bốn nút. Biết tốc độ truyền sóng trên dây là v = 80m/s. Tính tần số và chu kỳ dao động của sóng?  </vt:lpstr>
      <vt:lpstr>BÀI SÓNG DỪNG</vt:lpstr>
      <vt:lpstr>PowerPoint Presentation</vt:lpstr>
      <vt:lpstr>PowerPoint Presentation</vt:lpstr>
      <vt:lpstr>BÀI SÓNG DỪNG</vt:lpstr>
      <vt:lpstr>PowerPoint Presentation</vt:lpstr>
      <vt:lpstr>Ứng dụng của sóng dừng</vt:lpstr>
      <vt:lpstr>PowerPoint Presentation</vt:lpstr>
      <vt:lpstr>Củng cố</vt:lpstr>
      <vt:lpstr>Củng cố</vt:lpstr>
      <vt:lpstr>Củng cố</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Administrator</cp:lastModifiedBy>
  <cp:revision>1</cp:revision>
  <dcterms:modified xsi:type="dcterms:W3CDTF">2024-10-07T04:02:29Z</dcterms:modified>
</cp:coreProperties>
</file>