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 id="2147483701" r:id="rId3"/>
    <p:sldMasterId id="2147483737" r:id="rId4"/>
    <p:sldMasterId id="2147483749" r:id="rId5"/>
  </p:sldMasterIdLst>
  <p:notesMasterIdLst>
    <p:notesMasterId r:id="rId57"/>
  </p:notesMasterIdLst>
  <p:sldIdLst>
    <p:sldId id="366" r:id="rId6"/>
    <p:sldId id="346" r:id="rId7"/>
    <p:sldId id="338" r:id="rId8"/>
    <p:sldId id="339" r:id="rId9"/>
    <p:sldId id="340" r:id="rId10"/>
    <p:sldId id="341" r:id="rId11"/>
    <p:sldId id="342" r:id="rId12"/>
    <p:sldId id="343" r:id="rId13"/>
    <p:sldId id="326" r:id="rId14"/>
    <p:sldId id="358" r:id="rId15"/>
    <p:sldId id="259" r:id="rId16"/>
    <p:sldId id="258" r:id="rId17"/>
    <p:sldId id="261" r:id="rId18"/>
    <p:sldId id="316" r:id="rId19"/>
    <p:sldId id="347" r:id="rId20"/>
    <p:sldId id="348" r:id="rId21"/>
    <p:sldId id="355" r:id="rId22"/>
    <p:sldId id="317" r:id="rId23"/>
    <p:sldId id="308" r:id="rId24"/>
    <p:sldId id="318" r:id="rId25"/>
    <p:sldId id="349" r:id="rId26"/>
    <p:sldId id="360" r:id="rId27"/>
    <p:sldId id="361" r:id="rId28"/>
    <p:sldId id="362" r:id="rId29"/>
    <p:sldId id="359" r:id="rId30"/>
    <p:sldId id="350" r:id="rId31"/>
    <p:sldId id="363" r:id="rId32"/>
    <p:sldId id="364" r:id="rId33"/>
    <p:sldId id="268" r:id="rId34"/>
    <p:sldId id="327" r:id="rId35"/>
    <p:sldId id="319" r:id="rId36"/>
    <p:sldId id="320" r:id="rId37"/>
    <p:sldId id="321" r:id="rId38"/>
    <p:sldId id="310" r:id="rId39"/>
    <p:sldId id="325" r:id="rId40"/>
    <p:sldId id="323" r:id="rId41"/>
    <p:sldId id="322" r:id="rId42"/>
    <p:sldId id="351" r:id="rId43"/>
    <p:sldId id="324" r:id="rId44"/>
    <p:sldId id="352" r:id="rId45"/>
    <p:sldId id="365" r:id="rId46"/>
    <p:sldId id="333" r:id="rId47"/>
    <p:sldId id="328" r:id="rId48"/>
    <p:sldId id="329" r:id="rId49"/>
    <p:sldId id="330" r:id="rId50"/>
    <p:sldId id="331" r:id="rId51"/>
    <p:sldId id="332" r:id="rId52"/>
    <p:sldId id="334" r:id="rId53"/>
    <p:sldId id="335" r:id="rId54"/>
    <p:sldId id="336" r:id="rId55"/>
    <p:sldId id="315" r:id="rId56"/>
  </p:sldIdLst>
  <p:sldSz cx="9144000" cy="5143500" type="screen16x9"/>
  <p:notesSz cx="9144000" cy="6858000"/>
  <p:embeddedFontLst>
    <p:embeddedFont>
      <p:font typeface="Cambria Math" panose="02040503050406030204" pitchFamily="18" charset="0"/>
      <p:regular r:id="rId58"/>
    </p:embeddedFont>
    <p:embeddedFont>
      <p:font typeface="Cambria" panose="02040503050406030204" pitchFamily="18" charset="0"/>
      <p:regular r:id="rId59"/>
      <p:bold r:id="rId60"/>
      <p:italic r:id="rId61"/>
      <p:boldItalic r:id="rId62"/>
    </p:embeddedFont>
    <p:embeddedFont>
      <p:font typeface="Amatic SC" panose="020B0604020202020204" charset="-79"/>
      <p:regular r:id="rId63"/>
      <p:bold r:id="rId64"/>
    </p:embeddedFont>
    <p:embeddedFont>
      <p:font typeface="Roboto Condensed Light" panose="020B0604020202020204" charset="0"/>
      <p:regular r:id="rId65"/>
      <p:italic r:id="rId66"/>
    </p:embeddedFont>
    <p:embeddedFont>
      <p:font typeface="Tahoma" panose="020B0604030504040204" pitchFamily="34" charset="0"/>
      <p:regular r:id="rId67"/>
      <p:bold r:id="rId68"/>
    </p:embeddedFont>
    <p:embeddedFont>
      <p:font typeface="Livvic" panose="020B0604020202020204" charset="0"/>
      <p:regular r:id="rId69"/>
      <p:bold r:id="rId70"/>
      <p:italic r:id="rId71"/>
      <p:boldItalic r:id="rId72"/>
    </p:embeddedFont>
    <p:embeddedFont>
      <p:font typeface="Catamaran" panose="020B0604020202020204" charset="0"/>
      <p:regular r:id="rId73"/>
      <p:bold r:id="rId74"/>
    </p:embeddedFont>
    <p:embeddedFont>
      <p:font typeface="Calibri Light" panose="020F0302020204030204" pitchFamily="34" charset="0"/>
      <p:regular r:id="rId75"/>
      <p:italic r:id="rId76"/>
    </p:embeddedFont>
    <p:embeddedFont>
      <p:font typeface="Verdana" panose="020B0604030504040204" pitchFamily="34" charset="0"/>
      <p:regular r:id="rId77"/>
      <p:bold r:id="rId78"/>
      <p:italic r:id="rId79"/>
      <p:boldItalic r:id="rId80"/>
    </p:embeddedFont>
    <p:embeddedFont>
      <p:font typeface="Calibri" panose="020F0502020204030204" pitchFamily="34" charset="0"/>
      <p:regular r:id="rId81"/>
      <p:bold r:id="rId82"/>
      <p:italic r:id="rId83"/>
      <p:boldItalic r:id="rId84"/>
    </p:embeddedFont>
    <p:embeddedFont>
      <p:font typeface="Sue Ellen Francisco" panose="020B0604020202020204" charset="0"/>
      <p:regular r:id="rId85"/>
    </p:embeddedFont>
    <p:embeddedFont>
      <p:font typeface="Sriracha" panose="020B0604020202020204" charset="-34"/>
      <p:regular r:id="rId86"/>
    </p:embeddedFont>
    <p:embeddedFont>
      <p:font typeface="Bahnschrift SemiBold" panose="020B0502040204020203" pitchFamily="34" charset="0"/>
      <p:bold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59D"/>
    <a:srgbClr val="F28482"/>
    <a:srgbClr val="FFAB40"/>
    <a:srgbClr val="663300"/>
    <a:srgbClr val="F6BD60"/>
    <a:srgbClr val="FFFFFF"/>
    <a:srgbClr val="0066CC"/>
    <a:srgbClr val="0088B8"/>
    <a:srgbClr val="0099CC"/>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36F1A8-0314-420A-8A1A-26B5A6BC737C}">
  <a:tblStyle styleId="{0C36F1A8-0314-420A-8A1A-26B5A6BC73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87367" autoAdjust="0"/>
  </p:normalViewPr>
  <p:slideViewPr>
    <p:cSldViewPr snapToGrid="0">
      <p:cViewPr>
        <p:scale>
          <a:sx n="95" d="100"/>
          <a:sy n="95" d="100"/>
        </p:scale>
        <p:origin x="1986"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font" Target="fonts/font27.fntdata"/><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87" Type="http://schemas.openxmlformats.org/officeDocument/2006/relationships/font" Target="fonts/font30.fntdata"/><Relationship Id="rId5" Type="http://schemas.openxmlformats.org/officeDocument/2006/relationships/slideMaster" Target="slideMasters/slideMaster5.xml"/><Relationship Id="rId61" Type="http://schemas.openxmlformats.org/officeDocument/2006/relationships/font" Target="fonts/font4.fntdata"/><Relationship Id="rId82" Type="http://schemas.openxmlformats.org/officeDocument/2006/relationships/font" Target="fonts/font25.fntdata"/><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6013813d_0_18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6013813d_0_18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06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15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21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42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38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648df512f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648df512f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8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1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66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10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6013813d_0_18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6013813d_0_18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40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00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9648df512f_0_8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9648df512f_0_8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723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88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07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9648df512f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9648df512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2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6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956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08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38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2422650" y="2346075"/>
            <a:ext cx="4298700" cy="975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5000"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311700" y="496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6000" b="1">
                <a:latin typeface="Amatic SC"/>
                <a:ea typeface="Amatic SC"/>
                <a:cs typeface="Amatic SC"/>
                <a:sym typeface="Amatic SC"/>
              </a:defRPr>
            </a:lvl1pPr>
            <a:lvl2pPr lvl="1" algn="ctr" rtl="0">
              <a:spcBef>
                <a:spcPts val="0"/>
              </a:spcBef>
              <a:spcAft>
                <a:spcPts val="0"/>
              </a:spcAft>
              <a:buSzPts val="6000"/>
              <a:buFont typeface="Amatic SC"/>
              <a:buNone/>
              <a:defRPr sz="6000" b="1">
                <a:latin typeface="Amatic SC"/>
                <a:ea typeface="Amatic SC"/>
                <a:cs typeface="Amatic SC"/>
                <a:sym typeface="Amatic SC"/>
              </a:defRPr>
            </a:lvl2pPr>
            <a:lvl3pPr lvl="2" algn="ctr" rtl="0">
              <a:spcBef>
                <a:spcPts val="0"/>
              </a:spcBef>
              <a:spcAft>
                <a:spcPts val="0"/>
              </a:spcAft>
              <a:buSzPts val="6000"/>
              <a:buFont typeface="Amatic SC"/>
              <a:buNone/>
              <a:defRPr sz="6000" b="1">
                <a:latin typeface="Amatic SC"/>
                <a:ea typeface="Amatic SC"/>
                <a:cs typeface="Amatic SC"/>
                <a:sym typeface="Amatic SC"/>
              </a:defRPr>
            </a:lvl3pPr>
            <a:lvl4pPr lvl="3" algn="ctr" rtl="0">
              <a:spcBef>
                <a:spcPts val="0"/>
              </a:spcBef>
              <a:spcAft>
                <a:spcPts val="0"/>
              </a:spcAft>
              <a:buSzPts val="6000"/>
              <a:buFont typeface="Amatic SC"/>
              <a:buNone/>
              <a:defRPr sz="6000" b="1">
                <a:latin typeface="Amatic SC"/>
                <a:ea typeface="Amatic SC"/>
                <a:cs typeface="Amatic SC"/>
                <a:sym typeface="Amatic SC"/>
              </a:defRPr>
            </a:lvl4pPr>
            <a:lvl5pPr lvl="4" algn="ctr" rtl="0">
              <a:spcBef>
                <a:spcPts val="0"/>
              </a:spcBef>
              <a:spcAft>
                <a:spcPts val="0"/>
              </a:spcAft>
              <a:buSzPts val="6000"/>
              <a:buFont typeface="Amatic SC"/>
              <a:buNone/>
              <a:defRPr sz="6000" b="1">
                <a:latin typeface="Amatic SC"/>
                <a:ea typeface="Amatic SC"/>
                <a:cs typeface="Amatic SC"/>
                <a:sym typeface="Amatic SC"/>
              </a:defRPr>
            </a:lvl5pPr>
            <a:lvl6pPr lvl="5" algn="ctr" rtl="0">
              <a:spcBef>
                <a:spcPts val="0"/>
              </a:spcBef>
              <a:spcAft>
                <a:spcPts val="0"/>
              </a:spcAft>
              <a:buSzPts val="6000"/>
              <a:buFont typeface="Amatic SC"/>
              <a:buNone/>
              <a:defRPr sz="6000" b="1">
                <a:latin typeface="Amatic SC"/>
                <a:ea typeface="Amatic SC"/>
                <a:cs typeface="Amatic SC"/>
                <a:sym typeface="Amatic SC"/>
              </a:defRPr>
            </a:lvl6pPr>
            <a:lvl7pPr lvl="6" algn="ctr" rtl="0">
              <a:spcBef>
                <a:spcPts val="0"/>
              </a:spcBef>
              <a:spcAft>
                <a:spcPts val="0"/>
              </a:spcAft>
              <a:buSzPts val="6000"/>
              <a:buFont typeface="Amatic SC"/>
              <a:buNone/>
              <a:defRPr sz="6000" b="1">
                <a:latin typeface="Amatic SC"/>
                <a:ea typeface="Amatic SC"/>
                <a:cs typeface="Amatic SC"/>
                <a:sym typeface="Amatic SC"/>
              </a:defRPr>
            </a:lvl7pPr>
            <a:lvl8pPr lvl="7" algn="ctr" rtl="0">
              <a:spcBef>
                <a:spcPts val="0"/>
              </a:spcBef>
              <a:spcAft>
                <a:spcPts val="0"/>
              </a:spcAft>
              <a:buSzPts val="6000"/>
              <a:buFont typeface="Amatic SC"/>
              <a:buNone/>
              <a:defRPr sz="6000" b="1">
                <a:latin typeface="Amatic SC"/>
                <a:ea typeface="Amatic SC"/>
                <a:cs typeface="Amatic SC"/>
                <a:sym typeface="Amatic SC"/>
              </a:defRPr>
            </a:lvl8pPr>
            <a:lvl9pPr lvl="8" algn="ctr" rtl="0">
              <a:spcBef>
                <a:spcPts val="0"/>
              </a:spcBef>
              <a:spcAft>
                <a:spcPts val="0"/>
              </a:spcAft>
              <a:buSzPts val="6000"/>
              <a:buFont typeface="Amatic SC"/>
              <a:buNone/>
              <a:defRPr sz="6000" b="1">
                <a:latin typeface="Amatic SC"/>
                <a:ea typeface="Amatic SC"/>
                <a:cs typeface="Amatic SC"/>
                <a:sym typeface="Amatic SC"/>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3287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782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2591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9706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8933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971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654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02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2921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06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2800"/>
              <a:buFont typeface="Amatic SC"/>
              <a:buNone/>
              <a:defRPr sz="2800" b="1">
                <a:solidFill>
                  <a:schemeClr val="accent1"/>
                </a:solidFill>
                <a:latin typeface="Amatic SC"/>
                <a:ea typeface="Amatic SC"/>
                <a:cs typeface="Amatic SC"/>
                <a:sym typeface="Amatic SC"/>
              </a:defRPr>
            </a:lvl1pPr>
            <a:lvl2pPr lvl="1">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2pPr>
            <a:lvl3pPr lvl="2">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3pPr>
            <a:lvl4pPr lvl="3">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4pPr>
            <a:lvl5pPr lvl="4">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5pPr>
            <a:lvl6pPr lvl="5">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6pPr>
            <a:lvl7pPr lvl="6">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7pPr>
            <a:lvl8pPr lvl="7">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8pPr>
            <a:lvl9pPr lvl="8">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9pPr>
          </a:lstStyle>
          <a:p>
            <a:endParaRPr/>
          </a:p>
        </p:txBody>
      </p:sp>
      <p:sp>
        <p:nvSpPr>
          <p:cNvPr id="154" name="Google Shape;154;p4"/>
          <p:cNvSpPr txBox="1">
            <a:spLocks noGrp="1"/>
          </p:cNvSpPr>
          <p:nvPr>
            <p:ph type="body" idx="1"/>
          </p:nvPr>
        </p:nvSpPr>
        <p:spPr>
          <a:xfrm>
            <a:off x="675450" y="1152475"/>
            <a:ext cx="7638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solidFill>
                  <a:srgbClr val="434343"/>
                </a:solidFill>
                <a:latin typeface="Catamaran"/>
                <a:ea typeface="Catamaran"/>
                <a:cs typeface="Catamaran"/>
                <a:sym typeface="Catamaran"/>
              </a:defRPr>
            </a:lvl1pPr>
            <a:lvl2pPr marL="914400" lvl="1"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2pPr>
            <a:lvl3pPr marL="1371600" lvl="2"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3pPr>
            <a:lvl4pPr marL="1828800" lvl="3"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4pPr>
            <a:lvl5pPr marL="2286000" lvl="4"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5pPr>
            <a:lvl6pPr marL="2743200" lvl="5"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6pPr>
            <a:lvl7pPr marL="3200400" lvl="6"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7pPr>
            <a:lvl8pPr marL="3657600" lvl="7"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8pPr>
            <a:lvl9pPr marL="4114800" lvl="8"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7490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4196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3042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389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7576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347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46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63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5442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9/11/2024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63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Amatic SC"/>
              <a:buNone/>
              <a:defRPr sz="2800" b="1">
                <a:latin typeface="Amatic SC"/>
                <a:ea typeface="Amatic SC"/>
                <a:cs typeface="Amatic SC"/>
                <a:sym typeface="Amatic SC"/>
              </a:defRPr>
            </a:lvl1pPr>
            <a:lvl2pPr lvl="1" algn="ctr">
              <a:spcBef>
                <a:spcPts val="0"/>
              </a:spcBef>
              <a:spcAft>
                <a:spcPts val="0"/>
              </a:spcAft>
              <a:buSzPts val="2800"/>
              <a:buFont typeface="Amatic SC"/>
              <a:buNone/>
              <a:defRPr sz="2800" b="1">
                <a:latin typeface="Amatic SC"/>
                <a:ea typeface="Amatic SC"/>
                <a:cs typeface="Amatic SC"/>
                <a:sym typeface="Amatic SC"/>
              </a:defRPr>
            </a:lvl2pPr>
            <a:lvl3pPr lvl="2" algn="ctr">
              <a:spcBef>
                <a:spcPts val="0"/>
              </a:spcBef>
              <a:spcAft>
                <a:spcPts val="0"/>
              </a:spcAft>
              <a:buSzPts val="2800"/>
              <a:buFont typeface="Amatic SC"/>
              <a:buNone/>
              <a:defRPr sz="2800" b="1">
                <a:latin typeface="Amatic SC"/>
                <a:ea typeface="Amatic SC"/>
                <a:cs typeface="Amatic SC"/>
                <a:sym typeface="Amatic SC"/>
              </a:defRPr>
            </a:lvl3pPr>
            <a:lvl4pPr lvl="3" algn="ctr">
              <a:spcBef>
                <a:spcPts val="0"/>
              </a:spcBef>
              <a:spcAft>
                <a:spcPts val="0"/>
              </a:spcAft>
              <a:buSzPts val="2800"/>
              <a:buFont typeface="Amatic SC"/>
              <a:buNone/>
              <a:defRPr sz="2800" b="1">
                <a:latin typeface="Amatic SC"/>
                <a:ea typeface="Amatic SC"/>
                <a:cs typeface="Amatic SC"/>
                <a:sym typeface="Amatic SC"/>
              </a:defRPr>
            </a:lvl4pPr>
            <a:lvl5pPr lvl="4" algn="ctr">
              <a:spcBef>
                <a:spcPts val="0"/>
              </a:spcBef>
              <a:spcAft>
                <a:spcPts val="0"/>
              </a:spcAft>
              <a:buSzPts val="2800"/>
              <a:buFont typeface="Amatic SC"/>
              <a:buNone/>
              <a:defRPr sz="2800" b="1">
                <a:latin typeface="Amatic SC"/>
                <a:ea typeface="Amatic SC"/>
                <a:cs typeface="Amatic SC"/>
                <a:sym typeface="Amatic SC"/>
              </a:defRPr>
            </a:lvl5pPr>
            <a:lvl6pPr lvl="5" algn="ctr">
              <a:spcBef>
                <a:spcPts val="0"/>
              </a:spcBef>
              <a:spcAft>
                <a:spcPts val="0"/>
              </a:spcAft>
              <a:buSzPts val="2800"/>
              <a:buFont typeface="Amatic SC"/>
              <a:buNone/>
              <a:defRPr sz="2800" b="1">
                <a:latin typeface="Amatic SC"/>
                <a:ea typeface="Amatic SC"/>
                <a:cs typeface="Amatic SC"/>
                <a:sym typeface="Amatic SC"/>
              </a:defRPr>
            </a:lvl6pPr>
            <a:lvl7pPr lvl="6" algn="ctr">
              <a:spcBef>
                <a:spcPts val="0"/>
              </a:spcBef>
              <a:spcAft>
                <a:spcPts val="0"/>
              </a:spcAft>
              <a:buSzPts val="2800"/>
              <a:buFont typeface="Amatic SC"/>
              <a:buNone/>
              <a:defRPr sz="2800" b="1">
                <a:latin typeface="Amatic SC"/>
                <a:ea typeface="Amatic SC"/>
                <a:cs typeface="Amatic SC"/>
                <a:sym typeface="Amatic SC"/>
              </a:defRPr>
            </a:lvl7pPr>
            <a:lvl8pPr lvl="7" algn="ctr">
              <a:spcBef>
                <a:spcPts val="0"/>
              </a:spcBef>
              <a:spcAft>
                <a:spcPts val="0"/>
              </a:spcAft>
              <a:buSzPts val="2800"/>
              <a:buFont typeface="Amatic SC"/>
              <a:buNone/>
              <a:defRPr sz="2800" b="1">
                <a:latin typeface="Amatic SC"/>
                <a:ea typeface="Amatic SC"/>
                <a:cs typeface="Amatic SC"/>
                <a:sym typeface="Amatic SC"/>
              </a:defRPr>
            </a:lvl8pPr>
            <a:lvl9pPr lvl="8" algn="ctr">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157" name="Google Shape;157;p5"/>
          <p:cNvSpPr txBox="1">
            <a:spLocks noGrp="1"/>
          </p:cNvSpPr>
          <p:nvPr>
            <p:ph type="body" idx="1"/>
          </p:nvPr>
        </p:nvSpPr>
        <p:spPr>
          <a:xfrm>
            <a:off x="1251775"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8" name="Google Shape;158;p5"/>
          <p:cNvSpPr txBox="1">
            <a:spLocks noGrp="1"/>
          </p:cNvSpPr>
          <p:nvPr>
            <p:ph type="body" idx="2"/>
          </p:nvPr>
        </p:nvSpPr>
        <p:spPr>
          <a:xfrm>
            <a:off x="4758487"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9" name="Google Shape;159;p5"/>
          <p:cNvSpPr txBox="1">
            <a:spLocks noGrp="1"/>
          </p:cNvSpPr>
          <p:nvPr>
            <p:ph type="subTitle" idx="3"/>
          </p:nvPr>
        </p:nvSpPr>
        <p:spPr>
          <a:xfrm>
            <a:off x="1251775" y="2842750"/>
            <a:ext cx="3102600" cy="4881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Amatic SC"/>
              <a:buNone/>
              <a:defRPr sz="2200" b="1">
                <a:solidFill>
                  <a:srgbClr val="6FA8DC"/>
                </a:solidFill>
                <a:latin typeface="Amatic SC"/>
                <a:ea typeface="Amatic SC"/>
                <a:cs typeface="Amatic SC"/>
                <a:sym typeface="Amatic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
          <p:cNvSpPr txBox="1">
            <a:spLocks noGrp="1"/>
          </p:cNvSpPr>
          <p:nvPr>
            <p:ph type="subTitle" idx="4"/>
          </p:nvPr>
        </p:nvSpPr>
        <p:spPr>
          <a:xfrm>
            <a:off x="4758475" y="2842750"/>
            <a:ext cx="3102600" cy="48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matic SC"/>
              <a:buNone/>
              <a:defRPr sz="2200" b="1">
                <a:solidFill>
                  <a:schemeClr val="accent1"/>
                </a:solidFill>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29697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2617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7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9186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22895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0688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5788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83453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8093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9907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2331300" y="540000"/>
            <a:ext cx="4472100" cy="6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Sriracha"/>
              <a:buNone/>
              <a:defRPr sz="2800" b="1">
                <a:latin typeface="Amatic SC"/>
                <a:ea typeface="Amatic SC"/>
                <a:cs typeface="Amatic SC"/>
                <a:sym typeface="Amatic SC"/>
              </a:defRPr>
            </a:lvl1pPr>
            <a:lvl2pPr lvl="1" algn="ctr" rtl="0">
              <a:spcBef>
                <a:spcPts val="0"/>
              </a:spcBef>
              <a:spcAft>
                <a:spcPts val="0"/>
              </a:spcAft>
              <a:buSzPts val="2300"/>
              <a:buFont typeface="Sriracha"/>
              <a:buNone/>
              <a:defRPr sz="2300">
                <a:latin typeface="Sriracha"/>
                <a:ea typeface="Sriracha"/>
                <a:cs typeface="Sriracha"/>
                <a:sym typeface="Sriracha"/>
              </a:defRPr>
            </a:lvl2pPr>
            <a:lvl3pPr lvl="2" algn="ctr" rtl="0">
              <a:spcBef>
                <a:spcPts val="0"/>
              </a:spcBef>
              <a:spcAft>
                <a:spcPts val="0"/>
              </a:spcAft>
              <a:buSzPts val="2300"/>
              <a:buFont typeface="Sriracha"/>
              <a:buNone/>
              <a:defRPr sz="2300">
                <a:latin typeface="Sriracha"/>
                <a:ea typeface="Sriracha"/>
                <a:cs typeface="Sriracha"/>
                <a:sym typeface="Sriracha"/>
              </a:defRPr>
            </a:lvl3pPr>
            <a:lvl4pPr lvl="3" algn="ctr" rtl="0">
              <a:spcBef>
                <a:spcPts val="0"/>
              </a:spcBef>
              <a:spcAft>
                <a:spcPts val="0"/>
              </a:spcAft>
              <a:buSzPts val="2300"/>
              <a:buFont typeface="Sriracha"/>
              <a:buNone/>
              <a:defRPr sz="2300">
                <a:latin typeface="Sriracha"/>
                <a:ea typeface="Sriracha"/>
                <a:cs typeface="Sriracha"/>
                <a:sym typeface="Sriracha"/>
              </a:defRPr>
            </a:lvl4pPr>
            <a:lvl5pPr lvl="4" algn="ctr" rtl="0">
              <a:spcBef>
                <a:spcPts val="0"/>
              </a:spcBef>
              <a:spcAft>
                <a:spcPts val="0"/>
              </a:spcAft>
              <a:buSzPts val="2300"/>
              <a:buFont typeface="Sriracha"/>
              <a:buNone/>
              <a:defRPr sz="2300">
                <a:latin typeface="Sriracha"/>
                <a:ea typeface="Sriracha"/>
                <a:cs typeface="Sriracha"/>
                <a:sym typeface="Sriracha"/>
              </a:defRPr>
            </a:lvl5pPr>
            <a:lvl6pPr lvl="5" algn="ctr" rtl="0">
              <a:spcBef>
                <a:spcPts val="0"/>
              </a:spcBef>
              <a:spcAft>
                <a:spcPts val="0"/>
              </a:spcAft>
              <a:buSzPts val="2300"/>
              <a:buFont typeface="Sriracha"/>
              <a:buNone/>
              <a:defRPr sz="2300">
                <a:latin typeface="Sriracha"/>
                <a:ea typeface="Sriracha"/>
                <a:cs typeface="Sriracha"/>
                <a:sym typeface="Sriracha"/>
              </a:defRPr>
            </a:lvl6pPr>
            <a:lvl7pPr lvl="6" algn="ctr" rtl="0">
              <a:spcBef>
                <a:spcPts val="0"/>
              </a:spcBef>
              <a:spcAft>
                <a:spcPts val="0"/>
              </a:spcAft>
              <a:buSzPts val="2300"/>
              <a:buFont typeface="Sriracha"/>
              <a:buNone/>
              <a:defRPr sz="2300">
                <a:latin typeface="Sriracha"/>
                <a:ea typeface="Sriracha"/>
                <a:cs typeface="Sriracha"/>
                <a:sym typeface="Sriracha"/>
              </a:defRPr>
            </a:lvl7pPr>
            <a:lvl8pPr lvl="7" algn="ctr" rtl="0">
              <a:spcBef>
                <a:spcPts val="0"/>
              </a:spcBef>
              <a:spcAft>
                <a:spcPts val="0"/>
              </a:spcAft>
              <a:buSzPts val="2300"/>
              <a:buFont typeface="Sriracha"/>
              <a:buNone/>
              <a:defRPr sz="2300">
                <a:latin typeface="Sriracha"/>
                <a:ea typeface="Sriracha"/>
                <a:cs typeface="Sriracha"/>
                <a:sym typeface="Sriracha"/>
              </a:defRPr>
            </a:lvl8pPr>
            <a:lvl9pPr lvl="8" algn="ctr" rtl="0">
              <a:spcBef>
                <a:spcPts val="0"/>
              </a:spcBef>
              <a:spcAft>
                <a:spcPts val="0"/>
              </a:spcAft>
              <a:buSzPts val="2300"/>
              <a:buFont typeface="Sriracha"/>
              <a:buNone/>
              <a:defRPr sz="2300">
                <a:latin typeface="Sriracha"/>
                <a:ea typeface="Sriracha"/>
                <a:cs typeface="Sriracha"/>
                <a:sym typeface="Sriracha"/>
              </a:defRPr>
            </a:lvl9pPr>
          </a:lstStyle>
          <a:p>
            <a:endParaRPr/>
          </a:p>
        </p:txBody>
      </p:sp>
      <p:sp>
        <p:nvSpPr>
          <p:cNvPr id="171" name="Google Shape;171;p9"/>
          <p:cNvSpPr txBox="1">
            <a:spLocks noGrp="1"/>
          </p:cNvSpPr>
          <p:nvPr>
            <p:ph type="subTitle" idx="1"/>
          </p:nvPr>
        </p:nvSpPr>
        <p:spPr>
          <a:xfrm>
            <a:off x="720000" y="2162125"/>
            <a:ext cx="3464700" cy="1457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9/11/2024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2796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5B67-8137-4567-8DF6-7E247315C04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85FAC3-EEAB-45B5-A569-6CB63F8DB0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4595BF-7AC6-4295-A487-13AF81E6BB75}"/>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5" name="Footer Placeholder 4">
            <a:extLst>
              <a:ext uri="{FF2B5EF4-FFF2-40B4-BE49-F238E27FC236}">
                <a16:creationId xmlns:a16="http://schemas.microsoft.com/office/drawing/2014/main" id="{1166FC45-865E-40BC-9969-DECB48E9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8B93-5EBB-4554-8219-5E686AA489B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96101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04E8-74B6-482F-8C3B-30AFAC07E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0FD48-9C11-4977-ABCF-19D905945A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733E1-C7BF-493A-A237-48469FDA6F82}"/>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5" name="Footer Placeholder 4">
            <a:extLst>
              <a:ext uri="{FF2B5EF4-FFF2-40B4-BE49-F238E27FC236}">
                <a16:creationId xmlns:a16="http://schemas.microsoft.com/office/drawing/2014/main" id="{807C4C63-654B-408B-AEE0-7D13F2041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066CE-9387-4DD3-B9DC-A27E9FF8873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098506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3F86-8025-46D1-9DDA-730CFB85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66C34A-74C1-483E-96B4-3F8E05CDC8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7CB0E6-CDD9-4F5E-8912-BD21713FF70A}"/>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5" name="Footer Placeholder 4">
            <a:extLst>
              <a:ext uri="{FF2B5EF4-FFF2-40B4-BE49-F238E27FC236}">
                <a16:creationId xmlns:a16="http://schemas.microsoft.com/office/drawing/2014/main" id="{35C2E1E2-BC4C-4CD2-AB9F-6DFEE0DB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3F981-0F80-4E92-B975-332A4D4F8AB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30930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B44-B6FE-4543-98A6-558C5D78E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6BA96-A5FB-4974-BAB3-7DB07C99BA8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57CCA-918B-4FA5-8D9F-CC729102168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B30BA-85EF-4E93-BA57-86BE2BD1AD9B}"/>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6" name="Footer Placeholder 5">
            <a:extLst>
              <a:ext uri="{FF2B5EF4-FFF2-40B4-BE49-F238E27FC236}">
                <a16:creationId xmlns:a16="http://schemas.microsoft.com/office/drawing/2014/main" id="{0A3C7D28-3390-430E-A2D4-DF91BD77F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572E-D934-4568-81D4-98B6E78ACB29}"/>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67951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C1EA-1912-4BD9-8F0C-4C2E2E3ED3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796782-2F6B-49A4-84FD-44EC11F5F4E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A4C34E-3A6F-4F78-8465-624147493D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8A546-45FE-461B-8570-DD11EEEFE7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969AD23-8F9D-4AB9-87A4-5DE99E4DCB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02DB1-0D4E-48E3-BDF7-D1AE092D746C}"/>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8" name="Footer Placeholder 7">
            <a:extLst>
              <a:ext uri="{FF2B5EF4-FFF2-40B4-BE49-F238E27FC236}">
                <a16:creationId xmlns:a16="http://schemas.microsoft.com/office/drawing/2014/main" id="{979F78A7-6DC4-4FBE-9B68-66691181B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0C3CC-C0F4-43C3-89AA-8F60BCBB2626}"/>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228664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A8C-C558-4B32-A6D2-4CCB846C5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3476-E796-45E0-8A99-0363AD59D473}"/>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4" name="Footer Placeholder 3">
            <a:extLst>
              <a:ext uri="{FF2B5EF4-FFF2-40B4-BE49-F238E27FC236}">
                <a16:creationId xmlns:a16="http://schemas.microsoft.com/office/drawing/2014/main" id="{9C408C16-DEE5-431F-A85C-AE6A3A96F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AE642-8ECB-4476-AB13-CA1F2052D89D}"/>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61409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295A9-E674-4C2D-BFBD-7308FCFC7F2F}"/>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3" name="Footer Placeholder 2">
            <a:extLst>
              <a:ext uri="{FF2B5EF4-FFF2-40B4-BE49-F238E27FC236}">
                <a16:creationId xmlns:a16="http://schemas.microsoft.com/office/drawing/2014/main" id="{DA846214-1F51-44A7-9952-1C47E7D3F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736EB-F4AC-4111-AB95-A0114FFA5C82}"/>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592253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BE4B-ECBE-424C-A94B-36E84B4E19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1ED580-5392-4EEE-9175-6161BCA7D55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4C215-7F72-41CD-ADD5-37C0E57C80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FB1896-5956-4100-A5AB-6CAF01972889}"/>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6" name="Footer Placeholder 5">
            <a:extLst>
              <a:ext uri="{FF2B5EF4-FFF2-40B4-BE49-F238E27FC236}">
                <a16:creationId xmlns:a16="http://schemas.microsoft.com/office/drawing/2014/main" id="{25EB286A-2ACE-401C-BA93-41D11FFCD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CE9F2-EE12-4D7F-88C8-113C6AF1DAC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91927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0B1F-E2AE-4295-9189-419EB12F11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4985E23-B1C5-4F14-935A-FFA508DA8C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18EFF5-7ECA-4204-ABE6-BCAA1E68C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E4A6DE-0BDB-475E-8EF0-43A00A4CE099}"/>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6" name="Footer Placeholder 5">
            <a:extLst>
              <a:ext uri="{FF2B5EF4-FFF2-40B4-BE49-F238E27FC236}">
                <a16:creationId xmlns:a16="http://schemas.microsoft.com/office/drawing/2014/main" id="{E3D37AC1-0A49-4051-9A6C-80F946568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1F884-3536-4ABF-B11D-DB708B643FFF}"/>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6675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AA2A-35EB-4005-9AAF-2D8AA2197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58E43D-5376-42FB-B1F1-DB08B0C54E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3852F-D053-42C5-925F-CA4C9A09DB48}"/>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5" name="Footer Placeholder 4">
            <a:extLst>
              <a:ext uri="{FF2B5EF4-FFF2-40B4-BE49-F238E27FC236}">
                <a16:creationId xmlns:a16="http://schemas.microsoft.com/office/drawing/2014/main" id="{A1AE6B29-0AB3-47EF-943F-D249D321C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E88EB-F92F-4709-83A5-8713CB20577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266416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51C45-FD7F-47D8-B84E-CD68D21B92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794C1-39EE-4EEA-8C38-EEE0C803121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F1F5-3EAB-4781-9D50-248E9D0E4128}"/>
              </a:ext>
            </a:extLst>
          </p:cNvPr>
          <p:cNvSpPr>
            <a:spLocks noGrp="1"/>
          </p:cNvSpPr>
          <p:nvPr>
            <p:ph type="dt" sz="half" idx="10"/>
          </p:nvPr>
        </p:nvSpPr>
        <p:spPr/>
        <p:txBody>
          <a:bodyPr/>
          <a:lstStyle/>
          <a:p>
            <a:fld id="{BB7F0781-617C-48B8-8111-6781EA82D27C}" type="datetimeFigureOut">
              <a:rPr lang="en-US" smtClean="0"/>
              <a:t>9/11/2024</a:t>
            </a:fld>
            <a:endParaRPr lang="en-US"/>
          </a:p>
        </p:txBody>
      </p:sp>
      <p:sp>
        <p:nvSpPr>
          <p:cNvPr id="5" name="Footer Placeholder 4">
            <a:extLst>
              <a:ext uri="{FF2B5EF4-FFF2-40B4-BE49-F238E27FC236}">
                <a16:creationId xmlns:a16="http://schemas.microsoft.com/office/drawing/2014/main" id="{C1B5588E-E3A7-4727-BAE9-9DE9AA8E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F0775-4BF5-4F1D-8B7A-C216E4B5BE8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1210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ullet list">
  <p:cSld name="CUSTOM_19">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720000" y="540000"/>
            <a:ext cx="7703700" cy="88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13"/>
          <p:cNvSpPr txBox="1">
            <a:spLocks noGrp="1"/>
          </p:cNvSpPr>
          <p:nvPr>
            <p:ph type="body" idx="1"/>
          </p:nvPr>
        </p:nvSpPr>
        <p:spPr>
          <a:xfrm>
            <a:off x="4181475" y="2419350"/>
            <a:ext cx="4242600" cy="2038200"/>
          </a:xfrm>
          <a:prstGeom prst="rect">
            <a:avLst/>
          </a:prstGeom>
        </p:spPr>
        <p:txBody>
          <a:bodyPr spcFirstLastPara="1" wrap="square" lIns="91425" tIns="91425" rIns="91425" bIns="91425" anchor="t" anchorCtr="0">
            <a:noAutofit/>
          </a:bodyPr>
          <a:lstStyle>
            <a:lvl1pPr marL="457200" lvl="0" indent="-317500">
              <a:lnSpc>
                <a:spcPct val="15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13"/>
          <p:cNvSpPr txBox="1">
            <a:spLocks noGrp="1"/>
          </p:cNvSpPr>
          <p:nvPr>
            <p:ph type="subTitle" idx="2"/>
          </p:nvPr>
        </p:nvSpPr>
        <p:spPr>
          <a:xfrm>
            <a:off x="4181225" y="1567200"/>
            <a:ext cx="4242600" cy="54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ive columns">
  <p:cSld name="CUSTOM_15">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720000" y="540000"/>
            <a:ext cx="7703700" cy="5793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3" name="Google Shape;373;p22"/>
          <p:cNvSpPr txBox="1">
            <a:spLocks noGrp="1"/>
          </p:cNvSpPr>
          <p:nvPr>
            <p:ph type="subTitle" idx="1"/>
          </p:nvPr>
        </p:nvSpPr>
        <p:spPr>
          <a:xfrm>
            <a:off x="752700"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4" name="Google Shape;374;p22"/>
          <p:cNvSpPr txBox="1">
            <a:spLocks noGrp="1"/>
          </p:cNvSpPr>
          <p:nvPr>
            <p:ph type="subTitle" idx="2"/>
          </p:nvPr>
        </p:nvSpPr>
        <p:spPr>
          <a:xfrm>
            <a:off x="735150"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5" name="Google Shape;375;p22"/>
          <p:cNvSpPr txBox="1">
            <a:spLocks noGrp="1"/>
          </p:cNvSpPr>
          <p:nvPr>
            <p:ph type="subTitle" idx="3"/>
          </p:nvPr>
        </p:nvSpPr>
        <p:spPr>
          <a:xfrm>
            <a:off x="3459421"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6" name="Google Shape;376;p22"/>
          <p:cNvSpPr txBox="1">
            <a:spLocks noGrp="1"/>
          </p:cNvSpPr>
          <p:nvPr>
            <p:ph type="subTitle" idx="4"/>
          </p:nvPr>
        </p:nvSpPr>
        <p:spPr>
          <a:xfrm>
            <a:off x="3453421"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7" name="Google Shape;377;p22"/>
          <p:cNvSpPr txBox="1">
            <a:spLocks noGrp="1"/>
          </p:cNvSpPr>
          <p:nvPr>
            <p:ph type="subTitle" idx="5"/>
          </p:nvPr>
        </p:nvSpPr>
        <p:spPr>
          <a:xfrm>
            <a:off x="6227154"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8" name="Google Shape;378;p22"/>
          <p:cNvSpPr txBox="1">
            <a:spLocks noGrp="1"/>
          </p:cNvSpPr>
          <p:nvPr>
            <p:ph type="subTitle" idx="6"/>
          </p:nvPr>
        </p:nvSpPr>
        <p:spPr>
          <a:xfrm>
            <a:off x="6221154"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9" name="Google Shape;379;p22"/>
          <p:cNvSpPr txBox="1">
            <a:spLocks noGrp="1"/>
          </p:cNvSpPr>
          <p:nvPr>
            <p:ph type="subTitle" idx="7"/>
          </p:nvPr>
        </p:nvSpPr>
        <p:spPr>
          <a:xfrm>
            <a:off x="2063397"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0" name="Google Shape;380;p22"/>
          <p:cNvSpPr txBox="1">
            <a:spLocks noGrp="1"/>
          </p:cNvSpPr>
          <p:nvPr>
            <p:ph type="subTitle" idx="8"/>
          </p:nvPr>
        </p:nvSpPr>
        <p:spPr>
          <a:xfrm>
            <a:off x="2057397"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1" name="Google Shape;381;p22"/>
          <p:cNvSpPr txBox="1">
            <a:spLocks noGrp="1"/>
          </p:cNvSpPr>
          <p:nvPr>
            <p:ph type="subTitle" idx="9"/>
          </p:nvPr>
        </p:nvSpPr>
        <p:spPr>
          <a:xfrm>
            <a:off x="4855446"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2" name="Google Shape;382;p22"/>
          <p:cNvSpPr txBox="1">
            <a:spLocks noGrp="1"/>
          </p:cNvSpPr>
          <p:nvPr>
            <p:ph type="subTitle" idx="13"/>
          </p:nvPr>
        </p:nvSpPr>
        <p:spPr>
          <a:xfrm>
            <a:off x="4849446"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3" name="Google Shape;383;p22"/>
          <p:cNvSpPr txBox="1">
            <a:spLocks noGrp="1"/>
          </p:cNvSpPr>
          <p:nvPr>
            <p:ph type="title" idx="14" hasCustomPrompt="1"/>
          </p:nvPr>
        </p:nvSpPr>
        <p:spPr>
          <a:xfrm>
            <a:off x="752704" y="1541557"/>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4" name="Google Shape;384;p22"/>
          <p:cNvSpPr txBox="1">
            <a:spLocks noGrp="1"/>
          </p:cNvSpPr>
          <p:nvPr>
            <p:ph type="title" idx="15" hasCustomPrompt="1"/>
          </p:nvPr>
        </p:nvSpPr>
        <p:spPr>
          <a:xfrm>
            <a:off x="3473100" y="154155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5" name="Google Shape;385;p22"/>
          <p:cNvSpPr txBox="1">
            <a:spLocks noGrp="1"/>
          </p:cNvSpPr>
          <p:nvPr>
            <p:ph type="title" idx="16" hasCustomPrompt="1"/>
          </p:nvPr>
        </p:nvSpPr>
        <p:spPr>
          <a:xfrm>
            <a:off x="6227145" y="1558585"/>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6" name="Google Shape;386;p22"/>
          <p:cNvSpPr txBox="1">
            <a:spLocks noGrp="1"/>
          </p:cNvSpPr>
          <p:nvPr>
            <p:ph type="title" idx="17" hasCustomPrompt="1"/>
          </p:nvPr>
        </p:nvSpPr>
        <p:spPr>
          <a:xfrm>
            <a:off x="2063390" y="327083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7" name="Google Shape;387;p22"/>
          <p:cNvSpPr txBox="1">
            <a:spLocks noGrp="1"/>
          </p:cNvSpPr>
          <p:nvPr>
            <p:ph type="title" idx="18" hasCustomPrompt="1"/>
          </p:nvPr>
        </p:nvSpPr>
        <p:spPr>
          <a:xfrm>
            <a:off x="4850122" y="3270822"/>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1500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2944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3700" cy="886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26150" y="1616525"/>
            <a:ext cx="7697700" cy="2987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8" r:id="rId5"/>
    <p:sldLayoutId id="2147483659"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11/09/2024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66858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7496003-2F14-4339-BAED-CA7D0A3A062E}"/>
              </a:ext>
            </a:extLst>
          </p:cNvPr>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75D37B4F-19E0-4FD3-8160-4A2F9E78AC89}"/>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4883207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779E0-72CA-4EFC-4FBD-0CD7568CEA85}"/>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03982263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42CFC-BB27-4159-8ED5-49A662B953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A53BF-4270-406B-A30E-6AD6BF6D6F6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F5E9-BC12-4E9F-8F05-A590D6EC2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B7F0781-617C-48B8-8111-6781EA82D27C}" type="datetimeFigureOut">
              <a:rPr lang="en-US" smtClean="0"/>
              <a:t>9/11/2024</a:t>
            </a:fld>
            <a:endParaRPr lang="en-US"/>
          </a:p>
        </p:txBody>
      </p:sp>
      <p:sp>
        <p:nvSpPr>
          <p:cNvPr id="5" name="Footer Placeholder 4">
            <a:extLst>
              <a:ext uri="{FF2B5EF4-FFF2-40B4-BE49-F238E27FC236}">
                <a16:creationId xmlns:a16="http://schemas.microsoft.com/office/drawing/2014/main" id="{53EACE9C-E687-407F-BE20-957DEDC2DF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2496F-DD00-4379-8B30-221EAB7FB0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FD70F1-4DDA-4317-9573-6F8F73FE7D3F}" type="slidenum">
              <a:rPr lang="en-US" smtClean="0"/>
              <a:t>‹#›</a:t>
            </a:fld>
            <a:endParaRPr lang="en-US"/>
          </a:p>
        </p:txBody>
      </p:sp>
    </p:spTree>
    <p:extLst>
      <p:ext uri="{BB962C8B-B14F-4D97-AF65-F5344CB8AC3E}">
        <p14:creationId xmlns:p14="http://schemas.microsoft.com/office/powerpoint/2010/main" val="23398740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g"/><Relationship Id="rId7" Type="http://schemas.openxmlformats.org/officeDocument/2006/relationships/image" Target="../media/image6.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6.gi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53.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gif"/><Relationship Id="rId7" Type="http://schemas.openxmlformats.org/officeDocument/2006/relationships/image" Target="../media/image6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7.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18" Type="http://schemas.openxmlformats.org/officeDocument/2006/relationships/slide" Target="slide9.xml"/><Relationship Id="rId26" Type="http://schemas.openxmlformats.org/officeDocument/2006/relationships/image" Target="../media/image25.png"/><Relationship Id="rId3" Type="http://schemas.openxmlformats.org/officeDocument/2006/relationships/slideLayout" Target="../slideLayouts/slideLayout31.xml"/><Relationship Id="rId21" Type="http://schemas.openxmlformats.org/officeDocument/2006/relationships/slide" Target="slide3.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9.png"/><Relationship Id="rId20" Type="http://schemas.openxmlformats.org/officeDocument/2006/relationships/image" Target="../media/image22.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4.png"/><Relationship Id="rId32" Type="http://schemas.openxmlformats.org/officeDocument/2006/relationships/image" Target="../media/image28.png"/><Relationship Id="rId5" Type="http://schemas.openxmlformats.org/officeDocument/2006/relationships/image" Target="../media/image8.jpg"/><Relationship Id="rId15" Type="http://schemas.openxmlformats.org/officeDocument/2006/relationships/image" Target="../media/image18.gif"/><Relationship Id="rId23" Type="http://schemas.openxmlformats.org/officeDocument/2006/relationships/slide" Target="slide4.xml"/><Relationship Id="rId28"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1.png"/><Relationship Id="rId31"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gif"/><Relationship Id="rId22" Type="http://schemas.openxmlformats.org/officeDocument/2006/relationships/image" Target="../media/image23.png"/><Relationship Id="rId27" Type="http://schemas.openxmlformats.org/officeDocument/2006/relationships/slide" Target="slide6.xml"/><Relationship Id="rId30"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60.png"/><Relationship Id="rId10" Type="http://schemas.openxmlformats.org/officeDocument/2006/relationships/image" Target="../media/image41.png"/><Relationship Id="rId4" Type="http://schemas.openxmlformats.org/officeDocument/2006/relationships/image" Target="../media/image6.sv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53.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3.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9.png"/><Relationship Id="rId10" Type="http://schemas.microsoft.com/office/2007/relationships/hdphoto" Target="../media/hdphoto3.wdp"/><Relationship Id="rId4" Type="http://schemas.openxmlformats.org/officeDocument/2006/relationships/image" Target="../media/image59.sv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4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3.svg"/><Relationship Id="rId5" Type="http://schemas.openxmlformats.org/officeDocument/2006/relationships/image" Target="../media/image6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63.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9.svg"/><Relationship Id="rId5" Type="http://schemas.openxmlformats.org/officeDocument/2006/relationships/image" Target="../media/image66.png"/><Relationship Id="rId4" Type="http://schemas.openxmlformats.org/officeDocument/2006/relationships/image" Target="../media/image65.gif"/></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72.png"/><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3.gif"/><Relationship Id="rId7" Type="http://schemas.openxmlformats.org/officeDocument/2006/relationships/image" Target="../media/image67.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64.svg"/><Relationship Id="rId4" Type="http://schemas.openxmlformats.org/officeDocument/2006/relationships/image" Target="../media/image56.png"/><Relationship Id="rId9" Type="http://schemas.openxmlformats.org/officeDocument/2006/relationships/image" Target="../media/image10.svg"/></Relationships>
</file>

<file path=ppt/slides/_rels/slide3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7.gif"/><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3.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72.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63.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9.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svg"/><Relationship Id="rId5" Type="http://schemas.openxmlformats.org/officeDocument/2006/relationships/image" Target="../media/image59.png"/><Relationship Id="rId10" Type="http://schemas.openxmlformats.org/officeDocument/2006/relationships/image" Target="../media/image67.svg"/><Relationship Id="rId4" Type="http://schemas.microsoft.com/office/2007/relationships/hdphoto" Target="../media/hdphoto5.wdp"/><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3.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4.png"/><Relationship Id="rId7" Type="http://schemas.openxmlformats.org/officeDocument/2006/relationships/image" Target="../media/image67.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76.png"/><Relationship Id="rId4" Type="http://schemas.openxmlformats.org/officeDocument/2006/relationships/image" Target="../media/image49.svg"/><Relationship Id="rId9" Type="http://schemas.openxmlformats.org/officeDocument/2006/relationships/image" Target="../media/image98.svg"/></Relationships>
</file>

<file path=ppt/slides/_rels/slide4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22.png"/><Relationship Id="rId3" Type="http://schemas.openxmlformats.org/officeDocument/2006/relationships/slideLayout" Target="../slideLayouts/slideLayout9.xml"/><Relationship Id="rId7" Type="http://schemas.openxmlformats.org/officeDocument/2006/relationships/slide" Target="slide45.xml"/><Relationship Id="rId12" Type="http://schemas.openxmlformats.org/officeDocument/2006/relationships/image" Target="../media/image88.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44.xml"/><Relationship Id="rId11" Type="http://schemas.openxmlformats.org/officeDocument/2006/relationships/image" Target="../media/image87.gif"/><Relationship Id="rId5" Type="http://schemas.openxmlformats.org/officeDocument/2006/relationships/image" Target="../media/image85.png"/><Relationship Id="rId10" Type="http://schemas.openxmlformats.org/officeDocument/2006/relationships/image" Target="../media/image86.gif"/><Relationship Id="rId4" Type="http://schemas.openxmlformats.org/officeDocument/2006/relationships/image" Target="../media/image84.png"/><Relationship Id="rId9" Type="http://schemas.openxmlformats.org/officeDocument/2006/relationships/slide" Target="slide47.xml"/><Relationship Id="rId14" Type="http://schemas.openxmlformats.org/officeDocument/2006/relationships/slide" Target="slide48.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5.wav"/><Relationship Id="rId7" Type="http://schemas.openxmlformats.org/officeDocument/2006/relationships/image" Target="../media/image91.png"/><Relationship Id="rId12"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89.png"/><Relationship Id="rId10" Type="http://schemas.openxmlformats.org/officeDocument/2006/relationships/slide" Target="slide43.xml"/><Relationship Id="rId4" Type="http://schemas.openxmlformats.org/officeDocument/2006/relationships/audio" Target="../media/audio6.wav"/><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6.wav"/><Relationship Id="rId7" Type="http://schemas.openxmlformats.org/officeDocument/2006/relationships/image" Target="../media/image93.png"/><Relationship Id="rId12"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89.png"/><Relationship Id="rId10" Type="http://schemas.openxmlformats.org/officeDocument/2006/relationships/slide" Target="slide43.xml"/><Relationship Id="rId4" Type="http://schemas.openxmlformats.org/officeDocument/2006/relationships/audio" Target="../media/audio5.wav"/><Relationship Id="rId9" Type="http://schemas.openxmlformats.org/officeDocument/2006/relationships/image" Target="../media/image94.png"/></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5.wav"/><Relationship Id="rId7" Type="http://schemas.openxmlformats.org/officeDocument/2006/relationships/image" Target="../media/image93.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31.png"/><Relationship Id="rId4" Type="http://schemas.openxmlformats.org/officeDocument/2006/relationships/audio" Target="../media/audio6.wav"/><Relationship Id="rId9" Type="http://schemas.openxmlformats.org/officeDocument/2006/relationships/image" Target="../media/image30.png"/></Relationships>
</file>

<file path=ppt/slides/_rels/slide4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1.png"/><Relationship Id="rId3" Type="http://schemas.openxmlformats.org/officeDocument/2006/relationships/audio" Target="../media/audio6.wav"/><Relationship Id="rId7" Type="http://schemas.openxmlformats.org/officeDocument/2006/relationships/image" Target="../media/image95.png"/><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slide" Target="slide43.xml"/><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audio" Target="../media/audio5.wav"/><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3.pn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9.wdp"/><Relationship Id="rId7" Type="http://schemas.openxmlformats.org/officeDocument/2006/relationships/image" Target="../media/image59.sv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113.svg"/><Relationship Id="rId5" Type="http://schemas.microsoft.com/office/2007/relationships/hdphoto" Target="../media/hdphoto10.wdp"/><Relationship Id="rId10"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05" y="1497204"/>
            <a:ext cx="3345473" cy="3345473"/>
          </a:xfrm>
          <a:prstGeom prst="rect">
            <a:avLst/>
          </a:prstGeom>
        </p:spPr>
      </p:pic>
      <p:sp>
        <p:nvSpPr>
          <p:cNvPr id="3" name="Title 2" descr="n212 zalo Nguyen Thuan">
            <a:extLst>
              <a:ext uri="{FF2B5EF4-FFF2-40B4-BE49-F238E27FC236}">
                <a16:creationId xmlns:a16="http://schemas.microsoft.com/office/drawing/2014/main" id="{7B261543-F6E9-4D2D-8428-C4AFF24A00D3}"/>
              </a:ext>
            </a:extLst>
          </p:cNvPr>
          <p:cNvSpPr>
            <a:spLocks noGrp="1"/>
          </p:cNvSpPr>
          <p:nvPr>
            <p:ph type="title" idx="2"/>
          </p:nvPr>
        </p:nvSpPr>
        <p:spPr>
          <a:xfrm>
            <a:off x="1384438" y="607370"/>
            <a:ext cx="6166738" cy="1518250"/>
          </a:xfrm>
        </p:spPr>
        <p:txBody>
          <a:bodyPr/>
          <a:lstStyle/>
          <a:p>
            <a:r>
              <a:rPr lang="en-US" sz="9600" dirty="0">
                <a:solidFill>
                  <a:srgbClr val="F28482"/>
                </a:solidFill>
                <a:latin typeface="Bahnschrift SemiBold" panose="020B0502040204020203" pitchFamily="34" charset="0"/>
              </a:rPr>
              <a:t>WELCOME</a:t>
            </a:r>
          </a:p>
        </p:txBody>
      </p:sp>
      <p:sp>
        <p:nvSpPr>
          <p:cNvPr id="4" name="Freeform 5" descr="n212 zalo Nguyen Thuan">
            <a:extLst>
              <a:ext uri="{FF2B5EF4-FFF2-40B4-BE49-F238E27FC236}">
                <a16:creationId xmlns:a16="http://schemas.microsoft.com/office/drawing/2014/main" id="{D5D9DDDD-E9F9-4F4C-A06F-C05656B3B6DA}"/>
              </a:ext>
            </a:extLst>
          </p:cNvPr>
          <p:cNvSpPr/>
          <p:nvPr/>
        </p:nvSpPr>
        <p:spPr>
          <a:xfrm>
            <a:off x="6927551" y="2515892"/>
            <a:ext cx="1958700" cy="2627608"/>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3" descr="n212 zalo Nguyen Thuan">
            <a:extLst>
              <a:ext uri="{FF2B5EF4-FFF2-40B4-BE49-F238E27FC236}">
                <a16:creationId xmlns:a16="http://schemas.microsoft.com/office/drawing/2014/main" id="{3D457100-2DD9-41E2-9175-B89CAD4633E2}"/>
              </a:ext>
            </a:extLst>
          </p:cNvPr>
          <p:cNvSpPr/>
          <p:nvPr/>
        </p:nvSpPr>
        <p:spPr>
          <a:xfrm rot="20153058">
            <a:off x="436575" y="43487"/>
            <a:ext cx="1710516" cy="250242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12" descr="n212 zalo Nguyen Thuan">
            <a:extLst>
              <a:ext uri="{FF2B5EF4-FFF2-40B4-BE49-F238E27FC236}">
                <a16:creationId xmlns:a16="http://schemas.microsoft.com/office/drawing/2014/main" id="{AEB67FA8-7235-4CF2-8EDC-5141DF6866F9}"/>
              </a:ext>
            </a:extLst>
          </p:cNvPr>
          <p:cNvSpPr/>
          <p:nvPr/>
        </p:nvSpPr>
        <p:spPr>
          <a:xfrm>
            <a:off x="21801" y="3446676"/>
            <a:ext cx="1754983" cy="1627348"/>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sp>
        <p:nvSpPr>
          <p:cNvPr id="7" name="Freeform 9" descr="n212 zalo Nguyen Thuan">
            <a:extLst>
              <a:ext uri="{FF2B5EF4-FFF2-40B4-BE49-F238E27FC236}">
                <a16:creationId xmlns:a16="http://schemas.microsoft.com/office/drawing/2014/main" id="{A7455BB5-4E36-4053-BB9F-8C3041E61DAA}"/>
              </a:ext>
            </a:extLst>
          </p:cNvPr>
          <p:cNvSpPr/>
          <p:nvPr/>
        </p:nvSpPr>
        <p:spPr>
          <a:xfrm rot="625649" flipH="1">
            <a:off x="7208473" y="1264891"/>
            <a:ext cx="1396856" cy="113395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73531179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2"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12 zalo Nguyen Thuan">
            <a:extLst>
              <a:ext uri="{FF2B5EF4-FFF2-40B4-BE49-F238E27FC236}">
                <a16:creationId xmlns:a16="http://schemas.microsoft.com/office/drawing/2014/main" id="{69DC0BEA-7A68-4DC2-A07D-027969CEA357}"/>
              </a:ext>
            </a:extLst>
          </p:cNvPr>
          <p:cNvSpPr txBox="1"/>
          <p:nvPr/>
        </p:nvSpPr>
        <p:spPr>
          <a:xfrm>
            <a:off x="529259" y="544165"/>
            <a:ext cx="3488635" cy="923330"/>
          </a:xfrm>
          <a:prstGeom prst="rect">
            <a:avLst/>
          </a:prstGeom>
          <a:noFill/>
        </p:spPr>
        <p:txBody>
          <a:bodyPr wrap="square" rtlCol="0">
            <a:spAutoFit/>
          </a:bodyPr>
          <a:lstStyle/>
          <a:p>
            <a:pPr defTabSz="685800">
              <a:buClrTx/>
            </a:pPr>
            <a:r>
              <a:rPr lang="en-US" sz="5400" kern="1200" dirty="0">
                <a:solidFill>
                  <a:srgbClr val="F6BD60"/>
                </a:solidFill>
                <a:latin typeface="Bahnschrift SemiBold" panose="020B0502040204020203" pitchFamily="34" charset="0"/>
                <a:ea typeface="+mn-ea"/>
                <a:cs typeface="+mn-cs"/>
              </a:rPr>
              <a:t>CH</a:t>
            </a:r>
            <a:r>
              <a:rPr lang="vi-VN" sz="5400" kern="1200" dirty="0">
                <a:solidFill>
                  <a:srgbClr val="F6BD60"/>
                </a:solidFill>
                <a:latin typeface="Bahnschrift SemiBold" panose="020B0502040204020203" pitchFamily="34" charset="0"/>
                <a:ea typeface="+mn-ea"/>
                <a:cs typeface="+mn-cs"/>
              </a:rPr>
              <a:t>Ư</a:t>
            </a:r>
            <a:r>
              <a:rPr lang="en-US" sz="5400" kern="1200" dirty="0">
                <a:solidFill>
                  <a:srgbClr val="F6BD60"/>
                </a:solidFill>
                <a:latin typeface="Bahnschrift SemiBold" panose="020B0502040204020203" pitchFamily="34" charset="0"/>
                <a:ea typeface="+mn-ea"/>
                <a:cs typeface="+mn-cs"/>
              </a:rPr>
              <a:t>ƠNG 1</a:t>
            </a:r>
          </a:p>
        </p:txBody>
      </p:sp>
      <p:sp>
        <p:nvSpPr>
          <p:cNvPr id="6" name="TextBox 5" descr="n212 zalo Nguyen Thuan">
            <a:extLst>
              <a:ext uri="{FF2B5EF4-FFF2-40B4-BE49-F238E27FC236}">
                <a16:creationId xmlns:a16="http://schemas.microsoft.com/office/drawing/2014/main" id="{BC6E2990-E62D-4F95-8305-8FB674E0F3DD}"/>
              </a:ext>
            </a:extLst>
          </p:cNvPr>
          <p:cNvSpPr txBox="1"/>
          <p:nvPr/>
        </p:nvSpPr>
        <p:spPr>
          <a:xfrm>
            <a:off x="529259" y="1377323"/>
            <a:ext cx="2683565" cy="600164"/>
          </a:xfrm>
          <a:prstGeom prst="rect">
            <a:avLst/>
          </a:prstGeom>
          <a:noFill/>
        </p:spPr>
        <p:txBody>
          <a:bodyPr wrap="square" rtlCol="0">
            <a:spAutoFit/>
          </a:bodyPr>
          <a:lstStyle/>
          <a:p>
            <a:pPr defTabSz="685800">
              <a:buClrTx/>
            </a:pPr>
            <a:r>
              <a:rPr lang="en-US" sz="3300" kern="1200" dirty="0">
                <a:solidFill>
                  <a:srgbClr val="84A59D"/>
                </a:solidFill>
                <a:latin typeface="Bahnschrift SemiBold" panose="020B0502040204020203" pitchFamily="34" charset="0"/>
                <a:ea typeface="+mn-ea"/>
                <a:cs typeface="+mn-cs"/>
              </a:rPr>
              <a:t>VẬT LÍ NHIỆT</a:t>
            </a:r>
          </a:p>
        </p:txBody>
      </p:sp>
      <p:sp>
        <p:nvSpPr>
          <p:cNvPr id="7" name="TextBox 6" descr="n212 zalo Nguyen Thuan">
            <a:extLst>
              <a:ext uri="{FF2B5EF4-FFF2-40B4-BE49-F238E27FC236}">
                <a16:creationId xmlns:a16="http://schemas.microsoft.com/office/drawing/2014/main" id="{CE2BC0A4-D34E-4DA2-937F-C467E6B5C746}"/>
              </a:ext>
            </a:extLst>
          </p:cNvPr>
          <p:cNvSpPr txBox="1"/>
          <p:nvPr/>
        </p:nvSpPr>
        <p:spPr>
          <a:xfrm>
            <a:off x="529259" y="1989029"/>
            <a:ext cx="1766681" cy="923330"/>
          </a:xfrm>
          <a:prstGeom prst="rect">
            <a:avLst/>
          </a:prstGeom>
          <a:noFill/>
        </p:spPr>
        <p:txBody>
          <a:bodyPr wrap="square" rtlCol="0">
            <a:spAutoFit/>
          </a:bodyPr>
          <a:lstStyle/>
          <a:p>
            <a:pPr defTabSz="685800">
              <a:buClrTx/>
            </a:pPr>
            <a:r>
              <a:rPr lang="en-US" sz="5400" kern="1200" dirty="0">
                <a:solidFill>
                  <a:srgbClr val="F28482"/>
                </a:solidFill>
                <a:latin typeface="Bahnschrift SemiBold" panose="020B0502040204020203" pitchFamily="34" charset="0"/>
                <a:ea typeface="+mn-ea"/>
                <a:cs typeface="+mn-cs"/>
              </a:rPr>
              <a:t>BÀI 1</a:t>
            </a:r>
          </a:p>
        </p:txBody>
      </p:sp>
      <p:sp>
        <p:nvSpPr>
          <p:cNvPr id="8" name="TextBox 7" descr="n212 zalo Nguyen Thuan">
            <a:extLst>
              <a:ext uri="{FF2B5EF4-FFF2-40B4-BE49-F238E27FC236}">
                <a16:creationId xmlns:a16="http://schemas.microsoft.com/office/drawing/2014/main" id="{46255682-20A0-450D-A162-82E2C70E9A49}"/>
              </a:ext>
            </a:extLst>
          </p:cNvPr>
          <p:cNvSpPr txBox="1"/>
          <p:nvPr/>
        </p:nvSpPr>
        <p:spPr>
          <a:xfrm>
            <a:off x="529259" y="2829553"/>
            <a:ext cx="3846443" cy="1015663"/>
          </a:xfrm>
          <a:prstGeom prst="rect">
            <a:avLst/>
          </a:prstGeom>
          <a:noFill/>
        </p:spPr>
        <p:txBody>
          <a:bodyPr wrap="square" rtlCol="0">
            <a:spAutoFit/>
          </a:bodyPr>
          <a:lstStyle/>
          <a:p>
            <a:pPr defTabSz="685800">
              <a:buClrTx/>
            </a:pPr>
            <a:r>
              <a:rPr lang="en-US" sz="3000" kern="1200" dirty="0">
                <a:solidFill>
                  <a:srgbClr val="F6BD60"/>
                </a:solidFill>
                <a:latin typeface="Bahnschrift SemiBold" panose="020B0502040204020203" pitchFamily="34" charset="0"/>
                <a:ea typeface="+mn-ea"/>
                <a:cs typeface="+mn-cs"/>
              </a:rPr>
              <a:t>CẤU TRÚC CỦA CHẤT SỰ CHUYỂN THỂ</a:t>
            </a:r>
          </a:p>
        </p:txBody>
      </p:sp>
      <p:grpSp>
        <p:nvGrpSpPr>
          <p:cNvPr id="11" name="Group 10" descr="n212 zalo Nguyen Thuan">
            <a:extLst>
              <a:ext uri="{FF2B5EF4-FFF2-40B4-BE49-F238E27FC236}">
                <a16:creationId xmlns:a16="http://schemas.microsoft.com/office/drawing/2014/main" id="{319A6748-F033-4099-AB30-16DC495D62CF}"/>
              </a:ext>
            </a:extLst>
          </p:cNvPr>
          <p:cNvGrpSpPr/>
          <p:nvPr/>
        </p:nvGrpSpPr>
        <p:grpSpPr>
          <a:xfrm>
            <a:off x="752890" y="4029288"/>
            <a:ext cx="1319420" cy="490258"/>
            <a:chOff x="1615108" y="5210410"/>
            <a:chExt cx="1759226" cy="653677"/>
          </a:xfrm>
        </p:grpSpPr>
        <p:sp>
          <p:nvSpPr>
            <p:cNvPr id="9" name="Rectangle: Rounded Corners 8">
              <a:extLst>
                <a:ext uri="{FF2B5EF4-FFF2-40B4-BE49-F238E27FC236}">
                  <a16:creationId xmlns:a16="http://schemas.microsoft.com/office/drawing/2014/main" id="{50AD4F5B-30D5-450D-B53D-DF473AD97AA7}"/>
                </a:ext>
              </a:extLst>
            </p:cNvPr>
            <p:cNvSpPr/>
            <p:nvPr/>
          </p:nvSpPr>
          <p:spPr>
            <a:xfrm>
              <a:off x="1615108" y="5210410"/>
              <a:ext cx="1759226" cy="653677"/>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FAC0D591-86E4-406D-ACF6-C75B66635BC8}"/>
                </a:ext>
              </a:extLst>
            </p:cNvPr>
            <p:cNvSpPr txBox="1"/>
            <p:nvPr/>
          </p:nvSpPr>
          <p:spPr>
            <a:xfrm>
              <a:off x="1769164" y="5306415"/>
              <a:ext cx="1605170" cy="492442"/>
            </a:xfrm>
            <a:prstGeom prst="rect">
              <a:avLst/>
            </a:prstGeom>
            <a:noFill/>
          </p:spPr>
          <p:txBody>
            <a:bodyPr wrap="square" rtlCol="0">
              <a:spAutoFit/>
            </a:bodyPr>
            <a:lstStyle/>
            <a:p>
              <a:pPr defTabSz="685800">
                <a:buClrTx/>
              </a:pPr>
              <a:r>
                <a:rPr lang="en-US" sz="1800" kern="1200" dirty="0">
                  <a:solidFill>
                    <a:prstClr val="white"/>
                  </a:solidFill>
                  <a:latin typeface="Bahnschrift SemiBold" panose="020B0502040204020203" pitchFamily="34" charset="0"/>
                  <a:ea typeface="+mn-ea"/>
                  <a:cs typeface="+mn-cs"/>
                </a:rPr>
                <a:t>BẮT ĐẦU</a:t>
              </a:r>
            </a:p>
          </p:txBody>
        </p:sp>
      </p:grpSp>
      <p:grpSp>
        <p:nvGrpSpPr>
          <p:cNvPr id="12" name="Group 11" descr="n212 zalo Nguyen Thuan">
            <a:extLst>
              <a:ext uri="{FF2B5EF4-FFF2-40B4-BE49-F238E27FC236}">
                <a16:creationId xmlns:a16="http://schemas.microsoft.com/office/drawing/2014/main" id="{366C794B-D3B3-4657-ABAA-868490B2BA70}"/>
              </a:ext>
            </a:extLst>
          </p:cNvPr>
          <p:cNvGrpSpPr/>
          <p:nvPr/>
        </p:nvGrpSpPr>
        <p:grpSpPr>
          <a:xfrm>
            <a:off x="5126108" y="766708"/>
            <a:ext cx="3933411" cy="3366077"/>
            <a:chOff x="7431016" y="2202132"/>
            <a:chExt cx="4542789" cy="3863820"/>
          </a:xfrm>
        </p:grpSpPr>
        <p:pic>
          <p:nvPicPr>
            <p:cNvPr id="13" name="Picture 12">
              <a:extLst>
                <a:ext uri="{FF2B5EF4-FFF2-40B4-BE49-F238E27FC236}">
                  <a16:creationId xmlns:a16="http://schemas.microsoft.com/office/drawing/2014/main" id="{D6062EF9-84FF-42D0-A35E-141C376A76E0}"/>
                </a:ext>
              </a:extLst>
            </p:cNvPr>
            <p:cNvPicPr/>
            <p:nvPr/>
          </p:nvPicPr>
          <p:blipFill rotWithShape="1">
            <a:blip r:embed="rId2"/>
            <a:srcRect l="4020"/>
            <a:stretch/>
          </p:blipFill>
          <p:spPr bwMode="auto">
            <a:xfrm>
              <a:off x="7431016" y="2202132"/>
              <a:ext cx="4542789" cy="3863820"/>
            </a:xfrm>
            <a:prstGeom prst="rect">
              <a:avLst/>
            </a:prstGeom>
            <a:ln>
              <a:noFill/>
            </a:ln>
            <a:extLst>
              <a:ext uri="{53640926-AAD7-44D8-BBD7-CCE9431645EC}">
                <a14:shadowObscured xmlns:a14="http://schemas.microsoft.com/office/drawing/2010/main"/>
              </a:ext>
            </a:extLst>
          </p:spPr>
        </p:pic>
        <p:pic>
          <p:nvPicPr>
            <p:cNvPr id="14" name="Picture 6">
              <a:extLst>
                <a:ext uri="{FF2B5EF4-FFF2-40B4-BE49-F238E27FC236}">
                  <a16:creationId xmlns:a16="http://schemas.microsoft.com/office/drawing/2014/main" id="{A1300B27-0F1D-4A8F-9A20-84EB0C9BA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221" r="74050"/>
            <a:stretch/>
          </p:blipFill>
          <p:spPr bwMode="auto">
            <a:xfrm>
              <a:off x="9890996" y="4452440"/>
              <a:ext cx="1518950" cy="14004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ài 10. Các thể của chất và sự chuyển thể - Hoc24">
              <a:extLst>
                <a:ext uri="{FF2B5EF4-FFF2-40B4-BE49-F238E27FC236}">
                  <a16:creationId xmlns:a16="http://schemas.microsoft.com/office/drawing/2014/main" id="{EAC349B1-F55A-4B2E-92A4-FE38444C6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81" t="68289" r="38371" b="4007"/>
            <a:stretch/>
          </p:blipFill>
          <p:spPr bwMode="auto">
            <a:xfrm>
              <a:off x="7702573" y="4642999"/>
              <a:ext cx="1093126" cy="101935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14" descr="Bài 10. Các thể của chất và sự chuyển thể - Hoc24">
              <a:extLst>
                <a:ext uri="{FF2B5EF4-FFF2-40B4-BE49-F238E27FC236}">
                  <a16:creationId xmlns:a16="http://schemas.microsoft.com/office/drawing/2014/main" id="{59F6A840-C765-4ACF-9B3D-5FA7127E5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98" t="68653" r="3469" b="3246"/>
            <a:stretch/>
          </p:blipFill>
          <p:spPr bwMode="auto">
            <a:xfrm>
              <a:off x="8915904" y="2589315"/>
              <a:ext cx="1124523" cy="1104528"/>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0330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667">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6667">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14:bounceEnd="66667">
                                          <p:cBhvr additive="base">
                                            <p:cTn id="11"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14:bounceEnd="66667">
                                          <p:cBhvr additive="base">
                                            <p:cTn id="15" dur="3000" fill="hold"/>
                                            <p:tgtEl>
                                              <p:spTgt spid="6"/>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667">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14:bounceEnd="66667">
                                          <p:cBhvr additive="base">
                                            <p:cTn id="19" dur="30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6667">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14:bounceEnd="66667">
                                          <p:cBhvr additive="base">
                                            <p:cTn id="23" dur="3000" fill="hold"/>
                                            <p:tgtEl>
                                              <p:spTgt spid="8"/>
                                            </p:tgtEl>
                                            <p:attrNameLst>
                                              <p:attrName>ppt_x</p:attrName>
                                            </p:attrNameLst>
                                          </p:cBhvr>
                                          <p:tavLst>
                                            <p:tav tm="0">
                                              <p:val>
                                                <p:strVal val="0-#ppt_w/2"/>
                                              </p:val>
                                            </p:tav>
                                            <p:tav tm="100000">
                                              <p:val>
                                                <p:strVal val="#ppt_x"/>
                                              </p:val>
                                            </p:tav>
                                          </p:tavLst>
                                        </p:anim>
                                        <p:anim calcmode="lin" valueType="num" p14:bounceEnd="66667">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6667">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14:bounceEnd="66667">
                                          <p:cBhvr additive="base">
                                            <p:cTn id="27" dur="3000" fill="hold"/>
                                            <p:tgtEl>
                                              <p:spTgt spid="11"/>
                                            </p:tgtEl>
                                            <p:attrNameLst>
                                              <p:attrName>ppt_x</p:attrName>
                                            </p:attrNameLst>
                                          </p:cBhvr>
                                          <p:tavLst>
                                            <p:tav tm="0">
                                              <p:val>
                                                <p:strVal val="0-#ppt_w/2"/>
                                              </p:val>
                                            </p:tav>
                                            <p:tav tm="100000">
                                              <p:val>
                                                <p:strVal val="#ppt_x"/>
                                              </p:val>
                                            </p:tav>
                                          </p:tavLst>
                                        </p:anim>
                                        <p:anim calcmode="lin" valueType="num" p14:bounceEnd="66667">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0-#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3000" fill="hold"/>
                                            <p:tgtEl>
                                              <p:spTgt spid="6"/>
                                            </p:tgtEl>
                                            <p:attrNameLst>
                                              <p:attrName>ppt_x</p:attrName>
                                            </p:attrNameLst>
                                          </p:cBhvr>
                                          <p:tavLst>
                                            <p:tav tm="0">
                                              <p:val>
                                                <p:strVal val="0-#ppt_w/2"/>
                                              </p:val>
                                            </p:tav>
                                            <p:tav tm="100000">
                                              <p:val>
                                                <p:strVal val="#ppt_x"/>
                                              </p:val>
                                            </p:tav>
                                          </p:tavLst>
                                        </p:anim>
                                        <p:anim calcmode="lin" valueType="num">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0-#ppt_w/2"/>
                                              </p:val>
                                            </p:tav>
                                            <p:tav tm="100000">
                                              <p:val>
                                                <p:strVal val="#ppt_x"/>
                                              </p:val>
                                            </p:tav>
                                          </p:tavLst>
                                        </p:anim>
                                        <p:anim calcmode="lin" valueType="num">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0-#ppt_w/2"/>
                                              </p:val>
                                            </p:tav>
                                            <p:tav tm="100000">
                                              <p:val>
                                                <p:strVal val="#ppt_x"/>
                                              </p:val>
                                            </p:tav>
                                          </p:tavLst>
                                        </p:anim>
                                        <p:anim calcmode="lin" valueType="num">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0" fill="hold"/>
                                            <p:tgtEl>
                                              <p:spTgt spid="11"/>
                                            </p:tgtEl>
                                            <p:attrNameLst>
                                              <p:attrName>ppt_x</p:attrName>
                                            </p:attrNameLst>
                                          </p:cBhvr>
                                          <p:tavLst>
                                            <p:tav tm="0">
                                              <p:val>
                                                <p:strVal val="0-#ppt_w/2"/>
                                              </p:val>
                                            </p:tav>
                                            <p:tav tm="100000">
                                              <p:val>
                                                <p:strVal val="#ppt_x"/>
                                              </p:val>
                                            </p:tav>
                                          </p:tavLst>
                                        </p:anim>
                                        <p:anim calcmode="lin" valueType="num">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1" name="Picture 50" descr="n212 zalo Nguyen Thuan">
            <a:extLst>
              <a:ext uri="{FF2B5EF4-FFF2-40B4-BE49-F238E27FC236}">
                <a16:creationId xmlns:a16="http://schemas.microsoft.com/office/drawing/2014/main" id="{A2041F20-9E98-49B6-AE68-3455057C5A09}"/>
              </a:ext>
            </a:extLst>
          </p:cNvPr>
          <p:cNvPicPr/>
          <p:nvPr/>
        </p:nvPicPr>
        <p:blipFill rotWithShape="1">
          <a:blip r:embed="rId3"/>
          <a:srcRect l="3002" r="1"/>
          <a:stretch/>
        </p:blipFill>
        <p:spPr bwMode="auto">
          <a:xfrm>
            <a:off x="787180" y="1229444"/>
            <a:ext cx="1714758" cy="1542662"/>
          </a:xfrm>
          <a:prstGeom prst="rect">
            <a:avLst/>
          </a:prstGeom>
          <a:ln>
            <a:noFill/>
          </a:ln>
          <a:extLst>
            <a:ext uri="{53640926-AAD7-44D8-BBD7-CCE9431645EC}">
              <a14:shadowObscured xmlns:a14="http://schemas.microsoft.com/office/drawing/2010/main"/>
            </a:ext>
          </a:extLst>
        </p:spPr>
      </p:pic>
      <p:sp>
        <p:nvSpPr>
          <p:cNvPr id="16" name="TextBox 15" descr="n212 zalo Nguyen Thuan">
            <a:extLst>
              <a:ext uri="{FF2B5EF4-FFF2-40B4-BE49-F238E27FC236}">
                <a16:creationId xmlns:a16="http://schemas.microsoft.com/office/drawing/2014/main" id="{6E0D0DC6-25DF-449C-AA23-B3BAFFB21658}"/>
              </a:ext>
            </a:extLst>
          </p:cNvPr>
          <p:cNvSpPr txBox="1"/>
          <p:nvPr/>
        </p:nvSpPr>
        <p:spPr>
          <a:xfrm>
            <a:off x="249784" y="2832791"/>
            <a:ext cx="2781590" cy="1815882"/>
          </a:xfrm>
          <a:prstGeom prst="rect">
            <a:avLst/>
          </a:prstGeom>
          <a:noFill/>
        </p:spPr>
        <p:txBody>
          <a:bodyPr wrap="square" rtlCol="0">
            <a:spAutoFit/>
          </a:bodyPr>
          <a:lstStyle/>
          <a:p>
            <a:pPr algn="ctr"/>
            <a:r>
              <a:rPr lang="en-US" sz="2800" b="1" dirty="0">
                <a:solidFill>
                  <a:srgbClr val="F6BD60"/>
                </a:solidFill>
                <a:latin typeface="Bahnschrift SemiBold" panose="020B0502040204020203" pitchFamily="34" charset="0"/>
              </a:rPr>
              <a:t>I.  MÔ HÌNH ĐỘNG HỌC PHÂN TỬ VỀ CẤU TẠO CHẤT</a:t>
            </a:r>
            <a:endParaRPr lang="en-US" sz="2800" dirty="0">
              <a:solidFill>
                <a:srgbClr val="F6BD60"/>
              </a:solidFill>
              <a:latin typeface="Bahnschrift SemiBold" panose="020B0502040204020203" pitchFamily="34" charset="0"/>
            </a:endParaRPr>
          </a:p>
        </p:txBody>
      </p:sp>
      <p:sp>
        <p:nvSpPr>
          <p:cNvPr id="53" name="TextBox 52" descr="n212 zalo Nguyen Thuan">
            <a:extLst>
              <a:ext uri="{FF2B5EF4-FFF2-40B4-BE49-F238E27FC236}">
                <a16:creationId xmlns:a16="http://schemas.microsoft.com/office/drawing/2014/main" id="{B88BF9D6-F367-4C8E-8950-E54E018CEA38}"/>
              </a:ext>
            </a:extLst>
          </p:cNvPr>
          <p:cNvSpPr txBox="1"/>
          <p:nvPr/>
        </p:nvSpPr>
        <p:spPr>
          <a:xfrm>
            <a:off x="3205621" y="2871628"/>
            <a:ext cx="2865199" cy="1815882"/>
          </a:xfrm>
          <a:prstGeom prst="rect">
            <a:avLst/>
          </a:prstGeom>
          <a:noFill/>
        </p:spPr>
        <p:txBody>
          <a:bodyPr wrap="square" rtlCol="0">
            <a:spAutoFit/>
          </a:bodyPr>
          <a:lstStyle/>
          <a:p>
            <a:pPr algn="ctr"/>
            <a:r>
              <a:rPr lang="en-US" sz="2800" b="1" dirty="0">
                <a:solidFill>
                  <a:srgbClr val="F28482"/>
                </a:solidFill>
                <a:latin typeface="Bahnschrift SemiBold" panose="020B0502040204020203" pitchFamily="34" charset="0"/>
              </a:rPr>
              <a:t>II. CẤU TRÚC CỦA CHẤT RẮN, CHẤT LỎNG, CHẤT KHÍ</a:t>
            </a:r>
            <a:endParaRPr lang="en-US" sz="2800" dirty="0">
              <a:solidFill>
                <a:srgbClr val="F28482"/>
              </a:solidFill>
              <a:latin typeface="Bahnschrift SemiBold" panose="020B0502040204020203" pitchFamily="34" charset="0"/>
            </a:endParaRPr>
          </a:p>
        </p:txBody>
      </p:sp>
      <p:grpSp>
        <p:nvGrpSpPr>
          <p:cNvPr id="17" name="Group 16" descr="n212 zalo Nguyen Thuan">
            <a:extLst>
              <a:ext uri="{FF2B5EF4-FFF2-40B4-BE49-F238E27FC236}">
                <a16:creationId xmlns:a16="http://schemas.microsoft.com/office/drawing/2014/main" id="{0BE4616E-51F0-4943-8213-1398F965F39C}"/>
              </a:ext>
            </a:extLst>
          </p:cNvPr>
          <p:cNvGrpSpPr/>
          <p:nvPr/>
        </p:nvGrpSpPr>
        <p:grpSpPr>
          <a:xfrm>
            <a:off x="3976109" y="1205011"/>
            <a:ext cx="1191781" cy="1591527"/>
            <a:chOff x="3676650" y="172069"/>
            <a:chExt cx="1529290" cy="2042243"/>
          </a:xfrm>
        </p:grpSpPr>
        <p:pic>
          <p:nvPicPr>
            <p:cNvPr id="54" name="Picture 53" descr="A diagram of a number&#10;&#10;Description automatically generated">
              <a:extLst>
                <a:ext uri="{FF2B5EF4-FFF2-40B4-BE49-F238E27FC236}">
                  <a16:creationId xmlns:a16="http://schemas.microsoft.com/office/drawing/2014/main" id="{849E7083-FFF9-4E4A-8989-B1E68595ECE0}"/>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55" name="Picture 54" descr="A diagram of a diagram of a diagram&#10;&#10;Description automatically generated with medium confidence">
              <a:extLst>
                <a:ext uri="{FF2B5EF4-FFF2-40B4-BE49-F238E27FC236}">
                  <a16:creationId xmlns:a16="http://schemas.microsoft.com/office/drawing/2014/main" id="{128370C3-AB82-46F9-AA94-E90887715213}"/>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56" name="Picture 55"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78CAD98D-DD0F-43DF-AA84-4165736EC8AB}"/>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18" name="TextBox 17" descr="n212 zalo Nguyen Thuan">
            <a:extLst>
              <a:ext uri="{FF2B5EF4-FFF2-40B4-BE49-F238E27FC236}">
                <a16:creationId xmlns:a16="http://schemas.microsoft.com/office/drawing/2014/main" id="{1FEE65C8-296A-43E4-981C-FE4A253BDF81}"/>
              </a:ext>
            </a:extLst>
          </p:cNvPr>
          <p:cNvSpPr txBox="1"/>
          <p:nvPr/>
        </p:nvSpPr>
        <p:spPr>
          <a:xfrm>
            <a:off x="6419315" y="2994739"/>
            <a:ext cx="2433099" cy="1569660"/>
          </a:xfrm>
          <a:prstGeom prst="rect">
            <a:avLst/>
          </a:prstGeom>
          <a:noFill/>
        </p:spPr>
        <p:txBody>
          <a:bodyPr wrap="square" rtlCol="0">
            <a:spAutoFit/>
          </a:bodyPr>
          <a:lstStyle/>
          <a:p>
            <a:pPr algn="ctr"/>
            <a:r>
              <a:rPr lang="en-US" sz="3200" b="1" dirty="0">
                <a:solidFill>
                  <a:srgbClr val="84A59D"/>
                </a:solidFill>
              </a:rPr>
              <a:t>III. SỰ CHUYỂN THỂ</a:t>
            </a:r>
            <a:endParaRPr lang="en-US" sz="3200" dirty="0">
              <a:solidFill>
                <a:srgbClr val="84A59D"/>
              </a:solidFill>
            </a:endParaRPr>
          </a:p>
        </p:txBody>
      </p:sp>
      <p:pic>
        <p:nvPicPr>
          <p:cNvPr id="59" name="Picture 58" descr="n212 zalo Nguyen Thuan">
            <a:extLst>
              <a:ext uri="{FF2B5EF4-FFF2-40B4-BE49-F238E27FC236}">
                <a16:creationId xmlns:a16="http://schemas.microsoft.com/office/drawing/2014/main" id="{26F0ECA0-A585-4F06-8EA4-DAD744E46AB1}"/>
              </a:ext>
            </a:extLst>
          </p:cNvPr>
          <p:cNvPicPr/>
          <p:nvPr/>
        </p:nvPicPr>
        <p:blipFill>
          <a:blip r:embed="rId10"/>
          <a:stretch>
            <a:fillRect/>
          </a:stretch>
        </p:blipFill>
        <p:spPr>
          <a:xfrm>
            <a:off x="6630649" y="1075618"/>
            <a:ext cx="1934262" cy="1763627"/>
          </a:xfrm>
          <a:prstGeom prst="rect">
            <a:avLst/>
          </a:prstGeom>
        </p:spPr>
      </p:pic>
      <p:grpSp>
        <p:nvGrpSpPr>
          <p:cNvPr id="21" name="Group 20" descr="n212 zalo Nguyen Thuan">
            <a:extLst>
              <a:ext uri="{FF2B5EF4-FFF2-40B4-BE49-F238E27FC236}">
                <a16:creationId xmlns:a16="http://schemas.microsoft.com/office/drawing/2014/main" id="{EA4C1AD0-5C29-49EA-92EA-CCAB88B74EB6}"/>
              </a:ext>
            </a:extLst>
          </p:cNvPr>
          <p:cNvGrpSpPr/>
          <p:nvPr/>
        </p:nvGrpSpPr>
        <p:grpSpPr>
          <a:xfrm>
            <a:off x="2751462" y="87780"/>
            <a:ext cx="3773519" cy="681532"/>
            <a:chOff x="2857130" y="95415"/>
            <a:chExt cx="3773519" cy="681532"/>
          </a:xfrm>
        </p:grpSpPr>
        <p:sp>
          <p:nvSpPr>
            <p:cNvPr id="19" name="Rectangle: Rounded Corners 18">
              <a:extLst>
                <a:ext uri="{FF2B5EF4-FFF2-40B4-BE49-F238E27FC236}">
                  <a16:creationId xmlns:a16="http://schemas.microsoft.com/office/drawing/2014/main" id="{85D8078C-236F-437A-B770-B27BAFE46D69}"/>
                </a:ext>
              </a:extLst>
            </p:cNvPr>
            <p:cNvSpPr/>
            <p:nvPr/>
          </p:nvSpPr>
          <p:spPr>
            <a:xfrm>
              <a:off x="2857130" y="95415"/>
              <a:ext cx="3773519" cy="681532"/>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B40"/>
                </a:solidFill>
              </a:endParaRPr>
            </a:p>
          </p:txBody>
        </p:sp>
        <p:sp>
          <p:nvSpPr>
            <p:cNvPr id="20" name="TextBox 19">
              <a:extLst>
                <a:ext uri="{FF2B5EF4-FFF2-40B4-BE49-F238E27FC236}">
                  <a16:creationId xmlns:a16="http://schemas.microsoft.com/office/drawing/2014/main" id="{3C998827-0665-4F1B-99F8-D07FFF3831F8}"/>
                </a:ext>
              </a:extLst>
            </p:cNvPr>
            <p:cNvSpPr txBox="1"/>
            <p:nvPr/>
          </p:nvSpPr>
          <p:spPr>
            <a:xfrm>
              <a:off x="3088342" y="163379"/>
              <a:ext cx="338228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NỘI DUNG CHÍNH</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7" name="Google Shape;457;p32" descr="n212 zalo Nguyen Thuan"/>
          <p:cNvSpPr txBox="1">
            <a:spLocks noGrp="1"/>
          </p:cNvSpPr>
          <p:nvPr>
            <p:ph type="title"/>
          </p:nvPr>
        </p:nvSpPr>
        <p:spPr>
          <a:xfrm>
            <a:off x="0" y="1582030"/>
            <a:ext cx="6019137" cy="2342290"/>
          </a:xfrm>
          <a:prstGeom prst="rect">
            <a:avLst/>
          </a:prstGeom>
        </p:spPr>
        <p:txBody>
          <a:bodyPr spcFirstLastPara="1" wrap="square" lIns="91425" tIns="91425" rIns="91425" bIns="91425" anchor="ctr" anchorCtr="0">
            <a:noAutofit/>
          </a:bodyPr>
          <a:lstStyle/>
          <a:p>
            <a:r>
              <a:rPr lang="en-US" sz="4800" dirty="0">
                <a:solidFill>
                  <a:srgbClr val="F6BD60"/>
                </a:solidFill>
                <a:latin typeface="Bahnschrift SemiBold" panose="020B0502040204020203" pitchFamily="34" charset="0"/>
              </a:rPr>
              <a:t>I.  MÔ HÌNH ĐỘNG HỌC PHÂN TỬ VỀ CẤU TẠO CHẤT</a:t>
            </a:r>
          </a:p>
        </p:txBody>
      </p:sp>
      <p:sp>
        <p:nvSpPr>
          <p:cNvPr id="12" name="Freeform 13" descr="n212 zalo Nguyen Thuan">
            <a:extLst>
              <a:ext uri="{FF2B5EF4-FFF2-40B4-BE49-F238E27FC236}">
                <a16:creationId xmlns:a16="http://schemas.microsoft.com/office/drawing/2014/main" id="{5524BA65-39A7-4F35-A644-8DFE080DB0B6}"/>
              </a:ext>
            </a:extLst>
          </p:cNvPr>
          <p:cNvSpPr/>
          <p:nvPr/>
        </p:nvSpPr>
        <p:spPr>
          <a:xfrm>
            <a:off x="-56421" y="0"/>
            <a:ext cx="2107858" cy="158203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3">
              <a:extLst>
                <a:ext uri="{96DAC541-7B7A-43D3-8B79-37D633B846F1}">
                  <asvg:svgBlip xmlns:asvg="http://schemas.microsoft.com/office/drawing/2016/SVG/main" xmlns="" r:embed="rId4"/>
                </a:ext>
              </a:extLst>
            </a:blip>
            <a:stretch>
              <a:fillRect l="-36727" t="-1150" r="-6100"/>
            </a:stretch>
          </a:blipFill>
        </p:spPr>
        <p:txBody>
          <a:bodyPr/>
          <a:lstStyle/>
          <a:p>
            <a:endParaRPr lang="en-US"/>
          </a:p>
        </p:txBody>
      </p:sp>
      <p:pic>
        <p:nvPicPr>
          <p:cNvPr id="2" name="Picture 1" descr="n212 zalo Nguyen Thuan">
            <a:extLst>
              <a:ext uri="{FF2B5EF4-FFF2-40B4-BE49-F238E27FC236}">
                <a16:creationId xmlns:a16="http://schemas.microsoft.com/office/drawing/2014/main" id="{6CD8AE59-8046-0BCC-2A87-42DEE914F9BE}"/>
              </a:ext>
            </a:extLst>
          </p:cNvPr>
          <p:cNvPicPr/>
          <p:nvPr/>
        </p:nvPicPr>
        <p:blipFill rotWithShape="1">
          <a:blip r:embed="rId5"/>
          <a:srcRect l="3002" r="1"/>
          <a:stretch/>
        </p:blipFill>
        <p:spPr bwMode="auto">
          <a:xfrm>
            <a:off x="6190734" y="1582030"/>
            <a:ext cx="2676651" cy="2342290"/>
          </a:xfrm>
          <a:prstGeom prst="rect">
            <a:avLst/>
          </a:prstGeom>
          <a:ln>
            <a:noFill/>
          </a:ln>
          <a:extLst>
            <a:ext uri="{53640926-AAD7-44D8-BBD7-CCE9431645EC}">
              <a14:shadowObscured xmlns:a14="http://schemas.microsoft.com/office/drawing/2010/main"/>
            </a:ext>
          </a:extLst>
        </p:spPr>
      </p:pic>
      <p:sp>
        <p:nvSpPr>
          <p:cNvPr id="13" name="Freeform 7" descr="n212 zalo Nguyen Thuan">
            <a:extLst>
              <a:ext uri="{FF2B5EF4-FFF2-40B4-BE49-F238E27FC236}">
                <a16:creationId xmlns:a16="http://schemas.microsoft.com/office/drawing/2014/main" id="{A6E5F803-5D96-4001-9C34-7AC6823C40F7}"/>
              </a:ext>
            </a:extLst>
          </p:cNvPr>
          <p:cNvSpPr/>
          <p:nvPr/>
        </p:nvSpPr>
        <p:spPr>
          <a:xfrm>
            <a:off x="7140271" y="3845393"/>
            <a:ext cx="1901123" cy="1244518"/>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14:bounceEnd="66667">
                                          <p:cBhvr additive="base">
                                            <p:cTn id="7" dur="3000" fill="hold"/>
                                            <p:tgtEl>
                                              <p:spTgt spid="45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14:bounceEnd="66667">
                                          <p:cBhvr additive="base">
                                            <p:cTn id="11"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6667">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14:bounceEnd="66667">
                                          <p:cBhvr additive="base">
                                            <p:cTn id="15" dur="30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14:bounceEnd="66667">
                                          <p:cBhvr additive="base">
                                            <p:cTn id="19"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cBhvr additive="base">
                                            <p:cTn id="7" dur="3000" fill="hold"/>
                                            <p:tgtEl>
                                              <p:spTgt spid="457"/>
                                            </p:tgtEl>
                                            <p:attrNameLst>
                                              <p:attrName>ppt_x</p:attrName>
                                            </p:attrNameLst>
                                          </p:cBhvr>
                                          <p:tavLst>
                                            <p:tav tm="0">
                                              <p:val>
                                                <p:strVal val="#ppt_x"/>
                                              </p:val>
                                            </p:tav>
                                            <p:tav tm="100000">
                                              <p:val>
                                                <p:strVal val="#ppt_x"/>
                                              </p:val>
                                            </p:tav>
                                          </p:tavLst>
                                        </p:anim>
                                        <p:anim calcmode="lin" valueType="num">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0" fill="hold"/>
                                            <p:tgtEl>
                                              <p:spTgt spid="12"/>
                                            </p:tgtEl>
                                            <p:attrNameLst>
                                              <p:attrName>ppt_x</p:attrName>
                                            </p:attrNameLst>
                                          </p:cBhvr>
                                          <p:tavLst>
                                            <p:tav tm="0">
                                              <p:val>
                                                <p:strVal val="#ppt_x"/>
                                              </p:val>
                                            </p:tav>
                                            <p:tav tm="100000">
                                              <p:val>
                                                <p:strVal val="#ppt_x"/>
                                              </p:val>
                                            </p:tav>
                                          </p:tavLst>
                                        </p:anim>
                                        <p:anim calcmode="lin" valueType="num">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ppt_x"/>
                                              </p:val>
                                            </p:tav>
                                            <p:tav tm="100000">
                                              <p:val>
                                                <p:strVal val="#ppt_x"/>
                                              </p:val>
                                            </p:tav>
                                          </p:tavLst>
                                        </p:anim>
                                        <p:anim calcmode="lin" valueType="num">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fill="hold"/>
                                            <p:tgtEl>
                                              <p:spTgt spid="2"/>
                                            </p:tgtEl>
                                            <p:attrNameLst>
                                              <p:attrName>ppt_x</p:attrName>
                                            </p:attrNameLst>
                                          </p:cBhvr>
                                          <p:tavLst>
                                            <p:tav tm="0">
                                              <p:val>
                                                <p:strVal val="#ppt_x"/>
                                              </p:val>
                                            </p:tav>
                                            <p:tav tm="100000">
                                              <p:val>
                                                <p:strVal val="#ppt_x"/>
                                              </p:val>
                                            </p:tav>
                                          </p:tavLst>
                                        </p:anim>
                                        <p:anim calcmode="lin" valueType="num">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12 zalo Nguyen Thuan"/>
          <p:cNvSpPr txBox="1">
            <a:spLocks noGrp="1"/>
          </p:cNvSpPr>
          <p:nvPr>
            <p:ph type="title"/>
          </p:nvPr>
        </p:nvSpPr>
        <p:spPr>
          <a:xfrm>
            <a:off x="323687" y="279645"/>
            <a:ext cx="8496626" cy="696540"/>
          </a:xfrm>
          <a:prstGeom prst="roundRect">
            <a:avLst>
              <a:gd name="adj" fmla="val 27311"/>
            </a:avLst>
          </a:prstGeom>
          <a:solidFill>
            <a:srgbClr val="FFAB40"/>
          </a:solidFill>
        </p:spPr>
        <p:txBody>
          <a:bodyPr spcFirstLastPara="1" wrap="square" lIns="91425" tIns="91425" rIns="91425" bIns="91425" anchor="t" anchorCtr="0">
            <a:noAutofit/>
          </a:bodyPr>
          <a:lstStyle/>
          <a:p>
            <a:r>
              <a:rPr lang="en-US" dirty="0">
                <a:solidFill>
                  <a:schemeClr val="bg1"/>
                </a:solidFill>
                <a:latin typeface="Bahnschrift SemiBold" panose="020B0502040204020203" pitchFamily="34" charset="0"/>
              </a:rPr>
              <a:t>I.  MÔ HÌNH ĐỘNG HỌC PHÂN TỬ VỀ CẤU TẠO CHẤT</a:t>
            </a:r>
          </a:p>
        </p:txBody>
      </p:sp>
      <p:sp>
        <p:nvSpPr>
          <p:cNvPr id="561" name="Google Shape;561;p35" descr="n212 zalo Nguyen Thuan"/>
          <p:cNvSpPr txBox="1">
            <a:spLocks noGrp="1"/>
          </p:cNvSpPr>
          <p:nvPr>
            <p:ph type="body" idx="1"/>
          </p:nvPr>
        </p:nvSpPr>
        <p:spPr>
          <a:xfrm>
            <a:off x="323687" y="1336106"/>
            <a:ext cx="5187427" cy="3342398"/>
          </a:xfrm>
          <a:prstGeom prst="rect">
            <a:avLst/>
          </a:prstGeom>
        </p:spPr>
        <p:txBody>
          <a:bodyPr spcFirstLastPara="1" wrap="square" lIns="91425" tIns="91425" rIns="91425" bIns="91425" anchor="t" anchorCtr="0">
            <a:noAutofit/>
          </a:bodyPr>
          <a:lstStyle/>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1.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chất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được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cấu</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tạo</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từ</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hạt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riêng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biệt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84A59D"/>
                </a:solidFill>
                <a:latin typeface="Bahnschrift SemiBold" panose="020B0502040204020203" pitchFamily="34" charset="0"/>
                <a:ea typeface="Cambria" panose="02040503050406030204" pitchFamily="18" charset="0"/>
              </a:rPr>
              <a:t>2.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không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ngừng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Nhiệt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cao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thì</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tốc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cấu</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tạo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nên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lớn</a:t>
            </a:r>
            <a:r>
              <a:rPr lang="en-US" sz="2000" b="1" dirty="0">
                <a:solidFill>
                  <a:srgbClr val="84A59D"/>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3. </a:t>
            </a:r>
            <a:r>
              <a:rPr lang="en-US" sz="2000" b="1" dirty="0" err="1">
                <a:solidFill>
                  <a:srgbClr val="F28482"/>
                </a:solidFill>
                <a:latin typeface="Bahnschrift SemiBold" panose="020B0502040204020203" pitchFamily="34" charset="0"/>
                <a:ea typeface="Cambria" panose="02040503050406030204" pitchFamily="18" charset="0"/>
              </a:rPr>
              <a:t>Giữa</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có</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hút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và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đẩy</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gọi</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chung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liên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kết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endParaRPr sz="2000" b="1" dirty="0">
              <a:solidFill>
                <a:srgbClr val="F28482"/>
              </a:solidFill>
              <a:latin typeface="Bahnschrift SemiBold" panose="020B0502040204020203" pitchFamily="34" charset="0"/>
              <a:ea typeface="Cambria" panose="02040503050406030204" pitchFamily="18" charset="0"/>
            </a:endParaRPr>
          </a:p>
        </p:txBody>
      </p:sp>
      <p:pic>
        <p:nvPicPr>
          <p:cNvPr id="6" name="Picture 5" descr="n212 zalo Nguyen Thuan"/>
          <p:cNvPicPr>
            <a:picLocks noChangeAspect="1"/>
          </p:cNvPicPr>
          <p:nvPr/>
        </p:nvPicPr>
        <p:blipFill>
          <a:blip r:embed="rId3"/>
          <a:stretch>
            <a:fillRect/>
          </a:stretch>
        </p:blipFill>
        <p:spPr>
          <a:xfrm>
            <a:off x="6003604" y="1273810"/>
            <a:ext cx="2659772" cy="1407607"/>
          </a:xfrm>
          <a:prstGeom prst="rect">
            <a:avLst/>
          </a:prstGeom>
        </p:spPr>
      </p:pic>
      <p:pic>
        <p:nvPicPr>
          <p:cNvPr id="7" name="Picture 6" descr="n212 zalo Nguyen Thu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10" y="2593780"/>
            <a:ext cx="2316360" cy="2084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Effect transition="in" filter="wipe(down)">
                                      <p:cBhvr>
                                        <p:cTn id="7" dur="500"/>
                                        <p:tgtEl>
                                          <p:spTgt spid="56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61">
                                            <p:txEl>
                                              <p:pRg st="1" end="1"/>
                                            </p:txEl>
                                          </p:spTgt>
                                        </p:tgtEl>
                                        <p:attrNameLst>
                                          <p:attrName>style.visibility</p:attrName>
                                        </p:attrNameLst>
                                      </p:cBhvr>
                                      <p:to>
                                        <p:strVal val="visible"/>
                                      </p:to>
                                    </p:set>
                                    <p:animEffect transition="in" filter="wipe(down)">
                                      <p:cBhvr>
                                        <p:cTn id="15" dur="500"/>
                                        <p:tgtEl>
                                          <p:spTgt spid="5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61">
                                            <p:txEl>
                                              <p:pRg st="2" end="2"/>
                                            </p:txEl>
                                          </p:spTgt>
                                        </p:tgtEl>
                                        <p:attrNameLst>
                                          <p:attrName>style.visibility</p:attrName>
                                        </p:attrNameLst>
                                      </p:cBhvr>
                                      <p:to>
                                        <p:strVal val="visible"/>
                                      </p:to>
                                    </p:set>
                                    <p:animEffect transition="in" filter="wipe(down)">
                                      <p:cBhvr>
                                        <p:cTn id="20" dur="500"/>
                                        <p:tgtEl>
                                          <p:spTgt spid="561">
                                            <p:txEl>
                                              <p:pRg st="2" end="2"/>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7" name="Rectangle: Rounded Corners 6" descr="n212 zalo Nguyen Thuan">
            <a:extLst>
              <a:ext uri="{FF2B5EF4-FFF2-40B4-BE49-F238E27FC236}">
                <a16:creationId xmlns:a16="http://schemas.microsoft.com/office/drawing/2014/main" id="{B180BAFA-871C-40A9-8E97-F17079B139EC}"/>
              </a:ext>
            </a:extLst>
          </p:cNvPr>
          <p:cNvSpPr/>
          <p:nvPr/>
        </p:nvSpPr>
        <p:spPr>
          <a:xfrm>
            <a:off x="163902" y="207033"/>
            <a:ext cx="6268703" cy="4727275"/>
          </a:xfrm>
          <a:prstGeom prst="roundRect">
            <a:avLst>
              <a:gd name="adj" fmla="val 7751"/>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Google Shape;561;p35" descr="n212 zalo Nguyen Thuan"/>
          <p:cNvSpPr txBox="1">
            <a:spLocks noGrp="1"/>
          </p:cNvSpPr>
          <p:nvPr>
            <p:ph type="body" idx="1"/>
          </p:nvPr>
        </p:nvSpPr>
        <p:spPr>
          <a:xfrm>
            <a:off x="96988" y="273552"/>
            <a:ext cx="6335617" cy="4565868"/>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1</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1</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a)</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Tại sao TN của Brown được coi là một trong những TN chứng tỏ các phân tử chuyển động hỗn loạn, không ngừng?</a:t>
            </a:r>
          </a:p>
          <a:p>
            <a:pPr marL="139700" lvl="0" indent="0" algn="just">
              <a:lnSpc>
                <a:spcPct val="120000"/>
              </a:lnSpc>
              <a:buNone/>
            </a:pPr>
            <a:r>
              <a:rPr lang="vi-VN" sz="2400" dirty="0">
                <a:solidFill>
                  <a:srgbClr val="84A59D"/>
                </a:solidFill>
                <a:latin typeface="Bahnschrift SemiBold" panose="020B0502040204020203" pitchFamily="34" charset="0"/>
                <a:ea typeface="Cambria" panose="02040503050406030204" pitchFamily="18" charset="0"/>
              </a:rPr>
              <a:t>b)</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Làm thế nào để với TN của Brown có thể chứng tỏ được khi nhiệt độ của nước càng cao thì các phân tử nước chuyển động càng </a:t>
            </a:r>
            <a:r>
              <a:rPr lang="vi-VN" sz="2400">
                <a:solidFill>
                  <a:srgbClr val="84A59D"/>
                </a:solidFill>
                <a:latin typeface="Bahnschrift SemiBold" panose="020B0502040204020203" pitchFamily="34" charset="0"/>
                <a:ea typeface="Cambria" panose="02040503050406030204" pitchFamily="18" charset="0"/>
              </a:rPr>
              <a:t>nhanh?</a:t>
            </a:r>
            <a:r>
              <a:rPr lang="en-US" sz="2400">
                <a:solidFill>
                  <a:srgbClr val="84A59D"/>
                </a:solidFill>
                <a:latin typeface="Bahnschrift SemiBold" panose="020B0502040204020203" pitchFamily="34" charset="0"/>
                <a:ea typeface="Cambria" panose="02040503050406030204" pitchFamily="18" charset="0"/>
              </a:rPr>
              <a:t> https://www.vnteach.com</a:t>
            </a:r>
            <a:endParaRPr lang="vi-VN" sz="2400" dirty="0">
              <a:solidFill>
                <a:srgbClr val="84A59D"/>
              </a:solidFill>
              <a:latin typeface="Bahnschrift SemiBold" panose="020B0502040204020203" pitchFamily="34" charset="0"/>
              <a:ea typeface="Cambria" panose="02040503050406030204" pitchFamily="18" charset="0"/>
            </a:endParaRP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2</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Hãy tìm các hiện tượng thực tế chứng tỏ giữa các phân tử có lực đẩy, lực hút?</a:t>
            </a:r>
          </a:p>
        </p:txBody>
      </p:sp>
      <p:pic>
        <p:nvPicPr>
          <p:cNvPr id="4" name="Picture 3" descr="n212 zalo Nguyen Thuan"/>
          <p:cNvPicPr>
            <a:picLocks noChangeAspect="1"/>
          </p:cNvPicPr>
          <p:nvPr/>
        </p:nvPicPr>
        <p:blipFill>
          <a:blip r:embed="rId3"/>
          <a:stretch>
            <a:fillRect/>
          </a:stretch>
        </p:blipFill>
        <p:spPr>
          <a:xfrm>
            <a:off x="6631629" y="580792"/>
            <a:ext cx="2197976" cy="1734936"/>
          </a:xfrm>
          <a:prstGeom prst="rect">
            <a:avLst/>
          </a:prstGeom>
        </p:spPr>
      </p:pic>
      <p:pic>
        <p:nvPicPr>
          <p:cNvPr id="5" name="Picture 4" descr="n212 zalo Nguyen Thuan"/>
          <p:cNvPicPr>
            <a:picLocks noChangeAspect="1"/>
          </p:cNvPicPr>
          <p:nvPr/>
        </p:nvPicPr>
        <p:blipFill>
          <a:blip r:embed="rId4"/>
          <a:stretch>
            <a:fillRect/>
          </a:stretch>
        </p:blipFill>
        <p:spPr>
          <a:xfrm>
            <a:off x="6631629" y="2448209"/>
            <a:ext cx="2223976" cy="1792193"/>
          </a:xfrm>
          <a:prstGeom prst="rect">
            <a:avLst/>
          </a:prstGeom>
        </p:spPr>
      </p:pic>
    </p:spTree>
    <p:extLst>
      <p:ext uri="{BB962C8B-B14F-4D97-AF65-F5344CB8AC3E}">
        <p14:creationId xmlns:p14="http://schemas.microsoft.com/office/powerpoint/2010/main" val="296830540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F2C14083-6477-42B6-9677-F3453480392A}"/>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n212 zalo Nguyen Thuan">
            <a:extLst>
              <a:ext uri="{FF2B5EF4-FFF2-40B4-BE49-F238E27FC236}">
                <a16:creationId xmlns:a16="http://schemas.microsoft.com/office/drawing/2014/main" id="{4E637E04-3FD9-477D-ED3A-AC7DD29F2AE3}"/>
              </a:ext>
            </a:extLst>
          </p:cNvPr>
          <p:cNvSpPr>
            <a:spLocks noGrp="1"/>
          </p:cNvSpPr>
          <p:nvPr>
            <p:ph type="title"/>
          </p:nvPr>
        </p:nvSpPr>
        <p:spPr>
          <a:xfrm>
            <a:off x="2109157" y="185107"/>
            <a:ext cx="5016261" cy="558281"/>
          </a:xfrm>
        </p:spPr>
        <p:txBody>
          <a:bodyPr/>
          <a:lstStyle/>
          <a:p>
            <a:r>
              <a:rPr lang="en-US" dirty="0">
                <a:solidFill>
                  <a:schemeClr val="bg1"/>
                </a:solidFill>
                <a:latin typeface="Bahnschrift SemiBold" panose="020B0502040204020203" pitchFamily="34" charset="0"/>
                <a:ea typeface="Cambria" panose="02040503050406030204" pitchFamily="18" charset="0"/>
                <a:cs typeface="Catamaran" panose="020B0604020202020204" charset="0"/>
              </a:rPr>
              <a:t>ĐÁP ÁN PHIẾU HỌC TẬP SỐ 1</a:t>
            </a:r>
          </a:p>
        </p:txBody>
      </p:sp>
      <p:sp>
        <p:nvSpPr>
          <p:cNvPr id="3" name="Text Placeholder 2" descr="n212 zalo Nguyen Thuan">
            <a:extLst>
              <a:ext uri="{FF2B5EF4-FFF2-40B4-BE49-F238E27FC236}">
                <a16:creationId xmlns:a16="http://schemas.microsoft.com/office/drawing/2014/main" id="{1E37B2BC-7A07-F6A1-AFD9-7519BCE6B348}"/>
              </a:ext>
            </a:extLst>
          </p:cNvPr>
          <p:cNvSpPr>
            <a:spLocks noGrp="1"/>
          </p:cNvSpPr>
          <p:nvPr>
            <p:ph type="body" idx="1"/>
          </p:nvPr>
        </p:nvSpPr>
        <p:spPr>
          <a:xfrm>
            <a:off x="164890" y="1133385"/>
            <a:ext cx="6115140" cy="3825007"/>
          </a:xfrm>
        </p:spPr>
        <p:txBody>
          <a:bodyPr/>
          <a:lstStyle/>
          <a:p>
            <a:pPr marL="0" marR="0" indent="0" algn="just">
              <a:lnSpc>
                <a:spcPct val="107000"/>
              </a:lnSpc>
              <a:spcBef>
                <a:spcPts val="0"/>
              </a:spcBef>
              <a:spcAft>
                <a:spcPts val="0"/>
              </a:spcAft>
              <a:buNone/>
            </a:pPr>
            <a:r>
              <a:rPr lang="en-US" sz="2200" b="1" dirty="0" err="1">
                <a:solidFill>
                  <a:srgbClr val="F28482"/>
                </a:solidFill>
                <a:effectLst/>
                <a:latin typeface="Bahnschrift SemiBold" panose="020B0502040204020203" pitchFamily="34" charset="0"/>
                <a:ea typeface="Cambria" panose="02040503050406030204" pitchFamily="18" charset="0"/>
                <a:cs typeface="Catamaran" panose="020B0604020202020204" charset="0"/>
              </a:rPr>
              <a:t>Câu</a:t>
            </a:r>
            <a:r>
              <a:rPr lang="en-US" sz="2200" b="1" dirty="0">
                <a:solidFill>
                  <a:srgbClr val="F28482"/>
                </a:solidFill>
                <a:effectLst/>
                <a:latin typeface="Bahnschrift SemiBold" panose="020B0502040204020203" pitchFamily="34" charset="0"/>
                <a:ea typeface="Cambria" panose="02040503050406030204" pitchFamily="18" charset="0"/>
                <a:cs typeface="Catamaran" panose="020B0604020202020204" charset="0"/>
              </a:rPr>
              <a:t> 1: </a:t>
            </a:r>
            <a:endParaRPr lang="en-US" sz="2200" dirty="0">
              <a:solidFill>
                <a:srgbClr val="F28482"/>
              </a:solidFill>
              <a:effectLst/>
              <a:latin typeface="Bahnschrift SemiBold" panose="020B0502040204020203" pitchFamily="34" charset="0"/>
              <a:ea typeface="Cambria" panose="02040503050406030204" pitchFamily="18" charset="0"/>
              <a:cs typeface="Catamaran" panose="020B0604020202020204" charset="0"/>
            </a:endParaRPr>
          </a:p>
          <a:p>
            <a:pPr marL="0" marR="0" indent="0" algn="just">
              <a:lnSpc>
                <a:spcPct val="107000"/>
              </a:lnSpc>
              <a:spcBef>
                <a:spcPts val="0"/>
              </a:spcBef>
              <a:spcAft>
                <a:spcPts val="0"/>
              </a:spcAft>
              <a:buNone/>
            </a:pP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trong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là</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do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luôn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có</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thể</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từ</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nhiều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phía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này</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bằng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nên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cũng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hỗn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loạn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ngừng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t>
            </a:r>
          </a:p>
          <a:p>
            <a:pPr marL="0" marR="0" indent="0" algn="just">
              <a:lnSpc>
                <a:spcPct val="107000"/>
              </a:lnSpc>
              <a:spcBef>
                <a:spcPts val="0"/>
              </a:spcBef>
              <a:spcAft>
                <a:spcPts val="0"/>
              </a:spcAft>
              <a:buNone/>
            </a:pP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b) VD: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đổ</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sẽ</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nhanh</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Còn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bỏ</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đá</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phải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khuấy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lên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lâu</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a:t>
            </a:r>
          </a:p>
        </p:txBody>
      </p:sp>
      <p:pic>
        <p:nvPicPr>
          <p:cNvPr id="1026" name="Picture 2" descr="n212 zalo Nguyen Thuan">
            <a:extLst>
              <a:ext uri="{FF2B5EF4-FFF2-40B4-BE49-F238E27FC236}">
                <a16:creationId xmlns:a16="http://schemas.microsoft.com/office/drawing/2014/main" id="{E6E24D86-ACB4-8EBA-C931-BEAF16964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58"/>
          <a:stretch/>
        </p:blipFill>
        <p:spPr bwMode="auto">
          <a:xfrm>
            <a:off x="6691168" y="3039891"/>
            <a:ext cx="1602663" cy="1950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12 zalo Nguyen Thuan">
            <a:extLst>
              <a:ext uri="{FF2B5EF4-FFF2-40B4-BE49-F238E27FC236}">
                <a16:creationId xmlns:a16="http://schemas.microsoft.com/office/drawing/2014/main" id="{AEB209F6-506F-7133-BBD9-0271E2B9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28" y="44056"/>
            <a:ext cx="1089329" cy="1089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212 zalo Nguyen Thuan">
            <a:extLst>
              <a:ext uri="{FF2B5EF4-FFF2-40B4-BE49-F238E27FC236}">
                <a16:creationId xmlns:a16="http://schemas.microsoft.com/office/drawing/2014/main" id="{A83EF4D8-282D-8E82-CF93-DA4C5DD6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852" y="1256182"/>
            <a:ext cx="1933293" cy="169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4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a:extLst>
              <a:ext uri="{FF2B5EF4-FFF2-40B4-BE49-F238E27FC236}">
                <a16:creationId xmlns:a16="http://schemas.microsoft.com/office/drawing/2014/main" id="{C8A3304A-32A7-FD52-74E7-48F0B9E6F0C1}"/>
              </a:ext>
            </a:extLst>
          </p:cNvPr>
          <p:cNvSpPr>
            <a:spLocks noGrp="1"/>
          </p:cNvSpPr>
          <p:nvPr>
            <p:ph type="body" idx="1"/>
          </p:nvPr>
        </p:nvSpPr>
        <p:spPr>
          <a:xfrm>
            <a:off x="154194" y="806384"/>
            <a:ext cx="5452975" cy="4124494"/>
          </a:xfrm>
        </p:spPr>
        <p:txBody>
          <a:bodyPr/>
          <a:lstStyle/>
          <a:p>
            <a:pPr marL="139700" indent="0" algn="just">
              <a:buNone/>
            </a:pPr>
            <a:r>
              <a:rPr lang="en-US" sz="2800" b="1" dirty="0" err="1">
                <a:solidFill>
                  <a:srgbClr val="F28482"/>
                </a:solidFill>
                <a:latin typeface="Bahnschrift SemiBold" panose="020B0502040204020203" pitchFamily="34" charset="0"/>
                <a:ea typeface="Cambria" panose="02040503050406030204" pitchFamily="18" charset="0"/>
              </a:rPr>
              <a:t>Câu</a:t>
            </a:r>
            <a:r>
              <a:rPr lang="en-US" sz="2800" b="1" dirty="0">
                <a:solidFill>
                  <a:srgbClr val="F28482"/>
                </a:solidFill>
                <a:latin typeface="Bahnschrift SemiBold" panose="020B0502040204020203" pitchFamily="34" charset="0"/>
                <a:ea typeface="Cambria" panose="02040503050406030204" pitchFamily="18" charset="0"/>
              </a:rPr>
              <a:t> 2:</a:t>
            </a:r>
            <a:r>
              <a:rPr lang="en-US" sz="2800" dirty="0">
                <a:solidFill>
                  <a:srgbClr val="F28482"/>
                </a:solidFill>
                <a:latin typeface="Bahnschrift SemiBold" panose="020B0502040204020203" pitchFamily="34" charset="0"/>
                <a:ea typeface="Cambria" panose="02040503050406030204" pitchFamily="18" charset="0"/>
              </a:rPr>
              <a:t> </a:t>
            </a:r>
          </a:p>
          <a:p>
            <a:pPr marL="139700" indent="0" algn="just">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Lực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hút</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giữa</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các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phân</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tử</a:t>
            </a:r>
            <a:r>
              <a:rPr lang="en-US" sz="2800" dirty="0">
                <a:solidFill>
                  <a:srgbClr val="663300"/>
                </a:solidFill>
                <a:latin typeface="Bahnschrift SemiBold" panose="020B0502040204020203" pitchFamily="34" charset="0"/>
                <a:ea typeface="Cambria" panose="02040503050406030204" pitchFamily="18" charset="0"/>
              </a:rPr>
              <a:t>: </a:t>
            </a:r>
            <a:r>
              <a:rPr lang="en-US" sz="2800" dirty="0">
                <a:solidFill>
                  <a:srgbClr val="84A59D"/>
                </a:solidFill>
                <a:latin typeface="Bahnschrift SemiBold" panose="020B0502040204020203" pitchFamily="34" charset="0"/>
                <a:ea typeface="Cambria" panose="02040503050406030204" pitchFamily="18" charset="0"/>
              </a:rPr>
              <a:t>Cho </a:t>
            </a:r>
            <a:r>
              <a:rPr lang="en-US" sz="2800" dirty="0" err="1">
                <a:solidFill>
                  <a:srgbClr val="84A59D"/>
                </a:solidFill>
                <a:latin typeface="Bahnschrift SemiBold" panose="020B0502040204020203" pitchFamily="34" charset="0"/>
                <a:ea typeface="Cambria" panose="02040503050406030204" pitchFamily="18" charset="0"/>
              </a:rPr>
              <a:t>hai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thỏi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nhẵn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tiếp</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xúc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với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chúng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hút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đó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khoảng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giữa</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phân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tử</a:t>
            </a:r>
            <a:r>
              <a:rPr lang="en-US" sz="2800" dirty="0">
                <a:solidFill>
                  <a:srgbClr val="84A59D"/>
                </a:solidFill>
                <a:latin typeface="Bahnschrift SemiBold" panose="020B0502040204020203" pitchFamily="34" charset="0"/>
                <a:ea typeface="Cambria" panose="02040503050406030204" pitchFamily="18" charset="0"/>
              </a:rPr>
              <a:t> ở 2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gần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a:t>
            </a:r>
          </a:p>
          <a:p>
            <a:pPr algn="just"/>
            <a:endParaRPr lang="en-US" sz="2800" dirty="0">
              <a:solidFill>
                <a:srgbClr val="F28482"/>
              </a:solidFill>
              <a:latin typeface="Bahnschrift SemiBold" panose="020B0502040204020203" pitchFamily="34" charset="0"/>
              <a:ea typeface="Cambria" panose="02040503050406030204" pitchFamily="18" charset="0"/>
            </a:endParaRPr>
          </a:p>
        </p:txBody>
      </p:sp>
      <p:pic>
        <p:nvPicPr>
          <p:cNvPr id="2054" name="Picture 6" descr="n212 zalo Nguyen Thuan">
            <a:extLst>
              <a:ext uri="{FF2B5EF4-FFF2-40B4-BE49-F238E27FC236}">
                <a16:creationId xmlns:a16="http://schemas.microsoft.com/office/drawing/2014/main" id="{379180AE-87DF-D43F-D8B7-5148E3F98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532" y="1489967"/>
            <a:ext cx="2845845" cy="30319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n212 zalo Nguyen Thuan">
            <a:extLst>
              <a:ext uri="{FF2B5EF4-FFF2-40B4-BE49-F238E27FC236}">
                <a16:creationId xmlns:a16="http://schemas.microsoft.com/office/drawing/2014/main" id="{5E35FA4E-8E01-4129-B5EA-BF253D808457}"/>
              </a:ext>
            </a:extLst>
          </p:cNvPr>
          <p:cNvGrpSpPr/>
          <p:nvPr/>
        </p:nvGrpSpPr>
        <p:grpSpPr>
          <a:xfrm>
            <a:off x="1990545" y="136242"/>
            <a:ext cx="5162909" cy="670142"/>
            <a:chOff x="2035834" y="153494"/>
            <a:chExt cx="5162909" cy="670142"/>
          </a:xfrm>
        </p:grpSpPr>
        <p:sp>
          <p:nvSpPr>
            <p:cNvPr id="7" name="Rectangle: Rounded Corners 6">
              <a:extLst>
                <a:ext uri="{FF2B5EF4-FFF2-40B4-BE49-F238E27FC236}">
                  <a16:creationId xmlns:a16="http://schemas.microsoft.com/office/drawing/2014/main" id="{14781867-2C43-4664-8B5C-0D2F228675B7}"/>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BC568C0-B6BC-4A92-8493-50D5F17349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0" name="Freeform 8" descr="n212 zalo Nguyen Thuan">
            <a:extLst>
              <a:ext uri="{FF2B5EF4-FFF2-40B4-BE49-F238E27FC236}">
                <a16:creationId xmlns:a16="http://schemas.microsoft.com/office/drawing/2014/main" id="{B1D18C56-5AB9-4FF5-9E4F-386C7CA3ABD7}"/>
              </a:ext>
            </a:extLst>
          </p:cNvPr>
          <p:cNvSpPr/>
          <p:nvPr/>
        </p:nvSpPr>
        <p:spPr>
          <a:xfrm>
            <a:off x="7153454" y="36852"/>
            <a:ext cx="929497" cy="956236"/>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9" descr="n212 zalo Nguyen Thuan">
            <a:extLst>
              <a:ext uri="{FF2B5EF4-FFF2-40B4-BE49-F238E27FC236}">
                <a16:creationId xmlns:a16="http://schemas.microsoft.com/office/drawing/2014/main" id="{4967A506-0F3C-41B2-B29F-D91101531C44}"/>
              </a:ext>
            </a:extLst>
          </p:cNvPr>
          <p:cNvSpPr/>
          <p:nvPr/>
        </p:nvSpPr>
        <p:spPr>
          <a:xfrm>
            <a:off x="856172" y="22132"/>
            <a:ext cx="1134373" cy="898362"/>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70887907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a:extLst>
              <a:ext uri="{FF2B5EF4-FFF2-40B4-BE49-F238E27FC236}">
                <a16:creationId xmlns:a16="http://schemas.microsoft.com/office/drawing/2014/main" id="{C8A3304A-32A7-FD52-74E7-48F0B9E6F0C1}"/>
              </a:ext>
            </a:extLst>
          </p:cNvPr>
          <p:cNvSpPr>
            <a:spLocks noGrp="1"/>
          </p:cNvSpPr>
          <p:nvPr>
            <p:ph type="body" idx="1"/>
          </p:nvPr>
        </p:nvSpPr>
        <p:spPr>
          <a:xfrm>
            <a:off x="112889" y="803163"/>
            <a:ext cx="5295997" cy="3961856"/>
          </a:xfrm>
        </p:spPr>
        <p:txBody>
          <a:bodyPr/>
          <a:lstStyle/>
          <a:p>
            <a:pPr marL="139700" indent="0" algn="just">
              <a:buNone/>
            </a:pPr>
            <a:r>
              <a:rPr lang="en-US" sz="2400" b="1" dirty="0" err="1">
                <a:solidFill>
                  <a:srgbClr val="F6BD60"/>
                </a:solidFill>
                <a:latin typeface="Bahnschrift SemiBold" panose="020B0502040204020203" pitchFamily="34" charset="0"/>
                <a:ea typeface="Cambria" panose="02040503050406030204" pitchFamily="18" charset="0"/>
              </a:rPr>
              <a:t>Câu</a:t>
            </a:r>
            <a:r>
              <a:rPr lang="en-US" sz="2400" b="1" dirty="0">
                <a:solidFill>
                  <a:srgbClr val="F6BD60"/>
                </a:solidFill>
                <a:latin typeface="Bahnschrift SemiBold" panose="020B0502040204020203" pitchFamily="34" charset="0"/>
                <a:ea typeface="Cambria" panose="02040503050406030204" pitchFamily="18" charset="0"/>
              </a:rPr>
              <a:t> 2:</a:t>
            </a:r>
            <a:r>
              <a:rPr lang="en-US" sz="2400" dirty="0">
                <a:solidFill>
                  <a:srgbClr val="F6BD60"/>
                </a:solidFill>
                <a:latin typeface="Bahnschrift SemiBold" panose="020B0502040204020203" pitchFamily="34" charset="0"/>
                <a:ea typeface="Cambria" panose="02040503050406030204" pitchFamily="18" charset="0"/>
              </a:rPr>
              <a:t> </a:t>
            </a:r>
          </a:p>
          <a:p>
            <a:pPr marL="139700" indent="0" algn="just">
              <a:buNone/>
            </a:pP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đẩy</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a:solidFill>
                  <a:srgbClr val="663300"/>
                </a:solidFill>
                <a:latin typeface="Bahnschrift SemiBold" panose="020B0502040204020203" pitchFamily="34" charset="0"/>
                <a:ea typeface="Cambria" panose="02040503050406030204" pitchFamily="18" charset="0"/>
              </a:rPr>
              <a:t>Cho </a:t>
            </a:r>
            <a:r>
              <a:rPr lang="en-US" sz="2400" dirty="0" err="1">
                <a:solidFill>
                  <a:srgbClr val="663300"/>
                </a:solidFill>
                <a:latin typeface="Bahnschrift SemiBold" panose="020B0502040204020203" pitchFamily="34" charset="0"/>
                <a:ea typeface="Cambria" panose="02040503050406030204" pitchFamily="18" charset="0"/>
              </a:rPr>
              <a:t>chất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nhốt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vào</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xilanh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rồi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Ta </a:t>
            </a:r>
            <a:r>
              <a:rPr lang="en-US" sz="2400" dirty="0" err="1">
                <a:solidFill>
                  <a:srgbClr val="663300"/>
                </a:solidFill>
                <a:latin typeface="Bahnschrift SemiBold" panose="020B0502040204020203" pitchFamily="34" charset="0"/>
                <a:ea typeface="Cambria" panose="02040503050406030204" pitchFamily="18" charset="0"/>
              </a:rPr>
              <a:t>chỉ</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được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khối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đến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thể</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tích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định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vì</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đó</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giữa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các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phân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là</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lớn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chống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của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a:t>
            </a:r>
          </a:p>
        </p:txBody>
      </p:sp>
      <p:grpSp>
        <p:nvGrpSpPr>
          <p:cNvPr id="6" name="Group 5" descr="n212 zalo Nguyen Thuan">
            <a:extLst>
              <a:ext uri="{FF2B5EF4-FFF2-40B4-BE49-F238E27FC236}">
                <a16:creationId xmlns:a16="http://schemas.microsoft.com/office/drawing/2014/main" id="{9E0085BE-D362-D9D5-2988-448FA92F63BC}"/>
              </a:ext>
            </a:extLst>
          </p:cNvPr>
          <p:cNvGrpSpPr/>
          <p:nvPr/>
        </p:nvGrpSpPr>
        <p:grpSpPr>
          <a:xfrm>
            <a:off x="5408886" y="1604329"/>
            <a:ext cx="3735114" cy="2453846"/>
            <a:chOff x="3290349" y="2810933"/>
            <a:chExt cx="3663018" cy="2187679"/>
          </a:xfrm>
        </p:grpSpPr>
        <p:pic>
          <p:nvPicPr>
            <p:cNvPr id="2056" name="Picture 8" descr="Xi lanh khí nén là gì? 7 phần về xi lanh khí nén">
              <a:extLst>
                <a:ext uri="{FF2B5EF4-FFF2-40B4-BE49-F238E27FC236}">
                  <a16:creationId xmlns:a16="http://schemas.microsoft.com/office/drawing/2014/main" id="{AE9BBEAE-3752-42EE-5AD9-929EB1FA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349" y="2935112"/>
              <a:ext cx="3663018" cy="206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AA3057-EF12-3D61-EB7B-B52312F4132E}"/>
                </a:ext>
              </a:extLst>
            </p:cNvPr>
            <p:cNvSpPr/>
            <p:nvPr/>
          </p:nvSpPr>
          <p:spPr>
            <a:xfrm>
              <a:off x="3290349" y="2810934"/>
              <a:ext cx="575733" cy="677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BDC910-F2FE-B79E-42D7-3AC34A396670}"/>
                </a:ext>
              </a:extLst>
            </p:cNvPr>
            <p:cNvSpPr/>
            <p:nvPr/>
          </p:nvSpPr>
          <p:spPr>
            <a:xfrm>
              <a:off x="3866082" y="2810933"/>
              <a:ext cx="2636318"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n212 zalo Nguyen Thuan">
            <a:extLst>
              <a:ext uri="{FF2B5EF4-FFF2-40B4-BE49-F238E27FC236}">
                <a16:creationId xmlns:a16="http://schemas.microsoft.com/office/drawing/2014/main" id="{63B2AC0E-A0A9-426E-A61F-D8C14DA66BB1}"/>
              </a:ext>
            </a:extLst>
          </p:cNvPr>
          <p:cNvGrpSpPr/>
          <p:nvPr/>
        </p:nvGrpSpPr>
        <p:grpSpPr>
          <a:xfrm>
            <a:off x="1990545" y="133021"/>
            <a:ext cx="5162909" cy="670142"/>
            <a:chOff x="2035834" y="153494"/>
            <a:chExt cx="5162909" cy="670142"/>
          </a:xfrm>
        </p:grpSpPr>
        <p:sp>
          <p:nvSpPr>
            <p:cNvPr id="11" name="Rectangle: Rounded Corners 10">
              <a:extLst>
                <a:ext uri="{FF2B5EF4-FFF2-40B4-BE49-F238E27FC236}">
                  <a16:creationId xmlns:a16="http://schemas.microsoft.com/office/drawing/2014/main" id="{1338C5FF-F554-49A0-A990-5E0166C5A928}"/>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03E4187-F008-49F1-84B8-66648A36AA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3" name="Freeform 18" descr="n212 zalo Nguyen Thuan">
            <a:extLst>
              <a:ext uri="{FF2B5EF4-FFF2-40B4-BE49-F238E27FC236}">
                <a16:creationId xmlns:a16="http://schemas.microsoft.com/office/drawing/2014/main" id="{72A5BFA0-A667-4E32-9164-47F26E7A1AAB}"/>
              </a:ext>
            </a:extLst>
          </p:cNvPr>
          <p:cNvSpPr/>
          <p:nvPr/>
        </p:nvSpPr>
        <p:spPr>
          <a:xfrm>
            <a:off x="1377130" y="41713"/>
            <a:ext cx="609444" cy="782973"/>
          </a:xfrm>
          <a:custGeom>
            <a:avLst/>
            <a:gdLst/>
            <a:ahLst/>
            <a:cxnLst/>
            <a:rect l="l" t="t" r="r" b="b"/>
            <a:pathLst>
              <a:path w="823501" h="1057979">
                <a:moveTo>
                  <a:pt x="0" y="0"/>
                </a:moveTo>
                <a:lnTo>
                  <a:pt x="823501" y="0"/>
                </a:lnTo>
                <a:lnTo>
                  <a:pt x="823501" y="1057979"/>
                </a:lnTo>
                <a:lnTo>
                  <a:pt x="0" y="1057979"/>
                </a:lnTo>
                <a:lnTo>
                  <a:pt x="0" y="0"/>
                </a:lnTo>
                <a:close/>
              </a:path>
            </a:pathLst>
          </a:custGeom>
          <a:blipFill>
            <a:blip r:embed="rId3">
              <a:extLst>
                <a:ext uri="{96DAC541-7B7A-43D3-8B79-37D633B846F1}">
                  <asvg:svgBlip xmlns:asvg="http://schemas.microsoft.com/office/drawing/2016/SVG/main" xmlns="" r:embed="rId4"/>
                </a:ext>
              </a:extLst>
            </a:blip>
            <a:stretch>
              <a:fillRect t="-235242" r="-550428" b="-192585"/>
            </a:stretch>
          </a:blipFill>
        </p:spPr>
        <p:txBody>
          <a:bodyPr/>
          <a:lstStyle/>
          <a:p>
            <a:endParaRPr lang="en-US"/>
          </a:p>
        </p:txBody>
      </p:sp>
      <p:sp>
        <p:nvSpPr>
          <p:cNvPr id="14" name="Freeform 17" descr="n212 zalo Nguyen Thuan">
            <a:extLst>
              <a:ext uri="{FF2B5EF4-FFF2-40B4-BE49-F238E27FC236}">
                <a16:creationId xmlns:a16="http://schemas.microsoft.com/office/drawing/2014/main" id="{C5DB53A1-DC55-4F11-ACF1-2C6A01281E9D}"/>
              </a:ext>
            </a:extLst>
          </p:cNvPr>
          <p:cNvSpPr/>
          <p:nvPr/>
        </p:nvSpPr>
        <p:spPr>
          <a:xfrm>
            <a:off x="1010959" y="-17587"/>
            <a:ext cx="360172" cy="637604"/>
          </a:xfrm>
          <a:custGeom>
            <a:avLst/>
            <a:gdLst/>
            <a:ahLst/>
            <a:cxnLst/>
            <a:rect l="l" t="t" r="r" b="b"/>
            <a:pathLst>
              <a:path w="776718" h="1227816">
                <a:moveTo>
                  <a:pt x="0" y="0"/>
                </a:moveTo>
                <a:lnTo>
                  <a:pt x="776718" y="0"/>
                </a:lnTo>
                <a:lnTo>
                  <a:pt x="776718" y="1227816"/>
                </a:lnTo>
                <a:lnTo>
                  <a:pt x="0" y="1227816"/>
                </a:lnTo>
                <a:lnTo>
                  <a:pt x="0" y="0"/>
                </a:lnTo>
                <a:close/>
              </a:path>
            </a:pathLst>
          </a:custGeom>
          <a:blipFill>
            <a:blip r:embed="rId5">
              <a:extLst>
                <a:ext uri="{96DAC541-7B7A-43D3-8B79-37D633B846F1}">
                  <asvg:svgBlip xmlns:asvg="http://schemas.microsoft.com/office/drawing/2016/SVG/main" xmlns="" r:embed="rId6"/>
                </a:ext>
              </a:extLst>
            </a:blip>
            <a:stretch>
              <a:fillRect l="-900883" b="-553354"/>
            </a:stretch>
          </a:blipFill>
        </p:spPr>
        <p:txBody>
          <a:bodyPr/>
          <a:lstStyle/>
          <a:p>
            <a:endParaRPr lang="en-US"/>
          </a:p>
        </p:txBody>
      </p:sp>
    </p:spTree>
    <p:extLst>
      <p:ext uri="{BB962C8B-B14F-4D97-AF65-F5344CB8AC3E}">
        <p14:creationId xmlns:p14="http://schemas.microsoft.com/office/powerpoint/2010/main" val="424468422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16" name="Google Shape;474;p33" descr="n212 zalo Nguyen Thuan"/>
          <p:cNvSpPr txBox="1">
            <a:spLocks noGrp="1"/>
          </p:cNvSpPr>
          <p:nvPr>
            <p:ph type="title"/>
          </p:nvPr>
        </p:nvSpPr>
        <p:spPr>
          <a:xfrm>
            <a:off x="432924" y="308313"/>
            <a:ext cx="5391509" cy="28166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28482"/>
                </a:solidFill>
                <a:latin typeface="Bahnschrift SemiBold" panose="020B0502040204020203" pitchFamily="34" charset="0"/>
              </a:rPr>
              <a:t>II. CẤU TRÚC CỦA CHẤT RẮN, CHẤT LỎNG VÀ CHẤT KHÍ</a:t>
            </a:r>
            <a:endParaRPr sz="4800" dirty="0">
              <a:solidFill>
                <a:srgbClr val="F28482"/>
              </a:solidFill>
              <a:latin typeface="Bahnschrift SemiBold" panose="020B0502040204020203" pitchFamily="34" charset="0"/>
            </a:endParaRPr>
          </a:p>
        </p:txBody>
      </p:sp>
      <p:grpSp>
        <p:nvGrpSpPr>
          <p:cNvPr id="17" name="Group 16" descr="n212 zalo Nguyen Thuan">
            <a:extLst>
              <a:ext uri="{FF2B5EF4-FFF2-40B4-BE49-F238E27FC236}">
                <a16:creationId xmlns:a16="http://schemas.microsoft.com/office/drawing/2014/main" id="{08CF700A-B4C6-4F6D-BD53-98992AF276BC}"/>
              </a:ext>
            </a:extLst>
          </p:cNvPr>
          <p:cNvGrpSpPr/>
          <p:nvPr/>
        </p:nvGrpSpPr>
        <p:grpSpPr>
          <a:xfrm>
            <a:off x="6243256" y="1716657"/>
            <a:ext cx="2467820" cy="3107836"/>
            <a:chOff x="3676650" y="172069"/>
            <a:chExt cx="1529290" cy="2042243"/>
          </a:xfrm>
        </p:grpSpPr>
        <p:pic>
          <p:nvPicPr>
            <p:cNvPr id="18" name="Picture 17" descr="A diagram of a number&#10;&#10;Description automatically generated">
              <a:extLst>
                <a:ext uri="{FF2B5EF4-FFF2-40B4-BE49-F238E27FC236}">
                  <a16:creationId xmlns:a16="http://schemas.microsoft.com/office/drawing/2014/main" id="{E597E346-40E1-4389-B150-D6F4C6032E6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9" name="Picture 18" descr="A diagram of a diagram of a diagram&#10;&#10;Description automatically generated with medium confidence">
              <a:extLst>
                <a:ext uri="{FF2B5EF4-FFF2-40B4-BE49-F238E27FC236}">
                  <a16:creationId xmlns:a16="http://schemas.microsoft.com/office/drawing/2014/main" id="{45993BD2-2526-43C4-9A4E-ACD0F2B17E98}"/>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20" name="Picture 19"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07AD38DB-56B0-4478-85B7-ED4C7F0CCBEC}"/>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21" name="Freeform 13" descr="n212 zalo Nguyen Thuan">
            <a:extLst>
              <a:ext uri="{FF2B5EF4-FFF2-40B4-BE49-F238E27FC236}">
                <a16:creationId xmlns:a16="http://schemas.microsoft.com/office/drawing/2014/main" id="{E002E4EF-B432-4BA2-9FC5-D8DB04695D42}"/>
              </a:ext>
            </a:extLst>
          </p:cNvPr>
          <p:cNvSpPr/>
          <p:nvPr/>
        </p:nvSpPr>
        <p:spPr>
          <a:xfrm flipH="1">
            <a:off x="86263" y="2763325"/>
            <a:ext cx="2216988" cy="2282337"/>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10" descr="n212 zalo Nguyen Thuan">
            <a:extLst>
              <a:ext uri="{FF2B5EF4-FFF2-40B4-BE49-F238E27FC236}">
                <a16:creationId xmlns:a16="http://schemas.microsoft.com/office/drawing/2014/main" id="{92722533-B06B-4D3E-8A9A-57C3152C4B89}"/>
              </a:ext>
            </a:extLst>
          </p:cNvPr>
          <p:cNvSpPr/>
          <p:nvPr/>
        </p:nvSpPr>
        <p:spPr>
          <a:xfrm>
            <a:off x="6865843" y="-97867"/>
            <a:ext cx="2422321" cy="1546653"/>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11">
              <a:extLst>
                <a:ext uri="{96DAC541-7B7A-43D3-8B79-37D633B846F1}">
                  <asvg:svgBlip xmlns:asvg="http://schemas.microsoft.com/office/drawing/2016/SVG/main" xmlns="" r:embed="rId12"/>
                </a:ext>
              </a:extLst>
            </a:blip>
            <a:stretch>
              <a:fillRect l="-21972" t="-1538"/>
            </a:stretch>
          </a:blipFill>
        </p:spPr>
        <p:txBody>
          <a:bodyPr/>
          <a:lstStyle/>
          <a:p>
            <a:endParaRPr lang="en-US"/>
          </a:p>
        </p:txBody>
      </p:sp>
    </p:spTree>
    <p:extLst>
      <p:ext uri="{BB962C8B-B14F-4D97-AF65-F5344CB8AC3E}">
        <p14:creationId xmlns:p14="http://schemas.microsoft.com/office/powerpoint/2010/main" val="77872438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12 zalo Nguyen Thuan"/>
          <p:cNvSpPr txBox="1">
            <a:spLocks noGrp="1"/>
          </p:cNvSpPr>
          <p:nvPr>
            <p:ph type="title"/>
          </p:nvPr>
        </p:nvSpPr>
        <p:spPr>
          <a:xfrm>
            <a:off x="466213" y="675409"/>
            <a:ext cx="6215141" cy="19642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FC000"/>
                </a:solidFill>
                <a:latin typeface="Bahnschrift SemiBold" panose="020B0502040204020203" pitchFamily="34" charset="0"/>
              </a:rPr>
              <a:t>THẢO LUẬN NHÓM </a:t>
            </a:r>
            <a:br>
              <a:rPr lang="en-US" sz="4000" dirty="0">
                <a:solidFill>
                  <a:srgbClr val="FFC000"/>
                </a:solidFill>
                <a:latin typeface="Bahnschrift SemiBold" panose="020B0502040204020203" pitchFamily="34" charset="0"/>
              </a:rPr>
            </a:br>
            <a:r>
              <a:rPr lang="en-US" sz="4000" dirty="0">
                <a:solidFill>
                  <a:srgbClr val="FFC000"/>
                </a:solidFill>
                <a:latin typeface="Bahnschrift SemiBold" panose="020B0502040204020203" pitchFamily="34" charset="0"/>
              </a:rPr>
              <a:t>HOÀN THÀNH PHT SỐ 2 VÀ SỐ 3</a:t>
            </a:r>
            <a:endParaRPr sz="4000" dirty="0">
              <a:solidFill>
                <a:srgbClr val="FFC000"/>
              </a:solidFill>
              <a:latin typeface="Bahnschrift SemiBold" panose="020B0502040204020203" pitchFamily="34" charset="0"/>
            </a:endParaRPr>
          </a:p>
        </p:txBody>
      </p:sp>
      <p:pic>
        <p:nvPicPr>
          <p:cNvPr id="2" name="Picture 1"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3" name="Rectangle: Rounded Corners 2" descr="n212 zalo Nguyen Thuan">
            <a:extLst>
              <a:ext uri="{FF2B5EF4-FFF2-40B4-BE49-F238E27FC236}">
                <a16:creationId xmlns:a16="http://schemas.microsoft.com/office/drawing/2014/main" id="{2F644670-94F9-4A0B-BF73-2DAACE81D7A2}"/>
              </a:ext>
            </a:extLst>
          </p:cNvPr>
          <p:cNvSpPr/>
          <p:nvPr/>
        </p:nvSpPr>
        <p:spPr>
          <a:xfrm>
            <a:off x="625606" y="388190"/>
            <a:ext cx="6215141" cy="2424022"/>
          </a:xfrm>
          <a:prstGeom prst="roundRect">
            <a:avLst>
              <a:gd name="adj" fmla="val 16556"/>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descr="n212 zalo Nguyen Thuan">
            <a:extLst>
              <a:ext uri="{FF2B5EF4-FFF2-40B4-BE49-F238E27FC236}">
                <a16:creationId xmlns:a16="http://schemas.microsoft.com/office/drawing/2014/main" id="{42D588BF-0AE2-4773-B689-BA0AC0FA9A23}"/>
              </a:ext>
            </a:extLst>
          </p:cNvPr>
          <p:cNvSpPr/>
          <p:nvPr/>
        </p:nvSpPr>
        <p:spPr>
          <a:xfrm>
            <a:off x="306820" y="-41848"/>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txBody>
          <a:bodyPr/>
          <a:lstStyle/>
          <a:p>
            <a:endParaRPr lang="en-US"/>
          </a:p>
        </p:txBody>
      </p:sp>
      <p:sp>
        <p:nvSpPr>
          <p:cNvPr id="7" name="Freeform 19" descr="n212 zalo Nguyen Thuan">
            <a:extLst>
              <a:ext uri="{FF2B5EF4-FFF2-40B4-BE49-F238E27FC236}">
                <a16:creationId xmlns:a16="http://schemas.microsoft.com/office/drawing/2014/main" id="{14EDF1C4-E3D2-4C0B-B80F-81A8D41EE46B}"/>
              </a:ext>
            </a:extLst>
          </p:cNvPr>
          <p:cNvSpPr/>
          <p:nvPr/>
        </p:nvSpPr>
        <p:spPr>
          <a:xfrm rot="1018876">
            <a:off x="6506768" y="1493586"/>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6">
              <a:extLst>
                <a:ext uri="{96DAC541-7B7A-43D3-8B79-37D633B846F1}">
                  <asvg:svgBlip xmlns:asvg="http://schemas.microsoft.com/office/drawing/2016/SVG/main" xmlns="" r:embed="rId7"/>
                </a:ext>
              </a:extLst>
            </a:blip>
            <a:stretch>
              <a:fillRect l="-533991" t="-66462" b="-41193"/>
            </a:stretch>
          </a:blipFill>
        </p:spPr>
        <p:txBody>
          <a:bodyPr/>
          <a:lstStyle/>
          <a:p>
            <a:endParaRPr lang="en-US"/>
          </a:p>
        </p:txBody>
      </p:sp>
      <p:sp>
        <p:nvSpPr>
          <p:cNvPr id="4" name="Rectangle 3" descr="n212 zalo Nguyen Thuan">
            <a:extLst>
              <a:ext uri="{FF2B5EF4-FFF2-40B4-BE49-F238E27FC236}">
                <a16:creationId xmlns:a16="http://schemas.microsoft.com/office/drawing/2014/main" id="{C6A1653C-2E24-49B9-AA08-7C05D6B8BB31}"/>
              </a:ext>
            </a:extLst>
          </p:cNvPr>
          <p:cNvSpPr/>
          <p:nvPr/>
        </p:nvSpPr>
        <p:spPr>
          <a:xfrm>
            <a:off x="192173" y="4432144"/>
            <a:ext cx="2258419"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79067617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descr="n212 zalo Nguyen Thuan"/>
          <p:cNvSpPr/>
          <p:nvPr/>
        </p:nvSpPr>
        <p:spPr>
          <a:xfrm>
            <a:off x="3200400" y="528638"/>
            <a:ext cx="5757863" cy="4000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138" name="Picture 137" descr="n212 zalo Nguyen Thuan"/>
          <p:cNvPicPr>
            <a:picLocks noChangeAspect="1"/>
          </p:cNvPicPr>
          <p:nvPr/>
        </p:nvPicPr>
        <p:blipFill rotWithShape="1">
          <a:blip r:embed="rId6">
            <a:extLst>
              <a:ext uri="{28A0092B-C50C-407E-A947-70E740481C1C}">
                <a14:useLocalDpi xmlns:a14="http://schemas.microsoft.com/office/drawing/2010/main" val="0"/>
              </a:ext>
            </a:extLst>
          </a:blip>
          <a:srcRect b="13429"/>
          <a:stretch/>
        </p:blipFill>
        <p:spPr>
          <a:xfrm>
            <a:off x="3549" y="712"/>
            <a:ext cx="9140452" cy="5505785"/>
          </a:xfrm>
          <a:prstGeom prst="rect">
            <a:avLst/>
          </a:prstGeom>
        </p:spPr>
      </p:pic>
      <p:pic>
        <p:nvPicPr>
          <p:cNvPr id="124" name="den1"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descr="n212 zalo Nguyen Thua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descr="n212 zalo Nguyen Thu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descr="n212 zalo Nguyen Thu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descr="n212 zalo Nguyen Thu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descr="n212 zalo Nguyen Thua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descr="n212 zalo Nguyen Thua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descr="n212 zalo Nguyen Thuan">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descr="n212 zalo Nguyen Th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503662"/>
            <a:ext cx="457200" cy="457200"/>
          </a:xfrm>
          <a:prstGeom prst="rect">
            <a:avLst/>
          </a:prstGeom>
        </p:spPr>
      </p:pic>
      <p:pic>
        <p:nvPicPr>
          <p:cNvPr id="139" name="mau1" descr="n212 zalo Nguyen Thuan">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descr="n212 zalo Nguyen Thuan">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descr="n212 zalo Nguyen Thuan">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descr="n212 zalo Nguyen Thuan">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descr="n212 zalo Nguyen Thuan">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descr="n212 zalo Nguyen Thuan">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Tree>
    <p:extLst>
      <p:ext uri="{BB962C8B-B14F-4D97-AF65-F5344CB8AC3E}">
        <p14:creationId xmlns:p14="http://schemas.microsoft.com/office/powerpoint/2010/main" val="28660773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1;p35" descr="n212 zalo Nguyen Thuan"/>
          <p:cNvSpPr txBox="1">
            <a:spLocks noGrp="1"/>
          </p:cNvSpPr>
          <p:nvPr>
            <p:ph type="body" idx="1"/>
          </p:nvPr>
        </p:nvSpPr>
        <p:spPr>
          <a:xfrm>
            <a:off x="297019" y="453851"/>
            <a:ext cx="5411803" cy="4363934"/>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3200" b="1" dirty="0">
                <a:solidFill>
                  <a:srgbClr val="FFC000"/>
                </a:solidFill>
                <a:latin typeface="Bahnschrift SemiBold" panose="020B0502040204020203" pitchFamily="34" charset="0"/>
                <a:ea typeface="Cambria" panose="02040503050406030204" pitchFamily="18" charset="0"/>
              </a:rPr>
              <a:t>PHIẾU HỌC TẬP SỐ 2</a:t>
            </a:r>
          </a:p>
          <a:p>
            <a:pPr marL="139700" lvl="0" indent="0" algn="just">
              <a:lnSpc>
                <a:spcPct val="130000"/>
              </a:lnSpc>
              <a:buNone/>
            </a:pPr>
            <a:r>
              <a:rPr lang="vi-VN" sz="2800" b="1" u="sng" dirty="0">
                <a:solidFill>
                  <a:srgbClr val="F28482"/>
                </a:solidFill>
                <a:latin typeface="Bahnschrift SemiBold" panose="020B0502040204020203" pitchFamily="34" charset="0"/>
                <a:ea typeface="Cambria" panose="02040503050406030204" pitchFamily="18" charset="0"/>
              </a:rPr>
              <a:t>Câu </a:t>
            </a:r>
            <a:r>
              <a:rPr lang="en-US" sz="2800" b="1" u="sng" dirty="0" err="1">
                <a:solidFill>
                  <a:srgbClr val="F28482"/>
                </a:solidFill>
                <a:latin typeface="Bahnschrift SemiBold" panose="020B0502040204020203" pitchFamily="34" charset="0"/>
                <a:ea typeface="Cambria" panose="02040503050406030204" pitchFamily="18" charset="0"/>
              </a:rPr>
              <a:t>hỏi</a:t>
            </a:r>
            <a:r>
              <a:rPr lang="vi-VN" sz="2800" b="1" u="sng" dirty="0">
                <a:solidFill>
                  <a:srgbClr val="F28482"/>
                </a:solidFill>
                <a:latin typeface="Bahnschrift SemiBold" panose="020B0502040204020203" pitchFamily="34" charset="0"/>
                <a:ea typeface="Cambria" panose="02040503050406030204" pitchFamily="18" charset="0"/>
              </a:rPr>
              <a:t>: </a:t>
            </a:r>
            <a:endParaRPr lang="en-US" sz="2800" b="1" u="sng" dirty="0">
              <a:solidFill>
                <a:srgbClr val="F28482"/>
              </a:solidFill>
              <a:latin typeface="Bahnschrift SemiBold" panose="020B0502040204020203" pitchFamily="34" charset="0"/>
              <a:ea typeface="Cambria" panose="02040503050406030204" pitchFamily="18" charset="0"/>
            </a:endParaRPr>
          </a:p>
          <a:p>
            <a:pPr marL="139700" lvl="0" indent="0" algn="just">
              <a:lnSpc>
                <a:spcPct val="130000"/>
              </a:lnSpc>
              <a:buNone/>
            </a:pPr>
            <a:r>
              <a:rPr lang="vi-VN" sz="2400" dirty="0">
                <a:solidFill>
                  <a:srgbClr val="84A59D"/>
                </a:solidFill>
                <a:latin typeface="Bahnschrift SemiBold" panose="020B0502040204020203" pitchFamily="34" charset="0"/>
                <a:ea typeface="Cambria" panose="02040503050406030204" pitchFamily="18" charset="0"/>
              </a:rPr>
              <a:t>Hãy dựa vào H1.3 để mô tả, so sánh khoảng cách và sự sắp xếp (a), chuyển động (b) của phân tủ ở các thể khác </a:t>
            </a:r>
            <a:r>
              <a:rPr lang="vi-VN" sz="2400">
                <a:solidFill>
                  <a:srgbClr val="84A59D"/>
                </a:solidFill>
                <a:latin typeface="Bahnschrift SemiBold" panose="020B0502040204020203" pitchFamily="34" charset="0"/>
                <a:ea typeface="Cambria" panose="02040503050406030204" pitchFamily="18" charset="0"/>
              </a:rPr>
              <a:t>nhau.</a:t>
            </a:r>
            <a:r>
              <a:rPr lang="en-US" sz="2400">
                <a:solidFill>
                  <a:srgbClr val="84A59D"/>
                </a:solidFill>
                <a:latin typeface="Bahnschrift SemiBold" panose="020B0502040204020203" pitchFamily="34" charset="0"/>
                <a:ea typeface="Cambria" panose="02040503050406030204" pitchFamily="18" charset="0"/>
              </a:rPr>
              <a:t> </a:t>
            </a:r>
            <a:r>
              <a:rPr lang="vi-VN" sz="2400">
                <a:solidFill>
                  <a:srgbClr val="84A59D"/>
                </a:solidFill>
                <a:latin typeface="Bahnschrift SemiBold" panose="020B0502040204020203" pitchFamily="34" charset="0"/>
                <a:ea typeface="Cambria" panose="02040503050406030204" pitchFamily="18" charset="0"/>
              </a:rPr>
              <a:t>Từ </a:t>
            </a:r>
            <a:r>
              <a:rPr lang="vi-VN" sz="2400" dirty="0">
                <a:solidFill>
                  <a:srgbClr val="84A59D"/>
                </a:solidFill>
                <a:latin typeface="Bahnschrift SemiBold" panose="020B0502040204020203" pitchFamily="34" charset="0"/>
                <a:ea typeface="Cambria" panose="02040503050406030204" pitchFamily="18" charset="0"/>
              </a:rPr>
              <a:t>đó mô tả một cách sơ lược về cấu trúc của chất rắn, chất lỏng, chất khí.</a:t>
            </a:r>
            <a:endParaRPr lang="en-US" sz="2400" dirty="0">
              <a:solidFill>
                <a:srgbClr val="84A59D"/>
              </a:solidFill>
              <a:latin typeface="Bahnschrift SemiBold" panose="020B0502040204020203" pitchFamily="34" charset="0"/>
              <a:ea typeface="Cambria" panose="02040503050406030204" pitchFamily="18" charset="0"/>
            </a:endParaRPr>
          </a:p>
        </p:txBody>
      </p:sp>
      <p:sp>
        <p:nvSpPr>
          <p:cNvPr id="2" name="Rectangle: Rounded Corners 1" descr="n212 zalo Nguyen Thuan">
            <a:extLst>
              <a:ext uri="{FF2B5EF4-FFF2-40B4-BE49-F238E27FC236}">
                <a16:creationId xmlns:a16="http://schemas.microsoft.com/office/drawing/2014/main" id="{1213AC44-D05D-4E3F-86D4-D45FA7968B7D}"/>
              </a:ext>
            </a:extLst>
          </p:cNvPr>
          <p:cNvSpPr/>
          <p:nvPr/>
        </p:nvSpPr>
        <p:spPr>
          <a:xfrm>
            <a:off x="297019" y="330281"/>
            <a:ext cx="5583691" cy="4513569"/>
          </a:xfrm>
          <a:prstGeom prst="roundRect">
            <a:avLst>
              <a:gd name="adj" fmla="val 7245"/>
            </a:avLst>
          </a:prstGeom>
          <a:noFill/>
          <a:ln w="28575">
            <a:solidFill>
              <a:srgbClr val="84A59D"/>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 descr="n212 zalo Nguyen Thuan">
            <a:extLst>
              <a:ext uri="{FF2B5EF4-FFF2-40B4-BE49-F238E27FC236}">
                <a16:creationId xmlns:a16="http://schemas.microsoft.com/office/drawing/2014/main" id="{6F483FC1-90AC-4E00-AC56-5DF1E666D963}"/>
              </a:ext>
            </a:extLst>
          </p:cNvPr>
          <p:cNvSpPr/>
          <p:nvPr/>
        </p:nvSpPr>
        <p:spPr>
          <a:xfrm rot="1540453">
            <a:off x="5425115" y="3866484"/>
            <a:ext cx="911189" cy="1321398"/>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16" descr="n212 zalo Nguyen Thuan">
            <a:extLst>
              <a:ext uri="{FF2B5EF4-FFF2-40B4-BE49-F238E27FC236}">
                <a16:creationId xmlns:a16="http://schemas.microsoft.com/office/drawing/2014/main" id="{4A4B9028-3F94-45A4-AF6F-E3253389ED77}"/>
              </a:ext>
            </a:extLst>
          </p:cNvPr>
          <p:cNvSpPr/>
          <p:nvPr/>
        </p:nvSpPr>
        <p:spPr>
          <a:xfrm>
            <a:off x="297019" y="15940"/>
            <a:ext cx="845393" cy="843311"/>
          </a:xfrm>
          <a:custGeom>
            <a:avLst/>
            <a:gdLst/>
            <a:ahLst/>
            <a:cxnLst/>
            <a:rect l="l" t="t" r="r" b="b"/>
            <a:pathLst>
              <a:path w="1458852" h="1581471">
                <a:moveTo>
                  <a:pt x="0" y="0"/>
                </a:moveTo>
                <a:lnTo>
                  <a:pt x="1458852" y="0"/>
                </a:lnTo>
                <a:lnTo>
                  <a:pt x="1458852" y="1581471"/>
                </a:lnTo>
                <a:lnTo>
                  <a:pt x="0" y="1581471"/>
                </a:lnTo>
                <a:lnTo>
                  <a:pt x="0" y="0"/>
                </a:lnTo>
                <a:close/>
              </a:path>
            </a:pathLst>
          </a:custGeom>
          <a:blipFill>
            <a:blip r:embed="rId5"/>
            <a:stretch>
              <a:fillRect/>
            </a:stretch>
          </a:blipFill>
        </p:spPr>
        <p:txBody>
          <a:bodyPr/>
          <a:lstStyle/>
          <a:p>
            <a:endParaRPr lang="en-US"/>
          </a:p>
        </p:txBody>
      </p:sp>
      <p:grpSp>
        <p:nvGrpSpPr>
          <p:cNvPr id="3" name="Group 2" descr="n212 zalo Nguyen Thuan">
            <a:extLst>
              <a:ext uri="{FF2B5EF4-FFF2-40B4-BE49-F238E27FC236}">
                <a16:creationId xmlns:a16="http://schemas.microsoft.com/office/drawing/2014/main" id="{B6350402-8A5C-AE1D-2B09-E34283812E26}"/>
              </a:ext>
            </a:extLst>
          </p:cNvPr>
          <p:cNvGrpSpPr/>
          <p:nvPr/>
        </p:nvGrpSpPr>
        <p:grpSpPr>
          <a:xfrm>
            <a:off x="6291077" y="1017832"/>
            <a:ext cx="2467820" cy="3107836"/>
            <a:chOff x="3676650" y="172069"/>
            <a:chExt cx="1529290" cy="2042243"/>
          </a:xfrm>
        </p:grpSpPr>
        <p:pic>
          <p:nvPicPr>
            <p:cNvPr id="4" name="Picture 3" descr="A diagram of a number&#10;&#10;Description automatically generated">
              <a:extLst>
                <a:ext uri="{FF2B5EF4-FFF2-40B4-BE49-F238E27FC236}">
                  <a16:creationId xmlns:a16="http://schemas.microsoft.com/office/drawing/2014/main" id="{69EDBDC4-1DFE-5DFB-A010-70547411A134}"/>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6" name="Picture 5" descr="A diagram of a diagram of a diagram&#10;&#10;Description automatically generated with medium confidence">
              <a:extLst>
                <a:ext uri="{FF2B5EF4-FFF2-40B4-BE49-F238E27FC236}">
                  <a16:creationId xmlns:a16="http://schemas.microsoft.com/office/drawing/2014/main" id="{B34A27C4-A562-363A-D42E-7598503E5FB0}"/>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9" name="Picture 8"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6E40BF1-09F4-F9FF-80B8-0FEE42C3EFB3}"/>
                </a:ext>
              </a:extLst>
            </p:cNvPr>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Tree>
    <p:extLst>
      <p:ext uri="{BB962C8B-B14F-4D97-AF65-F5344CB8AC3E}">
        <p14:creationId xmlns:p14="http://schemas.microsoft.com/office/powerpoint/2010/main" val="58896060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423157" y="2057400"/>
            <a:ext cx="6210556" cy="2144828"/>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xa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yếu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hỗn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loạn</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212 zalo Nguyen Thuan">
            <a:extLst>
              <a:ext uri="{FF2B5EF4-FFF2-40B4-BE49-F238E27FC236}">
                <a16:creationId xmlns:a16="http://schemas.microsoft.com/office/drawing/2014/main" id="{EAB00C09-D100-B613-8801-0B3022328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043" y="-57502"/>
            <a:ext cx="1781345" cy="11875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12 zalo Nguyen Thua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793" t="3565" r="2741" b="4417"/>
          <a:stretch/>
        </p:blipFill>
        <p:spPr bwMode="auto">
          <a:xfrm>
            <a:off x="7191701" y="1502787"/>
            <a:ext cx="1138687" cy="345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8831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465825" y="1573119"/>
            <a:ext cx="6258825" cy="3169595"/>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gần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mạnh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được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và</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làm</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chúng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chỉ</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dao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xung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quanh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bằng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212 zalo Nguyen Thuan">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12 zalo Nguyen Thua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39" r="71017"/>
          <a:stretch/>
        </p:blipFill>
        <p:spPr bwMode="auto">
          <a:xfrm>
            <a:off x="7015498" y="1573119"/>
            <a:ext cx="1662677" cy="316959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9" descr="n212 zalo Nguyen Thuan">
            <a:extLst>
              <a:ext uri="{FF2B5EF4-FFF2-40B4-BE49-F238E27FC236}">
                <a16:creationId xmlns:a16="http://schemas.microsoft.com/office/drawing/2014/main" id="{5E13CFCA-3E78-4683-91C1-DB145B135194}"/>
              </a:ext>
            </a:extLst>
          </p:cNvPr>
          <p:cNvSpPr/>
          <p:nvPr/>
        </p:nvSpPr>
        <p:spPr>
          <a:xfrm>
            <a:off x="1174902" y="181155"/>
            <a:ext cx="1134338" cy="898334"/>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64034562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310550" y="1723222"/>
            <a:ext cx="6208767" cy="3239123"/>
          </a:xfrm>
        </p:spPr>
        <p:txBody>
          <a:bodyPr/>
          <a:lstStyle/>
          <a:p>
            <a:pPr marL="0" indent="0" algn="just">
              <a:lnSpc>
                <a:spcPct val="115000"/>
              </a:lnSpc>
              <a:buNone/>
            </a:pPr>
            <a:r>
              <a:rPr lang="vi-VN" sz="2800">
                <a:solidFill>
                  <a:srgbClr val="663300"/>
                </a:solidFill>
                <a:latin typeface="Bahnschrift SemiBold" panose="020B0502040204020203" pitchFamily="34" charset="0"/>
                <a:ea typeface="Cambria" panose="02040503050406030204" pitchFamily="18" charset="0"/>
              </a:rPr>
              <a:t>- </a:t>
            </a:r>
            <a:r>
              <a:rPr lang="vi-VN" sz="2800" dirty="0">
                <a:solidFill>
                  <a:srgbClr val="663300"/>
                </a:solidFill>
                <a:latin typeface="Bahnschrift SemiBold" panose="020B0502040204020203" pitchFamily="34" charset="0"/>
                <a:ea typeface="Cambria" panose="02040503050406030204" pitchFamily="18" charset="0"/>
              </a:rPr>
              <a:t>Ở thể lỏng được coi là trung gian giữa thể khí và thể rắn. Lực tương tác giữa các phân tử ở thể lỏng lớn hơn lực tương tác giữa các phân tử ở thể khí nên giữ được các phân tử không chuyển động phân tán ra xa nhau.</a:t>
            </a:r>
            <a:endParaRPr lang="en-US" sz="2800" dirty="0">
              <a:solidFill>
                <a:srgbClr val="663300"/>
              </a:solidFill>
              <a:effectLst/>
              <a:latin typeface="Bahnschrift SemiBold" panose="020B0502040204020203" pitchFamily="34" charset="0"/>
              <a:ea typeface="Cambria" panose="02040503050406030204" pitchFamily="18" charset="0"/>
            </a:endParaRPr>
          </a:p>
        </p:txBody>
      </p:sp>
      <p:pic>
        <p:nvPicPr>
          <p:cNvPr id="3074" name="Picture 2" descr="n212 zalo Nguyen Thuan">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12 zalo Nguyen Thua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6" t="32572" r="28444"/>
          <a:stretch/>
        </p:blipFill>
        <p:spPr bwMode="auto">
          <a:xfrm>
            <a:off x="6763109" y="1787224"/>
            <a:ext cx="2070341" cy="274138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8" descr="n212 zalo Nguyen Thuan">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13425747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66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446475" y="1466978"/>
            <a:ext cx="5736567" cy="3109518"/>
          </a:xfrm>
        </p:spPr>
        <p:txBody>
          <a:bodyPr/>
          <a:lstStyle/>
          <a:p>
            <a:pPr marL="0" indent="0" algn="just">
              <a:lnSpc>
                <a:spcPct val="115000"/>
              </a:lnSpc>
              <a:buNone/>
            </a:pPr>
            <a:r>
              <a:rPr lang="en-US" sz="2800" b="1" i="1" dirty="0">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Mô</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tả</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sơ</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lược</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cấu</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trúc</a:t>
            </a:r>
            <a:r>
              <a:rPr lang="en-US" sz="2800" b="1" i="1" dirty="0">
                <a:solidFill>
                  <a:srgbClr val="84A59D"/>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Khoảng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cách</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lớn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yếu</a:t>
            </a:r>
            <a:r>
              <a:rPr lang="en-US" sz="2800" dirty="0">
                <a:solidFill>
                  <a:srgbClr val="F28482"/>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sắp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xếp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có</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trật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tự</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mạnh</a:t>
            </a:r>
            <a:r>
              <a:rPr lang="en-US" sz="2800" dirty="0">
                <a:solidFill>
                  <a:srgbClr val="F28482"/>
                </a:solidFill>
                <a:latin typeface="Bahnschrift SemiBold" panose="020B0502040204020203" pitchFamily="34" charset="0"/>
                <a:ea typeface="Cambria" panose="02040503050406030204" pitchFamily="18" charset="0"/>
              </a:rPr>
              <a:t>.</a:t>
            </a:r>
          </a:p>
        </p:txBody>
      </p:sp>
      <p:sp>
        <p:nvSpPr>
          <p:cNvPr id="10" name="Freeform 8" descr="n212 zalo Nguyen Thuan">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7" descr="n212 zalo Nguyen Thuan">
            <a:extLst>
              <a:ext uri="{FF2B5EF4-FFF2-40B4-BE49-F238E27FC236}">
                <a16:creationId xmlns:a16="http://schemas.microsoft.com/office/drawing/2014/main" id="{FA0504F6-EB15-4C65-82F0-BD99B4185394}"/>
              </a:ext>
            </a:extLst>
          </p:cNvPr>
          <p:cNvGrpSpPr/>
          <p:nvPr/>
        </p:nvGrpSpPr>
        <p:grpSpPr>
          <a:xfrm>
            <a:off x="6433037" y="1449238"/>
            <a:ext cx="2467820" cy="3107836"/>
            <a:chOff x="3676650" y="172069"/>
            <a:chExt cx="1529290" cy="2042243"/>
          </a:xfrm>
        </p:grpSpPr>
        <p:pic>
          <p:nvPicPr>
            <p:cNvPr id="9" name="Picture 8" descr="A diagram of a number&#10;&#10;Description automatically generated">
              <a:extLst>
                <a:ext uri="{FF2B5EF4-FFF2-40B4-BE49-F238E27FC236}">
                  <a16:creationId xmlns:a16="http://schemas.microsoft.com/office/drawing/2014/main" id="{350CE796-1268-447C-A46D-C0D8C7D36AFA}"/>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1" name="Picture 10" descr="A diagram of a diagram of a diagram&#10;&#10;Description automatically generated with medium confidence">
              <a:extLst>
                <a:ext uri="{FF2B5EF4-FFF2-40B4-BE49-F238E27FC236}">
                  <a16:creationId xmlns:a16="http://schemas.microsoft.com/office/drawing/2014/main" id="{262F5099-3CFE-4AB0-9FE4-3F91145B86D5}"/>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12" name="Picture 11"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A679306-66B1-4018-950C-8B46383A0190}"/>
                </a:ext>
              </a:extLst>
            </p:cNvPr>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Tree>
    <p:extLst>
      <p:ext uri="{BB962C8B-B14F-4D97-AF65-F5344CB8AC3E}">
        <p14:creationId xmlns:p14="http://schemas.microsoft.com/office/powerpoint/2010/main" val="181790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1;p35" descr="n212 zalo Nguyen Thuan"/>
          <p:cNvSpPr txBox="1">
            <a:spLocks/>
          </p:cNvSpPr>
          <p:nvPr/>
        </p:nvSpPr>
        <p:spPr>
          <a:xfrm>
            <a:off x="1035170" y="237227"/>
            <a:ext cx="7177177" cy="4669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5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9pPr>
          </a:lstStyle>
          <a:p>
            <a:pPr marL="139700" marR="0" lvl="0" indent="0" algn="ctr"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en-US" sz="2800" b="1" i="0" u="none" strike="noStrike" kern="0" cap="none" spc="0" normalizeH="0" baseline="0" noProof="0" dirty="0">
                <a:ln>
                  <a:noFill/>
                </a:ln>
                <a:solidFill>
                  <a:srgbClr val="F6BD60"/>
                </a:solidFill>
                <a:effectLst/>
                <a:uLnTx/>
                <a:uFillTx/>
                <a:latin typeface="Bahnschrift SemiBold" panose="020B0502040204020203" pitchFamily="34" charset="0"/>
                <a:ea typeface="Cambria" panose="02040503050406030204" pitchFamily="18" charset="0"/>
                <a:cs typeface="Catamaran"/>
                <a:sym typeface="Catamaran"/>
              </a:rPr>
              <a:t>PHIẾU HỌC TẬP SỐ 3</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Câu </a:t>
            </a:r>
            <a:r>
              <a:rPr kumimoji="0" lang="en-US" sz="2400" b="1" i="0" u="sng" strike="noStrike" kern="0" cap="none" spc="0" normalizeH="0" baseline="0" noProof="0" dirty="0" err="1">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hỏi</a:t>
            </a: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a:t>
            </a:r>
            <a:r>
              <a:rPr kumimoji="0" lang="vi-VN"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 </a:t>
            </a:r>
            <a:endParaRPr kumimoji="0" lang="en-US"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endParaRP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Hãy giải thích các đặc điểm sau đây của thể khí, thể rắn, thể lỏng.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a) Chất khí không có hình dạng và thể tích riêng, luôn chiếm toàn bộ thể tích </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bình chứa và có thể nén được dễ dàng.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rắn có thể tích và hình dạng riêng, rất khó nén.</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c)</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lỏng có thể tích riêng nhưng không có hình dạng riêng.</a:t>
            </a:r>
          </a:p>
        </p:txBody>
      </p:sp>
      <p:sp>
        <p:nvSpPr>
          <p:cNvPr id="3" name="Rectangle: Rounded Corners 2" descr="n212 zalo Nguyen Thuan">
            <a:extLst>
              <a:ext uri="{FF2B5EF4-FFF2-40B4-BE49-F238E27FC236}">
                <a16:creationId xmlns:a16="http://schemas.microsoft.com/office/drawing/2014/main" id="{080DF0BB-3F4C-4A11-960B-79F68CE07DCA}"/>
              </a:ext>
            </a:extLst>
          </p:cNvPr>
          <p:cNvSpPr/>
          <p:nvPr/>
        </p:nvSpPr>
        <p:spPr>
          <a:xfrm>
            <a:off x="819510" y="237228"/>
            <a:ext cx="7504980" cy="4765077"/>
          </a:xfrm>
          <a:prstGeom prst="roundRect">
            <a:avLst>
              <a:gd name="adj" fmla="val 7044"/>
            </a:avLst>
          </a:prstGeom>
          <a:noFill/>
          <a:ln>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Freeform 10" descr="n212 zalo Nguyen Thuan">
            <a:extLst>
              <a:ext uri="{FF2B5EF4-FFF2-40B4-BE49-F238E27FC236}">
                <a16:creationId xmlns:a16="http://schemas.microsoft.com/office/drawing/2014/main" id="{7D1C9B5A-512E-4171-917E-A20E7FFDE2BD}"/>
              </a:ext>
            </a:extLst>
          </p:cNvPr>
          <p:cNvSpPr/>
          <p:nvPr/>
        </p:nvSpPr>
        <p:spPr>
          <a:xfrm rot="21371605">
            <a:off x="96574" y="-71718"/>
            <a:ext cx="1652905" cy="1120589"/>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txBody>
          <a:bodyPr/>
          <a:lstStyle/>
          <a:p>
            <a:endParaRPr lang="en-US" dirty="0"/>
          </a:p>
        </p:txBody>
      </p:sp>
      <p:sp>
        <p:nvSpPr>
          <p:cNvPr id="11" name="Freeform 12" descr="n212 zalo Nguyen Thuan">
            <a:extLst>
              <a:ext uri="{FF2B5EF4-FFF2-40B4-BE49-F238E27FC236}">
                <a16:creationId xmlns:a16="http://schemas.microsoft.com/office/drawing/2014/main" id="{C96EBAA9-6861-4522-8B59-EB391E1CA489}"/>
              </a:ext>
            </a:extLst>
          </p:cNvPr>
          <p:cNvSpPr/>
          <p:nvPr/>
        </p:nvSpPr>
        <p:spPr>
          <a:xfrm>
            <a:off x="7569409" y="3683423"/>
            <a:ext cx="1574591" cy="146007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92463158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63121EE2-0305-4182-AEE4-0885C76081EA}"/>
              </a:ext>
            </a:extLst>
          </p:cNvPr>
          <p:cNvSpPr/>
          <p:nvPr/>
        </p:nvSpPr>
        <p:spPr>
          <a:xfrm>
            <a:off x="2355011" y="144510"/>
            <a:ext cx="4865298" cy="680055"/>
          </a:xfrm>
          <a:prstGeom prst="roundRect">
            <a:avLst>
              <a:gd name="adj" fmla="val 50000"/>
            </a:avLst>
          </a:prstGeom>
          <a:noFill/>
          <a:ln w="28575">
            <a:solidFill>
              <a:srgbClr val="F284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212 zalo Nguyen Thuan">
            <a:extLst>
              <a:ext uri="{FF2B5EF4-FFF2-40B4-BE49-F238E27FC236}">
                <a16:creationId xmlns:a16="http://schemas.microsoft.com/office/drawing/2014/main" id="{0F438655-EEF7-0490-05A8-5B96194DAF3F}"/>
              </a:ext>
            </a:extLst>
          </p:cNvPr>
          <p:cNvSpPr>
            <a:spLocks noGrp="1"/>
          </p:cNvSpPr>
          <p:nvPr>
            <p:ph type="title"/>
          </p:nvPr>
        </p:nvSpPr>
        <p:spPr>
          <a:xfrm>
            <a:off x="2643995" y="178306"/>
            <a:ext cx="4287329" cy="547800"/>
          </a:xfrm>
        </p:spPr>
        <p:txBody>
          <a:bodyPr/>
          <a:lstStyle/>
          <a:p>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Đáp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án</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phiếu</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học</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tập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số</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3</a:t>
            </a:r>
            <a:endParaRPr lang="en-US" dirty="0">
              <a:solidFill>
                <a:schemeClr val="accent1">
                  <a:lumMod val="50000"/>
                </a:schemeClr>
              </a:solidFill>
              <a:latin typeface="Bahnschrift SemiBold" panose="020B0502040204020203" pitchFamily="34" charset="0"/>
            </a:endParaRPr>
          </a:p>
        </p:txBody>
      </p:sp>
      <p:sp>
        <p:nvSpPr>
          <p:cNvPr id="3" name="Text Placeholder 2" descr="n212 zalo Nguyen Thuan">
            <a:extLst>
              <a:ext uri="{FF2B5EF4-FFF2-40B4-BE49-F238E27FC236}">
                <a16:creationId xmlns:a16="http://schemas.microsoft.com/office/drawing/2014/main" id="{2C899E34-640E-24F0-7FE8-F80F72F81013}"/>
              </a:ext>
            </a:extLst>
          </p:cNvPr>
          <p:cNvSpPr>
            <a:spLocks noGrp="1"/>
          </p:cNvSpPr>
          <p:nvPr>
            <p:ph type="body" idx="1"/>
          </p:nvPr>
        </p:nvSpPr>
        <p:spPr>
          <a:xfrm>
            <a:off x="472698" y="1242671"/>
            <a:ext cx="5223767" cy="3489968"/>
          </a:xfrm>
        </p:spPr>
        <p:txBody>
          <a:bodyPr/>
          <a:lstStyle/>
          <a:p>
            <a:pPr marL="0" marR="0" indent="0" algn="just">
              <a:lnSpc>
                <a:spcPct val="115000"/>
              </a:lnSpc>
              <a:spcBef>
                <a:spcPts val="0"/>
              </a:spcBef>
              <a:spcAft>
                <a:spcPts val="0"/>
              </a:spcAft>
              <a:buNone/>
            </a:pPr>
            <a:r>
              <a:rPr lang="en-US" sz="2400" b="1" dirty="0">
                <a:solidFill>
                  <a:srgbClr val="84A59D"/>
                </a:solidFill>
                <a:effectLst/>
                <a:latin typeface="Bahnschrift SemiBold" panose="020B0502040204020203" pitchFamily="34" charset="0"/>
                <a:ea typeface="Cambria" panose="02040503050406030204" pitchFamily="18" charset="0"/>
              </a:rPr>
              <a:t>a) </a:t>
            </a:r>
            <a:r>
              <a:rPr lang="en-US" sz="2400" b="1" dirty="0" err="1">
                <a:solidFill>
                  <a:srgbClr val="84A59D"/>
                </a:solidFill>
                <a:effectLst/>
                <a:latin typeface="Bahnschrift SemiBold" panose="020B0502040204020203" pitchFamily="34" charset="0"/>
                <a:ea typeface="Cambria" panose="02040503050406030204" pitchFamily="18" charset="0"/>
              </a:rPr>
              <a:t>Vì</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thể</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khí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xa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nhau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Lực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tương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giữa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rất</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yếu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nên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chuyển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động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hỗn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loạn</a:t>
            </a:r>
            <a:r>
              <a:rPr lang="en-US" sz="2400" b="1" dirty="0">
                <a:solidFill>
                  <a:srgbClr val="84A59D"/>
                </a:solidFill>
                <a:effectLst/>
                <a:latin typeface="Bahnschrift SemiBold" panose="020B0502040204020203" pitchFamily="34" charset="0"/>
                <a:ea typeface="Cambria" panose="02040503050406030204" pitchFamily="18" charset="0"/>
              </a:rPr>
              <a:t> </a:t>
            </a:r>
          </a:p>
          <a:p>
            <a:pPr marL="0" marR="0" indent="0" algn="just">
              <a:lnSpc>
                <a:spcPct val="115000"/>
              </a:lnSpc>
              <a:spcBef>
                <a:spcPts val="0"/>
              </a:spcBef>
              <a:spcAft>
                <a:spcPts val="0"/>
              </a:spcAft>
              <a:buNone/>
            </a:pPr>
            <a:r>
              <a:rPr lang="en-US" sz="2400" b="1" i="1" dirty="0">
                <a:solidFill>
                  <a:srgbClr val="F28482"/>
                </a:solidFill>
                <a:effectLst/>
                <a:latin typeface="Bahnschrift SemiBold" panose="020B0502040204020203" pitchFamily="34" charset="0"/>
                <a:ea typeface="Cambria" panose="02040503050406030204" pitchFamily="18" charset="0"/>
                <a:sym typeface="Symbol" panose="05050102010706020507" pitchFamily="18" charset="2"/>
              </a:rPr>
              <a: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Vì</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vậy</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chất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khí</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không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hình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dạng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riêng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luôn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chiếm</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toàn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bộ</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chứa</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nén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được</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dễ</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dàng</a:t>
            </a:r>
            <a:r>
              <a:rPr lang="en-US" sz="2400" b="1" i="1" dirty="0">
                <a:solidFill>
                  <a:srgbClr val="F28482"/>
                </a:solidFill>
                <a:effectLst/>
                <a:latin typeface="Bahnschrift SemiBold" panose="020B0502040204020203" pitchFamily="34" charset="0"/>
                <a:ea typeface="Cambria" panose="02040503050406030204" pitchFamily="18" charset="0"/>
              </a:rPr>
              <a:t>.</a:t>
            </a:r>
          </a:p>
        </p:txBody>
      </p:sp>
      <p:pic>
        <p:nvPicPr>
          <p:cNvPr id="7" name="Picture 6" descr="n212 zalo Nguyen Thuan">
            <a:extLst>
              <a:ext uri="{FF2B5EF4-FFF2-40B4-BE49-F238E27FC236}">
                <a16:creationId xmlns:a16="http://schemas.microsoft.com/office/drawing/2014/main" id="{4B53E716-D8CB-446F-8BA5-AFC0621E574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488" b="18666"/>
          <a:stretch/>
        </p:blipFill>
        <p:spPr>
          <a:xfrm>
            <a:off x="6283375" y="1553121"/>
            <a:ext cx="2498315" cy="1434534"/>
          </a:xfrm>
          <a:prstGeom prst="rect">
            <a:avLst/>
          </a:prstGeom>
        </p:spPr>
      </p:pic>
      <p:sp>
        <p:nvSpPr>
          <p:cNvPr id="9" name="Freeform 2" descr="n212 zalo Nguyen Thuan">
            <a:extLst>
              <a:ext uri="{FF2B5EF4-FFF2-40B4-BE49-F238E27FC236}">
                <a16:creationId xmlns:a16="http://schemas.microsoft.com/office/drawing/2014/main" id="{6FA2E5F4-8EBB-4C88-AE8D-66D635BDA168}"/>
              </a:ext>
            </a:extLst>
          </p:cNvPr>
          <p:cNvSpPr/>
          <p:nvPr/>
        </p:nvSpPr>
        <p:spPr>
          <a:xfrm>
            <a:off x="1204790" y="144511"/>
            <a:ext cx="1038852" cy="680055"/>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5" name="Picture 4" descr="n212 zalo Nguyen Thuan">
            <a:extLst>
              <a:ext uri="{FF2B5EF4-FFF2-40B4-BE49-F238E27FC236}">
                <a16:creationId xmlns:a16="http://schemas.microsoft.com/office/drawing/2014/main" id="{07CFC8E0-075C-9977-F91D-046C9523EA06}"/>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12" b="18666"/>
          <a:stretch/>
        </p:blipFill>
        <p:spPr>
          <a:xfrm>
            <a:off x="6898784" y="3077808"/>
            <a:ext cx="1267495" cy="1276805"/>
          </a:xfrm>
          <a:prstGeom prst="rect">
            <a:avLst/>
          </a:prstGeom>
        </p:spPr>
      </p:pic>
    </p:spTree>
    <p:extLst>
      <p:ext uri="{BB962C8B-B14F-4D97-AF65-F5344CB8AC3E}">
        <p14:creationId xmlns:p14="http://schemas.microsoft.com/office/powerpoint/2010/main" val="170774153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212 zalo Nguyen Thuan">
            <a:extLst>
              <a:ext uri="{FF2B5EF4-FFF2-40B4-BE49-F238E27FC236}">
                <a16:creationId xmlns:a16="http://schemas.microsoft.com/office/drawing/2014/main" id="{2C899E34-640E-24F0-7FE8-F80F72F81013}"/>
              </a:ext>
            </a:extLst>
          </p:cNvPr>
          <p:cNvSpPr>
            <a:spLocks noGrp="1"/>
          </p:cNvSpPr>
          <p:nvPr>
            <p:ph type="body" idx="1"/>
          </p:nvPr>
        </p:nvSpPr>
        <p:spPr>
          <a:xfrm>
            <a:off x="254039" y="1311216"/>
            <a:ext cx="5738988" cy="3432382"/>
          </a:xfrm>
        </p:spPr>
        <p:txBody>
          <a:bodyPr/>
          <a:lstStyle/>
          <a:p>
            <a:pPr marL="0" indent="0" algn="just">
              <a:lnSpc>
                <a:spcPct val="115000"/>
              </a:lnSpc>
              <a:buNone/>
            </a:pPr>
            <a:r>
              <a:rPr lang="en-US" sz="2400" dirty="0">
                <a:solidFill>
                  <a:schemeClr val="bg2">
                    <a:lumMod val="50000"/>
                  </a:schemeClr>
                </a:solidFill>
                <a:latin typeface="Bahnschrift SemiBold" panose="020B0502040204020203" pitchFamily="34" charset="0"/>
                <a:ea typeface="Cambria" panose="02040503050406030204" pitchFamily="18" charset="0"/>
              </a:rPr>
              <a:t>b) </a:t>
            </a:r>
            <a:r>
              <a:rPr lang="en-US" sz="2400" dirty="0" err="1">
                <a:solidFill>
                  <a:schemeClr val="bg2">
                    <a:lumMod val="50000"/>
                  </a:schemeClr>
                </a:solidFill>
                <a:latin typeface="Bahnschrift SemiBold" panose="020B0502040204020203" pitchFamily="34" charset="0"/>
                <a:ea typeface="Cambria" panose="02040503050406030204" pitchFamily="18" charset="0"/>
              </a:rPr>
              <a:t>Vì</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gần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nhau</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Lực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tương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mạnh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nên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được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và</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làm</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chúng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chỉ</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có</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dao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động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xung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quanh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bằng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400" b="1">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Vì</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vậy</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vật</a:t>
            </a:r>
            <a:r>
              <a:rPr lang="en-US" sz="2400" b="1" dirty="0">
                <a:solidFill>
                  <a:srgbClr val="84A59D"/>
                </a:solidFill>
                <a:latin typeface="Bahnschrift SemiBold" panose="020B0502040204020203" pitchFamily="34" charset="0"/>
                <a:ea typeface="Cambria" panose="02040503050406030204" pitchFamily="18" charset="0"/>
              </a:rPr>
              <a:t> ở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rắn</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có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tích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và</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hình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dạng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riêng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rất</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khó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nén</a:t>
            </a:r>
            <a:r>
              <a:rPr lang="en-US" sz="2400" b="1" dirty="0">
                <a:solidFill>
                  <a:srgbClr val="84A59D"/>
                </a:solidFill>
                <a:latin typeface="Bahnschrift SemiBold" panose="020B0502040204020203" pitchFamily="34" charset="0"/>
                <a:ea typeface="Cambria" panose="02040503050406030204" pitchFamily="18" charset="0"/>
              </a:rPr>
              <a:t>.</a:t>
            </a:r>
          </a:p>
        </p:txBody>
      </p:sp>
      <p:pic>
        <p:nvPicPr>
          <p:cNvPr id="8" name="Picture 7" descr="n212 zalo Nguyen Thuan">
            <a:extLst>
              <a:ext uri="{FF2B5EF4-FFF2-40B4-BE49-F238E27FC236}">
                <a16:creationId xmlns:a16="http://schemas.microsoft.com/office/drawing/2014/main" id="{2C212715-0EB9-442C-9011-1E0916120161}"/>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803" b="17659"/>
          <a:stretch/>
        </p:blipFill>
        <p:spPr>
          <a:xfrm>
            <a:off x="6196189" y="1311215"/>
            <a:ext cx="2693772" cy="1716191"/>
          </a:xfrm>
          <a:prstGeom prst="rect">
            <a:avLst/>
          </a:prstGeom>
        </p:spPr>
      </p:pic>
      <p:sp>
        <p:nvSpPr>
          <p:cNvPr id="10" name="Freeform 11" descr="n212 zalo Nguyen Thuan">
            <a:extLst>
              <a:ext uri="{FF2B5EF4-FFF2-40B4-BE49-F238E27FC236}">
                <a16:creationId xmlns:a16="http://schemas.microsoft.com/office/drawing/2014/main" id="{DCED0650-BFDC-45B5-87BD-6866158B0811}"/>
              </a:ext>
            </a:extLst>
          </p:cNvPr>
          <p:cNvSpPr/>
          <p:nvPr/>
        </p:nvSpPr>
        <p:spPr>
          <a:xfrm>
            <a:off x="1584161" y="0"/>
            <a:ext cx="679059" cy="1025703"/>
          </a:xfrm>
          <a:custGeom>
            <a:avLst/>
            <a:gdLst/>
            <a:ahLst/>
            <a:cxnLst/>
            <a:rect l="l" t="t" r="r" b="b"/>
            <a:pathLst>
              <a:path w="1358118" h="2051405">
                <a:moveTo>
                  <a:pt x="0" y="0"/>
                </a:moveTo>
                <a:lnTo>
                  <a:pt x="1358118" y="0"/>
                </a:lnTo>
                <a:lnTo>
                  <a:pt x="1358118" y="2051405"/>
                </a:lnTo>
                <a:lnTo>
                  <a:pt x="0" y="20514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pic>
        <p:nvPicPr>
          <p:cNvPr id="5" name="Picture 4" descr="n212 zalo Nguyen Thuan">
            <a:extLst>
              <a:ext uri="{FF2B5EF4-FFF2-40B4-BE49-F238E27FC236}">
                <a16:creationId xmlns:a16="http://schemas.microsoft.com/office/drawing/2014/main" id="{C993C64E-3C90-B494-8827-26B19BFF5DE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05" b="17659"/>
          <a:stretch/>
        </p:blipFill>
        <p:spPr>
          <a:xfrm>
            <a:off x="6844510" y="3027406"/>
            <a:ext cx="1397130" cy="1716191"/>
          </a:xfrm>
          <a:prstGeom prst="rect">
            <a:avLst/>
          </a:prstGeom>
        </p:spPr>
      </p:pic>
    </p:spTree>
    <p:extLst>
      <p:ext uri="{BB962C8B-B14F-4D97-AF65-F5344CB8AC3E}">
        <p14:creationId xmlns:p14="http://schemas.microsoft.com/office/powerpoint/2010/main" val="53184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212 zalo Nguyen Thuan">
            <a:extLst>
              <a:ext uri="{FF2B5EF4-FFF2-40B4-BE49-F238E27FC236}">
                <a16:creationId xmlns:a16="http://schemas.microsoft.com/office/drawing/2014/main" id="{2C899E34-640E-24F0-7FE8-F80F72F81013}"/>
              </a:ext>
            </a:extLst>
          </p:cNvPr>
          <p:cNvSpPr>
            <a:spLocks noGrp="1"/>
          </p:cNvSpPr>
          <p:nvPr>
            <p:ph type="body" idx="1"/>
          </p:nvPr>
        </p:nvSpPr>
        <p:spPr>
          <a:xfrm>
            <a:off x="254039" y="1261787"/>
            <a:ext cx="5577418" cy="3498711"/>
          </a:xfrm>
        </p:spPr>
        <p:txBody>
          <a:bodyPr/>
          <a:lstStyle/>
          <a:p>
            <a:pPr marL="0" indent="0" algn="just">
              <a:lnSpc>
                <a:spcPct val="115000"/>
              </a:lnSpc>
              <a:buNone/>
            </a:pPr>
            <a:r>
              <a:rPr lang="en-US" sz="2400" dirty="0">
                <a:solidFill>
                  <a:srgbClr val="FFAB40"/>
                </a:solidFill>
                <a:latin typeface="Bahnschrift SemiBold" panose="020B0502040204020203" pitchFamily="34" charset="0"/>
                <a:ea typeface="Cambria" panose="02040503050406030204" pitchFamily="18" charset="0"/>
              </a:rPr>
              <a:t>c) </a:t>
            </a:r>
            <a:r>
              <a:rPr lang="en-US" sz="2400" dirty="0" err="1">
                <a:solidFill>
                  <a:srgbClr val="FFAB40"/>
                </a:solidFill>
                <a:latin typeface="Bahnschrift SemiBold" panose="020B0502040204020203" pitchFamily="34" charset="0"/>
                <a:ea typeface="Cambria" panose="02040503050406030204" pitchFamily="18" charset="0"/>
              </a:rPr>
              <a:t>Vì</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coi</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trung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gian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và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rắn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lớn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hơn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nên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không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chuyển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động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tán</a:t>
            </a:r>
            <a:r>
              <a:rPr lang="en-US" sz="2400" dirty="0">
                <a:solidFill>
                  <a:srgbClr val="FFAB40"/>
                </a:solidFill>
                <a:latin typeface="Bahnschrift SemiBold" panose="020B0502040204020203" pitchFamily="34" charset="0"/>
                <a:ea typeface="Cambria" panose="02040503050406030204" pitchFamily="18" charset="0"/>
              </a:rPr>
              <a:t> ra </a:t>
            </a:r>
            <a:r>
              <a:rPr lang="en-US" sz="2400" dirty="0" err="1">
                <a:solidFill>
                  <a:srgbClr val="FFAB40"/>
                </a:solidFill>
                <a:latin typeface="Bahnschrift SemiBold" panose="020B0502040204020203" pitchFamily="34" charset="0"/>
                <a:ea typeface="Cambria" panose="02040503050406030204" pitchFamily="18" charset="0"/>
              </a:rPr>
              <a:t>xa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nhau</a:t>
            </a:r>
            <a:r>
              <a:rPr lang="en-US" sz="2400" dirty="0">
                <a:solidFill>
                  <a:srgbClr val="FFAB40"/>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dirty="0">
                <a:solidFill>
                  <a:srgbClr val="663300"/>
                </a:solidFill>
                <a:latin typeface="Bahnschrift SemiBold" panose="020B0502040204020203" pitchFamily="34" charset="0"/>
                <a:ea typeface="Cambria" panose="02040503050406030204" pitchFamily="18" charset="0"/>
                <a:sym typeface="Symbol" panose="05050102010706020507" pitchFamily="18" charset="2"/>
              </a:rPr>
              <a:t></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Vì</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vậy</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vật</a:t>
            </a:r>
            <a:r>
              <a:rPr lang="en-US" sz="2400" b="1" dirty="0">
                <a:solidFill>
                  <a:srgbClr val="663300"/>
                </a:solidFill>
                <a:latin typeface="Bahnschrift SemiBold" panose="020B0502040204020203" pitchFamily="34" charset="0"/>
                <a:ea typeface="Cambria" panose="02040503050406030204" pitchFamily="18" charset="0"/>
              </a:rPr>
              <a:t> ở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lỏng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tích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nhưng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không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hình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dạng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a:t>
            </a:r>
          </a:p>
        </p:txBody>
      </p:sp>
      <p:pic>
        <p:nvPicPr>
          <p:cNvPr id="7" name="Picture 6" descr="n212 zalo Nguyen Thuan">
            <a:extLst>
              <a:ext uri="{FF2B5EF4-FFF2-40B4-BE49-F238E27FC236}">
                <a16:creationId xmlns:a16="http://schemas.microsoft.com/office/drawing/2014/main" id="{AD5AAB04-54B3-41FF-88F5-DD14D337903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138" b="19486"/>
          <a:stretch/>
        </p:blipFill>
        <p:spPr>
          <a:xfrm>
            <a:off x="5964941" y="1261787"/>
            <a:ext cx="2783642" cy="1668540"/>
          </a:xfrm>
          <a:prstGeom prst="rect">
            <a:avLst/>
          </a:prstGeom>
        </p:spPr>
      </p:pic>
      <p:sp>
        <p:nvSpPr>
          <p:cNvPr id="9" name="Freeform 7" descr="n212 zalo Nguyen Thuan">
            <a:extLst>
              <a:ext uri="{FF2B5EF4-FFF2-40B4-BE49-F238E27FC236}">
                <a16:creationId xmlns:a16="http://schemas.microsoft.com/office/drawing/2014/main" id="{1ACE9C80-1BB1-4873-ABAB-9AEEA4E33116}"/>
              </a:ext>
            </a:extLst>
          </p:cNvPr>
          <p:cNvSpPr/>
          <p:nvPr/>
        </p:nvSpPr>
        <p:spPr>
          <a:xfrm>
            <a:off x="1175277" y="173427"/>
            <a:ext cx="953077" cy="868094"/>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5" name="Picture 4" descr="n212 zalo Nguyen Thuan">
            <a:extLst>
              <a:ext uri="{FF2B5EF4-FFF2-40B4-BE49-F238E27FC236}">
                <a16:creationId xmlns:a16="http://schemas.microsoft.com/office/drawing/2014/main" id="{002D7132-59A3-12D2-3A4D-8D1A133FE1A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069" b="19486"/>
          <a:stretch/>
        </p:blipFill>
        <p:spPr>
          <a:xfrm>
            <a:off x="6681861" y="2930327"/>
            <a:ext cx="1349801" cy="1668539"/>
          </a:xfrm>
          <a:prstGeom prst="rect">
            <a:avLst/>
          </a:prstGeom>
        </p:spPr>
      </p:pic>
    </p:spTree>
    <p:extLst>
      <p:ext uri="{BB962C8B-B14F-4D97-AF65-F5344CB8AC3E}">
        <p14:creationId xmlns:p14="http://schemas.microsoft.com/office/powerpoint/2010/main" val="257545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Rectangle: Rounded Corners 1" descr="n212 zalo Nguyen Thuan">
            <a:extLst>
              <a:ext uri="{FF2B5EF4-FFF2-40B4-BE49-F238E27FC236}">
                <a16:creationId xmlns:a16="http://schemas.microsoft.com/office/drawing/2014/main" id="{19E82F0D-F678-4224-9A70-94C96577AAD3}"/>
              </a:ext>
            </a:extLst>
          </p:cNvPr>
          <p:cNvSpPr/>
          <p:nvPr/>
        </p:nvSpPr>
        <p:spPr>
          <a:xfrm>
            <a:off x="2286000" y="267387"/>
            <a:ext cx="4097547" cy="716094"/>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Google Shape;750;p42" descr="n212 zalo Nguyen Thuan"/>
          <p:cNvSpPr txBox="1">
            <a:spLocks noGrp="1"/>
          </p:cNvSpPr>
          <p:nvPr>
            <p:ph type="title"/>
          </p:nvPr>
        </p:nvSpPr>
        <p:spPr>
          <a:xfrm>
            <a:off x="2395075" y="315141"/>
            <a:ext cx="3844609"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err="1">
                <a:solidFill>
                  <a:schemeClr val="bg1"/>
                </a:solidFill>
                <a:latin typeface="Bahnschrift SemiBold" panose="020B0502040204020203" pitchFamily="34" charset="0"/>
                <a:ea typeface="Cambria" panose="02040503050406030204" pitchFamily="18" charset="0"/>
              </a:rPr>
              <a:t>Đặc</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điểm</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của</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phân</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tử</a:t>
            </a:r>
            <a:r>
              <a:rPr lang="en-GB" dirty="0">
                <a:solidFill>
                  <a:schemeClr val="bg1"/>
                </a:solidFill>
                <a:latin typeface="Bahnschrift SemiBold" panose="020B0502040204020203" pitchFamily="34" charset="0"/>
                <a:ea typeface="Cambria" panose="02040503050406030204" pitchFamily="18" charset="0"/>
              </a:rPr>
              <a:t>:</a:t>
            </a:r>
            <a:endParaRPr dirty="0">
              <a:solidFill>
                <a:schemeClr val="bg1"/>
              </a:solidFill>
              <a:latin typeface="Bahnschrift SemiBold" panose="020B0502040204020203" pitchFamily="34" charset="0"/>
              <a:ea typeface="Cambria" panose="02040503050406030204" pitchFamily="18" charset="0"/>
            </a:endParaRPr>
          </a:p>
        </p:txBody>
      </p:sp>
      <p:sp>
        <p:nvSpPr>
          <p:cNvPr id="751" name="Google Shape;751;p42" descr="n212 zalo Nguyen Thuan"/>
          <p:cNvSpPr txBox="1">
            <a:spLocks noGrp="1"/>
          </p:cNvSpPr>
          <p:nvPr>
            <p:ph type="body" idx="1"/>
          </p:nvPr>
        </p:nvSpPr>
        <p:spPr>
          <a:xfrm>
            <a:off x="439790" y="3328998"/>
            <a:ext cx="3794024" cy="171530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b="1" dirty="0" err="1">
                <a:solidFill>
                  <a:srgbClr val="84A59D"/>
                </a:solidFill>
                <a:latin typeface="Bahnschrift SemiBold" panose="020B0502040204020203" pitchFamily="34" charset="0"/>
                <a:ea typeface="Cambria" panose="02040503050406030204" pitchFamily="18" charset="0"/>
              </a:rPr>
              <a:t>Khoảng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cách</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phân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tử</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lớn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thì</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lực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liên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kết</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chúng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yếu</a:t>
            </a:r>
            <a:r>
              <a:rPr lang="en-GB" sz="2400" b="1" dirty="0">
                <a:solidFill>
                  <a:srgbClr val="84A59D"/>
                </a:solidFill>
                <a:latin typeface="Bahnschrift SemiBold" panose="020B0502040204020203" pitchFamily="34" charset="0"/>
                <a:ea typeface="Cambria" panose="02040503050406030204" pitchFamily="18" charset="0"/>
              </a:rPr>
              <a:t>.</a:t>
            </a:r>
            <a:endParaRPr sz="2400" b="1" dirty="0">
              <a:solidFill>
                <a:srgbClr val="84A59D"/>
              </a:solidFill>
              <a:latin typeface="Bahnschrift SemiBold" panose="020B0502040204020203" pitchFamily="34" charset="0"/>
              <a:ea typeface="Cambria" panose="02040503050406030204" pitchFamily="18" charset="0"/>
            </a:endParaRPr>
          </a:p>
        </p:txBody>
      </p:sp>
      <p:sp>
        <p:nvSpPr>
          <p:cNvPr id="752" name="Google Shape;752;p42" descr="n212 zalo Nguyen Thuan"/>
          <p:cNvSpPr txBox="1">
            <a:spLocks noGrp="1"/>
          </p:cNvSpPr>
          <p:nvPr>
            <p:ph type="body" idx="2"/>
          </p:nvPr>
        </p:nvSpPr>
        <p:spPr>
          <a:xfrm>
            <a:off x="4967725" y="3504282"/>
            <a:ext cx="3419916" cy="123258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sắp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xếp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có</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trật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tự</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thì</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liên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kết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chúng</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mạnh</a:t>
            </a:r>
            <a:endParaRPr sz="2400" dirty="0">
              <a:solidFill>
                <a:srgbClr val="F28482"/>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endParaRPr sz="2400" dirty="0">
              <a:solidFill>
                <a:srgbClr val="F28482"/>
              </a:solidFill>
              <a:latin typeface="Bahnschrift SemiBold" panose="020B0502040204020203" pitchFamily="34" charset="0"/>
              <a:ea typeface="Cambria" panose="02040503050406030204" pitchFamily="18" charset="0"/>
            </a:endParaRPr>
          </a:p>
        </p:txBody>
      </p:sp>
      <p:pic>
        <p:nvPicPr>
          <p:cNvPr id="4" name="Picture 3" descr="n212 zalo Nguyen Thuan"/>
          <p:cNvPicPr>
            <a:picLocks noChangeAspect="1"/>
          </p:cNvPicPr>
          <p:nvPr/>
        </p:nvPicPr>
        <p:blipFill>
          <a:blip r:embed="rId3"/>
          <a:stretch>
            <a:fillRect/>
          </a:stretch>
        </p:blipFill>
        <p:spPr>
          <a:xfrm>
            <a:off x="4996514" y="1154805"/>
            <a:ext cx="3256447" cy="2178153"/>
          </a:xfrm>
          <a:prstGeom prst="rect">
            <a:avLst/>
          </a:prstGeom>
        </p:spPr>
      </p:pic>
      <p:pic>
        <p:nvPicPr>
          <p:cNvPr id="6" name="Picture 5" descr="n212 zalo Nguyen Thu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023" y="1345545"/>
            <a:ext cx="1924050" cy="1924050"/>
          </a:xfrm>
          <a:prstGeom prst="rect">
            <a:avLst/>
          </a:prstGeom>
        </p:spPr>
      </p:pic>
      <p:sp>
        <p:nvSpPr>
          <p:cNvPr id="39" name="Freeform 14" descr="n212 zalo Nguyen Thuan">
            <a:extLst>
              <a:ext uri="{FF2B5EF4-FFF2-40B4-BE49-F238E27FC236}">
                <a16:creationId xmlns:a16="http://schemas.microsoft.com/office/drawing/2014/main" id="{5E5FCAAF-973B-42DD-B7D9-2567A84AFE73}"/>
              </a:ext>
            </a:extLst>
          </p:cNvPr>
          <p:cNvSpPr/>
          <p:nvPr/>
        </p:nvSpPr>
        <p:spPr>
          <a:xfrm>
            <a:off x="6323717" y="54931"/>
            <a:ext cx="748211" cy="1014212"/>
          </a:xfrm>
          <a:custGeom>
            <a:avLst/>
            <a:gdLst/>
            <a:ahLst/>
            <a:cxnLst/>
            <a:rect l="l" t="t" r="r" b="b"/>
            <a:pathLst>
              <a:path w="1845879" h="2502119">
                <a:moveTo>
                  <a:pt x="0" y="0"/>
                </a:moveTo>
                <a:lnTo>
                  <a:pt x="1845879" y="0"/>
                </a:lnTo>
                <a:lnTo>
                  <a:pt x="1845879"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0" name="Freeform 9" descr="n212 zalo Nguyen Thuan">
            <a:extLst>
              <a:ext uri="{FF2B5EF4-FFF2-40B4-BE49-F238E27FC236}">
                <a16:creationId xmlns:a16="http://schemas.microsoft.com/office/drawing/2014/main" id="{D06764C2-DCC2-4676-BF67-43A17C4A1351}"/>
              </a:ext>
            </a:extLst>
          </p:cNvPr>
          <p:cNvSpPr/>
          <p:nvPr/>
        </p:nvSpPr>
        <p:spPr>
          <a:xfrm>
            <a:off x="1315528" y="99198"/>
            <a:ext cx="1254571" cy="90948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1">
                                            <p:txEl>
                                              <p:pRg st="0" end="0"/>
                                            </p:txEl>
                                          </p:spTgt>
                                        </p:tgtEl>
                                        <p:attrNameLst>
                                          <p:attrName>style.visibility</p:attrName>
                                        </p:attrNameLst>
                                      </p:cBhvr>
                                      <p:to>
                                        <p:strVal val="visible"/>
                                      </p:to>
                                    </p:set>
                                    <p:animEffect transition="in" filter="wipe(down)">
                                      <p:cBhvr>
                                        <p:cTn id="10" dur="500"/>
                                        <p:tgtEl>
                                          <p:spTgt spid="7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52">
                                            <p:txEl>
                                              <p:pRg st="0" end="0"/>
                                            </p:txEl>
                                          </p:spTgt>
                                        </p:tgtEl>
                                        <p:attrNameLst>
                                          <p:attrName>style.visibility</p:attrName>
                                        </p:attrNameLst>
                                      </p:cBhvr>
                                      <p:to>
                                        <p:strVal val="visible"/>
                                      </p:to>
                                    </p:set>
                                    <p:animEffect transition="in" filter="barn(inVertical)">
                                      <p:cBhvr>
                                        <p:cTn id="18" dur="500"/>
                                        <p:tgtEl>
                                          <p:spTgt spid="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build="p"/>
      <p:bldP spid="75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256248"/>
            <a:ext cx="7892143" cy="2871416"/>
          </a:xfrm>
          <a:prstGeom prst="snip2DiagRect">
            <a:avLst/>
          </a:prstGeom>
          <a:solidFill>
            <a:srgbClr val="0088B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err="1">
                <a:solidFill>
                  <a:prstClr val="white"/>
                </a:solidFill>
                <a:latin typeface="Cambria" panose="02040503050406030204" pitchFamily="18" charset="0"/>
                <a:ea typeface="Cambria" panose="02040503050406030204" pitchFamily="18" charset="0"/>
                <a:cs typeface="Catamaran" panose="020B0604020202020204" charset="0"/>
              </a:rPr>
              <a:t>Câu</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1: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Chặt không đứ</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t</a:t>
            </a: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Bứt không rời</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Phơi không khô</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Chụm không đỏ. </a:t>
            </a:r>
          </a:p>
          <a:p>
            <a:pPr algn="ctr" defTabSz="685800">
              <a:buClrTx/>
            </a:pP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r>
              <a:rPr lang="vi-VN" sz="2800" b="1" i="1" kern="1200" dirty="0">
                <a:solidFill>
                  <a:prstClr val="white"/>
                </a:solidFill>
                <a:latin typeface="Cambria" panose="02040503050406030204" pitchFamily="18" charset="0"/>
                <a:ea typeface="Cambria" panose="02040503050406030204" pitchFamily="18" charset="0"/>
                <a:cs typeface="Catamaran" panose="020B0604020202020204" charset="0"/>
              </a:rPr>
              <a:t>Là gì? </a:t>
            </a: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p>
        </p:txBody>
      </p:sp>
      <p:sp>
        <p:nvSpPr>
          <p:cNvPr id="50" name="Snip Diagonal Corner Rectangle 49" descr="n212 zalo Nguyen Thuan"/>
          <p:cNvSpPr/>
          <p:nvPr/>
        </p:nvSpPr>
        <p:spPr>
          <a:xfrm>
            <a:off x="2988623" y="3391248"/>
            <a:ext cx="3166753" cy="649905"/>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Cambria" panose="02040503050406030204" pitchFamily="18" charset="0"/>
                <a:ea typeface="Cambria" panose="02040503050406030204" pitchFamily="18" charset="0"/>
              </a:rPr>
              <a:t>Nước</a:t>
            </a:r>
            <a:endParaRPr lang="en-US" sz="24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1153"/>
            <a:ext cx="1800225" cy="1101152"/>
          </a:xfrm>
          <a:prstGeom prst="rect">
            <a:avLst/>
          </a:prstGeom>
        </p:spPr>
      </p:pic>
      <p:pic>
        <p:nvPicPr>
          <p:cNvPr id="4098" name="Picture 2" descr="n212 zalo Nguyen Thuan">
            <a:extLst>
              <a:ext uri="{FF2B5EF4-FFF2-40B4-BE49-F238E27FC236}">
                <a16:creationId xmlns:a16="http://schemas.microsoft.com/office/drawing/2014/main" id="{F37A2BEF-6AD3-4D4F-B7B7-D292FB2A0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2" y="2874655"/>
            <a:ext cx="3018895" cy="201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27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playback (online-video-cutter.com)" descr="n212 zalo Nguyen Thu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062"/>
            <a:ext cx="9143999" cy="5151562"/>
          </a:xfrm>
          <a:prstGeom prst="rect">
            <a:avLst/>
          </a:prstGeom>
        </p:spPr>
      </p:pic>
    </p:spTree>
    <p:extLst>
      <p:ext uri="{BB962C8B-B14F-4D97-AF65-F5344CB8AC3E}">
        <p14:creationId xmlns:p14="http://schemas.microsoft.com/office/powerpoint/2010/main" val="3284106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16" name="Google Shape;476;p33" descr="n212 zalo Nguyen Thuan"/>
          <p:cNvSpPr txBox="1">
            <a:spLocks noGrp="1"/>
          </p:cNvSpPr>
          <p:nvPr>
            <p:ph type="title"/>
          </p:nvPr>
        </p:nvSpPr>
        <p:spPr>
          <a:xfrm>
            <a:off x="521148" y="147437"/>
            <a:ext cx="7906858" cy="1345721"/>
          </a:xfrm>
          <a:prstGeom prst="rect">
            <a:avLst/>
          </a:prstGeom>
        </p:spPr>
        <p:txBody>
          <a:bodyPr spcFirstLastPara="1" wrap="square" lIns="91425" tIns="91425" rIns="91425" bIns="91425" anchor="ctr" anchorCtr="0">
            <a:noAutofit/>
          </a:bodyPr>
          <a:lstStyle/>
          <a:p>
            <a:r>
              <a:rPr lang="en-US" sz="6000" dirty="0">
                <a:solidFill>
                  <a:srgbClr val="84A59D"/>
                </a:solidFill>
                <a:latin typeface="Bahnschrift SemiBold" panose="020B0502040204020203" pitchFamily="34" charset="0"/>
              </a:rPr>
              <a:t>III. SỰ CHUYỂN THỂ</a:t>
            </a:r>
          </a:p>
        </p:txBody>
      </p:sp>
      <p:pic>
        <p:nvPicPr>
          <p:cNvPr id="18" name="Picture 17" descr="n212 zalo Nguyen Thuan">
            <a:extLst>
              <a:ext uri="{FF2B5EF4-FFF2-40B4-BE49-F238E27FC236}">
                <a16:creationId xmlns:a16="http://schemas.microsoft.com/office/drawing/2014/main" id="{3EEA53B7-4ED9-4C8C-8DE4-3E0876A1F9F5}"/>
              </a:ext>
            </a:extLst>
          </p:cNvPr>
          <p:cNvPicPr/>
          <p:nvPr/>
        </p:nvPicPr>
        <p:blipFill>
          <a:blip r:embed="rId3"/>
          <a:stretch>
            <a:fillRect/>
          </a:stretch>
        </p:blipFill>
        <p:spPr>
          <a:xfrm>
            <a:off x="3088500" y="1564817"/>
            <a:ext cx="2967000" cy="2705259"/>
          </a:xfrm>
          <a:prstGeom prst="rect">
            <a:avLst/>
          </a:prstGeom>
        </p:spPr>
      </p:pic>
      <p:sp>
        <p:nvSpPr>
          <p:cNvPr id="19" name="Freeform 3" descr="n212 zalo Nguyen Thuan">
            <a:extLst>
              <a:ext uri="{FF2B5EF4-FFF2-40B4-BE49-F238E27FC236}">
                <a16:creationId xmlns:a16="http://schemas.microsoft.com/office/drawing/2014/main" id="{5B3B3B6E-C05A-4368-BA5D-CCC8FF153601}"/>
              </a:ext>
            </a:extLst>
          </p:cNvPr>
          <p:cNvSpPr/>
          <p:nvPr/>
        </p:nvSpPr>
        <p:spPr>
          <a:xfrm rot="20439080">
            <a:off x="101426" y="-9891"/>
            <a:ext cx="1250778" cy="182984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6" descr="n212 zalo Nguyen Thuan">
            <a:extLst>
              <a:ext uri="{FF2B5EF4-FFF2-40B4-BE49-F238E27FC236}">
                <a16:creationId xmlns:a16="http://schemas.microsoft.com/office/drawing/2014/main" id="{23663C1F-DD52-4BC2-8A32-F9E6EF32EDFA}"/>
              </a:ext>
            </a:extLst>
          </p:cNvPr>
          <p:cNvSpPr/>
          <p:nvPr/>
        </p:nvSpPr>
        <p:spPr>
          <a:xfrm>
            <a:off x="6901133" y="3675437"/>
            <a:ext cx="2363637" cy="1468063"/>
          </a:xfrm>
          <a:custGeom>
            <a:avLst/>
            <a:gdLst/>
            <a:ahLst/>
            <a:cxnLst/>
            <a:rect l="l" t="t" r="r" b="b"/>
            <a:pathLst>
              <a:path w="2893997" h="1724279">
                <a:moveTo>
                  <a:pt x="0" y="0"/>
                </a:moveTo>
                <a:lnTo>
                  <a:pt x="2893997" y="0"/>
                </a:lnTo>
                <a:lnTo>
                  <a:pt x="2893997" y="1724279"/>
                </a:lnTo>
                <a:lnTo>
                  <a:pt x="0" y="1724279"/>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475175959"/>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Rectangle: Rounded Corners 1" descr="n212 zalo Nguyen Thuan">
            <a:extLst>
              <a:ext uri="{FF2B5EF4-FFF2-40B4-BE49-F238E27FC236}">
                <a16:creationId xmlns:a16="http://schemas.microsoft.com/office/drawing/2014/main" id="{A697445C-98F8-46F6-A140-D216301BFD0D}"/>
              </a:ext>
            </a:extLst>
          </p:cNvPr>
          <p:cNvSpPr/>
          <p:nvPr/>
        </p:nvSpPr>
        <p:spPr>
          <a:xfrm>
            <a:off x="741872" y="362309"/>
            <a:ext cx="3157268" cy="70736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Google Shape;576;p36" descr="n212 zalo Nguyen Thuan"/>
          <p:cNvSpPr txBox="1">
            <a:spLocks noGrp="1"/>
          </p:cNvSpPr>
          <p:nvPr>
            <p:ph type="title"/>
          </p:nvPr>
        </p:nvSpPr>
        <p:spPr>
          <a:xfrm>
            <a:off x="741872" y="466555"/>
            <a:ext cx="3157268" cy="5057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solidFill>
                  <a:schemeClr val="bg1"/>
                </a:solidFill>
                <a:latin typeface="Bahnschrift SemiBold" panose="020B0502040204020203" pitchFamily="34" charset="0"/>
              </a:rPr>
              <a:t>1. </a:t>
            </a:r>
            <a:r>
              <a:rPr lang="en-GB" sz="3000" dirty="0" err="1">
                <a:solidFill>
                  <a:schemeClr val="bg1"/>
                </a:solidFill>
                <a:latin typeface="Bahnschrift SemiBold" panose="020B0502040204020203" pitchFamily="34" charset="0"/>
              </a:rPr>
              <a:t>Sự</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chuyển</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thể</a:t>
            </a:r>
            <a:endParaRPr sz="3000" dirty="0">
              <a:solidFill>
                <a:schemeClr val="bg1"/>
              </a:solidFill>
              <a:latin typeface="Bahnschrift SemiBold" panose="020B0502040204020203" pitchFamily="34" charset="0"/>
            </a:endParaRPr>
          </a:p>
        </p:txBody>
      </p:sp>
      <p:sp>
        <p:nvSpPr>
          <p:cNvPr id="578" name="Google Shape;578;p36" descr="n212 zalo Nguyen Thuan"/>
          <p:cNvSpPr txBox="1">
            <a:spLocks noGrp="1"/>
          </p:cNvSpPr>
          <p:nvPr>
            <p:ph type="subTitle" idx="1"/>
          </p:nvPr>
        </p:nvSpPr>
        <p:spPr>
          <a:xfrm>
            <a:off x="187378" y="1162825"/>
            <a:ext cx="5462923" cy="38663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này</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Đa</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các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ở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nóng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lên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rồi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a:t>
            </a:r>
          </a:p>
          <a:p>
            <a:pPr marL="0" lvl="0" indent="0"/>
            <a:r>
              <a:rPr lang="en-GB" sz="2400" dirty="0">
                <a:solidFill>
                  <a:schemeClr val="accent1">
                    <a:lumMod val="50000"/>
                  </a:schemeClr>
                </a:solidFill>
                <a:latin typeface="Bahnschrift SemiBold" panose="020B0502040204020203" pitchFamily="34" charset="0"/>
                <a:ea typeface="Cambria" panose="02040503050406030204" pitchFamily="18" charset="0"/>
              </a:rPr>
              <a:t>- Ng</a:t>
            </a:r>
            <a:r>
              <a:rPr lang="vi-VN" sz="2400" dirty="0">
                <a:solidFill>
                  <a:schemeClr val="accent1">
                    <a:lumMod val="50000"/>
                  </a:schemeClr>
                </a:solidFill>
                <a:latin typeface="Bahnschrift SemiBold" panose="020B0502040204020203" pitchFamily="34" charset="0"/>
                <a:ea typeface="Cambria" panose="02040503050406030204" pitchFamily="18" charset="0"/>
              </a:rPr>
              <a:t>ư</a:t>
            </a:r>
            <a:r>
              <a:rPr lang="en-US" sz="2400" dirty="0">
                <a:solidFill>
                  <a:schemeClr val="accent1">
                    <a:lumMod val="50000"/>
                  </a:schemeClr>
                </a:solidFill>
                <a:latin typeface="Bahnschrift SemiBold" panose="020B0502040204020203" pitchFamily="34" charset="0"/>
                <a:ea typeface="Cambria" panose="02040503050406030204" pitchFamily="18" charset="0"/>
              </a:rPr>
              <a:t>ợ</a:t>
            </a:r>
            <a:r>
              <a:rPr lang="en-GB" sz="2400" dirty="0">
                <a:solidFill>
                  <a:schemeClr val="accent1">
                    <a:lumMod val="50000"/>
                  </a:schemeClr>
                </a:solidFill>
                <a:latin typeface="Bahnschrift SemiBold" panose="020B0502040204020203" pitchFamily="34" charset="0"/>
                <a:ea typeface="Cambria" panose="02040503050406030204" pitchFamily="18" charset="0"/>
              </a:rPr>
              <a:t>c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đa</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số</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khí</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lạnh</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rồi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err="1">
                <a:solidFill>
                  <a:schemeClr val="accent1">
                    <a:lumMod val="50000"/>
                  </a:schemeClr>
                </a:solidFill>
                <a:latin typeface="Bahnschrift SemiBold" panose="020B0502040204020203" pitchFamily="34" charset="0"/>
                <a:ea typeface="Cambria" panose="02040503050406030204" pitchFamily="18" charset="0"/>
              </a:rPr>
              <a:t>thể</a:t>
            </a:r>
            <a:r>
              <a:rPr lang="en-GB" sz="2400">
                <a:solidFill>
                  <a:schemeClr val="accent1">
                    <a:lumMod val="50000"/>
                  </a:schemeClr>
                </a:solidFill>
                <a:latin typeface="Bahnschrift SemiBold" panose="020B0502040204020203" pitchFamily="34" charset="0"/>
                <a:ea typeface="Cambria" panose="02040503050406030204" pitchFamily="18" charset="0"/>
              </a:rPr>
              <a:t> rắn https://www.vnteach.com</a:t>
            </a:r>
            <a:endParaRPr lang="en-GB" sz="2400" dirty="0">
              <a:solidFill>
                <a:schemeClr val="accent1">
                  <a:lumMod val="50000"/>
                </a:schemeClr>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Một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trực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tiếp</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và</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ngược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lại</a:t>
            </a:r>
            <a:r>
              <a:rPr lang="en-GB" sz="2400" dirty="0">
                <a:solidFill>
                  <a:srgbClr val="84A59D"/>
                </a:solidFill>
                <a:latin typeface="Bahnschrift SemiBold" panose="020B0502040204020203" pitchFamily="34" charset="0"/>
                <a:ea typeface="Cambria" panose="02040503050406030204" pitchFamily="18" charset="0"/>
              </a:rPr>
              <a:t>.</a:t>
            </a:r>
            <a:endParaRPr sz="2400" dirty="0">
              <a:solidFill>
                <a:srgbClr val="84A59D"/>
              </a:solidFill>
              <a:latin typeface="Bahnschrift SemiBold" panose="020B0502040204020203" pitchFamily="34" charset="0"/>
              <a:ea typeface="Cambria" panose="02040503050406030204" pitchFamily="18" charset="0"/>
            </a:endParaRPr>
          </a:p>
        </p:txBody>
      </p:sp>
      <p:sp>
        <p:nvSpPr>
          <p:cNvPr id="3" name="TextBox 2" descr="n212 zalo Nguyen Thuan"/>
          <p:cNvSpPr txBox="1"/>
          <p:nvPr/>
        </p:nvSpPr>
        <p:spPr>
          <a:xfrm>
            <a:off x="6073525" y="3650419"/>
            <a:ext cx="2796680" cy="1015663"/>
          </a:xfrm>
          <a:prstGeom prst="rect">
            <a:avLst/>
          </a:prstGeom>
          <a:noFill/>
        </p:spPr>
        <p:txBody>
          <a:bodyPr wrap="square" rtlCol="0">
            <a:spAutoFit/>
          </a:bodyPr>
          <a:lstStyle/>
          <a:p>
            <a:pPr algn="ct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1.4: </a:t>
            </a:r>
          </a:p>
          <a:p>
            <a:pPr algn="ctr"/>
            <a:r>
              <a:rPr lang="en-US" sz="2000" b="1" dirty="0" err="1">
                <a:solidFill>
                  <a:srgbClr val="F28482"/>
                </a:solidFill>
                <a:latin typeface="Bahnschrift SemiBold" panose="020B0502040204020203" pitchFamily="34" charset="0"/>
                <a:cs typeface="Catamaran" panose="020B0604020202020204" charset="0"/>
              </a:rPr>
              <a:t>Sơ</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đồ</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các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thức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chuyển</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thể</a:t>
            </a:r>
            <a:endParaRPr lang="en-US" sz="2000" b="1" dirty="0">
              <a:solidFill>
                <a:srgbClr val="F28482"/>
              </a:solidFill>
              <a:latin typeface="Bahnschrift SemiBold" panose="020B0502040204020203" pitchFamily="34" charset="0"/>
              <a:cs typeface="Catamaran" panose="020B0604020202020204" charset="0"/>
            </a:endParaRPr>
          </a:p>
        </p:txBody>
      </p:sp>
      <p:pic>
        <p:nvPicPr>
          <p:cNvPr id="4" name="Picture 3" descr="n212 zalo Nguyen Thuan"/>
          <p:cNvPicPr>
            <a:picLocks noChangeAspect="1"/>
          </p:cNvPicPr>
          <p:nvPr/>
        </p:nvPicPr>
        <p:blipFill>
          <a:blip r:embed="rId3"/>
          <a:stretch>
            <a:fillRect/>
          </a:stretch>
        </p:blipFill>
        <p:spPr>
          <a:xfrm>
            <a:off x="6073525" y="1096564"/>
            <a:ext cx="2796680" cy="2553855"/>
          </a:xfrm>
          <a:prstGeom prst="rect">
            <a:avLst/>
          </a:prstGeom>
        </p:spPr>
      </p:pic>
      <p:sp>
        <p:nvSpPr>
          <p:cNvPr id="10" name="Freeform 5" descr="n212 zalo Nguyen Thuan">
            <a:extLst>
              <a:ext uri="{FF2B5EF4-FFF2-40B4-BE49-F238E27FC236}">
                <a16:creationId xmlns:a16="http://schemas.microsoft.com/office/drawing/2014/main" id="{45111819-62AD-4F8E-85EC-328B03C36866}"/>
              </a:ext>
            </a:extLst>
          </p:cNvPr>
          <p:cNvSpPr/>
          <p:nvPr/>
        </p:nvSpPr>
        <p:spPr>
          <a:xfrm>
            <a:off x="0" y="70611"/>
            <a:ext cx="744733" cy="999064"/>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77" name="Google Shape;577;p36" descr="n212 zalo Nguyen Thuan"/>
          <p:cNvSpPr/>
          <p:nvPr/>
        </p:nvSpPr>
        <p:spPr>
          <a:xfrm rot="-9816458">
            <a:off x="5724210" y="2522391"/>
            <a:ext cx="643906" cy="616529"/>
          </a:xfrm>
          <a:custGeom>
            <a:avLst/>
            <a:gdLst/>
            <a:ahLst/>
            <a:cxnLst/>
            <a:rect l="l" t="t" r="r" b="b"/>
            <a:pathLst>
              <a:path w="19782" h="15675" extrusionOk="0">
                <a:moveTo>
                  <a:pt x="15682" y="1034"/>
                </a:moveTo>
                <a:cubicBezTo>
                  <a:pt x="15888" y="1034"/>
                  <a:pt x="16081" y="1128"/>
                  <a:pt x="16255" y="1364"/>
                </a:cubicBezTo>
                <a:cubicBezTo>
                  <a:pt x="17039" y="2147"/>
                  <a:pt x="17243" y="3919"/>
                  <a:pt x="17634" y="4890"/>
                </a:cubicBezTo>
                <a:cubicBezTo>
                  <a:pt x="18026" y="5878"/>
                  <a:pt x="18810" y="7054"/>
                  <a:pt x="18998" y="8025"/>
                </a:cubicBezTo>
                <a:cubicBezTo>
                  <a:pt x="18998" y="8621"/>
                  <a:pt x="19202" y="8809"/>
                  <a:pt x="18998" y="9013"/>
                </a:cubicBezTo>
                <a:cubicBezTo>
                  <a:pt x="17431" y="6662"/>
                  <a:pt x="15863" y="4311"/>
                  <a:pt x="14108" y="1959"/>
                </a:cubicBezTo>
                <a:cubicBezTo>
                  <a:pt x="14656" y="1543"/>
                  <a:pt x="15204" y="1034"/>
                  <a:pt x="15682" y="1034"/>
                </a:cubicBezTo>
                <a:close/>
                <a:moveTo>
                  <a:pt x="13716" y="2351"/>
                </a:moveTo>
                <a:cubicBezTo>
                  <a:pt x="15471" y="4499"/>
                  <a:pt x="17039" y="6850"/>
                  <a:pt x="18606" y="9201"/>
                </a:cubicBezTo>
                <a:lnTo>
                  <a:pt x="18606" y="9405"/>
                </a:lnTo>
                <a:cubicBezTo>
                  <a:pt x="18026" y="9593"/>
                  <a:pt x="17431" y="9593"/>
                  <a:pt x="16851" y="9593"/>
                </a:cubicBezTo>
                <a:cubicBezTo>
                  <a:pt x="16647" y="9593"/>
                  <a:pt x="16459" y="9797"/>
                  <a:pt x="16067" y="9797"/>
                </a:cubicBezTo>
                <a:cubicBezTo>
                  <a:pt x="14891" y="7633"/>
                  <a:pt x="13512" y="5486"/>
                  <a:pt x="12148" y="3323"/>
                </a:cubicBezTo>
                <a:cubicBezTo>
                  <a:pt x="12728" y="3135"/>
                  <a:pt x="13324" y="2743"/>
                  <a:pt x="13716" y="2351"/>
                </a:cubicBezTo>
                <a:close/>
                <a:moveTo>
                  <a:pt x="11757" y="3715"/>
                </a:moveTo>
                <a:cubicBezTo>
                  <a:pt x="13120" y="5674"/>
                  <a:pt x="14500" y="7837"/>
                  <a:pt x="15675" y="9797"/>
                </a:cubicBezTo>
                <a:cubicBezTo>
                  <a:pt x="15079" y="9985"/>
                  <a:pt x="14500" y="10188"/>
                  <a:pt x="13904" y="10188"/>
                </a:cubicBezTo>
                <a:cubicBezTo>
                  <a:pt x="12728" y="8417"/>
                  <a:pt x="11553" y="6458"/>
                  <a:pt x="10377" y="4702"/>
                </a:cubicBezTo>
                <a:cubicBezTo>
                  <a:pt x="10973" y="4311"/>
                  <a:pt x="11365" y="3919"/>
                  <a:pt x="11757" y="3715"/>
                </a:cubicBezTo>
                <a:close/>
                <a:moveTo>
                  <a:pt x="9985" y="4890"/>
                </a:moveTo>
                <a:cubicBezTo>
                  <a:pt x="11161" y="6662"/>
                  <a:pt x="12336" y="8417"/>
                  <a:pt x="13512" y="10376"/>
                </a:cubicBezTo>
                <a:cubicBezTo>
                  <a:pt x="12932" y="10376"/>
                  <a:pt x="12540" y="10580"/>
                  <a:pt x="11945" y="10580"/>
                </a:cubicBezTo>
                <a:cubicBezTo>
                  <a:pt x="10973" y="8809"/>
                  <a:pt x="9985" y="7242"/>
                  <a:pt x="8810" y="5674"/>
                </a:cubicBezTo>
                <a:cubicBezTo>
                  <a:pt x="9202" y="5486"/>
                  <a:pt x="9593" y="5094"/>
                  <a:pt x="9985" y="4890"/>
                </a:cubicBezTo>
                <a:close/>
                <a:moveTo>
                  <a:pt x="5675" y="2351"/>
                </a:moveTo>
                <a:cubicBezTo>
                  <a:pt x="6067" y="2351"/>
                  <a:pt x="7054" y="5282"/>
                  <a:pt x="7242" y="5674"/>
                </a:cubicBezTo>
                <a:lnTo>
                  <a:pt x="7446" y="5674"/>
                </a:lnTo>
                <a:cubicBezTo>
                  <a:pt x="7446" y="5878"/>
                  <a:pt x="7446" y="6270"/>
                  <a:pt x="7634" y="6458"/>
                </a:cubicBezTo>
                <a:cubicBezTo>
                  <a:pt x="7694" y="6518"/>
                  <a:pt x="7753" y="6543"/>
                  <a:pt x="7806" y="6543"/>
                </a:cubicBezTo>
                <a:cubicBezTo>
                  <a:pt x="7933" y="6543"/>
                  <a:pt x="8026" y="6402"/>
                  <a:pt x="8026" y="6270"/>
                </a:cubicBezTo>
                <a:lnTo>
                  <a:pt x="8418" y="5878"/>
                </a:lnTo>
                <a:cubicBezTo>
                  <a:pt x="9593" y="7445"/>
                  <a:pt x="10581" y="9013"/>
                  <a:pt x="11553" y="10580"/>
                </a:cubicBezTo>
                <a:cubicBezTo>
                  <a:pt x="10973" y="10768"/>
                  <a:pt x="10581" y="10768"/>
                  <a:pt x="9985" y="10972"/>
                </a:cubicBezTo>
                <a:cubicBezTo>
                  <a:pt x="8418" y="8417"/>
                  <a:pt x="6662" y="5878"/>
                  <a:pt x="5095" y="3323"/>
                </a:cubicBezTo>
                <a:lnTo>
                  <a:pt x="4891" y="3323"/>
                </a:lnTo>
                <a:cubicBezTo>
                  <a:pt x="5283" y="2743"/>
                  <a:pt x="5487" y="2351"/>
                  <a:pt x="5675" y="2351"/>
                </a:cubicBezTo>
                <a:close/>
                <a:moveTo>
                  <a:pt x="1176" y="9797"/>
                </a:moveTo>
                <a:cubicBezTo>
                  <a:pt x="1568" y="10580"/>
                  <a:pt x="2148" y="11364"/>
                  <a:pt x="2744" y="11944"/>
                </a:cubicBezTo>
                <a:cubicBezTo>
                  <a:pt x="1756" y="11756"/>
                  <a:pt x="785" y="11160"/>
                  <a:pt x="785" y="10580"/>
                </a:cubicBezTo>
                <a:cubicBezTo>
                  <a:pt x="785" y="10376"/>
                  <a:pt x="973" y="9985"/>
                  <a:pt x="1176" y="9797"/>
                </a:cubicBezTo>
                <a:close/>
                <a:moveTo>
                  <a:pt x="2148" y="8229"/>
                </a:moveTo>
                <a:cubicBezTo>
                  <a:pt x="2932" y="9797"/>
                  <a:pt x="3716" y="11160"/>
                  <a:pt x="4499" y="12728"/>
                </a:cubicBezTo>
                <a:cubicBezTo>
                  <a:pt x="4107" y="12540"/>
                  <a:pt x="3919" y="12540"/>
                  <a:pt x="3528" y="12336"/>
                </a:cubicBezTo>
                <a:cubicBezTo>
                  <a:pt x="2744" y="11364"/>
                  <a:pt x="2148" y="10376"/>
                  <a:pt x="1364" y="9405"/>
                </a:cubicBezTo>
                <a:cubicBezTo>
                  <a:pt x="1568" y="9013"/>
                  <a:pt x="1960" y="8621"/>
                  <a:pt x="2148" y="8229"/>
                </a:cubicBezTo>
                <a:close/>
                <a:moveTo>
                  <a:pt x="3136" y="6458"/>
                </a:moveTo>
                <a:cubicBezTo>
                  <a:pt x="4107" y="9013"/>
                  <a:pt x="5487" y="11552"/>
                  <a:pt x="6850" y="13715"/>
                </a:cubicBezTo>
                <a:cubicBezTo>
                  <a:pt x="6271" y="13511"/>
                  <a:pt x="5487" y="13119"/>
                  <a:pt x="4891" y="12931"/>
                </a:cubicBezTo>
                <a:lnTo>
                  <a:pt x="4891" y="12540"/>
                </a:lnTo>
                <a:cubicBezTo>
                  <a:pt x="4107" y="10972"/>
                  <a:pt x="3136" y="9405"/>
                  <a:pt x="2540" y="7837"/>
                </a:cubicBezTo>
                <a:lnTo>
                  <a:pt x="2352" y="7837"/>
                </a:lnTo>
                <a:cubicBezTo>
                  <a:pt x="2352" y="7633"/>
                  <a:pt x="2352" y="7633"/>
                  <a:pt x="2540" y="7633"/>
                </a:cubicBezTo>
                <a:lnTo>
                  <a:pt x="3136" y="6458"/>
                </a:lnTo>
                <a:close/>
                <a:moveTo>
                  <a:pt x="4703" y="3715"/>
                </a:moveTo>
                <a:cubicBezTo>
                  <a:pt x="6271" y="6066"/>
                  <a:pt x="8026" y="8621"/>
                  <a:pt x="9593" y="10972"/>
                </a:cubicBezTo>
                <a:cubicBezTo>
                  <a:pt x="9405" y="11160"/>
                  <a:pt x="9405" y="11160"/>
                  <a:pt x="9405" y="11364"/>
                </a:cubicBezTo>
                <a:cubicBezTo>
                  <a:pt x="9593" y="11944"/>
                  <a:pt x="10189" y="14107"/>
                  <a:pt x="9797" y="14687"/>
                </a:cubicBezTo>
                <a:cubicBezTo>
                  <a:pt x="7838" y="11364"/>
                  <a:pt x="6067" y="8025"/>
                  <a:pt x="4107" y="4702"/>
                </a:cubicBezTo>
                <a:cubicBezTo>
                  <a:pt x="4311" y="4499"/>
                  <a:pt x="4499" y="4107"/>
                  <a:pt x="4703" y="3715"/>
                </a:cubicBezTo>
                <a:close/>
                <a:moveTo>
                  <a:pt x="3919" y="5094"/>
                </a:moveTo>
                <a:cubicBezTo>
                  <a:pt x="5675" y="8417"/>
                  <a:pt x="7634" y="11756"/>
                  <a:pt x="9405" y="14891"/>
                </a:cubicBezTo>
                <a:cubicBezTo>
                  <a:pt x="9014" y="14891"/>
                  <a:pt x="8230" y="14499"/>
                  <a:pt x="7634" y="14107"/>
                </a:cubicBezTo>
                <a:cubicBezTo>
                  <a:pt x="6067" y="11552"/>
                  <a:pt x="4499" y="9013"/>
                  <a:pt x="3528" y="6270"/>
                </a:cubicBezTo>
                <a:cubicBezTo>
                  <a:pt x="3324" y="6270"/>
                  <a:pt x="3324" y="6066"/>
                  <a:pt x="3324" y="6066"/>
                </a:cubicBezTo>
                <a:cubicBezTo>
                  <a:pt x="3528" y="5878"/>
                  <a:pt x="3716" y="5486"/>
                  <a:pt x="3919" y="5094"/>
                </a:cubicBezTo>
                <a:close/>
                <a:moveTo>
                  <a:pt x="16067" y="0"/>
                </a:moveTo>
                <a:cubicBezTo>
                  <a:pt x="14688" y="1176"/>
                  <a:pt x="13324" y="2147"/>
                  <a:pt x="11945" y="3135"/>
                </a:cubicBezTo>
                <a:cubicBezTo>
                  <a:pt x="11757" y="3135"/>
                  <a:pt x="11757" y="3135"/>
                  <a:pt x="11553" y="3323"/>
                </a:cubicBezTo>
                <a:cubicBezTo>
                  <a:pt x="10581" y="3919"/>
                  <a:pt x="9593" y="4702"/>
                  <a:pt x="8622" y="5282"/>
                </a:cubicBezTo>
                <a:cubicBezTo>
                  <a:pt x="8418" y="5282"/>
                  <a:pt x="8230" y="5486"/>
                  <a:pt x="8230" y="5674"/>
                </a:cubicBezTo>
                <a:cubicBezTo>
                  <a:pt x="8026" y="5674"/>
                  <a:pt x="8026" y="5674"/>
                  <a:pt x="7838" y="5878"/>
                </a:cubicBezTo>
                <a:lnTo>
                  <a:pt x="7838" y="5486"/>
                </a:lnTo>
                <a:cubicBezTo>
                  <a:pt x="7838" y="5282"/>
                  <a:pt x="7634" y="5282"/>
                  <a:pt x="7634" y="5282"/>
                </a:cubicBezTo>
                <a:cubicBezTo>
                  <a:pt x="7054" y="3919"/>
                  <a:pt x="6459" y="2743"/>
                  <a:pt x="5879" y="1568"/>
                </a:cubicBezTo>
                <a:cubicBezTo>
                  <a:pt x="5879" y="1466"/>
                  <a:pt x="5828" y="1415"/>
                  <a:pt x="5753" y="1415"/>
                </a:cubicBezTo>
                <a:cubicBezTo>
                  <a:pt x="5679" y="1415"/>
                  <a:pt x="5581" y="1466"/>
                  <a:pt x="5487" y="1568"/>
                </a:cubicBezTo>
                <a:lnTo>
                  <a:pt x="3716" y="4499"/>
                </a:lnTo>
                <a:lnTo>
                  <a:pt x="3716" y="4702"/>
                </a:lnTo>
                <a:cubicBezTo>
                  <a:pt x="2540" y="6850"/>
                  <a:pt x="1176" y="8809"/>
                  <a:pt x="1" y="10972"/>
                </a:cubicBezTo>
                <a:lnTo>
                  <a:pt x="1" y="11160"/>
                </a:lnTo>
                <a:lnTo>
                  <a:pt x="3136" y="12540"/>
                </a:lnTo>
                <a:lnTo>
                  <a:pt x="3136" y="12728"/>
                </a:lnTo>
                <a:lnTo>
                  <a:pt x="3528" y="12728"/>
                </a:lnTo>
                <a:lnTo>
                  <a:pt x="9985" y="15674"/>
                </a:lnTo>
                <a:lnTo>
                  <a:pt x="10189" y="15471"/>
                </a:lnTo>
                <a:cubicBezTo>
                  <a:pt x="10377" y="14499"/>
                  <a:pt x="10377" y="13511"/>
                  <a:pt x="10189" y="12728"/>
                </a:cubicBezTo>
                <a:cubicBezTo>
                  <a:pt x="9985" y="12148"/>
                  <a:pt x="9797" y="11756"/>
                  <a:pt x="10377" y="11364"/>
                </a:cubicBezTo>
                <a:cubicBezTo>
                  <a:pt x="10581" y="11160"/>
                  <a:pt x="11945" y="10972"/>
                  <a:pt x="12336" y="10972"/>
                </a:cubicBezTo>
                <a:cubicBezTo>
                  <a:pt x="12728" y="10768"/>
                  <a:pt x="13324" y="10768"/>
                  <a:pt x="13716" y="10768"/>
                </a:cubicBezTo>
                <a:cubicBezTo>
                  <a:pt x="13716" y="10828"/>
                  <a:pt x="13750" y="10853"/>
                  <a:pt x="13798" y="10853"/>
                </a:cubicBezTo>
                <a:cubicBezTo>
                  <a:pt x="13913" y="10853"/>
                  <a:pt x="14108" y="10713"/>
                  <a:pt x="14108" y="10580"/>
                </a:cubicBezTo>
                <a:cubicBezTo>
                  <a:pt x="15863" y="10188"/>
                  <a:pt x="17822" y="9985"/>
                  <a:pt x="19594" y="9593"/>
                </a:cubicBezTo>
                <a:cubicBezTo>
                  <a:pt x="19782" y="9593"/>
                  <a:pt x="19782" y="9405"/>
                  <a:pt x="19782" y="9201"/>
                </a:cubicBezTo>
                <a:lnTo>
                  <a:pt x="16255" y="188"/>
                </a:lnTo>
                <a:lnTo>
                  <a:pt x="16067" y="0"/>
                </a:lnTo>
                <a:close/>
              </a:path>
            </a:pathLst>
          </a:custGeom>
          <a:solidFill>
            <a:srgbClr val="F6BD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954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8">
                                            <p:txEl>
                                              <p:pRg st="0" end="0"/>
                                            </p:txEl>
                                          </p:spTgt>
                                        </p:tgtEl>
                                        <p:attrNameLst>
                                          <p:attrName>style.visibility</p:attrName>
                                        </p:attrNameLst>
                                      </p:cBhvr>
                                      <p:to>
                                        <p:strVal val="visible"/>
                                      </p:to>
                                    </p:set>
                                    <p:animEffect transition="in" filter="wipe(left)">
                                      <p:cBhvr>
                                        <p:cTn id="7" dur="500"/>
                                        <p:tgtEl>
                                          <p:spTgt spid="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8">
                                            <p:txEl>
                                              <p:pRg st="1" end="1"/>
                                            </p:txEl>
                                          </p:spTgt>
                                        </p:tgtEl>
                                        <p:attrNameLst>
                                          <p:attrName>style.visibility</p:attrName>
                                        </p:attrNameLst>
                                      </p:cBhvr>
                                      <p:to>
                                        <p:strVal val="visible"/>
                                      </p:to>
                                    </p:set>
                                    <p:animEffect transition="in" filter="wipe(left)">
                                      <p:cBhvr>
                                        <p:cTn id="12" dur="500"/>
                                        <p:tgtEl>
                                          <p:spTgt spid="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8">
                                            <p:txEl>
                                              <p:pRg st="2" end="2"/>
                                            </p:txEl>
                                          </p:spTgt>
                                        </p:tgtEl>
                                        <p:attrNameLst>
                                          <p:attrName>style.visibility</p:attrName>
                                        </p:attrNameLst>
                                      </p:cBhvr>
                                      <p:to>
                                        <p:strVal val="visible"/>
                                      </p:to>
                                    </p:set>
                                    <p:animEffect transition="in" filter="wipe(left)">
                                      <p:cBhvr>
                                        <p:cTn id="17" dur="500"/>
                                        <p:tgtEl>
                                          <p:spTgt spid="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8">
                                            <p:txEl>
                                              <p:pRg st="3" end="3"/>
                                            </p:txEl>
                                          </p:spTgt>
                                        </p:tgtEl>
                                        <p:attrNameLst>
                                          <p:attrName>style.visibility</p:attrName>
                                        </p:attrNameLst>
                                      </p:cBhvr>
                                      <p:to>
                                        <p:strVal val="visible"/>
                                      </p:to>
                                    </p:set>
                                    <p:animEffect transition="in" filter="wipe(left)">
                                      <p:cBhvr>
                                        <p:cTn id="22" dur="500"/>
                                        <p:tgtEl>
                                          <p:spTgt spid="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6" descr="n212 zalo Nguyen Thuan"/>
          <p:cNvSpPr/>
          <p:nvPr/>
        </p:nvSpPr>
        <p:spPr>
          <a:xfrm>
            <a:off x="196319" y="333490"/>
            <a:ext cx="5135462" cy="1244948"/>
          </a:xfrm>
          <a:custGeom>
            <a:avLst/>
            <a:gdLst/>
            <a:ahLst/>
            <a:cxnLst/>
            <a:rect l="l" t="t" r="r" b="b"/>
            <a:pathLst>
              <a:path w="82894" h="58064" extrusionOk="0">
                <a:moveTo>
                  <a:pt x="42354" y="0"/>
                </a:moveTo>
                <a:cubicBezTo>
                  <a:pt x="19854" y="0"/>
                  <a:pt x="1" y="8431"/>
                  <a:pt x="1" y="28946"/>
                </a:cubicBezTo>
                <a:cubicBezTo>
                  <a:pt x="1" y="45000"/>
                  <a:pt x="7280" y="58063"/>
                  <a:pt x="40699" y="58063"/>
                </a:cubicBezTo>
                <a:cubicBezTo>
                  <a:pt x="63199" y="58063"/>
                  <a:pt x="82893" y="54265"/>
                  <a:pt x="81398" y="28946"/>
                </a:cubicBezTo>
                <a:cubicBezTo>
                  <a:pt x="80577" y="13063"/>
                  <a:pt x="69486" y="0"/>
                  <a:pt x="42354" y="0"/>
                </a:cubicBezTo>
                <a:close/>
              </a:path>
            </a:pathLst>
          </a:custGeom>
          <a:solidFill>
            <a:srgbClr val="F2848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6" descr="n212 zalo Nguyen Thuan"/>
          <p:cNvSpPr txBox="1">
            <a:spLocks noGrp="1"/>
          </p:cNvSpPr>
          <p:nvPr>
            <p:ph type="title"/>
          </p:nvPr>
        </p:nvSpPr>
        <p:spPr>
          <a:xfrm>
            <a:off x="709958" y="694035"/>
            <a:ext cx="4108184" cy="6372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solidFill>
                  <a:schemeClr val="bg1"/>
                </a:solidFill>
                <a:latin typeface="Bahnschrift SemiBold" panose="020B0502040204020203" pitchFamily="34" charset="0"/>
              </a:rPr>
              <a:t>2. </a:t>
            </a:r>
            <a:r>
              <a:rPr lang="en-GB" sz="2400" dirty="0" err="1">
                <a:solidFill>
                  <a:schemeClr val="bg1"/>
                </a:solidFill>
                <a:latin typeface="Bahnschrift SemiBold" panose="020B0502040204020203" pitchFamily="34" charset="0"/>
              </a:rPr>
              <a:t>Dùng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mô</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hình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động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học</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phân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tử</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giải</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thích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sự</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chuyển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thể</a:t>
            </a:r>
            <a:endParaRPr sz="2400" dirty="0">
              <a:solidFill>
                <a:schemeClr val="bg1"/>
              </a:solidFill>
              <a:latin typeface="Bahnschrift SemiBold" panose="020B0502040204020203" pitchFamily="34" charset="0"/>
            </a:endParaRPr>
          </a:p>
        </p:txBody>
      </p:sp>
      <p:sp>
        <p:nvSpPr>
          <p:cNvPr id="578" name="Google Shape;578;p36" descr="n212 zalo Nguyen Thuan"/>
          <p:cNvSpPr txBox="1">
            <a:spLocks noGrp="1"/>
          </p:cNvSpPr>
          <p:nvPr>
            <p:ph type="subTitle" idx="1"/>
          </p:nvPr>
        </p:nvSpPr>
        <p:spPr>
          <a:xfrm>
            <a:off x="365784" y="1578438"/>
            <a:ext cx="3241621" cy="6140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err="1">
                <a:solidFill>
                  <a:srgbClr val="663300"/>
                </a:solidFill>
                <a:latin typeface="Bahnschrift SemiBold" panose="020B0502040204020203" pitchFamily="34" charset="0"/>
                <a:ea typeface="Cambria" panose="02040503050406030204" pitchFamily="18" charset="0"/>
              </a:rPr>
              <a:t>Đọc</a:t>
            </a:r>
            <a:r>
              <a:rPr lang="en-GB" sz="2400" dirty="0">
                <a:solidFill>
                  <a:srgbClr val="663300"/>
                </a:solidFill>
                <a:latin typeface="Bahnschrift SemiBold" panose="020B0502040204020203" pitchFamily="34" charset="0"/>
                <a:ea typeface="Cambria" panose="02040503050406030204" pitchFamily="18" charset="0"/>
              </a:rPr>
              <a:t> </a:t>
            </a:r>
            <a:r>
              <a:rPr lang="en-GB" sz="2400" dirty="0" err="1">
                <a:solidFill>
                  <a:srgbClr val="663300"/>
                </a:solidFill>
                <a:latin typeface="Bahnschrift SemiBold" panose="020B0502040204020203" pitchFamily="34" charset="0"/>
                <a:ea typeface="Cambria" panose="02040503050406030204" pitchFamily="18" charset="0"/>
              </a:rPr>
              <a:t>thông</a:t>
            </a:r>
            <a:r>
              <a:rPr lang="en-GB" sz="2400" dirty="0">
                <a:solidFill>
                  <a:srgbClr val="663300"/>
                </a:solidFill>
                <a:latin typeface="Bahnschrift SemiBold" panose="020B0502040204020203" pitchFamily="34" charset="0"/>
                <a:ea typeface="Cambria" panose="02040503050406030204" pitchFamily="18" charset="0"/>
              </a:rPr>
              <a:t> tin SGK/ 8</a:t>
            </a:r>
            <a:endParaRPr sz="2400" dirty="0">
              <a:solidFill>
                <a:srgbClr val="663300"/>
              </a:solidFill>
              <a:latin typeface="Bahnschrift SemiBold" panose="020B0502040204020203" pitchFamily="34" charset="0"/>
              <a:ea typeface="Cambria" panose="02040503050406030204" pitchFamily="18" charset="0"/>
            </a:endParaRPr>
          </a:p>
        </p:txBody>
      </p:sp>
      <p:grpSp>
        <p:nvGrpSpPr>
          <p:cNvPr id="8" name="Group 7" descr="n212 zalo Nguyen Thuan"/>
          <p:cNvGrpSpPr/>
          <p:nvPr/>
        </p:nvGrpSpPr>
        <p:grpSpPr>
          <a:xfrm>
            <a:off x="5395727" y="2729142"/>
            <a:ext cx="3356708" cy="2353863"/>
            <a:chOff x="5378445" y="2593397"/>
            <a:chExt cx="3356708" cy="2353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45" y="2593397"/>
              <a:ext cx="3356708" cy="1892198"/>
            </a:xfrm>
            <a:prstGeom prst="rect">
              <a:avLst/>
            </a:prstGeom>
          </p:spPr>
        </p:pic>
        <p:sp>
          <p:nvSpPr>
            <p:cNvPr id="6" name="TextBox 5"/>
            <p:cNvSpPr txBox="1"/>
            <p:nvPr/>
          </p:nvSpPr>
          <p:spPr>
            <a:xfrm>
              <a:off x="6521536" y="4485595"/>
              <a:ext cx="1070524"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a:t>
              </a:r>
              <a:r>
                <a:rPr lang="en-US" sz="2400" b="1" dirty="0" err="1">
                  <a:solidFill>
                    <a:srgbClr val="663300"/>
                  </a:solidFill>
                  <a:latin typeface="Bahnschrift SemiBold" panose="020B0502040204020203" pitchFamily="34" charset="0"/>
                  <a:cs typeface="Catamaran" panose="020B0604020202020204" charset="0"/>
                </a:rPr>
                <a:t>sôi</a:t>
              </a:r>
              <a:r>
                <a:rPr lang="en-US" sz="2400" b="1" dirty="0">
                  <a:solidFill>
                    <a:srgbClr val="663300"/>
                  </a:solidFill>
                  <a:latin typeface="Bahnschrift SemiBold" panose="020B0502040204020203" pitchFamily="34" charset="0"/>
                  <a:cs typeface="Catamaran" panose="020B0604020202020204" charset="0"/>
                </a:rPr>
                <a:t> </a:t>
              </a:r>
            </a:p>
          </p:txBody>
        </p:sp>
      </p:grpSp>
      <p:grpSp>
        <p:nvGrpSpPr>
          <p:cNvPr id="3" name="Group 2" descr="n212 zalo Nguyen Thuan"/>
          <p:cNvGrpSpPr/>
          <p:nvPr/>
        </p:nvGrpSpPr>
        <p:grpSpPr>
          <a:xfrm>
            <a:off x="5395726" y="333490"/>
            <a:ext cx="3356708" cy="2253025"/>
            <a:chOff x="5536596" y="318725"/>
            <a:chExt cx="3356708" cy="2253025"/>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596" y="318725"/>
              <a:ext cx="3356708" cy="1779460"/>
            </a:xfrm>
            <a:prstGeom prst="rect">
              <a:avLst/>
            </a:prstGeom>
          </p:spPr>
        </p:pic>
        <p:sp>
          <p:nvSpPr>
            <p:cNvPr id="12" name="TextBox 11"/>
            <p:cNvSpPr txBox="1"/>
            <p:nvPr/>
          </p:nvSpPr>
          <p:spPr>
            <a:xfrm>
              <a:off x="6368155" y="2110085"/>
              <a:ext cx="1693590"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bay </a:t>
              </a:r>
              <a:r>
                <a:rPr lang="en-US" sz="2400" b="1" dirty="0" err="1">
                  <a:solidFill>
                    <a:srgbClr val="663300"/>
                  </a:solidFill>
                  <a:latin typeface="Bahnschrift SemiBold" panose="020B0502040204020203" pitchFamily="34" charset="0"/>
                  <a:cs typeface="Catamaran" panose="020B0604020202020204" charset="0"/>
                </a:rPr>
                <a:t>hơi</a:t>
              </a:r>
              <a:endParaRPr lang="en-US" sz="2400" b="1" dirty="0">
                <a:solidFill>
                  <a:srgbClr val="663300"/>
                </a:solidFill>
                <a:latin typeface="Bahnschrift SemiBold" panose="020B0502040204020203" pitchFamily="34" charset="0"/>
                <a:cs typeface="Catamaran" panose="020B0604020202020204" charset="0"/>
              </a:endParaRPr>
            </a:p>
          </p:txBody>
        </p:sp>
      </p:grpSp>
      <p:grpSp>
        <p:nvGrpSpPr>
          <p:cNvPr id="10" name="Group 9" descr="n212 zalo Nguyen Thuan"/>
          <p:cNvGrpSpPr/>
          <p:nvPr/>
        </p:nvGrpSpPr>
        <p:grpSpPr>
          <a:xfrm>
            <a:off x="196319" y="2234338"/>
            <a:ext cx="4861124" cy="2655546"/>
            <a:chOff x="59272" y="2001275"/>
            <a:chExt cx="4861124" cy="2655546"/>
          </a:xfrm>
        </p:grpSpPr>
        <p:sp>
          <p:nvSpPr>
            <p:cNvPr id="14" name="TextBox 13"/>
            <p:cNvSpPr txBox="1"/>
            <p:nvPr/>
          </p:nvSpPr>
          <p:spPr>
            <a:xfrm>
              <a:off x="59272" y="3948935"/>
              <a:ext cx="4861124" cy="707886"/>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8737" y="2001275"/>
              <a:ext cx="4516303" cy="1905780"/>
            </a:xfrm>
            <a:prstGeom prst="rect">
              <a:avLst/>
            </a:prstGeom>
          </p:spPr>
        </p:pic>
      </p:grpSp>
    </p:spTree>
    <p:extLst>
      <p:ext uri="{BB962C8B-B14F-4D97-AF65-F5344CB8AC3E}">
        <p14:creationId xmlns:p14="http://schemas.microsoft.com/office/powerpoint/2010/main" val="3908292730"/>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descr="n212 zalo Nguyen Thuan"/>
          <p:cNvSpPr/>
          <p:nvPr/>
        </p:nvSpPr>
        <p:spPr>
          <a:xfrm>
            <a:off x="619727" y="635217"/>
            <a:ext cx="5392882" cy="2275609"/>
          </a:xfrm>
          <a:prstGeom prst="wedgeEllipseCallout">
            <a:avLst>
              <a:gd name="adj1" fmla="val 60569"/>
              <a:gd name="adj2" fmla="val 76239"/>
            </a:avLst>
          </a:prstGeom>
          <a:solidFill>
            <a:srgbClr val="F6BD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Google Shape;578;p36" descr="n212 zalo Nguyen Thuan"/>
          <p:cNvSpPr txBox="1">
            <a:spLocks noGrp="1"/>
          </p:cNvSpPr>
          <p:nvPr>
            <p:ph type="subTitle" idx="1"/>
          </p:nvPr>
        </p:nvSpPr>
        <p:spPr>
          <a:xfrm>
            <a:off x="1050825" y="873130"/>
            <a:ext cx="5074488" cy="1610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err="1">
                <a:solidFill>
                  <a:schemeClr val="bg1"/>
                </a:solidFill>
                <a:latin typeface="Bahnschrift SemiBold" panose="020B0502040204020203" pitchFamily="34" charset="0"/>
                <a:ea typeface="Cambria" panose="02040503050406030204" pitchFamily="18" charset="0"/>
              </a:rPr>
              <a:t>Tại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sao</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khi</a:t>
            </a:r>
            <a:r>
              <a:rPr lang="en-GB" sz="3200" dirty="0">
                <a:solidFill>
                  <a:schemeClr val="bg1"/>
                </a:solidFill>
                <a:latin typeface="Bahnschrift SemiBold" panose="020B0502040204020203" pitchFamily="34" charset="0"/>
                <a:ea typeface="Cambria" panose="02040503050406030204" pitchFamily="18" charset="0"/>
              </a:rPr>
              <a:t> bay </a:t>
            </a:r>
            <a:r>
              <a:rPr lang="en-GB" sz="3200" dirty="0" err="1">
                <a:solidFill>
                  <a:schemeClr val="bg1"/>
                </a:solidFill>
                <a:latin typeface="Bahnschrift SemiBold" panose="020B0502040204020203" pitchFamily="34" charset="0"/>
                <a:ea typeface="Cambria" panose="02040503050406030204" pitchFamily="18" charset="0"/>
              </a:rPr>
              <a:t>hơi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nhiệt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độ</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của</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chất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lỏng</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giảm</a:t>
            </a:r>
            <a:r>
              <a:rPr lang="en-GB" sz="3200" dirty="0">
                <a:solidFill>
                  <a:schemeClr val="bg1"/>
                </a:solidFill>
                <a:latin typeface="Bahnschrift SemiBold" panose="020B0502040204020203" pitchFamily="34" charset="0"/>
                <a:ea typeface="Cambria" panose="02040503050406030204" pitchFamily="18" charset="0"/>
              </a:rPr>
              <a:t>???</a:t>
            </a:r>
            <a:endParaRPr sz="3200" dirty="0">
              <a:solidFill>
                <a:schemeClr val="bg1"/>
              </a:solidFill>
              <a:latin typeface="Bahnschrift SemiBold" panose="020B0502040204020203" pitchFamily="34" charset="0"/>
              <a:ea typeface="Cambria" panose="02040503050406030204" pitchFamily="18" charset="0"/>
            </a:endParaRPr>
          </a:p>
        </p:txBody>
      </p:sp>
      <p:pic>
        <p:nvPicPr>
          <p:cNvPr id="7" name="Picture 6"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7" y="2680855"/>
            <a:ext cx="2462645" cy="2462645"/>
          </a:xfrm>
          <a:prstGeom prst="rect">
            <a:avLst/>
          </a:prstGeom>
        </p:spPr>
      </p:pic>
      <p:sp>
        <p:nvSpPr>
          <p:cNvPr id="5" name="Freeform 13" descr="n212 zalo Nguyen Thuan">
            <a:extLst>
              <a:ext uri="{FF2B5EF4-FFF2-40B4-BE49-F238E27FC236}">
                <a16:creationId xmlns:a16="http://schemas.microsoft.com/office/drawing/2014/main" id="{63B1AA81-ED9B-4AA1-A4A8-0A4A024A422C}"/>
              </a:ext>
            </a:extLst>
          </p:cNvPr>
          <p:cNvSpPr/>
          <p:nvPr/>
        </p:nvSpPr>
        <p:spPr>
          <a:xfrm flipH="1">
            <a:off x="0" y="3147368"/>
            <a:ext cx="2226922" cy="1996132"/>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4" descr="n212 zalo Nguyen Thuan">
            <a:extLst>
              <a:ext uri="{FF2B5EF4-FFF2-40B4-BE49-F238E27FC236}">
                <a16:creationId xmlns:a16="http://schemas.microsoft.com/office/drawing/2014/main" id="{BDD99DBF-E2FA-4BF8-A613-F6EAE5169829}"/>
              </a:ext>
            </a:extLst>
          </p:cNvPr>
          <p:cNvSpPr/>
          <p:nvPr/>
        </p:nvSpPr>
        <p:spPr>
          <a:xfrm>
            <a:off x="7207914" y="58958"/>
            <a:ext cx="758204" cy="814172"/>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6">
              <a:extLst>
                <a:ext uri="{96DAC541-7B7A-43D3-8B79-37D633B846F1}">
                  <asvg:svgBlip xmlns:asvg="http://schemas.microsoft.com/office/drawing/2016/SVG/main" xmlns="" r:embed="rId7"/>
                </a:ext>
              </a:extLst>
            </a:blip>
            <a:stretch>
              <a:fillRect l="-246415" t="-129667"/>
            </a:stretch>
          </a:blipFill>
        </p:spPr>
        <p:txBody>
          <a:bodyPr/>
          <a:lstStyle/>
          <a:p>
            <a:endParaRPr lang="en-US"/>
          </a:p>
        </p:txBody>
      </p:sp>
      <p:sp>
        <p:nvSpPr>
          <p:cNvPr id="9" name="Freeform 9" descr="n212 zalo Nguyen Thuan">
            <a:extLst>
              <a:ext uri="{FF2B5EF4-FFF2-40B4-BE49-F238E27FC236}">
                <a16:creationId xmlns:a16="http://schemas.microsoft.com/office/drawing/2014/main" id="{BDB8A846-FE1F-46EE-A80A-AB93F4B6889F}"/>
              </a:ext>
            </a:extLst>
          </p:cNvPr>
          <p:cNvSpPr/>
          <p:nvPr/>
        </p:nvSpPr>
        <p:spPr>
          <a:xfrm flipH="1">
            <a:off x="7508701" y="73073"/>
            <a:ext cx="2031144" cy="1280549"/>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1975453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p:cNvSpPr>
            <a:spLocks noGrp="1"/>
          </p:cNvSpPr>
          <p:nvPr>
            <p:ph type="body" idx="1"/>
          </p:nvPr>
        </p:nvSpPr>
        <p:spPr>
          <a:xfrm>
            <a:off x="161337" y="795263"/>
            <a:ext cx="5930544" cy="2418632"/>
          </a:xfrm>
        </p:spPr>
        <p:txBody>
          <a:bodyPr/>
          <a:lstStyle/>
          <a:p>
            <a:pPr marL="139700" indent="0" algn="just">
              <a:lnSpc>
                <a:spcPct val="130000"/>
              </a:lnSpc>
              <a:buNone/>
            </a:pPr>
            <a:r>
              <a:rPr lang="vi-VN" sz="2800" dirty="0">
                <a:solidFill>
                  <a:srgbClr val="84A59D"/>
                </a:solidFill>
                <a:latin typeface="Bahnschrift SemiBold" panose="020B0502040204020203" pitchFamily="34" charset="0"/>
                <a:ea typeface="Cambria" panose="02040503050406030204" pitchFamily="18" charset="0"/>
              </a:rPr>
              <a:t>Quá trình bay hơi do một số phân tử nước ở bề mặt của nước có động năng chuyển động nhiệt lớn, nên nội năng giảm ⇒ nhiệt độ giảm.</a:t>
            </a:r>
            <a:endParaRPr lang="en-US" sz="2800" dirty="0">
              <a:solidFill>
                <a:srgbClr val="84A59D"/>
              </a:solidFill>
              <a:latin typeface="Bahnschrift SemiBold" panose="020B0502040204020203" pitchFamily="34" charset="0"/>
              <a:ea typeface="Cambria" panose="02040503050406030204" pitchFamily="18" charset="0"/>
            </a:endParaRPr>
          </a:p>
        </p:txBody>
      </p:sp>
      <p:pic>
        <p:nvPicPr>
          <p:cNvPr id="5" name="Picture 4" descr="n212 zalo Nguyen Thuan"/>
          <p:cNvPicPr>
            <a:picLocks noChangeAspect="1"/>
          </p:cNvPicPr>
          <p:nvPr/>
        </p:nvPicPr>
        <p:blipFill>
          <a:blip r:embed="rId2"/>
          <a:stretch>
            <a:fillRect/>
          </a:stretch>
        </p:blipFill>
        <p:spPr>
          <a:xfrm>
            <a:off x="6254836" y="391425"/>
            <a:ext cx="2437550" cy="2216988"/>
          </a:xfrm>
          <a:prstGeom prst="rect">
            <a:avLst/>
          </a:prstGeom>
        </p:spPr>
      </p:pic>
      <p:pic>
        <p:nvPicPr>
          <p:cNvPr id="6" name="Picture 5"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36" y="2924354"/>
            <a:ext cx="2437550" cy="2037991"/>
          </a:xfrm>
          <a:prstGeom prst="rect">
            <a:avLst/>
          </a:prstGeom>
        </p:spPr>
      </p:pic>
      <p:sp>
        <p:nvSpPr>
          <p:cNvPr id="7" name="Freeform 12" descr="n212 zalo Nguyen Thuan">
            <a:extLst>
              <a:ext uri="{FF2B5EF4-FFF2-40B4-BE49-F238E27FC236}">
                <a16:creationId xmlns:a16="http://schemas.microsoft.com/office/drawing/2014/main" id="{251BF8B8-485F-45D6-80FD-41480ABAD75C}"/>
              </a:ext>
            </a:extLst>
          </p:cNvPr>
          <p:cNvSpPr/>
          <p:nvPr/>
        </p:nvSpPr>
        <p:spPr>
          <a:xfrm>
            <a:off x="1" y="3447534"/>
            <a:ext cx="1952368" cy="169596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Tree>
    <p:extLst>
      <p:ext uri="{BB962C8B-B14F-4D97-AF65-F5344CB8AC3E}">
        <p14:creationId xmlns:p14="http://schemas.microsoft.com/office/powerpoint/2010/main" val="3328954367"/>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3" name="Rectangle: Rounded Corners 2" descr="n212 zalo Nguyen Thuan">
            <a:extLst>
              <a:ext uri="{FF2B5EF4-FFF2-40B4-BE49-F238E27FC236}">
                <a16:creationId xmlns:a16="http://schemas.microsoft.com/office/drawing/2014/main" id="{29FBEB78-DB8D-445A-A3C5-D0DF74A0133B}"/>
              </a:ext>
            </a:extLst>
          </p:cNvPr>
          <p:cNvSpPr/>
          <p:nvPr/>
        </p:nvSpPr>
        <p:spPr>
          <a:xfrm>
            <a:off x="349624" y="394447"/>
            <a:ext cx="6331731" cy="2411506"/>
          </a:xfrm>
          <a:prstGeom prst="roundRect">
            <a:avLst>
              <a:gd name="adj" fmla="val 50000"/>
            </a:avLst>
          </a:prstGeom>
          <a:noFill/>
          <a:ln w="28575">
            <a:solidFill>
              <a:srgbClr val="84A59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5" descr="n212 zalo Nguyen Thuan"/>
          <p:cNvSpPr txBox="1">
            <a:spLocks noGrp="1"/>
          </p:cNvSpPr>
          <p:nvPr>
            <p:ph type="title"/>
          </p:nvPr>
        </p:nvSpPr>
        <p:spPr>
          <a:xfrm>
            <a:off x="466214" y="675409"/>
            <a:ext cx="5913804" cy="1589809"/>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28482"/>
                </a:solidFill>
                <a:latin typeface="Bahnschrift SemiBold" panose="020B0502040204020203" pitchFamily="34" charset="0"/>
              </a:rPr>
              <a:t>THẢO LUẬN NHÓM </a:t>
            </a:r>
            <a:br>
              <a:rPr lang="en-US" sz="4000" dirty="0">
                <a:solidFill>
                  <a:srgbClr val="F28482"/>
                </a:solidFill>
                <a:latin typeface="Bahnschrift SemiBold" panose="020B0502040204020203" pitchFamily="34" charset="0"/>
              </a:rPr>
            </a:br>
            <a:r>
              <a:rPr lang="en-US" sz="4000" dirty="0">
                <a:solidFill>
                  <a:srgbClr val="F28482"/>
                </a:solidFill>
                <a:latin typeface="Bahnschrift SemiBold" panose="020B0502040204020203" pitchFamily="34" charset="0"/>
              </a:rPr>
              <a:t>HOÀN THÀNH PHT SỐ 4 VÀ SỐ 5</a:t>
            </a:r>
            <a:endParaRPr sz="4000" dirty="0">
              <a:solidFill>
                <a:srgbClr val="F28482"/>
              </a:solidFill>
              <a:latin typeface="Bahnschrift SemiBold" panose="020B0502040204020203" pitchFamily="34" charset="0"/>
            </a:endParaRPr>
          </a:p>
        </p:txBody>
      </p:sp>
      <p:pic>
        <p:nvPicPr>
          <p:cNvPr id="2" name="Picture 1"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6" name="Freeform 15" descr="n212 zalo Nguyen Thuan">
            <a:extLst>
              <a:ext uri="{FF2B5EF4-FFF2-40B4-BE49-F238E27FC236}">
                <a16:creationId xmlns:a16="http://schemas.microsoft.com/office/drawing/2014/main" id="{4FAEE45C-432C-41A9-B054-2757F40D7A3C}"/>
              </a:ext>
            </a:extLst>
          </p:cNvPr>
          <p:cNvSpPr/>
          <p:nvPr/>
        </p:nvSpPr>
        <p:spPr>
          <a:xfrm>
            <a:off x="83642" y="2115758"/>
            <a:ext cx="1153066" cy="302774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4"/>
            <a:stretch>
              <a:fillRect/>
            </a:stretch>
          </a:blipFill>
        </p:spPr>
        <p:txBody>
          <a:bodyPr/>
          <a:lstStyle/>
          <a:p>
            <a:endParaRPr lang="en-US"/>
          </a:p>
        </p:txBody>
      </p:sp>
      <p:sp>
        <p:nvSpPr>
          <p:cNvPr id="7" name="Freeform 10" descr="n212 zalo Nguyen Thuan">
            <a:extLst>
              <a:ext uri="{FF2B5EF4-FFF2-40B4-BE49-F238E27FC236}">
                <a16:creationId xmlns:a16="http://schemas.microsoft.com/office/drawing/2014/main" id="{CEB6AB7D-3998-473D-8796-07570F2EBE60}"/>
              </a:ext>
            </a:extLst>
          </p:cNvPr>
          <p:cNvSpPr/>
          <p:nvPr/>
        </p:nvSpPr>
        <p:spPr>
          <a:xfrm>
            <a:off x="6748414" y="117858"/>
            <a:ext cx="2321599" cy="1482342"/>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5">
              <a:extLst>
                <a:ext uri="{96DAC541-7B7A-43D3-8B79-37D633B846F1}">
                  <asvg:svgBlip xmlns:asvg="http://schemas.microsoft.com/office/drawing/2016/SVG/main" xmlns="" r:embed="rId6"/>
                </a:ext>
              </a:extLst>
            </a:blip>
            <a:stretch>
              <a:fillRect l="-21972" t="-1538"/>
            </a:stretch>
          </a:blipFill>
        </p:spPr>
        <p:txBody>
          <a:bodyPr/>
          <a:lstStyle/>
          <a:p>
            <a:endParaRPr lang="en-US"/>
          </a:p>
        </p:txBody>
      </p:sp>
      <p:sp>
        <p:nvSpPr>
          <p:cNvPr id="8" name="Freeform 3" descr="n212 zalo Nguyen Thuan">
            <a:extLst>
              <a:ext uri="{FF2B5EF4-FFF2-40B4-BE49-F238E27FC236}">
                <a16:creationId xmlns:a16="http://schemas.microsoft.com/office/drawing/2014/main" id="{E26FAAF1-58DE-4B93-8342-A51A24A9B3B1}"/>
              </a:ext>
            </a:extLst>
          </p:cNvPr>
          <p:cNvSpPr/>
          <p:nvPr/>
        </p:nvSpPr>
        <p:spPr>
          <a:xfrm rot="1421206">
            <a:off x="5951163" y="1470313"/>
            <a:ext cx="1090886" cy="1589809"/>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826543538"/>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35" descr="n212 zalo Nguyen Thuan"/>
          <p:cNvSpPr txBox="1">
            <a:spLocks noGrp="1"/>
          </p:cNvSpPr>
          <p:nvPr>
            <p:ph type="body" idx="1"/>
          </p:nvPr>
        </p:nvSpPr>
        <p:spPr>
          <a:xfrm>
            <a:off x="301924" y="298454"/>
            <a:ext cx="5313872" cy="4546591"/>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4</a:t>
            </a:r>
          </a:p>
          <a:p>
            <a:pPr marL="139700" lvl="0" indent="0" algn="just">
              <a:lnSpc>
                <a:spcPct val="130000"/>
              </a:lnSpc>
              <a:buNone/>
            </a:pPr>
            <a:r>
              <a:rPr lang="vi-VN" sz="2400" b="1" u="sng" dirty="0">
                <a:solidFill>
                  <a:schemeClr val="bg2">
                    <a:lumMod val="50000"/>
                  </a:schemeClr>
                </a:solidFill>
                <a:latin typeface="Bahnschrift SemiBold" panose="020B0502040204020203" pitchFamily="34" charset="0"/>
                <a:ea typeface="Cambria" panose="02040503050406030204" pitchFamily="18" charset="0"/>
              </a:rPr>
              <a:t>Câu 1:</a:t>
            </a:r>
            <a:r>
              <a:rPr lang="vi-VN" sz="2400" b="1" dirty="0">
                <a:solidFill>
                  <a:schemeClr val="bg2">
                    <a:lumMod val="50000"/>
                  </a:schemeClr>
                </a:solidFill>
                <a:latin typeface="Bahnschrift SemiBold" panose="020B0502040204020203" pitchFamily="34" charset="0"/>
                <a:ea typeface="Cambria" panose="02040503050406030204" pitchFamily="18" charset="0"/>
              </a:rPr>
              <a:t> </a:t>
            </a:r>
            <a:r>
              <a:rPr lang="vi-VN" sz="2400" dirty="0">
                <a:solidFill>
                  <a:schemeClr val="bg2">
                    <a:lumMod val="50000"/>
                  </a:schemeClr>
                </a:solidFill>
                <a:latin typeface="Bahnschrift SemiBold" panose="020B0502040204020203" pitchFamily="34" charset="0"/>
                <a:ea typeface="Cambria" panose="02040503050406030204" pitchFamily="18" charset="0"/>
              </a:rPr>
              <a:t>Hãy dựa vào đồ thị ở H1.5 để mô tả sự thay đổi nhiệt độ của nước khi được đun từ 20℃ tới khi sôi?</a:t>
            </a:r>
          </a:p>
          <a:p>
            <a:pPr marL="139700" lvl="0" indent="0" algn="just">
              <a:lnSpc>
                <a:spcPct val="130000"/>
              </a:lnSpc>
              <a:buNone/>
            </a:pPr>
            <a:r>
              <a:rPr lang="vi-VN" sz="2400" b="1" u="sng" dirty="0">
                <a:solidFill>
                  <a:srgbClr val="84A59D"/>
                </a:solidFill>
                <a:latin typeface="Bahnschrift SemiBold" panose="020B0502040204020203" pitchFamily="34" charset="0"/>
                <a:ea typeface="Cambria" panose="02040503050406030204" pitchFamily="18" charset="0"/>
              </a:rPr>
              <a:t>Câu 2:</a:t>
            </a:r>
            <a:r>
              <a:rPr lang="vi-VN" sz="2400" b="1"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Khi nước đang sôi thì năng lượng mà nước nhận được từ nguồn nhiệt có được chuyển hóa thành động năng của các phân tử nước không? Tại sao?</a:t>
            </a:r>
          </a:p>
        </p:txBody>
      </p:sp>
      <p:grpSp>
        <p:nvGrpSpPr>
          <p:cNvPr id="6" name="Group 5" descr="n212 zalo Nguyen Thuan">
            <a:extLst>
              <a:ext uri="{FF2B5EF4-FFF2-40B4-BE49-F238E27FC236}">
                <a16:creationId xmlns:a16="http://schemas.microsoft.com/office/drawing/2014/main" id="{D68D3576-3B77-4ADE-9FE0-A1AED9AE683D}"/>
              </a:ext>
            </a:extLst>
          </p:cNvPr>
          <p:cNvGrpSpPr/>
          <p:nvPr/>
        </p:nvGrpSpPr>
        <p:grpSpPr>
          <a:xfrm>
            <a:off x="5899354" y="1260435"/>
            <a:ext cx="3244646" cy="2814732"/>
            <a:chOff x="228737" y="2001275"/>
            <a:chExt cx="4675908" cy="3122654"/>
          </a:xfrm>
        </p:grpSpPr>
        <p:sp>
          <p:nvSpPr>
            <p:cNvPr id="7" name="TextBox 6">
              <a:extLst>
                <a:ext uri="{FF2B5EF4-FFF2-40B4-BE49-F238E27FC236}">
                  <a16:creationId xmlns:a16="http://schemas.microsoft.com/office/drawing/2014/main" id="{6E737FF8-61A2-4133-B271-6815294DAD81}"/>
                </a:ext>
              </a:extLst>
            </p:cNvPr>
            <p:cNvSpPr txBox="1"/>
            <p:nvPr/>
          </p:nvSpPr>
          <p:spPr>
            <a:xfrm>
              <a:off x="228737" y="3997156"/>
              <a:ext cx="4675908" cy="1126773"/>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8" name="Picture 7">
              <a:extLst>
                <a:ext uri="{FF2B5EF4-FFF2-40B4-BE49-F238E27FC236}">
                  <a16:creationId xmlns:a16="http://schemas.microsoft.com/office/drawing/2014/main" id="{AD9B2E87-9491-4F75-B7F9-30E8A75851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8737" y="2001275"/>
              <a:ext cx="4516303" cy="1905780"/>
            </a:xfrm>
            <a:prstGeom prst="rect">
              <a:avLst/>
            </a:prstGeom>
          </p:spPr>
        </p:pic>
      </p:grpSp>
      <p:sp>
        <p:nvSpPr>
          <p:cNvPr id="4" name="Rectangle: Top Corners One Rounded and One Snipped 3" descr="n212 zalo Nguyen Thuan">
            <a:extLst>
              <a:ext uri="{FF2B5EF4-FFF2-40B4-BE49-F238E27FC236}">
                <a16:creationId xmlns:a16="http://schemas.microsoft.com/office/drawing/2014/main" id="{14D628A4-17F7-4540-9C58-9A47ED76EBA9}"/>
              </a:ext>
            </a:extLst>
          </p:cNvPr>
          <p:cNvSpPr/>
          <p:nvPr/>
        </p:nvSpPr>
        <p:spPr>
          <a:xfrm>
            <a:off x="301924" y="94891"/>
            <a:ext cx="5426016" cy="4750154"/>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descr="n212 zalo Nguyen Thuan">
            <a:extLst>
              <a:ext uri="{FF2B5EF4-FFF2-40B4-BE49-F238E27FC236}">
                <a16:creationId xmlns:a16="http://schemas.microsoft.com/office/drawing/2014/main" id="{F88E8BE9-87D8-4C1A-BA81-1A5BEAC932E1}"/>
              </a:ext>
            </a:extLst>
          </p:cNvPr>
          <p:cNvSpPr/>
          <p:nvPr/>
        </p:nvSpPr>
        <p:spPr>
          <a:xfrm>
            <a:off x="5333210" y="4051813"/>
            <a:ext cx="1027658" cy="936025"/>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9" descr="n212 zalo Nguyen Thuan">
            <a:extLst>
              <a:ext uri="{FF2B5EF4-FFF2-40B4-BE49-F238E27FC236}">
                <a16:creationId xmlns:a16="http://schemas.microsoft.com/office/drawing/2014/main" id="{CB9B2E55-CF6F-4E78-B5B6-26F4A3E587BF}"/>
              </a:ext>
            </a:extLst>
          </p:cNvPr>
          <p:cNvSpPr/>
          <p:nvPr/>
        </p:nvSpPr>
        <p:spPr>
          <a:xfrm rot="1098194">
            <a:off x="224243" y="-331249"/>
            <a:ext cx="509037" cy="151009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7">
              <a:extLst>
                <a:ext uri="{96DAC541-7B7A-43D3-8B79-37D633B846F1}">
                  <asvg:svgBlip xmlns:asvg="http://schemas.microsoft.com/office/drawing/2016/SVG/main" xmlns="" r:embed="rId8"/>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1875045933"/>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descr="n212 zalo Nguyen Thuan">
                <a:extLst>
                  <a:ext uri="{FF2B5EF4-FFF2-40B4-BE49-F238E27FC236}">
                    <a16:creationId xmlns:a16="http://schemas.microsoft.com/office/drawing/2014/main" id="{BED619E5-9451-2C92-AA12-15DC91CCA938}"/>
                  </a:ext>
                </a:extLst>
              </p:cNvPr>
              <p:cNvSpPr>
                <a:spLocks noGrp="1"/>
              </p:cNvSpPr>
              <p:nvPr>
                <p:ph type="body" idx="1"/>
              </p:nvPr>
            </p:nvSpPr>
            <p:spPr>
              <a:xfrm>
                <a:off x="384248" y="1177573"/>
                <a:ext cx="6072996" cy="1847849"/>
              </a:xfrm>
            </p:spPr>
            <p:txBody>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1: </a:t>
                </a:r>
                <a:endParaRPr lang="en-US" sz="2400" dirty="0">
                  <a:solidFill>
                    <a:srgbClr val="663300"/>
                  </a:solidFill>
                  <a:effectLst/>
                  <a:latin typeface="Bahnschrift SemiBold" panose="020B0502040204020203" pitchFamily="34" charset="0"/>
                  <a:ea typeface="Cambria" panose="02040503050406030204" pitchFamily="18" charset="0"/>
                </a:endParaRPr>
              </a:p>
              <a:p>
                <a:pPr marL="0" indent="0" algn="just">
                  <a:lnSpc>
                    <a:spcPct val="115000"/>
                  </a:lnSpc>
                  <a:buNone/>
                </a:pP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đun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từ</a:t>
                </a:r>
                <a:r>
                  <a:rPr lang="en-US" sz="2400" dirty="0">
                    <a:solidFill>
                      <a:srgbClr val="84A59D"/>
                    </a:solidFill>
                    <a:effectLst/>
                    <a:latin typeface="Bahnschrift SemiBold" panose="020B0502040204020203" pitchFamily="34" charset="0"/>
                    <a:ea typeface="Cambria" panose="02040503050406030204" pitchFamily="18" charset="0"/>
                  </a:rPr>
                  <a:t> 20</a:t>
                </a:r>
                <a:r>
                  <a:rPr lang="en-US" sz="2400" dirty="0">
                    <a:solidFill>
                      <a:srgbClr val="84A59D"/>
                    </a:solidFill>
                    <a:latin typeface="Bahnschrift SemiBold" panose="020B0502040204020203" pitchFamily="34" charset="0"/>
                    <a:ea typeface="Times New Roman" panose="02020603050405020304" pitchFamily="18" charset="0"/>
                  </a:rPr>
                  <a:t> </a:t>
                </a:r>
                <a14:m>
                  <m:oMath xmlns:m="http://schemas.openxmlformats.org/officeDocument/2006/math">
                    <m:r>
                      <a:rPr lang="en-US" sz="2400" i="0">
                        <a:solidFill>
                          <a:srgbClr val="84A59D"/>
                        </a:solidFill>
                        <a:latin typeface="Cambria Math" panose="02040503050406030204" pitchFamily="18" charset="0"/>
                        <a:ea typeface="Times New Roman" panose="02020603050405020304" pitchFamily="18" charset="0"/>
                      </a:rPr>
                      <m:t>℃</m:t>
                    </m:r>
                  </m:oMath>
                </a14:m>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dần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bắt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đầu</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sôi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và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đạt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đến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cao</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nhất</a:t>
                </a:r>
                <a:r>
                  <a:rPr lang="en-US" sz="2400" dirty="0">
                    <a:solidFill>
                      <a:srgbClr val="84A59D"/>
                    </a:solidFill>
                    <a:effectLst/>
                    <a:latin typeface="Bahnschrift SemiBold" panose="020B0502040204020203" pitchFamily="34" charset="0"/>
                    <a:ea typeface="Cambria" panose="02040503050406030204" pitchFamily="18" charset="0"/>
                  </a:rPr>
                  <a:t> 100</a:t>
                </a:r>
                <a14:m>
                  <m:oMath xmlns:m="http://schemas.openxmlformats.org/officeDocument/2006/math">
                    <m:r>
                      <a:rPr lang="en-US" sz="2400" i="0">
                        <a:solidFill>
                          <a:srgbClr val="84A59D"/>
                        </a:solidFill>
                        <a:effectLst/>
                        <a:latin typeface="Cambria Math" panose="02040503050406030204" pitchFamily="18" charset="0"/>
                        <a:ea typeface="Times New Roman" panose="02020603050405020304" pitchFamily="18" charset="0"/>
                      </a:rPr>
                      <m:t>℃</m:t>
                    </m:r>
                  </m:oMath>
                </a14:m>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không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thay</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đổi</a:t>
                </a:r>
                <a:r>
                  <a:rPr lang="en-US" sz="2400" dirty="0">
                    <a:solidFill>
                      <a:srgbClr val="84A59D"/>
                    </a:solidFill>
                    <a:effectLst/>
                    <a:latin typeface="Bahnschrift SemiBold" panose="020B0502040204020203" pitchFamily="34" charset="0"/>
                    <a:ea typeface="Cambria" panose="02040503050406030204" pitchFamily="18" charset="0"/>
                  </a:rPr>
                  <a:t>.</a:t>
                </a:r>
              </a:p>
            </p:txBody>
          </p:sp>
        </mc:Choice>
        <mc:Fallback xmlns="">
          <p:sp>
            <p:nvSpPr>
              <p:cNvPr id="3" name="Text Placeholder 2" descr="n212 zalo Nguyen Thuan">
                <a:extLst>
                  <a:ext uri="{FF2B5EF4-FFF2-40B4-BE49-F238E27FC236}">
                    <a16:creationId xmlns:a16="http://schemas.microsoft.com/office/drawing/2014/main" id="{BED619E5-9451-2C92-AA12-15DC91CCA938}"/>
                  </a:ext>
                </a:extLst>
              </p:cNvPr>
              <p:cNvSpPr>
                <a:spLocks noGrp="1" noRot="1" noChangeAspect="1" noMove="1" noResize="1" noEditPoints="1" noAdjustHandles="1" noChangeArrowheads="1" noChangeShapeType="1" noTextEdit="1"/>
              </p:cNvSpPr>
              <p:nvPr>
                <p:ph type="body" idx="1"/>
              </p:nvPr>
            </p:nvSpPr>
            <p:spPr>
              <a:xfrm>
                <a:off x="384248" y="1177573"/>
                <a:ext cx="6072996" cy="1847849"/>
              </a:xfrm>
              <a:blipFill>
                <a:blip r:embed="rId2"/>
                <a:stretch>
                  <a:fillRect l="-1506" r="-1606" b="-3960"/>
                </a:stretch>
              </a:blipFill>
            </p:spPr>
            <p:txBody>
              <a:bodyPr/>
              <a:lstStyle/>
              <a:p>
                <a:r>
                  <a:rPr lang="en-US">
                    <a:noFill/>
                  </a:rPr>
                  <a:t> </a:t>
                </a:r>
              </a:p>
            </p:txBody>
          </p:sp>
        </mc:Fallback>
      </mc:AlternateContent>
      <p:pic>
        <p:nvPicPr>
          <p:cNvPr id="5124" name="Picture 4" descr="n212 zalo Nguyen Thuan">
            <a:extLst>
              <a:ext uri="{FF2B5EF4-FFF2-40B4-BE49-F238E27FC236}">
                <a16:creationId xmlns:a16="http://schemas.microsoft.com/office/drawing/2014/main" id="{326EBDF3-EC15-9095-7BAC-9F3EF09C4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452" y="1659050"/>
            <a:ext cx="2965548" cy="14322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212 zalo Nguyen Thuan">
            <a:extLst>
              <a:ext uri="{FF2B5EF4-FFF2-40B4-BE49-F238E27FC236}">
                <a16:creationId xmlns:a16="http://schemas.microsoft.com/office/drawing/2014/main" id="{471AA6F6-3BF9-1EF9-6D93-CA03DA4F2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231" y="-32821"/>
            <a:ext cx="1533172" cy="1533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212 zalo Nguyen Thuan">
            <a:extLst>
              <a:ext uri="{FF2B5EF4-FFF2-40B4-BE49-F238E27FC236}">
                <a16:creationId xmlns:a16="http://schemas.microsoft.com/office/drawing/2014/main" id="{0EDC2263-960B-9F1C-2376-7B2C2C1C33D0}"/>
              </a:ext>
            </a:extLst>
          </p:cNvPr>
          <p:cNvSpPr txBox="1"/>
          <p:nvPr/>
        </p:nvSpPr>
        <p:spPr>
          <a:xfrm>
            <a:off x="384247" y="2876045"/>
            <a:ext cx="8427156" cy="2179764"/>
          </a:xfrm>
          <a:prstGeom prst="rect">
            <a:avLst/>
          </a:prstGeom>
          <a:noFill/>
        </p:spPr>
        <p:txBody>
          <a:bodyPr wrap="square" rtlCol="0">
            <a:spAutoFit/>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2: </a:t>
            </a:r>
            <a:endParaRPr lang="en-US" sz="2400" dirty="0">
              <a:solidFill>
                <a:srgbClr val="66330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đang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sôi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lượng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mà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nhận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được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từ</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nguồn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có</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chuyển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hóa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thành</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của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các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phân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tử</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Vì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mà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ngọn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lửa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cung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cấp</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cho</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sẽ</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chuyển</a:t>
            </a:r>
            <a:r>
              <a:rPr lang="en-US" sz="2400" dirty="0">
                <a:solidFill>
                  <a:srgbClr val="84A59D"/>
                </a:solidFill>
                <a:effectLst/>
                <a:latin typeface="Bahnschrift SemiBold" panose="020B0502040204020203" pitchFamily="34" charset="0"/>
                <a:ea typeface="Cambria" panose="02040503050406030204" pitchFamily="18" charset="0"/>
              </a:rPr>
              <a:t> sang </a:t>
            </a:r>
            <a:r>
              <a:rPr lang="en-US" sz="2400" dirty="0" err="1">
                <a:solidFill>
                  <a:srgbClr val="84A59D"/>
                </a:solidFill>
                <a:effectLst/>
                <a:latin typeface="Bahnschrift SemiBold" panose="020B0502040204020203" pitchFamily="34" charset="0"/>
                <a:ea typeface="Cambria" panose="02040503050406030204" pitchFamily="18" charset="0"/>
              </a:rPr>
              <a:t>thành</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của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các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phân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tử</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a:t>
            </a:r>
          </a:p>
        </p:txBody>
      </p:sp>
      <p:sp>
        <p:nvSpPr>
          <p:cNvPr id="9" name="Rectangle: Rounded Corners 8" descr="n212 zalo Nguyen Thuan">
            <a:extLst>
              <a:ext uri="{FF2B5EF4-FFF2-40B4-BE49-F238E27FC236}">
                <a16:creationId xmlns:a16="http://schemas.microsoft.com/office/drawing/2014/main" id="{4D56825C-0702-4D70-986A-A11445BFA7A6}"/>
              </a:ext>
            </a:extLst>
          </p:cNvPr>
          <p:cNvSpPr/>
          <p:nvPr/>
        </p:nvSpPr>
        <p:spPr>
          <a:xfrm>
            <a:off x="1242205" y="284672"/>
            <a:ext cx="6383546" cy="698739"/>
          </a:xfrm>
          <a:prstGeom prst="roundRect">
            <a:avLst>
              <a:gd name="adj" fmla="val 50000"/>
            </a:avLst>
          </a:prstGeom>
          <a:solidFill>
            <a:srgbClr val="F6B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212 zalo Nguyen Thuan">
            <a:extLst>
              <a:ext uri="{FF2B5EF4-FFF2-40B4-BE49-F238E27FC236}">
                <a16:creationId xmlns:a16="http://schemas.microsoft.com/office/drawing/2014/main" id="{4DD86756-E0FF-4BC5-B21D-625DD353ED9B}"/>
              </a:ext>
            </a:extLst>
          </p:cNvPr>
          <p:cNvSpPr txBox="1"/>
          <p:nvPr/>
        </p:nvSpPr>
        <p:spPr>
          <a:xfrm>
            <a:off x="1764102" y="352059"/>
            <a:ext cx="561579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ĐÁP ÁN PHIẾU HỌC TẬP SỐ 4</a:t>
            </a:r>
          </a:p>
        </p:txBody>
      </p:sp>
    </p:spTree>
    <p:extLst>
      <p:ext uri="{BB962C8B-B14F-4D97-AF65-F5344CB8AC3E}">
        <p14:creationId xmlns:p14="http://schemas.microsoft.com/office/powerpoint/2010/main" val="3767094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12 zalo Nguyen Thuan"/>
          <p:cNvSpPr txBox="1">
            <a:spLocks noGrp="1"/>
          </p:cNvSpPr>
          <p:nvPr>
            <p:ph type="title"/>
          </p:nvPr>
        </p:nvSpPr>
        <p:spPr>
          <a:xfrm>
            <a:off x="6644187" y="226214"/>
            <a:ext cx="2316933" cy="14038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chemeClr val="bg1"/>
                </a:solidFill>
                <a:latin typeface="Amatic SC" panose="020B0604020202020204" charset="-79"/>
                <a:ea typeface="Cambria" panose="02040503050406030204" pitchFamily="18" charset="0"/>
                <a:cs typeface="Amatic SC" panose="020B0604020202020204" charset="-79"/>
              </a:rPr>
              <a:t>THẢO LUẬN NHÓM</a:t>
            </a:r>
            <a:endParaRPr sz="4000" dirty="0">
              <a:solidFill>
                <a:schemeClr val="bg1"/>
              </a:solidFill>
              <a:latin typeface="Amatic SC" panose="020B0604020202020204" charset="-79"/>
              <a:ea typeface="Cambria" panose="02040503050406030204" pitchFamily="18" charset="0"/>
              <a:cs typeface="Amatic SC" panose="020B0604020202020204" charset="-79"/>
            </a:endParaRPr>
          </a:p>
        </p:txBody>
      </p:sp>
      <p:sp>
        <p:nvSpPr>
          <p:cNvPr id="561" name="Google Shape;561;p35" descr="n212 zalo Nguyen Thuan"/>
          <p:cNvSpPr txBox="1">
            <a:spLocks noGrp="1"/>
          </p:cNvSpPr>
          <p:nvPr>
            <p:ph type="body" idx="1"/>
          </p:nvPr>
        </p:nvSpPr>
        <p:spPr>
          <a:xfrm>
            <a:off x="228108" y="268497"/>
            <a:ext cx="5971890" cy="4606506"/>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800" b="1" dirty="0">
                <a:solidFill>
                  <a:srgbClr val="84A59D"/>
                </a:solidFill>
                <a:latin typeface="Bahnschrift SemiBold" panose="020B0502040204020203" pitchFamily="34" charset="0"/>
                <a:ea typeface="Cambria" panose="02040503050406030204" pitchFamily="18" charset="0"/>
              </a:rPr>
              <a:t>PHIẾU HỌC TẬP SỐ 5</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1: </a:t>
            </a:r>
            <a:r>
              <a:rPr lang="vi-VN" sz="2400" dirty="0">
                <a:solidFill>
                  <a:srgbClr val="663300"/>
                </a:solidFill>
                <a:latin typeface="Bahnschrift SemiBold" panose="020B0502040204020203" pitchFamily="34" charset="0"/>
                <a:ea typeface="Cambria" panose="02040503050406030204" pitchFamily="18" charset="0"/>
              </a:rPr>
              <a:t>Tại sao chất rắn kết tinh khi được đun nóng có thể chuyển thành chất lỏng?</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2:</a:t>
            </a:r>
            <a:r>
              <a:rPr lang="vi-VN" sz="2400" dirty="0">
                <a:solidFill>
                  <a:srgbClr val="F28482"/>
                </a:solidFill>
                <a:latin typeface="Bahnschrift SemiBold" panose="020B0502040204020203" pitchFamily="34" charset="0"/>
                <a:ea typeface="Cambria" panose="02040503050406030204" pitchFamily="18" charset="0"/>
              </a:rPr>
              <a:t> </a:t>
            </a:r>
            <a:r>
              <a:rPr lang="vi-VN" sz="2400" dirty="0">
                <a:solidFill>
                  <a:srgbClr val="663300"/>
                </a:solidFill>
                <a:latin typeface="Bahnschrift SemiBold" panose="020B0502040204020203" pitchFamily="34" charset="0"/>
                <a:ea typeface="Cambria" panose="02040503050406030204" pitchFamily="18" charset="0"/>
              </a:rPr>
              <a:t>a) Hãy dựa vào H1.7 để mô tả quá trình nóng chảy của chất kết tinh?</a:t>
            </a:r>
          </a:p>
          <a:p>
            <a:pPr marL="139700" lvl="0" indent="0" algn="just">
              <a:lnSpc>
                <a:spcPct val="120000"/>
              </a:lnSpc>
              <a:buNone/>
            </a:pPr>
            <a:r>
              <a:rPr lang="vi-VN" sz="2400" dirty="0">
                <a:solidFill>
                  <a:srgbClr val="663300"/>
                </a:solidFill>
                <a:latin typeface="Bahnschrift SemiBold" panose="020B0502040204020203" pitchFamily="34" charset="0"/>
                <a:ea typeface="Cambria" panose="02040503050406030204" pitchFamily="18" charset="0"/>
              </a:rPr>
              <a:t>b) Giải thích tại sao khi đang nóng chảy, nhiệt độ của chất rắn kết tinh không tăng dù vẫn nhận được nhiệt năng. Năng lượng mà chất rắn kết tinh nhận được lúc này dùng để làm gì?</a:t>
            </a:r>
          </a:p>
        </p:txBody>
      </p:sp>
      <p:grpSp>
        <p:nvGrpSpPr>
          <p:cNvPr id="4" name="Group 3" descr="n212 zalo Nguyen Thuan"/>
          <p:cNvGrpSpPr/>
          <p:nvPr/>
        </p:nvGrpSpPr>
        <p:grpSpPr>
          <a:xfrm>
            <a:off x="6312336" y="1674628"/>
            <a:ext cx="2831664" cy="3008832"/>
            <a:chOff x="5979354" y="1762119"/>
            <a:chExt cx="2976042" cy="2916229"/>
          </a:xfrm>
        </p:grpSpPr>
        <p:sp>
          <p:nvSpPr>
            <p:cNvPr id="9" name="TextBox 8"/>
            <p:cNvSpPr txBox="1"/>
            <p:nvPr/>
          </p:nvSpPr>
          <p:spPr>
            <a:xfrm>
              <a:off x="6065390" y="3395640"/>
              <a:ext cx="2804671" cy="1282708"/>
            </a:xfrm>
            <a:prstGeom prst="rect">
              <a:avLst/>
            </a:prstGeom>
            <a:noFill/>
          </p:spPr>
          <p:txBody>
            <a:bodyPr wrap="square" rtlCol="0">
              <a:spAutoFit/>
            </a:bodyPr>
            <a:lstStyle/>
            <a:p>
              <a:pPr algn="ct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1.7: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chất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rắn</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kết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tinh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làm</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nóng</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chảy</a:t>
              </a:r>
              <a:endPar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79354" y="1762119"/>
              <a:ext cx="2976042" cy="1507706"/>
            </a:xfrm>
            <a:prstGeom prst="rect">
              <a:avLst/>
            </a:prstGeom>
          </p:spPr>
        </p:pic>
      </p:grpSp>
      <p:sp>
        <p:nvSpPr>
          <p:cNvPr id="2" name="Oval 1" descr="n212 zalo Nguyen Thuan">
            <a:extLst>
              <a:ext uri="{FF2B5EF4-FFF2-40B4-BE49-F238E27FC236}">
                <a16:creationId xmlns:a16="http://schemas.microsoft.com/office/drawing/2014/main" id="{2AE51032-0D40-49F0-A0FD-95FE62B745EF}"/>
              </a:ext>
            </a:extLst>
          </p:cNvPr>
          <p:cNvSpPr/>
          <p:nvPr/>
        </p:nvSpPr>
        <p:spPr>
          <a:xfrm>
            <a:off x="7140946" y="29301"/>
            <a:ext cx="1657997" cy="1403803"/>
          </a:xfrm>
          <a:prstGeom prst="ellipse">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212 zalo Nguyen Thuan">
            <a:extLst>
              <a:ext uri="{FF2B5EF4-FFF2-40B4-BE49-F238E27FC236}">
                <a16:creationId xmlns:a16="http://schemas.microsoft.com/office/drawing/2014/main" id="{8CF66F4D-E533-44F2-BA1D-1D613BAF3316}"/>
              </a:ext>
            </a:extLst>
          </p:cNvPr>
          <p:cNvSpPr txBox="1"/>
          <p:nvPr/>
        </p:nvSpPr>
        <p:spPr>
          <a:xfrm>
            <a:off x="7494629" y="131037"/>
            <a:ext cx="1112808" cy="1200329"/>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THẢO LUẬN NHÓM</a:t>
            </a:r>
          </a:p>
        </p:txBody>
      </p:sp>
      <p:sp>
        <p:nvSpPr>
          <p:cNvPr id="10" name="Freeform 19" descr="n212 zalo Nguyen Thuan">
            <a:extLst>
              <a:ext uri="{FF2B5EF4-FFF2-40B4-BE49-F238E27FC236}">
                <a16:creationId xmlns:a16="http://schemas.microsoft.com/office/drawing/2014/main" id="{2566E74A-D1EF-4B4E-AD9C-A0D8F696A259}"/>
              </a:ext>
            </a:extLst>
          </p:cNvPr>
          <p:cNvSpPr/>
          <p:nvPr/>
        </p:nvSpPr>
        <p:spPr>
          <a:xfrm rot="1319482">
            <a:off x="8564411" y="516947"/>
            <a:ext cx="532908" cy="139006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5">
              <a:extLst>
                <a:ext uri="{96DAC541-7B7A-43D3-8B79-37D633B846F1}">
                  <asvg:svgBlip xmlns:asvg="http://schemas.microsoft.com/office/drawing/2016/SVG/main" xmlns="" r:embed="rId6"/>
                </a:ext>
              </a:extLst>
            </a:blip>
            <a:stretch>
              <a:fillRect l="-533991" t="-66462" b="-41193"/>
            </a:stretch>
          </a:blipFill>
        </p:spPr>
        <p:txBody>
          <a:bodyPr/>
          <a:lstStyle/>
          <a:p>
            <a:endParaRPr lang="en-US"/>
          </a:p>
        </p:txBody>
      </p:sp>
      <p:sp>
        <p:nvSpPr>
          <p:cNvPr id="6" name="Rectangle: Rounded Corners 5" descr="n212 zalo Nguyen Thuan">
            <a:extLst>
              <a:ext uri="{FF2B5EF4-FFF2-40B4-BE49-F238E27FC236}">
                <a16:creationId xmlns:a16="http://schemas.microsoft.com/office/drawing/2014/main" id="{85015A16-F922-4DE5-A824-03218568C0A5}"/>
              </a:ext>
            </a:extLst>
          </p:cNvPr>
          <p:cNvSpPr/>
          <p:nvPr/>
        </p:nvSpPr>
        <p:spPr>
          <a:xfrm>
            <a:off x="182881" y="131037"/>
            <a:ext cx="6084227" cy="4889537"/>
          </a:xfrm>
          <a:prstGeom prst="roundRect">
            <a:avLst>
              <a:gd name="adj" fmla="val 10845"/>
            </a:avLst>
          </a:prstGeom>
          <a:noFill/>
          <a:ln w="28575">
            <a:solidFill>
              <a:srgbClr val="F2848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descr="n212 zalo Nguyen Thuan">
            <a:extLst>
              <a:ext uri="{FF2B5EF4-FFF2-40B4-BE49-F238E27FC236}">
                <a16:creationId xmlns:a16="http://schemas.microsoft.com/office/drawing/2014/main" id="{C06D0D42-C00E-4A87-AC04-7C65EA48B7E9}"/>
              </a:ext>
            </a:extLst>
          </p:cNvPr>
          <p:cNvSpPr/>
          <p:nvPr/>
        </p:nvSpPr>
        <p:spPr>
          <a:xfrm>
            <a:off x="671779" y="226214"/>
            <a:ext cx="742953" cy="676706"/>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4" descr="n212 zalo Nguyen Thuan">
            <a:extLst>
              <a:ext uri="{FF2B5EF4-FFF2-40B4-BE49-F238E27FC236}">
                <a16:creationId xmlns:a16="http://schemas.microsoft.com/office/drawing/2014/main" id="{06667D0B-816F-4B72-9568-F8CEF2314825}"/>
              </a:ext>
            </a:extLst>
          </p:cNvPr>
          <p:cNvSpPr/>
          <p:nvPr/>
        </p:nvSpPr>
        <p:spPr>
          <a:xfrm>
            <a:off x="5837561" y="4354694"/>
            <a:ext cx="577644" cy="73866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9">
              <a:extLst>
                <a:ext uri="{96DAC541-7B7A-43D3-8B79-37D633B846F1}">
                  <asvg:svgBlip xmlns:asvg="http://schemas.microsoft.com/office/drawing/2016/SVG/main" xmlns="" r:embed="rId10"/>
                </a:ext>
              </a:extLst>
            </a:blip>
            <a:stretch>
              <a:fillRect l="-246415" t="-129667"/>
            </a:stretch>
          </a:blipFill>
        </p:spPr>
        <p:txBody>
          <a:bodyPr/>
          <a:lstStyle/>
          <a:p>
            <a:endParaRPr lang="en-US"/>
          </a:p>
        </p:txBody>
      </p:sp>
    </p:spTree>
    <p:extLst>
      <p:ext uri="{BB962C8B-B14F-4D97-AF65-F5344CB8AC3E}">
        <p14:creationId xmlns:p14="http://schemas.microsoft.com/office/powerpoint/2010/main" val="17072866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1031174" y="443284"/>
            <a:ext cx="6762007" cy="1188089"/>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Câu</a:t>
            </a:r>
            <a:r>
              <a:rPr lang="en-US" sz="3200" b="1" kern="1200" dirty="0">
                <a:solidFill>
                  <a:prstClr val="white"/>
                </a:solidFill>
                <a:latin typeface="Cambria" panose="02040503050406030204" pitchFamily="18" charset="0"/>
                <a:ea typeface="Cambria" panose="02040503050406030204" pitchFamily="18" charset="0"/>
              </a:rPr>
              <a:t> 2: </a:t>
            </a:r>
            <a:r>
              <a:rPr lang="en-US" sz="3200" b="1" kern="1200" dirty="0" err="1">
                <a:solidFill>
                  <a:prstClr val="white"/>
                </a:solidFill>
                <a:latin typeface="Cambria" panose="02040503050406030204" pitchFamily="18" charset="0"/>
                <a:ea typeface="Cambria" panose="02040503050406030204" pitchFamily="18" charset="0"/>
              </a:rPr>
              <a:t>Cái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gì</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trong</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lạnh</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ngoài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nóng</a:t>
            </a:r>
            <a:r>
              <a:rPr lang="en-US" sz="3200" b="1" kern="1200" dirty="0">
                <a:solidFill>
                  <a:prstClr val="white"/>
                </a:solidFill>
                <a:latin typeface="Cambria" panose="02040503050406030204" pitchFamily="18" charset="0"/>
                <a:ea typeface="Cambria" panose="02040503050406030204" pitchFamily="18" charset="0"/>
              </a:rPr>
              <a:t>? </a:t>
            </a:r>
          </a:p>
        </p:txBody>
      </p:sp>
      <p:sp>
        <p:nvSpPr>
          <p:cNvPr id="50" name="Snip Diagonal Corner Rectangle 49" descr="n212 zalo Nguyen Thuan"/>
          <p:cNvSpPr/>
          <p:nvPr/>
        </p:nvSpPr>
        <p:spPr>
          <a:xfrm>
            <a:off x="2130605" y="2145250"/>
            <a:ext cx="4563143" cy="1179841"/>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rPr>
              <a:t>Tủ</a:t>
            </a:r>
            <a:r>
              <a:rPr lang="en-US" sz="3600" b="1" kern="1200" dirty="0">
                <a:solidFill>
                  <a:prstClr val="white"/>
                </a:solidFill>
                <a:latin typeface="Cambria" panose="02040503050406030204" pitchFamily="18" charset="0"/>
                <a:ea typeface="Cambria" panose="02040503050406030204" pitchFamily="18" charset="0"/>
              </a:rPr>
              <a:t> </a:t>
            </a:r>
            <a:r>
              <a:rPr lang="en-US" sz="3600" b="1" kern="1200" dirty="0" err="1">
                <a:solidFill>
                  <a:prstClr val="white"/>
                </a:solidFill>
                <a:latin typeface="Cambria" panose="02040503050406030204" pitchFamily="18" charset="0"/>
                <a:ea typeface="Cambria" panose="02040503050406030204" pitchFamily="18" charset="0"/>
              </a:rPr>
              <a:t>lạnh</a:t>
            </a:r>
            <a:endParaRPr lang="en-US" sz="36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5122" name="Picture 2" descr="n212 zalo Nguyen Thuan">
            <a:extLst>
              <a:ext uri="{FF2B5EF4-FFF2-40B4-BE49-F238E27FC236}">
                <a16:creationId xmlns:a16="http://schemas.microsoft.com/office/drawing/2014/main" id="{3E89229D-DCB4-4296-BF8A-984827024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27" y="275841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4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12 zalo Nguyen Thuan">
            <a:extLst>
              <a:ext uri="{FF2B5EF4-FFF2-40B4-BE49-F238E27FC236}">
                <a16:creationId xmlns:a16="http://schemas.microsoft.com/office/drawing/2014/main" id="{433823A9-7458-474A-9FEB-EFD9D4547D84}"/>
              </a:ext>
            </a:extLst>
          </p:cNvPr>
          <p:cNvPicPr>
            <a:picLocks noChangeAspect="1"/>
          </p:cNvPicPr>
          <p:nvPr/>
        </p:nvPicPr>
        <p:blipFill>
          <a:blip r:embed="rId2"/>
          <a:stretch>
            <a:fillRect/>
          </a:stretch>
        </p:blipFill>
        <p:spPr>
          <a:xfrm>
            <a:off x="5909827" y="1115129"/>
            <a:ext cx="2323541" cy="1936284"/>
          </a:xfrm>
          <a:prstGeom prst="rect">
            <a:avLst/>
          </a:prstGeom>
        </p:spPr>
      </p:pic>
      <p:pic>
        <p:nvPicPr>
          <p:cNvPr id="6" name="Picture 5" descr="n212 zalo Nguyen Thuan">
            <a:extLst>
              <a:ext uri="{FF2B5EF4-FFF2-40B4-BE49-F238E27FC236}">
                <a16:creationId xmlns:a16="http://schemas.microsoft.com/office/drawing/2014/main" id="{5F1A930F-D679-4F2D-8B27-6EF014676DF8}"/>
              </a:ext>
            </a:extLst>
          </p:cNvPr>
          <p:cNvPicPr>
            <a:picLocks noChangeAspect="1"/>
          </p:cNvPicPr>
          <p:nvPr/>
        </p:nvPicPr>
        <p:blipFill>
          <a:blip r:embed="rId3"/>
          <a:stretch>
            <a:fillRect/>
          </a:stretch>
        </p:blipFill>
        <p:spPr>
          <a:xfrm>
            <a:off x="5327375" y="3240852"/>
            <a:ext cx="3078924" cy="1764162"/>
          </a:xfrm>
          <a:prstGeom prst="rect">
            <a:avLst/>
          </a:prstGeom>
        </p:spPr>
      </p:pic>
      <p:sp>
        <p:nvSpPr>
          <p:cNvPr id="10" name="Rectangle: Rounded Corners 9" descr="n212 zalo Nguyen Thuan">
            <a:extLst>
              <a:ext uri="{FF2B5EF4-FFF2-40B4-BE49-F238E27FC236}">
                <a16:creationId xmlns:a16="http://schemas.microsoft.com/office/drawing/2014/main" id="{35A28C36-86BD-46A6-B172-4D9861146E61}"/>
              </a:ext>
            </a:extLst>
          </p:cNvPr>
          <p:cNvSpPr/>
          <p:nvPr/>
        </p:nvSpPr>
        <p:spPr>
          <a:xfrm>
            <a:off x="1975449" y="284672"/>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212 zalo Nguyen Thuan">
            <a:extLst>
              <a:ext uri="{FF2B5EF4-FFF2-40B4-BE49-F238E27FC236}">
                <a16:creationId xmlns:a16="http://schemas.microsoft.com/office/drawing/2014/main" id="{00A3E001-8D4B-4CDA-A967-F4D7828B6E40}"/>
              </a:ext>
            </a:extLst>
          </p:cNvPr>
          <p:cNvSpPr txBox="1"/>
          <p:nvPr/>
        </p:nvSpPr>
        <p:spPr>
          <a:xfrm>
            <a:off x="2311879" y="437392"/>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212 zalo Nguyen Thuan">
            <a:extLst>
              <a:ext uri="{FF2B5EF4-FFF2-40B4-BE49-F238E27FC236}">
                <a16:creationId xmlns:a16="http://schemas.microsoft.com/office/drawing/2014/main" id="{E977D9AE-A936-4368-9EFF-F3CDD6D9FD2D}"/>
              </a:ext>
            </a:extLst>
          </p:cNvPr>
          <p:cNvSpPr/>
          <p:nvPr/>
        </p:nvSpPr>
        <p:spPr>
          <a:xfrm>
            <a:off x="421302" y="42846"/>
            <a:ext cx="1554147" cy="992324"/>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4">
              <a:extLst>
                <a:ext uri="{96DAC541-7B7A-43D3-8B79-37D633B846F1}">
                  <asvg:svgBlip xmlns:asvg="http://schemas.microsoft.com/office/drawing/2016/SVG/main" xmlns="" r:embed="rId5"/>
                </a:ext>
              </a:extLst>
            </a:blip>
            <a:stretch>
              <a:fillRect l="-21972" t="-1538"/>
            </a:stretch>
          </a:blipFill>
        </p:spPr>
        <p:txBody>
          <a:bodyPr/>
          <a:lstStyle/>
          <a:p>
            <a:endParaRPr lang="en-US"/>
          </a:p>
        </p:txBody>
      </p:sp>
      <p:sp>
        <p:nvSpPr>
          <p:cNvPr id="3" name="Text Placeholder 2" descr="n212 zalo Nguyen Thuan">
            <a:extLst>
              <a:ext uri="{FF2B5EF4-FFF2-40B4-BE49-F238E27FC236}">
                <a16:creationId xmlns:a16="http://schemas.microsoft.com/office/drawing/2014/main" id="{50211A21-AC71-3329-042C-4B7621054DA6}"/>
              </a:ext>
            </a:extLst>
          </p:cNvPr>
          <p:cNvSpPr>
            <a:spLocks noGrp="1"/>
          </p:cNvSpPr>
          <p:nvPr>
            <p:ph type="body" idx="1"/>
          </p:nvPr>
        </p:nvSpPr>
        <p:spPr>
          <a:xfrm>
            <a:off x="516707" y="1154994"/>
            <a:ext cx="5193979" cy="3687350"/>
          </a:xfrm>
        </p:spPr>
        <p:txBody>
          <a:bodyPr/>
          <a:lstStyle/>
          <a:p>
            <a:pPr marL="0" marR="0" indent="0" algn="just">
              <a:lnSpc>
                <a:spcPct val="115000"/>
              </a:lnSpc>
              <a:spcBef>
                <a:spcPts val="0"/>
              </a:spcBef>
              <a:spcAft>
                <a:spcPts val="0"/>
              </a:spcAft>
              <a:buNone/>
            </a:pPr>
            <a:r>
              <a:rPr lang="en-US" sz="2800" b="1" dirty="0" err="1">
                <a:solidFill>
                  <a:srgbClr val="F6BD60"/>
                </a:solidFill>
                <a:effectLst/>
                <a:latin typeface="Bahnschrift SemiBold" panose="020B0502040204020203" pitchFamily="34" charset="0"/>
                <a:ea typeface="Cambria" panose="02040503050406030204" pitchFamily="18" charset="0"/>
              </a:rPr>
              <a:t>Câu</a:t>
            </a:r>
            <a:r>
              <a:rPr lang="en-US" sz="2800" b="1" dirty="0">
                <a:solidFill>
                  <a:srgbClr val="F6BD60"/>
                </a:solidFill>
                <a:effectLst/>
                <a:latin typeface="Bahnschrift SemiBold" panose="020B0502040204020203" pitchFamily="34" charset="0"/>
                <a:ea typeface="Cambria" panose="02040503050406030204" pitchFamily="18" charset="0"/>
              </a:rPr>
              <a:t> 1: </a:t>
            </a:r>
            <a:endParaRPr lang="en-US" sz="2800" dirty="0">
              <a:solidFill>
                <a:srgbClr val="F6BD6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en-US" sz="2800" dirty="0" err="1">
                <a:solidFill>
                  <a:srgbClr val="663300"/>
                </a:solidFill>
                <a:effectLst/>
                <a:latin typeface="Bahnschrift SemiBold" panose="020B0502040204020203" pitchFamily="34" charset="0"/>
                <a:ea typeface="Cambria" panose="02040503050406030204" pitchFamily="18" charset="0"/>
              </a:rPr>
              <a:t>Vì</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mỗi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kết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tinh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một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nhiệt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nóng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chảy</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không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đổi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mỗi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áp</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suất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trước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đun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nóng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đến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một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nhiệt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chuẩn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thành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lỏng</a:t>
            </a:r>
            <a:r>
              <a:rPr lang="en-US" sz="2800" dirty="0">
                <a:solidFill>
                  <a:srgbClr val="663300"/>
                </a:solidFill>
                <a:effectLst/>
                <a:latin typeface="Bahnschrift SemiBold" panose="020B0502040204020203" pitchFamily="34" charset="0"/>
                <a:ea typeface="Cambria" panose="02040503050406030204" pitchFamily="18" charset="0"/>
              </a:rPr>
              <a:t>.</a:t>
            </a:r>
          </a:p>
        </p:txBody>
      </p:sp>
    </p:spTree>
    <p:extLst>
      <p:ext uri="{BB962C8B-B14F-4D97-AF65-F5344CB8AC3E}">
        <p14:creationId xmlns:p14="http://schemas.microsoft.com/office/powerpoint/2010/main" val="3186640413"/>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a:extLst>
              <a:ext uri="{FF2B5EF4-FFF2-40B4-BE49-F238E27FC236}">
                <a16:creationId xmlns:a16="http://schemas.microsoft.com/office/drawing/2014/main" id="{50211A21-AC71-3329-042C-4B7621054DA6}"/>
              </a:ext>
            </a:extLst>
          </p:cNvPr>
          <p:cNvSpPr>
            <a:spLocks noGrp="1"/>
          </p:cNvSpPr>
          <p:nvPr>
            <p:ph type="body" idx="1"/>
          </p:nvPr>
        </p:nvSpPr>
        <p:spPr>
          <a:xfrm>
            <a:off x="227722" y="728074"/>
            <a:ext cx="6134259" cy="4268769"/>
          </a:xfrm>
        </p:spPr>
        <p:txBody>
          <a:bodyPr/>
          <a:lstStyle/>
          <a:p>
            <a:pPr marL="0" indent="0" algn="just">
              <a:lnSpc>
                <a:spcPct val="115000"/>
              </a:lnSpc>
              <a:buNone/>
            </a:pPr>
            <a:r>
              <a:rPr lang="en-US" sz="2200" b="1" dirty="0" err="1">
                <a:solidFill>
                  <a:srgbClr val="84A59D"/>
                </a:solidFill>
                <a:latin typeface="Bahnschrift SemiBold" panose="020B0502040204020203" pitchFamily="34" charset="0"/>
                <a:ea typeface="Cambria" panose="02040503050406030204" pitchFamily="18" charset="0"/>
              </a:rPr>
              <a:t>Câu</a:t>
            </a:r>
            <a:r>
              <a:rPr lang="en-US" sz="2200" b="1" dirty="0">
                <a:solidFill>
                  <a:srgbClr val="84A59D"/>
                </a:solidFill>
                <a:latin typeface="Bahnschrift SemiBold" panose="020B0502040204020203" pitchFamily="34" charset="0"/>
                <a:ea typeface="Cambria" panose="02040503050406030204" pitchFamily="18" charset="0"/>
              </a:rPr>
              <a:t> 2:</a:t>
            </a:r>
            <a:endParaRPr lang="en-US" sz="2200" dirty="0">
              <a:solidFill>
                <a:srgbClr val="84A59D"/>
              </a:solidFill>
              <a:latin typeface="Bahnschrift SemiBold" panose="020B0502040204020203" pitchFamily="34" charset="0"/>
              <a:ea typeface="Cambria" panose="02040503050406030204" pitchFamily="18" charset="0"/>
            </a:endParaRPr>
          </a:p>
          <a:p>
            <a:pPr marL="0" indent="0" algn="just">
              <a:lnSpc>
                <a:spcPct val="115000"/>
              </a:lnSpc>
              <a:buNone/>
            </a:pPr>
            <a:r>
              <a:rPr lang="en-US" sz="2200" dirty="0">
                <a:solidFill>
                  <a:srgbClr val="663300"/>
                </a:solidFill>
                <a:latin typeface="Bahnschrift SemiBold" panose="020B0502040204020203" pitchFamily="34" charset="0"/>
                <a:ea typeface="Cambria" panose="02040503050406030204" pitchFamily="18" charset="0"/>
              </a:rPr>
              <a:t>a)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đun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dần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đến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a:t>
            </a:r>
            <a:r>
              <a:rPr lang="en-US" sz="2200" baseline="-25000" dirty="0" err="1">
                <a:solidFill>
                  <a:srgbClr val="663300"/>
                </a:solidFill>
                <a:latin typeface="Bahnschrift SemiBold" panose="020B0502040204020203" pitchFamily="34" charset="0"/>
                <a:ea typeface="Cambria" panose="02040503050406030204" pitchFamily="18" charset="0"/>
              </a:rPr>
              <a:t>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bắt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đầu</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Suốt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thời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gian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không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lỏng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hoàn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toàn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tiếp</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tục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200" dirty="0">
                <a:solidFill>
                  <a:srgbClr val="663300"/>
                </a:solidFill>
                <a:latin typeface="Bahnschrift SemiBold" panose="020B0502040204020203" pitchFamily="34" charset="0"/>
                <a:ea typeface="Cambria" panose="02040503050406030204" pitchFamily="18" charset="0"/>
              </a:rPr>
              <a:t>b)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đang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của</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kết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tinh</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không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dù</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vẫn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nhận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được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vì</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mỗi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kết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tinh</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có</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một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khổng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đổi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xác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định</a:t>
            </a:r>
            <a:r>
              <a:rPr lang="en-US" sz="2200" dirty="0">
                <a:solidFill>
                  <a:srgbClr val="663300"/>
                </a:solidFill>
                <a:latin typeface="Bahnschrift SemiBold" panose="020B0502040204020203" pitchFamily="34" charset="0"/>
                <a:ea typeface="Cambria" panose="02040503050406030204" pitchFamily="18" charset="0"/>
              </a:rPr>
              <a:t> ở </a:t>
            </a:r>
            <a:r>
              <a:rPr lang="en-US" sz="2200" dirty="0" err="1">
                <a:solidFill>
                  <a:srgbClr val="663300"/>
                </a:solidFill>
                <a:latin typeface="Bahnschrift SemiBold" panose="020B0502040204020203" pitchFamily="34" charset="0"/>
                <a:ea typeface="Cambria" panose="02040503050406030204" pitchFamily="18" charset="0"/>
              </a:rPr>
              <a:t>mỗi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áp</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suất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cho</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trước</a:t>
            </a:r>
            <a:r>
              <a:rPr lang="en-US" sz="22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buNone/>
            </a:pPr>
            <a:endParaRPr lang="en-US" sz="2200" dirty="0">
              <a:solidFill>
                <a:srgbClr val="663300"/>
              </a:solidFill>
              <a:latin typeface="Bahnschrift SemiBold" panose="020B0502040204020203" pitchFamily="34" charset="0"/>
              <a:ea typeface="Cambria" panose="02040503050406030204" pitchFamily="18" charset="0"/>
            </a:endParaRPr>
          </a:p>
        </p:txBody>
      </p:sp>
      <p:sp>
        <p:nvSpPr>
          <p:cNvPr id="10" name="Rectangle: Rounded Corners 9" descr="n212 zalo Nguyen Thuan">
            <a:extLst>
              <a:ext uri="{FF2B5EF4-FFF2-40B4-BE49-F238E27FC236}">
                <a16:creationId xmlns:a16="http://schemas.microsoft.com/office/drawing/2014/main" id="{35A28C36-86BD-46A6-B172-4D9861146E61}"/>
              </a:ext>
            </a:extLst>
          </p:cNvPr>
          <p:cNvSpPr/>
          <p:nvPr/>
        </p:nvSpPr>
        <p:spPr>
          <a:xfrm>
            <a:off x="2113465" y="146656"/>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212 zalo Nguyen Thuan">
            <a:extLst>
              <a:ext uri="{FF2B5EF4-FFF2-40B4-BE49-F238E27FC236}">
                <a16:creationId xmlns:a16="http://schemas.microsoft.com/office/drawing/2014/main" id="{00A3E001-8D4B-4CDA-A967-F4D7828B6E40}"/>
              </a:ext>
            </a:extLst>
          </p:cNvPr>
          <p:cNvSpPr txBox="1"/>
          <p:nvPr/>
        </p:nvSpPr>
        <p:spPr>
          <a:xfrm>
            <a:off x="2449895" y="299376"/>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212 zalo Nguyen Thuan">
            <a:extLst>
              <a:ext uri="{FF2B5EF4-FFF2-40B4-BE49-F238E27FC236}">
                <a16:creationId xmlns:a16="http://schemas.microsoft.com/office/drawing/2014/main" id="{E977D9AE-A936-4368-9EFF-F3CDD6D9FD2D}"/>
              </a:ext>
            </a:extLst>
          </p:cNvPr>
          <p:cNvSpPr/>
          <p:nvPr/>
        </p:nvSpPr>
        <p:spPr>
          <a:xfrm>
            <a:off x="818117" y="49010"/>
            <a:ext cx="1295348" cy="827081"/>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2">
              <a:extLst>
                <a:ext uri="{96DAC541-7B7A-43D3-8B79-37D633B846F1}">
                  <asvg:svgBlip xmlns:asvg="http://schemas.microsoft.com/office/drawing/2016/SVG/main" xmlns="" r:embed="rId3"/>
                </a:ext>
              </a:extLst>
            </a:blip>
            <a:stretch>
              <a:fillRect l="-21972" t="-1538"/>
            </a:stretch>
          </a:blipFill>
        </p:spPr>
        <p:txBody>
          <a:bodyPr/>
          <a:lstStyle/>
          <a:p>
            <a:endParaRPr lang="en-US"/>
          </a:p>
        </p:txBody>
      </p:sp>
      <p:pic>
        <p:nvPicPr>
          <p:cNvPr id="8" name="Picture 7" descr="n212 zalo Nguyen Thuan">
            <a:extLst>
              <a:ext uri="{FF2B5EF4-FFF2-40B4-BE49-F238E27FC236}">
                <a16:creationId xmlns:a16="http://schemas.microsoft.com/office/drawing/2014/main" id="{5B517A9E-153E-4AAC-80C4-20FEF1303C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21478" y="1870634"/>
            <a:ext cx="2822522" cy="2544792"/>
          </a:xfrm>
          <a:prstGeom prst="rect">
            <a:avLst/>
          </a:prstGeom>
        </p:spPr>
      </p:pic>
    </p:spTree>
    <p:extLst>
      <p:ext uri="{BB962C8B-B14F-4D97-AF65-F5344CB8AC3E}">
        <p14:creationId xmlns:p14="http://schemas.microsoft.com/office/powerpoint/2010/main" val="216129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2" name="Rectangle: Rounded Corners 1" descr="n212 zalo Nguyen Thuan">
            <a:extLst>
              <a:ext uri="{FF2B5EF4-FFF2-40B4-BE49-F238E27FC236}">
                <a16:creationId xmlns:a16="http://schemas.microsoft.com/office/drawing/2014/main" id="{B6B9C146-9C70-4D2B-A600-92338349BA74}"/>
              </a:ext>
            </a:extLst>
          </p:cNvPr>
          <p:cNvSpPr/>
          <p:nvPr/>
        </p:nvSpPr>
        <p:spPr>
          <a:xfrm>
            <a:off x="987723" y="388189"/>
            <a:ext cx="7168551" cy="1794294"/>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Google Shape;966;p49" descr="n212 zalo Nguyen Thuan"/>
          <p:cNvSpPr txBox="1">
            <a:spLocks noGrp="1"/>
          </p:cNvSpPr>
          <p:nvPr>
            <p:ph type="title"/>
          </p:nvPr>
        </p:nvSpPr>
        <p:spPr>
          <a:xfrm>
            <a:off x="1176817" y="797836"/>
            <a:ext cx="6790361" cy="9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b="0" dirty="0">
                <a:solidFill>
                  <a:schemeClr val="bg1"/>
                </a:solidFill>
                <a:latin typeface="Bahnschrift SemiBold" panose="020B0502040204020203" pitchFamily="34" charset="0"/>
              </a:rPr>
              <a:t>LUYỆN TẬP</a:t>
            </a:r>
            <a:endParaRPr sz="9600" b="0" dirty="0">
              <a:solidFill>
                <a:schemeClr val="bg1"/>
              </a:solidFill>
              <a:latin typeface="Bahnschrift SemiBold" panose="020B0502040204020203" pitchFamily="34" charset="0"/>
            </a:endParaRPr>
          </a:p>
        </p:txBody>
      </p:sp>
      <p:sp>
        <p:nvSpPr>
          <p:cNvPr id="16" name="Freeform 2" descr="n212 zalo Nguyen Thuan">
            <a:extLst>
              <a:ext uri="{FF2B5EF4-FFF2-40B4-BE49-F238E27FC236}">
                <a16:creationId xmlns:a16="http://schemas.microsoft.com/office/drawing/2014/main" id="{5F4D305C-9FCC-43B9-968A-FE0F36B7F3AF}"/>
              </a:ext>
            </a:extLst>
          </p:cNvPr>
          <p:cNvSpPr/>
          <p:nvPr/>
        </p:nvSpPr>
        <p:spPr>
          <a:xfrm>
            <a:off x="163682" y="3321660"/>
            <a:ext cx="2634005" cy="1724279"/>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5" descr="n212 zalo Nguyen Thuan">
            <a:extLst>
              <a:ext uri="{FF2B5EF4-FFF2-40B4-BE49-F238E27FC236}">
                <a16:creationId xmlns:a16="http://schemas.microsoft.com/office/drawing/2014/main" id="{D263A600-3868-4970-9B55-7595DEF86F31}"/>
              </a:ext>
            </a:extLst>
          </p:cNvPr>
          <p:cNvSpPr/>
          <p:nvPr/>
        </p:nvSpPr>
        <p:spPr>
          <a:xfrm>
            <a:off x="7593343" y="1194138"/>
            <a:ext cx="1504049" cy="394936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5"/>
            <a:stretch>
              <a:fillRect/>
            </a:stretch>
          </a:blipFill>
        </p:spPr>
        <p:txBody>
          <a:bodyPr/>
          <a:lstStyle/>
          <a:p>
            <a:endParaRPr lang="en-US"/>
          </a:p>
        </p:txBody>
      </p:sp>
      <p:sp>
        <p:nvSpPr>
          <p:cNvPr id="19" name="Freeform 4" descr="n212 zalo Nguyen Thuan">
            <a:extLst>
              <a:ext uri="{FF2B5EF4-FFF2-40B4-BE49-F238E27FC236}">
                <a16:creationId xmlns:a16="http://schemas.microsoft.com/office/drawing/2014/main" id="{8EB3A462-BE77-4D11-B200-AF741E3E4E52}"/>
              </a:ext>
            </a:extLst>
          </p:cNvPr>
          <p:cNvSpPr/>
          <p:nvPr/>
        </p:nvSpPr>
        <p:spPr>
          <a:xfrm>
            <a:off x="348618" y="-84246"/>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6">
              <a:extLst>
                <a:ext uri="{96DAC541-7B7A-43D3-8B79-37D633B846F1}">
                  <asvg:svgBlip xmlns:asvg="http://schemas.microsoft.com/office/drawing/2016/SVG/main" xmlns="" r:embed="rId7"/>
                </a:ext>
              </a:extLst>
            </a:blip>
            <a:stretch>
              <a:fillRect l="-246415" t="-129667"/>
            </a:stretch>
          </a:blipFill>
        </p:spPr>
        <p:txBody>
          <a:bodyPr/>
          <a:lstStyle/>
          <a:p>
            <a:endParaRPr lang="en-US"/>
          </a:p>
        </p:txBody>
      </p:sp>
      <p:sp>
        <p:nvSpPr>
          <p:cNvPr id="20" name="Freeform 20" descr="n212 zalo Nguyen Thuan">
            <a:extLst>
              <a:ext uri="{FF2B5EF4-FFF2-40B4-BE49-F238E27FC236}">
                <a16:creationId xmlns:a16="http://schemas.microsoft.com/office/drawing/2014/main" id="{6C981236-AAB2-42FB-8731-4551667DD617}"/>
              </a:ext>
            </a:extLst>
          </p:cNvPr>
          <p:cNvSpPr/>
          <p:nvPr/>
        </p:nvSpPr>
        <p:spPr>
          <a:xfrm>
            <a:off x="688214" y="1468393"/>
            <a:ext cx="788112" cy="1103357"/>
          </a:xfrm>
          <a:custGeom>
            <a:avLst/>
            <a:gdLst/>
            <a:ahLst/>
            <a:cxnLst/>
            <a:rect l="l" t="t" r="r" b="b"/>
            <a:pathLst>
              <a:path w="788112" h="1103357">
                <a:moveTo>
                  <a:pt x="0" y="0"/>
                </a:moveTo>
                <a:lnTo>
                  <a:pt x="788113" y="0"/>
                </a:lnTo>
                <a:lnTo>
                  <a:pt x="788113" y="1103357"/>
                </a:lnTo>
                <a:lnTo>
                  <a:pt x="0" y="1103357"/>
                </a:lnTo>
                <a:lnTo>
                  <a:pt x="0" y="0"/>
                </a:lnTo>
                <a:close/>
              </a:path>
            </a:pathLst>
          </a:custGeom>
          <a:blipFill>
            <a:blip r:embed="rId8">
              <a:extLst>
                <a:ext uri="{96DAC541-7B7A-43D3-8B79-37D633B846F1}">
                  <asvg:svgBlip xmlns:asvg="http://schemas.microsoft.com/office/drawing/2016/SVG/main" xmlns="" r:embed="rId9"/>
                </a:ext>
              </a:extLst>
            </a:blip>
            <a:stretch>
              <a:fillRect l="-26833" t="-37953" r="-344151" b="-234981"/>
            </a:stretch>
          </a:blipFill>
        </p:spPr>
        <p:txBody>
          <a:bodyPr/>
          <a:lstStyle/>
          <a:p>
            <a:endParaRPr lang="en-US"/>
          </a:p>
        </p:txBody>
      </p:sp>
      <p:sp>
        <p:nvSpPr>
          <p:cNvPr id="5" name="TextBox 4">
            <a:extLst>
              <a:ext uri="{FF2B5EF4-FFF2-40B4-BE49-F238E27FC236}">
                <a16:creationId xmlns:a16="http://schemas.microsoft.com/office/drawing/2014/main" id="{7B32EEA5-B9D5-EA45-8EA4-E29CABF65B57}"/>
              </a:ext>
            </a:extLst>
          </p:cNvPr>
          <p:cNvSpPr txBox="1"/>
          <p:nvPr/>
        </p:nvSpPr>
        <p:spPr>
          <a:xfrm>
            <a:off x="1476326" y="564594"/>
            <a:ext cx="4572000" cy="307777"/>
          </a:xfrm>
          <a:prstGeom prst="rect">
            <a:avLst/>
          </a:prstGeom>
          <a:noFill/>
        </p:spPr>
        <p:txBody>
          <a:bodyPr wrap="square">
            <a:spAutoFit/>
          </a:bodyPr>
          <a:lstStyle/>
          <a:p>
            <a:r>
              <a:rPr lang="en-US">
                <a:solidFill>
                  <a:schemeClr val="bg1"/>
                </a:solidFill>
              </a:rPr>
              <a:t>Website VnTeach.Com</a:t>
            </a:r>
          </a:p>
        </p:txBody>
      </p:sp>
    </p:spTree>
    <p:extLst>
      <p:ext uri="{BB962C8B-B14F-4D97-AF65-F5344CB8AC3E}">
        <p14:creationId xmlns:p14="http://schemas.microsoft.com/office/powerpoint/2010/main" val="45124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212 zalo Nguyen Thuan"/>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 </a:t>
              </a:r>
              <a:r>
                <a:rPr lang="en-GB"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2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TextBox 10"/>
            <p:cNvSpPr txBox="1"/>
            <p:nvPr/>
          </p:nvSpPr>
          <p:spPr>
            <a:xfrm rot="17590276">
              <a:off x="7990501" y="834508"/>
              <a:ext cx="2025648" cy="1282092"/>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10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+ 1đ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 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9" name="TextBox 18"/>
            <p:cNvSpPr txBox="1"/>
            <p:nvPr/>
          </p:nvSpPr>
          <p:spPr>
            <a:xfrm rot="6703311">
              <a:off x="6614144" y="4426361"/>
              <a:ext cx="1985585" cy="1139637"/>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tràng</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pháo</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0" name="TextBox 19"/>
            <p:cNvSpPr txBox="1"/>
            <p:nvPr/>
          </p:nvSpPr>
          <p:spPr>
            <a:xfrm rot="3829829">
              <a:off x="8019635" y="4197519"/>
              <a:ext cx="2025648" cy="1282092"/>
            </a:xfrm>
            <a:prstGeom prst="rect">
              <a:avLst/>
            </a:prstGeom>
            <a:noFill/>
          </p:spPr>
          <p:txBody>
            <a:bodyPr wrap="square" rtlCol="0">
              <a:spAutoFit/>
            </a:bodyPr>
            <a:lstStyle/>
            <a:p>
              <a:pPr algn="ctr" defTabSz="685800">
                <a:buClrTx/>
                <a:defRPr/>
              </a:pPr>
              <a:r>
                <a:rPr lang="en-US"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10 </a:t>
              </a:r>
              <a:r>
                <a:rPr lang="en-US"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grpSp>
      <p:sp>
        <p:nvSpPr>
          <p:cNvPr id="23" name="Isosceles Triangle 2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5" name="quay dung" descr="n212 zalo Nguyen Thuan"/>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QUAY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ounded Rectangle 25" descr="n212 zalo Nguyen Thuan">
            <a:hlinkClick r:id="rId6" action="ppaction://hlinksldjump"/>
          </p:cNvPr>
          <p:cNvSpPr/>
          <p:nvPr/>
        </p:nvSpPr>
        <p:spPr>
          <a:xfrm>
            <a:off x="862566" y="191601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7" name="Rounded Rectangle 26" descr="n212 zalo Nguyen Thuan">
            <a:hlinkClick r:id="rId7" action="ppaction://hlinksldjump"/>
          </p:cNvPr>
          <p:cNvSpPr/>
          <p:nvPr/>
        </p:nvSpPr>
        <p:spPr>
          <a:xfrm>
            <a:off x="2426139" y="19041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2</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8" name="Rounded Rectangle 27" descr="n212 zalo Nguyen Thuan">
            <a:hlinkClick r:id="rId8" action="ppaction://hlinksldjump"/>
          </p:cNvPr>
          <p:cNvSpPr/>
          <p:nvPr/>
        </p:nvSpPr>
        <p:spPr>
          <a:xfrm>
            <a:off x="862566" y="342933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5" name="Rounded Rectangle 34" descr="n212 zalo Nguyen Thuan">
            <a:hlinkClick r:id="rId9" action="ppaction://hlinksldjump"/>
          </p:cNvPr>
          <p:cNvSpPr/>
          <p:nvPr/>
        </p:nvSpPr>
        <p:spPr>
          <a:xfrm>
            <a:off x="2441750" y="340544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4</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descr="n212 zalo Nguyen Thuan"/>
          <p:cNvSpPr/>
          <p:nvPr/>
        </p:nvSpPr>
        <p:spPr>
          <a:xfrm>
            <a:off x="547977" y="71333"/>
            <a:ext cx="33491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descr="n212 zalo Nguyen Thu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descr="n212 zalo Nguyen Th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85614" y="-520300"/>
            <a:ext cx="457200" cy="457200"/>
          </a:xfrm>
          <a:prstGeom prst="rect">
            <a:avLst/>
          </a:prstGeom>
        </p:spPr>
      </p:pic>
      <p:sp>
        <p:nvSpPr>
          <p:cNvPr id="31" name="Isosceles Triangle 30"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2" name="Isosceles Triangle 31"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3" name="Isosceles Triangle 3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4" name="Isosceles Triangle 33"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2" name="Isosceles Triangle 41"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3" name="Isosceles Triangle 4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8" name="Isosceles Triangle 47"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9" name="Isosceles Triangle 48"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0" name="Isosceles Triangle 49"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1" name="Isosceles Triangle 50"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2" name="Isosceles Triangle 51"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3" name="Isosceles Triangle 5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4" name="Isosceles Triangle 53"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5" name="Isosceles Triangle 54"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6" name="Isosceles Triangle 55"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7" name="Isosceles Triangle 56"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8" name="Isosceles Triangle 57"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9" name="Isosceles Triangle 58"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0" name="Isosceles Triangle 59"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1" name="Isosceles Triangle 60"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4" name="Heart 23" descr="n212 zalo Nguyen Thuan">
            <a:hlinkClick r:id="rId14"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7056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212 zalo Nguyen Thuan"/>
          <p:cNvSpPr/>
          <p:nvPr/>
        </p:nvSpPr>
        <p:spPr>
          <a:xfrm>
            <a:off x="702261" y="221376"/>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1: Tính chất nào sau đây không phải là của phân tử?</a:t>
            </a:r>
          </a:p>
        </p:txBody>
      </p:sp>
      <p:sp>
        <p:nvSpPr>
          <p:cNvPr id="26" name="Rectangle 25" descr="n212 zalo Nguyen Thuan"/>
          <p:cNvSpPr/>
          <p:nvPr/>
        </p:nvSpPr>
        <p:spPr>
          <a:xfrm>
            <a:off x="832665" y="1462009"/>
            <a:ext cx="3680099" cy="875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đứng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yên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212 zalo Nguyen Thuan"/>
          <p:cNvSpPr/>
          <p:nvPr/>
        </p:nvSpPr>
        <p:spPr>
          <a:xfrm>
            <a:off x="4597961" y="1465151"/>
            <a:ext cx="4087536" cy="87280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212 zalo Nguyen Thuan"/>
          <p:cNvSpPr/>
          <p:nvPr/>
        </p:nvSpPr>
        <p:spPr>
          <a:xfrm>
            <a:off x="832665" y="2612503"/>
            <a:ext cx="3680099" cy="7709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Giữa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khoảng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cách</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212 zalo Nguyen Thuan"/>
          <p:cNvSpPr/>
          <p:nvPr/>
        </p:nvSpPr>
        <p:spPr>
          <a:xfrm>
            <a:off x="4597961" y="2615644"/>
            <a:ext cx="4172733" cy="7677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vật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212 zalo Nguyen Thuan"/>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19345" y="1797278"/>
            <a:ext cx="663853" cy="531044"/>
          </a:xfrm>
          <a:prstGeom prst="rect">
            <a:avLst/>
          </a:prstGeom>
        </p:spPr>
      </p:pic>
      <p:pic>
        <p:nvPicPr>
          <p:cNvPr id="51" name="Picture 50" descr="n212 zalo Nguyen Thuan"/>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66167" y="2822457"/>
            <a:ext cx="603402" cy="528066"/>
          </a:xfrm>
          <a:prstGeom prst="rect">
            <a:avLst/>
          </a:prstGeom>
        </p:spPr>
      </p:pic>
      <p:pic>
        <p:nvPicPr>
          <p:cNvPr id="49" name="Picture 48"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529" y="2740047"/>
            <a:ext cx="603557" cy="530398"/>
          </a:xfrm>
          <a:prstGeom prst="rect">
            <a:avLst/>
          </a:prstGeom>
        </p:spPr>
      </p:pic>
      <p:pic>
        <p:nvPicPr>
          <p:cNvPr id="53" name="Picture 52"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8059" y="1290249"/>
            <a:ext cx="603557" cy="530398"/>
          </a:xfrm>
          <a:prstGeom prst="rect">
            <a:avLst/>
          </a:prstGeom>
        </p:spPr>
      </p:pic>
      <p:pic>
        <p:nvPicPr>
          <p:cNvPr id="2" name="Picture 1" descr="n212 zalo Nguyen Thuan">
            <a:hlinkClick r:id="rId10" action="ppaction://hlinksldjump"/>
            <a:extLst>
              <a:ext uri="{FF2B5EF4-FFF2-40B4-BE49-F238E27FC236}">
                <a16:creationId xmlns:a16="http://schemas.microsoft.com/office/drawing/2014/main" id="{CF95A480-D90B-1E36-1DB1-F999E1FD19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212 zalo Nguyen Thuan">
            <a:extLst>
              <a:ext uri="{FF2B5EF4-FFF2-40B4-BE49-F238E27FC236}">
                <a16:creationId xmlns:a16="http://schemas.microsoft.com/office/drawing/2014/main" id="{9D273242-E53D-EF39-17E6-804ABCB339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59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212 zalo Nguyen Thuan"/>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 2: </a:t>
            </a: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nào sau đây nói về chuyển động của phân tử là không đúng?</a:t>
            </a:r>
          </a:p>
        </p:txBody>
      </p:sp>
      <p:sp>
        <p:nvSpPr>
          <p:cNvPr id="26" name="Rectangle 25" descr="n212 zalo Nguyen Thuan"/>
          <p:cNvSpPr/>
          <p:nvPr/>
        </p:nvSpPr>
        <p:spPr>
          <a:xfrm>
            <a:off x="624477" y="1462009"/>
            <a:ext cx="3888287" cy="979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212 zalo Nguyen Thuan"/>
          <p:cNvSpPr/>
          <p:nvPr/>
        </p:nvSpPr>
        <p:spPr>
          <a:xfrm>
            <a:off x="4681089" y="1390757"/>
            <a:ext cx="4004408" cy="1133968"/>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là</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do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lực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tương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gây</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ra</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212 zalo Nguyen Thuan"/>
          <p:cNvSpPr/>
          <p:nvPr/>
        </p:nvSpPr>
        <p:spPr>
          <a:xfrm>
            <a:off x="624477" y="2550613"/>
            <a:ext cx="3888287" cy="1225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212 zalo Nguyen Thuan"/>
          <p:cNvSpPr/>
          <p:nvPr/>
        </p:nvSpPr>
        <p:spPr>
          <a:xfrm>
            <a:off x="4681089" y="2551173"/>
            <a:ext cx="4004408" cy="1222744"/>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dao</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quanh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VTCB</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865" y="1919091"/>
            <a:ext cx="604292" cy="531044"/>
          </a:xfrm>
          <a:prstGeom prst="rect">
            <a:avLst/>
          </a:prstGeom>
        </p:spPr>
      </p:pic>
      <p:pic>
        <p:nvPicPr>
          <p:cNvPr id="51" name="Picture 50" descr="n212 zalo Nguyen Thuan"/>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7182" y="3262842"/>
            <a:ext cx="603402" cy="528066"/>
          </a:xfrm>
          <a:prstGeom prst="rect">
            <a:avLst/>
          </a:prstGeom>
        </p:spPr>
      </p:pic>
      <p:pic>
        <p:nvPicPr>
          <p:cNvPr id="49" name="Picture 48"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6630" y="3101994"/>
            <a:ext cx="603557" cy="530398"/>
          </a:xfrm>
          <a:prstGeom prst="rect">
            <a:avLst/>
          </a:prstGeom>
        </p:spPr>
      </p:pic>
      <p:pic>
        <p:nvPicPr>
          <p:cNvPr id="53" name="Picture 52"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94453"/>
            <a:ext cx="603557" cy="482845"/>
          </a:xfrm>
          <a:prstGeom prst="rect">
            <a:avLst/>
          </a:prstGeom>
        </p:spPr>
      </p:pic>
      <p:pic>
        <p:nvPicPr>
          <p:cNvPr id="5" name="Picture 4" descr="n212 zalo Nguyen Thuan">
            <a:hlinkClick r:id="rId10" action="ppaction://hlinksldjump"/>
            <a:extLst>
              <a:ext uri="{FF2B5EF4-FFF2-40B4-BE49-F238E27FC236}">
                <a16:creationId xmlns:a16="http://schemas.microsoft.com/office/drawing/2014/main" id="{CA2E92A8-A2B2-FA6E-EF73-5645A04DBC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6" name="Picture 5" descr="n212 zalo Nguyen Thuan">
            <a:extLst>
              <a:ext uri="{FF2B5EF4-FFF2-40B4-BE49-F238E27FC236}">
                <a16:creationId xmlns:a16="http://schemas.microsoft.com/office/drawing/2014/main" id="{CD4E04BA-80CC-8D73-F0A3-283D04A8BE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3504142"/>
            <a:ext cx="2428133" cy="161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24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00B05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n212 zalo Nguyen Thuan"/>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3: </a:t>
            </a:r>
            <a:r>
              <a:rPr lang="vi-VN" sz="3200" b="1" kern="1200" dirty="0">
                <a:solidFill>
                  <a:schemeClr val="accent1">
                    <a:lumMod val="50000"/>
                  </a:schemeClr>
                </a:solidFill>
                <a:latin typeface="Cambria" panose="02040503050406030204" pitchFamily="18" charset="0"/>
                <a:ea typeface="Cambria" panose="02040503050406030204" pitchFamily="18" charset="0"/>
              </a:rPr>
              <a:t>Khi khoảng cách giữa các phân tử rất nhỏ, thì giữa các phân tử</a:t>
            </a:r>
          </a:p>
        </p:txBody>
      </p:sp>
      <p:sp>
        <p:nvSpPr>
          <p:cNvPr id="26" name="Rectangle 25" descr="n212 zalo Nguyen Thuan"/>
          <p:cNvSpPr/>
          <p:nvPr/>
        </p:nvSpPr>
        <p:spPr>
          <a:xfrm>
            <a:off x="832665" y="1462009"/>
            <a:ext cx="3680099" cy="104219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A.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lớn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2" name="Rectangle 41" descr="n212 zalo Nguyen Thuan"/>
          <p:cNvSpPr/>
          <p:nvPr/>
        </p:nvSpPr>
        <p:spPr>
          <a:xfrm>
            <a:off x="4728589" y="1465151"/>
            <a:ext cx="3765296"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B.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3" name="Rectangle 42" descr="n212 zalo Nguyen Thuan"/>
          <p:cNvSpPr/>
          <p:nvPr/>
        </p:nvSpPr>
        <p:spPr>
          <a:xfrm>
            <a:off x="832665" y="2710595"/>
            <a:ext cx="3680099"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212 zalo Nguyen Thuan"/>
          <p:cNvSpPr/>
          <p:nvPr/>
        </p:nvSpPr>
        <p:spPr>
          <a:xfrm>
            <a:off x="4728589" y="2201329"/>
            <a:ext cx="3765296" cy="10905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D.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nhỏ</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pic>
        <p:nvPicPr>
          <p:cNvPr id="47" name="Picture 46" descr="n212 zalo Nguyen Thuan"/>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34108" y="1999620"/>
            <a:ext cx="663853" cy="531044"/>
          </a:xfrm>
          <a:prstGeom prst="rect">
            <a:avLst/>
          </a:prstGeom>
        </p:spPr>
      </p:pic>
      <p:pic>
        <p:nvPicPr>
          <p:cNvPr id="51" name="Picture 50" descr="n212 zalo Nguyen Thuan"/>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11380" y="2715820"/>
            <a:ext cx="603402" cy="528066"/>
          </a:xfrm>
          <a:prstGeom prst="rect">
            <a:avLst/>
          </a:prstGeom>
        </p:spPr>
      </p:pic>
      <p:pic>
        <p:nvPicPr>
          <p:cNvPr id="49" name="Picture 48"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108" y="2812790"/>
            <a:ext cx="603557" cy="530398"/>
          </a:xfrm>
          <a:prstGeom prst="rect">
            <a:avLst/>
          </a:prstGeom>
        </p:spPr>
      </p:pic>
      <p:pic>
        <p:nvPicPr>
          <p:cNvPr id="53" name="Picture 52"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131" y="1496094"/>
            <a:ext cx="603557" cy="530398"/>
          </a:xfrm>
          <a:prstGeom prst="rect">
            <a:avLst/>
          </a:prstGeom>
        </p:spPr>
      </p:pic>
      <p:pic>
        <p:nvPicPr>
          <p:cNvPr id="2" name="Picture 1" descr="n212 zalo Nguyen Thuan">
            <a:hlinkClick r:id="rId8" action="ppaction://hlinksldjump"/>
            <a:extLst>
              <a:ext uri="{FF2B5EF4-FFF2-40B4-BE49-F238E27FC236}">
                <a16:creationId xmlns:a16="http://schemas.microsoft.com/office/drawing/2014/main" id="{F0787135-404B-F387-65B9-F0EEF6A6D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212 zalo Nguyen Thuan">
            <a:extLst>
              <a:ext uri="{FF2B5EF4-FFF2-40B4-BE49-F238E27FC236}">
                <a16:creationId xmlns:a16="http://schemas.microsoft.com/office/drawing/2014/main" id="{3BF41072-4CBC-9230-EFFD-E43BC3794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9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sp>
        <p:nvSpPr>
          <p:cNvPr id="4" name="Snip Diagonal Corner Rectangle 3" descr="n212 zalo Nguyen Thuan"/>
          <p:cNvSpPr/>
          <p:nvPr/>
        </p:nvSpPr>
        <p:spPr>
          <a:xfrm>
            <a:off x="666841" y="100471"/>
            <a:ext cx="8018655" cy="106860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4: </a:t>
            </a:r>
            <a:r>
              <a:rPr lang="vi-VN" sz="3200" b="1" kern="1200" dirty="0">
                <a:solidFill>
                  <a:schemeClr val="accent1">
                    <a:lumMod val="50000"/>
                  </a:schemeClr>
                </a:solidFill>
                <a:latin typeface="Cambria" panose="02040503050406030204" pitchFamily="18" charset="0"/>
                <a:ea typeface="Cambria" panose="02040503050406030204" pitchFamily="18" charset="0"/>
              </a:rPr>
              <a:t>Câu nào dưới đây là không đúng khi nói về sự nóng chảy của các chất rắn?</a:t>
            </a:r>
          </a:p>
        </p:txBody>
      </p:sp>
      <p:sp>
        <p:nvSpPr>
          <p:cNvPr id="26" name="Rectangle 25" descr="n212 zalo Nguyen Thuan"/>
          <p:cNvSpPr/>
          <p:nvPr/>
        </p:nvSpPr>
        <p:spPr>
          <a:xfrm>
            <a:off x="114300" y="1209627"/>
            <a:ext cx="4581455" cy="14496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A. </a:t>
            </a:r>
            <a:r>
              <a:rPr lang="vi-VN" sz="2400" kern="1200" dirty="0">
                <a:solidFill>
                  <a:schemeClr val="bg1"/>
                </a:solidFill>
                <a:latin typeface="Cambria" panose="02040503050406030204" pitchFamily="18" charset="0"/>
                <a:ea typeface="Cambria" panose="02040503050406030204" pitchFamily="18" charset="0"/>
              </a:rPr>
              <a:t>Mỗi chất rắn kết tinh nóng chảy ở một nhiệt độ xác định không đổi ứng với một áp suất bên ngoài xác định.</a:t>
            </a:r>
          </a:p>
        </p:txBody>
      </p:sp>
      <p:sp>
        <p:nvSpPr>
          <p:cNvPr id="42" name="Rectangle 41" descr="n212 zalo Nguyen Thuan"/>
          <p:cNvSpPr/>
          <p:nvPr/>
        </p:nvSpPr>
        <p:spPr>
          <a:xfrm>
            <a:off x="4721978" y="1465151"/>
            <a:ext cx="4192748" cy="119415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B. </a:t>
            </a:r>
            <a:r>
              <a:rPr lang="vi-VN" sz="2400" kern="1200" dirty="0">
                <a:solidFill>
                  <a:schemeClr val="bg1"/>
                </a:solidFill>
                <a:latin typeface="Cambria" panose="02040503050406030204" pitchFamily="18" charset="0"/>
                <a:ea typeface="Cambria" panose="02040503050406030204" pitchFamily="18" charset="0"/>
              </a:rPr>
              <a:t>Nhiệt độ nóng chảy của chất rắn kết tinh phụ thuộc áp suất bên ngoài.</a:t>
            </a:r>
          </a:p>
        </p:txBody>
      </p:sp>
      <p:sp>
        <p:nvSpPr>
          <p:cNvPr id="43" name="Rectangle 42" descr="n212 zalo Nguyen Thuan"/>
          <p:cNvSpPr/>
          <p:nvPr/>
        </p:nvSpPr>
        <p:spPr>
          <a:xfrm>
            <a:off x="114300" y="2795767"/>
            <a:ext cx="4398465" cy="1282860"/>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Chất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rắn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vô</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hình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cũng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nóng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chảy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đặc</a:t>
            </a:r>
            <a:r>
              <a:rPr lang="en-US" sz="2400" kern="1200" dirty="0">
                <a:solidFill>
                  <a:schemeClr val="bg1"/>
                </a:solidFill>
                <a:latin typeface="Cambria" panose="02040503050406030204" pitchFamily="18" charset="0"/>
                <a:ea typeface="Cambria" panose="02040503050406030204" pitchFamily="18" charset="0"/>
              </a:rPr>
              <a:t> ở </a:t>
            </a:r>
            <a:r>
              <a:rPr lang="en-US" sz="2400" kern="1200" dirty="0" err="1">
                <a:solidFill>
                  <a:schemeClr val="bg1"/>
                </a:solidFill>
                <a:latin typeface="Cambria" panose="02040503050406030204" pitchFamily="18" charset="0"/>
                <a:ea typeface="Cambria" panose="02040503050406030204" pitchFamily="18" charset="0"/>
              </a:rPr>
              <a:t>cùng</a:t>
            </a:r>
            <a:r>
              <a:rPr lang="en-US" sz="2400" kern="1200" dirty="0">
                <a:solidFill>
                  <a:schemeClr val="bg1"/>
                </a:solidFill>
                <a:latin typeface="Cambria" panose="02040503050406030204" pitchFamily="18" charset="0"/>
                <a:ea typeface="Cambria" panose="02040503050406030204" pitchFamily="18" charset="0"/>
              </a:rPr>
              <a:t> 1 </a:t>
            </a:r>
            <a:r>
              <a:rPr lang="en-US" sz="2400" kern="1200" dirty="0" err="1">
                <a:solidFill>
                  <a:schemeClr val="bg1"/>
                </a:solidFill>
                <a:latin typeface="Cambria" panose="02040503050406030204" pitchFamily="18" charset="0"/>
                <a:ea typeface="Cambria" panose="02040503050406030204" pitchFamily="18" charset="0"/>
              </a:rPr>
              <a:t>nhiệt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độ</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xác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không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đổi</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212 zalo Nguyen Thuan"/>
          <p:cNvSpPr/>
          <p:nvPr/>
        </p:nvSpPr>
        <p:spPr>
          <a:xfrm>
            <a:off x="4614364" y="2793053"/>
            <a:ext cx="4300361" cy="121706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D.</a:t>
            </a:r>
            <a:r>
              <a:rPr lang="vi-VN" sz="2400" kern="1200" dirty="0">
                <a:solidFill>
                  <a:schemeClr val="bg1"/>
                </a:solidFill>
                <a:latin typeface="Cambria" panose="02040503050406030204" pitchFamily="18" charset="0"/>
                <a:ea typeface="Cambria" panose="02040503050406030204" pitchFamily="18" charset="0"/>
              </a:rPr>
              <a:t>Chất rắn kết tinh nóng chảy và đông đặc ở cùng một nhiệt độ xác định không đổi</a:t>
            </a:r>
          </a:p>
        </p:txBody>
      </p:sp>
      <p:pic>
        <p:nvPicPr>
          <p:cNvPr id="47" name="Picture 46"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1876" y="1199629"/>
            <a:ext cx="604292" cy="531044"/>
          </a:xfrm>
          <a:prstGeom prst="rect">
            <a:avLst/>
          </a:prstGeom>
        </p:spPr>
      </p:pic>
      <p:pic>
        <p:nvPicPr>
          <p:cNvPr id="51" name="Picture 50"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2354" y="3485849"/>
            <a:ext cx="603402" cy="482721"/>
          </a:xfrm>
          <a:prstGeom prst="rect">
            <a:avLst/>
          </a:prstGeom>
        </p:spPr>
      </p:pic>
      <p:pic>
        <p:nvPicPr>
          <p:cNvPr id="49" name="Picture 48"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3082" y="3670613"/>
            <a:ext cx="603557" cy="530398"/>
          </a:xfrm>
          <a:prstGeom prst="rect">
            <a:avLst/>
          </a:prstGeom>
        </p:spPr>
      </p:pic>
      <p:pic>
        <p:nvPicPr>
          <p:cNvPr id="53" name="Picture 52"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34465"/>
            <a:ext cx="549444" cy="482845"/>
          </a:xfrm>
          <a:prstGeom prst="rect">
            <a:avLst/>
          </a:prstGeom>
        </p:spPr>
      </p:pic>
      <p:pic>
        <p:nvPicPr>
          <p:cNvPr id="2" name="Picture 1" descr="n212 zalo Nguyen Thuan">
            <a:hlinkClick r:id="rId11" action="ppaction://hlinksldjump"/>
            <a:extLst>
              <a:ext uri="{FF2B5EF4-FFF2-40B4-BE49-F238E27FC236}">
                <a16:creationId xmlns:a16="http://schemas.microsoft.com/office/drawing/2014/main" id="{FF12CB96-18FB-9080-4B88-A72D5734B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5486" y="4202430"/>
            <a:ext cx="1538514" cy="941070"/>
          </a:xfrm>
          <a:prstGeom prst="rect">
            <a:avLst/>
          </a:prstGeom>
        </p:spPr>
      </p:pic>
      <p:pic>
        <p:nvPicPr>
          <p:cNvPr id="3" name="Picture 2" descr="n212 zalo Nguyen Thuan">
            <a:extLst>
              <a:ext uri="{FF2B5EF4-FFF2-40B4-BE49-F238E27FC236}">
                <a16:creationId xmlns:a16="http://schemas.microsoft.com/office/drawing/2014/main" id="{1232DC5B-2A93-3138-C9F6-D72912BF56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412" y="3968570"/>
            <a:ext cx="1735426" cy="115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2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8" name="Google Shape;948;p48" descr="n212 zalo Nguyen Thuan"/>
          <p:cNvSpPr txBox="1">
            <a:spLocks noGrp="1"/>
          </p:cNvSpPr>
          <p:nvPr>
            <p:ph type="title"/>
          </p:nvPr>
        </p:nvSpPr>
        <p:spPr>
          <a:xfrm>
            <a:off x="1646348" y="1725985"/>
            <a:ext cx="5994740" cy="12325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000" dirty="0">
                <a:solidFill>
                  <a:srgbClr val="F28482"/>
                </a:solidFill>
                <a:latin typeface="Bahnschrift SemiBold" panose="020B0502040204020203" pitchFamily="34" charset="0"/>
              </a:rPr>
              <a:t>VẬN DỤNG</a:t>
            </a:r>
            <a:endParaRPr sz="9000" dirty="0">
              <a:solidFill>
                <a:srgbClr val="F28482"/>
              </a:solidFill>
              <a:latin typeface="Bahnschrift SemiBold" panose="020B0502040204020203" pitchFamily="34" charset="0"/>
            </a:endParaRPr>
          </a:p>
        </p:txBody>
      </p:sp>
      <p:sp>
        <p:nvSpPr>
          <p:cNvPr id="16" name="Freeform 12" descr="n212 zalo Nguyen Thuan">
            <a:extLst>
              <a:ext uri="{FF2B5EF4-FFF2-40B4-BE49-F238E27FC236}">
                <a16:creationId xmlns:a16="http://schemas.microsoft.com/office/drawing/2014/main" id="{24460F00-271F-4DCE-9F58-8E88897DE1C1}"/>
              </a:ext>
            </a:extLst>
          </p:cNvPr>
          <p:cNvSpPr/>
          <p:nvPr/>
        </p:nvSpPr>
        <p:spPr>
          <a:xfrm>
            <a:off x="6788822" y="2959608"/>
            <a:ext cx="2355178" cy="2183892"/>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7" name="Freeform 10" descr="n212 zalo Nguyen Thuan">
            <a:extLst>
              <a:ext uri="{FF2B5EF4-FFF2-40B4-BE49-F238E27FC236}">
                <a16:creationId xmlns:a16="http://schemas.microsoft.com/office/drawing/2014/main" id="{19436DB5-D6D0-4AC6-97F9-E12D6C20D662}"/>
              </a:ext>
            </a:extLst>
          </p:cNvPr>
          <p:cNvSpPr/>
          <p:nvPr/>
        </p:nvSpPr>
        <p:spPr>
          <a:xfrm>
            <a:off x="0" y="137178"/>
            <a:ext cx="2123193" cy="1355660"/>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5">
              <a:extLst>
                <a:ext uri="{96DAC541-7B7A-43D3-8B79-37D633B846F1}">
                  <asvg:svgBlip xmlns:asvg="http://schemas.microsoft.com/office/drawing/2016/SVG/main" xmlns="" r:embed="rId6"/>
                </a:ext>
              </a:extLst>
            </a:blip>
            <a:stretch>
              <a:fillRect l="-21972" t="-1538"/>
            </a:stretch>
          </a:blipFill>
        </p:spPr>
        <p:txBody>
          <a:bodyPr/>
          <a:lstStyle/>
          <a:p>
            <a:endParaRPr lang="en-US"/>
          </a:p>
        </p:txBody>
      </p:sp>
      <p:sp>
        <p:nvSpPr>
          <p:cNvPr id="2" name="Rectangle: Top Corners One Rounded and One Snipped 1" descr="n212 zalo Nguyen Thuan">
            <a:extLst>
              <a:ext uri="{FF2B5EF4-FFF2-40B4-BE49-F238E27FC236}">
                <a16:creationId xmlns:a16="http://schemas.microsoft.com/office/drawing/2014/main" id="{61DB7DC5-3E10-4983-84BE-DE2D0E65418E}"/>
              </a:ext>
            </a:extLst>
          </p:cNvPr>
          <p:cNvSpPr/>
          <p:nvPr/>
        </p:nvSpPr>
        <p:spPr>
          <a:xfrm>
            <a:off x="1389529" y="1492937"/>
            <a:ext cx="6364942" cy="1698597"/>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3" descr="n212 zalo Nguyen Thuan">
            <a:extLst>
              <a:ext uri="{FF2B5EF4-FFF2-40B4-BE49-F238E27FC236}">
                <a16:creationId xmlns:a16="http://schemas.microsoft.com/office/drawing/2014/main" id="{577F4F50-63D8-42B9-969E-1DBB86BFB097}"/>
              </a:ext>
            </a:extLst>
          </p:cNvPr>
          <p:cNvSpPr/>
          <p:nvPr/>
        </p:nvSpPr>
        <p:spPr>
          <a:xfrm rot="20094837">
            <a:off x="633919" y="1978815"/>
            <a:ext cx="1362868" cy="1993825"/>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1" name="Freeform 19" descr="n212 zalo Nguyen Thuan">
            <a:extLst>
              <a:ext uri="{FF2B5EF4-FFF2-40B4-BE49-F238E27FC236}">
                <a16:creationId xmlns:a16="http://schemas.microsoft.com/office/drawing/2014/main" id="{9E942DD3-845A-466B-9F0C-34F1AEF7AEC3}"/>
              </a:ext>
            </a:extLst>
          </p:cNvPr>
          <p:cNvSpPr/>
          <p:nvPr/>
        </p:nvSpPr>
        <p:spPr>
          <a:xfrm>
            <a:off x="7626619" y="750002"/>
            <a:ext cx="542575" cy="1609588"/>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9">
              <a:extLst>
                <a:ext uri="{96DAC541-7B7A-43D3-8B79-37D633B846F1}">
                  <asvg:svgBlip xmlns:asvg="http://schemas.microsoft.com/office/drawing/2016/SVG/main" xmlns="" r:embed="rId10"/>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272716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12 zalo Nguyen Thuan"/>
          <p:cNvSpPr txBox="1"/>
          <p:nvPr/>
        </p:nvSpPr>
        <p:spPr>
          <a:xfrm>
            <a:off x="974785" y="1022618"/>
            <a:ext cx="5055756" cy="2308324"/>
          </a:xfrm>
          <a:prstGeom prst="rect">
            <a:avLst/>
          </a:prstGeom>
          <a:noFill/>
        </p:spPr>
        <p:txBody>
          <a:bodyPr wrap="square" rtlCol="0">
            <a:spAutoFit/>
          </a:bodyPr>
          <a:lstStyle/>
          <a:p>
            <a:pPr algn="just"/>
            <a:r>
              <a:rPr lang="vi-VN" sz="2400" dirty="0">
                <a:solidFill>
                  <a:srgbClr val="F28482"/>
                </a:solidFill>
                <a:latin typeface="Bahnschrift SemiBold" panose="020B0502040204020203" pitchFamily="34" charset="0"/>
                <a:ea typeface="Cambria" panose="02040503050406030204" pitchFamily="18" charset="0"/>
              </a:rPr>
              <a:t>Tại sao có thể sản xuất thuốc viên bằng cách nghiền nhỏ dược phẩm rồi cho vào khuôn nén mạnh? Nếu bẻ đôi viên thuốc rồi dùng tay ép sát hai mảnh lại thì hai mảnh không thể dính liền với nhau. Tại sao</a:t>
            </a:r>
            <a:r>
              <a:rPr lang="vi-VN" sz="2400" dirty="0" smtClean="0">
                <a:solidFill>
                  <a:srgbClr val="F28482"/>
                </a:solidFill>
                <a:latin typeface="Bahnschrift SemiBold" panose="020B0502040204020203" pitchFamily="34" charset="0"/>
                <a:ea typeface="Cambria" panose="02040503050406030204" pitchFamily="18" charset="0"/>
              </a:rPr>
              <a:t>?</a:t>
            </a:r>
            <a:endParaRPr lang="en-US" sz="2400" dirty="0">
              <a:solidFill>
                <a:srgbClr val="F28482"/>
              </a:solidFill>
              <a:latin typeface="Bahnschrift SemiBold" panose="020B0502040204020203" pitchFamily="34" charset="0"/>
              <a:ea typeface="Cambria" panose="02040503050406030204" pitchFamily="18" charset="0"/>
            </a:endParaRPr>
          </a:p>
        </p:txBody>
      </p:sp>
      <p:pic>
        <p:nvPicPr>
          <p:cNvPr id="6" name="Picture 5" descr="n212 zalo Nguyen Thu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230471" y="535105"/>
            <a:ext cx="2822760" cy="2114550"/>
          </a:xfrm>
          <a:prstGeom prst="rect">
            <a:avLst/>
          </a:prstGeom>
        </p:spPr>
      </p:pic>
      <p:pic>
        <p:nvPicPr>
          <p:cNvPr id="7" name="Picture 6" descr="n212 zalo Nguyen Thuan"/>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230471" y="2782316"/>
            <a:ext cx="2822760" cy="2142782"/>
          </a:xfrm>
          <a:prstGeom prst="rect">
            <a:avLst/>
          </a:prstGeom>
        </p:spPr>
      </p:pic>
      <p:sp>
        <p:nvSpPr>
          <p:cNvPr id="2" name="Rectangle: Rounded Corners 1" descr="n212 zalo Nguyen Thuan">
            <a:extLst>
              <a:ext uri="{FF2B5EF4-FFF2-40B4-BE49-F238E27FC236}">
                <a16:creationId xmlns:a16="http://schemas.microsoft.com/office/drawing/2014/main" id="{DF0D9ACB-C960-44EE-BC57-F38931AB984D}"/>
              </a:ext>
            </a:extLst>
          </p:cNvPr>
          <p:cNvSpPr/>
          <p:nvPr/>
        </p:nvSpPr>
        <p:spPr>
          <a:xfrm>
            <a:off x="715991" y="535104"/>
            <a:ext cx="5382883" cy="3041813"/>
          </a:xfrm>
          <a:prstGeom prst="roundRect">
            <a:avLst>
              <a:gd name="adj" fmla="val 13130"/>
            </a:avLst>
          </a:prstGeom>
          <a:noFill/>
          <a:ln w="28575">
            <a:solidFill>
              <a:srgbClr val="6633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descr="n212 zalo Nguyen Thuan">
            <a:extLst>
              <a:ext uri="{FF2B5EF4-FFF2-40B4-BE49-F238E27FC236}">
                <a16:creationId xmlns:a16="http://schemas.microsoft.com/office/drawing/2014/main" id="{7088220B-ED67-4595-B437-B74C1523E60F}"/>
              </a:ext>
            </a:extLst>
          </p:cNvPr>
          <p:cNvSpPr/>
          <p:nvPr/>
        </p:nvSpPr>
        <p:spPr>
          <a:xfrm>
            <a:off x="29828" y="-172944"/>
            <a:ext cx="1372325" cy="1416095"/>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9" descr="n212 zalo Nguyen Thuan">
            <a:extLst>
              <a:ext uri="{FF2B5EF4-FFF2-40B4-BE49-F238E27FC236}">
                <a16:creationId xmlns:a16="http://schemas.microsoft.com/office/drawing/2014/main" id="{7CAB44DD-1DF2-411F-AF57-DCB040FD860C}"/>
              </a:ext>
            </a:extLst>
          </p:cNvPr>
          <p:cNvSpPr/>
          <p:nvPr/>
        </p:nvSpPr>
        <p:spPr>
          <a:xfrm rot="861041">
            <a:off x="5386231" y="2652479"/>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8">
              <a:extLst>
                <a:ext uri="{96DAC541-7B7A-43D3-8B79-37D633B846F1}">
                  <asvg:svgBlip xmlns:asvg="http://schemas.microsoft.com/office/drawing/2016/SVG/main" xmlns="" r:embed="rId9"/>
                </a:ext>
              </a:extLst>
            </a:blip>
            <a:stretch>
              <a:fillRect l="-533991" t="-66462" b="-41193"/>
            </a:stretch>
          </a:blipFill>
        </p:spPr>
        <p:txBody>
          <a:bodyPr/>
          <a:lstStyle/>
          <a:p>
            <a:endParaRPr lang="en-US"/>
          </a:p>
        </p:txBody>
      </p:sp>
      <p:sp>
        <p:nvSpPr>
          <p:cNvPr id="11" name="Freeform 21" descr="n212 zalo Nguyen Thuan">
            <a:extLst>
              <a:ext uri="{FF2B5EF4-FFF2-40B4-BE49-F238E27FC236}">
                <a16:creationId xmlns:a16="http://schemas.microsoft.com/office/drawing/2014/main" id="{0C6B4F1C-1162-4270-A0D4-85752309477E}"/>
              </a:ext>
            </a:extLst>
          </p:cNvPr>
          <p:cNvSpPr/>
          <p:nvPr/>
        </p:nvSpPr>
        <p:spPr>
          <a:xfrm rot="19357316" flipH="1">
            <a:off x="5764448" y="-236751"/>
            <a:ext cx="668849" cy="835664"/>
          </a:xfrm>
          <a:custGeom>
            <a:avLst/>
            <a:gdLst/>
            <a:ahLst/>
            <a:cxnLst/>
            <a:rect l="l" t="t" r="r" b="b"/>
            <a:pathLst>
              <a:path w="743077" h="1035804">
                <a:moveTo>
                  <a:pt x="0" y="0"/>
                </a:moveTo>
                <a:lnTo>
                  <a:pt x="743077" y="0"/>
                </a:lnTo>
                <a:lnTo>
                  <a:pt x="743077" y="1035804"/>
                </a:lnTo>
                <a:lnTo>
                  <a:pt x="0" y="1035804"/>
                </a:lnTo>
                <a:lnTo>
                  <a:pt x="0" y="0"/>
                </a:lnTo>
                <a:close/>
              </a:path>
            </a:pathLst>
          </a:custGeom>
          <a:blipFill>
            <a:blip r:embed="rId10">
              <a:extLst>
                <a:ext uri="{96DAC541-7B7A-43D3-8B79-37D633B846F1}">
                  <asvg:svgBlip xmlns:asvg="http://schemas.microsoft.com/office/drawing/2016/SVG/main" xmlns="" r:embed="rId11"/>
                </a:ext>
              </a:extLst>
            </a:blip>
            <a:stretch>
              <a:fillRect l="-32226" t="-13416" r="-484329" b="-283840"/>
            </a:stretch>
          </a:blipFill>
        </p:spPr>
        <p:txBody>
          <a:bodyPr/>
          <a:lstStyle/>
          <a:p>
            <a:endParaRPr lang="en-US"/>
          </a:p>
        </p:txBody>
      </p:sp>
    </p:spTree>
    <p:extLst>
      <p:ext uri="{BB962C8B-B14F-4D97-AF65-F5344CB8AC3E}">
        <p14:creationId xmlns:p14="http://schemas.microsoft.com/office/powerpoint/2010/main" val="851870404"/>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308202"/>
            <a:ext cx="7925789" cy="2616153"/>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err="1">
                <a:solidFill>
                  <a:prstClr val="white"/>
                </a:solidFill>
                <a:latin typeface="Cambria" panose="02040503050406030204" pitchFamily="18" charset="0"/>
                <a:ea typeface="Cambria" panose="02040503050406030204" pitchFamily="18" charset="0"/>
              </a:rPr>
              <a:t>Câu</a:t>
            </a:r>
            <a:r>
              <a:rPr lang="en-US" sz="2800" b="1" kern="1200" dirty="0">
                <a:solidFill>
                  <a:prstClr val="white"/>
                </a:solidFill>
                <a:latin typeface="Cambria" panose="02040503050406030204" pitchFamily="18" charset="0"/>
                <a:ea typeface="Cambria" panose="02040503050406030204" pitchFamily="18" charset="0"/>
              </a:rPr>
              <a:t> 3: </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nắng thì tôi bay lên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Gió đưa tôi đến mọi miền xa xôi.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lạnh hạt đã nặng rồi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Tôi sà xuống đất về nơi cội nguồn.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(Là gì?</a:t>
            </a:r>
            <a:r>
              <a:rPr lang="en-US" sz="2800" b="1" kern="1200" dirty="0">
                <a:solidFill>
                  <a:prstClr val="white"/>
                </a:solidFill>
                <a:latin typeface="Cambria" panose="02040503050406030204" pitchFamily="18" charset="0"/>
                <a:ea typeface="Cambria" panose="02040503050406030204" pitchFamily="18" charset="0"/>
              </a:rPr>
              <a:t>)</a:t>
            </a:r>
          </a:p>
        </p:txBody>
      </p:sp>
      <p:sp>
        <p:nvSpPr>
          <p:cNvPr id="50" name="Snip Diagonal Corner Rectangle 49" descr="n212 zalo Nguyen Thuan"/>
          <p:cNvSpPr/>
          <p:nvPr/>
        </p:nvSpPr>
        <p:spPr>
          <a:xfrm>
            <a:off x="3500203" y="3184341"/>
            <a:ext cx="2505743" cy="10239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Hơi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nước</a:t>
            </a:r>
            <a:endParaRPr lang="en-US" sz="32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34266"/>
            <a:ext cx="1800225" cy="1101152"/>
          </a:xfrm>
          <a:prstGeom prst="rect">
            <a:avLst/>
          </a:prstGeom>
        </p:spPr>
      </p:pic>
      <p:pic>
        <p:nvPicPr>
          <p:cNvPr id="6146" name="Picture 2" descr="n212 zalo Nguyen Thuan">
            <a:extLst>
              <a:ext uri="{FF2B5EF4-FFF2-40B4-BE49-F238E27FC236}">
                <a16:creationId xmlns:a16="http://schemas.microsoft.com/office/drawing/2014/main" id="{DC03D7F5-0598-4E21-9723-3DCF26F45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58" y="2667000"/>
            <a:ext cx="3252447" cy="21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69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descr="n212 zalo Nguyen Thuan"/>
          <p:cNvSpPr/>
          <p:nvPr/>
        </p:nvSpPr>
        <p:spPr>
          <a:xfrm>
            <a:off x="247426" y="344245"/>
            <a:ext cx="4668819" cy="4006703"/>
          </a:xfrm>
          <a:prstGeom prst="foldedCorner">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212 zalo Nguyen Thuan"/>
          <p:cNvSpPr txBox="1"/>
          <p:nvPr/>
        </p:nvSpPr>
        <p:spPr>
          <a:xfrm>
            <a:off x="311971" y="454770"/>
            <a:ext cx="4539727" cy="3785652"/>
          </a:xfrm>
          <a:prstGeom prst="rect">
            <a:avLst/>
          </a:prstGeom>
          <a:noFill/>
        </p:spPr>
        <p:txBody>
          <a:bodyPr wrap="square" rtlCol="0">
            <a:spAutoFit/>
          </a:bodyPr>
          <a:lstStyle/>
          <a:p>
            <a:pPr algn="just"/>
            <a:r>
              <a:rPr lang="vi-VN" sz="2400" dirty="0">
                <a:solidFill>
                  <a:srgbClr val="663300"/>
                </a:solidFill>
                <a:latin typeface="Bahnschrift SemiBold" panose="020B0502040204020203" pitchFamily="34" charset="0"/>
                <a:ea typeface="Cambria" panose="02040503050406030204" pitchFamily="18" charset="0"/>
              </a:rPr>
              <a:t>Vì sau khi bẻ đôi viên thuốc. Các liên kết giữa hai mảnh đã bị phá vỡ. Khi ép sát hai mảnh, khoảng cách giữa các phân tử trong hai mảnh lớn hơn kích thước phân tử thuốc nên lực tương tác giữa các phân tử trong hai mảnh là không đáng kể. Do đó, hai mảnh không thể dính liền với nhau</a:t>
            </a:r>
            <a:endParaRPr lang="en-US" sz="2400" dirty="0">
              <a:solidFill>
                <a:srgbClr val="663300"/>
              </a:solidFill>
              <a:latin typeface="Bahnschrift SemiBold" panose="020B0502040204020203" pitchFamily="34" charset="0"/>
              <a:ea typeface="Cambria" panose="02040503050406030204" pitchFamily="18" charset="0"/>
            </a:endParaRPr>
          </a:p>
        </p:txBody>
      </p:sp>
      <p:pic>
        <p:nvPicPr>
          <p:cNvPr id="6" name="Picture 5" descr="n212 zalo Nguyen Thuan"/>
          <p:cNvPicPr>
            <a:picLocks noChangeAspect="1"/>
          </p:cNvPicPr>
          <p:nvPr/>
        </p:nvPicPr>
        <p:blipFill>
          <a:blip r:embed="rId2"/>
          <a:stretch>
            <a:fillRect/>
          </a:stretch>
        </p:blipFill>
        <p:spPr>
          <a:xfrm>
            <a:off x="5486400" y="344245"/>
            <a:ext cx="3576917" cy="2235573"/>
          </a:xfrm>
          <a:prstGeom prst="rect">
            <a:avLst/>
          </a:prstGeom>
        </p:spPr>
      </p:pic>
      <p:pic>
        <p:nvPicPr>
          <p:cNvPr id="8" name="Picture 7" descr="n212 zalo Nguyen Thuan"/>
          <p:cNvPicPr>
            <a:picLocks noChangeAspect="1"/>
          </p:cNvPicPr>
          <p:nvPr/>
        </p:nvPicPr>
        <p:blipFill>
          <a:blip r:embed="rId3"/>
          <a:stretch>
            <a:fillRect/>
          </a:stretch>
        </p:blipFill>
        <p:spPr>
          <a:xfrm>
            <a:off x="5486400" y="2698553"/>
            <a:ext cx="3576917" cy="2168742"/>
          </a:xfrm>
          <a:prstGeom prst="rect">
            <a:avLst/>
          </a:prstGeom>
        </p:spPr>
      </p:pic>
      <p:sp>
        <p:nvSpPr>
          <p:cNvPr id="7" name="Freeform 2" descr="n212 zalo Nguyen Thuan">
            <a:extLst>
              <a:ext uri="{FF2B5EF4-FFF2-40B4-BE49-F238E27FC236}">
                <a16:creationId xmlns:a16="http://schemas.microsoft.com/office/drawing/2014/main" id="{FE19E677-B220-486C-958A-F88F09809217}"/>
              </a:ext>
            </a:extLst>
          </p:cNvPr>
          <p:cNvSpPr/>
          <p:nvPr/>
        </p:nvSpPr>
        <p:spPr>
          <a:xfrm>
            <a:off x="152536" y="4461473"/>
            <a:ext cx="943019" cy="623887"/>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82693625"/>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009" y="88323"/>
            <a:ext cx="4814455" cy="4814455"/>
          </a:xfrm>
          <a:prstGeom prst="rect">
            <a:avLst/>
          </a:prstGeom>
        </p:spPr>
      </p:pic>
    </p:spTree>
    <p:extLst>
      <p:ext uri="{BB962C8B-B14F-4D97-AF65-F5344CB8AC3E}">
        <p14:creationId xmlns:p14="http://schemas.microsoft.com/office/powerpoint/2010/main" val="1039866575"/>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4: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mà</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bật</a:t>
            </a:r>
            <a:r>
              <a:rPr lang="en-US" sz="3200" b="1" kern="1200" dirty="0">
                <a:solidFill>
                  <a:prstClr val="white"/>
                </a:solidFill>
              </a:rPr>
              <a:t> </a:t>
            </a:r>
            <a:r>
              <a:rPr lang="en-US" sz="3200" b="1" kern="1200" dirty="0" err="1">
                <a:solidFill>
                  <a:prstClr val="white"/>
                </a:solidFill>
              </a:rPr>
              <a:t>lên</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lạnh</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ngoài</a:t>
            </a:r>
            <a:r>
              <a:rPr lang="en-US" sz="3200" b="1" kern="1200" dirty="0">
                <a:solidFill>
                  <a:prstClr val="white"/>
                </a:solidFill>
              </a:rPr>
              <a:t> </a:t>
            </a:r>
            <a:r>
              <a:rPr lang="en-US" sz="3200" b="1" kern="1200" dirty="0" err="1">
                <a:solidFill>
                  <a:prstClr val="white"/>
                </a:solidFill>
              </a:rPr>
              <a:t>nóng</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212 zalo Nguyen Thuan"/>
          <p:cNvSpPr/>
          <p:nvPr/>
        </p:nvSpPr>
        <p:spPr>
          <a:xfrm>
            <a:off x="2907921" y="2373851"/>
            <a:ext cx="3357797" cy="1377268"/>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libri" panose="020F0502020204030204"/>
              </a:rPr>
              <a:t>Máy</a:t>
            </a:r>
            <a:r>
              <a:rPr lang="en-US" sz="3600" b="1" kern="1200" dirty="0">
                <a:solidFill>
                  <a:prstClr val="white"/>
                </a:solidFill>
                <a:latin typeface="Calibri" panose="020F0502020204030204"/>
              </a:rPr>
              <a:t> </a:t>
            </a:r>
            <a:r>
              <a:rPr lang="en-US" sz="3600" b="1" kern="1200" dirty="0" err="1">
                <a:solidFill>
                  <a:prstClr val="white"/>
                </a:solidFill>
                <a:latin typeface="Calibri" panose="020F0502020204030204"/>
              </a:rPr>
              <a:t>lạnh</a:t>
            </a:r>
            <a:endParaRPr lang="en-US" sz="3600" b="1" kern="1200" dirty="0">
              <a:solidFill>
                <a:prstClr val="white"/>
              </a:solidFill>
              <a:latin typeface="Calibri" panose="020F0502020204030204"/>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7170" name="Picture 2" descr="n212 zalo Nguyen Thuan">
            <a:extLst>
              <a:ext uri="{FF2B5EF4-FFF2-40B4-BE49-F238E27FC236}">
                <a16:creationId xmlns:a16="http://schemas.microsoft.com/office/drawing/2014/main" id="{79BF28D9-F5D0-4F74-BF39-CE054DBA9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40" y="2646183"/>
            <a:ext cx="3314808" cy="22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7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descr="n212 zalo Nguyen Thuan"/>
          <p:cNvSpPr/>
          <p:nvPr/>
        </p:nvSpPr>
        <p:spPr>
          <a:xfrm>
            <a:off x="3562549" y="2373850"/>
            <a:ext cx="1996588" cy="12525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prstClr val="white"/>
                </a:solidFill>
                <a:latin typeface="Calibri" panose="020F0502020204030204"/>
              </a:rPr>
              <a:t>1 </a:t>
            </a:r>
            <a:r>
              <a:rPr lang="en-US" sz="2400" b="1" kern="1200" dirty="0" err="1">
                <a:solidFill>
                  <a:prstClr val="white"/>
                </a:solidFill>
                <a:latin typeface="Calibri" panose="020F0502020204030204"/>
              </a:rPr>
              <a:t>chữ</a:t>
            </a:r>
            <a:r>
              <a:rPr lang="en-US" sz="2400" b="1" kern="1200" dirty="0">
                <a:solidFill>
                  <a:prstClr val="white"/>
                </a:solidFill>
                <a:latin typeface="Calibri" panose="020F0502020204030204"/>
              </a:rPr>
              <a:t> C</a:t>
            </a: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sp>
        <p:nvSpPr>
          <p:cNvPr id="40" name="Snip Diagonal Corner Rectangle 39" descr="n212 zalo Nguyen Thua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5: </a:t>
            </a:r>
            <a:r>
              <a:rPr lang="en-US" sz="3200" b="1" kern="1200" dirty="0" err="1">
                <a:solidFill>
                  <a:prstClr val="white"/>
                </a:solidFill>
              </a:rPr>
              <a:t>Đố</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có</a:t>
            </a:r>
            <a:r>
              <a:rPr lang="en-US" sz="3200" b="1" kern="1200" dirty="0">
                <a:solidFill>
                  <a:prstClr val="white"/>
                </a:solidFill>
              </a:rPr>
              <a:t> </a:t>
            </a:r>
            <a:r>
              <a:rPr lang="en-US" sz="3200" b="1" kern="1200" dirty="0" err="1">
                <a:solidFill>
                  <a:prstClr val="white"/>
                </a:solidFill>
              </a:rPr>
              <a:t>bao</a:t>
            </a:r>
            <a:r>
              <a:rPr lang="en-US" sz="3200" b="1" kern="1200" dirty="0">
                <a:solidFill>
                  <a:prstClr val="white"/>
                </a:solidFill>
              </a:rPr>
              <a:t> </a:t>
            </a:r>
            <a:r>
              <a:rPr lang="en-US" sz="3200" b="1" kern="1200" dirty="0" err="1">
                <a:solidFill>
                  <a:prstClr val="white"/>
                </a:solidFill>
              </a:rPr>
              <a:t>nhiêu</a:t>
            </a:r>
            <a:r>
              <a:rPr lang="en-US" sz="3200" b="1" kern="1200" dirty="0">
                <a:solidFill>
                  <a:prstClr val="white"/>
                </a:solidFill>
              </a:rPr>
              <a:t> </a:t>
            </a:r>
            <a:r>
              <a:rPr lang="en-US" sz="3200" b="1" kern="1200" dirty="0" err="1">
                <a:solidFill>
                  <a:prstClr val="white"/>
                </a:solidFill>
              </a:rPr>
              <a:t>chữ</a:t>
            </a:r>
            <a:r>
              <a:rPr lang="en-US" sz="3200" b="1" kern="1200" dirty="0">
                <a:solidFill>
                  <a:prstClr val="white"/>
                </a:solidFill>
              </a:rPr>
              <a:t> C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câu</a:t>
            </a:r>
            <a:r>
              <a:rPr lang="en-US" sz="3200" b="1" kern="1200" dirty="0">
                <a:solidFill>
                  <a:prstClr val="white"/>
                </a:solidFill>
              </a:rPr>
              <a:t> </a:t>
            </a:r>
            <a:r>
              <a:rPr lang="en-US" sz="3200" b="1" kern="1200" dirty="0" err="1">
                <a:solidFill>
                  <a:prstClr val="white"/>
                </a:solidFill>
              </a:rPr>
              <a:t>sau</a:t>
            </a:r>
            <a:r>
              <a:rPr lang="en-US" sz="3200" b="1" kern="1200" dirty="0">
                <a:solidFill>
                  <a:prstClr val="white"/>
                </a:solidFill>
              </a:rPr>
              <a:t> </a:t>
            </a:r>
            <a:r>
              <a:rPr lang="en-US" sz="3200" b="1" kern="1200" dirty="0" err="1">
                <a:solidFill>
                  <a:prstClr val="white"/>
                </a:solidFill>
              </a:rPr>
              <a:t>đây</a:t>
            </a:r>
            <a:r>
              <a:rPr lang="en-US" sz="3200" b="1" kern="1200" dirty="0">
                <a:solidFill>
                  <a:prstClr val="white"/>
                </a:solidFill>
              </a:rPr>
              <a:t>: “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rắn</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lỏng</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khí</a:t>
            </a:r>
            <a:r>
              <a:rPr lang="en-US" sz="3200" b="1" kern="1200" dirty="0">
                <a:solidFill>
                  <a:prstClr val="white"/>
                </a:solidFill>
              </a:rPr>
              <a:t>”? </a:t>
            </a:r>
            <a:endParaRPr lang="en-US" sz="3200" b="1" kern="1200" dirty="0">
              <a:solidFill>
                <a:prstClr val="white"/>
              </a:solidFill>
              <a:latin typeface="Calibri" panose="020F0502020204030204"/>
            </a:endParaRPr>
          </a:p>
        </p:txBody>
      </p:sp>
      <p:pic>
        <p:nvPicPr>
          <p:cNvPr id="8194" name="Picture 2" descr="n212 zalo Nguyen Thuan">
            <a:extLst>
              <a:ext uri="{FF2B5EF4-FFF2-40B4-BE49-F238E27FC236}">
                <a16:creationId xmlns:a16="http://schemas.microsoft.com/office/drawing/2014/main" id="{0261B343-9CC8-47F3-8209-70781A9BC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 y="2331508"/>
            <a:ext cx="3628495" cy="24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19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6: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đen</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mua</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đỏ</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dùng</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và</a:t>
            </a:r>
            <a:r>
              <a:rPr lang="en-US" sz="3200" b="1" kern="1200" dirty="0">
                <a:solidFill>
                  <a:prstClr val="white"/>
                </a:solidFill>
              </a:rPr>
              <a:t> </a:t>
            </a:r>
            <a:r>
              <a:rPr lang="en-US" sz="3200" b="1" kern="1200" dirty="0" err="1">
                <a:solidFill>
                  <a:prstClr val="white"/>
                </a:solidFill>
              </a:rPr>
              <a:t>xám</a:t>
            </a:r>
            <a:r>
              <a:rPr lang="en-US" sz="3200" b="1" kern="1200" dirty="0">
                <a:solidFill>
                  <a:prstClr val="white"/>
                </a:solidFill>
              </a:rPr>
              <a:t> </a:t>
            </a:r>
            <a:r>
              <a:rPr lang="en-US" sz="3200" b="1" kern="1200" dirty="0" err="1">
                <a:solidFill>
                  <a:prstClr val="white"/>
                </a:solidFill>
              </a:rPr>
              <a:t>xịt</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vứt</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đi</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212 zalo Nguyen Thuan"/>
          <p:cNvSpPr/>
          <p:nvPr/>
        </p:nvSpPr>
        <p:spPr>
          <a:xfrm>
            <a:off x="3375513" y="2488150"/>
            <a:ext cx="2225188" cy="101358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Cục</a:t>
            </a:r>
            <a:r>
              <a:rPr lang="en-US" sz="2400" b="1" kern="1200" dirty="0">
                <a:solidFill>
                  <a:prstClr val="white"/>
                </a:solidFill>
                <a:latin typeface="Calibri" panose="020F0502020204030204"/>
              </a:rPr>
              <a:t> than</a:t>
            </a: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9218" name="Picture 2" descr="n212 zalo Nguyen Thuan">
            <a:extLst>
              <a:ext uri="{FF2B5EF4-FFF2-40B4-BE49-F238E27FC236}">
                <a16:creationId xmlns:a16="http://schemas.microsoft.com/office/drawing/2014/main" id="{EF078802-1FF9-42E3-AB24-098489AB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2" y="2261194"/>
            <a:ext cx="3721629" cy="248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77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12 zalo Nguyen Thuan"/>
          <p:cNvPicPr>
            <a:picLocks noChangeAspect="1"/>
          </p:cNvPicPr>
          <p:nvPr/>
        </p:nvPicPr>
        <p:blipFill rotWithShape="1">
          <a:blip r:embed="rId2"/>
          <a:srcRect l="30901" t="5689" r="30485" b="5330"/>
          <a:stretch/>
        </p:blipFill>
        <p:spPr>
          <a:xfrm>
            <a:off x="4927065" y="1048603"/>
            <a:ext cx="1306819" cy="3011381"/>
          </a:xfrm>
          <a:prstGeom prst="rect">
            <a:avLst/>
          </a:prstGeom>
        </p:spPr>
      </p:pic>
      <p:pic>
        <p:nvPicPr>
          <p:cNvPr id="5" name="Picture 4"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4" y="1072739"/>
            <a:ext cx="4206727" cy="2992634"/>
          </a:xfrm>
          <a:prstGeom prst="rect">
            <a:avLst/>
          </a:prstGeom>
        </p:spPr>
      </p:pic>
      <p:pic>
        <p:nvPicPr>
          <p:cNvPr id="6" name="Picture 5" descr="n212 zalo Nguyen Thu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29" y="1053992"/>
            <a:ext cx="2189777" cy="3005992"/>
          </a:xfrm>
          <a:prstGeom prst="rect">
            <a:avLst/>
          </a:prstGeom>
        </p:spPr>
      </p:pic>
    </p:spTree>
    <p:extLst>
      <p:ext uri="{BB962C8B-B14F-4D97-AF65-F5344CB8AC3E}">
        <p14:creationId xmlns:p14="http://schemas.microsoft.com/office/powerpoint/2010/main" val="66404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1168</TotalTime>
  <Words>2354</Words>
  <Application>Microsoft Office PowerPoint</Application>
  <PresentationFormat>On-screen Show (16:9)</PresentationFormat>
  <Paragraphs>165</Paragraphs>
  <Slides>51</Slides>
  <Notes>24</Notes>
  <HiddenSlides>0</HiddenSlides>
  <MMClips>3</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51</vt:i4>
      </vt:variant>
    </vt:vector>
  </HeadingPairs>
  <TitlesOfParts>
    <vt:vector size="72" baseType="lpstr">
      <vt:lpstr>Cambria Math</vt:lpstr>
      <vt:lpstr>Cambria</vt:lpstr>
      <vt:lpstr>Times New Roman</vt:lpstr>
      <vt:lpstr>Amatic SC</vt:lpstr>
      <vt:lpstr>Roboto Condensed Light</vt:lpstr>
      <vt:lpstr>Tahoma</vt:lpstr>
      <vt:lpstr>Livvic</vt:lpstr>
      <vt:lpstr>Symbol</vt:lpstr>
      <vt:lpstr>Catamaran</vt:lpstr>
      <vt:lpstr>Calibri Light</vt:lpstr>
      <vt:lpstr>Verdana</vt:lpstr>
      <vt:lpstr>Calibri</vt:lpstr>
      <vt:lpstr>Sue Ellen Francisco</vt:lpstr>
      <vt:lpstr>Arial</vt:lpstr>
      <vt:lpstr>Sriracha</vt:lpstr>
      <vt:lpstr>Bahnschrift SemiBold</vt:lpstr>
      <vt:lpstr>Crand Newsletter by Slidesgo</vt:lpstr>
      <vt:lpstr>1_Office Theme</vt:lpstr>
      <vt:lpstr>Office Theme</vt:lpstr>
      <vt:lpstr>3_Office Theme</vt:lpstr>
      <vt:lpstr>2_Office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MÔ HÌNH ĐỘNG HỌC PHÂN TỬ VỀ CẤU TẠO CHẤT</vt:lpstr>
      <vt:lpstr>I.  MÔ HÌNH ĐỘNG HỌC PHÂN TỬ VỀ CẤU TẠO CHẤT</vt:lpstr>
      <vt:lpstr>PowerPoint Presentation</vt:lpstr>
      <vt:lpstr>ĐÁP ÁN PHIẾU HỌC TẬP SỐ 1</vt:lpstr>
      <vt:lpstr>PowerPoint Presentation</vt:lpstr>
      <vt:lpstr>PowerPoint Presentation</vt:lpstr>
      <vt:lpstr>II. CẤU TRÚC CỦA CHẤT RẮN, CHẤT LỎNG VÀ CHẤT KHÍ</vt:lpstr>
      <vt:lpstr>THẢO LUẬN NHÓM  HOÀN THÀNH PHT SỐ 2 VÀ SỐ 3</vt:lpstr>
      <vt:lpstr>PowerPoint Presentation</vt:lpstr>
      <vt:lpstr>Đáp án phiếu học tập số 2</vt:lpstr>
      <vt:lpstr>Đáp án phiếu học tập số 2</vt:lpstr>
      <vt:lpstr>Đáp án phiếu học tập số 2</vt:lpstr>
      <vt:lpstr>Đáp án phiếu học tập số 2</vt:lpstr>
      <vt:lpstr>PowerPoint Presentation</vt:lpstr>
      <vt:lpstr>Đáp án phiếu học tập số 3</vt:lpstr>
      <vt:lpstr>Đáp án phiếu học tập số 3</vt:lpstr>
      <vt:lpstr>Đáp án phiếu học tập số 3</vt:lpstr>
      <vt:lpstr>Đặc điểm của phân tử:</vt:lpstr>
      <vt:lpstr>PowerPoint Presentation</vt:lpstr>
      <vt:lpstr>III. SỰ CHUYỂN THỂ</vt:lpstr>
      <vt:lpstr>1. Sự chuyển thể</vt:lpstr>
      <vt:lpstr>2. Dùng mô hình động học phân tử giải thích sự chuyển thể</vt:lpstr>
      <vt:lpstr>PowerPoint Presentation</vt:lpstr>
      <vt:lpstr>PowerPoint Presentation</vt:lpstr>
      <vt:lpstr>THẢO LUẬN NHÓM  HOÀN THÀNH PHT SỐ 4 VÀ SỐ 5</vt:lpstr>
      <vt:lpstr>PowerPoint Presentation</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VnTeach.Com</dc:creator>
  <cp:keywords>VnTeach.Com</cp:keywords>
  <cp:lastModifiedBy>Admin</cp:lastModifiedBy>
  <cp:revision>1</cp:revision>
  <dcterms:modified xsi:type="dcterms:W3CDTF">2024-09-11T07:17:49Z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2024-06-01T11:51:01Z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91edd307-cde1-4b17-9d54-af465c16ba7a</vt:lpwstr>
  </property>
  <property fmtid="{D5CDD505-2E9C-101B-9397-08002B2CF9AE}" pid="8" name="MSIP_Label_defa4170-0d19-0005-0004-bc88714345d2_ContentBits">
    <vt:lpwstr>0</vt:lpwstr>
  </property>
</Properties>
</file>