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36" r:id="rId2"/>
    <p:sldId id="399" r:id="rId3"/>
    <p:sldId id="388" r:id="rId4"/>
    <p:sldId id="429" r:id="rId5"/>
    <p:sldId id="430" r:id="rId6"/>
    <p:sldId id="431" r:id="rId7"/>
    <p:sldId id="380" r:id="rId8"/>
    <p:sldId id="432" r:id="rId9"/>
    <p:sldId id="433" r:id="rId10"/>
    <p:sldId id="434" r:id="rId11"/>
    <p:sldId id="436" r:id="rId12"/>
    <p:sldId id="438" r:id="rId13"/>
    <p:sldId id="422" r:id="rId14"/>
    <p:sldId id="440" r:id="rId15"/>
    <p:sldId id="441" r:id="rId16"/>
    <p:sldId id="386" r:id="rId17"/>
    <p:sldId id="444" r:id="rId18"/>
    <p:sldId id="443" r:id="rId19"/>
    <p:sldId id="353" r:id="rId20"/>
    <p:sldId id="420" r:id="rId21"/>
    <p:sldId id="448" r:id="rId22"/>
    <p:sldId id="419" r:id="rId23"/>
    <p:sldId id="446" r:id="rId24"/>
    <p:sldId id="427" r:id="rId25"/>
    <p:sldId id="357" r:id="rId26"/>
  </p:sldIdLst>
  <p:sldSz cx="12192000" cy="6858000"/>
  <p:notesSz cx="6858000" cy="9144000"/>
  <p:embeddedFontLst>
    <p:embeddedFont>
      <p:font typeface="#9Slide03 Bebas Neue Bold" panose="020B0606020202050201" pitchFamily="3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996C4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4" autoAdjust="0"/>
    <p:restoredTop sz="94660"/>
  </p:normalViewPr>
  <p:slideViewPr>
    <p:cSldViewPr snapToGrid="0">
      <p:cViewPr varScale="1">
        <p:scale>
          <a:sx n="67" d="100"/>
          <a:sy n="67" d="100"/>
        </p:scale>
        <p:origin x="5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56189-F35A-41CF-8741-9BF6C6FCFBD5}"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D804BE8F-7283-46F3-8514-293DC59EAA50}">
      <dgm:prSet phldrT="[Text]"/>
      <dgm:spPr/>
      <dgm:t>
        <a:bodyPr/>
        <a:lstStyle/>
        <a:p>
          <a:r>
            <a:rPr lang="vi-VN" dirty="0"/>
            <a:t>Khái niệm</a:t>
          </a:r>
          <a:endParaRPr lang="en-US" dirty="0"/>
        </a:p>
      </dgm:t>
    </dgm:pt>
    <dgm:pt modelId="{E8736B70-49BB-4F3E-989D-C11C251BFF2D}" type="parTrans" cxnId="{26B1F75A-CB81-42B6-90B6-3298355B28FD}">
      <dgm:prSet/>
      <dgm:spPr/>
      <dgm:t>
        <a:bodyPr/>
        <a:lstStyle/>
        <a:p>
          <a:endParaRPr lang="en-US"/>
        </a:p>
      </dgm:t>
    </dgm:pt>
    <dgm:pt modelId="{7FA79FDA-92D2-411A-94CC-12E8A7E070F8}" type="sibTrans" cxnId="{26B1F75A-CB81-42B6-90B6-3298355B28FD}">
      <dgm:prSet/>
      <dgm:spPr/>
      <dgm:t>
        <a:bodyPr/>
        <a:lstStyle/>
        <a:p>
          <a:endParaRPr lang="en-US"/>
        </a:p>
      </dgm:t>
    </dgm:pt>
    <dgm:pt modelId="{5D260A51-3919-4043-B71D-E02E75593FA8}">
      <dgm:prSet phldrT="[Text]"/>
      <dgm:spPr/>
      <dgm:t>
        <a:bodyPr/>
        <a:lstStyle/>
        <a:p>
          <a:r>
            <a:rPr lang="vi-VN" dirty="0"/>
            <a:t>Giới hạn</a:t>
          </a:r>
          <a:endParaRPr lang="en-US" dirty="0"/>
        </a:p>
      </dgm:t>
    </dgm:pt>
    <dgm:pt modelId="{2402DABF-92CA-46BE-A2F9-742086DB5A32}" type="parTrans" cxnId="{BB6C25AA-FEE2-4C17-AA64-C166541FC56A}">
      <dgm:prSet/>
      <dgm:spPr/>
      <dgm:t>
        <a:bodyPr/>
        <a:lstStyle/>
        <a:p>
          <a:endParaRPr lang="en-US"/>
        </a:p>
      </dgm:t>
    </dgm:pt>
    <dgm:pt modelId="{40F54313-8138-4051-B2B7-072CD8917714}" type="sibTrans" cxnId="{BB6C25AA-FEE2-4C17-AA64-C166541FC56A}">
      <dgm:prSet/>
      <dgm:spPr/>
      <dgm:t>
        <a:bodyPr/>
        <a:lstStyle/>
        <a:p>
          <a:endParaRPr lang="en-US"/>
        </a:p>
      </dgm:t>
    </dgm:pt>
    <dgm:pt modelId="{375D3796-FF65-4EDA-9496-90710EFA52C7}" type="pres">
      <dgm:prSet presAssocID="{4ED56189-F35A-41CF-8741-9BF6C6FCFBD5}" presName="cycle" presStyleCnt="0">
        <dgm:presLayoutVars>
          <dgm:dir/>
          <dgm:resizeHandles val="exact"/>
        </dgm:presLayoutVars>
      </dgm:prSet>
      <dgm:spPr/>
    </dgm:pt>
    <dgm:pt modelId="{1D1DB86A-7A82-4930-8AD0-C2FEBAFA5A7C}" type="pres">
      <dgm:prSet presAssocID="{D804BE8F-7283-46F3-8514-293DC59EAA50}" presName="arrow" presStyleLbl="node1" presStyleIdx="0" presStyleCnt="2">
        <dgm:presLayoutVars>
          <dgm:bulletEnabled val="1"/>
        </dgm:presLayoutVars>
      </dgm:prSet>
      <dgm:spPr/>
    </dgm:pt>
    <dgm:pt modelId="{C6961044-C302-4ED8-BAB2-DB45FC366668}" type="pres">
      <dgm:prSet presAssocID="{5D260A51-3919-4043-B71D-E02E75593FA8}" presName="arrow" presStyleLbl="node1" presStyleIdx="1" presStyleCnt="2">
        <dgm:presLayoutVars>
          <dgm:bulletEnabled val="1"/>
        </dgm:presLayoutVars>
      </dgm:prSet>
      <dgm:spPr/>
    </dgm:pt>
  </dgm:ptLst>
  <dgm:cxnLst>
    <dgm:cxn modelId="{7893DF38-3E7D-4CEA-97C0-59C4AF567DF0}" type="presOf" srcId="{4ED56189-F35A-41CF-8741-9BF6C6FCFBD5}" destId="{375D3796-FF65-4EDA-9496-90710EFA52C7}" srcOrd="0" destOrd="0" presId="urn:microsoft.com/office/officeart/2005/8/layout/arrow1"/>
    <dgm:cxn modelId="{1DA2AE78-9955-4AA2-AE36-3C5A7A52BAA4}" type="presOf" srcId="{D804BE8F-7283-46F3-8514-293DC59EAA50}" destId="{1D1DB86A-7A82-4930-8AD0-C2FEBAFA5A7C}" srcOrd="0" destOrd="0" presId="urn:microsoft.com/office/officeart/2005/8/layout/arrow1"/>
    <dgm:cxn modelId="{26B1F75A-CB81-42B6-90B6-3298355B28FD}" srcId="{4ED56189-F35A-41CF-8741-9BF6C6FCFBD5}" destId="{D804BE8F-7283-46F3-8514-293DC59EAA50}" srcOrd="0" destOrd="0" parTransId="{E8736B70-49BB-4F3E-989D-C11C251BFF2D}" sibTransId="{7FA79FDA-92D2-411A-94CC-12E8A7E070F8}"/>
    <dgm:cxn modelId="{BB6C25AA-FEE2-4C17-AA64-C166541FC56A}" srcId="{4ED56189-F35A-41CF-8741-9BF6C6FCFBD5}" destId="{5D260A51-3919-4043-B71D-E02E75593FA8}" srcOrd="1" destOrd="0" parTransId="{2402DABF-92CA-46BE-A2F9-742086DB5A32}" sibTransId="{40F54313-8138-4051-B2B7-072CD8917714}"/>
    <dgm:cxn modelId="{86FE4CC3-7884-499A-9D37-B944E6676061}" type="presOf" srcId="{5D260A51-3919-4043-B71D-E02E75593FA8}" destId="{C6961044-C302-4ED8-BAB2-DB45FC366668}" srcOrd="0" destOrd="0" presId="urn:microsoft.com/office/officeart/2005/8/layout/arrow1"/>
    <dgm:cxn modelId="{610FA548-2785-4C3D-8365-AE78635924CA}" type="presParOf" srcId="{375D3796-FF65-4EDA-9496-90710EFA52C7}" destId="{1D1DB86A-7A82-4930-8AD0-C2FEBAFA5A7C}" srcOrd="0" destOrd="0" presId="urn:microsoft.com/office/officeart/2005/8/layout/arrow1"/>
    <dgm:cxn modelId="{3B15DD02-DDB5-4687-A118-882E810E9E86}" type="presParOf" srcId="{375D3796-FF65-4EDA-9496-90710EFA52C7}" destId="{C6961044-C302-4ED8-BAB2-DB45FC366668}"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27C460-8C3C-4F70-A964-3362499A8D1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8AEB4220-775E-4EC9-A95B-19DA43484357}">
      <dgm:prSet phldrT="[Text]"/>
      <dgm:spPr/>
      <dgm:t>
        <a:bodyPr/>
        <a:lstStyle/>
        <a:p>
          <a:r>
            <a:rPr lang="vi-VN" dirty="0"/>
            <a:t>Vỏ Trái Đất</a:t>
          </a:r>
          <a:endParaRPr lang="en-US" dirty="0"/>
        </a:p>
      </dgm:t>
    </dgm:pt>
    <dgm:pt modelId="{CBB8EEB3-57CB-4B2F-B65E-9D214545555A}" type="parTrans" cxnId="{BC1D2596-401D-47FF-82AF-0CA3C648D724}">
      <dgm:prSet/>
      <dgm:spPr/>
      <dgm:t>
        <a:bodyPr/>
        <a:lstStyle/>
        <a:p>
          <a:endParaRPr lang="en-US"/>
        </a:p>
      </dgm:t>
    </dgm:pt>
    <dgm:pt modelId="{63A2DB5B-93DC-45E5-B4BF-8F21E1FD3D5F}" type="sibTrans" cxnId="{BC1D2596-401D-47FF-82AF-0CA3C648D724}">
      <dgm:prSet/>
      <dgm:spPr/>
      <dgm:t>
        <a:bodyPr/>
        <a:lstStyle/>
        <a:p>
          <a:endParaRPr lang="en-US"/>
        </a:p>
      </dgm:t>
    </dgm:pt>
    <dgm:pt modelId="{5F0B56FB-BB05-4824-93B4-B0F1FE89EDF4}">
      <dgm:prSet phldrT="[Text]"/>
      <dgm:spPr/>
      <dgm:t>
        <a:bodyPr/>
        <a:lstStyle/>
        <a:p>
          <a:r>
            <a:rPr lang="vi-VN" dirty="0"/>
            <a:t>Thạch quyển</a:t>
          </a:r>
          <a:endParaRPr lang="en-US" dirty="0"/>
        </a:p>
      </dgm:t>
    </dgm:pt>
    <dgm:pt modelId="{456FA44D-F580-4398-99A3-7EB7870E498B}" type="parTrans" cxnId="{CC82283E-E2C5-49AF-832F-BE2F271A922A}">
      <dgm:prSet/>
      <dgm:spPr/>
      <dgm:t>
        <a:bodyPr/>
        <a:lstStyle/>
        <a:p>
          <a:endParaRPr lang="en-US"/>
        </a:p>
      </dgm:t>
    </dgm:pt>
    <dgm:pt modelId="{02C426E8-D3FA-46DF-9BAF-BF69FB6AEE94}" type="sibTrans" cxnId="{CC82283E-E2C5-49AF-832F-BE2F271A922A}">
      <dgm:prSet/>
      <dgm:spPr/>
      <dgm:t>
        <a:bodyPr/>
        <a:lstStyle/>
        <a:p>
          <a:endParaRPr lang="en-US"/>
        </a:p>
      </dgm:t>
    </dgm:pt>
    <dgm:pt modelId="{E23827A3-550B-494E-97B7-CB12BF3AC66D}">
      <dgm:prSet custT="1"/>
      <dgm:spPr>
        <a:solidFill>
          <a:schemeClr val="accent2">
            <a:lumMod val="60000"/>
            <a:lumOff val="40000"/>
          </a:schemeClr>
        </a:solidFill>
      </dgm:spPr>
      <dgm:t>
        <a:bodyPr/>
        <a:lstStyle/>
        <a:p>
          <a:r>
            <a:rPr lang="vi-VN" sz="2000" b="0" i="0" dirty="0">
              <a:latin typeface="Times New Roman" panose="02020603050405020304" pitchFamily="18" charset="0"/>
              <a:cs typeface="Times New Roman" panose="02020603050405020304" pitchFamily="18" charset="0"/>
            </a:rPr>
            <a:t>Là một phần của thạch quyển và là lớp ngoài cùng của hành tinh. Nói chung, lớp vỏ các hành tinh là hỗn hợp của các chất ít đậm đặc hơn so với các lớp sâu bên trong của chúng. </a:t>
          </a:r>
          <a:endParaRPr lang="vi-VN" sz="2000" dirty="0">
            <a:latin typeface="Times New Roman" panose="02020603050405020304" pitchFamily="18" charset="0"/>
            <a:cs typeface="Times New Roman" panose="02020603050405020304" pitchFamily="18" charset="0"/>
          </a:endParaRPr>
        </a:p>
      </dgm:t>
    </dgm:pt>
    <dgm:pt modelId="{57617275-AA04-4243-8974-554F996FCFD9}" type="parTrans" cxnId="{D515AC3F-FDD6-4D2A-8050-C9A52351952F}">
      <dgm:prSet/>
      <dgm:spPr/>
      <dgm:t>
        <a:bodyPr/>
        <a:lstStyle/>
        <a:p>
          <a:endParaRPr lang="en-US"/>
        </a:p>
      </dgm:t>
    </dgm:pt>
    <dgm:pt modelId="{B0354033-ECAD-4CF8-99E7-52F7873A4F6F}" type="sibTrans" cxnId="{D515AC3F-FDD6-4D2A-8050-C9A52351952F}">
      <dgm:prSet/>
      <dgm:spPr/>
      <dgm:t>
        <a:bodyPr/>
        <a:lstStyle/>
        <a:p>
          <a:endParaRPr lang="en-US"/>
        </a:p>
      </dgm:t>
    </dgm:pt>
    <dgm:pt modelId="{957259D0-5248-4AC7-95C9-D50E6DA20FCE}">
      <dgm:prSet custT="1"/>
      <dgm:spPr>
        <a:solidFill>
          <a:srgbClr val="92D050">
            <a:alpha val="90000"/>
          </a:srgbClr>
        </a:solidFill>
      </dgm:spPr>
      <dgm:t>
        <a:bodyPr/>
        <a:lstStyle/>
        <a:p>
          <a:r>
            <a:rPr lang="vi-VN" sz="2000" b="0" i="0" dirty="0">
              <a:latin typeface="Times New Roman" panose="02020603050405020304" pitchFamily="18" charset="0"/>
              <a:cs typeface="Times New Roman" panose="02020603050405020304" pitchFamily="18" charset="0"/>
            </a:rPr>
            <a:t>Là lớp vỏ cứng ngoài cùng nhất của các hành tinh có đất đá. Trên Trái Đất, thạch quyển bao gồm lớp vỏ và tầng trên cùng nhất của lớp phủ (lớp phủ trên hoặc thạch quyển dưới), được kết nối với lớp vỏ.</a:t>
          </a:r>
          <a:r>
            <a:rPr lang="vi-VN" sz="2000" b="0" i="0" dirty="0"/>
            <a:t> </a:t>
          </a:r>
          <a:endParaRPr lang="vi-VN" sz="2000" dirty="0"/>
        </a:p>
      </dgm:t>
    </dgm:pt>
    <dgm:pt modelId="{E9E6BC8A-F761-42CC-9D94-9CC021CD6389}" type="parTrans" cxnId="{93B1B536-1825-470B-B87C-BA74ED2025C1}">
      <dgm:prSet/>
      <dgm:spPr/>
      <dgm:t>
        <a:bodyPr/>
        <a:lstStyle/>
        <a:p>
          <a:endParaRPr lang="en-US"/>
        </a:p>
      </dgm:t>
    </dgm:pt>
    <dgm:pt modelId="{7A24A780-AF84-43BB-8323-A2453440A30F}" type="sibTrans" cxnId="{93B1B536-1825-470B-B87C-BA74ED2025C1}">
      <dgm:prSet/>
      <dgm:spPr/>
      <dgm:t>
        <a:bodyPr/>
        <a:lstStyle/>
        <a:p>
          <a:endParaRPr lang="en-US"/>
        </a:p>
      </dgm:t>
    </dgm:pt>
    <dgm:pt modelId="{45EA1B23-2635-4370-9C59-90DADE171CAE}" type="pres">
      <dgm:prSet presAssocID="{1327C460-8C3C-4F70-A964-3362499A8D16}" presName="list" presStyleCnt="0">
        <dgm:presLayoutVars>
          <dgm:dir/>
          <dgm:animLvl val="lvl"/>
        </dgm:presLayoutVars>
      </dgm:prSet>
      <dgm:spPr/>
    </dgm:pt>
    <dgm:pt modelId="{4CAF2994-DB0D-4288-A702-C4EBEB3518F4}" type="pres">
      <dgm:prSet presAssocID="{8AEB4220-775E-4EC9-A95B-19DA43484357}" presName="posSpace" presStyleCnt="0"/>
      <dgm:spPr/>
    </dgm:pt>
    <dgm:pt modelId="{CB0358FF-908B-4586-B3C9-715631D4440C}" type="pres">
      <dgm:prSet presAssocID="{8AEB4220-775E-4EC9-A95B-19DA43484357}" presName="vertFlow" presStyleCnt="0"/>
      <dgm:spPr/>
    </dgm:pt>
    <dgm:pt modelId="{62F6F378-B650-4B22-ACE2-9854D14C3945}" type="pres">
      <dgm:prSet presAssocID="{8AEB4220-775E-4EC9-A95B-19DA43484357}" presName="topSpace" presStyleCnt="0"/>
      <dgm:spPr/>
    </dgm:pt>
    <dgm:pt modelId="{FD7DA934-83BB-4B79-A9F2-A6127A90817C}" type="pres">
      <dgm:prSet presAssocID="{8AEB4220-775E-4EC9-A95B-19DA43484357}" presName="firstComp" presStyleCnt="0"/>
      <dgm:spPr/>
    </dgm:pt>
    <dgm:pt modelId="{966432AF-138C-4CCA-ADFD-1AA759D58270}" type="pres">
      <dgm:prSet presAssocID="{8AEB4220-775E-4EC9-A95B-19DA43484357}" presName="firstChild" presStyleLbl="bgAccFollowNode1" presStyleIdx="0" presStyleCnt="2" custScaleY="276249"/>
      <dgm:spPr/>
    </dgm:pt>
    <dgm:pt modelId="{824B19E4-34AF-4BBC-B112-556DE48FA024}" type="pres">
      <dgm:prSet presAssocID="{8AEB4220-775E-4EC9-A95B-19DA43484357}" presName="firstChildTx" presStyleLbl="bgAccFollowNode1" presStyleIdx="0" presStyleCnt="2">
        <dgm:presLayoutVars>
          <dgm:bulletEnabled val="1"/>
        </dgm:presLayoutVars>
      </dgm:prSet>
      <dgm:spPr/>
    </dgm:pt>
    <dgm:pt modelId="{0B35AA10-08FE-468C-8E53-A0F8ECE71C26}" type="pres">
      <dgm:prSet presAssocID="{8AEB4220-775E-4EC9-A95B-19DA43484357}" presName="negSpace" presStyleCnt="0"/>
      <dgm:spPr/>
    </dgm:pt>
    <dgm:pt modelId="{54E04AD2-6E16-4EA0-BDCD-B5E40C19FF54}" type="pres">
      <dgm:prSet presAssocID="{8AEB4220-775E-4EC9-A95B-19DA43484357}" presName="circle" presStyleLbl="node1" presStyleIdx="0" presStyleCnt="2"/>
      <dgm:spPr/>
    </dgm:pt>
    <dgm:pt modelId="{B5C436DD-DD2B-440B-8078-4BB233317881}" type="pres">
      <dgm:prSet presAssocID="{63A2DB5B-93DC-45E5-B4BF-8F21E1FD3D5F}" presName="transSpace" presStyleCnt="0"/>
      <dgm:spPr/>
    </dgm:pt>
    <dgm:pt modelId="{B5A73C47-46D0-49EF-BD24-A8C303EEDAEB}" type="pres">
      <dgm:prSet presAssocID="{5F0B56FB-BB05-4824-93B4-B0F1FE89EDF4}" presName="posSpace" presStyleCnt="0"/>
      <dgm:spPr/>
    </dgm:pt>
    <dgm:pt modelId="{2F246063-79FB-4599-9910-E35E59C6A81B}" type="pres">
      <dgm:prSet presAssocID="{5F0B56FB-BB05-4824-93B4-B0F1FE89EDF4}" presName="vertFlow" presStyleCnt="0"/>
      <dgm:spPr/>
    </dgm:pt>
    <dgm:pt modelId="{E76345A0-3C8D-49A6-A90F-81D36B7A85E1}" type="pres">
      <dgm:prSet presAssocID="{5F0B56FB-BB05-4824-93B4-B0F1FE89EDF4}" presName="topSpace" presStyleCnt="0"/>
      <dgm:spPr/>
    </dgm:pt>
    <dgm:pt modelId="{B5682F81-761C-46C9-933B-C02C73C2CB9C}" type="pres">
      <dgm:prSet presAssocID="{5F0B56FB-BB05-4824-93B4-B0F1FE89EDF4}" presName="firstComp" presStyleCnt="0"/>
      <dgm:spPr/>
    </dgm:pt>
    <dgm:pt modelId="{6F8B6720-F2F2-4331-BADF-3C95FDC3A7D2}" type="pres">
      <dgm:prSet presAssocID="{5F0B56FB-BB05-4824-93B4-B0F1FE89EDF4}" presName="firstChild" presStyleLbl="bgAccFollowNode1" presStyleIdx="1" presStyleCnt="2" custScaleY="278053" custLinFactNeighborY="21385"/>
      <dgm:spPr/>
    </dgm:pt>
    <dgm:pt modelId="{ACEDD8E3-84CB-4D9B-8F51-80615118C263}" type="pres">
      <dgm:prSet presAssocID="{5F0B56FB-BB05-4824-93B4-B0F1FE89EDF4}" presName="firstChildTx" presStyleLbl="bgAccFollowNode1" presStyleIdx="1" presStyleCnt="2">
        <dgm:presLayoutVars>
          <dgm:bulletEnabled val="1"/>
        </dgm:presLayoutVars>
      </dgm:prSet>
      <dgm:spPr/>
    </dgm:pt>
    <dgm:pt modelId="{9E380742-F1FC-4FAC-81D6-063BAD82BF8E}" type="pres">
      <dgm:prSet presAssocID="{5F0B56FB-BB05-4824-93B4-B0F1FE89EDF4}" presName="negSpace" presStyleCnt="0"/>
      <dgm:spPr/>
    </dgm:pt>
    <dgm:pt modelId="{6245FFAF-9C8E-463B-B537-6CF4E1EFC6A9}" type="pres">
      <dgm:prSet presAssocID="{5F0B56FB-BB05-4824-93B4-B0F1FE89EDF4}" presName="circle" presStyleLbl="node1" presStyleIdx="1" presStyleCnt="2"/>
      <dgm:spPr/>
    </dgm:pt>
  </dgm:ptLst>
  <dgm:cxnLst>
    <dgm:cxn modelId="{91731230-B79C-400F-B72E-520FFF01D33A}" type="presOf" srcId="{957259D0-5248-4AC7-95C9-D50E6DA20FCE}" destId="{6F8B6720-F2F2-4331-BADF-3C95FDC3A7D2}" srcOrd="0" destOrd="0" presId="urn:microsoft.com/office/officeart/2005/8/layout/hList9"/>
    <dgm:cxn modelId="{93B1B536-1825-470B-B87C-BA74ED2025C1}" srcId="{5F0B56FB-BB05-4824-93B4-B0F1FE89EDF4}" destId="{957259D0-5248-4AC7-95C9-D50E6DA20FCE}" srcOrd="0" destOrd="0" parTransId="{E9E6BC8A-F761-42CC-9D94-9CC021CD6389}" sibTransId="{7A24A780-AF84-43BB-8323-A2453440A30F}"/>
    <dgm:cxn modelId="{CC82283E-E2C5-49AF-832F-BE2F271A922A}" srcId="{1327C460-8C3C-4F70-A964-3362499A8D16}" destId="{5F0B56FB-BB05-4824-93B4-B0F1FE89EDF4}" srcOrd="1" destOrd="0" parTransId="{456FA44D-F580-4398-99A3-7EB7870E498B}" sibTransId="{02C426E8-D3FA-46DF-9BAF-BF69FB6AEE94}"/>
    <dgm:cxn modelId="{D515AC3F-FDD6-4D2A-8050-C9A52351952F}" srcId="{8AEB4220-775E-4EC9-A95B-19DA43484357}" destId="{E23827A3-550B-494E-97B7-CB12BF3AC66D}" srcOrd="0" destOrd="0" parTransId="{57617275-AA04-4243-8974-554F996FCFD9}" sibTransId="{B0354033-ECAD-4CF8-99E7-52F7873A4F6F}"/>
    <dgm:cxn modelId="{DF0DC75C-A1FD-45CC-B64F-D7073398ED4D}" type="presOf" srcId="{8AEB4220-775E-4EC9-A95B-19DA43484357}" destId="{54E04AD2-6E16-4EA0-BDCD-B5E40C19FF54}" srcOrd="0" destOrd="0" presId="urn:microsoft.com/office/officeart/2005/8/layout/hList9"/>
    <dgm:cxn modelId="{8117844F-E265-4224-8D42-0B8ABD01351D}" type="presOf" srcId="{5F0B56FB-BB05-4824-93B4-B0F1FE89EDF4}" destId="{6245FFAF-9C8E-463B-B537-6CF4E1EFC6A9}" srcOrd="0" destOrd="0" presId="urn:microsoft.com/office/officeart/2005/8/layout/hList9"/>
    <dgm:cxn modelId="{15D45C71-D05F-4663-933B-3FAFEF8A4635}" type="presOf" srcId="{1327C460-8C3C-4F70-A964-3362499A8D16}" destId="{45EA1B23-2635-4370-9C59-90DADE171CAE}" srcOrd="0" destOrd="0" presId="urn:microsoft.com/office/officeart/2005/8/layout/hList9"/>
    <dgm:cxn modelId="{5A0EC954-576E-4A0E-8131-61421E9606C0}" type="presOf" srcId="{E23827A3-550B-494E-97B7-CB12BF3AC66D}" destId="{824B19E4-34AF-4BBC-B112-556DE48FA024}" srcOrd="1" destOrd="0" presId="urn:microsoft.com/office/officeart/2005/8/layout/hList9"/>
    <dgm:cxn modelId="{BC1D2596-401D-47FF-82AF-0CA3C648D724}" srcId="{1327C460-8C3C-4F70-A964-3362499A8D16}" destId="{8AEB4220-775E-4EC9-A95B-19DA43484357}" srcOrd="0" destOrd="0" parTransId="{CBB8EEB3-57CB-4B2F-B65E-9D214545555A}" sibTransId="{63A2DB5B-93DC-45E5-B4BF-8F21E1FD3D5F}"/>
    <dgm:cxn modelId="{E649BDB2-9DBB-4CD7-8F6C-F5DB36E182FE}" type="presOf" srcId="{E23827A3-550B-494E-97B7-CB12BF3AC66D}" destId="{966432AF-138C-4CCA-ADFD-1AA759D58270}" srcOrd="0" destOrd="0" presId="urn:microsoft.com/office/officeart/2005/8/layout/hList9"/>
    <dgm:cxn modelId="{C31DF2FB-FEC5-4378-A3E5-1BA3A2CBDAA5}" type="presOf" srcId="{957259D0-5248-4AC7-95C9-D50E6DA20FCE}" destId="{ACEDD8E3-84CB-4D9B-8F51-80615118C263}" srcOrd="1" destOrd="0" presId="urn:microsoft.com/office/officeart/2005/8/layout/hList9"/>
    <dgm:cxn modelId="{3493A5DC-D256-4A58-837E-19CB90D02CD4}" type="presParOf" srcId="{45EA1B23-2635-4370-9C59-90DADE171CAE}" destId="{4CAF2994-DB0D-4288-A702-C4EBEB3518F4}" srcOrd="0" destOrd="0" presId="urn:microsoft.com/office/officeart/2005/8/layout/hList9"/>
    <dgm:cxn modelId="{296586B4-A424-4CD4-A9F2-B08EFF39EE4D}" type="presParOf" srcId="{45EA1B23-2635-4370-9C59-90DADE171CAE}" destId="{CB0358FF-908B-4586-B3C9-715631D4440C}" srcOrd="1" destOrd="0" presId="urn:microsoft.com/office/officeart/2005/8/layout/hList9"/>
    <dgm:cxn modelId="{D881DBEA-3CFE-475A-B12C-E7F6E0BEAE12}" type="presParOf" srcId="{CB0358FF-908B-4586-B3C9-715631D4440C}" destId="{62F6F378-B650-4B22-ACE2-9854D14C3945}" srcOrd="0" destOrd="0" presId="urn:microsoft.com/office/officeart/2005/8/layout/hList9"/>
    <dgm:cxn modelId="{2DA9B944-FB5B-40C4-B008-E132C431AD2E}" type="presParOf" srcId="{CB0358FF-908B-4586-B3C9-715631D4440C}" destId="{FD7DA934-83BB-4B79-A9F2-A6127A90817C}" srcOrd="1" destOrd="0" presId="urn:microsoft.com/office/officeart/2005/8/layout/hList9"/>
    <dgm:cxn modelId="{733D02CB-A7EB-4E5E-816C-751EBD289B69}" type="presParOf" srcId="{FD7DA934-83BB-4B79-A9F2-A6127A90817C}" destId="{966432AF-138C-4CCA-ADFD-1AA759D58270}" srcOrd="0" destOrd="0" presId="urn:microsoft.com/office/officeart/2005/8/layout/hList9"/>
    <dgm:cxn modelId="{2D4A1787-C670-4DDF-B1F3-55FAD441A0D5}" type="presParOf" srcId="{FD7DA934-83BB-4B79-A9F2-A6127A90817C}" destId="{824B19E4-34AF-4BBC-B112-556DE48FA024}" srcOrd="1" destOrd="0" presId="urn:microsoft.com/office/officeart/2005/8/layout/hList9"/>
    <dgm:cxn modelId="{5903F95B-3BE8-4B00-9086-1F305EC374E6}" type="presParOf" srcId="{45EA1B23-2635-4370-9C59-90DADE171CAE}" destId="{0B35AA10-08FE-468C-8E53-A0F8ECE71C26}" srcOrd="2" destOrd="0" presId="urn:microsoft.com/office/officeart/2005/8/layout/hList9"/>
    <dgm:cxn modelId="{CC49ABE8-FD84-4460-9967-5A7C69C2A80B}" type="presParOf" srcId="{45EA1B23-2635-4370-9C59-90DADE171CAE}" destId="{54E04AD2-6E16-4EA0-BDCD-B5E40C19FF54}" srcOrd="3" destOrd="0" presId="urn:microsoft.com/office/officeart/2005/8/layout/hList9"/>
    <dgm:cxn modelId="{58EA9AE6-FEC2-43BB-AACC-1D78121430DA}" type="presParOf" srcId="{45EA1B23-2635-4370-9C59-90DADE171CAE}" destId="{B5C436DD-DD2B-440B-8078-4BB233317881}" srcOrd="4" destOrd="0" presId="urn:microsoft.com/office/officeart/2005/8/layout/hList9"/>
    <dgm:cxn modelId="{82D4642D-4AA2-47D6-A51B-5FA5D82D8093}" type="presParOf" srcId="{45EA1B23-2635-4370-9C59-90DADE171CAE}" destId="{B5A73C47-46D0-49EF-BD24-A8C303EEDAEB}" srcOrd="5" destOrd="0" presId="urn:microsoft.com/office/officeart/2005/8/layout/hList9"/>
    <dgm:cxn modelId="{8B5B5037-6BAC-4050-AF5E-D700D524ACA5}" type="presParOf" srcId="{45EA1B23-2635-4370-9C59-90DADE171CAE}" destId="{2F246063-79FB-4599-9910-E35E59C6A81B}" srcOrd="6" destOrd="0" presId="urn:microsoft.com/office/officeart/2005/8/layout/hList9"/>
    <dgm:cxn modelId="{C96EBD46-DF8F-4104-8B67-9BD350B96435}" type="presParOf" srcId="{2F246063-79FB-4599-9910-E35E59C6A81B}" destId="{E76345A0-3C8D-49A6-A90F-81D36B7A85E1}" srcOrd="0" destOrd="0" presId="urn:microsoft.com/office/officeart/2005/8/layout/hList9"/>
    <dgm:cxn modelId="{07DE8979-A6B6-484B-8774-55CBD1C19A50}" type="presParOf" srcId="{2F246063-79FB-4599-9910-E35E59C6A81B}" destId="{B5682F81-761C-46C9-933B-C02C73C2CB9C}" srcOrd="1" destOrd="0" presId="urn:microsoft.com/office/officeart/2005/8/layout/hList9"/>
    <dgm:cxn modelId="{D5853E1B-4B97-4864-9AAA-FA64F80314F4}" type="presParOf" srcId="{B5682F81-761C-46C9-933B-C02C73C2CB9C}" destId="{6F8B6720-F2F2-4331-BADF-3C95FDC3A7D2}" srcOrd="0" destOrd="0" presId="urn:microsoft.com/office/officeart/2005/8/layout/hList9"/>
    <dgm:cxn modelId="{1232B723-1E87-4215-93A6-D23C8B73B3FA}" type="presParOf" srcId="{B5682F81-761C-46C9-933B-C02C73C2CB9C}" destId="{ACEDD8E3-84CB-4D9B-8F51-80615118C263}" srcOrd="1" destOrd="0" presId="urn:microsoft.com/office/officeart/2005/8/layout/hList9"/>
    <dgm:cxn modelId="{4F11FC97-5C30-461D-A4F9-59C56FA89C57}" type="presParOf" srcId="{45EA1B23-2635-4370-9C59-90DADE171CAE}" destId="{9E380742-F1FC-4FAC-81D6-063BAD82BF8E}" srcOrd="7" destOrd="0" presId="urn:microsoft.com/office/officeart/2005/8/layout/hList9"/>
    <dgm:cxn modelId="{26D055C6-FE56-425E-B046-FE0318DD133F}" type="presParOf" srcId="{45EA1B23-2635-4370-9C59-90DADE171CAE}" destId="{6245FFAF-9C8E-463B-B537-6CF4E1EFC6A9}"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F6223-027F-4A5F-A7E7-FBDE74567F8B}"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5CC3B29E-2EB4-41B3-9740-719BE3F217CF}">
      <dgm:prSet custT="1"/>
      <dgm:spPr/>
      <dgm:t>
        <a:bodyPr/>
        <a:lstStyle/>
        <a:p>
          <a:r>
            <a:rPr lang="vi-VN" sz="2800" dirty="0">
              <a:solidFill>
                <a:srgbClr val="C00000"/>
              </a:solidFill>
              <a:latin typeface="Times New Roman" panose="02020603050405020304" pitchFamily="18" charset="0"/>
              <a:cs typeface="Times New Roman" panose="02020603050405020304" pitchFamily="18" charset="0"/>
            </a:rPr>
            <a:t>D</a:t>
          </a:r>
          <a:r>
            <a:rPr lang="en-US" sz="2800" dirty="0">
              <a:solidFill>
                <a:srgbClr val="C00000"/>
              </a:solidFill>
              <a:latin typeface="Times New Roman" panose="02020603050405020304" pitchFamily="18" charset="0"/>
              <a:cs typeface="Times New Roman" panose="02020603050405020304" pitchFamily="18" charset="0"/>
            </a:rPr>
            <a:t>o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chuyển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dịch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kiến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vỏ</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Đất</a:t>
          </a:r>
          <a:r>
            <a:rPr lang="en-US" sz="2800" dirty="0">
              <a:solidFill>
                <a:srgbClr val="C00000"/>
              </a:solidFill>
              <a:latin typeface="Times New Roman" panose="02020603050405020304" pitchFamily="18" charset="0"/>
              <a:cs typeface="Times New Roman" panose="02020603050405020304" pitchFamily="18" charset="0"/>
            </a:rPr>
            <a:t>. </a:t>
          </a:r>
        </a:p>
      </dgm:t>
    </dgm:pt>
    <dgm:pt modelId="{596FB0D8-5A73-4F6C-85D1-C27F4C28FF01}" type="parTrans" cxnId="{20B3FB63-18A5-46E8-8999-32E5B1CFCBE5}">
      <dgm:prSet/>
      <dgm:spPr/>
      <dgm:t>
        <a:bodyPr/>
        <a:lstStyle/>
        <a:p>
          <a:endParaRPr lang="en-US"/>
        </a:p>
      </dgm:t>
    </dgm:pt>
    <dgm:pt modelId="{3858F662-26EB-4F36-8274-32CB0A936093}" type="sibTrans" cxnId="{20B3FB63-18A5-46E8-8999-32E5B1CFCBE5}">
      <dgm:prSet/>
      <dgm:spPr/>
      <dgm:t>
        <a:bodyPr/>
        <a:lstStyle/>
        <a:p>
          <a:endParaRPr lang="en-US"/>
        </a:p>
      </dgm:t>
    </dgm:pt>
    <dgm:pt modelId="{C9D3F1E3-651A-4AB4-A737-75F758A746BD}">
      <dgm:prSet custT="1"/>
      <dgm:spPr/>
      <dgm:t>
        <a:bodyPr/>
        <a:lstStyle/>
        <a:p>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quyển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bị</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gãy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ra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mảng</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cứ</a:t>
          </a:r>
          <a:r>
            <a:rPr lang="en-US" sz="2800" dirty="0">
              <a:solidFill>
                <a:srgbClr val="C00000"/>
              </a:solidFill>
              <a:latin typeface="Times New Roman" panose="02020603050405020304" pitchFamily="18" charset="0"/>
              <a:cs typeface="Times New Roman" panose="02020603050405020304" pitchFamily="18" charset="0"/>
            </a:rPr>
            <a:t>ng </a:t>
          </a:r>
          <a:r>
            <a:rPr lang="en-US" sz="2800" dirty="0" err="1">
              <a:solidFill>
                <a:srgbClr val="C00000"/>
              </a:solidFill>
              <a:latin typeface="Times New Roman" panose="02020603050405020304" pitchFamily="18" charset="0"/>
              <a:cs typeface="Times New Roman" panose="02020603050405020304" pitchFamily="18" charset="0"/>
            </a:rPr>
            <a:t>gọi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kiến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 </a:t>
          </a:r>
        </a:p>
      </dgm:t>
    </dgm:pt>
    <dgm:pt modelId="{54841BBD-DDA2-4486-8C3E-806772D7FEF7}" type="parTrans" cxnId="{86202D8B-FE31-49F3-942A-664FCEB65785}">
      <dgm:prSet/>
      <dgm:spPr/>
      <dgm:t>
        <a:bodyPr/>
        <a:lstStyle/>
        <a:p>
          <a:endParaRPr lang="en-US"/>
        </a:p>
      </dgm:t>
    </dgm:pt>
    <dgm:pt modelId="{3C84E050-BC29-43BE-8228-9D18EF545C9D}" type="sibTrans" cxnId="{86202D8B-FE31-49F3-942A-664FCEB65785}">
      <dgm:prSet/>
      <dgm:spPr/>
      <dgm:t>
        <a:bodyPr/>
        <a:lstStyle/>
        <a:p>
          <a:endParaRPr lang="en-US"/>
        </a:p>
      </dgm:t>
    </dgm:pt>
    <dgm:pt modelId="{C6668B06-9529-4EC8-8B1D-C1FFBE7248C7}" type="pres">
      <dgm:prSet presAssocID="{187F6223-027F-4A5F-A7E7-FBDE74567F8B}" presName="Name0" presStyleCnt="0">
        <dgm:presLayoutVars>
          <dgm:dir/>
          <dgm:resizeHandles val="exact"/>
        </dgm:presLayoutVars>
      </dgm:prSet>
      <dgm:spPr/>
    </dgm:pt>
    <dgm:pt modelId="{4E79882C-339F-4C26-8A6D-710D81AE6A90}" type="pres">
      <dgm:prSet presAssocID="{5CC3B29E-2EB4-41B3-9740-719BE3F217CF}" presName="composite" presStyleCnt="0"/>
      <dgm:spPr/>
    </dgm:pt>
    <dgm:pt modelId="{949F34DC-30E1-4C06-86BE-9D42D8FD7FFE}" type="pres">
      <dgm:prSet presAssocID="{5CC3B29E-2EB4-41B3-9740-719BE3F217CF}" presName="rect1" presStyleLbl="trAlignAcc1" presStyleIdx="0" presStyleCnt="2" custLinFactNeighborX="11312" custLinFactNeighborY="1087">
        <dgm:presLayoutVars>
          <dgm:bulletEnabled val="1"/>
        </dgm:presLayoutVars>
      </dgm:prSet>
      <dgm:spPr/>
    </dgm:pt>
    <dgm:pt modelId="{1E787537-A2E3-45EB-B0CF-C03BED24015D}" type="pres">
      <dgm:prSet presAssocID="{5CC3B29E-2EB4-41B3-9740-719BE3F217CF}" presName="rect2" presStyleLbl="fgImgPlace1" presStyleIdx="0" presStyleCnt="2" custScaleX="135495"/>
      <dgm:spPr/>
    </dgm:pt>
    <dgm:pt modelId="{7E78C753-07B5-4309-89D1-E5EE65A142C9}" type="pres">
      <dgm:prSet presAssocID="{3858F662-26EB-4F36-8274-32CB0A936093}" presName="sibTrans" presStyleCnt="0"/>
      <dgm:spPr/>
    </dgm:pt>
    <dgm:pt modelId="{2D7927D2-38A3-4071-8D83-D11C64C03F2D}" type="pres">
      <dgm:prSet presAssocID="{C9D3F1E3-651A-4AB4-A737-75F758A746BD}" presName="composite" presStyleCnt="0"/>
      <dgm:spPr/>
    </dgm:pt>
    <dgm:pt modelId="{E8283C9B-5497-4189-8512-13EACD11D3AD}" type="pres">
      <dgm:prSet presAssocID="{C9D3F1E3-651A-4AB4-A737-75F758A746BD}" presName="rect1" presStyleLbl="trAlignAcc1" presStyleIdx="1" presStyleCnt="2" custScaleX="98778" custLinFactNeighborX="6665" custLinFactNeighborY="-3063">
        <dgm:presLayoutVars>
          <dgm:bulletEnabled val="1"/>
        </dgm:presLayoutVars>
      </dgm:prSet>
      <dgm:spPr/>
    </dgm:pt>
    <dgm:pt modelId="{03F3E9C8-791A-4F11-B720-EB8237EB9398}" type="pres">
      <dgm:prSet presAssocID="{C9D3F1E3-651A-4AB4-A737-75F758A746BD}" presName="rect2" presStyleLbl="fgImgPlace1" presStyleIdx="1" presStyleCnt="2" custScaleX="139442"/>
      <dgm:spPr/>
    </dgm:pt>
  </dgm:ptLst>
  <dgm:cxnLst>
    <dgm:cxn modelId="{4AD6872E-4786-456F-B55D-9196E21E25B7}" type="presOf" srcId="{187F6223-027F-4A5F-A7E7-FBDE74567F8B}" destId="{C6668B06-9529-4EC8-8B1D-C1FFBE7248C7}" srcOrd="0" destOrd="0" presId="urn:microsoft.com/office/officeart/2008/layout/PictureStrips"/>
    <dgm:cxn modelId="{EA3BDA31-8211-40C5-A02C-D0DB10A6473E}" type="presOf" srcId="{5CC3B29E-2EB4-41B3-9740-719BE3F217CF}" destId="{949F34DC-30E1-4C06-86BE-9D42D8FD7FFE}" srcOrd="0" destOrd="0" presId="urn:microsoft.com/office/officeart/2008/layout/PictureStrips"/>
    <dgm:cxn modelId="{20B3FB63-18A5-46E8-8999-32E5B1CFCBE5}" srcId="{187F6223-027F-4A5F-A7E7-FBDE74567F8B}" destId="{5CC3B29E-2EB4-41B3-9740-719BE3F217CF}" srcOrd="0" destOrd="0" parTransId="{596FB0D8-5A73-4F6C-85D1-C27F4C28FF01}" sibTransId="{3858F662-26EB-4F36-8274-32CB0A936093}"/>
    <dgm:cxn modelId="{86202D8B-FE31-49F3-942A-664FCEB65785}" srcId="{187F6223-027F-4A5F-A7E7-FBDE74567F8B}" destId="{C9D3F1E3-651A-4AB4-A737-75F758A746BD}" srcOrd="1" destOrd="0" parTransId="{54841BBD-DDA2-4486-8C3E-806772D7FEF7}" sibTransId="{3C84E050-BC29-43BE-8228-9D18EF545C9D}"/>
    <dgm:cxn modelId="{B101B4BB-B9C8-42A6-ACB6-0A9417158E4A}" type="presOf" srcId="{C9D3F1E3-651A-4AB4-A737-75F758A746BD}" destId="{E8283C9B-5497-4189-8512-13EACD11D3AD}" srcOrd="0" destOrd="0" presId="urn:microsoft.com/office/officeart/2008/layout/PictureStrips"/>
    <dgm:cxn modelId="{249962E3-3793-488E-BEC2-5D55C8DE2623}" type="presParOf" srcId="{C6668B06-9529-4EC8-8B1D-C1FFBE7248C7}" destId="{4E79882C-339F-4C26-8A6D-710D81AE6A90}" srcOrd="0" destOrd="0" presId="urn:microsoft.com/office/officeart/2008/layout/PictureStrips"/>
    <dgm:cxn modelId="{ADE322CA-8B59-4EC9-9029-156E30CC6D29}" type="presParOf" srcId="{4E79882C-339F-4C26-8A6D-710D81AE6A90}" destId="{949F34DC-30E1-4C06-86BE-9D42D8FD7FFE}" srcOrd="0" destOrd="0" presId="urn:microsoft.com/office/officeart/2008/layout/PictureStrips"/>
    <dgm:cxn modelId="{45746F52-3A5A-4E24-85B2-2CE0584F36F2}" type="presParOf" srcId="{4E79882C-339F-4C26-8A6D-710D81AE6A90}" destId="{1E787537-A2E3-45EB-B0CF-C03BED24015D}" srcOrd="1" destOrd="0" presId="urn:microsoft.com/office/officeart/2008/layout/PictureStrips"/>
    <dgm:cxn modelId="{E88A14CD-EE0D-4D6F-8740-90F7A2FF6386}" type="presParOf" srcId="{C6668B06-9529-4EC8-8B1D-C1FFBE7248C7}" destId="{7E78C753-07B5-4309-89D1-E5EE65A142C9}" srcOrd="1" destOrd="0" presId="urn:microsoft.com/office/officeart/2008/layout/PictureStrips"/>
    <dgm:cxn modelId="{1E0FC636-0A93-4016-8D09-9B1B852B2663}" type="presParOf" srcId="{C6668B06-9529-4EC8-8B1D-C1FFBE7248C7}" destId="{2D7927D2-38A3-4071-8D83-D11C64C03F2D}" srcOrd="2" destOrd="0" presId="urn:microsoft.com/office/officeart/2008/layout/PictureStrips"/>
    <dgm:cxn modelId="{FE32E937-07FE-42A1-9A30-128A5FE21F35}" type="presParOf" srcId="{2D7927D2-38A3-4071-8D83-D11C64C03F2D}" destId="{E8283C9B-5497-4189-8512-13EACD11D3AD}" srcOrd="0" destOrd="0" presId="urn:microsoft.com/office/officeart/2008/layout/PictureStrips"/>
    <dgm:cxn modelId="{524AFC24-2D36-4CCE-B20F-A43CB8667F3A}" type="presParOf" srcId="{2D7927D2-38A3-4071-8D83-D11C64C03F2D}" destId="{03F3E9C8-791A-4F11-B720-EB8237EB939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DB86A-7A82-4930-8AD0-C2FEBAFA5A7C}">
      <dsp:nvSpPr>
        <dsp:cNvPr id="0" name=""/>
        <dsp:cNvSpPr/>
      </dsp:nvSpPr>
      <dsp:spPr>
        <a:xfrm rot="16200000">
          <a:off x="222" y="32760"/>
          <a:ext cx="2549091" cy="254909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vi-VN" sz="3000" kern="1200" dirty="0"/>
            <a:t>Khái niệm</a:t>
          </a:r>
          <a:endParaRPr lang="en-US" sz="3000" kern="1200" dirty="0"/>
        </a:p>
      </dsp:txBody>
      <dsp:txXfrm rot="5400000">
        <a:off x="446314" y="670032"/>
        <a:ext cx="2103000" cy="1274545"/>
      </dsp:txXfrm>
    </dsp:sp>
    <dsp:sp modelId="{C6961044-C302-4ED8-BAB2-DB45FC366668}">
      <dsp:nvSpPr>
        <dsp:cNvPr id="0" name=""/>
        <dsp:cNvSpPr/>
      </dsp:nvSpPr>
      <dsp:spPr>
        <a:xfrm rot="5400000">
          <a:off x="2805085" y="32760"/>
          <a:ext cx="2549091" cy="254909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vi-VN" sz="3000" kern="1200" dirty="0"/>
            <a:t>Giới hạn</a:t>
          </a:r>
          <a:endParaRPr lang="en-US" sz="3000" kern="1200" dirty="0"/>
        </a:p>
      </dsp:txBody>
      <dsp:txXfrm rot="-5400000">
        <a:off x="2805086" y="670033"/>
        <a:ext cx="2103000" cy="1274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432AF-138C-4CCA-ADFD-1AA759D58270}">
      <dsp:nvSpPr>
        <dsp:cNvPr id="0" name=""/>
        <dsp:cNvSpPr/>
      </dsp:nvSpPr>
      <dsp:spPr>
        <a:xfrm>
          <a:off x="1704974" y="591707"/>
          <a:ext cx="2211585" cy="4075025"/>
        </a:xfrm>
        <a:prstGeom prst="rect">
          <a:avLst/>
        </a:prstGeom>
        <a:solidFill>
          <a:schemeClr val="accent2">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vi-VN" sz="2000" b="0" i="0" kern="1200" dirty="0">
              <a:latin typeface="Times New Roman" panose="02020603050405020304" pitchFamily="18" charset="0"/>
              <a:cs typeface="Times New Roman" panose="02020603050405020304" pitchFamily="18" charset="0"/>
            </a:rPr>
            <a:t>Là một phần của thạch quyển và là lớp ngoài cùng của hành tinh. Nói chung, lớp vỏ các hành tinh là hỗn hợp của các chất ít đậm đặc hơn so với các lớp sâu bên trong của chúng. </a:t>
          </a:r>
          <a:endParaRPr lang="vi-VN" sz="2000" kern="1200" dirty="0">
            <a:latin typeface="Times New Roman" panose="02020603050405020304" pitchFamily="18" charset="0"/>
            <a:cs typeface="Times New Roman" panose="02020603050405020304" pitchFamily="18" charset="0"/>
          </a:endParaRPr>
        </a:p>
      </dsp:txBody>
      <dsp:txXfrm>
        <a:off x="2058828" y="591707"/>
        <a:ext cx="1857732" cy="4075025"/>
      </dsp:txXfrm>
    </dsp:sp>
    <dsp:sp modelId="{54E04AD2-6E16-4EA0-BDCD-B5E40C19FF54}">
      <dsp:nvSpPr>
        <dsp:cNvPr id="0" name=""/>
        <dsp:cNvSpPr/>
      </dsp:nvSpPr>
      <dsp:spPr>
        <a:xfrm>
          <a:off x="525462" y="1950"/>
          <a:ext cx="1474390" cy="14743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vi-VN" sz="2500" kern="1200" dirty="0"/>
            <a:t>Vỏ Trái Đất</a:t>
          </a:r>
          <a:endParaRPr lang="en-US" sz="2500" kern="1200" dirty="0"/>
        </a:p>
      </dsp:txBody>
      <dsp:txXfrm>
        <a:off x="741381" y="217869"/>
        <a:ext cx="1042552" cy="1042552"/>
      </dsp:txXfrm>
    </dsp:sp>
    <dsp:sp modelId="{6F8B6720-F2F2-4331-BADF-3C95FDC3A7D2}">
      <dsp:nvSpPr>
        <dsp:cNvPr id="0" name=""/>
        <dsp:cNvSpPr/>
      </dsp:nvSpPr>
      <dsp:spPr>
        <a:xfrm>
          <a:off x="5390951" y="593657"/>
          <a:ext cx="2211585" cy="4101637"/>
        </a:xfrm>
        <a:prstGeom prst="rect">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vi-VN" sz="2000" b="0" i="0" kern="1200" dirty="0">
              <a:latin typeface="Times New Roman" panose="02020603050405020304" pitchFamily="18" charset="0"/>
              <a:cs typeface="Times New Roman" panose="02020603050405020304" pitchFamily="18" charset="0"/>
            </a:rPr>
            <a:t>Là lớp vỏ cứng ngoài cùng nhất của các hành tinh có đất đá. Trên Trái Đất, thạch quyển bao gồm lớp vỏ và tầng trên cùng nhất của lớp phủ (lớp phủ trên hoặc thạch quyển dưới), được kết nối với lớp vỏ.</a:t>
          </a:r>
          <a:r>
            <a:rPr lang="vi-VN" sz="2000" b="0" i="0" kern="1200" dirty="0"/>
            <a:t> </a:t>
          </a:r>
          <a:endParaRPr lang="vi-VN" sz="2000" kern="1200" dirty="0"/>
        </a:p>
      </dsp:txBody>
      <dsp:txXfrm>
        <a:off x="5744805" y="593657"/>
        <a:ext cx="1857732" cy="4101637"/>
      </dsp:txXfrm>
    </dsp:sp>
    <dsp:sp modelId="{6245FFAF-9C8E-463B-B537-6CF4E1EFC6A9}">
      <dsp:nvSpPr>
        <dsp:cNvPr id="0" name=""/>
        <dsp:cNvSpPr/>
      </dsp:nvSpPr>
      <dsp:spPr>
        <a:xfrm>
          <a:off x="4211439" y="1950"/>
          <a:ext cx="1474390" cy="14743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vi-VN" sz="2500" kern="1200" dirty="0"/>
            <a:t>Thạch quyển</a:t>
          </a:r>
          <a:endParaRPr lang="en-US" sz="2500" kern="1200" dirty="0"/>
        </a:p>
      </dsp:txBody>
      <dsp:txXfrm>
        <a:off x="4427358" y="217869"/>
        <a:ext cx="1042552" cy="1042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F34DC-30E1-4C06-86BE-9D42D8FD7FFE}">
      <dsp:nvSpPr>
        <dsp:cNvPr id="0" name=""/>
        <dsp:cNvSpPr/>
      </dsp:nvSpPr>
      <dsp:spPr>
        <a:xfrm>
          <a:off x="1687554" y="440409"/>
          <a:ext cx="6938920" cy="2168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68738" tIns="106680" rIns="106680" bIns="106680" numCol="1" spcCol="1270" anchor="ctr" anchorCtr="0">
          <a:noAutofit/>
        </a:bodyPr>
        <a:lstStyle/>
        <a:p>
          <a:pPr marL="0" lvl="0" indent="0" algn="l" defTabSz="1244600">
            <a:lnSpc>
              <a:spcPct val="90000"/>
            </a:lnSpc>
            <a:spcBef>
              <a:spcPct val="0"/>
            </a:spcBef>
            <a:spcAft>
              <a:spcPct val="35000"/>
            </a:spcAft>
            <a:buNone/>
          </a:pPr>
          <a:r>
            <a:rPr lang="vi-VN" sz="2800" kern="1200" dirty="0">
              <a:solidFill>
                <a:srgbClr val="C00000"/>
              </a:solidFill>
              <a:latin typeface="Times New Roman" panose="02020603050405020304" pitchFamily="18" charset="0"/>
              <a:cs typeface="Times New Roman" panose="02020603050405020304" pitchFamily="18" charset="0"/>
            </a:rPr>
            <a:t>D</a:t>
          </a:r>
          <a:r>
            <a:rPr lang="en-US" sz="2800" kern="1200" dirty="0">
              <a:solidFill>
                <a:srgbClr val="C00000"/>
              </a:solidFill>
              <a:latin typeface="Times New Roman" panose="02020603050405020304" pitchFamily="18" charset="0"/>
              <a:cs typeface="Times New Roman" panose="02020603050405020304" pitchFamily="18" charset="0"/>
            </a:rPr>
            <a:t>o </a:t>
          </a:r>
          <a:r>
            <a:rPr lang="en-US" sz="2800" kern="1200" dirty="0" err="1">
              <a:solidFill>
                <a:srgbClr val="C00000"/>
              </a:solidFill>
              <a:latin typeface="Times New Roman" panose="02020603050405020304" pitchFamily="18" charset="0"/>
              <a:cs typeface="Times New Roman" panose="02020603050405020304" pitchFamily="18" charset="0"/>
            </a:rPr>
            <a:t>hoạt</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động</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chuyển</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dịch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một</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số</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mảng</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kiến</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tạo</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của</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vỏ</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Trái</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Đất</a:t>
          </a:r>
          <a:r>
            <a:rPr lang="en-US" sz="2800" kern="1200" dirty="0">
              <a:solidFill>
                <a:srgbClr val="C00000"/>
              </a:solidFill>
              <a:latin typeface="Times New Roman" panose="02020603050405020304" pitchFamily="18" charset="0"/>
              <a:cs typeface="Times New Roman" panose="02020603050405020304" pitchFamily="18" charset="0"/>
            </a:rPr>
            <a:t>. </a:t>
          </a:r>
        </a:p>
      </dsp:txBody>
      <dsp:txXfrm>
        <a:off x="1687554" y="440409"/>
        <a:ext cx="6938920" cy="2168412"/>
      </dsp:txXfrm>
    </dsp:sp>
    <dsp:sp modelId="{1E787537-A2E3-45EB-B0CF-C03BED24015D}">
      <dsp:nvSpPr>
        <dsp:cNvPr id="0" name=""/>
        <dsp:cNvSpPr/>
      </dsp:nvSpPr>
      <dsp:spPr>
        <a:xfrm>
          <a:off x="564522" y="103624"/>
          <a:ext cx="2056663" cy="227683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283C9B-5497-4189-8512-13EACD11D3AD}">
      <dsp:nvSpPr>
        <dsp:cNvPr id="0" name=""/>
        <dsp:cNvSpPr/>
      </dsp:nvSpPr>
      <dsp:spPr>
        <a:xfrm>
          <a:off x="1664083" y="3080211"/>
          <a:ext cx="6854127" cy="2168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68738"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rgbClr val="C00000"/>
              </a:solidFill>
              <a:latin typeface="Times New Roman" panose="02020603050405020304" pitchFamily="18" charset="0"/>
              <a:cs typeface="Times New Roman" panose="02020603050405020304" pitchFamily="18" charset="0"/>
            </a:rPr>
            <a:t>Trong</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quá</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trình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hình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thành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thạch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quyển</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bị</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gãy</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vỡ</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và</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tách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ra</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thành</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những</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mảng</a:t>
          </a:r>
          <a:r>
            <a:rPr lang="en-US" sz="2800" kern="1200" dirty="0">
              <a:solidFill>
                <a:srgbClr val="C00000"/>
              </a:solidFill>
              <a:latin typeface="Times New Roman" panose="02020603050405020304" pitchFamily="18" charset="0"/>
              <a:cs typeface="Times New Roman" panose="02020603050405020304" pitchFamily="18" charset="0"/>
            </a:rPr>
            <a:t> </a:t>
          </a:r>
          <a:r>
            <a:rPr lang="vi-VN" sz="2800" kern="1200" dirty="0">
              <a:solidFill>
                <a:srgbClr val="C00000"/>
              </a:solidFill>
              <a:latin typeface="Times New Roman" panose="02020603050405020304" pitchFamily="18" charset="0"/>
              <a:cs typeface="Times New Roman" panose="02020603050405020304" pitchFamily="18" charset="0"/>
            </a:rPr>
            <a:t>cứ</a:t>
          </a:r>
          <a:r>
            <a:rPr lang="en-US" sz="2800" kern="1200" dirty="0">
              <a:solidFill>
                <a:srgbClr val="C00000"/>
              </a:solidFill>
              <a:latin typeface="Times New Roman" panose="02020603050405020304" pitchFamily="18" charset="0"/>
              <a:cs typeface="Times New Roman" panose="02020603050405020304" pitchFamily="18" charset="0"/>
            </a:rPr>
            <a:t>ng </a:t>
          </a:r>
          <a:r>
            <a:rPr lang="en-US" sz="2800" kern="1200" dirty="0" err="1">
              <a:solidFill>
                <a:srgbClr val="C00000"/>
              </a:solidFill>
              <a:latin typeface="Times New Roman" panose="02020603050405020304" pitchFamily="18" charset="0"/>
              <a:cs typeface="Times New Roman" panose="02020603050405020304" pitchFamily="18" charset="0"/>
            </a:rPr>
            <a:t>gọi</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là</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mảng</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kiến</a:t>
          </a:r>
          <a:r>
            <a:rPr lang="en-US" sz="2800" kern="1200" dirty="0">
              <a:solidFill>
                <a:srgbClr val="C00000"/>
              </a:solidFill>
              <a:latin typeface="Times New Roman" panose="02020603050405020304" pitchFamily="18" charset="0"/>
              <a:cs typeface="Times New Roman" panose="02020603050405020304" pitchFamily="18" charset="0"/>
            </a:rPr>
            <a:t> </a:t>
          </a:r>
          <a:r>
            <a:rPr lang="en-US" sz="2800" kern="1200" dirty="0" err="1">
              <a:solidFill>
                <a:srgbClr val="C00000"/>
              </a:solidFill>
              <a:latin typeface="Times New Roman" panose="02020603050405020304" pitchFamily="18" charset="0"/>
              <a:cs typeface="Times New Roman" panose="02020603050405020304" pitchFamily="18" charset="0"/>
            </a:rPr>
            <a:t>tạo</a:t>
          </a:r>
          <a:r>
            <a:rPr lang="en-US" sz="2800" kern="1200" dirty="0">
              <a:solidFill>
                <a:srgbClr val="C00000"/>
              </a:solidFill>
              <a:latin typeface="Times New Roman" panose="02020603050405020304" pitchFamily="18" charset="0"/>
              <a:cs typeface="Times New Roman" panose="02020603050405020304" pitchFamily="18" charset="0"/>
            </a:rPr>
            <a:t>. </a:t>
          </a:r>
        </a:p>
      </dsp:txBody>
      <dsp:txXfrm>
        <a:off x="1664083" y="3080211"/>
        <a:ext cx="6854127" cy="2168412"/>
      </dsp:txXfrm>
    </dsp:sp>
    <dsp:sp modelId="{03F3E9C8-791A-4F11-B720-EB8237EB9398}">
      <dsp:nvSpPr>
        <dsp:cNvPr id="0" name=""/>
        <dsp:cNvSpPr/>
      </dsp:nvSpPr>
      <dsp:spPr>
        <a:xfrm>
          <a:off x="570743" y="2833414"/>
          <a:ext cx="2116574" cy="227683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F2C-C3BA-468C-A503-C8DB1BC07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B993C-5CF3-4B26-BC60-B4216A1D5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FA33-4E53-44CF-BB91-76436FFA2B86}"/>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E1122EBA-80FA-49D7-82A6-BB3B2A87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3BCC-3642-421F-AC5B-6359833BF39B}"/>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6890808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99E-D4AC-4F63-8ED7-B3DC00AF3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133C1-F666-44A5-9DA0-0502EA622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8455-8F5E-4970-9758-45E07B1373D4}"/>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090A9830-BB2A-49D6-9DC2-4A1C30CB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D0D7-D698-45F8-B15D-3C5234ACCCE3}"/>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3852925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E587B-51AA-4F94-9BBC-AAEE99A77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EAD27-5E2E-4EDA-8234-2441FD275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08596-29F3-4015-BF3F-7D57B708ABB3}"/>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FCB79749-E7C7-4A8F-83E0-FF2B91B2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F6FC-F79C-4584-A16F-05FA22C43C10}"/>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4374256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1983-49FA-4414-A7AC-68E4AF70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C0517-3D06-414D-8E57-0C23B3D3B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BF53-0B0B-4DF8-A198-59EF6CC2C182}"/>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EDE2AC4C-0A4F-4D64-8D1A-638701D53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E13F-76B5-4717-A54F-DDD787702CC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4111322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538C-21C8-4464-99D5-7C5EB474A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C6120-7884-4B67-AF99-37A08FBA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FD7CD-483D-4A22-B412-305D109D30F8}"/>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4FE4E2EE-C239-4CF3-8EF1-601E39A0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6E256-A3D1-4A7D-85C9-121787055272}"/>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78422254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344D-6EF6-4431-B3EF-ADC34966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BB037-467C-4F58-BEBF-2741CC332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396E-3007-4EDB-BAF6-EAAA8759A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C922E0-F887-4861-9D74-7A30F82200D5}"/>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6" name="Footer Placeholder 5">
            <a:extLst>
              <a:ext uri="{FF2B5EF4-FFF2-40B4-BE49-F238E27FC236}">
                <a16:creationId xmlns:a16="http://schemas.microsoft.com/office/drawing/2014/main" id="{A49C9FCB-2041-49A9-B888-C8AD89369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41F01-2637-4143-AF95-6C184A78A0BD}"/>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128297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B48-CD44-4FBA-A9AD-C8C6EDC6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68429-9A8D-40F0-B881-69177676B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CA40-0FC6-4B7C-A62F-775E43CF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1C2FE-195A-4033-87C1-E61BDA2D8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819E-350C-4B5D-8FF3-FFC9A7369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5155E-01AB-475E-B15B-AAFC8FD6CEEF}"/>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8" name="Footer Placeholder 7">
            <a:extLst>
              <a:ext uri="{FF2B5EF4-FFF2-40B4-BE49-F238E27FC236}">
                <a16:creationId xmlns:a16="http://schemas.microsoft.com/office/drawing/2014/main" id="{6BFD337C-54A8-499C-9E34-FDCFF03C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B17FE-8BE7-4E2B-BE7F-F214F1965E0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9030119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7D1C-50CA-49EE-8956-5E87F84A7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7A7A-9A10-48AA-9B28-9B9086DA9963}"/>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4" name="Footer Placeholder 3">
            <a:extLst>
              <a:ext uri="{FF2B5EF4-FFF2-40B4-BE49-F238E27FC236}">
                <a16:creationId xmlns:a16="http://schemas.microsoft.com/office/drawing/2014/main" id="{C6D95645-2540-413E-93E3-8E42C499A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D5BE4-A7BC-46B8-9681-F02716E7D5F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940260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71F5-5311-4772-9B33-4D2CC93C588F}"/>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3" name="Footer Placeholder 2">
            <a:extLst>
              <a:ext uri="{FF2B5EF4-FFF2-40B4-BE49-F238E27FC236}">
                <a16:creationId xmlns:a16="http://schemas.microsoft.com/office/drawing/2014/main" id="{C8E1385F-E8A2-4967-8AA9-5A3D17253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737E3-E92C-443F-A17C-5D311CEA94C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16775250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AC6-0B5A-46EF-97C1-CB579BC6A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DFDFE-4C84-4DA5-ABE5-BA0C94ACA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2F0FC3-3D12-4640-9301-D3ED434E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3C8B2-41D3-437B-AEA8-C1CFC7A6B361}"/>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6" name="Footer Placeholder 5">
            <a:extLst>
              <a:ext uri="{FF2B5EF4-FFF2-40B4-BE49-F238E27FC236}">
                <a16:creationId xmlns:a16="http://schemas.microsoft.com/office/drawing/2014/main" id="{DED66A6E-5A8E-46CD-8F66-C5F446880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C7EF7-FECB-4A00-A024-22B4F99DE6B1}"/>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1325295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A502-0CA6-4F7D-8F53-E408970CD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326C-A442-4851-AC37-4F632EC5E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6F29A-3FAD-4E98-9001-34A5D0A6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D0D1-3047-4541-87A1-FD0406AA73AB}"/>
              </a:ext>
            </a:extLst>
          </p:cNvPr>
          <p:cNvSpPr>
            <a:spLocks noGrp="1"/>
          </p:cNvSpPr>
          <p:nvPr>
            <p:ph type="dt" sz="half" idx="10"/>
          </p:nvPr>
        </p:nvSpPr>
        <p:spPr/>
        <p:txBody>
          <a:bodyPr/>
          <a:lstStyle/>
          <a:p>
            <a:fld id="{CA1421BB-BE0B-473C-8A75-BC7DADF83DCA}" type="datetimeFigureOut">
              <a:rPr lang="en-US" smtClean="0"/>
              <a:t>10/7/2024</a:t>
            </a:fld>
            <a:endParaRPr lang="en-US"/>
          </a:p>
        </p:txBody>
      </p:sp>
      <p:sp>
        <p:nvSpPr>
          <p:cNvPr id="6" name="Footer Placeholder 5">
            <a:extLst>
              <a:ext uri="{FF2B5EF4-FFF2-40B4-BE49-F238E27FC236}">
                <a16:creationId xmlns:a16="http://schemas.microsoft.com/office/drawing/2014/main" id="{26F9B866-07ED-4768-82EB-94984681E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54492-6869-4579-9B6A-6934263F5B78}"/>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99862540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6202D-5B03-417A-BE7F-BEFF3A171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51344-37F6-4319-9F2C-46A5F55E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8F573-AD10-4872-A8EF-9FF11D4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421BB-BE0B-473C-8A75-BC7DADF83DCA}" type="datetimeFigureOut">
              <a:rPr lang="en-US" smtClean="0"/>
              <a:t>10/7/2024</a:t>
            </a:fld>
            <a:endParaRPr lang="en-US"/>
          </a:p>
        </p:txBody>
      </p:sp>
      <p:sp>
        <p:nvSpPr>
          <p:cNvPr id="5" name="Footer Placeholder 4">
            <a:extLst>
              <a:ext uri="{FF2B5EF4-FFF2-40B4-BE49-F238E27FC236}">
                <a16:creationId xmlns:a16="http://schemas.microsoft.com/office/drawing/2014/main" id="{C2DE7D54-008E-4DB0-A252-B19716CC3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EF493-0F60-4F3F-BCC1-3C85AABF9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8AC64-ED80-4B0E-8E6F-72FCD7CB44C3}" type="slidenum">
              <a:rPr lang="en-US" smtClean="0"/>
              <a:t>‹#›</a:t>
            </a:fld>
            <a:endParaRPr lang="en-US"/>
          </a:p>
        </p:txBody>
      </p:sp>
    </p:spTree>
    <p:extLst>
      <p:ext uri="{BB962C8B-B14F-4D97-AF65-F5344CB8AC3E}">
        <p14:creationId xmlns:p14="http://schemas.microsoft.com/office/powerpoint/2010/main" val="119871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219" y="219911"/>
            <a:ext cx="5878118" cy="2701562"/>
          </a:xfrm>
          <a:prstGeom prst="rect">
            <a:avLst/>
          </a:prstGeom>
          <a:solidFill>
            <a:srgbClr val="4FC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B7D971-7D67-4461-B9FE-3DC72B4D07FD}"/>
              </a:ext>
            </a:extLst>
          </p:cNvPr>
          <p:cNvSpPr txBox="1"/>
          <p:nvPr/>
        </p:nvSpPr>
        <p:spPr>
          <a:xfrm>
            <a:off x="377417" y="601196"/>
            <a:ext cx="5625721" cy="1569660"/>
          </a:xfrm>
          <a:prstGeom prst="rect">
            <a:avLst/>
          </a:prstGeom>
          <a:solidFill>
            <a:schemeClr val="accent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video </a:t>
            </a:r>
            <a:r>
              <a:rPr lang="vi-VN" sz="2400" dirty="0">
                <a:latin typeface="Times New Roman" panose="02020603050405020304" pitchFamily="18" charset="0"/>
                <a:cs typeface="Times New Roman" panose="02020603050405020304" pitchFamily="18" charset="0"/>
              </a:rPr>
              <a:t>sau,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Nêu những hiểu biết của em về thuyết kiến tạo mảng.</a:t>
            </a:r>
            <a:endParaRPr lang="en-US" sz="2400" b="1" i="1"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49526" y="3187337"/>
            <a:ext cx="5094824" cy="3670663"/>
          </a:xfrm>
          <a:prstGeom prst="rect">
            <a:avLst/>
          </a:prstGeom>
        </p:spPr>
      </p:pic>
      <p:sp>
        <p:nvSpPr>
          <p:cNvPr id="5" name="Sun 4"/>
          <p:cNvSpPr/>
          <p:nvPr/>
        </p:nvSpPr>
        <p:spPr>
          <a:xfrm>
            <a:off x="6849526" y="0"/>
            <a:ext cx="4896410" cy="292147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51219" y="3302759"/>
            <a:ext cx="5878118" cy="3555242"/>
          </a:xfrm>
          <a:prstGeom prst="rect">
            <a:avLst/>
          </a:prstGeom>
        </p:spPr>
      </p:pic>
    </p:spTree>
    <p:extLst>
      <p:ext uri="{BB962C8B-B14F-4D97-AF65-F5344CB8AC3E}">
        <p14:creationId xmlns:p14="http://schemas.microsoft.com/office/powerpoint/2010/main" val="36658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sp>
        <p:nvSpPr>
          <p:cNvPr id="7" name="Oval 6"/>
          <p:cNvSpPr/>
          <p:nvPr/>
        </p:nvSpPr>
        <p:spPr>
          <a:xfrm>
            <a:off x="728664" y="1928813"/>
            <a:ext cx="2298514" cy="258603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Times New Roman" panose="02020603050405020304" pitchFamily="18" charset="0"/>
                <a:cs typeface="Times New Roman" panose="02020603050405020304" pitchFamily="18" charset="0"/>
              </a:rPr>
              <a:t>Đặc điểm</a:t>
            </a:r>
            <a:endParaRPr lang="en-US" sz="2200" b="1" dirty="0">
              <a:latin typeface="Times New Roman" panose="02020603050405020304" pitchFamily="18" charset="0"/>
              <a:cs typeface="Times New Roman" panose="02020603050405020304" pitchFamily="18" charset="0"/>
            </a:endParaRPr>
          </a:p>
        </p:txBody>
      </p:sp>
      <p:sp>
        <p:nvSpPr>
          <p:cNvPr id="3" name="Bevel 2"/>
          <p:cNvSpPr/>
          <p:nvPr/>
        </p:nvSpPr>
        <p:spPr>
          <a:xfrm>
            <a:off x="3027177" y="683146"/>
            <a:ext cx="9017186" cy="5831953"/>
          </a:xfrm>
          <a:prstGeom prst="beve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625" indent="-334963" algn="just">
              <a:lnSpc>
                <a:spcPct val="150000"/>
              </a:lnSpc>
              <a:buFont typeface="Arial" panose="020B0604020202020204" pitchFamily="34" charset="0"/>
              <a:buChar char="•"/>
            </a:pPr>
            <a:r>
              <a:rPr lang="pt-BR"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 mảng kiến tạo không chỉ là bộ phận của lục địa nổi trên bề mặt Trái Đất mà còn bao gồm cả bộ phận lớn của đáy đại d</a:t>
            </a:r>
            <a:r>
              <a:rPr lang="vi-VN"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ươ</a:t>
            </a:r>
            <a:r>
              <a:rPr lang="en-US"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a:t>
            </a:r>
          </a:p>
          <a:p>
            <a:pPr marL="682625" indent="-334963" algn="just">
              <a:lnSpc>
                <a:spcPct val="150000"/>
              </a:lnSpc>
              <a:buFont typeface="Arial" panose="020B0604020202020204" pitchFamily="34" charset="0"/>
              <a:buChar char="•"/>
            </a:pPr>
            <a:r>
              <a:rPr lang="pt-BR"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 mảng kiến tạo này không đứng yên mà dịch chuyển trên lớp quánh dẻo thuộc phần trên của lớp manti.</a:t>
            </a:r>
          </a:p>
          <a:p>
            <a:pPr marL="682625" indent="-334963" algn="just">
              <a:lnSpc>
                <a:spcPct val="150000"/>
              </a:lnSpc>
              <a:buFont typeface="Arial" panose="020B0604020202020204" pitchFamily="34" charset="0"/>
              <a:buChar char="•"/>
            </a:pPr>
            <a:r>
              <a:rPr lang="pt-BR"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Cơ chế làm cho các mảng kiến tạo dịch chuyển là do hoạt động của các dòng đối lưu vật chất quánh dẻo và có nhiệt độ cao trong tầng manti trên</a:t>
            </a:r>
            <a:endParaRPr lang="en-US"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79812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9376" y="1028319"/>
            <a:ext cx="9959150" cy="4272344"/>
          </a:xfrm>
          <a:prstGeom prst="rect">
            <a:avLst/>
          </a:prstGeom>
        </p:spPr>
      </p:pic>
      <p:sp>
        <p:nvSpPr>
          <p:cNvPr id="6" name="TextBox 5"/>
          <p:cNvSpPr txBox="1"/>
          <p:nvPr/>
        </p:nvSpPr>
        <p:spPr>
          <a:xfrm>
            <a:off x="1443038" y="5957888"/>
            <a:ext cx="8972550" cy="461665"/>
          </a:xfrm>
          <a:prstGeom prst="rect">
            <a:avLst/>
          </a:prstGeom>
          <a:noFill/>
        </p:spPr>
        <p:txBody>
          <a:bodyPr wrap="square" rtlCol="0">
            <a:spAutoFit/>
          </a:bodyPr>
          <a:lstStyle/>
          <a:p>
            <a:pPr algn="ctr"/>
            <a:r>
              <a:rPr lang="vi-VN" sz="2400" b="1" dirty="0">
                <a:solidFill>
                  <a:srgbClr val="C00000"/>
                </a:solidFill>
              </a:rPr>
              <a:t>Hình 6.3: Khi hai mảng kiến tạo xô vào nhau</a:t>
            </a:r>
            <a:endParaRPr lang="en-US" sz="2400" b="1" dirty="0">
              <a:solidFill>
                <a:srgbClr val="C00000"/>
              </a:solidFill>
            </a:endParaRPr>
          </a:p>
        </p:txBody>
      </p:sp>
    </p:spTree>
    <p:extLst>
      <p:ext uri="{BB962C8B-B14F-4D97-AF65-F5344CB8AC3E}">
        <p14:creationId xmlns:p14="http://schemas.microsoft.com/office/powerpoint/2010/main" val="16832747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3000" y="814388"/>
            <a:ext cx="9615488" cy="4733627"/>
          </a:xfrm>
          <a:prstGeom prst="rect">
            <a:avLst/>
          </a:prstGeom>
        </p:spPr>
      </p:pic>
      <p:sp>
        <p:nvSpPr>
          <p:cNvPr id="6" name="TextBox 5"/>
          <p:cNvSpPr txBox="1"/>
          <p:nvPr/>
        </p:nvSpPr>
        <p:spPr>
          <a:xfrm>
            <a:off x="1443038" y="6094267"/>
            <a:ext cx="8972550" cy="461665"/>
          </a:xfrm>
          <a:prstGeom prst="rect">
            <a:avLst/>
          </a:prstGeom>
          <a:noFill/>
        </p:spPr>
        <p:txBody>
          <a:bodyPr wrap="square" rtlCol="0">
            <a:spAutoFit/>
          </a:bodyPr>
          <a:lstStyle/>
          <a:p>
            <a:pPr algn="ctr"/>
            <a:r>
              <a:rPr lang="vi-VN" sz="2400" b="1" dirty="0">
                <a:solidFill>
                  <a:srgbClr val="C00000"/>
                </a:solidFill>
              </a:rPr>
              <a:t>Hình 6.4: Khi hai mảng kiến tạo tách xa nhau</a:t>
            </a:r>
            <a:endParaRPr lang="en-US" sz="2400" b="1" dirty="0">
              <a:solidFill>
                <a:srgbClr val="C00000"/>
              </a:solidFill>
            </a:endParaRPr>
          </a:p>
        </p:txBody>
      </p:sp>
    </p:spTree>
    <p:extLst>
      <p:ext uri="{BB962C8B-B14F-4D97-AF65-F5344CB8AC3E}">
        <p14:creationId xmlns:p14="http://schemas.microsoft.com/office/powerpoint/2010/main" val="74313641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2846552" y="175093"/>
            <a:ext cx="7511886" cy="646331"/>
          </a:xfrm>
          <a:prstGeom prst="rect">
            <a:avLst/>
          </a:prstGeom>
          <a:noFill/>
        </p:spPr>
        <p:txBody>
          <a:bodyPr wrap="square" rtlCol="0">
            <a:spAutoFit/>
          </a:bodyPr>
          <a:lstStyle/>
          <a:p>
            <a:r>
              <a:rPr lang="vi-VN" sz="3600" dirty="0">
                <a:solidFill>
                  <a:srgbClr val="FF0000"/>
                </a:solidFill>
                <a:latin typeface="#9Slide03 Bebas Neue Bold" panose="020B0606020202050201" pitchFamily="34" charset="0"/>
              </a:rPr>
              <a:t>VIDEO VỀ CÁCH TIẾP XÚC CÁC MẢNG KIẾN TẠO</a:t>
            </a: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1" name="cach t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099" y="906156"/>
            <a:ext cx="8615363" cy="4551669"/>
          </a:xfrm>
          <a:prstGeom prst="rect">
            <a:avLst/>
          </a:prstGeom>
        </p:spPr>
      </p:pic>
    </p:spTree>
    <p:extLst>
      <p:ext uri="{BB962C8B-B14F-4D97-AF65-F5344CB8AC3E}">
        <p14:creationId xmlns:p14="http://schemas.microsoft.com/office/powerpoint/2010/main" val="2336611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up_nui_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1"/>
            <a:ext cx="42672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ung_nham_nui_l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990600"/>
            <a:ext cx="40576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ao san ho- dao nui l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0"/>
            <a:ext cx="4267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dong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19600"/>
            <a:ext cx="4114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ui l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667001"/>
            <a:ext cx="3581400" cy="2290763"/>
          </a:xfrm>
          <a:prstGeom prst="rect">
            <a:avLst/>
          </a:prstGeom>
          <a:noFill/>
          <a:extLst>
            <a:ext uri="{909E8E84-426E-40DD-AFC4-6F175D3DCCD1}">
              <a14:hiddenFill xmlns:a14="http://schemas.microsoft.com/office/drawing/2010/main">
                <a:solidFill>
                  <a:srgbClr val="FFFFFF"/>
                </a:solidFill>
              </a14:hiddenFill>
            </a:ext>
          </a:extLst>
        </p:spPr>
      </p:pic>
      <p:sp>
        <p:nvSpPr>
          <p:cNvPr id="14345" name="Text Box 9"/>
          <p:cNvSpPr txBox="1">
            <a:spLocks noChangeArrowheads="1"/>
          </p:cNvSpPr>
          <p:nvPr/>
        </p:nvSpPr>
        <p:spPr bwMode="auto">
          <a:xfrm>
            <a:off x="2574926" y="1641475"/>
            <a:ext cx="1101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Núi lửa</a:t>
            </a:r>
          </a:p>
        </p:txBody>
      </p:sp>
      <p:sp>
        <p:nvSpPr>
          <p:cNvPr id="14346" name="Text Box 10"/>
          <p:cNvSpPr txBox="1">
            <a:spLocks noChangeArrowheads="1"/>
          </p:cNvSpPr>
          <p:nvPr/>
        </p:nvSpPr>
        <p:spPr bwMode="auto">
          <a:xfrm>
            <a:off x="7315200" y="1295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Dung nham núi lửa</a:t>
            </a:r>
          </a:p>
        </p:txBody>
      </p:sp>
      <p:sp>
        <p:nvSpPr>
          <p:cNvPr id="14347" name="Text Box 11"/>
          <p:cNvSpPr txBox="1">
            <a:spLocks noChangeArrowheads="1"/>
          </p:cNvSpPr>
          <p:nvPr/>
        </p:nvSpPr>
        <p:spPr bwMode="auto">
          <a:xfrm>
            <a:off x="2362201" y="5943600"/>
            <a:ext cx="1617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chemeClr val="bg2"/>
                </a:solidFill>
              </a:rPr>
              <a:t>Đảo núi lửa</a:t>
            </a:r>
          </a:p>
        </p:txBody>
      </p:sp>
      <p:sp>
        <p:nvSpPr>
          <p:cNvPr id="14348" name="Text Box 12"/>
          <p:cNvSpPr txBox="1">
            <a:spLocks noChangeArrowheads="1"/>
          </p:cNvSpPr>
          <p:nvPr/>
        </p:nvSpPr>
        <p:spPr bwMode="auto">
          <a:xfrm>
            <a:off x="5029201" y="3962401"/>
            <a:ext cx="2435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Núi lửa hoạt động</a:t>
            </a:r>
          </a:p>
        </p:txBody>
      </p:sp>
      <p:sp>
        <p:nvSpPr>
          <p:cNvPr id="14349" name="Text Box 13"/>
          <p:cNvSpPr txBox="1">
            <a:spLocks noChangeArrowheads="1"/>
          </p:cNvSpPr>
          <p:nvPr/>
        </p:nvSpPr>
        <p:spPr bwMode="auto">
          <a:xfrm>
            <a:off x="7391400" y="6172201"/>
            <a:ext cx="13311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FF66"/>
                </a:solidFill>
              </a:rPr>
              <a:t>Động đất</a:t>
            </a:r>
          </a:p>
        </p:txBody>
      </p:sp>
    </p:spTree>
    <p:extLst>
      <p:ext uri="{BB962C8B-B14F-4D97-AF65-F5344CB8AC3E}">
        <p14:creationId xmlns:p14="http://schemas.microsoft.com/office/powerpoint/2010/main" val="288708878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descr="Java, Indone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6477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ian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4343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Đông đất ở Pakis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33400"/>
            <a:ext cx="44196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s567037_Nui_lua_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800600"/>
            <a:ext cx="5181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802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box(in)">
                                      <p:cBhvr>
                                        <p:cTn id="7" dur="500"/>
                                        <p:tgtEl>
                                          <p:spTgt spid="194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19465"/>
                                        </p:tgtEl>
                                      </p:cBhvr>
                                    </p:animEffect>
                                    <p:set>
                                      <p:cBhvr>
                                        <p:cTn id="12" dur="1" fill="hold">
                                          <p:stCondLst>
                                            <p:cond delay="499"/>
                                          </p:stCondLst>
                                        </p:cTn>
                                        <p:tgtEl>
                                          <p:spTgt spid="194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blinds(horizontal)">
                                      <p:cBhvr>
                                        <p:cTn id="17" dur="5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p:cTn id="22" dur="1000" fill="hold"/>
                                        <p:tgtEl>
                                          <p:spTgt spid="19464"/>
                                        </p:tgtEl>
                                        <p:attrNameLst>
                                          <p:attrName>ppt_w</p:attrName>
                                        </p:attrNameLst>
                                      </p:cBhvr>
                                      <p:tavLst>
                                        <p:tav tm="0">
                                          <p:val>
                                            <p:strVal val="#ppt_w*0.70"/>
                                          </p:val>
                                        </p:tav>
                                        <p:tav tm="100000">
                                          <p:val>
                                            <p:strVal val="#ppt_w"/>
                                          </p:val>
                                        </p:tav>
                                      </p:tavLst>
                                    </p:anim>
                                    <p:anim calcmode="lin" valueType="num">
                                      <p:cBhvr>
                                        <p:cTn id="23" dur="1000" fill="hold"/>
                                        <p:tgtEl>
                                          <p:spTgt spid="19464"/>
                                        </p:tgtEl>
                                        <p:attrNameLst>
                                          <p:attrName>ppt_h</p:attrName>
                                        </p:attrNameLst>
                                      </p:cBhvr>
                                      <p:tavLst>
                                        <p:tav tm="0">
                                          <p:val>
                                            <p:strVal val="#ppt_h"/>
                                          </p:val>
                                        </p:tav>
                                        <p:tav tm="100000">
                                          <p:val>
                                            <p:strVal val="#ppt_h"/>
                                          </p:val>
                                        </p:tav>
                                      </p:tavLst>
                                    </p:anim>
                                    <p:animEffect transition="in" filter="fade">
                                      <p:cBhvr>
                                        <p:cTn id="24" dur="1000"/>
                                        <p:tgtEl>
                                          <p:spTgt spid="1946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9466"/>
                                        </p:tgtEl>
                                        <p:attrNameLst>
                                          <p:attrName>style.visibility</p:attrName>
                                        </p:attrNameLst>
                                      </p:cBhvr>
                                      <p:to>
                                        <p:strVal val="visible"/>
                                      </p:to>
                                    </p:set>
                                    <p:animEffect transition="in" filter="blinds(horizontal)">
                                      <p:cBhvr>
                                        <p:cTn id="29"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542925" y="609589"/>
            <a:ext cx="11115675" cy="1222538"/>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rPr>
              <a:t>Dựa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thông</a:t>
            </a:r>
            <a:r>
              <a:rPr lang="en-US" sz="2400" b="1" dirty="0">
                <a:solidFill>
                  <a:schemeClr val="tx1"/>
                </a:solidFill>
                <a:latin typeface="Times New Roman" panose="02020603050405020304" pitchFamily="18" charset="0"/>
                <a:cs typeface="Times New Roman" panose="02020603050405020304" pitchFamily="18" charset="0"/>
              </a:rPr>
              <a:t> tin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mục</a:t>
            </a:r>
            <a:r>
              <a:rPr lang="en-US" sz="2400" b="1" dirty="0">
                <a:solidFill>
                  <a:schemeClr val="tx1"/>
                </a:solidFill>
                <a:latin typeface="Times New Roman" panose="02020603050405020304" pitchFamily="18" charset="0"/>
                <a:cs typeface="Times New Roman" panose="02020603050405020304" pitchFamily="18" charset="0"/>
              </a:rPr>
              <a:t> 2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6.3, 6.4, </a:t>
            </a:r>
            <a:r>
              <a:rPr lang="en-US" sz="2400" b="1" dirty="0" err="1">
                <a:solidFill>
                  <a:schemeClr val="tx1"/>
                </a:solidFill>
                <a:latin typeface="Times New Roman" panose="02020603050405020304" pitchFamily="18" charset="0"/>
                <a:cs typeface="Times New Roman" panose="02020603050405020304" pitchFamily="18" charset="0"/>
              </a:rPr>
              <a:t>hãy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nhau</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2462" y="2240416"/>
            <a:ext cx="4955313" cy="3571582"/>
          </a:xfrm>
          <a:prstGeom prst="rect">
            <a:avLst/>
          </a:prstGeom>
        </p:spPr>
      </p:pic>
      <p:pic>
        <p:nvPicPr>
          <p:cNvPr id="11" name="Picture 10"/>
          <p:cNvPicPr>
            <a:picLocks noChangeAspect="1"/>
          </p:cNvPicPr>
          <p:nvPr/>
        </p:nvPicPr>
        <p:blipFill>
          <a:blip r:embed="rId3"/>
          <a:stretch>
            <a:fillRect/>
          </a:stretch>
        </p:blipFill>
        <p:spPr>
          <a:xfrm>
            <a:off x="5573864" y="2254026"/>
            <a:ext cx="6084736" cy="3557971"/>
          </a:xfrm>
          <a:prstGeom prst="rect">
            <a:avLst/>
          </a:prstGeom>
        </p:spPr>
      </p:pic>
      <p:sp>
        <p:nvSpPr>
          <p:cNvPr id="17" name="TextBox 16"/>
          <p:cNvSpPr txBox="1"/>
          <p:nvPr/>
        </p:nvSpPr>
        <p:spPr>
          <a:xfrm>
            <a:off x="542926" y="5957888"/>
            <a:ext cx="4186237" cy="830997"/>
          </a:xfrm>
          <a:prstGeom prst="rect">
            <a:avLst/>
          </a:prstGeom>
          <a:noFill/>
        </p:spPr>
        <p:txBody>
          <a:bodyPr wrap="square" rtlCol="0">
            <a:spAutoFit/>
          </a:bodyPr>
          <a:lstStyle/>
          <a:p>
            <a:pPr algn="ctr"/>
            <a:r>
              <a:rPr lang="vi-VN" sz="2400" b="1" dirty="0">
                <a:solidFill>
                  <a:srgbClr val="C00000"/>
                </a:solidFill>
              </a:rPr>
              <a:t>Hình 6.3: Khi hai mảng kiến tạo xô vào nhau</a:t>
            </a:r>
            <a:endParaRPr lang="en-US" sz="2400" b="1" dirty="0">
              <a:solidFill>
                <a:srgbClr val="C00000"/>
              </a:solidFill>
            </a:endParaRPr>
          </a:p>
        </p:txBody>
      </p:sp>
      <p:sp>
        <p:nvSpPr>
          <p:cNvPr id="18" name="TextBox 17"/>
          <p:cNvSpPr txBox="1"/>
          <p:nvPr/>
        </p:nvSpPr>
        <p:spPr>
          <a:xfrm>
            <a:off x="6423100" y="5878989"/>
            <a:ext cx="4386263" cy="830997"/>
          </a:xfrm>
          <a:prstGeom prst="rect">
            <a:avLst/>
          </a:prstGeom>
          <a:noFill/>
        </p:spPr>
        <p:txBody>
          <a:bodyPr wrap="square" rtlCol="0">
            <a:spAutoFit/>
          </a:bodyPr>
          <a:lstStyle/>
          <a:p>
            <a:pPr algn="ctr"/>
            <a:r>
              <a:rPr lang="vi-VN" sz="2400" b="1" dirty="0">
                <a:solidFill>
                  <a:srgbClr val="C00000"/>
                </a:solidFill>
              </a:rPr>
              <a:t>Hình 6.4: Khi hai mảng kiến tạo tách xa nhau</a:t>
            </a:r>
            <a:endParaRPr lang="en-US" sz="2400" b="1" dirty="0">
              <a:solidFill>
                <a:srgbClr val="C00000"/>
              </a:solidFill>
            </a:endParaRPr>
          </a:p>
        </p:txBody>
      </p:sp>
    </p:spTree>
    <p:extLst>
      <p:ext uri="{BB962C8B-B14F-4D97-AF65-F5344CB8AC3E}">
        <p14:creationId xmlns:p14="http://schemas.microsoft.com/office/powerpoint/2010/main" val="24943182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circle(in)">
                                      <p:cBhvr>
                                        <p:cTn id="32"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2114550" y="598512"/>
            <a:ext cx="8215313" cy="90018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err="1">
                <a:solidFill>
                  <a:schemeClr val="tx1"/>
                </a:solidFill>
                <a:latin typeface="Times New Roman" panose="02020603050405020304" pitchFamily="18" charset="0"/>
                <a:cs typeface="Times New Roman" panose="02020603050405020304" pitchFamily="18" charset="0"/>
              </a:rPr>
              <a:t>K</a:t>
            </a:r>
            <a:r>
              <a:rPr lang="en-US" sz="2400" b="1" dirty="0" err="1">
                <a:solidFill>
                  <a:schemeClr val="tx1"/>
                </a:solidFill>
                <a:latin typeface="Times New Roman" panose="02020603050405020304" pitchFamily="18" charset="0"/>
                <a:cs typeface="Times New Roman" panose="02020603050405020304" pitchFamily="18" charset="0"/>
              </a:rPr>
              <a:t>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nhau.</a:t>
            </a:r>
            <a:endParaRPr lang="en-US" sz="2400" b="1" dirty="0">
              <a:solidFill>
                <a:schemeClr val="tx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2462" y="1800226"/>
            <a:ext cx="5678536" cy="4011772"/>
          </a:xfrm>
          <a:prstGeom prst="rect">
            <a:avLst/>
          </a:prstGeom>
        </p:spPr>
      </p:pic>
      <p:sp>
        <p:nvSpPr>
          <p:cNvPr id="17" name="TextBox 16"/>
          <p:cNvSpPr txBox="1"/>
          <p:nvPr/>
        </p:nvSpPr>
        <p:spPr>
          <a:xfrm>
            <a:off x="542926" y="5957888"/>
            <a:ext cx="4186237" cy="830997"/>
          </a:xfrm>
          <a:prstGeom prst="rect">
            <a:avLst/>
          </a:prstGeom>
          <a:noFill/>
        </p:spPr>
        <p:txBody>
          <a:bodyPr wrap="square" rtlCol="0">
            <a:spAutoFit/>
          </a:bodyPr>
          <a:lstStyle/>
          <a:p>
            <a:pPr algn="ctr"/>
            <a:r>
              <a:rPr lang="vi-VN" sz="2400" b="1" dirty="0">
                <a:solidFill>
                  <a:srgbClr val="C00000"/>
                </a:solidFill>
              </a:rPr>
              <a:t>Hình 6.3: Khi hai mảng kiến tạo xô vào nhau</a:t>
            </a:r>
            <a:endParaRPr lang="en-US" sz="2400" b="1" dirty="0">
              <a:solidFill>
                <a:srgbClr val="C00000"/>
              </a:solidFill>
            </a:endParaRPr>
          </a:p>
        </p:txBody>
      </p:sp>
      <p:sp>
        <p:nvSpPr>
          <p:cNvPr id="8" name="Rounded Rectangle 7"/>
          <p:cNvSpPr/>
          <p:nvPr/>
        </p:nvSpPr>
        <p:spPr>
          <a:xfrm>
            <a:off x="6015362" y="1727281"/>
            <a:ext cx="6072188" cy="4157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p:cNvSpPr>
            <a:spLocks noChangeArrowheads="1"/>
          </p:cNvSpPr>
          <p:nvPr/>
        </p:nvSpPr>
        <p:spPr bwMode="auto">
          <a:xfrm>
            <a:off x="6351118" y="1852346"/>
            <a:ext cx="540067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Khi</a:t>
            </a:r>
            <a:r>
              <a:rPr lang="en-US" altLang="en-US" sz="2200" b="1" dirty="0">
                <a:solidFill>
                  <a:srgbClr val="7030A0"/>
                </a:solidFill>
                <a:latin typeface="Times New Roman" panose="02020603050405020304" pitchFamily="18" charset="0"/>
                <a:cs typeface="Times New Roman" panose="02020603050405020304" pitchFamily="18" charset="0"/>
              </a:rPr>
              <a:t> 2 </a:t>
            </a:r>
            <a:r>
              <a:rPr lang="en-US" altLang="en-US" sz="2200" b="1" dirty="0" err="1">
                <a:solidFill>
                  <a:srgbClr val="7030A0"/>
                </a:solidFill>
                <a:latin typeface="Times New Roman" panose="02020603050405020304" pitchFamily="18" charset="0"/>
                <a:cs typeface="Times New Roman" panose="02020603050405020304" pitchFamily="18" charset="0"/>
              </a:rPr>
              <a:t>mảng</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lục</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địa</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xô</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vào</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nhau</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hình</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thành</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các</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dãy</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núi</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lục</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địa</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cao</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đồ</a:t>
            </a:r>
            <a:r>
              <a:rPr lang="en-US"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err="1">
                <a:solidFill>
                  <a:srgbClr val="7030A0"/>
                </a:solidFill>
                <a:latin typeface="Times New Roman" panose="02020603050405020304" pitchFamily="18" charset="0"/>
                <a:cs typeface="Times New Roman" panose="02020603050405020304" pitchFamily="18" charset="0"/>
              </a:rPr>
              <a:t>sộ</a:t>
            </a:r>
            <a:r>
              <a:rPr lang="en-US" altLang="en-US" sz="2200" b="1" dirty="0">
                <a:solidFill>
                  <a:srgbClr val="7030A0"/>
                </a:solidFill>
                <a:latin typeface="Times New Roman" panose="02020603050405020304" pitchFamily="18" charset="0"/>
                <a:cs typeface="Times New Roman" panose="02020603050405020304" pitchFamily="18" charset="0"/>
              </a:rPr>
              <a:t>.</a:t>
            </a:r>
            <a:endParaRPr lang="vi-VN" altLang="en-US" sz="2200" b="1" dirty="0">
              <a:solidFill>
                <a:srgbClr val="7030A0"/>
              </a:solidFill>
              <a:latin typeface="Times New Roman" panose="02020603050405020304" pitchFamily="18" charset="0"/>
              <a:cs typeface="Times New Roman" panose="02020603050405020304" pitchFamily="18" charset="0"/>
            </a:endParaRPr>
          </a:p>
          <a:p>
            <a:pPr lvl="0" algn="just"/>
            <a:endParaRPr lang="en-US" altLang="en-US" sz="2200" b="1" dirty="0">
              <a:solidFill>
                <a:srgbClr val="7030A0"/>
              </a:solidFill>
              <a:latin typeface="Times New Roman" panose="02020603050405020304" pitchFamily="18" charset="0"/>
              <a:cs typeface="Times New Roman" panose="02020603050405020304" pitchFamily="18" charset="0"/>
            </a:endParaRPr>
          </a:p>
          <a:p>
            <a:pPr lvl="0" algn="just"/>
            <a:r>
              <a:rPr lang="en-US" altLang="en-US" sz="2200" dirty="0" err="1">
                <a:solidFill>
                  <a:srgbClr val="7030A0"/>
                </a:solidFill>
                <a:latin typeface="Times New Roman" panose="02020603050405020304" pitchFamily="18" charset="0"/>
                <a:cs typeface="Times New Roman" panose="02020603050405020304" pitchFamily="18" charset="0"/>
              </a:rPr>
              <a:t>Ví</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dụ</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Dãy</a:t>
            </a:r>
            <a:r>
              <a:rPr lang="en-US" altLang="en-US" sz="2200" dirty="0">
                <a:solidFill>
                  <a:srgbClr val="7030A0"/>
                </a:solidFill>
                <a:latin typeface="Times New Roman" panose="02020603050405020304" pitchFamily="18" charset="0"/>
                <a:cs typeface="Times New Roman" panose="02020603050405020304" pitchFamily="18" charset="0"/>
              </a:rPr>
              <a:t> Hi-ma-lay-a </a:t>
            </a:r>
            <a:r>
              <a:rPr lang="en-US" altLang="en-US" sz="2200" dirty="0" err="1">
                <a:solidFill>
                  <a:srgbClr val="7030A0"/>
                </a:solidFill>
                <a:latin typeface="Times New Roman" panose="02020603050405020304" pitchFamily="18" charset="0"/>
                <a:cs typeface="Times New Roman" panose="02020603050405020304" pitchFamily="18" charset="0"/>
              </a:rPr>
              <a:t>hình</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thành</a:t>
            </a:r>
            <a:r>
              <a:rPr lang="en-US" altLang="en-US" sz="2200" dirty="0">
                <a:solidFill>
                  <a:srgbClr val="7030A0"/>
                </a:solidFill>
                <a:latin typeface="Times New Roman" panose="02020603050405020304" pitchFamily="18" charset="0"/>
                <a:cs typeface="Times New Roman" panose="02020603050405020304" pitchFamily="18" charset="0"/>
              </a:rPr>
              <a:t> do 2 </a:t>
            </a:r>
            <a:r>
              <a:rPr lang="en-US" altLang="en-US" sz="2200" dirty="0" err="1">
                <a:solidFill>
                  <a:srgbClr val="7030A0"/>
                </a:solidFill>
                <a:latin typeface="Times New Roman" panose="02020603050405020304" pitchFamily="18" charset="0"/>
                <a:cs typeface="Times New Roman" panose="02020603050405020304" pitchFamily="18" charset="0"/>
              </a:rPr>
              <a:t>mảng</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Ấn</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Độ</a:t>
            </a:r>
            <a:r>
              <a:rPr lang="en-US" altLang="en-US" sz="2200" dirty="0">
                <a:solidFill>
                  <a:srgbClr val="7030A0"/>
                </a:solidFill>
                <a:latin typeface="Times New Roman" panose="02020603050405020304" pitchFamily="18" charset="0"/>
                <a:cs typeface="Times New Roman" panose="02020603050405020304" pitchFamily="18" charset="0"/>
              </a:rPr>
              <a:t> - Ô-</a:t>
            </a:r>
            <a:r>
              <a:rPr lang="en-US" altLang="en-US" sz="2200" dirty="0" err="1">
                <a:solidFill>
                  <a:srgbClr val="7030A0"/>
                </a:solidFill>
                <a:latin typeface="Times New Roman" panose="02020603050405020304" pitchFamily="18" charset="0"/>
                <a:cs typeface="Times New Roman" panose="02020603050405020304" pitchFamily="18" charset="0"/>
              </a:rPr>
              <a:t>xtrây</a:t>
            </a:r>
            <a:r>
              <a:rPr lang="en-US" altLang="en-US" sz="2200" dirty="0">
                <a:solidFill>
                  <a:srgbClr val="7030A0"/>
                </a:solidFill>
                <a:latin typeface="Times New Roman" panose="02020603050405020304" pitchFamily="18" charset="0"/>
                <a:cs typeface="Times New Roman" panose="02020603050405020304" pitchFamily="18" charset="0"/>
              </a:rPr>
              <a:t>-</a:t>
            </a:r>
            <a:r>
              <a:rPr lang="en-US" altLang="en-US" sz="2200" dirty="0" err="1">
                <a:solidFill>
                  <a:srgbClr val="7030A0"/>
                </a:solidFill>
                <a:latin typeface="Times New Roman" panose="02020603050405020304" pitchFamily="18" charset="0"/>
                <a:cs typeface="Times New Roman" panose="02020603050405020304" pitchFamily="18" charset="0"/>
              </a:rPr>
              <a:t>lia</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và</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Âu</a:t>
            </a:r>
            <a:r>
              <a:rPr lang="en-US" altLang="en-US" sz="2200" dirty="0">
                <a:solidFill>
                  <a:srgbClr val="7030A0"/>
                </a:solidFill>
                <a:latin typeface="Times New Roman" panose="02020603050405020304" pitchFamily="18" charset="0"/>
                <a:cs typeface="Times New Roman" panose="02020603050405020304" pitchFamily="18" charset="0"/>
              </a:rPr>
              <a:t> - Á </a:t>
            </a:r>
            <a:r>
              <a:rPr lang="en-US" altLang="en-US" sz="2200" dirty="0" err="1">
                <a:solidFill>
                  <a:srgbClr val="7030A0"/>
                </a:solidFill>
                <a:latin typeface="Times New Roman" panose="02020603050405020304" pitchFamily="18" charset="0"/>
                <a:cs typeface="Times New Roman" panose="02020603050405020304" pitchFamily="18" charset="0"/>
              </a:rPr>
              <a:t>xô</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vào</a:t>
            </a:r>
            <a:r>
              <a:rPr lang="en-US" altLang="en-US" sz="2200" dirty="0">
                <a:solidFill>
                  <a:srgbClr val="7030A0"/>
                </a:solidFill>
                <a:latin typeface="Times New Roman" panose="02020603050405020304" pitchFamily="18" charset="0"/>
                <a:cs typeface="Times New Roman" panose="02020603050405020304" pitchFamily="18" charset="0"/>
              </a:rPr>
              <a:t> </a:t>
            </a:r>
            <a:r>
              <a:rPr lang="en-US" altLang="en-US" sz="2200" dirty="0" err="1">
                <a:solidFill>
                  <a:srgbClr val="7030A0"/>
                </a:solidFill>
                <a:latin typeface="Times New Roman" panose="02020603050405020304" pitchFamily="18" charset="0"/>
                <a:cs typeface="Times New Roman" panose="02020603050405020304" pitchFamily="18" charset="0"/>
              </a:rPr>
              <a:t>nhau</a:t>
            </a:r>
            <a:r>
              <a:rPr lang="en-US" altLang="en-US" sz="2200" dirty="0">
                <a:solidFill>
                  <a:srgbClr val="7030A0"/>
                </a:solidFill>
                <a:latin typeface="Times New Roman" panose="02020603050405020304" pitchFamily="18" charset="0"/>
                <a:cs typeface="Times New Roman" panose="02020603050405020304" pitchFamily="18" charset="0"/>
              </a:rPr>
              <a:t>.</a:t>
            </a:r>
          </a:p>
        </p:txBody>
      </p:sp>
      <p:sp>
        <p:nvSpPr>
          <p:cNvPr id="13" name="Rectangle 5"/>
          <p:cNvSpPr>
            <a:spLocks noChangeArrowheads="1"/>
          </p:cNvSpPr>
          <p:nvPr/>
        </p:nvSpPr>
        <p:spPr bwMode="auto">
          <a:xfrm>
            <a:off x="6222206" y="3910171"/>
            <a:ext cx="54006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kumimoji="0" lang="vi-VN"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Khi</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1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mảng</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đại</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dương</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xô</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húc</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1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mảng</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lục</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địa</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tạo</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thành</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các</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vực</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biển</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sâu</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và</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dãy</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núi</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cao</a:t>
            </a:r>
            <a:r>
              <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r>
              <a:rPr lang="en-US" dirty="0"/>
              <a:t> </a:t>
            </a:r>
            <a:endParaRPr lang="vi-VN" dirty="0"/>
          </a:p>
          <a:p>
            <a:pPr lvl="0" algn="ctr"/>
            <a:endParaRPr lang="vi-VN" sz="2000" dirty="0">
              <a:solidFill>
                <a:srgbClr val="7030A0"/>
              </a:solidFill>
              <a:latin typeface="Times New Roman" panose="02020603050405020304" pitchFamily="18" charset="0"/>
              <a:cs typeface="Times New Roman" panose="02020603050405020304" pitchFamily="18" charset="0"/>
            </a:endParaRPr>
          </a:p>
          <a:p>
            <a:pPr lvl="0" algn="ctr"/>
            <a:r>
              <a:rPr lang="en-US" sz="2000" dirty="0" err="1">
                <a:solidFill>
                  <a:srgbClr val="7030A0"/>
                </a:solidFill>
                <a:latin typeface="Times New Roman" panose="02020603050405020304" pitchFamily="18" charset="0"/>
                <a:cs typeface="Times New Roman" panose="02020603050405020304" pitchFamily="18" charset="0"/>
              </a:rPr>
              <a:t>Ví</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dụ</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Mảng</a:t>
            </a:r>
            <a:r>
              <a:rPr lang="en-US" sz="2000" dirty="0">
                <a:solidFill>
                  <a:srgbClr val="7030A0"/>
                </a:solidFill>
                <a:latin typeface="Times New Roman" panose="02020603050405020304" pitchFamily="18" charset="0"/>
                <a:cs typeface="Times New Roman" panose="02020603050405020304" pitchFamily="18" charset="0"/>
              </a:rPr>
              <a:t> Na-</a:t>
            </a:r>
            <a:r>
              <a:rPr lang="en-US" sz="2000" dirty="0" err="1">
                <a:solidFill>
                  <a:srgbClr val="7030A0"/>
                </a:solidFill>
                <a:latin typeface="Times New Roman" panose="02020603050405020304" pitchFamily="18" charset="0"/>
                <a:cs typeface="Times New Roman" panose="02020603050405020304" pitchFamily="18" charset="0"/>
              </a:rPr>
              <a:t>xca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xô</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húc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với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mảng</a:t>
            </a:r>
            <a:r>
              <a:rPr lang="en-US" sz="2000" dirty="0">
                <a:solidFill>
                  <a:srgbClr val="7030A0"/>
                </a:solidFill>
                <a:latin typeface="Times New Roman" panose="02020603050405020304" pitchFamily="18" charset="0"/>
                <a:cs typeface="Times New Roman" panose="02020603050405020304" pitchFamily="18" charset="0"/>
              </a:rPr>
              <a:t> Nam </a:t>
            </a:r>
            <a:r>
              <a:rPr lang="en-US" sz="2000" dirty="0" err="1">
                <a:solidFill>
                  <a:srgbClr val="7030A0"/>
                </a:solidFill>
                <a:latin typeface="Times New Roman" panose="02020603050405020304" pitchFamily="18" charset="0"/>
                <a:cs typeface="Times New Roman" panose="02020603050405020304" pitchFamily="18" charset="0"/>
              </a:rPr>
              <a:t>Mỹ</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tạo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thành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vực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biển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Pê-ru</a:t>
            </a:r>
            <a:r>
              <a:rPr lang="en-US" sz="2000" dirty="0">
                <a:solidFill>
                  <a:srgbClr val="7030A0"/>
                </a:solidFill>
                <a:latin typeface="Times New Roman" panose="02020603050405020304" pitchFamily="18" charset="0"/>
                <a:cs typeface="Times New Roman" panose="02020603050405020304" pitchFamily="18" charset="0"/>
              </a:rPr>
              <a:t> - Chi-</a:t>
            </a:r>
            <a:r>
              <a:rPr lang="en-US" sz="2000" dirty="0" err="1">
                <a:solidFill>
                  <a:srgbClr val="7030A0"/>
                </a:solidFill>
                <a:latin typeface="Times New Roman" panose="02020603050405020304" pitchFamily="18" charset="0"/>
                <a:cs typeface="Times New Roman" panose="02020603050405020304" pitchFamily="18" charset="0"/>
              </a:rPr>
              <a:t>lê</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dãy</a:t>
            </a:r>
            <a:r>
              <a:rPr lang="en-US" sz="2000" dirty="0">
                <a:solidFill>
                  <a:srgbClr val="7030A0"/>
                </a:solidFill>
                <a:latin typeface="Times New Roman" panose="02020603050405020304" pitchFamily="18" charset="0"/>
                <a:cs typeface="Times New Roman" panose="02020603050405020304" pitchFamily="18" charset="0"/>
              </a:rPr>
              <a:t> An-</a:t>
            </a:r>
            <a:r>
              <a:rPr lang="en-US" sz="2000" dirty="0" err="1">
                <a:solidFill>
                  <a:srgbClr val="7030A0"/>
                </a:solidFill>
                <a:latin typeface="Times New Roman" panose="02020603050405020304" pitchFamily="18" charset="0"/>
                <a:cs typeface="Times New Roman" panose="02020603050405020304" pitchFamily="18" charset="0"/>
              </a:rPr>
              <a:t>đét</a:t>
            </a:r>
            <a:r>
              <a:rPr lang="en-US" sz="2000" dirty="0">
                <a:solidFill>
                  <a:srgbClr val="7030A0"/>
                </a:solidFill>
                <a:latin typeface="Times New Roman" panose="02020603050405020304" pitchFamily="18" charset="0"/>
                <a:cs typeface="Times New Roman" panose="02020603050405020304" pitchFamily="18" charset="0"/>
              </a:rPr>
              <a:t>.</a:t>
            </a:r>
            <a:endParaRPr kumimoji="0" lang="en-US" altLang="en-US" sz="20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br>
            <a:endParaRPr kumimoji="0" lang="en-US" altLang="en-US" sz="20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90126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8" grpId="0" animBg="1"/>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3879"/>
            <a:ext cx="12192000" cy="6325006"/>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sp>
        <p:nvSpPr>
          <p:cNvPr id="23" name="TextBox 23"/>
          <p:cNvSpPr txBox="1"/>
          <p:nvPr/>
        </p:nvSpPr>
        <p:spPr>
          <a:xfrm>
            <a:off x="2580118" y="-17354"/>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6" name="Flowchart: Preparation 5"/>
          <p:cNvSpPr/>
          <p:nvPr/>
        </p:nvSpPr>
        <p:spPr>
          <a:xfrm>
            <a:off x="542925" y="609589"/>
            <a:ext cx="11115675" cy="1222538"/>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cs typeface="Times New Roman" panose="02020603050405020304" pitchFamily="18" charset="0"/>
              </a:rPr>
              <a:t>K</a:t>
            </a:r>
            <a:r>
              <a:rPr lang="en-US" sz="2400" b="1" dirty="0" err="1">
                <a:solidFill>
                  <a:schemeClr val="tx1"/>
                </a:solidFill>
                <a:latin typeface="Times New Roman" panose="02020603050405020304" pitchFamily="18" charset="0"/>
                <a:cs typeface="Times New Roman" panose="02020603050405020304" pitchFamily="18" charset="0"/>
              </a:rPr>
              <a:t>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nhau</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573864" y="2254026"/>
            <a:ext cx="6084736" cy="3557971"/>
          </a:xfrm>
          <a:prstGeom prst="rect">
            <a:avLst/>
          </a:prstGeom>
        </p:spPr>
      </p:pic>
      <p:sp>
        <p:nvSpPr>
          <p:cNvPr id="18" name="TextBox 17"/>
          <p:cNvSpPr txBox="1"/>
          <p:nvPr/>
        </p:nvSpPr>
        <p:spPr>
          <a:xfrm>
            <a:off x="6423100" y="5878989"/>
            <a:ext cx="4386263" cy="830997"/>
          </a:xfrm>
          <a:prstGeom prst="rect">
            <a:avLst/>
          </a:prstGeom>
          <a:noFill/>
        </p:spPr>
        <p:txBody>
          <a:bodyPr wrap="square" rtlCol="0">
            <a:spAutoFit/>
          </a:bodyPr>
          <a:lstStyle/>
          <a:p>
            <a:pPr algn="ctr"/>
            <a:r>
              <a:rPr lang="vi-VN" sz="2400" b="1" dirty="0">
                <a:solidFill>
                  <a:srgbClr val="C00000"/>
                </a:solidFill>
              </a:rPr>
              <a:t>Hình 6.4: Khi hai mảng kiến tạo tách xa nhau</a:t>
            </a:r>
            <a:endParaRPr lang="en-US" sz="2400" b="1" dirty="0">
              <a:solidFill>
                <a:srgbClr val="C00000"/>
              </a:solidFill>
            </a:endParaRPr>
          </a:p>
        </p:txBody>
      </p:sp>
      <p:sp>
        <p:nvSpPr>
          <p:cNvPr id="5" name="Rounded Rectangle 4"/>
          <p:cNvSpPr/>
          <p:nvPr/>
        </p:nvSpPr>
        <p:spPr>
          <a:xfrm>
            <a:off x="542925" y="2254026"/>
            <a:ext cx="4802907" cy="36649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vi-VN" sz="2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Tạo ra vết nứt lớn, macma trào lên tạo thành các dãy núi nằm dọc vết nứt, kèm theo động đất hoặc núi lửa.</a:t>
            </a:r>
          </a:p>
          <a:p>
            <a:r>
              <a:rPr lang="vi-VN" sz="2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Ví dụ: Sống núi ngầm giữa Đại Tây Dương.</a:t>
            </a:r>
          </a:p>
        </p:txBody>
      </p:sp>
    </p:spTree>
    <p:extLst>
      <p:ext uri="{BB962C8B-B14F-4D97-AF65-F5344CB8AC3E}">
        <p14:creationId xmlns:p14="http://schemas.microsoft.com/office/powerpoint/2010/main" val="32164958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ircle(in)">
                                      <p:cBhvr>
                                        <p:cTn id="22" dur="20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438" y="2332436"/>
            <a:ext cx="3571875" cy="3393280"/>
          </a:xfrm>
          <a:prstGeom prst="rect">
            <a:avLst/>
          </a:prstGeom>
        </p:spPr>
      </p:pic>
      <p:sp>
        <p:nvSpPr>
          <p:cNvPr id="7" name="Rounded Rectangle 6"/>
          <p:cNvSpPr/>
          <p:nvPr/>
        </p:nvSpPr>
        <p:spPr>
          <a:xfrm>
            <a:off x="785813" y="857250"/>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4000501" y="342901"/>
            <a:ext cx="8191500" cy="17145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HS THỰC HIÊNH NHIỆM VỤ SAU: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ouble Wave 3"/>
          <p:cNvSpPr/>
          <p:nvPr/>
        </p:nvSpPr>
        <p:spPr>
          <a:xfrm>
            <a:off x="4114800" y="2143126"/>
            <a:ext cx="7772400" cy="3582590"/>
          </a:xfrm>
          <a:prstGeom prst="doubleWave">
            <a:avLst>
              <a:gd name="adj1" fmla="val 6250"/>
              <a:gd name="adj2" fmla="val 16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núi</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Hi-ma-lay-a, An-</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đét</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2947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889280" y="729806"/>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2846552" y="175093"/>
            <a:ext cx="6264857" cy="646331"/>
          </a:xfrm>
          <a:prstGeom prst="rect">
            <a:avLst/>
          </a:prstGeom>
          <a:noFill/>
        </p:spPr>
        <p:txBody>
          <a:bodyPr wrap="none" rtlCol="0">
            <a:spAutoFit/>
          </a:bodyPr>
          <a:lstStyle/>
          <a:p>
            <a:r>
              <a:rPr lang="vi-VN" sz="3600" dirty="0">
                <a:solidFill>
                  <a:srgbClr val="FF0000"/>
                </a:solidFill>
                <a:latin typeface="#9Slide03 Bebas Neue Bold" panose="020B0606020202050201" pitchFamily="34" charset="0"/>
              </a:rPr>
              <a:t>VIDEO GIỚI THIỆU VỀ THUYẾT KIẾN TẠO MẢNG</a:t>
            </a:r>
            <a:endParaRPr lang="en-US" sz="3600" dirty="0">
              <a:solidFill>
                <a:srgbClr val="FF0000"/>
              </a:solidFill>
              <a:latin typeface="#9Slide03 Bebas Neue Bold" panose="020B0606020202050201" pitchFamily="34" charset="0"/>
            </a:endParaRP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2" name="Thuyết kiến tạo mảng (plate tectonics) siêu dễ hiể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6731" y="821424"/>
            <a:ext cx="8464732" cy="4847856"/>
          </a:xfrm>
          <a:prstGeom prst="rect">
            <a:avLst/>
          </a:prstGeom>
        </p:spPr>
      </p:pic>
    </p:spTree>
    <p:extLst>
      <p:ext uri="{BB962C8B-B14F-4D97-AF65-F5344CB8AC3E}">
        <p14:creationId xmlns:p14="http://schemas.microsoft.com/office/powerpoint/2010/main" val="1334511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33673">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Horizontal Scroll 2"/>
          <p:cNvSpPr/>
          <p:nvPr/>
        </p:nvSpPr>
        <p:spPr>
          <a:xfrm>
            <a:off x="0" y="857250"/>
            <a:ext cx="8429626" cy="61150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950118" y="2021948"/>
            <a:ext cx="7050882"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Vùng</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trẻ</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Hi-ma-lay-a</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Vị</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trí</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nằm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ở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phía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bắc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Nam Á.</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Đặc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điểm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Hi-ma-lay-a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dãy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trẻ</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thế</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giới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lịch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sử</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địa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Đặc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điểm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đặc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trưng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hiện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nay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nó</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vẫn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còn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hoạt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Theo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ước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tính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tốc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độ</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nâng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lên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cao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Hi-ma-lay-a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1 cm/</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năm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đỉnh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Everet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cao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thế</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giới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(8 848 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nằm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ở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biên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giới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Nepal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Tây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Tạng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Trung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Quốc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Hi-ma-lay-a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trải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rộng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7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quốc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châu</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Á,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bao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gồm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Ấn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Độ</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Trung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Quốc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Nepal, Bhutan, Afghanistan, Myanmar, Pakistan.</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hình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Dãy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Hi-ma-lay-a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hình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chạm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giữa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mảng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Ấn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Độ</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 Ô-</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xtrây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-li-a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mảng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Âu</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 Á.</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242593" y="2136249"/>
            <a:ext cx="3949407" cy="3106321"/>
          </a:xfrm>
          <a:prstGeom prst="rect">
            <a:avLst/>
          </a:prstGeom>
        </p:spPr>
      </p:pic>
    </p:spTree>
    <p:extLst>
      <p:ext uri="{BB962C8B-B14F-4D97-AF65-F5344CB8AC3E}">
        <p14:creationId xmlns:p14="http://schemas.microsoft.com/office/powerpoint/2010/main" val="282620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1" y="871536"/>
            <a:ext cx="5886448" cy="4629152"/>
          </a:xfrm>
          <a:prstGeom prst="rect">
            <a:avLst/>
          </a:prstGeom>
        </p:spPr>
      </p:pic>
      <p:pic>
        <p:nvPicPr>
          <p:cNvPr id="3" name="Picture 2"/>
          <p:cNvPicPr>
            <a:picLocks noChangeAspect="1"/>
          </p:cNvPicPr>
          <p:nvPr/>
        </p:nvPicPr>
        <p:blipFill>
          <a:blip r:embed="rId3"/>
          <a:stretch>
            <a:fillRect/>
          </a:stretch>
        </p:blipFill>
        <p:spPr>
          <a:xfrm>
            <a:off x="6000749" y="871536"/>
            <a:ext cx="6200775" cy="4629152"/>
          </a:xfrm>
          <a:prstGeom prst="rect">
            <a:avLst/>
          </a:prstGeom>
        </p:spPr>
      </p:pic>
      <p:sp>
        <p:nvSpPr>
          <p:cNvPr id="4" name="Rectangle 3"/>
          <p:cNvSpPr/>
          <p:nvPr/>
        </p:nvSpPr>
        <p:spPr>
          <a:xfrm>
            <a:off x="6348413" y="5634722"/>
            <a:ext cx="6096000" cy="646331"/>
          </a:xfrm>
          <a:prstGeom prst="rect">
            <a:avLst/>
          </a:prstGeom>
        </p:spPr>
        <p:txBody>
          <a:bodyPr>
            <a:spAutoFit/>
          </a:bodyPr>
          <a:lstStyle/>
          <a:p>
            <a:r>
              <a:rPr lang="vi-VN" b="1" dirty="0">
                <a:solidFill>
                  <a:srgbClr val="333333"/>
                </a:solidFill>
                <a:latin typeface="robotoSlab"/>
              </a:rPr>
              <a:t>Đ</a:t>
            </a:r>
            <a:r>
              <a:rPr lang="en-US" b="1" dirty="0" err="1">
                <a:solidFill>
                  <a:srgbClr val="333333"/>
                </a:solidFill>
                <a:latin typeface="robotoSlab"/>
              </a:rPr>
              <a:t>ại</a:t>
            </a:r>
            <a:r>
              <a:rPr lang="en-US" b="1" dirty="0">
                <a:solidFill>
                  <a:srgbClr val="333333"/>
                </a:solidFill>
                <a:latin typeface="robotoSlab"/>
              </a:rPr>
              <a:t> </a:t>
            </a:r>
            <a:r>
              <a:rPr lang="en-US" b="1" dirty="0" err="1">
                <a:solidFill>
                  <a:srgbClr val="333333"/>
                </a:solidFill>
                <a:latin typeface="robotoSlab"/>
              </a:rPr>
              <a:t>sứ</a:t>
            </a:r>
            <a:r>
              <a:rPr lang="en-US" b="1" dirty="0">
                <a:solidFill>
                  <a:srgbClr val="333333"/>
                </a:solidFill>
                <a:latin typeface="robotoSlab"/>
              </a:rPr>
              <a:t> </a:t>
            </a:r>
            <a:r>
              <a:rPr lang="en-US" b="1" dirty="0" err="1">
                <a:solidFill>
                  <a:srgbClr val="333333"/>
                </a:solidFill>
                <a:latin typeface="robotoSlab"/>
              </a:rPr>
              <a:t>Phạm</a:t>
            </a:r>
            <a:r>
              <a:rPr lang="en-US" b="1" dirty="0">
                <a:solidFill>
                  <a:srgbClr val="333333"/>
                </a:solidFill>
                <a:latin typeface="robotoSlab"/>
              </a:rPr>
              <a:t> </a:t>
            </a:r>
            <a:r>
              <a:rPr lang="en-US" b="1" dirty="0" err="1">
                <a:solidFill>
                  <a:srgbClr val="333333"/>
                </a:solidFill>
                <a:latin typeface="robotoSlab"/>
              </a:rPr>
              <a:t>Sanh</a:t>
            </a:r>
            <a:r>
              <a:rPr lang="en-US" b="1" dirty="0">
                <a:solidFill>
                  <a:srgbClr val="333333"/>
                </a:solidFill>
                <a:latin typeface="robotoSlab"/>
              </a:rPr>
              <a:t> </a:t>
            </a:r>
            <a:r>
              <a:rPr lang="en-US" b="1" dirty="0" err="1">
                <a:solidFill>
                  <a:srgbClr val="333333"/>
                </a:solidFill>
                <a:latin typeface="robotoSlab"/>
              </a:rPr>
              <a:t>Châu</a:t>
            </a:r>
            <a:r>
              <a:rPr lang="en-US" b="1" dirty="0">
                <a:solidFill>
                  <a:srgbClr val="333333"/>
                </a:solidFill>
                <a:latin typeface="robotoSlab"/>
              </a:rPr>
              <a:t> </a:t>
            </a:r>
            <a:r>
              <a:rPr lang="en-US" b="1" dirty="0" err="1">
                <a:solidFill>
                  <a:srgbClr val="333333"/>
                </a:solidFill>
                <a:latin typeface="robotoSlab"/>
              </a:rPr>
              <a:t>quảng</a:t>
            </a:r>
            <a:r>
              <a:rPr lang="en-US" b="1" dirty="0">
                <a:solidFill>
                  <a:srgbClr val="333333"/>
                </a:solidFill>
                <a:latin typeface="robotoSlab"/>
              </a:rPr>
              <a:t> </a:t>
            </a:r>
            <a:r>
              <a:rPr lang="en-US" b="1" dirty="0" err="1">
                <a:solidFill>
                  <a:srgbClr val="333333"/>
                </a:solidFill>
                <a:latin typeface="robotoSlab"/>
              </a:rPr>
              <a:t>bá</a:t>
            </a:r>
            <a:r>
              <a:rPr lang="en-US" b="1" dirty="0">
                <a:solidFill>
                  <a:srgbClr val="333333"/>
                </a:solidFill>
                <a:latin typeface="robotoSlab"/>
              </a:rPr>
              <a:t> </a:t>
            </a:r>
            <a:r>
              <a:rPr lang="en-US" b="1" dirty="0" err="1">
                <a:solidFill>
                  <a:srgbClr val="333333"/>
                </a:solidFill>
                <a:latin typeface="robotoSlab"/>
              </a:rPr>
              <a:t>Việt</a:t>
            </a:r>
            <a:r>
              <a:rPr lang="en-US" b="1" dirty="0">
                <a:solidFill>
                  <a:srgbClr val="333333"/>
                </a:solidFill>
                <a:latin typeface="robotoSlab"/>
              </a:rPr>
              <a:t> Nam </a:t>
            </a:r>
            <a:r>
              <a:rPr lang="en-US" b="1" dirty="0" err="1">
                <a:solidFill>
                  <a:srgbClr val="333333"/>
                </a:solidFill>
                <a:latin typeface="robotoSlab"/>
              </a:rPr>
              <a:t>trên</a:t>
            </a:r>
            <a:r>
              <a:rPr lang="en-US" b="1" dirty="0">
                <a:solidFill>
                  <a:srgbClr val="333333"/>
                </a:solidFill>
                <a:latin typeface="robotoSlab"/>
              </a:rPr>
              <a:t> </a:t>
            </a:r>
            <a:r>
              <a:rPr lang="en-US" b="1" dirty="0" err="1">
                <a:solidFill>
                  <a:srgbClr val="333333"/>
                </a:solidFill>
                <a:latin typeface="robotoSlab"/>
              </a:rPr>
              <a:t>núi</a:t>
            </a:r>
            <a:r>
              <a:rPr lang="en-US" b="1" dirty="0">
                <a:solidFill>
                  <a:srgbClr val="333333"/>
                </a:solidFill>
                <a:latin typeface="robotoSlab"/>
              </a:rPr>
              <a:t> Himalaya </a:t>
            </a:r>
            <a:r>
              <a:rPr lang="en-US" b="1" dirty="0" err="1">
                <a:solidFill>
                  <a:srgbClr val="333333"/>
                </a:solidFill>
                <a:latin typeface="robotoSlab"/>
              </a:rPr>
              <a:t>tuyết</a:t>
            </a:r>
            <a:r>
              <a:rPr lang="en-US" b="1" dirty="0">
                <a:solidFill>
                  <a:srgbClr val="333333"/>
                </a:solidFill>
                <a:latin typeface="robotoSlab"/>
              </a:rPr>
              <a:t> </a:t>
            </a:r>
            <a:r>
              <a:rPr lang="en-US" b="1" dirty="0" err="1">
                <a:solidFill>
                  <a:srgbClr val="333333"/>
                </a:solidFill>
                <a:latin typeface="robotoSlab"/>
              </a:rPr>
              <a:t>trắng</a:t>
            </a:r>
            <a:endParaRPr lang="en-US" b="1" i="0" dirty="0">
              <a:solidFill>
                <a:srgbClr val="333333"/>
              </a:solidFill>
              <a:effectLst/>
              <a:latin typeface="robotoSlab"/>
            </a:endParaRPr>
          </a:p>
        </p:txBody>
      </p:sp>
      <p:sp>
        <p:nvSpPr>
          <p:cNvPr id="5" name="TextBox 4"/>
          <p:cNvSpPr txBox="1"/>
          <p:nvPr/>
        </p:nvSpPr>
        <p:spPr>
          <a:xfrm>
            <a:off x="471488" y="5843588"/>
            <a:ext cx="5143500" cy="400110"/>
          </a:xfrm>
          <a:prstGeom prst="rect">
            <a:avLst/>
          </a:prstGeom>
          <a:noFill/>
        </p:spPr>
        <p:txBody>
          <a:bodyPr wrap="square" rtlCol="0">
            <a:spAutoFit/>
          </a:bodyPr>
          <a:lstStyle/>
          <a:p>
            <a:pPr algn="ctr"/>
            <a:r>
              <a:rPr lang="vi-VN" sz="2000" b="1" dirty="0">
                <a:latin typeface="Times New Roman" panose="02020603050405020304" pitchFamily="18" charset="0"/>
                <a:cs typeface="Times New Roman" panose="02020603050405020304" pitchFamily="18" charset="0"/>
              </a:rPr>
              <a:t>Núi Hymalaya</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44175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Horizontal Scroll 2"/>
          <p:cNvSpPr/>
          <p:nvPr/>
        </p:nvSpPr>
        <p:spPr>
          <a:xfrm>
            <a:off x="0" y="900113"/>
            <a:ext cx="7472363" cy="6100762"/>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857250" y="2057668"/>
            <a:ext cx="6043613"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22222"/>
                </a:solidFill>
                <a:effectLst/>
                <a:latin typeface="Roboto"/>
              </a:rPr>
              <a:t> </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Vùng</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trẻ</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An-</a:t>
            </a:r>
            <a:r>
              <a:rPr kumimoji="0" lang="en-US" altLang="en-US" sz="2000" b="1"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đét</a:t>
            </a:r>
            <a:r>
              <a:rPr kumimoji="0" lang="en-US" altLang="en-US" sz="2000" b="1"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Vị</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trí</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nằm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dọc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bờ</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biển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phía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tây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Mỹ</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Đặc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điểm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Dãy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An-</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đét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gồm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chuỗi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liên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tục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dài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7 242 km,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kéo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dài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qua 7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quốc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gia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(Venezuela, Colombia, Ecuador, Peru, Bolivia, Chile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Argentina).</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Đỉnh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cao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dãy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An-</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đét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Aconcagua (6 962 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thuộc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Argentina.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Đây</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cũng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đỉnh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cao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nhất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châu</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Mỹ</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vốn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núi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lửa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nhưng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còn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hoạt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hình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An-</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đét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kết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quá</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trình</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tạo</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vỏ</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đại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dương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mảng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Nazca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Cực</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bị</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hút</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chìm</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xuống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bên</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dưới</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mảng</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Nam </a:t>
            </a:r>
            <a:r>
              <a:rPr kumimoji="0" lang="en-US" altLang="en-US" sz="2000"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Mỹ</a:t>
            </a:r>
            <a:r>
              <a:rPr kumimoji="0" lang="en-US" altLang="en-US" sz="20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flipH="1">
            <a:off x="7600950" y="1928545"/>
            <a:ext cx="4591050" cy="3914775"/>
          </a:xfrm>
          <a:prstGeom prst="rect">
            <a:avLst/>
          </a:prstGeom>
        </p:spPr>
      </p:pic>
    </p:spTree>
    <p:extLst>
      <p:ext uri="{BB962C8B-B14F-4D97-AF65-F5344CB8AC3E}">
        <p14:creationId xmlns:p14="http://schemas.microsoft.com/office/powerpoint/2010/main" val="2763277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1475" y="228600"/>
            <a:ext cx="5186363" cy="3257550"/>
          </a:xfrm>
          <a:prstGeom prst="rect">
            <a:avLst/>
          </a:prstGeom>
        </p:spPr>
      </p:pic>
      <p:pic>
        <p:nvPicPr>
          <p:cNvPr id="6" name="Picture 5"/>
          <p:cNvPicPr>
            <a:picLocks noChangeAspect="1"/>
          </p:cNvPicPr>
          <p:nvPr/>
        </p:nvPicPr>
        <p:blipFill>
          <a:blip r:embed="rId3"/>
          <a:stretch>
            <a:fillRect/>
          </a:stretch>
        </p:blipFill>
        <p:spPr>
          <a:xfrm>
            <a:off x="6172200" y="228600"/>
            <a:ext cx="5600700" cy="3257550"/>
          </a:xfrm>
          <a:prstGeom prst="rect">
            <a:avLst/>
          </a:prstGeom>
        </p:spPr>
      </p:pic>
      <p:pic>
        <p:nvPicPr>
          <p:cNvPr id="7" name="Picture 6"/>
          <p:cNvPicPr>
            <a:picLocks noChangeAspect="1"/>
          </p:cNvPicPr>
          <p:nvPr/>
        </p:nvPicPr>
        <p:blipFill>
          <a:blip r:embed="rId4"/>
          <a:stretch>
            <a:fillRect/>
          </a:stretch>
        </p:blipFill>
        <p:spPr>
          <a:xfrm>
            <a:off x="6172200" y="4014786"/>
            <a:ext cx="5600700" cy="2547937"/>
          </a:xfrm>
          <a:prstGeom prst="rect">
            <a:avLst/>
          </a:prstGeom>
        </p:spPr>
      </p:pic>
      <p:pic>
        <p:nvPicPr>
          <p:cNvPr id="8" name="Picture 7"/>
          <p:cNvPicPr>
            <a:picLocks noChangeAspect="1"/>
          </p:cNvPicPr>
          <p:nvPr/>
        </p:nvPicPr>
        <p:blipFill>
          <a:blip r:embed="rId5"/>
          <a:stretch>
            <a:fillRect/>
          </a:stretch>
        </p:blipFill>
        <p:spPr>
          <a:xfrm>
            <a:off x="371475" y="4014787"/>
            <a:ext cx="5186363" cy="2547938"/>
          </a:xfrm>
          <a:prstGeom prst="rect">
            <a:avLst/>
          </a:prstGeom>
        </p:spPr>
      </p:pic>
      <p:sp>
        <p:nvSpPr>
          <p:cNvPr id="9" name="Rectangle 8"/>
          <p:cNvSpPr/>
          <p:nvPr/>
        </p:nvSpPr>
        <p:spPr>
          <a:xfrm>
            <a:off x="3743325" y="3486150"/>
            <a:ext cx="4614863" cy="52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effectLst>
                  <a:outerShdw blurRad="38100" dist="38100" dir="2700000" algn="tl">
                    <a:srgbClr val="000000">
                      <a:alpha val="43137"/>
                    </a:srgbClr>
                  </a:outerShdw>
                </a:effectLst>
              </a:rPr>
              <a:t>NÚI AN ĐÉT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449015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nodeType="clickEffect">
                                  <p:stCondLst>
                                    <p:cond delay="0"/>
                                  </p:stCondLst>
                                  <p:childTnLst>
                                    <p:animClr clrSpc="hsl" dir="cw">
                                      <p:cBhvr override="childStyle">
                                        <p:cTn id="10" dur="500" fill="hold"/>
                                        <p:tgtEl>
                                          <p:spTgt spid="6"/>
                                        </p:tgtEl>
                                        <p:attrNameLst>
                                          <p:attrName>style.color</p:attrName>
                                        </p:attrNameLst>
                                      </p:cBhvr>
                                      <p:by>
                                        <p:hsl h="0" s="12549" l="25098"/>
                                      </p:by>
                                    </p:animClr>
                                    <p:animClr clrSpc="hsl" dir="cw">
                                      <p:cBhvr>
                                        <p:cTn id="11" dur="500" fill="hold"/>
                                        <p:tgtEl>
                                          <p:spTgt spid="6"/>
                                        </p:tgtEl>
                                        <p:attrNameLst>
                                          <p:attrName>fillcolor</p:attrName>
                                        </p:attrNameLst>
                                      </p:cBhvr>
                                      <p:by>
                                        <p:hsl h="0" s="12549" l="25098"/>
                                      </p:by>
                                    </p:animClr>
                                    <p:animClr clrSpc="hsl" dir="cw">
                                      <p:cBhvr>
                                        <p:cTn id="12" dur="500" fill="hold"/>
                                        <p:tgtEl>
                                          <p:spTgt spid="6"/>
                                        </p:tgtEl>
                                        <p:attrNameLst>
                                          <p:attrName>stroke.color</p:attrName>
                                        </p:attrNameLst>
                                      </p:cBhvr>
                                      <p:by>
                                        <p:hsl h="0" s="12549" l="25098"/>
                                      </p:by>
                                    </p:animClr>
                                    <p:set>
                                      <p:cBhvr>
                                        <p:cTn id="13" dur="500" fill="hold"/>
                                        <p:tgtEl>
                                          <p:spTgt spid="6"/>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chemeClr val="accent2"/>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57689" y="46437"/>
            <a:ext cx="3000374" cy="108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CỦNG CỐ</a:t>
            </a:r>
            <a:endParaRPr lang="en-US" sz="2800" b="1" dirty="0"/>
          </a:p>
        </p:txBody>
      </p:sp>
      <p:sp>
        <p:nvSpPr>
          <p:cNvPr id="3" name="Rectangle 2"/>
          <p:cNvSpPr/>
          <p:nvPr/>
        </p:nvSpPr>
        <p:spPr>
          <a:xfrm>
            <a:off x="357187" y="1628776"/>
            <a:ext cx="1757363" cy="48148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NỘI DUNG CHÍNH BÀI HỌC</a:t>
            </a:r>
            <a:endParaRPr lang="en-US" sz="2000" b="1" dirty="0"/>
          </a:p>
        </p:txBody>
      </p:sp>
      <p:sp>
        <p:nvSpPr>
          <p:cNvPr id="4" name="Rectangle 3"/>
          <p:cNvSpPr/>
          <p:nvPr/>
        </p:nvSpPr>
        <p:spPr>
          <a:xfrm>
            <a:off x="2657476" y="1628776"/>
            <a:ext cx="2071687" cy="228600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THẠCH QUYỂN</a:t>
            </a:r>
            <a:endParaRPr lang="en-US" sz="2000" b="1" dirty="0">
              <a:solidFill>
                <a:schemeClr val="tx1"/>
              </a:solidFill>
            </a:endParaRPr>
          </a:p>
        </p:txBody>
      </p:sp>
      <p:sp>
        <p:nvSpPr>
          <p:cNvPr id="5" name="Rectangle 4"/>
          <p:cNvSpPr/>
          <p:nvPr/>
        </p:nvSpPr>
        <p:spPr>
          <a:xfrm>
            <a:off x="2657475" y="4157663"/>
            <a:ext cx="2071687" cy="228600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THUYẾT KIẾN TẠO MẢNG</a:t>
            </a:r>
            <a:endParaRPr lang="en-US" sz="2000" b="1" dirty="0">
              <a:solidFill>
                <a:schemeClr val="tx1"/>
              </a:solidFill>
            </a:endParaRPr>
          </a:p>
        </p:txBody>
      </p:sp>
      <p:sp>
        <p:nvSpPr>
          <p:cNvPr id="6" name="Right Arrow 5"/>
          <p:cNvSpPr/>
          <p:nvPr/>
        </p:nvSpPr>
        <p:spPr>
          <a:xfrm>
            <a:off x="5369709" y="4036219"/>
            <a:ext cx="5624515"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Nguyên nhân.</a:t>
            </a:r>
            <a:endParaRPr lang="en-US" sz="2000" b="1" i="1" dirty="0">
              <a:solidFill>
                <a:srgbClr val="C00000"/>
              </a:solidFill>
            </a:endParaRPr>
          </a:p>
        </p:txBody>
      </p:sp>
      <p:sp>
        <p:nvSpPr>
          <p:cNvPr id="7" name="Right Arrow 6"/>
          <p:cNvSpPr/>
          <p:nvPr/>
        </p:nvSpPr>
        <p:spPr>
          <a:xfrm>
            <a:off x="5419721" y="2662239"/>
            <a:ext cx="5624515" cy="1495424"/>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Giới hạn</a:t>
            </a:r>
            <a:endParaRPr lang="en-US" sz="2000" b="1" i="1" dirty="0">
              <a:solidFill>
                <a:srgbClr val="C00000"/>
              </a:solidFill>
            </a:endParaRPr>
          </a:p>
        </p:txBody>
      </p:sp>
      <p:sp>
        <p:nvSpPr>
          <p:cNvPr id="8" name="Right Arrow 7"/>
          <p:cNvSpPr/>
          <p:nvPr/>
        </p:nvSpPr>
        <p:spPr>
          <a:xfrm>
            <a:off x="5419722" y="1395415"/>
            <a:ext cx="5624514"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Khái niệm</a:t>
            </a:r>
            <a:endParaRPr lang="en-US" sz="2000" b="1" i="1" dirty="0">
              <a:solidFill>
                <a:srgbClr val="C00000"/>
              </a:solidFill>
            </a:endParaRPr>
          </a:p>
        </p:txBody>
      </p:sp>
      <p:sp>
        <p:nvSpPr>
          <p:cNvPr id="9" name="Right Arrow 8"/>
          <p:cNvSpPr/>
          <p:nvPr/>
        </p:nvSpPr>
        <p:spPr>
          <a:xfrm>
            <a:off x="5419722" y="5343526"/>
            <a:ext cx="5624515"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Đặc điểm</a:t>
            </a:r>
            <a:endParaRPr lang="en-US" sz="2000" b="1" i="1" dirty="0">
              <a:solidFill>
                <a:srgbClr val="C00000"/>
              </a:solidFill>
            </a:endParaRPr>
          </a:p>
        </p:txBody>
      </p:sp>
      <p:cxnSp>
        <p:nvCxnSpPr>
          <p:cNvPr id="11" name="Straight Arrow Connector 10"/>
          <p:cNvCxnSpPr>
            <a:stCxn id="3" idx="3"/>
            <a:endCxn id="4" idx="1"/>
          </p:cNvCxnSpPr>
          <p:nvPr/>
        </p:nvCxnSpPr>
        <p:spPr>
          <a:xfrm flipV="1">
            <a:off x="2114550" y="2771776"/>
            <a:ext cx="542926" cy="1264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3"/>
            <a:endCxn id="5" idx="1"/>
          </p:cNvCxnSpPr>
          <p:nvPr/>
        </p:nvCxnSpPr>
        <p:spPr>
          <a:xfrm>
            <a:off x="2114550" y="4036220"/>
            <a:ext cx="542925" cy="1264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a:endCxn id="8" idx="1"/>
          </p:cNvCxnSpPr>
          <p:nvPr/>
        </p:nvCxnSpPr>
        <p:spPr>
          <a:xfrm flipV="1">
            <a:off x="4729163" y="2188371"/>
            <a:ext cx="690559" cy="583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3"/>
            <a:endCxn id="7" idx="1"/>
          </p:cNvCxnSpPr>
          <p:nvPr/>
        </p:nvCxnSpPr>
        <p:spPr>
          <a:xfrm>
            <a:off x="4729163" y="2771776"/>
            <a:ext cx="690558" cy="638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6" idx="1"/>
          </p:cNvCxnSpPr>
          <p:nvPr/>
        </p:nvCxnSpPr>
        <p:spPr>
          <a:xfrm flipV="1">
            <a:off x="4729162" y="4829175"/>
            <a:ext cx="640547" cy="47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3"/>
            <a:endCxn id="9" idx="1"/>
          </p:cNvCxnSpPr>
          <p:nvPr/>
        </p:nvCxnSpPr>
        <p:spPr>
          <a:xfrm>
            <a:off x="4729162" y="5300663"/>
            <a:ext cx="690560" cy="83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966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in)">
                                      <p:cBhvr>
                                        <p:cTn id="62" dur="2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775" y="573837"/>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538841" y="1380514"/>
            <a:ext cx="9884912" cy="3970538"/>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HƯỚNG DẪN VỀ NHÀ</a:t>
            </a:r>
            <a:endParaRPr lang="en-US" sz="3600" b="1" dirty="0">
              <a:ln w="22225">
                <a:solidFill>
                  <a:schemeClr val="accent2"/>
                </a:solidFill>
                <a:prstDash val="solid"/>
              </a:ln>
              <a:solidFill>
                <a:srgbClr val="FF6931"/>
              </a:solidFill>
            </a:endParaRPr>
          </a:p>
        </p:txBody>
      </p:sp>
      <p:sp>
        <p:nvSpPr>
          <p:cNvPr id="32" name="Rectangle 31"/>
          <p:cNvSpPr/>
          <p:nvPr/>
        </p:nvSpPr>
        <p:spPr>
          <a:xfrm>
            <a:off x="2965148" y="2387261"/>
            <a:ext cx="6768971" cy="461665"/>
          </a:xfrm>
          <a:prstGeom prst="rect">
            <a:avLst/>
          </a:prstGeom>
        </p:spPr>
        <p:txBody>
          <a:bodyPr wrap="square">
            <a:spAutoFit/>
          </a:bodyPr>
          <a:lstStyle/>
          <a:p>
            <a:pPr algn="ctr"/>
            <a:r>
              <a:rPr lang="vi-VN" sz="2400" b="1" dirty="0">
                <a:latin typeface="+mj-lt"/>
              </a:rPr>
              <a:t>HOÀN THÀNH CÂU HỎI PHẦN VẬN DỤNG</a:t>
            </a:r>
            <a:endParaRPr lang="en-US" sz="2400" dirty="0">
              <a:latin typeface="+mj-lt"/>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19" name="TextBox 18"/>
          <p:cNvSpPr txBox="1"/>
          <p:nvPr/>
        </p:nvSpPr>
        <p:spPr>
          <a:xfrm>
            <a:off x="4951786" y="3434609"/>
            <a:ext cx="4467072" cy="461665"/>
          </a:xfrm>
          <a:prstGeom prst="rect">
            <a:avLst/>
          </a:prstGeom>
          <a:noFill/>
        </p:spPr>
        <p:txBody>
          <a:bodyPr wrap="square" rtlCol="0">
            <a:spAutoFit/>
          </a:bodyPr>
          <a:lstStyle/>
          <a:p>
            <a:r>
              <a:rPr lang="vi-VN" sz="2400" b="1" dirty="0">
                <a:solidFill>
                  <a:srgbClr val="C00000"/>
                </a:solidFill>
                <a:latin typeface="+mj-lt"/>
              </a:rPr>
              <a:t>ĐỌC TRƯỚC BÀI 7</a:t>
            </a:r>
            <a:endParaRPr lang="en-US" sz="2400" b="1" dirty="0">
              <a:solidFill>
                <a:srgbClr val="C00000"/>
              </a:solidFill>
              <a:latin typeface="+mj-lt"/>
            </a:endParaRPr>
          </a:p>
        </p:txBody>
      </p:sp>
    </p:spTree>
    <p:extLst>
      <p:ext uri="{BB962C8B-B14F-4D97-AF65-F5344CB8AC3E}">
        <p14:creationId xmlns:p14="http://schemas.microsoft.com/office/powerpoint/2010/main" val="344943544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924151"/>
            <a:ext cx="10802983" cy="1655762"/>
          </a:xfrm>
        </p:spPr>
        <p:txBody>
          <a:bodyPr>
            <a:normAutofit/>
          </a:bodyPr>
          <a:lstStyle/>
          <a:p>
            <a:r>
              <a:rPr lang="vi-VN" sz="3200" b="1" dirty="0">
                <a:solidFill>
                  <a:srgbClr val="7030A0"/>
                </a:solidFill>
                <a:latin typeface="+mj-lt"/>
                <a:cs typeface="Times New Roman" panose="02020603050405020304" pitchFamily="18" charset="0"/>
              </a:rPr>
              <a:t>BÀI 6:</a:t>
            </a:r>
            <a:r>
              <a:rPr lang="en-US" sz="3200" b="1" dirty="0">
                <a:solidFill>
                  <a:srgbClr val="7030A0"/>
                </a:solidFill>
                <a:latin typeface="Times New Roman" panose="02020603050405020304" pitchFamily="18" charset="0"/>
                <a:cs typeface="Times New Roman" panose="02020603050405020304" pitchFamily="18" charset="0"/>
              </a:rPr>
              <a:t>THẠCH QUYỂN, THUYẾT KIẾN TẠO MẢNG</a:t>
            </a:r>
            <a:endParaRPr lang="en-US" sz="3200" dirty="0">
              <a:solidFill>
                <a:srgbClr val="7030A0"/>
              </a:solidFill>
              <a:latin typeface="Times New Roman" panose="02020603050405020304" pitchFamily="18" charset="0"/>
              <a:cs typeface="Times New Roman" panose="02020603050405020304" pitchFamily="18" charset="0"/>
            </a:endParaRPr>
          </a:p>
          <a:p>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9200" y="1580606"/>
            <a:ext cx="9753600" cy="5185954"/>
          </a:xfrm>
          <a:prstGeom prst="rect">
            <a:avLst/>
          </a:prstGeom>
        </p:spPr>
      </p:pic>
    </p:spTree>
    <p:extLst>
      <p:ext uri="{BB962C8B-B14F-4D97-AF65-F5344CB8AC3E}">
        <p14:creationId xmlns:p14="http://schemas.microsoft.com/office/powerpoint/2010/main" val="38961782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6839" y="830596"/>
            <a:ext cx="3332185" cy="1150583"/>
            <a:chOff x="4083027" y="1857610"/>
            <a:chExt cx="2197145" cy="1150583"/>
          </a:xfrm>
        </p:grpSpPr>
        <p:sp>
          <p:nvSpPr>
            <p:cNvPr id="4" name="Rounded Rectangle 3"/>
            <p:cNvSpPr/>
            <p:nvPr/>
          </p:nvSpPr>
          <p:spPr>
            <a:xfrm>
              <a:off x="4083027" y="1857610"/>
              <a:ext cx="2197145" cy="11505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ounded Rectangle 4"/>
            <p:cNvSpPr txBox="1"/>
            <p:nvPr/>
          </p:nvSpPr>
          <p:spPr>
            <a:xfrm>
              <a:off x="4139193" y="1969944"/>
              <a:ext cx="2084811" cy="10382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dirty="0">
                  <a:latin typeface="Times New Roman" panose="02020603050405020304" pitchFamily="18" charset="0"/>
                  <a:cs typeface="Times New Roman" panose="02020603050405020304" pitchFamily="18" charset="0"/>
                </a:rPr>
                <a:t>CÁ NHÂN/ CẶP</a:t>
              </a:r>
              <a:endParaRPr lang="en-US" sz="3000" b="1" kern="1200" dirty="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0" y="2472449"/>
            <a:ext cx="5121084" cy="3389670"/>
          </a:xfrm>
          <a:prstGeom prst="rect">
            <a:avLst/>
          </a:prstGeom>
        </p:spPr>
      </p:pic>
      <p:sp>
        <p:nvSpPr>
          <p:cNvPr id="7" name="Rectangle 6"/>
          <p:cNvSpPr/>
          <p:nvPr/>
        </p:nvSpPr>
        <p:spPr>
          <a:xfrm>
            <a:off x="1039789" y="136855"/>
            <a:ext cx="2206886" cy="461665"/>
          </a:xfrm>
          <a:prstGeom prst="rect">
            <a:avLst/>
          </a:prstGeom>
        </p:spPr>
        <p:txBody>
          <a:bodyPr wrap="none">
            <a:spAutoFit/>
          </a:bodyPr>
          <a:lstStyle/>
          <a:p>
            <a:pPr fontAlgn="base"/>
            <a:r>
              <a:rPr lang="de-DE" sz="2400" b="1" dirty="0">
                <a:solidFill>
                  <a:srgbClr val="C00000"/>
                </a:solidFill>
                <a:latin typeface="Times New Roman" panose="02020603050405020304" pitchFamily="18" charset="0"/>
                <a:cs typeface="Times New Roman" panose="02020603050405020304" pitchFamily="18" charset="0"/>
              </a:rPr>
              <a:t>1</a:t>
            </a:r>
            <a:r>
              <a:rPr lang="vi-VN" sz="2400" b="1" dirty="0">
                <a:solidFill>
                  <a:srgbClr val="C00000"/>
                </a:solidFill>
                <a:latin typeface="Times New Roman" panose="02020603050405020304" pitchFamily="18" charset="0"/>
                <a:cs typeface="Times New Roman" panose="02020603050405020304" pitchFamily="18" charset="0"/>
              </a:rPr>
              <a:t>. T</a:t>
            </a:r>
            <a:r>
              <a:rPr lang="de-DE" sz="2400" b="1" dirty="0">
                <a:solidFill>
                  <a:srgbClr val="C00000"/>
                </a:solidFill>
                <a:latin typeface="Times New Roman" panose="02020603050405020304" pitchFamily="18" charset="0"/>
                <a:cs typeface="Times New Roman" panose="02020603050405020304" pitchFamily="18" charset="0"/>
              </a:rPr>
              <a:t>hạch quyển</a:t>
            </a:r>
            <a:endParaRPr lang="en-US" sz="2400" dirty="0">
              <a:solidFill>
                <a:srgbClr val="C00000"/>
              </a:solidFill>
              <a:effectLst/>
              <a:latin typeface="Times New Roman" panose="02020603050405020304" pitchFamily="18" charset="0"/>
              <a:cs typeface="Times New Roman" panose="02020603050405020304" pitchFamily="18" charset="0"/>
            </a:endParaRPr>
          </a:p>
        </p:txBody>
      </p:sp>
      <p:sp>
        <p:nvSpPr>
          <p:cNvPr id="8" name="Vertical Scroll 7"/>
          <p:cNvSpPr/>
          <p:nvPr/>
        </p:nvSpPr>
        <p:spPr>
          <a:xfrm>
            <a:off x="4877343" y="1986979"/>
            <a:ext cx="3351403" cy="3188561"/>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fr-FR" sz="2400" b="1" dirty="0" err="1">
                <a:solidFill>
                  <a:schemeClr val="tx1"/>
                </a:solidFill>
                <a:latin typeface="Times New Roman" panose="02020603050405020304" pitchFamily="18" charset="0"/>
                <a:cs typeface="Times New Roman" panose="02020603050405020304" pitchFamily="18" charset="0"/>
              </a:rPr>
              <a:t>Câu</a:t>
            </a:r>
            <a:r>
              <a:rPr lang="fr-FR" sz="2400" b="1" dirty="0">
                <a:solidFill>
                  <a:schemeClr val="tx1"/>
                </a:solidFill>
                <a:latin typeface="Times New Roman" panose="02020603050405020304" pitchFamily="18" charset="0"/>
                <a:cs typeface="Times New Roman" panose="02020603050405020304" pitchFamily="18" charset="0"/>
              </a:rPr>
              <a:t> </a:t>
            </a:r>
            <a:r>
              <a:rPr lang="fr-FR" sz="2400" b="1" dirty="0" err="1">
                <a:solidFill>
                  <a:schemeClr val="tx1"/>
                </a:solidFill>
                <a:latin typeface="Times New Roman" panose="02020603050405020304" pitchFamily="18" charset="0"/>
                <a:cs typeface="Times New Roman" panose="02020603050405020304" pitchFamily="18" charset="0"/>
              </a:rPr>
              <a:t>hỏi</a:t>
            </a:r>
            <a:r>
              <a:rPr lang="fr-FR" sz="2400" b="1" dirty="0">
                <a:solidFill>
                  <a:schemeClr val="tx1"/>
                </a:solidFill>
                <a:latin typeface="Times New Roman" panose="02020603050405020304" pitchFamily="18" charset="0"/>
                <a:cs typeface="Times New Roman" panose="02020603050405020304" pitchFamily="18" charset="0"/>
              </a:rPr>
              <a:t> 1: </a:t>
            </a:r>
            <a:r>
              <a:rPr lang="fr-FR" sz="2400" b="1" dirty="0" err="1">
                <a:solidFill>
                  <a:schemeClr val="tx1"/>
                </a:solidFill>
                <a:latin typeface="Times New Roman" panose="02020603050405020304" pitchFamily="18" charset="0"/>
                <a:cs typeface="Times New Roman" panose="02020603050405020304" pitchFamily="18" charset="0"/>
              </a:rPr>
              <a:t>Nêu</a:t>
            </a:r>
            <a:r>
              <a:rPr lang="vi-VN" sz="2400" b="1" dirty="0">
                <a:solidFill>
                  <a:schemeClr val="tx1"/>
                </a:solidFill>
                <a:latin typeface="Times New Roman" panose="02020603050405020304" pitchFamily="18" charset="0"/>
                <a:cs typeface="Times New Roman" panose="02020603050405020304" pitchFamily="18" charset="0"/>
              </a:rPr>
              <a:t> khai niệm thạch quyển và giới hạn của thạch quyển</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cs typeface="Times New Roman" panose="02020603050405020304" pitchFamily="18" charset="0"/>
            </a:endParaRPr>
          </a:p>
        </p:txBody>
      </p:sp>
      <p:sp>
        <p:nvSpPr>
          <p:cNvPr id="9" name="Vertical Scroll 8"/>
          <p:cNvSpPr/>
          <p:nvPr/>
        </p:nvSpPr>
        <p:spPr>
          <a:xfrm>
            <a:off x="8189390" y="1986978"/>
            <a:ext cx="3614738" cy="3188561"/>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fr-FR" sz="2400" b="1" dirty="0" err="1">
                <a:solidFill>
                  <a:schemeClr val="tx1"/>
                </a:solidFill>
                <a:latin typeface="Times New Roman" panose="02020603050405020304" pitchFamily="18" charset="0"/>
                <a:cs typeface="Times New Roman" panose="02020603050405020304" pitchFamily="18" charset="0"/>
              </a:rPr>
              <a:t>Câu</a:t>
            </a:r>
            <a:r>
              <a:rPr lang="fr-FR" sz="2400" b="1" dirty="0">
                <a:solidFill>
                  <a:schemeClr val="tx1"/>
                </a:solidFill>
                <a:latin typeface="Times New Roman" panose="02020603050405020304" pitchFamily="18" charset="0"/>
                <a:cs typeface="Times New Roman" panose="02020603050405020304" pitchFamily="18" charset="0"/>
              </a:rPr>
              <a:t> </a:t>
            </a:r>
            <a:r>
              <a:rPr lang="fr-FR" sz="2400" b="1" dirty="0" err="1">
                <a:solidFill>
                  <a:schemeClr val="tx1"/>
                </a:solidFill>
                <a:latin typeface="Times New Roman" panose="02020603050405020304" pitchFamily="18" charset="0"/>
                <a:cs typeface="Times New Roman" panose="02020603050405020304" pitchFamily="18" charset="0"/>
              </a:rPr>
              <a:t>hỏi</a:t>
            </a:r>
            <a:r>
              <a:rPr lang="fr-FR" sz="2400" b="1" dirty="0">
                <a:solidFill>
                  <a:schemeClr val="tx1"/>
                </a:solidFill>
                <a:latin typeface="Times New Roman" panose="02020603050405020304" pitchFamily="18" charset="0"/>
                <a:cs typeface="Times New Roman" panose="02020603050405020304" pitchFamily="18" charset="0"/>
              </a:rPr>
              <a:t> 2</a:t>
            </a:r>
            <a:r>
              <a:rPr lang="vi-VN" sz="2400" b="1" dirty="0">
                <a:solidFill>
                  <a:schemeClr val="tx1"/>
                </a:solidFill>
                <a:latin typeface="Times New Roman" panose="02020603050405020304" pitchFamily="18" charset="0"/>
                <a:cs typeface="Times New Roman" panose="02020603050405020304" pitchFamily="18" charset="0"/>
              </a:rPr>
              <a:t>: Phân biệt sự khác nhau giữa vỏ Trái Đất và thạch quyển. </a:t>
            </a:r>
            <a:endParaRPr lang="en-US" sz="2400" b="1" dirty="0">
              <a:solidFill>
                <a:schemeClr val="tx1"/>
              </a:solidFill>
              <a:effectLst/>
              <a:latin typeface="Times New Roman" panose="02020603050405020304" pitchFamily="18" charset="0"/>
              <a:cs typeface="Times New Roman" panose="02020603050405020304" pitchFamily="18" charset="0"/>
            </a:endParaRPr>
          </a:p>
        </p:txBody>
      </p:sp>
      <p:sp>
        <p:nvSpPr>
          <p:cNvPr id="2" name="Rounded Rectangle 1"/>
          <p:cNvSpPr/>
          <p:nvPr/>
        </p:nvSpPr>
        <p:spPr>
          <a:xfrm>
            <a:off x="4877343" y="89373"/>
            <a:ext cx="6624095" cy="1672045"/>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Times New Roman" panose="02020603050405020304" pitchFamily="18" charset="0"/>
                <a:cs typeface="Times New Roman" panose="02020603050405020304" pitchFamily="18" charset="0"/>
              </a:rPr>
              <a:t>Nhiệm vụ: </a:t>
            </a:r>
            <a:r>
              <a:rPr lang="en-US" sz="2400" i="1" dirty="0">
                <a:solidFill>
                  <a:schemeClr val="tx1"/>
                </a:solidFill>
                <a:latin typeface="Times New Roman" panose="02020603050405020304" pitchFamily="18" charset="0"/>
                <a:cs typeface="Times New Roman" panose="02020603050405020304" pitchFamily="18" charset="0"/>
              </a:rPr>
              <a:t>HS </a:t>
            </a:r>
            <a:r>
              <a:rPr lang="en-US" sz="2400" i="1" dirty="0" err="1">
                <a:solidFill>
                  <a:schemeClr val="tx1"/>
                </a:solidFill>
                <a:latin typeface="Times New Roman" panose="02020603050405020304" pitchFamily="18" charset="0"/>
                <a:cs typeface="Times New Roman" panose="02020603050405020304" pitchFamily="18" charset="0"/>
              </a:rPr>
              <a:t>đọc</a:t>
            </a:r>
            <a:r>
              <a:rPr lang="en-US" sz="2400" i="1" dirty="0">
                <a:solidFill>
                  <a:schemeClr val="tx1"/>
                </a:solidFill>
                <a:latin typeface="Times New Roman" panose="02020603050405020304" pitchFamily="18" charset="0"/>
                <a:cs typeface="Times New Roman" panose="02020603050405020304" pitchFamily="18" charset="0"/>
              </a:rPr>
              <a:t> SGK,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hợp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vốn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đổi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với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câu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hỏi</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i="1" dirty="0">
              <a:solidFill>
                <a:schemeClr val="tx1"/>
              </a:solidFill>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4371974" y="4944811"/>
            <a:ext cx="7951678" cy="191318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a:p>
            <a:pPr algn="ctr"/>
            <a:r>
              <a:rPr lang="vi-VN" sz="2000" dirty="0">
                <a:solidFill>
                  <a:schemeClr val="tx1"/>
                </a:solidFill>
                <a:latin typeface="Times New Roman" panose="02020603050405020304" pitchFamily="18" charset="0"/>
                <a:cs typeface="Times New Roman" panose="02020603050405020304" pitchFamily="18" charset="0"/>
              </a:rPr>
              <a:t>Thời gian: </a:t>
            </a:r>
            <a:r>
              <a:rPr lang="en-US" sz="2000" dirty="0">
                <a:solidFill>
                  <a:schemeClr val="tx1"/>
                </a:solidFill>
                <a:latin typeface="Times New Roman" panose="02020603050405020304" pitchFamily="18" charset="0"/>
                <a:cs typeface="Times New Roman" panose="02020603050405020304" pitchFamily="18" charset="0"/>
              </a:rPr>
              <a:t>05 </a:t>
            </a:r>
            <a:r>
              <a:rPr lang="en-US" sz="2000" dirty="0" err="1">
                <a:solidFill>
                  <a:schemeClr val="tx1"/>
                </a:solidFill>
                <a:latin typeface="Times New Roman" panose="02020603050405020304" pitchFamily="18" charset="0"/>
                <a:cs typeface="Times New Roman" panose="02020603050405020304" pitchFamily="18" charset="0"/>
              </a:rPr>
              <a:t>phút</a:t>
            </a:r>
            <a:r>
              <a:rPr lang="en-US" sz="2000"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anose="02020603050405020304" pitchFamily="18" charset="0"/>
              <a:cs typeface="Times New Roman" panose="02020603050405020304" pitchFamily="18" charset="0"/>
            </a:endParaRPr>
          </a:p>
          <a:p>
            <a:pPr algn="ct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cặp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trao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chéo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bổ</a:t>
            </a:r>
            <a:r>
              <a:rPr lang="en-US" sz="2000" b="1" dirty="0">
                <a:solidFill>
                  <a:schemeClr val="tx1"/>
                </a:solidFill>
                <a:latin typeface="Times New Roman" panose="02020603050405020304" pitchFamily="18" charset="0"/>
                <a:cs typeface="Times New Roman" panose="02020603050405020304" pitchFamily="18" charset="0"/>
              </a:rPr>
              <a:t> sung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nhau</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Đại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cặp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bày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cặp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bổ</a:t>
            </a:r>
            <a:r>
              <a:rPr lang="en-US" sz="2000" b="1" dirty="0">
                <a:solidFill>
                  <a:schemeClr val="tx1"/>
                </a:solidFill>
                <a:latin typeface="Times New Roman" panose="02020603050405020304" pitchFamily="18" charset="0"/>
                <a:cs typeface="Times New Roman" panose="02020603050405020304" pitchFamily="18" charset="0"/>
              </a:rPr>
              <a:t> sung. </a:t>
            </a:r>
          </a:p>
          <a:p>
            <a:pPr algn="ctr"/>
            <a:endParaRPr lang="en-US" dirty="0">
              <a:solidFill>
                <a:schemeClr val="tx1"/>
              </a:solidFill>
            </a:endParaRPr>
          </a:p>
        </p:txBody>
      </p:sp>
    </p:spTree>
    <p:extLst>
      <p:ext uri="{BB962C8B-B14F-4D97-AF65-F5344CB8AC3E}">
        <p14:creationId xmlns:p14="http://schemas.microsoft.com/office/powerpoint/2010/main" val="17379512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5414" y="278174"/>
            <a:ext cx="2544223" cy="523220"/>
          </a:xfrm>
          <a:prstGeom prst="rect">
            <a:avLst/>
          </a:prstGeom>
        </p:spPr>
        <p:txBody>
          <a:bodyPr wrap="non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1</a:t>
            </a:r>
            <a:r>
              <a:rPr lang="vi-VN" sz="2800" b="1" dirty="0">
                <a:solidFill>
                  <a:srgbClr val="C00000"/>
                </a:solidFill>
                <a:latin typeface="Times New Roman" panose="02020603050405020304" pitchFamily="18" charset="0"/>
                <a:cs typeface="Times New Roman" panose="02020603050405020304" pitchFamily="18" charset="0"/>
              </a:rPr>
              <a:t>. T</a:t>
            </a:r>
            <a:r>
              <a:rPr lang="de-DE" sz="2800" b="1" dirty="0">
                <a:solidFill>
                  <a:srgbClr val="C00000"/>
                </a:solidFill>
                <a:latin typeface="Times New Roman" panose="02020603050405020304" pitchFamily="18" charset="0"/>
                <a:cs typeface="Times New Roman" panose="02020603050405020304" pitchFamily="18" charset="0"/>
              </a:rPr>
              <a:t>hạch quyển</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sp>
        <p:nvSpPr>
          <p:cNvPr id="8" name="Vertical Scroll 7"/>
          <p:cNvSpPr/>
          <p:nvPr/>
        </p:nvSpPr>
        <p:spPr>
          <a:xfrm>
            <a:off x="325414" y="3714750"/>
            <a:ext cx="3300412" cy="2614613"/>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mỏng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manti</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1" name="Vertical Scroll 10"/>
          <p:cNvSpPr/>
          <p:nvPr/>
        </p:nvSpPr>
        <p:spPr>
          <a:xfrm>
            <a:off x="8386764" y="3714750"/>
            <a:ext cx="3300412" cy="2614612"/>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khoảng</a:t>
            </a:r>
            <a:r>
              <a:rPr lang="en-US" sz="2400" dirty="0">
                <a:solidFill>
                  <a:schemeClr val="tx1"/>
                </a:solidFill>
                <a:latin typeface="Times New Roman" panose="02020603050405020304" pitchFamily="18" charset="0"/>
                <a:cs typeface="Times New Roman" panose="02020603050405020304" pitchFamily="18" charset="0"/>
              </a:rPr>
              <a:t> 100 km,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bởi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27307" y="278174"/>
            <a:ext cx="7209663" cy="2859055"/>
          </a:xfrm>
          <a:prstGeom prst="rect">
            <a:avLst/>
          </a:prstGeom>
        </p:spPr>
      </p:pic>
      <p:sp>
        <p:nvSpPr>
          <p:cNvPr id="13" name="Rectangle 12"/>
          <p:cNvSpPr/>
          <p:nvPr/>
        </p:nvSpPr>
        <p:spPr>
          <a:xfrm>
            <a:off x="3246675" y="3137229"/>
            <a:ext cx="6629400" cy="3000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Hình 6.1: Vỏ Trái Đất và Thạch quyển.</a:t>
            </a:r>
            <a:endParaRPr lang="en-US" b="1" dirty="0">
              <a:solidFill>
                <a:schemeClr val="tx1"/>
              </a:solidFill>
            </a:endParaRPr>
          </a:p>
        </p:txBody>
      </p:sp>
      <p:graphicFrame>
        <p:nvGraphicFramePr>
          <p:cNvPr id="14" name="Diagram 13"/>
          <p:cNvGraphicFramePr/>
          <p:nvPr>
            <p:extLst>
              <p:ext uri="{D42A27DB-BD31-4B8C-83A1-F6EECF244321}">
                <p14:modId xmlns:p14="http://schemas.microsoft.com/office/powerpoint/2010/main" val="1829064102"/>
              </p:ext>
            </p:extLst>
          </p:nvPr>
        </p:nvGraphicFramePr>
        <p:xfrm>
          <a:off x="3246676" y="3714750"/>
          <a:ext cx="5354400" cy="2614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73172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114301" y="101030"/>
            <a:ext cx="6915150" cy="1084834"/>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vi-VN" sz="2400" b="1">
                <a:solidFill>
                  <a:schemeClr val="tx1"/>
                </a:solidFill>
                <a:latin typeface="Times New Roman" panose="02020603050405020304" pitchFamily="18" charset="0"/>
                <a:cs typeface="Times New Roman" panose="02020603050405020304" pitchFamily="18" charset="0"/>
              </a:rPr>
              <a:t>Sự </a:t>
            </a:r>
            <a:r>
              <a:rPr lang="vi-VN" sz="2400" b="1" dirty="0">
                <a:solidFill>
                  <a:schemeClr val="tx1"/>
                </a:solidFill>
                <a:latin typeface="Times New Roman" panose="02020603050405020304" pitchFamily="18" charset="0"/>
                <a:cs typeface="Times New Roman" panose="02020603050405020304" pitchFamily="18" charset="0"/>
              </a:rPr>
              <a:t>khác nhau giữa vỏ Trái Đất và thạch quyển. </a:t>
            </a:r>
            <a:endParaRPr lang="en-US" sz="2400" b="1"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819421384"/>
              </p:ext>
            </p:extLst>
          </p:nvPr>
        </p:nvGraphicFramePr>
        <p:xfrm>
          <a:off x="4064000" y="1514475"/>
          <a:ext cx="8128000" cy="4695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 y="2956626"/>
            <a:ext cx="5772150" cy="2859272"/>
          </a:xfrm>
          <a:prstGeom prst="rect">
            <a:avLst/>
          </a:prstGeom>
        </p:spPr>
      </p:pic>
      <p:sp>
        <p:nvSpPr>
          <p:cNvPr id="5" name="Rectangle 4"/>
          <p:cNvSpPr/>
          <p:nvPr/>
        </p:nvSpPr>
        <p:spPr>
          <a:xfrm>
            <a:off x="1" y="5862814"/>
            <a:ext cx="5772150" cy="3469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Hình 6.1: Vỏ Trái Đất và Thạch quyển.</a:t>
            </a:r>
            <a:endParaRPr lang="en-US" b="1" dirty="0">
              <a:solidFill>
                <a:schemeClr val="tx1"/>
              </a:solidFill>
            </a:endParaRPr>
          </a:p>
        </p:txBody>
      </p:sp>
    </p:spTree>
    <p:extLst>
      <p:ext uri="{BB962C8B-B14F-4D97-AF65-F5344CB8AC3E}">
        <p14:creationId xmlns:p14="http://schemas.microsoft.com/office/powerpoint/2010/main" val="404091457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4290" y="600184"/>
            <a:ext cx="8588560" cy="5109399"/>
          </a:xfrm>
          <a:prstGeom prst="rect">
            <a:avLst/>
          </a:prstGeom>
        </p:spPr>
      </p:pic>
      <p:sp>
        <p:nvSpPr>
          <p:cNvPr id="8" name="TextBox 7"/>
          <p:cNvSpPr txBox="1"/>
          <p:nvPr/>
        </p:nvSpPr>
        <p:spPr>
          <a:xfrm>
            <a:off x="4819650" y="5749731"/>
            <a:ext cx="5681662" cy="400110"/>
          </a:xfrm>
          <a:prstGeom prst="rect">
            <a:avLst/>
          </a:prstGeom>
          <a:noFill/>
        </p:spPr>
        <p:txBody>
          <a:bodyPr wrap="square" rtlCol="0">
            <a:spAutoFit/>
          </a:bodyPr>
          <a:lstStyle/>
          <a:p>
            <a:r>
              <a:rPr lang="vi-VN" sz="2000" b="1" dirty="0">
                <a:latin typeface="+mj-lt"/>
              </a:rPr>
              <a:t>Hình 6.2: Lược đồ các mảng kiến tạo của Trái Đất</a:t>
            </a:r>
            <a:endParaRPr lang="en-US" sz="2000" b="1" dirty="0">
              <a:latin typeface="+mj-lt"/>
            </a:endParaRPr>
          </a:p>
        </p:txBody>
      </p:sp>
      <p:sp>
        <p:nvSpPr>
          <p:cNvPr id="11" name="Action Button: Help 10">
            <a:hlinkClick r:id="" action="ppaction://noaction" highlightClick="1"/>
          </p:cNvPr>
          <p:cNvSpPr/>
          <p:nvPr/>
        </p:nvSpPr>
        <p:spPr>
          <a:xfrm>
            <a:off x="111642" y="4542251"/>
            <a:ext cx="1000125" cy="939867"/>
          </a:xfrm>
          <a:prstGeom prst="actionButtonHelp">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a:off x="1111767" y="4116143"/>
            <a:ext cx="2102921" cy="1833643"/>
          </a:xfrm>
          <a:prstGeom prst="rect">
            <a:avLst/>
          </a:prstGeom>
        </p:spPr>
        <p:txBody>
          <a:bodyPr wrap="square">
            <a:spAutoFit/>
          </a:bodyPr>
          <a:lstStyle/>
          <a:p>
            <a:pPr fontAlgn="base">
              <a:lnSpc>
                <a:spcPct val="120000"/>
              </a:lnSpc>
              <a:spcAft>
                <a:spcPts val="0"/>
              </a:spcAft>
            </a:pP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Thạch</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quyển</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được</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cấu</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tạo</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bởi</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những</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mảng</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nào</a:t>
            </a:r>
            <a:r>
              <a:rPr lang="fr-FR" sz="2400" b="1" dirty="0">
                <a:solidFill>
                  <a:srgbClr val="C00000"/>
                </a:solidFill>
                <a:effectLst>
                  <a:outerShdw blurRad="38100" dist="38100" dir="2700000" algn="tl">
                    <a:srgbClr val="000000">
                      <a:alpha val="43137"/>
                    </a:srgbClr>
                  </a:outerShdw>
                </a:effectLst>
                <a:latin typeface="Times New Roman" panose="02020603050405020304" pitchFamily="18" charset="0"/>
              </a:rPr>
              <a:t>?</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293395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4290" y="600184"/>
            <a:ext cx="8588560" cy="5109399"/>
          </a:xfrm>
          <a:prstGeom prst="rect">
            <a:avLst/>
          </a:prstGeom>
        </p:spPr>
      </p:pic>
      <p:sp>
        <p:nvSpPr>
          <p:cNvPr id="8" name="TextBox 7"/>
          <p:cNvSpPr txBox="1"/>
          <p:nvPr/>
        </p:nvSpPr>
        <p:spPr>
          <a:xfrm>
            <a:off x="4819650" y="5749731"/>
            <a:ext cx="5681662" cy="400110"/>
          </a:xfrm>
          <a:prstGeom prst="rect">
            <a:avLst/>
          </a:prstGeom>
          <a:noFill/>
        </p:spPr>
        <p:txBody>
          <a:bodyPr wrap="square" rtlCol="0">
            <a:spAutoFit/>
          </a:bodyPr>
          <a:lstStyle/>
          <a:p>
            <a:r>
              <a:rPr lang="vi-VN" sz="2000" b="1" dirty="0">
                <a:latin typeface="+mj-lt"/>
              </a:rPr>
              <a:t>Hình 6.2: Lược đồ các mảng kiến tạo của Trái Đất</a:t>
            </a:r>
            <a:endParaRPr lang="en-US" sz="2000" b="1" dirty="0">
              <a:latin typeface="+mj-lt"/>
            </a:endParaRPr>
          </a:p>
        </p:txBody>
      </p:sp>
      <p:sp>
        <p:nvSpPr>
          <p:cNvPr id="11" name="Action Button: Help 10">
            <a:hlinkClick r:id="" action="ppaction://noaction" highlightClick="1"/>
          </p:cNvPr>
          <p:cNvSpPr/>
          <p:nvPr/>
        </p:nvSpPr>
        <p:spPr>
          <a:xfrm>
            <a:off x="161862" y="5040848"/>
            <a:ext cx="1000125" cy="939867"/>
          </a:xfrm>
          <a:prstGeom prst="actionButtonHelp">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1255134" y="4799818"/>
            <a:ext cx="3202565" cy="1421928"/>
          </a:xfrm>
          <a:prstGeom prst="rect">
            <a:avLst/>
          </a:prstGeom>
        </p:spPr>
        <p:txBody>
          <a:bodyPr wrap="square">
            <a:spAutoFit/>
          </a:bodyPr>
          <a:lstStyle/>
          <a:p>
            <a:pPr fontAlgn="base">
              <a:lnSpc>
                <a:spcPct val="120000"/>
              </a:lnSpc>
              <a:spcAft>
                <a:spcPts val="0"/>
              </a:spcAft>
            </a:pPr>
            <a:r>
              <a:rPr lang="fr-FR" sz="2400" b="1" dirty="0" err="1">
                <a:solidFill>
                  <a:srgbClr val="C00000"/>
                </a:solidFill>
                <a:effectLst>
                  <a:outerShdw blurRad="38100" dist="38100" dir="2700000" algn="tl">
                    <a:srgbClr val="000000">
                      <a:alpha val="43137"/>
                    </a:srgbClr>
                  </a:outerShdw>
                </a:effectLst>
                <a:latin typeface="Times New Roman" panose="02020603050405020304" pitchFamily="18" charset="0"/>
              </a:rPr>
              <a:t>Trình</a:t>
            </a: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rPr>
              <a:t> bày nội dung chính của thuyết kiến tạo mảng</a:t>
            </a:r>
            <a:r>
              <a:rPr lang="vi-VN" dirty="0">
                <a:latin typeface="Times New Roman" panose="02020603050405020304" pitchFamily="18" charset="0"/>
              </a:rPr>
              <a:t>.</a:t>
            </a:r>
            <a:endParaRPr lang="en-US" dirty="0">
              <a:effectLst/>
            </a:endParaRPr>
          </a:p>
        </p:txBody>
      </p:sp>
    </p:spTree>
    <p:extLst>
      <p:ext uri="{BB962C8B-B14F-4D97-AF65-F5344CB8AC3E}">
        <p14:creationId xmlns:p14="http://schemas.microsoft.com/office/powerpoint/2010/main" val="98394795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4689845" cy="523220"/>
          </a:xfrm>
          <a:prstGeom prst="rect">
            <a:avLst/>
          </a:prstGeom>
        </p:spPr>
        <p:txBody>
          <a:bodyPr wrap="square">
            <a:spAutoFit/>
          </a:bodyPr>
          <a:lstStyle/>
          <a:p>
            <a:pPr fontAlgn="base"/>
            <a:r>
              <a:rPr lang="de-DE" sz="2800" b="1" dirty="0">
                <a:solidFill>
                  <a:srgbClr val="C00000"/>
                </a:solidFill>
                <a:latin typeface="Times New Roman" panose="02020603050405020304" pitchFamily="18" charset="0"/>
                <a:cs typeface="Times New Roman" panose="02020603050405020304" pitchFamily="18" charset="0"/>
              </a:rPr>
              <a:t>2</a:t>
            </a:r>
            <a:r>
              <a:rPr lang="de-DE" sz="2800" b="1"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a:t>
            </a:r>
            <a:r>
              <a:rPr lang="de-DE" sz="2800" b="1" dirty="0">
                <a:solidFill>
                  <a:srgbClr val="C00000"/>
                </a:solidFill>
                <a:latin typeface="Times New Roman" panose="02020603050405020304" pitchFamily="18" charset="0"/>
                <a:cs typeface="Times New Roman" panose="02020603050405020304" pitchFamily="18" charset="0"/>
              </a:rPr>
              <a:t>Thuyết kiến tạo mảng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1858529439"/>
              </p:ext>
            </p:extLst>
          </p:nvPr>
        </p:nvGraphicFramePr>
        <p:xfrm>
          <a:off x="2032000" y="719666"/>
          <a:ext cx="86264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a:xfrm>
            <a:off x="2784290" y="1200150"/>
            <a:ext cx="1685925" cy="15287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Times New Roman" panose="02020603050405020304" pitchFamily="18" charset="0"/>
                <a:cs typeface="Times New Roman" panose="02020603050405020304" pitchFamily="18" charset="0"/>
              </a:rPr>
              <a:t>Nguyên nhân</a:t>
            </a:r>
            <a:endParaRPr lang="en-US" sz="2200" b="1" dirty="0">
              <a:latin typeface="Times New Roman" panose="02020603050405020304" pitchFamily="18" charset="0"/>
              <a:cs typeface="Times New Roman" panose="02020603050405020304" pitchFamily="18" charset="0"/>
            </a:endParaRPr>
          </a:p>
        </p:txBody>
      </p:sp>
      <p:sp>
        <p:nvSpPr>
          <p:cNvPr id="9" name="Oval 8"/>
          <p:cNvSpPr/>
          <p:nvPr/>
        </p:nvSpPr>
        <p:spPr>
          <a:xfrm>
            <a:off x="2784291" y="3800475"/>
            <a:ext cx="1844860" cy="1714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C00000"/>
                </a:solidFill>
                <a:latin typeface="Times New Roman" panose="02020603050405020304" pitchFamily="18" charset="0"/>
                <a:cs typeface="Times New Roman" panose="02020603050405020304" pitchFamily="18" charset="0"/>
              </a:rPr>
              <a:t>Mảng kiến tạo</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8552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3880</TotalTime>
  <Words>1208</Words>
  <Application>Microsoft Office PowerPoint</Application>
  <PresentationFormat>Widescreen</PresentationFormat>
  <Paragraphs>105</Paragraphs>
  <Slides>25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Arial</vt:lpstr>
      <vt:lpstr>Times New Roman</vt:lpstr>
      <vt:lpstr>#9Slide03 Bebas Neue Bold</vt:lpstr>
      <vt:lpstr>robotoSlab</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Administrator</cp:lastModifiedBy>
  <cp:revision>221</cp:revision>
  <dcterms:created xsi:type="dcterms:W3CDTF">2021-01-27T14:21:58Z</dcterms:created>
  <dcterms:modified xsi:type="dcterms:W3CDTF">2024-10-07T04:48:09Z</dcterms:modified>
</cp:coreProperties>
</file>