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9" r:id="rId2"/>
    <p:sldId id="258" r:id="rId3"/>
    <p:sldId id="257" r:id="rId4"/>
    <p:sldId id="263" r:id="rId5"/>
    <p:sldId id="265" r:id="rId6"/>
    <p:sldId id="331" r:id="rId7"/>
    <p:sldId id="332" r:id="rId8"/>
    <p:sldId id="270" r:id="rId9"/>
    <p:sldId id="287" r:id="rId10"/>
    <p:sldId id="268" r:id="rId11"/>
    <p:sldId id="283" r:id="rId12"/>
    <p:sldId id="272" r:id="rId13"/>
    <p:sldId id="281" r:id="rId14"/>
    <p:sldId id="282" r:id="rId15"/>
    <p:sldId id="284" r:id="rId16"/>
    <p:sldId id="274" r:id="rId17"/>
    <p:sldId id="275" r:id="rId18"/>
    <p:sldId id="333" r:id="rId19"/>
    <p:sldId id="286" r:id="rId20"/>
    <p:sldId id="288" r:id="rId21"/>
    <p:sldId id="289" r:id="rId22"/>
    <p:sldId id="291" r:id="rId23"/>
    <p:sldId id="290" r:id="rId24"/>
    <p:sldId id="293" r:id="rId25"/>
    <p:sldId id="303" r:id="rId26"/>
    <p:sldId id="305" r:id="rId27"/>
    <p:sldId id="334" r:id="rId28"/>
    <p:sldId id="307" r:id="rId29"/>
    <p:sldId id="335" r:id="rId30"/>
    <p:sldId id="308" r:id="rId31"/>
    <p:sldId id="309" r:id="rId32"/>
    <p:sldId id="336" r:id="rId33"/>
    <p:sldId id="311" r:id="rId34"/>
    <p:sldId id="310" r:id="rId35"/>
    <p:sldId id="320" r:id="rId36"/>
    <p:sldId id="319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8022E-BB92-4382-85E9-80C0253412E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710B3-5EC9-43A5-A73D-16AC89997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9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710B3-5EC9-43A5-A73D-16AC89997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09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6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08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1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84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58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5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0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0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3119-22C3-409D-9579-BF77EA4D0D6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01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43119-22C3-409D-9579-BF77EA4D0D6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A0F2A-D42B-47A3-8C98-4ECF1BCB4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4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089220" y="5260676"/>
            <a:ext cx="6831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MỜI CÁC EM XEM CLIPVÀ TRẢ LỜI CÁC CÂU HỎI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2726" y="366580"/>
            <a:ext cx="3266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KHỞI ĐỘNG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2727" y="1359383"/>
            <a:ext cx="3266844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ỬI NẮNG CHO EM -      NS. Phạm Tuyên      CS. Trọng Tấ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3695" y="1057743"/>
            <a:ext cx="6822142" cy="3889977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0" y="6333565"/>
            <a:ext cx="12192000" cy="5244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6877" y="1936240"/>
            <a:ext cx="4175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4707" y="4947720"/>
            <a:ext cx="4175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877" y="3804462"/>
            <a:ext cx="4175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4707" y="2792230"/>
            <a:ext cx="4175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Nam?</a:t>
            </a:r>
            <a:endParaRPr lang="en-US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9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  <p:bldP spid="7" grpId="0"/>
      <p:bldP spid="8" grpId="0" animBg="1"/>
      <p:bldP spid="11" grpId="0"/>
      <p:bldP spid="12" grpId="0"/>
      <p:bldP spid="13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94" y="113573"/>
            <a:ext cx="4292085" cy="649222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7740994" y="2254050"/>
            <a:ext cx="4356877" cy="179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618323" y="1688408"/>
            <a:ext cx="9087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PHÍA BẮC</a:t>
            </a:r>
            <a:endParaRPr lang="en-US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95912" y="2415168"/>
            <a:ext cx="10303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PHÍA NAM</a:t>
            </a:r>
            <a:endParaRPr lang="en-US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05743" y="215790"/>
            <a:ext cx="3380413" cy="665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600"/>
              </a:spcAft>
            </a:pPr>
            <a:r>
              <a:rPr lang="it-IT" sz="3600" b="1" dirty="0" smtClean="0">
                <a:solidFill>
                  <a:srgbClr val="FF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MỞ RỘNG KIẾN THỨC</a:t>
            </a:r>
            <a:endParaRPr lang="en-US" sz="3600" dirty="0">
              <a:solidFill>
                <a:srgbClr val="FF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0271" y="1064525"/>
            <a:ext cx="6108024" cy="16428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Nguyên nhân dẫn đến sự phân hoá theo chiều Bắc – Nam</a:t>
            </a:r>
            <a:r>
              <a:rPr lang="it-IT" sz="3600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?</a:t>
            </a:r>
            <a:endParaRPr lang="en-US" sz="36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0271" y="3117639"/>
            <a:ext cx="6108024" cy="22342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02803" y="3530515"/>
            <a:ext cx="55055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Đặc điểm lãnh thổ trải dài trên nhiều vĩ tuyến.</a:t>
            </a:r>
            <a:endParaRPr lang="en-US" sz="3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2803" y="4564657"/>
            <a:ext cx="3618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Ảnh hưởng của gió mùa</a:t>
            </a:r>
            <a:endParaRPr lang="en-US" sz="3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1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591" y="1431674"/>
            <a:ext cx="5792651" cy="3812677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574484" y="2303240"/>
            <a:ext cx="4961965" cy="3305990"/>
            <a:chOff x="510988" y="2097741"/>
            <a:chExt cx="4961965" cy="2124635"/>
          </a:xfrm>
        </p:grpSpPr>
        <p:sp>
          <p:nvSpPr>
            <p:cNvPr id="2" name="Rectangle 1"/>
            <p:cNvSpPr/>
            <p:nvPr/>
          </p:nvSpPr>
          <p:spPr>
            <a:xfrm>
              <a:off x="510988" y="2097741"/>
              <a:ext cx="4961965" cy="2124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85801" y="2211667"/>
              <a:ext cx="450924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Tại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sao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miền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có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2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đến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3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tháng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có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nhiệt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độ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d</a:t>
              </a:r>
              <a:r>
                <a:rPr lang="vi-VN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ư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ới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smtClean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18°C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còn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miền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Nam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thì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không</a:t>
              </a:r>
              <a:r>
                <a:rPr lang="en-US" alt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09482" y="208599"/>
            <a:ext cx="8727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EM LÀ CHUYÊN GIA KHÍ HẬU…</a:t>
            </a:r>
            <a:endParaRPr lang="en-US" sz="32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37" y="281317"/>
            <a:ext cx="1906451" cy="17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70916" y="188762"/>
            <a:ext cx="10410812" cy="8337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2.Thiên 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nhiên phân hoá theo chiều Đông - Tây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0916" y="1546805"/>
            <a:ext cx="3528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a. </a:t>
            </a:r>
            <a:r>
              <a:rPr lang="en-US" sz="2800" b="1" dirty="0" err="1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Vùng</a:t>
            </a:r>
            <a:r>
              <a:rPr lang="en-US" sz="2800" b="1" dirty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thềm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địa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0445" y="2240456"/>
            <a:ext cx="69284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gấp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diện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dạng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giàu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7834" y="3297907"/>
            <a:ext cx="67736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Lượng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dồi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dào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xuyên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lưu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phong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834" y="4670300"/>
            <a:ext cx="66413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vịnh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vịnh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Thái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Lan,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hẹp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338879" y="1095702"/>
            <a:ext cx="0" cy="547462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390" y="979600"/>
            <a:ext cx="4076745" cy="559072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20291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9500" y="572482"/>
            <a:ext cx="2416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Vùng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9500" y="1415996"/>
            <a:ext cx="66166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thay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đổi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tuỳ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nơi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phản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ánh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mối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quan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hệ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thềm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lục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0986" y="2718911"/>
            <a:ext cx="65937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ĐB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Hồng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ĐB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Cửu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Long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bồi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tụ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mở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rộng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bãi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triều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thấp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phẳng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thềm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lục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mở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rộng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thấp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khá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bằng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phẳng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6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344" y="4517470"/>
            <a:ext cx="67783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ĐB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ven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hẹp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ngang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bị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chia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cắt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đường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bờ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khúc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khuỷ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cồn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cát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đầm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khá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phổ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biến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kém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màu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mỡ</a:t>
            </a:r>
            <a:endParaRPr lang="en-US" sz="26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338879" y="1095702"/>
            <a:ext cx="0" cy="547462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390" y="979600"/>
            <a:ext cx="4076745" cy="559072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47149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3081" y="269205"/>
            <a:ext cx="5183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c.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đồi</a:t>
            </a:r>
            <a:r>
              <a:rPr lang="en-US" sz="280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núi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3081" y="792426"/>
            <a:ext cx="67235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kết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quả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tác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dãy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3028" y="1684978"/>
            <a:ext cx="689542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Dãy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Hoàng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tạo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nên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biệt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mang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sắc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thái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cận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cảnh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quan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338879" y="1095702"/>
            <a:ext cx="0" cy="547462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390" y="979600"/>
            <a:ext cx="4076745" cy="559072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03028" y="4116205"/>
            <a:ext cx="65953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khô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khô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nóng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83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xmlns="" id="{FD24D341-8695-4E1B-9FF4-FB8FB2D52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564" y="569728"/>
            <a:ext cx="2433919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Sự</a:t>
            </a:r>
            <a:r>
              <a:rPr lang="en-US" altLang="en-US" sz="3600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altLang="en-US" sz="3600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hoá</a:t>
            </a:r>
            <a:r>
              <a:rPr lang="en-US" altLang="en-US" sz="3600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altLang="en-US" sz="3600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Sơn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Tây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altLang="en-US" sz="3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Sơn</a:t>
            </a:r>
            <a:endParaRPr lang="en-US" altLang="en-US" sz="36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511151" y="147918"/>
            <a:ext cx="4329953" cy="6673199"/>
            <a:chOff x="7511151" y="147918"/>
            <a:chExt cx="4329953" cy="6673199"/>
          </a:xfrm>
        </p:grpSpPr>
        <p:sp>
          <p:nvSpPr>
            <p:cNvPr id="27" name="Rectangle 26"/>
            <p:cNvSpPr/>
            <p:nvPr/>
          </p:nvSpPr>
          <p:spPr>
            <a:xfrm>
              <a:off x="7511151" y="147918"/>
              <a:ext cx="4329953" cy="611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 Box 18">
              <a:extLst>
                <a:ext uri="{FF2B5EF4-FFF2-40B4-BE49-F238E27FC236}">
                  <a16:creationId xmlns:a16="http://schemas.microsoft.com/office/drawing/2014/main" xmlns="" id="{1CA8D82E-84E7-493D-8694-E8CBF21F4A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6082" y="6236342"/>
              <a:ext cx="410798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0000FF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Mùa</a:t>
              </a:r>
              <a:r>
                <a:rPr lang="en-US" alt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thu</a:t>
              </a:r>
              <a:r>
                <a:rPr lang="en-US" alt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-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đông</a:t>
              </a:r>
              <a:endParaRPr lang="en-US" altLang="en-US" sz="3200" b="1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6083" y="256567"/>
              <a:ext cx="4107983" cy="5871126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443753" y="147918"/>
            <a:ext cx="4329953" cy="6710082"/>
            <a:chOff x="443753" y="147918"/>
            <a:chExt cx="4329953" cy="6710082"/>
          </a:xfrm>
        </p:grpSpPr>
        <p:sp>
          <p:nvSpPr>
            <p:cNvPr id="26" name="Rectangle 25"/>
            <p:cNvSpPr/>
            <p:nvPr/>
          </p:nvSpPr>
          <p:spPr>
            <a:xfrm>
              <a:off x="443753" y="147918"/>
              <a:ext cx="4329953" cy="6118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xmlns="" id="{4C3976CC-E6DF-4058-9CD3-249520450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4446" y="6273225"/>
              <a:ext cx="231589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0000FF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Mùa</a:t>
              </a:r>
              <a:r>
                <a:rPr lang="en-US" altLang="en-US" sz="32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hạ</a:t>
              </a:r>
              <a:endParaRPr lang="en-US" altLang="en-US" sz="3200" b="1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0792" y="256567"/>
              <a:ext cx="4107983" cy="5871126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</p:grpSp>
      <p:pic>
        <p:nvPicPr>
          <p:cNvPr id="29" name="Picture 28" descr="ag00434_">
            <a:extLst>
              <a:ext uri="{FF2B5EF4-FFF2-40B4-BE49-F238E27FC236}">
                <a16:creationId xmlns:a16="http://schemas.microsoft.com/office/drawing/2014/main" xmlns="" id="{29172DC9-73CF-4F2A-B6C1-35DBA98FFD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163" y="3107785"/>
            <a:ext cx="7540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ag00434_">
            <a:extLst>
              <a:ext uri="{FF2B5EF4-FFF2-40B4-BE49-F238E27FC236}">
                <a16:creationId xmlns:a16="http://schemas.microsoft.com/office/drawing/2014/main" xmlns="" id="{16E69CF4-100B-4844-B012-B995741B8E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66" y="3747789"/>
            <a:ext cx="7540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ag00433_">
            <a:extLst>
              <a:ext uri="{FF2B5EF4-FFF2-40B4-BE49-F238E27FC236}">
                <a16:creationId xmlns:a16="http://schemas.microsoft.com/office/drawing/2014/main" xmlns="" id="{042CC61E-1EA0-4541-919C-8F8DE79D1C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89" y="2531522"/>
            <a:ext cx="47942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 descr="ag00433_">
            <a:extLst>
              <a:ext uri="{FF2B5EF4-FFF2-40B4-BE49-F238E27FC236}">
                <a16:creationId xmlns:a16="http://schemas.microsoft.com/office/drawing/2014/main" xmlns="" id="{2AD9B769-FC27-4B44-B651-53C1639D44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08" y="3064922"/>
            <a:ext cx="47942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ag00433_">
            <a:extLst>
              <a:ext uri="{FF2B5EF4-FFF2-40B4-BE49-F238E27FC236}">
                <a16:creationId xmlns:a16="http://schemas.microsoft.com/office/drawing/2014/main" xmlns="" id="{E0DF3231-C31E-444C-97D6-50BFEFEAE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09" y="3550938"/>
            <a:ext cx="47942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 descr="ag00434_">
            <a:extLst>
              <a:ext uri="{FF2B5EF4-FFF2-40B4-BE49-F238E27FC236}">
                <a16:creationId xmlns:a16="http://schemas.microsoft.com/office/drawing/2014/main" xmlns="" id="{F7554085-EDB2-43D4-8F49-49D39ECEC7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323" y="2531522"/>
            <a:ext cx="7540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 descr="ag00434_">
            <a:extLst>
              <a:ext uri="{FF2B5EF4-FFF2-40B4-BE49-F238E27FC236}">
                <a16:creationId xmlns:a16="http://schemas.microsoft.com/office/drawing/2014/main" xmlns="" id="{8674AB38-6E89-41D3-AB94-307C48F267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204" y="3369964"/>
            <a:ext cx="75406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9" descr="ag00433_">
            <a:extLst>
              <a:ext uri="{FF2B5EF4-FFF2-40B4-BE49-F238E27FC236}">
                <a16:creationId xmlns:a16="http://schemas.microsoft.com/office/drawing/2014/main" xmlns="" id="{6B1B3236-436F-4F92-8C26-2DBC0F8A37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876" y="2981786"/>
            <a:ext cx="47942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 descr="ag00433_">
            <a:extLst>
              <a:ext uri="{FF2B5EF4-FFF2-40B4-BE49-F238E27FC236}">
                <a16:creationId xmlns:a16="http://schemas.microsoft.com/office/drawing/2014/main" xmlns="" id="{40FBACDC-CD02-4A38-AEB4-7727BFB7B1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779" y="3432050"/>
            <a:ext cx="47942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11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4179" y="393419"/>
            <a:ext cx="7662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MỜI CÁC EM NGHE ĐOẠN NHẠC VÀ TRẢ LỜI CÂU HỎI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795" y="1612163"/>
            <a:ext cx="4431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3794" y="2759923"/>
            <a:ext cx="44310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573" y="4194599"/>
            <a:ext cx="44894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398" y="5721119"/>
            <a:ext cx="4431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Hoạt</a:t>
            </a:r>
            <a:r>
              <a:rPr lang="en-US" sz="2800" i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động</a:t>
            </a:r>
            <a:r>
              <a:rPr lang="en-US" sz="2800" i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cặp</a:t>
            </a:r>
            <a:r>
              <a:rPr lang="en-US" sz="2800" i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đôi</a:t>
            </a:r>
            <a:r>
              <a:rPr lang="en-US" sz="2800" i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ghi</a:t>
            </a:r>
            <a:r>
              <a:rPr lang="en-US" sz="2800" i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vào</a:t>
            </a:r>
            <a:r>
              <a:rPr lang="en-US" sz="2800" i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giấy</a:t>
            </a:r>
            <a:r>
              <a:rPr lang="en-US" sz="2800" i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note</a:t>
            </a:r>
            <a:endParaRPr lang="en-US" sz="2800" i="1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Trường Sơn Đông Trường Sơn Tây - Thu Hiền, Trung Đ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1772" y="1405719"/>
            <a:ext cx="6880691" cy="4284512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0" y="6333565"/>
            <a:ext cx="12192000" cy="5244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9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2222" y="381057"/>
            <a:ext cx="6987378" cy="8337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3.Thiên 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nhiên phân hoá theo độ cao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73" y="2369199"/>
            <a:ext cx="2904564" cy="374927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13678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78714" y="447011"/>
            <a:ext cx="10071256" cy="8337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3.Thiên 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nhiên phân hoá theo độ cao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73" y="2369199"/>
            <a:ext cx="2904564" cy="3749272"/>
          </a:xfrm>
          <a:prstGeom prst="rect">
            <a:avLst/>
          </a:prstGeom>
          <a:ln>
            <a:solidFill>
              <a:srgbClr val="002060"/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3688943" y="1566639"/>
            <a:ext cx="8144469" cy="4928290"/>
            <a:chOff x="3688943" y="1566639"/>
            <a:chExt cx="8144469" cy="4928290"/>
          </a:xfrm>
        </p:grpSpPr>
        <p:sp>
          <p:nvSpPr>
            <p:cNvPr id="3" name="Rounded Rectangle 2"/>
            <p:cNvSpPr/>
            <p:nvPr/>
          </p:nvSpPr>
          <p:spPr>
            <a:xfrm>
              <a:off x="3688943" y="1566639"/>
              <a:ext cx="8144469" cy="4928290"/>
            </a:xfrm>
            <a:prstGeom prst="roundRect">
              <a:avLst>
                <a:gd name="adj" fmla="val 3932"/>
              </a:avLst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55614" y="1730763"/>
              <a:ext cx="4211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PHIẾU HỌC TẬP SỐ 2</a:t>
              </a:r>
              <a:endParaRPr lang="en-US" sz="2800" b="1" dirty="0">
                <a:solidFill>
                  <a:srgbClr val="00B05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81" y="2369199"/>
            <a:ext cx="7565792" cy="39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39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278292"/>
              </p:ext>
            </p:extLst>
          </p:nvPr>
        </p:nvGraphicFramePr>
        <p:xfrm>
          <a:off x="163758" y="408808"/>
          <a:ext cx="11368600" cy="57776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1729"/>
                <a:gridCol w="9966871"/>
              </a:tblGrid>
              <a:tr h="36366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Đai cao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Đai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nhiệt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đới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400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805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1. Độ cao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8036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2. Khí hậu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indent="-190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745" algn="l"/>
                          <a:tab pos="237490" algn="l"/>
                          <a:tab pos="3206115" algn="l"/>
                          <a:tab pos="427482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</a:p>
                    <a:p>
                      <a:pPr marL="635" marR="0" indent="-190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745" algn="l"/>
                          <a:tab pos="237490" algn="l"/>
                          <a:tab pos="3206115" algn="l"/>
                          <a:tab pos="427482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186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3. Sinh vật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352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4. Đất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760561" y="859810"/>
            <a:ext cx="619608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Ở miền Bắc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: 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dưới 600m – 700m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60561" y="1118342"/>
            <a:ext cx="7397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Ở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miền Nam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đến 900m – 1.000m.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33264" y="1711159"/>
            <a:ext cx="601866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  <a:tabLst>
                <a:tab pos="118745" algn="l"/>
                <a:tab pos="237490" algn="l"/>
                <a:tab pos="3206115" algn="l"/>
                <a:tab pos="4274820" algn="l"/>
              </a:tabLst>
            </a:pP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Khí hậu nhiệt đới biểu hiện rõ rệt: 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27400" y="2194775"/>
            <a:ext cx="4717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n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hiệt độ trung bình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7500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89578" y="2580237"/>
            <a:ext cx="3898824" cy="488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" marR="0" indent="-1905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18745" algn="l"/>
                <a:tab pos="237490" algn="l"/>
                <a:tab pos="3206115" algn="l"/>
                <a:tab pos="4274820" algn="l"/>
              </a:tabLs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nóng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TB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25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93529" y="3068384"/>
            <a:ext cx="2629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tuỳ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nơi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22534" y="3872496"/>
            <a:ext cx="8463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Rừng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NĐ lá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rộng thường xanh hình thành ở các vùng núi thấp, mưa nhiều, ẩm ướt.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08444" y="4607518"/>
            <a:ext cx="8268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HST rừng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NĐ gió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mùa, rừng ngậm mặn.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17704" y="5251416"/>
            <a:ext cx="3215945" cy="474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Vùng đồng bằng: Đất phù sa.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85100" y="5725713"/>
            <a:ext cx="1976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Vùng núi: feralit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754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3342" y="726141"/>
            <a:ext cx="10112188" cy="1581204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2387" y="150125"/>
            <a:ext cx="10317709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en-US" sz="3600" b="1" dirty="0" smtClean="0">
              <a:solidFill>
                <a:srgbClr val="FFFF0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600" b="1" smtClean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 Tiết 7,8,9,10,11-</a:t>
            </a:r>
            <a:r>
              <a:rPr lang="vi-VN" sz="3600" b="1" smtClean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 PHÂN HOÁ ĐA DẠNG CỦA THIÊN </a:t>
            </a:r>
            <a:r>
              <a:rPr lang="en-US" sz="3600" b="1" dirty="0" smtClean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</a:p>
          <a:p>
            <a:pPr algn="ctr">
              <a:lnSpc>
                <a:spcPct val="120000"/>
              </a:lnSpc>
            </a:pPr>
            <a:endParaRPr lang="en-US" sz="3600" b="1" dirty="0">
              <a:solidFill>
                <a:srgbClr val="FFFF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en-US" sz="3600" dirty="0">
              <a:solidFill>
                <a:srgbClr val="FFFF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6287" y="739788"/>
            <a:ext cx="10299243" cy="13716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0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02225"/>
              </p:ext>
            </p:extLst>
          </p:nvPr>
        </p:nvGraphicFramePr>
        <p:xfrm>
          <a:off x="265471" y="928688"/>
          <a:ext cx="11444308" cy="56702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8730"/>
                <a:gridCol w="10145578"/>
              </a:tblGrid>
              <a:tr h="46609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Đai cao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Đai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cận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nhiệt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đới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trên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núi</a:t>
                      </a:r>
                      <a:endParaRPr lang="en-US" sz="2400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0672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1. Độ cao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9895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2. Khí hậu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indent="-190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745" algn="l"/>
                          <a:tab pos="237490" algn="l"/>
                          <a:tab pos="3206115" algn="l"/>
                          <a:tab pos="427482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</a:p>
                    <a:p>
                      <a:pPr marL="635" marR="0" indent="-190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745" algn="l"/>
                          <a:tab pos="237490" algn="l"/>
                          <a:tab pos="3206115" algn="l"/>
                          <a:tab pos="427482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0018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3. Sinh vật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9828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4. Đất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32686" y="1449976"/>
            <a:ext cx="429316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M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iền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từ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600m – 700m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2600m.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6771" y="1819798"/>
            <a:ext cx="4523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M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iền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từ 900m – 1.000m đến 2600m.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2686" y="2296893"/>
            <a:ext cx="2005677" cy="474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Khí hậu mát mẻ.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32686" y="2715540"/>
            <a:ext cx="4786888" cy="474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Tổng nhiệt độ dao động từ 4500</a:t>
            </a:r>
            <a:r>
              <a:rPr lang="it-IT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 – 7500</a:t>
            </a:r>
            <a:r>
              <a:rPr lang="it-IT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93711" y="3108136"/>
            <a:ext cx="4325223" cy="474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Mùa hè mát mẻ, mưa nhiều, độ ẩm cao.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93710" y="3708901"/>
            <a:ext cx="8669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Phổ biến các loài cận nhiệt đới xe kẽ một số loài nhiệt đới.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30622" y="4414615"/>
            <a:ext cx="7513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Trong rừng xuất hiện các loài chim, thú cận nhiệt như gấu, sóc...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01689" y="5290379"/>
            <a:ext cx="5057795" cy="474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- 600 – 700m đến 1600 – 1700m: đất feralit mùn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16771" y="5803195"/>
            <a:ext cx="5141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- 1600- 1700m đến 2600m: đất xám mùn trên núi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1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7" grpId="0"/>
      <p:bldP spid="18" grpId="0"/>
      <p:bldP spid="19" grpId="0"/>
      <p:bldP spid="20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969054"/>
              </p:ext>
            </p:extLst>
          </p:nvPr>
        </p:nvGraphicFramePr>
        <p:xfrm>
          <a:off x="224528" y="387612"/>
          <a:ext cx="11444307" cy="5681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3069"/>
                <a:gridCol w="10251238"/>
              </a:tblGrid>
              <a:tr h="40624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Đai cao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Đai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ôn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đới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trên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núi</a:t>
                      </a:r>
                      <a:endParaRPr lang="en-US" sz="2400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387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1. Độ cao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7011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2. Khí hậu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indent="-190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745" algn="l"/>
                          <a:tab pos="237490" algn="l"/>
                          <a:tab pos="3206115" algn="l"/>
                          <a:tab pos="427482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0807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3. Sinh vật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1872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4. Đất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623261" y="1231167"/>
            <a:ext cx="9372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Từ 2600m trở lên, chủ yếu ở Hoàng Liên Sơn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5905" y="2103979"/>
            <a:ext cx="4602542" cy="474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Khí hậu ôn đới, tổng nhiệt độ dưới 4500</a:t>
            </a:r>
            <a:r>
              <a:rPr lang="it-IT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5905" y="2678093"/>
            <a:ext cx="927406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Nhiệt độ quanh năm dưới 15</a:t>
            </a:r>
            <a:r>
              <a:rPr lang="it-IT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C, mùa đông dưới 5</a:t>
            </a:r>
            <a:r>
              <a:rPr lang="it-IT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2317" y="4017451"/>
            <a:ext cx="81066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Chủ yếu loài ôn đới: đỗ quyên, lãnh sam, thiết sam...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39387" y="5301409"/>
            <a:ext cx="3796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-Chủ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yếu đất mùn núi cao.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6439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24905" y="59755"/>
            <a:ext cx="8882925" cy="1780411"/>
            <a:chOff x="506735" y="1151576"/>
            <a:chExt cx="5693654" cy="1780411"/>
          </a:xfrm>
        </p:grpSpPr>
        <p:sp>
          <p:nvSpPr>
            <p:cNvPr id="15" name="Rectangle 14"/>
            <p:cNvSpPr/>
            <p:nvPr/>
          </p:nvSpPr>
          <p:spPr>
            <a:xfrm>
              <a:off x="506735" y="1151576"/>
              <a:ext cx="5693654" cy="1780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95428" y="1410402"/>
              <a:ext cx="4990163" cy="1277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200"/>
                </a:spcBef>
              </a:pP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6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3600" b="1" i="1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95842" y="2320120"/>
            <a:ext cx="10645447" cy="4147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0500" y="2703044"/>
            <a:ext cx="499688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KH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đai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6198" y="3256401"/>
            <a:ext cx="10222366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600"/>
              </a:spcAft>
            </a:pP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Càng lên cao nhiệt độ càng giảm (cứ lên cao 100 m nhiệt độ giảm 0,60C). 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0500" y="3997826"/>
            <a:ext cx="10222366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600"/>
              </a:spcAft>
            </a:pP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Càng lên cao độ ẩm và lượng mưa càng tăng, đến một giới hạn nào đó bắt đầu giảm.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478" y="346762"/>
            <a:ext cx="4992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KHÁM PHÁ SAPA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2443" y="1177154"/>
            <a:ext cx="5049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Sa Pa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 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là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một thị xã thuộc tỉnh Lào Cai, 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Nam,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Pháp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hiện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năm</a:t>
            </a:r>
            <a:r>
              <a:rPr lang="en-US" sz="24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 1905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2443" y="2192212"/>
            <a:ext cx="49624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hị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xã Sa Pa 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ằm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ở phía Tây Bắc của Việt Nam, 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độ cao trung bình khoảng </a:t>
            </a:r>
            <a:r>
              <a:rPr lang="vi-VN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1.500 m – 1.800 m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so với mực nước biển, 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địa bàn xã Hoàng Liên là </a:t>
            </a:r>
            <a:r>
              <a:rPr lang="vi-VN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ngọn núi </a:t>
            </a:r>
            <a:r>
              <a:rPr lang="vi-VN" sz="24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Fansipan</a:t>
            </a:r>
            <a:r>
              <a:rPr lang="en-US" sz="24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nóc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nhà của Đông Dương, cao gần </a:t>
            </a:r>
            <a:r>
              <a:rPr lang="vi-VN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3.143m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08800" y="4221517"/>
            <a:ext cx="57390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Khí hậu 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mang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sắc thái của xứ ôn đới với nhiệt độ trung bình 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15-18°C.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Vào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mùa hè, </a:t>
            </a:r>
            <a:r>
              <a:rPr lang="vi-VN" sz="24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một </a:t>
            </a:r>
            <a:r>
              <a:rPr lang="vi-VN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ngày như là có đủ bốn mùa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vi-VN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buổi sáng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là tiết trời mùa xuân, </a:t>
            </a:r>
            <a:r>
              <a:rPr lang="vi-VN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buổi trưa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tiết trời như vào hạ, có nắng, không khí dịu mát, </a:t>
            </a:r>
            <a:r>
              <a:rPr lang="vi-VN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buổi chiều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mây và sương rơi xuống tạo cảm giác lành lạnh như trời 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 </a:t>
            </a:r>
            <a:r>
              <a:rPr lang="vi-VN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ban đêm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là cái rét của mùa đông. </a:t>
            </a:r>
          </a:p>
        </p:txBody>
      </p:sp>
      <p:sp>
        <p:nvSpPr>
          <p:cNvPr id="9" name="Rectangle 8"/>
          <p:cNvSpPr/>
          <p:nvPr/>
        </p:nvSpPr>
        <p:spPr>
          <a:xfrm>
            <a:off x="6541475" y="4314792"/>
            <a:ext cx="53035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Sa Pa là một trong những địa điểm hiếm hoi có </a:t>
            </a:r>
            <a:r>
              <a:rPr lang="vi-VN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tuyết rơi tại Việt </a:t>
            </a:r>
            <a:r>
              <a:rPr lang="vi-VN" sz="24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Nam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Thời điểm ngắm tuyết rơi ở Sa Pa đẹp nhất là khoảng từ giữa </a:t>
            </a:r>
            <a:r>
              <a:rPr lang="vi-VN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tháng 12 đến giữa tháng 1 hằng </a:t>
            </a:r>
            <a:r>
              <a:rPr lang="vi-VN" sz="24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năm</a:t>
            </a:r>
            <a:r>
              <a:rPr lang="en-US" sz="24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81934" y="295761"/>
            <a:ext cx="60193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Sa Pa </a:t>
            </a:r>
            <a:r>
              <a:rPr lang="en-US" sz="36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-</a:t>
            </a:r>
            <a:r>
              <a:rPr lang="vi-VN" sz="36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 xứ sở thần tiên mùa đông</a:t>
            </a:r>
            <a:endParaRPr lang="en-US" sz="36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35333" y="6085948"/>
            <a:ext cx="4686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 smtClean="0">
                <a:solidFill>
                  <a:srgbClr val="0070C0"/>
                </a:solidFill>
              </a:rPr>
              <a:t>Nguồn</a:t>
            </a:r>
            <a:r>
              <a:rPr lang="en-US" sz="2000" i="1" dirty="0" smtClean="0">
                <a:solidFill>
                  <a:srgbClr val="0070C0"/>
                </a:solidFill>
              </a:rPr>
              <a:t>: https</a:t>
            </a:r>
            <a:r>
              <a:rPr lang="en-US" sz="2000" i="1" dirty="0">
                <a:solidFill>
                  <a:srgbClr val="0070C0"/>
                </a:solidFill>
              </a:rPr>
              <a:t>://vi.wikipedia.org/wiki/Sa_Pa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652" y="1323823"/>
            <a:ext cx="3446584" cy="242229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100" y="1853028"/>
            <a:ext cx="3418449" cy="227482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438187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70776"/>
            <a:ext cx="12192000" cy="669191"/>
            <a:chOff x="0" y="170776"/>
            <a:chExt cx="12192000" cy="669191"/>
          </a:xfrm>
        </p:grpSpPr>
        <p:sp>
          <p:nvSpPr>
            <p:cNvPr id="4" name="TextBox 3"/>
            <p:cNvSpPr txBox="1"/>
            <p:nvPr/>
          </p:nvSpPr>
          <p:spPr>
            <a:xfrm>
              <a:off x="3748781" y="170776"/>
              <a:ext cx="47762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II. CÁC MIỀN ĐỊA LÍ TỰ NHIÊN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794248"/>
              <a:ext cx="12192000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241564" y="971446"/>
            <a:ext cx="3751729" cy="9816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68759" y="1072298"/>
            <a:ext cx="3336276" cy="7799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2. </a:t>
            </a:r>
            <a:r>
              <a:rPr lang="en-US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 </a:t>
            </a:r>
            <a:r>
              <a:rPr lang="en-US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 </a:t>
            </a:r>
            <a:r>
              <a:rPr lang="en-US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Bộ</a:t>
            </a:r>
            <a:endParaRPr lang="en-US" sz="2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60401" y="993131"/>
            <a:ext cx="3751729" cy="9816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295853" y="1082278"/>
            <a:ext cx="3480824" cy="7799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3. </a:t>
            </a:r>
            <a:r>
              <a:rPr lang="en-US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Bộ</a:t>
            </a:r>
            <a:endParaRPr lang="en-US" sz="2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42043" y="949761"/>
            <a:ext cx="3751731" cy="5562475"/>
            <a:chOff x="242043" y="949761"/>
            <a:chExt cx="3751731" cy="5562475"/>
          </a:xfrm>
        </p:grpSpPr>
        <p:sp>
          <p:nvSpPr>
            <p:cNvPr id="9" name="Rectangle 8"/>
            <p:cNvSpPr/>
            <p:nvPr/>
          </p:nvSpPr>
          <p:spPr>
            <a:xfrm>
              <a:off x="242045" y="949761"/>
              <a:ext cx="3751729" cy="981635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6685" y="1085745"/>
              <a:ext cx="3442447" cy="77992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1. </a:t>
              </a:r>
              <a:r>
                <a:rPr lang="en-US" sz="2400" dirty="0" err="1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Miền</a:t>
              </a:r>
              <a:r>
                <a:rPr lang="en-US" sz="24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sz="24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và</a:t>
              </a:r>
              <a:r>
                <a:rPr lang="en-US" sz="24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Đông</a:t>
              </a:r>
              <a:r>
                <a:rPr lang="en-US" sz="24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sz="24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sz="2400" dirty="0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Bộ</a:t>
              </a:r>
              <a:endParaRPr lang="en-US" sz="2400" dirty="0">
                <a:solidFill>
                  <a:schemeClr val="bg1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043" y="2170859"/>
              <a:ext cx="3751729" cy="1970835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043" y="4381157"/>
              <a:ext cx="3751729" cy="213107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564" y="2170858"/>
            <a:ext cx="3751729" cy="197083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563" y="4381156"/>
            <a:ext cx="3751729" cy="21310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401" y="2170858"/>
            <a:ext cx="3751729" cy="197083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0402" y="4381155"/>
            <a:ext cx="3751728" cy="213107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753498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8758" y="145054"/>
            <a:ext cx="5821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PHIẾU HỌC TẬP SỐ 2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199487"/>
              </p:ext>
            </p:extLst>
          </p:nvPr>
        </p:nvGraphicFramePr>
        <p:xfrm>
          <a:off x="368108" y="981635"/>
          <a:ext cx="11537577" cy="55939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4977"/>
                <a:gridCol w="3186228"/>
                <a:gridCol w="3093548"/>
                <a:gridCol w="3092824"/>
              </a:tblGrid>
              <a:tr h="76797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 Bắc và Đông Bắc Bắc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 Tây Bắc và Bắc Trung Bộ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 Nam Trung Bộ và Nam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4912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1. Phạm vi lãnh thổ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2624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2. Địa hình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1000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3. Đất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3959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4. </a:t>
                      </a: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Khí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hậu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6917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5. </a:t>
                      </a: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Sông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ngòi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2480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6. </a:t>
                      </a: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Khoáng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sản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705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7. </a:t>
                      </a: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Sinh vật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408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069" y="246146"/>
            <a:ext cx="5692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Miền </a:t>
            </a: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Bắc và Đông Bắc Bắc Bộ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969296"/>
              </p:ext>
            </p:extLst>
          </p:nvPr>
        </p:nvGraphicFramePr>
        <p:xfrm>
          <a:off x="358588" y="1404978"/>
          <a:ext cx="7171765" cy="5279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636"/>
                <a:gridCol w="5809129"/>
              </a:tblGrid>
              <a:tr h="46115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 Bắc và Đông Bắc Bắc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5827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1. Phạm vi lãnh thổ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9117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2. Địa hình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6887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3. Đất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794134" y="4449969"/>
            <a:ext cx="5264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đồng bằng: rộng và bằng phẳng.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10886" y="4828935"/>
            <a:ext cx="40254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Địa hình các – xtơ khá phổ biến.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70142" y="5197010"/>
            <a:ext cx="5715001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Bờ biển đa dạng: nơi thấp phẳng, nơi nhiều vịnh đảo.</a:t>
            </a:r>
            <a:endParaRPr lang="en-US" sz="20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15352" y="2072750"/>
            <a:ext cx="56937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Ranh giới phía tây nam của miền dọc theo bờ phải sông Hồng và rìa phía tây, tây nam đồng bằng Bắc Bộ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15352" y="3261879"/>
            <a:ext cx="56537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Vùng núi: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71450"/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Núi thấp chiếm ưu thế. 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71450"/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Hướng núi: vòng cung, cao ở phía bắc, thấp dần </a:t>
            </a:r>
            <a:r>
              <a:rPr lang="it-IT" sz="2000">
                <a:solidFill>
                  <a:srgbClr val="002060"/>
                </a:solidFill>
                <a:latin typeface="Bahnschrift Condensed" panose="020B0502040204020203" pitchFamily="34" charset="0"/>
              </a:rPr>
              <a:t>phía </a:t>
            </a:r>
            <a:r>
              <a:rPr lang="it-IT" sz="200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10886" y="5943256"/>
            <a:ext cx="4926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Vùng đồi núi thấp: </a:t>
            </a:r>
            <a:r>
              <a:rPr lang="it-IT" sz="20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đất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feralit trên đá mẹ.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4134" y="6265164"/>
            <a:ext cx="542328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Đồng bằng: đất phù sa, đất phèn, đất mặn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...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114" y="1404978"/>
            <a:ext cx="4305901" cy="534707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13513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6" grpId="0"/>
      <p:bldP spid="17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8686" y="246146"/>
            <a:ext cx="6516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Miền </a:t>
            </a: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Bắc và Đông Bắc Bắc Bộ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820170"/>
              </p:ext>
            </p:extLst>
          </p:nvPr>
        </p:nvGraphicFramePr>
        <p:xfrm>
          <a:off x="167519" y="815654"/>
          <a:ext cx="10545973" cy="57037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636"/>
                <a:gridCol w="9183337"/>
              </a:tblGrid>
              <a:tr h="56127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 Bắc và Đông Bắc Bắc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1843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4. Khí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hậu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7697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5.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 Sông ngòi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3216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6. Khoáng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sản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3216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7.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700804" y="1589066"/>
            <a:ext cx="8493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Chịu ảnh hưởng của gió mùa Đông Bắc tạo nên 1 mùa đông lạnh.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52891" y="2423508"/>
            <a:ext cx="5533887" cy="474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Hướng tây bắc – đông nam: sông Hồng, sông Chảy...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9999" y="2861862"/>
            <a:ext cx="5091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Hướng vòng cung: sông Lô, s.Gâm, s. Lục Nam...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19999" y="3635433"/>
            <a:ext cx="87741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Chủ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yếu: than đá (Quảng Ninh, Thái Nguyên), than nâu (ĐBSH) thiếc (Cao Bằng), chì, kẽm (Bắc Cạn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)....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4349" y="4766093"/>
            <a:ext cx="4725974" cy="474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SV phong phú và đặc sắc,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50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%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loài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bản địa.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16452" y="5240390"/>
            <a:ext cx="8478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Nhiều loài động vật quý hiếm: voọc đầu trắng, voọc quần đùi trắng.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40408" y="5980745"/>
            <a:ext cx="5862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Cảnh sác thiên nhiên thay đổi theo mùa, theo khu vực.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13" grpId="0"/>
      <p:bldP spid="14" grpId="0"/>
      <p:bldP spid="15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87" y="232498"/>
            <a:ext cx="8197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Miền Tây Bắc </a:t>
            </a: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và </a:t>
            </a:r>
            <a:r>
              <a:rPr lang="it-IT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Bắc Trung Bộ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928126"/>
              </p:ext>
            </p:extLst>
          </p:nvPr>
        </p:nvGraphicFramePr>
        <p:xfrm>
          <a:off x="141798" y="797980"/>
          <a:ext cx="7659177" cy="53009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5244"/>
                <a:gridCol w="6203933"/>
              </a:tblGrid>
              <a:tr h="3400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Tây Bắc và Bắc Trung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8003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1. Phạm vi lãnh thổ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8038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2. Địa hình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233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3.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Đất</a:t>
                      </a: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08933" y="1323725"/>
            <a:ext cx="5495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Từ bờ phải sông Hồng tới dãy núi Bạch Mã.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86778" y="2195163"/>
            <a:ext cx="63406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núi: 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Núi cao và núi trung bình chiếm ưu thế.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Địa hình bị chia cắt mạnh và hiểm trở nhất cả nước.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Các dãy núi xen kẽ các thung lũng theo hướng TB – ĐN. Có nhiều sơn nguyên, cao nguyên. ĐH lòng chảo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1078" y="3774487"/>
            <a:ext cx="6114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Ven biển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Nhiều cồn cát, đầm phá, bãi tắm đẹp.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43353" y="4134155"/>
            <a:ext cx="34748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ĐB nhỏ và bị chia cắt.</a:t>
            </a:r>
            <a:endParaRPr lang="en-US" sz="20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999722"/>
            <a:ext cx="4163608" cy="562902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679219" y="4911881"/>
            <a:ext cx="5509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Vùng đồi núi: Nhóm đất feralit trên đá vôi và feralit trên các loại đá khác.</a:t>
            </a:r>
            <a:endParaRPr lang="en-US" sz="20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86778" y="5619767"/>
            <a:ext cx="3153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Đồng bằng: đất phù sa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604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2" grpId="0"/>
      <p:bldP spid="8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422" y="311839"/>
            <a:ext cx="663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Miền Tây Bắc và Bắc Trung Bộ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230188"/>
              </p:ext>
            </p:extLst>
          </p:nvPr>
        </p:nvGraphicFramePr>
        <p:xfrm>
          <a:off x="416422" y="1325196"/>
          <a:ext cx="11170527" cy="5273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636"/>
                <a:gridCol w="9807891"/>
              </a:tblGrid>
              <a:tr h="37680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Tây Bắc và Bắc Trung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002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4. Khí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 hậu</a:t>
                      </a: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9597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5.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 Sông ngòi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826367" y="2003871"/>
            <a:ext cx="8313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Đặc trưng của khí hậu là sự giảm sút ảnh hưởng của gió mùa đông bắc.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08819" y="2904665"/>
            <a:ext cx="8863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Nhiệt độ TB năm tăng dần và biên độ nhiệt giảm.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08819" y="3448069"/>
            <a:ext cx="9819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Tây Bắc có mùa đông ấm hơn và ngắn hơn Đông Bắc.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83505" y="4041478"/>
            <a:ext cx="9844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Bắc Trung Bộ có gió Tây khô nóng và mưa đầu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95036" y="5674723"/>
            <a:ext cx="8627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Sông nhỏ, dốc, bắt nguồn từ vùng núi phía Tây và đổ ra Biển Đông.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02595" y="4874594"/>
            <a:ext cx="10066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Sông ngòi hướng tây bắc – đông nam. S.Đà. s.Mã, s.Cả...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396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5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2366682"/>
            <a:ext cx="12192000" cy="1708939"/>
            <a:chOff x="0" y="2366682"/>
            <a:chExt cx="12192000" cy="1708939"/>
          </a:xfrm>
        </p:grpSpPr>
        <p:sp>
          <p:nvSpPr>
            <p:cNvPr id="2" name="Rectangle 1"/>
            <p:cNvSpPr/>
            <p:nvPr/>
          </p:nvSpPr>
          <p:spPr>
            <a:xfrm>
              <a:off x="0" y="2366682"/>
              <a:ext cx="12192000" cy="1694330"/>
            </a:xfrm>
            <a:prstGeom prst="rect">
              <a:avLst/>
            </a:prstGeom>
            <a:solidFill>
              <a:schemeClr val="tx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57263" y="2752182"/>
              <a:ext cx="95398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I. </a:t>
              </a:r>
              <a:r>
                <a:rPr lang="en-US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SỰ PHÂN HOÁ ĐA DẠNG </a:t>
              </a:r>
              <a:r>
                <a:rPr lang="en-US" sz="4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CỦA THIÊN </a:t>
              </a:r>
              <a:r>
                <a:rPr lang="en-US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NHIÊN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387723" y="2528047"/>
              <a:ext cx="11416553" cy="13716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4429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2197" y="311839"/>
            <a:ext cx="7302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Miền Tây Bắc và Bắc Trung Bộ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569636"/>
              </p:ext>
            </p:extLst>
          </p:nvPr>
        </p:nvGraphicFramePr>
        <p:xfrm>
          <a:off x="358588" y="1404973"/>
          <a:ext cx="10696099" cy="43127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636"/>
                <a:gridCol w="9333463"/>
              </a:tblGrid>
              <a:tr h="6489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Tây Bắc và Bắc Trung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40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6.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 Khoáng sản</a:t>
                      </a: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4105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7.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 Sinh vật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987690" y="2349056"/>
            <a:ext cx="72927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Các khoáng sản chủ yếu: sắt (Hà Tĩnh), đông (Sơn La), crôm (Thanh Hoá), apatit Lào Cai, thiếc (Nghệ An) vật liệu xây dựng...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3508" y="3921567"/>
            <a:ext cx="5992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Có sự hội tụ của nhiều luồng sinh vật.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62944" y="4383232"/>
            <a:ext cx="5739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Rừng còn tương đối nhiều ở Nghệ An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2944" y="4844897"/>
            <a:ext cx="89641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Trường Sơn Bắc: thực vật phương nam chiếm ưu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thế.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177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816" y="428601"/>
            <a:ext cx="5671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3. Miền Nam Trung Bộ và Nam Bộ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225260"/>
              </p:ext>
            </p:extLst>
          </p:nvPr>
        </p:nvGraphicFramePr>
        <p:xfrm>
          <a:off x="358588" y="1606684"/>
          <a:ext cx="7171765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636"/>
                <a:gridCol w="5809129"/>
              </a:tblGrid>
              <a:tr h="64569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Nam Trung Bộ và Nam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5792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1. Phạm vi lãnh thổ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960529" y="2509220"/>
            <a:ext cx="5495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Từ dãy núi Bạch Mã trở vào Nam.</a:t>
            </a:r>
            <a:endParaRPr lang="en-US" sz="2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51" y="977575"/>
            <a:ext cx="4211122" cy="562493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31" y="3505200"/>
            <a:ext cx="4349698" cy="269557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727" y="3505200"/>
            <a:ext cx="1987015" cy="269557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200275" y="6200775"/>
            <a:ext cx="264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Dãy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Bạch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Mã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1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381" y="247201"/>
            <a:ext cx="5831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3. Miền Nam Trung Bộ và Nam Bộ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23849"/>
              </p:ext>
            </p:extLst>
          </p:nvPr>
        </p:nvGraphicFramePr>
        <p:xfrm>
          <a:off x="0" y="977575"/>
          <a:ext cx="7734051" cy="49958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9470"/>
                <a:gridCol w="6264581"/>
              </a:tblGrid>
              <a:tr h="738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Nam Trung Bộ và Nam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5698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2. Địa hình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517521" y="1768150"/>
            <a:ext cx="56301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núi: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Trường Sơn Nam là dãy núi lớn, hình cánh cung, có sự bất đối xứng giữa sườn đông và sường tây.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Các CN badan rộng lớn, địa hình bằng phẳng</a:t>
            </a:r>
            <a:r>
              <a:rPr lang="it-IT" sz="20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2838" y="3399366"/>
            <a:ext cx="565287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Vùng đồng bằng: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ĐB sông Cửu Long rộng lớn, có hệ thống kênh rạch chằng chịt, nhiều vùng trũng ngập nước vào mùa lũ.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ĐB ven biển NTB nhỏ hẹp, bị chia cắt bở các nhánh núi lấn ra biển.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71014" y="5207105"/>
            <a:ext cx="55946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Vùng biển với thềm lục địa rộng lớn, giàu tài nguyên.</a:t>
            </a:r>
            <a:endParaRPr lang="en-US" sz="20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51" y="977575"/>
            <a:ext cx="4211122" cy="562493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586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828" y="464111"/>
            <a:ext cx="5559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3. Miền Nam Trung Bộ và Nam Bộ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617636"/>
              </p:ext>
            </p:extLst>
          </p:nvPr>
        </p:nvGraphicFramePr>
        <p:xfrm>
          <a:off x="358588" y="1593237"/>
          <a:ext cx="7325102" cy="50406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4427"/>
                <a:gridCol w="6250675"/>
              </a:tblGrid>
              <a:tr h="76420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Nam Trung Bộ và Nam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2886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3. Đất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476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4. Khí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 hậu</a:t>
                      </a: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475929" y="2445446"/>
            <a:ext cx="5495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núi và cao nguyên: đất feralit trên đá badan và đất feralit trên các loại đá khác.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75929" y="3135916"/>
            <a:ext cx="5630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ĐB sông Cửu Long: đất phù sa, đất phèn, đất mặn.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6872" y="3712825"/>
            <a:ext cx="60280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ĐB ven biển miền Trung: đất phù sa kém màu mỡ.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16872" y="4251433"/>
            <a:ext cx="5594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Ngoài ra còn có đất xám trên phù sa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cổ.</a:t>
            </a:r>
            <a:endParaRPr lang="en-US" sz="2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85359" y="4733028"/>
            <a:ext cx="5525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Khí hậu mang tính chất cận xích đạo gió mùa.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85360" y="5149765"/>
            <a:ext cx="55253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Nhiệt độ TB năm cao, biên độ nhiệt năm nhỏ.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10314" y="5614544"/>
            <a:ext cx="506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Có 2 mùa mưa – khô rõ rệt.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51" y="977575"/>
            <a:ext cx="4211122" cy="562493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1893018" y="6021684"/>
            <a:ext cx="50611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Mùa khô kéo dài và gay gắt.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16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2" grpId="0"/>
      <p:bldP spid="15" grpId="0"/>
      <p:bldP spid="16" grpId="0"/>
      <p:bldP spid="8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351" y="207262"/>
            <a:ext cx="55218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3. </a:t>
            </a:r>
            <a:r>
              <a:rPr lang="it-IT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Miền Nam Trung Bộ và Nam </a:t>
            </a:r>
            <a:r>
              <a:rPr lang="it-IT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344481"/>
              </p:ext>
            </p:extLst>
          </p:nvPr>
        </p:nvGraphicFramePr>
        <p:xfrm>
          <a:off x="358588" y="1404973"/>
          <a:ext cx="7475227" cy="53439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9961"/>
                <a:gridCol w="6305266"/>
              </a:tblGrid>
              <a:tr h="58509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 TN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Miền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Nam Trung Bộ và Nam Bộ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815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5. Sông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 ngòi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2688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6.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 Khoáng sản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0405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7. 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</a:rPr>
                        <a:t>Sinh vật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9305" marR="19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817733" y="2171430"/>
            <a:ext cx="55426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Nam Trung Bộ: sông nhỏ, ngắn bắt nguồn từ vùng núi Trường Sơn </a:t>
            </a:r>
            <a:r>
              <a:rPr lang="it-IT" sz="20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đổ ra biển Đông.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77761" y="3002427"/>
            <a:ext cx="5502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ĐB sông Cửu Long: có 2 sông lớn là S.Tiền và S.Hậu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37901" y="3758911"/>
            <a:ext cx="5502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Dầu mỏ, khí tự nhiên ở thềm lục địa phía Nam, bô - xít ở Tây Nguyên và Đông Nam Bộ.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51" y="977575"/>
            <a:ext cx="4211122" cy="562493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514901" y="4861942"/>
            <a:ext cx="6464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Cảnh quan điểm hình là rừng cận xích đạo gió mùa.</a:t>
            </a:r>
            <a:endParaRPr lang="en-US" sz="20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68579" y="5323607"/>
            <a:ext cx="5662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Xuất hiện kiểu rừng </a:t>
            </a:r>
            <a:r>
              <a:rPr lang="it-IT" sz="20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nhiệt đới gió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mùa nửa rụng lá và rụng lá.</a:t>
            </a:r>
            <a:endParaRPr lang="en-US" sz="20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14901" y="6085787"/>
            <a:ext cx="6492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ĐB sông Cửu Long có rừng ngập mặn và rừng tràm.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5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7" grpId="0"/>
      <p:bldP spid="8" grpId="0"/>
      <p:bldP spid="10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50124" y="199951"/>
            <a:ext cx="12173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III. ẢNH HƯỞNG CỦA SỰ PHÂN HOÁ THIÊN NHIÊN ĐA DẠNG ĐẾN PHÁT TRIỂN KT - XH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3151" y="1083001"/>
            <a:ext cx="4489692" cy="55147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73133" y="1083001"/>
            <a:ext cx="4489692" cy="55147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-Right Arrow 5"/>
          <p:cNvSpPr/>
          <p:nvPr/>
        </p:nvSpPr>
        <p:spPr>
          <a:xfrm>
            <a:off x="5303520" y="2968283"/>
            <a:ext cx="1448972" cy="1012874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42197" y="1308295"/>
            <a:ext cx="249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THUẬN LỢI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30188" y="1193408"/>
            <a:ext cx="2351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KHÓ KHĂN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0442" y="1998787"/>
            <a:ext cx="40149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Nam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tới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quy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hoạch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chuyên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môn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NN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phần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0723" y="4129536"/>
            <a:ext cx="39947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tới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KT – XH.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0540" y="5073465"/>
            <a:ext cx="40149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tạo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nên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nét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độc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đáo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đời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87065" y="2411497"/>
            <a:ext cx="39717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cũng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dẫn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tài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điều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kiện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kinh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87065" y="4118705"/>
            <a:ext cx="40236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đồi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cắt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xẻ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khó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khăn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trở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ngại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GTVT,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giao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lưu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kinh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bố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dân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cư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y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giáo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dục</a:t>
            </a:r>
            <a:r>
              <a: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171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790" y="4714875"/>
            <a:ext cx="2143125" cy="21431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69713" y="2561031"/>
            <a:ext cx="6372664" cy="27150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0627" y="1511621"/>
            <a:ext cx="1132428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smtClean="0">
                <a:solidFill>
                  <a:srgbClr val="C0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GAME “</a:t>
            </a:r>
            <a:r>
              <a:rPr lang="en-US" sz="3600" b="1" dirty="0" err="1" smtClean="0">
                <a:solidFill>
                  <a:srgbClr val="C0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 smtClean="0">
                <a:solidFill>
                  <a:srgbClr val="C0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C0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solidFill>
                  <a:srgbClr val="C0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Fan - xi - </a:t>
            </a:r>
            <a:r>
              <a:rPr lang="en-US" sz="3600" b="1" dirty="0" err="1">
                <a:solidFill>
                  <a:srgbClr val="C0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phăng</a:t>
            </a:r>
            <a:r>
              <a:rPr lang="en-US" sz="3600" b="1" dirty="0">
                <a:solidFill>
                  <a:srgbClr val="C0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9714" y="2640608"/>
            <a:ext cx="63726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10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/1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10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7525" y="363307"/>
            <a:ext cx="646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82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67526" y="363307"/>
            <a:ext cx="6962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2062483"/>
            <a:ext cx="1166435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vi-VN" sz="3200" b="1" dirty="0" smtClean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Câu 1:</a:t>
            </a:r>
            <a:r>
              <a:rPr lang="vi-VN" sz="3200" dirty="0" smtClean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Đây là đặc điểm tự nhiên vùng lãnh thổ phía Bắc.</a:t>
            </a:r>
            <a:endParaRPr lang="en-US" sz="32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1696" y="2898097"/>
            <a:ext cx="9338305" cy="2430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A.</a:t>
            </a:r>
            <a:r>
              <a:rPr lang="it-IT" sz="32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Khí 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hậu cận xích đạo gió mùa.	</a:t>
            </a:r>
            <a:endParaRPr lang="it-IT" sz="3200" dirty="0" smtClean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</a:t>
            </a: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Nhiệt độ TN năm cao trên 25</a:t>
            </a:r>
            <a:r>
              <a:rPr lang="it-IT" sz="32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Có 2 mùa: mùa khô – mùa mưa.	</a:t>
            </a:r>
            <a:endParaRPr lang="it-IT" sz="3200" dirty="0" smtClean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D</a:t>
            </a: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Có 2 mùa: mùa đông – mùa hạ.</a:t>
            </a:r>
            <a:endParaRPr lang="en-US" sz="3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941696" y="4714874"/>
            <a:ext cx="618565" cy="5160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46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67526" y="363307"/>
            <a:ext cx="7444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421" y="1917558"/>
            <a:ext cx="10419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Câu 2:</a:t>
            </a:r>
            <a:r>
              <a:rPr lang="it-IT" sz="32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Khí hậu vùng lãnh thổ phía Nam có </a:t>
            </a:r>
            <a:endParaRPr lang="en-US" sz="32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2073" y="2652772"/>
            <a:ext cx="92046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A.</a:t>
            </a:r>
            <a:r>
              <a:rPr lang="it-IT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biên 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độ nhiệt năm nhỏ, dưới 10</a:t>
            </a:r>
            <a:r>
              <a:rPr lang="it-IT" sz="320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</a:t>
            </a:r>
            <a:r>
              <a:rPr lang="it-IT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</a:t>
            </a: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biên độ nhiệt năm lớn, trên 20</a:t>
            </a:r>
            <a:r>
              <a:rPr lang="it-IT" sz="320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nhiệt độ trung bình năm trên 20</a:t>
            </a:r>
            <a:r>
              <a:rPr lang="it-IT" sz="320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</a:t>
            </a:r>
            <a:r>
              <a:rPr lang="it-IT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</a:t>
            </a: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tổng số giờ nắng dưới 2.000 giờ.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67929" y="2731167"/>
            <a:ext cx="618565" cy="5160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94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67526" y="363307"/>
            <a:ext cx="7622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9683" y="2062483"/>
            <a:ext cx="93757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Câu 3:</a:t>
            </a:r>
            <a:r>
              <a:rPr lang="it-IT" sz="32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Đai ôn đới gió mùa trên núi có độ cao</a:t>
            </a:r>
            <a:endParaRPr lang="en-US" sz="32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1380" y="2898097"/>
            <a:ext cx="86286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A</a:t>
            </a:r>
            <a:r>
              <a:rPr lang="it-IT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 dưới 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1000m.		</a:t>
            </a:r>
          </a:p>
          <a:p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</a:t>
            </a: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từ 1000m – 2000m.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dưới 2600m.		</a:t>
            </a:r>
          </a:p>
          <a:p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</a:t>
            </a: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trên 2600m</a:t>
            </a:r>
            <a:r>
              <a:rPr lang="it-IT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637271" y="4337713"/>
            <a:ext cx="618565" cy="5160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79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74811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14901" y="67235"/>
            <a:ext cx="100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SỰ PHÂN HOÁ ĐA DẠNG CỦA THIÊN NHIÊN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740460"/>
            <a:ext cx="1219200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80502" y="813073"/>
            <a:ext cx="3645588" cy="1056009"/>
            <a:chOff x="168088" y="2601591"/>
            <a:chExt cx="3220570" cy="1056009"/>
          </a:xfrm>
        </p:grpSpPr>
        <p:sp>
          <p:nvSpPr>
            <p:cNvPr id="18" name="Rounded Rectangle 17"/>
            <p:cNvSpPr/>
            <p:nvPr/>
          </p:nvSpPr>
          <p:spPr>
            <a:xfrm>
              <a:off x="484094" y="2823882"/>
              <a:ext cx="2904564" cy="83371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Thiên</a:t>
              </a:r>
              <a:r>
                <a:rPr lang="en-US" sz="20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nhiên</a:t>
              </a:r>
              <a:r>
                <a:rPr lang="en-US" sz="20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0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hoá</a:t>
              </a:r>
              <a:r>
                <a:rPr lang="en-US" sz="20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theo</a:t>
              </a:r>
              <a:r>
                <a:rPr lang="en-US" sz="20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chiều</a:t>
              </a:r>
              <a:r>
                <a:rPr lang="en-US" sz="20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sz="20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- Nam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168088" y="2601591"/>
              <a:ext cx="632012" cy="60511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1</a:t>
              </a:r>
              <a:endParaRPr lang="en-US" sz="4400" b="1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0" y="2039116"/>
            <a:ext cx="3524742" cy="464884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cxnSp>
        <p:nvCxnSpPr>
          <p:cNvPr id="32" name="Straight Connector 31"/>
          <p:cNvCxnSpPr/>
          <p:nvPr/>
        </p:nvCxnSpPr>
        <p:spPr>
          <a:xfrm flipV="1">
            <a:off x="307670" y="3809899"/>
            <a:ext cx="3524742" cy="486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965064" y="3239755"/>
            <a:ext cx="10000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PHÍA BẮC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13399" y="4004313"/>
            <a:ext cx="11338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PHÍA NAM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362152" y="5758315"/>
            <a:ext cx="2533948" cy="830997"/>
            <a:chOff x="4362152" y="5758315"/>
            <a:chExt cx="2533948" cy="830997"/>
          </a:xfrm>
        </p:grpSpPr>
        <p:sp>
          <p:nvSpPr>
            <p:cNvPr id="36" name="TextBox 35"/>
            <p:cNvSpPr txBox="1"/>
            <p:nvPr/>
          </p:nvSpPr>
          <p:spPr>
            <a:xfrm>
              <a:off x="5295900" y="5758315"/>
              <a:ext cx="1600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HOẠT ĐỘNG: </a:t>
              </a:r>
              <a:r>
                <a:rPr lang="en-US" sz="24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Nhóm</a:t>
              </a:r>
              <a:endPara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2152" y="5833159"/>
              <a:ext cx="967922" cy="722219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751" y="5597317"/>
            <a:ext cx="988314" cy="99199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898196" y="5758315"/>
            <a:ext cx="1232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TÀI LIỆU: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SGK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393411" y="5657501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THỜI GIAN: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4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phút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834" y="5657501"/>
            <a:ext cx="918132" cy="905537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4232985" y="813073"/>
            <a:ext cx="7503458" cy="6229172"/>
            <a:chOff x="4362152" y="1788459"/>
            <a:chExt cx="7503458" cy="3675435"/>
          </a:xfrm>
        </p:grpSpPr>
        <p:sp>
          <p:nvSpPr>
            <p:cNvPr id="49" name="Rectangle 48"/>
            <p:cNvSpPr/>
            <p:nvPr/>
          </p:nvSpPr>
          <p:spPr>
            <a:xfrm>
              <a:off x="4362152" y="2075235"/>
              <a:ext cx="7503458" cy="3388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513544" y="2497448"/>
              <a:ext cx="6942341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"/>
              </a:pPr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YÊU </a:t>
              </a:r>
              <a:r>
                <a:rPr lang="en-US" sz="2800" b="1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Nghiên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cứu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I.1 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tr17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3.1.</a:t>
              </a:r>
            </a:p>
            <a:p>
              <a:pPr marL="342900" marR="0" lvl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"/>
              </a:pPr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NHIỆM VỤ: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ãy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– Nam.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pPr marL="22860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- Nhóm 1, 3, 5: Tìm hiểu phần lãnh thổ phía Bắc.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pPr marL="22860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- Nhóm 2, 4, 6: Tìm hiểu phần lãnh thổ phía Nam</a:t>
              </a:r>
              <a:r>
                <a:rPr lang="it-IT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5916706" y="1788459"/>
              <a:ext cx="4921623" cy="591670"/>
            </a:xfrm>
            <a:prstGeom prst="roundRect">
              <a:avLst/>
            </a:prstGeom>
            <a:solidFill>
              <a:schemeClr val="bg1"/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CHUYỂN GIAO NHIỆM VỤ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255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9" grpId="0"/>
      <p:bldP spid="4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67525" y="363307"/>
            <a:ext cx="5912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535" y="1761902"/>
            <a:ext cx="113696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Câu 4:</a:t>
            </a:r>
            <a:r>
              <a:rPr lang="it-IT" sz="32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Đai cận nhiệt đới gió mùa trên núi có đặc điểm nào sau đây?</a:t>
            </a:r>
            <a:endParaRPr lang="en-US" sz="32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8491" y="3112857"/>
            <a:ext cx="110966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A.</a:t>
            </a:r>
            <a:r>
              <a:rPr lang="it-IT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Nhiệt 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độ TB năm dưới 15</a:t>
            </a:r>
            <a:r>
              <a:rPr lang="it-IT" sz="320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	</a:t>
            </a:r>
          </a:p>
          <a:p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</a:t>
            </a: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Lượng mưa và độ ẩm thay </a:t>
            </a:r>
            <a:r>
              <a:rPr lang="vi-VN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đổi.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</a:t>
            </a: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Lượng mưa và độ ẩm tăng </a:t>
            </a:r>
            <a:r>
              <a:rPr lang="it-IT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lên.</a:t>
            </a:r>
            <a:endParaRPr lang="it-IT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</a:t>
            </a: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Độ ẩm cao, tốc độ gió mạnh.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1528" y="4143908"/>
            <a:ext cx="618565" cy="5160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43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67525" y="363307"/>
            <a:ext cx="6667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1445" y="2062483"/>
            <a:ext cx="104157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Câu 5:</a:t>
            </a:r>
            <a:r>
              <a:rPr lang="it-IT" sz="32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Kiểu thảm thực vật chủ yếu của đai nhiệt đới ẩm gió mùa là</a:t>
            </a:r>
            <a:endParaRPr lang="en-US" sz="32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7231" y="3308690"/>
            <a:ext cx="92816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A.</a:t>
            </a:r>
            <a:r>
              <a:rPr lang="it-IT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rừng 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ôn đới.	</a:t>
            </a:r>
            <a:endParaRPr lang="it-IT" sz="3200" dirty="0" smtClean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</a:t>
            </a: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rừng xích đạo</a:t>
            </a:r>
            <a:r>
              <a:rPr lang="vi-VN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	</a:t>
            </a:r>
            <a:endParaRPr lang="en-US" sz="3200" dirty="0" smtClean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</a:t>
            </a: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rừng cận nhiệt đới.	</a:t>
            </a:r>
            <a:endParaRPr lang="it-IT" sz="3200" dirty="0" smtClean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</a:t>
            </a:r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rừng nhiệt đới ẩm.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37231" y="4745580"/>
            <a:ext cx="618565" cy="5160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7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67526" y="363307"/>
            <a:ext cx="6052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6479" y="2062483"/>
            <a:ext cx="10920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Câu 6:</a:t>
            </a:r>
            <a:r>
              <a:rPr lang="it-IT" sz="32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Miền Bắc và Đông Bắc Bắc Bộ có đặc điểm khí hậu nào sau đây?</a:t>
            </a:r>
            <a:endParaRPr lang="en-US" sz="32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899" y="3308690"/>
            <a:ext cx="108606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A.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Biên độ nhiệt cao, có 2 mùa khô và mưa.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Mùa đông lạnh nhất và kéo dài nhất cả nước</a:t>
            </a:r>
            <a:r>
              <a:rPr lang="vi-VN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Mùa đông đến muộn và kết thúc sớm.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D.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Khí hậu mang tính chất cận xích đạo gió mùa.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3898" y="3824721"/>
            <a:ext cx="618565" cy="5160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478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67526" y="363307"/>
            <a:ext cx="7322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773" y="2062483"/>
            <a:ext cx="108934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Câu 7:</a:t>
            </a:r>
            <a:r>
              <a:rPr lang="it-IT" sz="32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Đây là đặc điểm địa hình Miền Tây Bắc và Bắc Trung Bộ.</a:t>
            </a:r>
            <a:endParaRPr lang="en-US" sz="32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251" y="3308690"/>
            <a:ext cx="111163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A.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Cao nhất cả nước, địa hình lòng chảo.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Địa hình lòng chảo, chủ yếu núi thấp</a:t>
            </a:r>
            <a:r>
              <a:rPr lang="vi-VN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Chủ yếu núi thấp, hướng tây bắc – đông nam.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D.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Chủ yếu núi thấp, hướng vòng cung.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79380" y="3367272"/>
            <a:ext cx="618565" cy="5160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57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790" y="4714875"/>
            <a:ext cx="2143125" cy="2143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525" y="363307"/>
            <a:ext cx="6762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8364" y="2063131"/>
            <a:ext cx="113993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Câu 8:</a:t>
            </a:r>
            <a:r>
              <a:rPr lang="it-IT" sz="32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Miền Nam Trung Bộ và Nam Bộ có đặc điểm nào sau đây?</a:t>
            </a:r>
            <a:endParaRPr lang="en-US" sz="32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2137" y="3308690"/>
            <a:ext cx="112355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A.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Địa hình cac –xtơ có diện tích lớn và độc đáo.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Cao ở Tây Bắc, thấp dần về phía đông nam</a:t>
            </a:r>
            <a:r>
              <a:rPr lang="vi-VN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Gồm các sơn nguyên, cao nguyên ba dan.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D.</a:t>
            </a: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Ven biển có địa hình bồi tụ - mài mòn.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8364" y="4339740"/>
            <a:ext cx="618565" cy="5160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508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6824" y="672354"/>
            <a:ext cx="10609729" cy="3130389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55485" y="1726033"/>
            <a:ext cx="9681029" cy="1702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3200" dirty="0" smtClean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lang="en-US" sz="3200" dirty="0" smtClean="0">
              <a:solidFill>
                <a:srgbClr val="FFFF0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3200" dirty="0" smtClean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”.</a:t>
            </a:r>
            <a:endParaRPr lang="en-US" sz="3200" dirty="0">
              <a:solidFill>
                <a:srgbClr val="FFFF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3463" y="913726"/>
            <a:ext cx="4994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THỬ THÁCH CHO EM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89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072" y="5275385"/>
            <a:ext cx="992575" cy="992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009" y="2099943"/>
            <a:ext cx="1087410" cy="10874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41494" y="150125"/>
            <a:ext cx="504967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600"/>
              </a:spcAft>
            </a:pPr>
            <a:r>
              <a:rPr lang="it-IT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PHIẾU HỌC TẬP SỐ 1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413322"/>
              </p:ext>
            </p:extLst>
          </p:nvPr>
        </p:nvGraphicFramePr>
        <p:xfrm>
          <a:off x="4828496" y="615262"/>
          <a:ext cx="7126941" cy="53578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9778"/>
                <a:gridCol w="2845357"/>
                <a:gridCol w="2831806"/>
              </a:tblGrid>
              <a:tr h="81390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 tự nhiên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Phần lãnh thổ phía Bắc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i="1" kern="12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(Toàn bộ lãnh thổ phía Bắc đến dãy Bạch Mã)</a:t>
                      </a:r>
                      <a:endParaRPr lang="en-US" sz="2400" i="1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Phần lãnh thổ phía Nam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i="1" kern="12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(Từ dãy núi Bạch Mã trở vào Nam)</a:t>
                      </a:r>
                      <a:endParaRPr lang="en-US" sz="2400" i="1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9188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a. Khí hậu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9188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</a:t>
                      </a: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. </a:t>
                      </a: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Cảnh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quan thiên nhiên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7" y="355369"/>
            <a:ext cx="4360706" cy="625974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cxnSp>
        <p:nvCxnSpPr>
          <p:cNvPr id="15" name="Straight Connector 14"/>
          <p:cNvCxnSpPr/>
          <p:nvPr/>
        </p:nvCxnSpPr>
        <p:spPr>
          <a:xfrm flipV="1">
            <a:off x="200027" y="2638784"/>
            <a:ext cx="4360706" cy="486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80338" y="2072608"/>
            <a:ext cx="10000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PHÍA BẮC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9020" y="2819442"/>
            <a:ext cx="11338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PHÍA NAM</a:t>
            </a:r>
            <a:endParaRPr lang="en-US" sz="2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07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19618" y="215790"/>
            <a:ext cx="824324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600"/>
              </a:spcAft>
            </a:pPr>
            <a:r>
              <a:rPr lang="it-IT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PHẢN HỒI PHIẾU </a:t>
            </a:r>
            <a:r>
              <a:rPr lang="it-IT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HỌC TẬP SỐ 1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820745"/>
              </p:ext>
            </p:extLst>
          </p:nvPr>
        </p:nvGraphicFramePr>
        <p:xfrm>
          <a:off x="156587" y="777923"/>
          <a:ext cx="11471306" cy="63148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9931"/>
                <a:gridCol w="9931375"/>
              </a:tblGrid>
              <a:tr h="119977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 tự nhiên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Phần lãnh thổ phía </a:t>
                      </a: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Bắc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i="1" kern="12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(Toàn bộ lãnh thổ phía Bắc đến dãy Bạch Mã)</a:t>
                      </a:r>
                      <a:endParaRPr lang="en-US" sz="2400" i="1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2526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a. Khí hậu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6697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b. </a:t>
                      </a: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Cảnh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quan thiên nhiên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869047" y="2102286"/>
            <a:ext cx="953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Khí hậu đặc trưng là nhiệt đới ẩm gió mùa có 1 mùa đông lạnh.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2155" y="2563951"/>
            <a:ext cx="3480440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Nhiệt độ TB năm cao trên 20</a:t>
            </a:r>
            <a:r>
              <a:rPr lang="it-IT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9047" y="2962647"/>
            <a:ext cx="3746538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Có 2 – 3 tháng nhiệt độ dưới 18</a:t>
            </a:r>
            <a:r>
              <a:rPr lang="it-IT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4424" y="3349487"/>
            <a:ext cx="3748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Biên độ nhiệt trung bình năm lớn.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6995" y="4476486"/>
            <a:ext cx="4413388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HST tiêu biểu là rừng nhiệt đới gió mùa. 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50225" y="5035533"/>
            <a:ext cx="9076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Các HST khác như nhiệt đới ẩm lá rộng thường xanh, rừng ngập mặn, rừng cận nhiệt đới lá rộng thường xanh, rừng lá kim núi cao...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81998" y="6034394"/>
            <a:ext cx="9076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Thành phần loài: nhiệt đới chiếm ưu thế, ngoài ra còn có loài cận nhiệt và </a:t>
            </a:r>
            <a:r>
              <a:rPr lang="it-IT" sz="240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ôn </a:t>
            </a:r>
            <a:r>
              <a:rPr lang="it-IT" sz="240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đới,thú có lông dày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5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02155" y="158638"/>
            <a:ext cx="378757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600"/>
              </a:spcAft>
            </a:pPr>
            <a:r>
              <a:rPr lang="it-IT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PHẢN HỒI PHIẾU </a:t>
            </a:r>
            <a:r>
              <a:rPr lang="it-IT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HỌC TẬP SỐ 1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807167"/>
              </p:ext>
            </p:extLst>
          </p:nvPr>
        </p:nvGraphicFramePr>
        <p:xfrm>
          <a:off x="156587" y="717914"/>
          <a:ext cx="11839795" cy="63260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9931"/>
                <a:gridCol w="10299864"/>
              </a:tblGrid>
              <a:tr h="99547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 tự nhiên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Phần lãnh thổ phía Nam</a:t>
                      </a: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i="1" kern="12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(Từ dãy núi Bạch Mã trở vào Nam)</a:t>
                      </a:r>
                      <a:endParaRPr lang="en-US" sz="2400" i="1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2988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a. Khí hậu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6697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b. </a:t>
                      </a:r>
                      <a:r>
                        <a:rPr lang="it-IT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Cảnh</a:t>
                      </a:r>
                      <a:r>
                        <a:rPr lang="it-IT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quan thiên nhiên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865517" y="1849939"/>
            <a:ext cx="8923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Khí hậu đặc trưng là cận xích đạo gió mùa.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29178" y="2160207"/>
            <a:ext cx="5019323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Nền nhiệt cao, nhiệt độ TB năm cao trên 25</a:t>
            </a:r>
            <a:r>
              <a:rPr lang="it-IT" sz="240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9178" y="2549582"/>
            <a:ext cx="3794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Biên độ nhiệt trung bình năm nhỏ.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29178" y="2920501"/>
            <a:ext cx="3547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Có 2 mùa: mùa khô – mùa mưa.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31912" y="3400873"/>
            <a:ext cx="4742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HST tiêu biểu là rừng cận xích đạo gió mùa.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27240" y="3871870"/>
            <a:ext cx="9031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Thành phần loài thuộc vùng Xích đạo và nhiệt đới.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14697" y="4257144"/>
            <a:ext cx="9317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Trong rừng xuất hiện nhiều loài cây chịu hạn, rụng lá về mùa khô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5525" y="4718809"/>
            <a:ext cx="878724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Thực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vật: họ dầu, săng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lẻ...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;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Động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vật: voi, hổ, báo, trăn, rắn, cá sấu... Vùng đầm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lầy: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trăn, rắn, cá sấu...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37028" y="5520198"/>
            <a:ext cx="9584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Vùng ven biển, vùng cửa sông ĐBSCL phát triển rừng ngập mặn, rừng tràm.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8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4812" y="1075765"/>
            <a:ext cx="11860306" cy="25818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4812" y="208599"/>
            <a:ext cx="1163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HÌNH ẢNH CHỨNG MINH SỰ PHÂN HOÁ THEO CHIỀU BẮC - NAM</a:t>
            </a:r>
            <a:endParaRPr lang="en-US" sz="28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172" y="1388967"/>
            <a:ext cx="2412347" cy="198624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895" y="1388966"/>
            <a:ext cx="2412347" cy="198624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753" y="1388965"/>
            <a:ext cx="2412347" cy="198624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618" y="1388966"/>
            <a:ext cx="2412347" cy="198624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7200" y="1905034"/>
            <a:ext cx="1003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 BẮC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812" y="3970800"/>
            <a:ext cx="11860306" cy="25818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4800069"/>
            <a:ext cx="1003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 NAM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617" y="4259631"/>
            <a:ext cx="2412347" cy="200417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3894" y="4273076"/>
            <a:ext cx="2415951" cy="197728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6012" y="4286522"/>
            <a:ext cx="2420507" cy="197728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6754" y="4259631"/>
            <a:ext cx="2468136" cy="199072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881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4812" y="1075765"/>
            <a:ext cx="11860306" cy="25818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4812" y="208599"/>
            <a:ext cx="1146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HÌNH ẢNH CHỨNG MINH SỰ PHÂN HOÁ THEO CHIỀU BẮC - NAM</a:t>
            </a:r>
            <a:endParaRPr lang="en-US" sz="28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905034"/>
            <a:ext cx="1153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 BẮC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812" y="3970800"/>
            <a:ext cx="11860306" cy="25818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4812" y="4800069"/>
            <a:ext cx="1565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 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5" name="Picture 4" descr="UpNhAnHdotC0M2008111531946nzm2zdu0mm13070">
            <a:extLst>
              <a:ext uri="{FF2B5EF4-FFF2-40B4-BE49-F238E27FC236}">
                <a16:creationId xmlns:a16="http://schemas.microsoft.com/office/drawing/2014/main" xmlns="" id="{0D5F092F-6B24-4EA9-B099-417C4506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744" y="1443593"/>
            <a:ext cx="2281160" cy="192503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img_14231">
            <a:extLst>
              <a:ext uri="{FF2B5EF4-FFF2-40B4-BE49-F238E27FC236}">
                <a16:creationId xmlns:a16="http://schemas.microsoft.com/office/drawing/2014/main" xmlns="" id="{9B84CD2B-A0E3-4750-9E90-4D282B5F2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693" y="1443593"/>
            <a:ext cx="2281160" cy="1925027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tr5b">
            <a:extLst>
              <a:ext uri="{FF2B5EF4-FFF2-40B4-BE49-F238E27FC236}">
                <a16:creationId xmlns:a16="http://schemas.microsoft.com/office/drawing/2014/main" xmlns="" id="{BBAB04A7-3D91-40EF-A764-36311331D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94" y="1426353"/>
            <a:ext cx="2281160" cy="1880658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Hình ảnh 21">
            <a:extLst>
              <a:ext uri="{FF2B5EF4-FFF2-40B4-BE49-F238E27FC236}">
                <a16:creationId xmlns:a16="http://schemas.microsoft.com/office/drawing/2014/main" xmlns="" id="{C51653AF-8178-41E4-829F-EE21F4A027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845"/>
          <a:stretch/>
        </p:blipFill>
        <p:spPr>
          <a:xfrm>
            <a:off x="1739845" y="1443593"/>
            <a:ext cx="2281160" cy="187698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2" name="Picture 2" descr="387">
            <a:extLst>
              <a:ext uri="{FF2B5EF4-FFF2-40B4-BE49-F238E27FC236}">
                <a16:creationId xmlns:a16="http://schemas.microsoft.com/office/drawing/2014/main" xmlns="" id="{97D3A609-F1D7-4477-903C-F340E1E9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573" y="4373778"/>
            <a:ext cx="2235602" cy="1806687"/>
          </a:xfrm>
          <a:prstGeom prst="rect">
            <a:avLst/>
          </a:prstGeom>
          <a:noFill/>
          <a:ln w="19050">
            <a:solidFill>
              <a:srgbClr val="00206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xishuang-voi%20r%C6%B0%CC%80ng">
            <a:extLst>
              <a:ext uri="{FF2B5EF4-FFF2-40B4-BE49-F238E27FC236}">
                <a16:creationId xmlns:a16="http://schemas.microsoft.com/office/drawing/2014/main" xmlns="" id="{15B369A7-A052-4F62-842C-8B3CD9342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46" y="4375052"/>
            <a:ext cx="2281160" cy="1863418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Hình ảnh 6">
            <a:extLst>
              <a:ext uri="{FF2B5EF4-FFF2-40B4-BE49-F238E27FC236}">
                <a16:creationId xmlns:a16="http://schemas.microsoft.com/office/drawing/2014/main" xmlns="" id="{8AAD7D82-23FB-4D4C-A29D-ADF30F2004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9742" y="4348331"/>
            <a:ext cx="2281162" cy="18575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5" name="Hình ảnh 19">
            <a:extLst>
              <a:ext uri="{FF2B5EF4-FFF2-40B4-BE49-F238E27FC236}">
                <a16:creationId xmlns:a16="http://schemas.microsoft.com/office/drawing/2014/main" xmlns="" id="{065897FD-0149-4C80-9B40-08C5CA9AE6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876"/>
          <a:stretch/>
        </p:blipFill>
        <p:spPr>
          <a:xfrm>
            <a:off x="9348582" y="4292647"/>
            <a:ext cx="2292271" cy="193813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9120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3424</Words>
  <Application>Microsoft Office PowerPoint</Application>
  <PresentationFormat>Widescreen</PresentationFormat>
  <Paragraphs>416</Paragraphs>
  <Slides>45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Bahnschrift Condensed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549</cp:revision>
  <dcterms:created xsi:type="dcterms:W3CDTF">2024-06-20T22:03:02Z</dcterms:created>
  <dcterms:modified xsi:type="dcterms:W3CDTF">2024-10-04T08:20:33Z</dcterms:modified>
</cp:coreProperties>
</file>