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91" r:id="rId4"/>
    <p:sldId id="292" r:id="rId5"/>
    <p:sldId id="293" r:id="rId6"/>
    <p:sldId id="300" r:id="rId7"/>
    <p:sldId id="301" r:id="rId8"/>
    <p:sldId id="303" r:id="rId9"/>
    <p:sldId id="302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04" r:id="rId26"/>
    <p:sldId id="322" r:id="rId27"/>
    <p:sldId id="323" r:id="rId28"/>
    <p:sldId id="324" r:id="rId29"/>
    <p:sldId id="325" r:id="rId30"/>
    <p:sldId id="305" r:id="rId31"/>
    <p:sldId id="306" r:id="rId32"/>
    <p:sldId id="33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99"/>
    <a:srgbClr val="FCFFEB"/>
    <a:srgbClr val="0000FF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3.%20BAI%20TAP%20REN%20LUYEN%20THEO%20SGK.pptx" TargetMode="External"/><Relationship Id="rId2" Type="http://schemas.openxmlformats.org/officeDocument/2006/relationships/hyperlink" Target="2.%20PHAN%20DANG%20TOAN%20CO%20BAN%20THEO%20SGK.pptx" TargetMode="Externa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hyperlink" Target="4.%20BAI%20TAP%20MO%20RONG,%20UNG%20DUNG%20THUC%20TE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A4431C0-79D0-40C5-A1F9-87034A2E1981}"/>
              </a:ext>
            </a:extLst>
          </p:cNvPr>
          <p:cNvSpPr/>
          <p:nvPr/>
        </p:nvSpPr>
        <p:spPr>
          <a:xfrm>
            <a:off x="3587384" y="2099218"/>
            <a:ext cx="7114971" cy="3644352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row: Pentagon 117">
            <a:extLst>
              <a:ext uri="{FF2B5EF4-FFF2-40B4-BE49-F238E27FC236}">
                <a16:creationId xmlns:a16="http://schemas.microsoft.com/office/drawing/2014/main" id="{81EFB34A-F7D8-4558-96A0-5773D8E60731}"/>
              </a:ext>
            </a:extLst>
          </p:cNvPr>
          <p:cNvSpPr/>
          <p:nvPr/>
        </p:nvSpPr>
        <p:spPr>
          <a:xfrm rot="10800000">
            <a:off x="4024788" y="3188781"/>
            <a:ext cx="6282500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77CF683C-5980-4602-AB7A-D9CDFC753A08}"/>
              </a:ext>
            </a:extLst>
          </p:cNvPr>
          <p:cNvSpPr/>
          <p:nvPr/>
        </p:nvSpPr>
        <p:spPr>
          <a:xfrm rot="10800000">
            <a:off x="4103568" y="3911758"/>
            <a:ext cx="6198724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row: Pentagon 120">
            <a:extLst>
              <a:ext uri="{FF2B5EF4-FFF2-40B4-BE49-F238E27FC236}">
                <a16:creationId xmlns:a16="http://schemas.microsoft.com/office/drawing/2014/main" id="{7C5E35EE-C97A-4758-9A39-CF61681144C2}"/>
              </a:ext>
            </a:extLst>
          </p:cNvPr>
          <p:cNvSpPr/>
          <p:nvPr/>
        </p:nvSpPr>
        <p:spPr>
          <a:xfrm rot="10800000">
            <a:off x="4031232" y="4579995"/>
            <a:ext cx="6282500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Arrow: Pentagon 116">
            <a:extLst>
              <a:ext uri="{FF2B5EF4-FFF2-40B4-BE49-F238E27FC236}">
                <a16:creationId xmlns:a16="http://schemas.microsoft.com/office/drawing/2014/main" id="{3EF0ED97-B7C5-4710-9D14-B26B576DC6D9}"/>
              </a:ext>
            </a:extLst>
          </p:cNvPr>
          <p:cNvSpPr/>
          <p:nvPr/>
        </p:nvSpPr>
        <p:spPr>
          <a:xfrm rot="10800000">
            <a:off x="4019792" y="2520243"/>
            <a:ext cx="6282500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E3BA33-FCB9-48F8-92F2-102878D1547E}"/>
              </a:ext>
            </a:extLst>
          </p:cNvPr>
          <p:cNvGrpSpPr/>
          <p:nvPr/>
        </p:nvGrpSpPr>
        <p:grpSpPr>
          <a:xfrm>
            <a:off x="1322638" y="175791"/>
            <a:ext cx="10052616" cy="1007276"/>
            <a:chOff x="633430" y="193012"/>
            <a:chExt cx="10052616" cy="107285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B53AA17-8B42-48DD-B71C-D6AC7B905F63}"/>
                </a:ext>
              </a:extLst>
            </p:cNvPr>
            <p:cNvSpPr txBox="1"/>
            <p:nvPr/>
          </p:nvSpPr>
          <p:spPr>
            <a:xfrm>
              <a:off x="3044169" y="283377"/>
              <a:ext cx="6473678" cy="491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2: CÔNG THỨC LƯỢNG GIÁC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C2EBB6-D98F-471E-B0D7-FB1B3E144830}"/>
                </a:ext>
              </a:extLst>
            </p:cNvPr>
            <p:cNvGrpSpPr/>
            <p:nvPr/>
          </p:nvGrpSpPr>
          <p:grpSpPr>
            <a:xfrm>
              <a:off x="633430" y="193012"/>
              <a:ext cx="10052616" cy="1072853"/>
              <a:chOff x="633430" y="193012"/>
              <a:chExt cx="10052616" cy="1072853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8EE28C9-9886-4BC6-A96A-0DB2879DA850}"/>
                  </a:ext>
                </a:extLst>
              </p:cNvPr>
              <p:cNvGrpSpPr/>
              <p:nvPr/>
            </p:nvGrpSpPr>
            <p:grpSpPr>
              <a:xfrm>
                <a:off x="667123" y="193012"/>
                <a:ext cx="10018923" cy="1072853"/>
                <a:chOff x="2366495" y="4969977"/>
                <a:chExt cx="8562194" cy="1120362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FBFE03CB-71EF-4379-B2F5-587AEBB41B10}"/>
                    </a:ext>
                  </a:extLst>
                </p:cNvPr>
                <p:cNvSpPr/>
                <p:nvPr/>
              </p:nvSpPr>
              <p:spPr>
                <a:xfrm>
                  <a:off x="2366495" y="4969977"/>
                  <a:ext cx="8562194" cy="1120362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578D2D83-7523-4BE6-92DF-3596A73B8C8A}"/>
                    </a:ext>
                  </a:extLst>
                </p:cNvPr>
                <p:cNvSpPr/>
                <p:nvPr/>
              </p:nvSpPr>
              <p:spPr>
                <a:xfrm>
                  <a:off x="2562998" y="4969977"/>
                  <a:ext cx="8365690" cy="1081886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E89F58F-A226-4193-8060-C792D5458C1B}"/>
                    </a:ext>
                  </a:extLst>
                </p:cNvPr>
                <p:cNvSpPr/>
                <p:nvPr/>
              </p:nvSpPr>
              <p:spPr>
                <a:xfrm>
                  <a:off x="2687050" y="4969977"/>
                  <a:ext cx="8241638" cy="1023161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id="{674711C6-91AA-458E-A0EA-0743C984350A}"/>
                  </a:ext>
                </a:extLst>
              </p:cNvPr>
              <p:cNvSpPr/>
              <p:nvPr/>
            </p:nvSpPr>
            <p:spPr>
              <a:xfrm rot="186211" flipH="1">
                <a:off x="2365359" y="210750"/>
                <a:ext cx="789345" cy="887854"/>
              </a:xfrm>
              <a:prstGeom prst="parallelogram">
                <a:avLst>
                  <a:gd name="adj" fmla="val 8209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Parallelogram 74">
                <a:extLst>
                  <a:ext uri="{FF2B5EF4-FFF2-40B4-BE49-F238E27FC236}">
                    <a16:creationId xmlns:a16="http://schemas.microsoft.com/office/drawing/2014/main" id="{FD171554-3AD5-4435-8A3C-F7685103EBF1}"/>
                  </a:ext>
                </a:extLst>
              </p:cNvPr>
              <p:cNvSpPr/>
              <p:nvPr/>
            </p:nvSpPr>
            <p:spPr>
              <a:xfrm rot="186211" flipH="1">
                <a:off x="2542818" y="210750"/>
                <a:ext cx="789345" cy="887854"/>
              </a:xfrm>
              <a:prstGeom prst="parallelogram">
                <a:avLst>
                  <a:gd name="adj" fmla="val 82092"/>
                </a:avLst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0BD1B5B-8857-462B-B229-FA9F69DEB989}"/>
                  </a:ext>
                </a:extLst>
              </p:cNvPr>
              <p:cNvSpPr txBox="1"/>
              <p:nvPr/>
            </p:nvSpPr>
            <p:spPr>
              <a:xfrm>
                <a:off x="633430" y="259892"/>
                <a:ext cx="2448929" cy="491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3333FF"/>
                    </a:solidFill>
                    <a:latin typeface="Georgia Pro Cond Black" panose="02040A06050405020203" pitchFamily="18" charset="0"/>
                    <a:ea typeface="HGPSoeiKakugothicUB" panose="020B0A00000000000000" pitchFamily="34" charset="-128"/>
                    <a:cs typeface="Calibri" panose="020F0502020204030204" pitchFamily="34" charset="0"/>
                    <a:sym typeface="Baumans"/>
                  </a:rPr>
                  <a:t>GIẢI TÍCH</a:t>
                </a:r>
                <a:endPara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220F5A5-8EA8-439D-ABDC-CF5CFB9E47A3}"/>
                  </a:ext>
                </a:extLst>
              </p:cNvPr>
              <p:cNvSpPr txBox="1"/>
              <p:nvPr/>
            </p:nvSpPr>
            <p:spPr>
              <a:xfrm>
                <a:off x="757175" y="670277"/>
                <a:ext cx="24489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3333FF"/>
                    </a:solidFill>
                    <a:latin typeface="Georgia Pro Cond Black" panose="02040A06050405020203" pitchFamily="18" charset="0"/>
                    <a:ea typeface="HGPSoeiKakugothicUB" panose="020B0A00000000000000" pitchFamily="34" charset="-128"/>
                    <a:cs typeface="Calibri" panose="020F0502020204030204" pitchFamily="34" charset="0"/>
                    <a:sym typeface="Baumans"/>
                  </a:rPr>
                  <a:t>Chương </a:t>
                </a:r>
                <a:r>
                  <a:rPr lang="en-US" sz="2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  <a:sym typeface="Baumans"/>
                  </a:rPr>
                  <a:t>❶</a:t>
                </a:r>
                <a:endPara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endParaRP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A175AC-6165-4E1C-9BCD-83B94091765B}"/>
              </a:ext>
            </a:extLst>
          </p:cNvPr>
          <p:cNvSpPr/>
          <p:nvPr/>
        </p:nvSpPr>
        <p:spPr>
          <a:xfrm>
            <a:off x="312820" y="1421956"/>
            <a:ext cx="11694695" cy="4671014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C1ED171-377C-451A-8F18-59A74B0D883A}"/>
              </a:ext>
            </a:extLst>
          </p:cNvPr>
          <p:cNvGrpSpPr/>
          <p:nvPr/>
        </p:nvGrpSpPr>
        <p:grpSpPr>
          <a:xfrm>
            <a:off x="1714828" y="2099218"/>
            <a:ext cx="1872556" cy="3644388"/>
            <a:chOff x="230133" y="2669965"/>
            <a:chExt cx="1872556" cy="364438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D9F50BA-E121-4BC7-8418-BA509C09D50A}"/>
                </a:ext>
              </a:extLst>
            </p:cNvPr>
            <p:cNvGrpSpPr/>
            <p:nvPr/>
          </p:nvGrpSpPr>
          <p:grpSpPr>
            <a:xfrm>
              <a:off x="230133" y="2669965"/>
              <a:ext cx="1872556" cy="3644388"/>
              <a:chOff x="863534" y="3255253"/>
              <a:chExt cx="3579568" cy="2873475"/>
            </a:xfrm>
          </p:grpSpPr>
          <p:sp>
            <p:nvSpPr>
              <p:cNvPr id="96" name="Flowchart: Display 95">
                <a:extLst>
                  <a:ext uri="{FF2B5EF4-FFF2-40B4-BE49-F238E27FC236}">
                    <a16:creationId xmlns:a16="http://schemas.microsoft.com/office/drawing/2014/main" id="{60901D6A-DC24-4872-9632-354557F0C72D}"/>
                  </a:ext>
                </a:extLst>
              </p:cNvPr>
              <p:cNvSpPr/>
              <p:nvPr/>
            </p:nvSpPr>
            <p:spPr>
              <a:xfrm flipH="1">
                <a:off x="863534" y="3255253"/>
                <a:ext cx="2917416" cy="2873447"/>
              </a:xfrm>
              <a:prstGeom prst="flowChartDisp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Display 96">
                <a:extLst>
                  <a:ext uri="{FF2B5EF4-FFF2-40B4-BE49-F238E27FC236}">
                    <a16:creationId xmlns:a16="http://schemas.microsoft.com/office/drawing/2014/main" id="{0058A2D9-EE82-45E9-A989-86BB3C8E1263}"/>
                  </a:ext>
                </a:extLst>
              </p:cNvPr>
              <p:cNvSpPr/>
              <p:nvPr/>
            </p:nvSpPr>
            <p:spPr>
              <a:xfrm flipH="1">
                <a:off x="1238456" y="3255254"/>
                <a:ext cx="2917416" cy="2873447"/>
              </a:xfrm>
              <a:prstGeom prst="flowChartDisp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lowchart: Display 97">
                <a:extLst>
                  <a:ext uri="{FF2B5EF4-FFF2-40B4-BE49-F238E27FC236}">
                    <a16:creationId xmlns:a16="http://schemas.microsoft.com/office/drawing/2014/main" id="{F0E0EA4C-91BB-415A-8B1F-EF5C3EE1D200}"/>
                  </a:ext>
                </a:extLst>
              </p:cNvPr>
              <p:cNvSpPr/>
              <p:nvPr/>
            </p:nvSpPr>
            <p:spPr>
              <a:xfrm flipH="1">
                <a:off x="1525686" y="3255281"/>
                <a:ext cx="2917416" cy="2873447"/>
              </a:xfrm>
              <a:prstGeom prst="flowChartDisplay">
                <a:avLst/>
              </a:pr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85000">
                    <a:schemeClr val="accent4">
                      <a:lumMod val="20000"/>
                      <a:lumOff val="80000"/>
                    </a:schemeClr>
                  </a:gs>
                  <a:gs pos="96000">
                    <a:schemeClr val="accent5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rgbClr val="3333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Arrow: Chevron 94">
              <a:extLst>
                <a:ext uri="{FF2B5EF4-FFF2-40B4-BE49-F238E27FC236}">
                  <a16:creationId xmlns:a16="http://schemas.microsoft.com/office/drawing/2014/main" id="{6A2C54E6-6E90-4D3A-B106-85329297FFE8}"/>
                </a:ext>
              </a:extLst>
            </p:cNvPr>
            <p:cNvSpPr/>
            <p:nvPr/>
          </p:nvSpPr>
          <p:spPr>
            <a:xfrm>
              <a:off x="1745212" y="2669965"/>
              <a:ext cx="357477" cy="3631132"/>
            </a:xfrm>
            <a:prstGeom prst="chevr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CF5FC146-A152-4530-AE16-B7DF46C0E557}"/>
              </a:ext>
            </a:extLst>
          </p:cNvPr>
          <p:cNvSpPr txBox="1"/>
          <p:nvPr/>
        </p:nvSpPr>
        <p:spPr>
          <a:xfrm>
            <a:off x="1836398" y="2842790"/>
            <a:ext cx="18902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NỘI DUNG BÀI HỌC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DD05149-B76F-4C8D-BB32-FA731699AB67}"/>
              </a:ext>
            </a:extLst>
          </p:cNvPr>
          <p:cNvSpPr txBox="1"/>
          <p:nvPr/>
        </p:nvSpPr>
        <p:spPr>
          <a:xfrm>
            <a:off x="4128886" y="2577686"/>
            <a:ext cx="3462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1. Tóm tắt lý thuyết</a:t>
            </a:r>
          </a:p>
        </p:txBody>
      </p:sp>
      <p:sp>
        <p:nvSpPr>
          <p:cNvPr id="101" name="TextBox 10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5436DB23-27CB-445D-A8AA-6B7333C69FF9}"/>
              </a:ext>
            </a:extLst>
          </p:cNvPr>
          <p:cNvSpPr txBox="1"/>
          <p:nvPr/>
        </p:nvSpPr>
        <p:spPr>
          <a:xfrm>
            <a:off x="4092392" y="3251891"/>
            <a:ext cx="4146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2.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Phân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dạng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toán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cơ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bản</a:t>
            </a:r>
            <a:endParaRPr lang="en-US" sz="2400" b="1" dirty="0">
              <a:solidFill>
                <a:srgbClr val="3333FF"/>
              </a:solidFill>
              <a:latin typeface="Georgia Pro Cond Black" panose="02040A06050405020203" pitchFamily="18" charset="0"/>
              <a:ea typeface="HGPSoeiKakugothicUB" panose="020B0A00000000000000" pitchFamily="34" charset="-128"/>
              <a:cs typeface="Calibri" panose="020F0502020204030204" pitchFamily="34" charset="0"/>
              <a:sym typeface="Baumans"/>
            </a:endParaRPr>
          </a:p>
        </p:txBody>
      </p:sp>
      <p:sp>
        <p:nvSpPr>
          <p:cNvPr id="102" name="TextBox 10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9D766C08-A58A-4E98-AA95-509CE8DB0003}"/>
              </a:ext>
            </a:extLst>
          </p:cNvPr>
          <p:cNvSpPr txBox="1"/>
          <p:nvPr/>
        </p:nvSpPr>
        <p:spPr>
          <a:xfrm>
            <a:off x="4086666" y="3915943"/>
            <a:ext cx="4062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3. HĐ rèn luyện kỹ năng</a:t>
            </a:r>
          </a:p>
        </p:txBody>
      </p:sp>
      <p:sp>
        <p:nvSpPr>
          <p:cNvPr id="103" name="TextBox 102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40B1E1A7-9B24-46DB-B9FE-858B430C9D4F}"/>
              </a:ext>
            </a:extLst>
          </p:cNvPr>
          <p:cNvSpPr txBox="1"/>
          <p:nvPr/>
        </p:nvSpPr>
        <p:spPr>
          <a:xfrm>
            <a:off x="4043130" y="4619709"/>
            <a:ext cx="3548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4. HĐ tìm tòi mở rộng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0CE0057-462C-4E55-8251-B059115A4B17}"/>
              </a:ext>
            </a:extLst>
          </p:cNvPr>
          <p:cNvCxnSpPr>
            <a:cxnSpLocks/>
          </p:cNvCxnSpPr>
          <p:nvPr/>
        </p:nvCxnSpPr>
        <p:spPr>
          <a:xfrm flipV="1">
            <a:off x="3693115" y="2841909"/>
            <a:ext cx="287760" cy="913059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727819-430B-4937-BC89-D6BDF8340F75}"/>
              </a:ext>
            </a:extLst>
          </p:cNvPr>
          <p:cNvCxnSpPr>
            <a:cxnSpLocks/>
          </p:cNvCxnSpPr>
          <p:nvPr/>
        </p:nvCxnSpPr>
        <p:spPr>
          <a:xfrm flipV="1">
            <a:off x="3685213" y="3495356"/>
            <a:ext cx="324536" cy="269786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179470A-E9BC-4A53-9851-F3926B71AF2D}"/>
              </a:ext>
            </a:extLst>
          </p:cNvPr>
          <p:cNvCxnSpPr>
            <a:cxnSpLocks/>
            <a:endCxn id="102" idx="1"/>
          </p:cNvCxnSpPr>
          <p:nvPr/>
        </p:nvCxnSpPr>
        <p:spPr>
          <a:xfrm>
            <a:off x="3684196" y="3766406"/>
            <a:ext cx="402470" cy="380370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87D2765-93D8-4D72-88C4-81DA620EC2E8}"/>
              </a:ext>
            </a:extLst>
          </p:cNvPr>
          <p:cNvCxnSpPr>
            <a:cxnSpLocks/>
            <a:endCxn id="103" idx="1"/>
          </p:cNvCxnSpPr>
          <p:nvPr/>
        </p:nvCxnSpPr>
        <p:spPr>
          <a:xfrm>
            <a:off x="3688019" y="3760407"/>
            <a:ext cx="355111" cy="1090135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TLTH -Bộ SGK Lớp 2 - Kết nối tri thức với cuộc sống - Công ...">
            <a:extLst>
              <a:ext uri="{FF2B5EF4-FFF2-40B4-BE49-F238E27FC236}">
                <a16:creationId xmlns:a16="http://schemas.microsoft.com/office/drawing/2014/main" id="{C9E33A6E-53A1-46B0-A9E0-384325E0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610" y="-75230"/>
            <a:ext cx="1301156" cy="13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68DB84A-5912-43FE-96B7-BDF066698D6D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1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295" y="1514113"/>
                <a:ext cx="11750451" cy="954767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.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</m:oMath>
                </a14:m>
                <a:r>
                  <a:rPr lang="en-US"/>
                  <a:t>.</a:t>
                </a: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1514113"/>
                <a:ext cx="11750451" cy="954767"/>
              </a:xfrm>
              <a:prstGeom prst="rect">
                <a:avLst/>
              </a:prstGeom>
              <a:blipFill>
                <a:blip r:embed="rId2"/>
                <a:stretch>
                  <a:fillRect l="-1140" t="-251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962" y="2614050"/>
                <a:ext cx="11838471" cy="398333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sz="3600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36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/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200"/>
                  </a:spcBef>
                  <a:buNone/>
                </a:pPr>
                <a:endParaRPr lang="en-US" sz="3600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3600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36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2" y="2614050"/>
                <a:ext cx="11838471" cy="3983334"/>
              </a:xfrm>
              <a:prstGeom prst="rect">
                <a:avLst/>
              </a:prstGeom>
              <a:blipFill>
                <a:blip r:embed="rId3"/>
                <a:stretch>
                  <a:fillRect l="-1389" t="-381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A10E25A-E8BD-4FAA-976D-53302A0CD7BD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295" y="1514113"/>
                <a:ext cx="11750451" cy="1329855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➃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Cho </a:t>
                </a:r>
                <a:r>
                  <a:rPr lang="vi-VN"/>
                  <a:t>hai góc lượng giác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vi-VN"/>
                  <a:t>th</a:t>
                </a:r>
                <a:r>
                  <a:rPr lang="en-US"/>
                  <a:t>ỏa mãn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. Tính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1514113"/>
                <a:ext cx="11750451" cy="1329855"/>
              </a:xfrm>
              <a:prstGeom prst="rect">
                <a:avLst/>
              </a:prstGeom>
              <a:blipFill>
                <a:blip r:embed="rId2"/>
                <a:stretch>
                  <a:fillRect l="-1140" t="-905" b="-1086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316" y="2893399"/>
                <a:ext cx="11723430" cy="398333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6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36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/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200"/>
                  </a:spcBef>
                  <a:buNone/>
                </a:pPr>
                <a:endParaRPr lang="en-US" sz="3600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3600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36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16" y="2893399"/>
                <a:ext cx="11723430" cy="3983334"/>
              </a:xfrm>
              <a:prstGeom prst="rect">
                <a:avLst/>
              </a:prstGeom>
              <a:blipFill>
                <a:blip r:embed="rId3"/>
                <a:stretch>
                  <a:fillRect l="-1351" t="-3817" b="-15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E329A21-4DDD-41DB-81B5-CF801026DA0A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7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Sử dụng công thức nhân đôi và công thức hạ bậc</a:t>
            </a:r>
            <a:endParaRPr lang="en-US" sz="3200" b="1" dirty="0">
              <a:solidFill>
                <a:srgbClr val="00009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793" y="1727089"/>
                <a:ext cx="10770414" cy="3935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Phương pháp</a:t>
                </a:r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−1=1−2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den>
                    </m:f>
                  </m:oMath>
                </a14:m>
                <a:endParaRPr lang="en-US"/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" y="1727089"/>
                <a:ext cx="10770414" cy="3935637"/>
              </a:xfrm>
              <a:prstGeom prst="rect">
                <a:avLst/>
              </a:prstGeom>
              <a:blipFill>
                <a:blip r:embed="rId2"/>
                <a:stretch>
                  <a:fillRect l="-1472" t="-3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E2A44-3964-4AFE-A162-0F697FC23BA4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7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365011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pt-BR"/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/>
                  <a:t>.  Tính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/>
                  <a:t>.</a:t>
                </a:r>
                <a:endParaRPr lang="en-US" dirty="0">
                  <a:solidFill>
                    <a:srgbClr val="993366"/>
                  </a:solidFill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 dirty="0">
                  <a:solidFill>
                    <a:srgbClr val="993366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365011"/>
              </a:xfrm>
              <a:prstGeom prst="rect">
                <a:avLst/>
              </a:prstGeom>
              <a:blipFill>
                <a:blip r:embed="rId2"/>
                <a:stretch>
                  <a:fillRect l="-1134" t="-177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2977986"/>
                <a:ext cx="11838471" cy="359905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/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     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2977986"/>
                <a:ext cx="11838471" cy="3599051"/>
              </a:xfrm>
              <a:prstGeom prst="rect">
                <a:avLst/>
              </a:prstGeom>
              <a:blipFill>
                <a:blip r:embed="rId3"/>
                <a:stretch>
                  <a:fillRect l="-1132" t="-354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DCC392D-5A3E-4EA6-9D94-860EE7B67BC4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25858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Cho góc lượng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 thỏa mãn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,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258584"/>
              </a:xfrm>
              <a:prstGeom prst="rect">
                <a:avLst/>
              </a:prstGeom>
              <a:blipFill>
                <a:blip r:embed="rId2"/>
                <a:stretch>
                  <a:fillRect l="-1134" t="-1914" b="-1531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99" y="2871559"/>
                <a:ext cx="11838471" cy="370547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/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/>
              </a:p>
              <a:p>
                <a:r>
                  <a:rPr lang="en-US"/>
                  <a:t>Theo giả thiết: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9" y="2871559"/>
                <a:ext cx="11838471" cy="3705478"/>
              </a:xfrm>
              <a:prstGeom prst="rect">
                <a:avLst/>
              </a:prstGeom>
              <a:blipFill>
                <a:blip r:embed="rId3"/>
                <a:stretch>
                  <a:fillRect l="-1132" t="-344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9D663B9-6B0B-444C-9075-45F2E7B434C5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9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25858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. Khi đó,</a:t>
                </a:r>
                <a:r>
                  <a:rPr lang="en-US" b="1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bằng</a:t>
                </a: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258584"/>
              </a:xfrm>
              <a:prstGeom prst="rect">
                <a:avLst/>
              </a:prstGeom>
              <a:blipFill>
                <a:blip r:embed="rId2"/>
                <a:stretch>
                  <a:fillRect l="-1134" t="-191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99" y="2871559"/>
                <a:ext cx="11838471" cy="370547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=1−2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=1−2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9" y="2871559"/>
                <a:ext cx="11838471" cy="3705478"/>
              </a:xfrm>
              <a:prstGeom prst="rect">
                <a:avLst/>
              </a:prstGeom>
              <a:blipFill>
                <a:blip r:embed="rId3"/>
                <a:stretch>
                  <a:fillRect l="-1132" t="-344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A5DBDAD-ED34-4B6E-8BB0-267FB881A191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8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25858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dụ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➃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nl-NL"/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/>
                  <a:t>. Khi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/>
                  <a:t> có giá trị bằng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258584"/>
              </a:xfrm>
              <a:prstGeom prst="rect">
                <a:avLst/>
              </a:prstGeom>
              <a:blipFill>
                <a:blip r:embed="rId2"/>
                <a:stretch>
                  <a:fillRect l="-1134" t="-143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99" y="2871559"/>
                <a:ext cx="11838471" cy="370547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/>
                  <a:t>Ta có: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𝑐𝑜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</a:rPr>
                      <m:t>−1=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9" y="2871559"/>
                <a:ext cx="11838471" cy="3705478"/>
              </a:xfrm>
              <a:prstGeom prst="rect">
                <a:avLst/>
              </a:prstGeom>
              <a:blipFill>
                <a:blip r:embed="rId3"/>
                <a:stretch>
                  <a:fillRect l="-1132" t="-344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CB8587B-BD3D-48AC-B00D-A5F1DC7FEB5F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12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3"/>
            <a:ext cx="11989407" cy="10799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Áp dụng công thức biến đổi tích thành tổng, tổng thành tích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222" y="2210937"/>
                <a:ext cx="10770414" cy="3935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pháp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2" y="2210937"/>
                <a:ext cx="10770414" cy="3935637"/>
              </a:xfrm>
              <a:prstGeom prst="rect">
                <a:avLst/>
              </a:prstGeom>
              <a:blipFill>
                <a:blip r:embed="rId2"/>
                <a:stretch>
                  <a:fillRect l="-1302" t="-3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11D8E-66A5-49A9-8836-5F32B9FFF693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9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3"/>
            <a:ext cx="11989407" cy="10799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Áp dụng công thức biến đổi tích thành tổng, tổng thành tích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222" y="2210937"/>
                <a:ext cx="10770414" cy="3935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pháp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/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2" y="2210937"/>
                <a:ext cx="10770414" cy="3935637"/>
              </a:xfrm>
              <a:prstGeom prst="rect">
                <a:avLst/>
              </a:prstGeom>
              <a:blipFill>
                <a:blip r:embed="rId2"/>
                <a:stretch>
                  <a:fillRect l="-1302" t="-3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5A09BC-E8DD-4356-BDB4-56976DB0F1E3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0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49117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</a:t>
                </a:r>
                <a:r>
                  <a:rPr lang="nl-NL"/>
                  <a:t>Rút gọn biểu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/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nl-NL"/>
                  <a:t>.</a:t>
                </a:r>
                <a:endParaRPr lang="en-US"/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endParaRPr lang="en-US" sz="2800" dirty="0">
                  <a:solidFill>
                    <a:srgbClr val="800080"/>
                  </a:solidFill>
                  <a:latin typeface="Aarial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80008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solidFill>
                    <a:srgbClr val="80008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491174"/>
              </a:xfrm>
              <a:prstGeom prst="rect">
                <a:avLst/>
              </a:prstGeom>
              <a:blipFill>
                <a:blip r:embed="rId2"/>
                <a:stretch>
                  <a:fillRect l="-10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170683"/>
                <a:ext cx="1183847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latin typeface="Chu Van An" panose="02020603050405020304" pitchFamily="18" charset="0"/>
                            <a:cs typeface="Chu Van An" panose="020206030504050203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latin typeface="Chu Van An" panose="02020603050405020304" pitchFamily="18" charset="0"/>
                            <a:cs typeface="Chu Van An" panose="020206030504050203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latin typeface="Chu Van An" panose="02020603050405020304" pitchFamily="18" charset="0"/>
                            <a:cs typeface="Chu Van An" panose="020206030504050203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>
                    <a:latin typeface="Chu Van An" panose="02020603050405020304" pitchFamily="18" charset="0"/>
                    <a:cs typeface="Chu Van An" panose="02020603050405020304" pitchFamily="18" charset="0"/>
                  </a:rPr>
                  <a:t>.</a:t>
                </a:r>
                <a:endParaRPr lang="en-US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  <a:p>
                <a:endParaRPr lang="en-US" dirty="0">
                  <a:latin typeface="Aarial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170683"/>
                <a:ext cx="11838471" cy="3716497"/>
              </a:xfrm>
              <a:prstGeom prst="rect">
                <a:avLst/>
              </a:prstGeom>
              <a:blipFill>
                <a:blip r:embed="rId3"/>
                <a:stretch>
                  <a:fillRect l="-1132" t="-343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8659CFC-14BE-4F35-AF90-B8BD462F6FC8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6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❶. Công thức cộng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7" y="1554329"/>
                <a:ext cx="11792211" cy="496242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box>
                              <m:box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box>
                          </m:e>
                        </m:func>
                      </m:e>
                    </m:func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/>
                  <a:t> 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(khi các biểu thức đều có nghĩa).</a:t>
                </a:r>
              </a:p>
              <a:p>
                <a:pPr marL="0" lvl="0" indent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FF"/>
                  </a:buClr>
                  <a:buNone/>
                </a:pPr>
                <a:endParaRPr lang="en-US" sz="2800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7" y="1554329"/>
                <a:ext cx="11792211" cy="4962420"/>
              </a:xfrm>
              <a:prstGeom prst="rect">
                <a:avLst/>
              </a:prstGeom>
              <a:blipFill>
                <a:blip r:embed="rId2"/>
                <a:stretch>
                  <a:fillRect l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69D25-D464-40D2-8F8E-511ACF5E768F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29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957030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Tính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957030"/>
              </a:xfrm>
              <a:prstGeom prst="rect">
                <a:avLst/>
              </a:prstGeom>
              <a:blipFill>
                <a:blip r:embed="rId2"/>
                <a:stretch>
                  <a:fillRect l="-1082" t="-566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2570005"/>
                <a:ext cx="1183847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2570005"/>
                <a:ext cx="11838471" cy="3716497"/>
              </a:xfrm>
              <a:prstGeom prst="rect">
                <a:avLst/>
              </a:prstGeom>
              <a:blipFill>
                <a:blip r:embed="rId3"/>
                <a:stretch>
                  <a:fillRect l="-874" t="-27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9A62F60-BAFD-4C7E-BA20-6C2AFB37CC35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9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37334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Biểu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US"/>
                  <a:t> đồng nhất với biểu thức nào dưới đây?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373344"/>
              </a:xfrm>
              <a:prstGeom prst="rect">
                <a:avLst/>
              </a:prstGeom>
              <a:blipFill>
                <a:blip r:embed="rId2"/>
                <a:stretch>
                  <a:fillRect l="-1082" b="-1491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2887457"/>
                <a:ext cx="1183847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=2.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2887457"/>
                <a:ext cx="11838471" cy="3716497"/>
              </a:xfrm>
              <a:prstGeom prst="rect">
                <a:avLst/>
              </a:prstGeom>
              <a:blipFill>
                <a:blip r:embed="rId3"/>
                <a:stretch>
                  <a:fillRect l="-874" t="-27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361F940-DC76-4F97-AC7A-CE75FD986FC3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5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37334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➃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.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/>
                  <a:t>.</a:t>
                </a:r>
                <a:endParaRPr lang="en-US"/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373344"/>
              </a:xfrm>
              <a:prstGeom prst="rect">
                <a:avLst/>
              </a:prstGeom>
              <a:blipFill>
                <a:blip r:embed="rId2"/>
                <a:stretch>
                  <a:fillRect l="-1134" t="-175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2" y="2887457"/>
                <a:ext cx="1181383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/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−1+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2" y="2887457"/>
                <a:ext cx="11813836" cy="3716497"/>
              </a:xfrm>
              <a:prstGeom prst="rect">
                <a:avLst/>
              </a:prstGeom>
              <a:blipFill>
                <a:blip r:embed="rId3"/>
                <a:stretch>
                  <a:fillRect l="-1134" t="-27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92924BB-5322-416C-B6E3-9C513ABE6017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3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9656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Kết hợp các công thức lượng giác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22C2AE-6C95-421B-96F6-86DD8E47767E}"/>
              </a:ext>
            </a:extLst>
          </p:cNvPr>
          <p:cNvSpPr txBox="1">
            <a:spLocks/>
          </p:cNvSpPr>
          <p:nvPr/>
        </p:nvSpPr>
        <p:spPr>
          <a:xfrm>
            <a:off x="455222" y="2302513"/>
            <a:ext cx="11404682" cy="3935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Phương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pháp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vi-VN" b="1">
                <a:solidFill>
                  <a:srgbClr val="0000FF"/>
                </a:solidFill>
                <a:ea typeface="Times New Roman" panose="02020603050405020304" pitchFamily="18" charset="0"/>
              </a:rPr>
              <a:t>•</a:t>
            </a: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>
                <a:latin typeface="Aarial"/>
                <a:ea typeface="Times New Roman" panose="02020603050405020304" pitchFamily="18" charset="0"/>
              </a:rPr>
              <a:t>Sử dụng công thức tổng hợp biến đổi lượng giác</a:t>
            </a:r>
            <a:endParaRPr lang="vi-VN" dirty="0">
              <a:latin typeface="Aarial"/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73CAB-FFBF-430E-9928-F86986883F8A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56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97" y="1510272"/>
                <a:ext cx="11813836" cy="1660412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</a:t>
                </a:r>
                <a:r>
                  <a:rPr lang="en-US"/>
                  <a:t>Giá trị của 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bằng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7" y="1510272"/>
                <a:ext cx="11813836" cy="1660412"/>
              </a:xfrm>
              <a:prstGeom prst="rect">
                <a:avLst/>
              </a:prstGeom>
              <a:blipFill>
                <a:blip r:embed="rId2"/>
                <a:stretch>
                  <a:fillRect l="-113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170684"/>
                <a:ext cx="11838471" cy="350634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  <a:endParaRPr lang="en-US"/>
              </a:p>
              <a:p>
                <a:r>
                  <a:rPr lang="en-US"/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/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endParaRPr lang="en-US" b="1" dirty="0">
                  <a:solidFill>
                    <a:srgbClr val="1F3763"/>
                  </a:solidFill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170684"/>
                <a:ext cx="11838471" cy="3506342"/>
              </a:xfrm>
              <a:prstGeom prst="rect">
                <a:avLst/>
              </a:prstGeom>
              <a:blipFill>
                <a:blip r:embed="rId4"/>
                <a:stretch>
                  <a:fillRect l="-1132" t="-364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606FAC0-32E5-48A3-A8DD-1D8C4A164993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93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97" y="1510272"/>
                <a:ext cx="11813836" cy="1660412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fr-FR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hu Van An" panose="02020603050405020304" pitchFamily="18" charset="0"/>
                  </a:rPr>
                  <a:t>Rút gọn biểu thức 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𝑐𝑜𝑠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hu Van An" panose="02020603050405020304" pitchFamily="18" charset="0"/>
                  </a:rPr>
                  <a:t> ta được</a:t>
                </a: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7" y="1510272"/>
                <a:ext cx="11813836" cy="1660412"/>
              </a:xfrm>
              <a:prstGeom prst="rect">
                <a:avLst/>
              </a:prstGeom>
              <a:blipFill>
                <a:blip r:embed="rId2"/>
                <a:stretch>
                  <a:fillRect l="-1134" t="-401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170684"/>
                <a:ext cx="11838471" cy="350634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200"/>
                  </a:spcBef>
                  <a:buBlip>
                    <a:blip r:embed="rId3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i="1"/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i="1"/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endParaRPr lang="en-US" b="1" dirty="0">
                  <a:solidFill>
                    <a:srgbClr val="1F3763"/>
                  </a:solidFill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170684"/>
                <a:ext cx="11838471" cy="3506342"/>
              </a:xfrm>
              <a:prstGeom prst="rect">
                <a:avLst/>
              </a:prstGeom>
              <a:blipFill>
                <a:blip r:embed="rId4"/>
                <a:stretch>
                  <a:fillRect t="-225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824C49A-1303-4450-90D5-95E78671B978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05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415251"/>
                <a:ext cx="11813836" cy="1320328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fr-FR"/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/>
                  <a:t>. </a:t>
                </a:r>
                <a:endParaRPr lang="en-US"/>
              </a:p>
              <a:p>
                <a:pPr marL="0" indent="0">
                  <a:buNone/>
                </a:pPr>
                <a:r>
                  <a:rPr lang="fr-FR"/>
                  <a:t>Giá trị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/>
                  <a:t> là:</a:t>
                </a:r>
                <a:endParaRPr lang="en-US"/>
              </a:p>
              <a:p>
                <a:pPr marL="0" indent="0">
                  <a:buNone/>
                </a:pP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415251"/>
                <a:ext cx="11813836" cy="1320328"/>
              </a:xfrm>
              <a:prstGeom prst="rect">
                <a:avLst/>
              </a:prstGeom>
              <a:blipFill>
                <a:blip r:embed="rId2"/>
                <a:stretch>
                  <a:fillRect l="-1237" t="-1826" b="-1187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2816922"/>
                <a:ext cx="11838471" cy="431717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fr-FR"/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−1=2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2816922"/>
                <a:ext cx="11838471" cy="4317175"/>
              </a:xfrm>
              <a:prstGeom prst="rect">
                <a:avLst/>
              </a:prstGeom>
              <a:blipFill>
                <a:blip r:embed="rId3"/>
                <a:stretch>
                  <a:fillRect l="-1132" t="-295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F29C4A3-AD02-4B3F-B2E3-9F99C051FE34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4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415251"/>
                <a:ext cx="11813836" cy="1045445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➃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Tính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1+5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3−2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biết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.</a:t>
                </a: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415251"/>
                <a:ext cx="11813836" cy="1045445"/>
              </a:xfrm>
              <a:prstGeom prst="rect">
                <a:avLst/>
              </a:prstGeom>
              <a:blipFill>
                <a:blip r:embed="rId2"/>
                <a:stretch>
                  <a:fillRect l="-1134" t="-172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2699793"/>
                <a:ext cx="11838471" cy="391504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  <a:endParaRPr lang="en-US" i="1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−1=2.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Thay vào ta được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1+5.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3−2.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2699793"/>
                <a:ext cx="11838471" cy="3915048"/>
              </a:xfrm>
              <a:prstGeom prst="rect">
                <a:avLst/>
              </a:prstGeom>
              <a:blipFill>
                <a:blip r:embed="rId3"/>
                <a:stretch>
                  <a:fillRect l="-1132" t="-326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7249939-935A-4B61-824D-D61BA0616010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4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1163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Tìm giá trị lớn nhất, giá trị nhỏ nhất của biểu thức lượng giác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222" y="2302513"/>
                <a:ext cx="11404682" cy="42074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pháp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pt-BR"/>
                  <a:t> Sử dụng phương pháp chứng minh đại số quen biết.</a:t>
                </a:r>
                <a:endParaRPr lang="en-US"/>
              </a:p>
              <a:p>
                <a:r>
                  <a:rPr lang="pt-BR"/>
                  <a:t> Sử dụng các tính chất về dấu của giá trị lượng giác một góc.</a:t>
                </a:r>
                <a:endParaRPr lang="en-US"/>
              </a:p>
              <a:p>
                <a:r>
                  <a:rPr lang="pt-BR"/>
                  <a:t> Sử dụng kết quả                                       với mọi số thực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2" y="2302513"/>
                <a:ext cx="11404682" cy="4207469"/>
              </a:xfrm>
              <a:prstGeom prst="rect">
                <a:avLst/>
              </a:prstGeom>
              <a:blipFill>
                <a:blip r:embed="rId4"/>
                <a:stretch>
                  <a:fillRect l="-1229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35663FF-C889-4BD9-95A9-F48F54A391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7500" y="3990703"/>
          <a:ext cx="3834786" cy="77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7" imgW="1485900" imgH="279400" progId="Equation.DSMT4">
                  <p:embed/>
                </p:oleObj>
              </mc:Choice>
              <mc:Fallback>
                <p:oleObj name="Equation" r:id="rId7" imgW="1485900" imgH="279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35663FF-C889-4BD9-95A9-F48F54A391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500" y="3990703"/>
                        <a:ext cx="3834786" cy="774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BB4CEBC-013F-404F-9356-FAEAA9CA940F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59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918192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Tìm giá trị nhỏ nhất của biểu thức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nl-NL" dirty="0">
                    <a:latin typeface="Aarial"/>
                  </a:rPr>
                  <a:t>	</a:t>
                </a:r>
                <a:endParaRPr lang="en-US" dirty="0">
                  <a:latin typeface="Aarial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latin typeface="Aarial"/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918192"/>
              </a:xfrm>
              <a:prstGeom prst="rect">
                <a:avLst/>
              </a:prstGeom>
              <a:blipFill>
                <a:blip r:embed="rId2"/>
                <a:stretch>
                  <a:fillRect l="-1134" t="-915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2778515"/>
                <a:ext cx="11838471" cy="350634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/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/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−2≤2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nên giá trị nhỏ nhất của biểu thức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/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2778515"/>
                <a:ext cx="11838471" cy="3506342"/>
              </a:xfrm>
              <a:prstGeom prst="rect">
                <a:avLst/>
              </a:prstGeom>
              <a:blipFill>
                <a:blip r:embed="rId4"/>
                <a:stretch>
                  <a:fillRect l="-1132" t="-364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C36A1E5-E68B-4D34-96FB-3C5EB7993B0D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➋. Công thức nhân đôi</a:t>
            </a:r>
            <a:endParaRPr lang="en-US" sz="36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7" y="1576199"/>
                <a:ext cx="11792211" cy="496242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sinacosa</m:t>
                    </m:r>
                  </m:oMath>
                </a14:m>
                <a:endParaRPr lang="en-US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tana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en-US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b="1" i="1">
                    <a:solidFill>
                      <a:srgbClr val="FF0000"/>
                    </a:solidFill>
                  </a:rPr>
                  <a:t>Nhận xét:</a:t>
                </a:r>
                <a:endParaRPr lang="en-US">
                  <a:solidFill>
                    <a:srgbClr val="FF0000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/>
                  <a:t>.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(thường gọi là công thức hạ bậc).</a:t>
                </a:r>
              </a:p>
              <a:p>
                <a:pPr marL="0" lvl="0" indent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FF"/>
                  </a:buClr>
                  <a:buNone/>
                </a:pPr>
                <a:endParaRPr lang="en-US" sz="2800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7" y="1576199"/>
                <a:ext cx="11792211" cy="4962420"/>
              </a:xfrm>
              <a:prstGeom prst="rect">
                <a:avLst/>
              </a:prstGeom>
              <a:blipFill>
                <a:blip r:embed="rId2"/>
                <a:stretch>
                  <a:fillRect l="-1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01A2D-B91A-4516-ABE0-D177AE4FC8F8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74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1373357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 Tìm giá trị nhỏ nhất của biểu thức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/>
                  <a:t>.</a:t>
                </a:r>
                <a:r>
                  <a:rPr lang="en-US" dirty="0"/>
                  <a:t>	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1373357"/>
              </a:xfrm>
              <a:prstGeom prst="rect">
                <a:avLst/>
              </a:prstGeom>
              <a:blipFill>
                <a:blip r:embed="rId2"/>
                <a:stretch>
                  <a:fillRect l="-1134" t="-5702" b="-394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204" y="2938471"/>
                <a:ext cx="11838471" cy="389040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 sz="2800"/>
                  <a:t>Ta có: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=1−2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Do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⇔0≤2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⇔0≤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≤1⇔0≤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⇔−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≤−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≤0⇔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≤1−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8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</m:func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/>
                  <a:t>. 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2800" b="1" dirty="0">
                  <a:solidFill>
                    <a:srgbClr val="1F3763"/>
                  </a:solidFill>
                  <a:latin typeface="Calibri Light" panose="020F0302020204030204" pitchFamily="34" charset="0"/>
                  <a:ea typeface="Calibri" panose="020F0502020204030204" pitchFamily="34" charset="0"/>
                </a:endParaRPr>
              </a:p>
              <a:p>
                <a:pPr marL="0" lv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04" y="2938471"/>
                <a:ext cx="11838471" cy="3890402"/>
              </a:xfrm>
              <a:prstGeom prst="rect">
                <a:avLst/>
              </a:prstGeom>
              <a:blipFill>
                <a:blip r:embed="rId3"/>
                <a:stretch>
                  <a:fillRect l="-874" t="-2500" b="-62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CF897C6-E2B8-470D-BECA-4A1B6033DC86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57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604822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</a:t>
                </a:r>
                <a:r>
                  <a:rPr lang="en-US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T</a:t>
                </a: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í</a:t>
                </a:r>
                <a:r>
                  <a:rPr lang="en-US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nh gi</a:t>
                </a: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 tr</a:t>
                </a: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ị</a:t>
                </a:r>
                <a:r>
                  <a:rPr lang="en-US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 l</a:t>
                </a: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ớ</a:t>
                </a:r>
                <a:r>
                  <a:rPr lang="en-US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n nh</a:t>
                </a: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ấ</a:t>
                </a:r>
                <a:r>
                  <a:rPr lang="en-US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t c</a:t>
                </a: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ủ</a:t>
                </a:r>
                <a:r>
                  <a:rPr lang="en-US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𝛼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</m:e>
                      <m:sup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𝛼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dirty="0"/>
                  <a:t>	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604822"/>
              </a:xfrm>
              <a:prstGeom prst="rect">
                <a:avLst/>
              </a:prstGeom>
              <a:blipFill>
                <a:blip r:embed="rId2"/>
                <a:stretch>
                  <a:fillRect l="-1134" t="-21569" b="-1960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268" y="2248074"/>
                <a:ext cx="11838471" cy="382612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/>
                  <a:t>Ta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/>
                  <a:t>.</a:t>
                </a:r>
                <a:br>
                  <a:rPr lang="en-US"/>
                </a:br>
                <a:r>
                  <a:rPr lang="en-US"/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Calibri" panose="020F0502020204030204" pitchFamily="34" charset="0"/>
                </a:endParaRPr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68" y="2248074"/>
                <a:ext cx="11838471" cy="3826120"/>
              </a:xfrm>
              <a:prstGeom prst="rect">
                <a:avLst/>
              </a:prstGeom>
              <a:blipFill>
                <a:blip r:embed="rId3"/>
                <a:stretch>
                  <a:fillRect l="-1132" t="-333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4331E54-4415-4092-8196-5C33C9B9CB59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9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651344"/>
                <a:ext cx="11891115" cy="341705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tabLst>
                    <a:tab pos="629920" algn="l"/>
                  </a:tabLst>
                </a:pPr>
                <a:r>
                  <a:rPr lang="en-US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TẬP:</a:t>
                </a:r>
                <a:r>
                  <a:rPr lang="vi-VN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quát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hòa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pha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ban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hòa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                     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1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tabLst>
                    <a:tab pos="6480175" algn="r"/>
                  </a:tabLst>
                </a:pP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1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pha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ban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endParaRPr lang="en-US" sz="24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0" indent="-45720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651344"/>
                <a:ext cx="11891115" cy="3417057"/>
              </a:xfrm>
              <a:prstGeom prst="rect">
                <a:avLst/>
              </a:prstGeom>
              <a:blipFill>
                <a:blip r:embed="rId2"/>
                <a:stretch>
                  <a:fillRect l="-717" t="-1246" r="-66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A489AFE-D0A5-424B-B516-C475242CFAF6}"/>
              </a:ext>
            </a:extLst>
          </p:cNvPr>
          <p:cNvGrpSpPr/>
          <p:nvPr/>
        </p:nvGrpSpPr>
        <p:grpSpPr>
          <a:xfrm>
            <a:off x="3460200" y="117835"/>
            <a:ext cx="6593487" cy="523220"/>
            <a:chOff x="477850" y="1505359"/>
            <a:chExt cx="7620776" cy="69396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1D39587-3364-422C-9E79-655B6BD47D27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B26DE-E904-4C42-905B-2F475EC1DE34}"/>
                </a:ext>
              </a:extLst>
            </p:cNvPr>
            <p:cNvSpPr txBox="1"/>
            <p:nvPr/>
          </p:nvSpPr>
          <p:spPr>
            <a:xfrm>
              <a:off x="739856" y="1505359"/>
              <a:ext cx="7358770" cy="693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3</a:t>
              </a:r>
              <a:r>
                <a:rPr lang="vi-VN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mở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rộng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,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thực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tế</a:t>
              </a:r>
              <a:endParaRPr lang="vi-VN" sz="28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BD77E26-C0ED-441B-81E9-6C2742090C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4096682"/>
                <a:ext cx="11891115" cy="267176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4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800"/>
                      <m:t>coss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/>
                          <m:t>cos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2800"/>
                          <m:t>cos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  <a:p>
                <a:r>
                  <a:rPr lang="en-US" sz="2800"/>
                  <a:t>Biên độ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/>
                  <a:t>, pha ban đầu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BD77E26-C0ED-441B-81E9-6C2742090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4096682"/>
                <a:ext cx="11891115" cy="2671764"/>
              </a:xfrm>
              <a:prstGeom prst="rect">
                <a:avLst/>
              </a:prstGeom>
              <a:blipFill>
                <a:blip r:embed="rId3"/>
                <a:stretch>
                  <a:fillRect l="-870" t="-295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8D26F09-6F38-4282-AEE7-4EB4888FA12C}"/>
              </a:ext>
            </a:extLst>
          </p:cNvPr>
          <p:cNvSpPr txBox="1"/>
          <p:nvPr/>
        </p:nvSpPr>
        <p:spPr>
          <a:xfrm>
            <a:off x="0" y="158548"/>
            <a:ext cx="1231620" cy="4825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21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➌. Công thức biến đổi tích thành tổng.</a:t>
            </a:r>
            <a:endParaRPr lang="en-US" sz="36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746" y="2023352"/>
                <a:ext cx="12014518" cy="447706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cosacosb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sinasinb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sinacosb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/>
              </a:p>
              <a:p>
                <a:endParaRPr lang="en-US" dirty="0"/>
              </a:p>
              <a:p>
                <a:pPr marL="0" lvl="0" indent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FF"/>
                  </a:buClr>
                  <a:buNone/>
                </a:pPr>
                <a:endParaRPr lang="en-US" sz="2800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46" y="2023352"/>
                <a:ext cx="12014518" cy="44770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8527F-ADA8-46DA-B8A4-45F3929BC1B8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9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❹. Công thức biến đổi tổng thành tích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746" y="1455171"/>
                <a:ext cx="11792211" cy="523052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Symbol" panose="05050102010706020507" pitchFamily="18" charset="2"/>
                  <a:buBlip>
                    <a:blip r:embed="rId2"/>
                  </a:buBlip>
                </a:pPr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Sử dụng công thức biến đổi tích thành tổng và đặt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𝑎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𝑏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𝑢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𝑎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𝑏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 rồi biến đổi các biểu thức sau thành tích: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𝑢</m:t>
                        </m:r>
                      </m:e>
                    </m:func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𝑣</m:t>
                        </m:r>
                      </m:e>
                    </m:func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;</m:t>
                    </m:r>
                  </m:oMath>
                </a14:m>
                <a:endParaRPr lang="en-US" sz="280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hu Van An" panose="02020603050405020304" pitchFamily="18" charset="0"/>
                </a:endParaRPr>
              </a:p>
              <a:p>
                <a:pPr marL="0" marR="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𝑢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𝑣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𝑢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𝑣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𝑢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Symbol" panose="05050102010706020507" pitchFamily="18" charset="2"/>
                  <a:buBlip>
                    <a:blip r:embed="rId2"/>
                  </a:buBlip>
                </a:pPr>
                <a:r>
                  <a:rPr lang="en-US" sz="2800"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Trong trường hợp tổng quát, ta có các công thức sau (thường gọi là công thúc biến đổi tổng thành tích):</a:t>
                </a:r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ts val="800"/>
                  <a:buFont typeface="Symbol" panose="05050102010706020507" pitchFamily="18" charset="2"/>
                  <a:buBlip>
                    <a:blip r:embed="rId3"/>
                  </a:buBlip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𝑢</m:t>
                        </m:r>
                      </m:e>
                    </m:func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𝑣</m:t>
                        </m:r>
                      </m:e>
                    </m:func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=2</m:t>
                    </m:r>
                    <m:func>
                      <m:func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u</m:t>
                            </m:r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v</m:t>
                            </m:r>
                          </m:num>
                          <m:den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  <m:t>u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  <m:t>v</m:t>
                                </m:r>
                              </m:num>
                              <m:den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hu Van 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ts val="800"/>
                  <a:buFont typeface="Symbol" panose="05050102010706020507" pitchFamily="18" charset="2"/>
                  <a:buBlip>
                    <a:blip r:embed="rId3"/>
                  </a:buBlip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cosu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v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u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u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800"/>
                  <a:buFont typeface="Symbol" panose="05050102010706020507" pitchFamily="18" charset="2"/>
                  <a:buBlip>
                    <a:blip r:embed="rId3"/>
                  </a:buBlip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sinu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v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u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u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marR="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800"/>
                  <a:buFont typeface="Symbol" panose="05050102010706020507" pitchFamily="18" charset="2"/>
                  <a:buBlip>
                    <a:blip r:embed="rId3"/>
                  </a:buBlip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sinu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⁡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v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u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sin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u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/>
              </a:p>
              <a:p>
                <a:pPr algn="just">
                  <a:lnSpc>
                    <a:spcPct val="100000"/>
                  </a:lnSpc>
                </a:pPr>
                <a:endParaRPr lang="en-US" sz="4400" dirty="0">
                  <a:latin typeface="A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dirty="0"/>
              </a:p>
              <a:p>
                <a:pPr marL="0" lvl="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FF"/>
                  </a:buClr>
                  <a:buNone/>
                </a:pPr>
                <a:endParaRPr lang="en-US" sz="4000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46" y="1455171"/>
                <a:ext cx="11792211" cy="5230523"/>
              </a:xfrm>
              <a:prstGeom prst="rect">
                <a:avLst/>
              </a:prstGeom>
              <a:blipFill>
                <a:blip r:embed="rId4"/>
                <a:stretch>
                  <a:fillRect t="-1282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96327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6BAD7-B2D9-4F42-8882-6F02436BF96B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6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415164" y="270607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1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Nhận biết và Áp dụng công thức cộng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793" y="1685922"/>
                <a:ext cx="11264330" cy="479923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Phương pháp</a:t>
                </a:r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endParaRPr lang="en-US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>
                  <a:solidFill>
                    <a:srgbClr val="1F3763"/>
                  </a:solidFill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" y="1685922"/>
                <a:ext cx="11264330" cy="4799236"/>
              </a:xfrm>
              <a:prstGeom prst="rect">
                <a:avLst/>
              </a:prstGeom>
              <a:blipFill>
                <a:blip r:embed="rId2"/>
                <a:stretch>
                  <a:fillRect l="-1408" t="-2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CD9DC-05E1-4B59-AA22-BDB5E5A3FA7E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98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295" y="1514113"/>
                <a:ext cx="11750451" cy="149117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vi-VN" dirty="0">
                    <a:solidFill>
                      <a:srgbClr val="993366"/>
                    </a:solidFill>
                  </a:rPr>
                  <a:t>Đổi số đo cung tròn sang số đo độ:</a:t>
                </a:r>
                <a:endParaRPr lang="en-US" dirty="0">
                  <a:solidFill>
                    <a:srgbClr val="9933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993366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993366"/>
                    </a:solidFill>
                  </a:rPr>
                  <a:t> 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993366"/>
                    </a:solidFill>
                  </a:rPr>
                  <a:t> 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993366"/>
                    </a:solidFill>
                  </a:rPr>
                  <a:t> 	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993366"/>
                    </a:solidFill>
                  </a:rPr>
                  <a:t> 	e)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2,3</m:t>
                    </m:r>
                  </m:oMath>
                </a14:m>
                <a:r>
                  <a:rPr lang="en-US" dirty="0">
                    <a:solidFill>
                      <a:srgbClr val="993366"/>
                    </a:solidFill>
                  </a:rPr>
                  <a:t> 	f)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5,6</m:t>
                    </m:r>
                  </m:oMath>
                </a14:m>
                <a:r>
                  <a:rPr lang="en-US" dirty="0">
                    <a:solidFill>
                      <a:srgbClr val="993366"/>
                    </a:solidFill>
                  </a:rPr>
                  <a:t> 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CC0099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solidFill>
                    <a:srgbClr val="CC0099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1514113"/>
                <a:ext cx="11750451" cy="1491174"/>
              </a:xfrm>
              <a:prstGeom prst="rect">
                <a:avLst/>
              </a:prstGeom>
              <a:blipFill>
                <a:blip r:embed="rId2"/>
                <a:stretch>
                  <a:fillRect l="-1296" t="-850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170683"/>
                <a:ext cx="1183847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0">
                        <a:latin typeface="Cambria Math" panose="02040503050406030204" pitchFamily="18" charset="0"/>
                      </a:rPr>
                      <m:t>=135°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=150°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=1920°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170683"/>
                <a:ext cx="11838471" cy="3716497"/>
              </a:xfrm>
              <a:prstGeom prst="rect">
                <a:avLst/>
              </a:prstGeom>
              <a:blipFill>
                <a:blip r:embed="rId4"/>
                <a:stretch>
                  <a:fillRect l="-1235" t="-212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4F4E6B3-656E-4329-8072-86390438978F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73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007" y="1514113"/>
                <a:ext cx="11750451" cy="149117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</a:t>
                </a:r>
                <a:r>
                  <a:rPr lang="en-US">
                    <a:effectLst/>
                    <a:ea typeface="Calibri" panose="020F0502020204030204" pitchFamily="34" charset="0"/>
                  </a:rPr>
                  <a:t>Biết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,0&lt;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effectLst/>
                    <a:ea typeface="Calibri" panose="020F0502020204030204" pitchFamily="34" charset="0"/>
                  </a:rPr>
                  <a:t>. Hãy tính giá trị lượng giác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>
                    <a:effectLst/>
                    <a:ea typeface="Calibri" panose="020F0502020204030204" pitchFamily="34" charset="0"/>
                  </a:rPr>
                  <a:t>.</a:t>
                </a: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7" y="1514113"/>
                <a:ext cx="11750451" cy="1491174"/>
              </a:xfrm>
              <a:prstGeom prst="rect">
                <a:avLst/>
              </a:prstGeom>
              <a:blipFill>
                <a:blip r:embed="rId2"/>
                <a:stretch>
                  <a:fillRect l="-1140" t="-242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387" y="3087998"/>
                <a:ext cx="1183847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/>
                  <a:t>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nên điểm ngọn cung thuộc góc phần tư thứ I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&gt;0⇒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87" y="3087998"/>
                <a:ext cx="11838471" cy="3716497"/>
              </a:xfrm>
              <a:prstGeom prst="rect">
                <a:avLst/>
              </a:prstGeom>
              <a:blipFill>
                <a:blip r:embed="rId3"/>
                <a:stretch>
                  <a:fillRect l="-1132" t="-3437" b="-180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BDE18AC-5A32-4ACB-BCE8-78C9E25A2A6E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4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295" y="1514113"/>
                <a:ext cx="11750451" cy="138973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Biết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 Tính giá trị lượng giác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>
                  <a:solidFill>
                    <a:srgbClr val="993366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1514113"/>
                <a:ext cx="11750451" cy="1389734"/>
              </a:xfrm>
              <a:prstGeom prst="rect">
                <a:avLst/>
              </a:prstGeom>
              <a:blipFill>
                <a:blip r:embed="rId2"/>
                <a:stretch>
                  <a:fillRect l="-1140" t="-173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2903847"/>
                <a:ext cx="11838471" cy="398333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sz="2800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ngọn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</a:t>
                </a:r>
                <a:r>
                  <a:rPr lang="en-US" sz="2800" dirty="0"/>
                  <a:t> III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5−12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200"/>
                  </a:spcBef>
                  <a:buNone/>
                </a:pPr>
                <a:endParaRPr lang="en-US" sz="2800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28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2903847"/>
                <a:ext cx="11838471" cy="3983334"/>
              </a:xfrm>
              <a:prstGeom prst="rect">
                <a:avLst/>
              </a:prstGeom>
              <a:blipFill>
                <a:blip r:embed="rId3"/>
                <a:stretch>
                  <a:fillRect l="-874" t="-243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98E243A-E75D-4D6F-853B-6B799531978A}"/>
              </a:ext>
            </a:extLst>
          </p:cNvPr>
          <p:cNvSpPr txBox="1"/>
          <p:nvPr/>
        </p:nvSpPr>
        <p:spPr>
          <a:xfrm>
            <a:off x="13252" y="150031"/>
            <a:ext cx="1378226" cy="636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26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2328</Words>
  <Application>Microsoft Office PowerPoint</Application>
  <PresentationFormat>Widescreen</PresentationFormat>
  <Paragraphs>261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HGPSoeiKakugothicUB</vt:lpstr>
      <vt:lpstr>Yu Gothic</vt:lpstr>
      <vt:lpstr>Aarial</vt:lpstr>
      <vt:lpstr>Arial</vt:lpstr>
      <vt:lpstr>Baumans</vt:lpstr>
      <vt:lpstr>Calibri</vt:lpstr>
      <vt:lpstr>Calibri Light</vt:lpstr>
      <vt:lpstr>Cambria Math</vt:lpstr>
      <vt:lpstr>Chu Van An</vt:lpstr>
      <vt:lpstr>Georgia</vt:lpstr>
      <vt:lpstr>Georgia Pro Cond Black</vt:lpstr>
      <vt:lpstr>Palatino Linotype</vt:lpstr>
      <vt:lpstr>Segoe UI Symbol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Hung</dc:creator>
  <cp:lastModifiedBy>Administrator</cp:lastModifiedBy>
  <cp:revision>146</cp:revision>
  <cp:lastPrinted>2023-04-28T05:43:14Z</cp:lastPrinted>
  <dcterms:created xsi:type="dcterms:W3CDTF">2023-03-24T14:43:27Z</dcterms:created>
  <dcterms:modified xsi:type="dcterms:W3CDTF">2024-10-04T14:48:42Z</dcterms:modified>
</cp:coreProperties>
</file>