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8"/>
  </p:notesMasterIdLst>
  <p:sldIdLst>
    <p:sldId id="257" r:id="rId5"/>
    <p:sldId id="261" r:id="rId6"/>
    <p:sldId id="268" r:id="rId7"/>
    <p:sldId id="256" r:id="rId8"/>
    <p:sldId id="260" r:id="rId9"/>
    <p:sldId id="258" r:id="rId10"/>
    <p:sldId id="269" r:id="rId11"/>
    <p:sldId id="271" r:id="rId12"/>
    <p:sldId id="270" r:id="rId13"/>
    <p:sldId id="272" r:id="rId14"/>
    <p:sldId id="273" r:id="rId15"/>
    <p:sldId id="276" r:id="rId16"/>
    <p:sldId id="274" r:id="rId17"/>
    <p:sldId id="275" r:id="rId18"/>
    <p:sldId id="277" r:id="rId19"/>
    <p:sldId id="278" r:id="rId20"/>
    <p:sldId id="279" r:id="rId21"/>
    <p:sldId id="280" r:id="rId22"/>
    <p:sldId id="264" r:id="rId23"/>
    <p:sldId id="262" r:id="rId24"/>
    <p:sldId id="281" r:id="rId25"/>
    <p:sldId id="282" r:id="rId26"/>
    <p:sldId id="283" r:id="rId27"/>
    <p:sldId id="285" r:id="rId28"/>
    <p:sldId id="259" r:id="rId29"/>
    <p:sldId id="284" r:id="rId30"/>
    <p:sldId id="286" r:id="rId31"/>
    <p:sldId id="265" r:id="rId32"/>
    <p:sldId id="287" r:id="rId33"/>
    <p:sldId id="288" r:id="rId34"/>
    <p:sldId id="289" r:id="rId35"/>
    <p:sldId id="290" r:id="rId36"/>
    <p:sldId id="291" r:id="rId37"/>
    <p:sldId id="263" r:id="rId38"/>
    <p:sldId id="292" r:id="rId39"/>
    <p:sldId id="295" r:id="rId40"/>
    <p:sldId id="301" r:id="rId41"/>
    <p:sldId id="299" r:id="rId42"/>
    <p:sldId id="302" r:id="rId43"/>
    <p:sldId id="296" r:id="rId44"/>
    <p:sldId id="297" r:id="rId45"/>
    <p:sldId id="293" r:id="rId46"/>
    <p:sldId id="294" r:id="rId47"/>
  </p:sldIdLst>
  <p:sldSz cx="18288000" cy="10287000"/>
  <p:notesSz cx="6858000" cy="9144000"/>
  <p:embeddedFontLst>
    <p:embeddedFont>
      <p:font typeface="Cambria Math" panose="02040503050406030204" pitchFamily="18" charset="0"/>
      <p:regular r:id="rId49"/>
    </p:embeddedFont>
    <p:embeddedFont>
      <p:font typeface="Tahoma" panose="020B0604030504040204" pitchFamily="3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637" autoAdjust="0"/>
  </p:normalViewPr>
  <p:slideViewPr>
    <p:cSldViewPr>
      <p:cViewPr varScale="1">
        <p:scale>
          <a:sx n="38" d="100"/>
          <a:sy n="38" d="100"/>
        </p:scale>
        <p:origin x="10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D7DEF-5E9B-4369-B36B-B8103879A0EB}"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8C1B5-E426-42BE-8608-D3F613E1CC4C}" type="slidenum">
              <a:rPr lang="en-US" smtClean="0"/>
              <a:t>‹#›</a:t>
            </a:fld>
            <a:endParaRPr lang="en-US"/>
          </a:p>
        </p:txBody>
      </p:sp>
    </p:spTree>
    <p:extLst>
      <p:ext uri="{BB962C8B-B14F-4D97-AF65-F5344CB8AC3E}">
        <p14:creationId xmlns:p14="http://schemas.microsoft.com/office/powerpoint/2010/main" val="254052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28</a:t>
            </a:fld>
            <a:endParaRPr lang="en-US"/>
          </a:p>
        </p:txBody>
      </p:sp>
    </p:spTree>
    <p:extLst>
      <p:ext uri="{BB962C8B-B14F-4D97-AF65-F5344CB8AC3E}">
        <p14:creationId xmlns:p14="http://schemas.microsoft.com/office/powerpoint/2010/main" val="80801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a:t>Bấm</a:t>
            </a:r>
            <a:r>
              <a:rPr lang="en-US" b="1" baseline="0" dirty="0"/>
              <a:t> </a:t>
            </a:r>
            <a:r>
              <a:rPr lang="en-US" b="1" baseline="0" dirty="0" err="1"/>
              <a:t>số</a:t>
            </a:r>
            <a:r>
              <a:rPr lang="en-US" b="1" baseline="0" dirty="0"/>
              <a:t> </a:t>
            </a:r>
            <a:r>
              <a:rPr lang="en-US" b="1" baseline="0" dirty="0" err="1"/>
              <a:t>để</a:t>
            </a:r>
            <a:r>
              <a:rPr lang="en-US" b="1" baseline="0" dirty="0"/>
              <a:t> </a:t>
            </a:r>
            <a:r>
              <a:rPr lang="en-US" b="1" baseline="0" dirty="0" err="1"/>
              <a:t>mở</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Bấm</a:t>
            </a:r>
            <a:r>
              <a:rPr lang="en-US" b="1" baseline="0" dirty="0"/>
              <a:t> “QUAY” </a:t>
            </a:r>
            <a:r>
              <a:rPr lang="en-US" b="1" baseline="0" dirty="0" err="1"/>
              <a:t>để</a:t>
            </a:r>
            <a:r>
              <a:rPr lang="en-US" b="1" baseline="0" dirty="0"/>
              <a:t> quay </a:t>
            </a:r>
            <a:r>
              <a:rPr lang="en-US" b="1" baseline="0" dirty="0" err="1"/>
              <a:t>vòng</a:t>
            </a:r>
            <a:r>
              <a:rPr lang="en-US" b="1" baseline="0" dirty="0"/>
              <a:t> </a:t>
            </a:r>
            <a:r>
              <a:rPr lang="en-US" b="1" baseline="0" dirty="0" err="1"/>
              <a:t>tròn</a:t>
            </a:r>
            <a:r>
              <a:rPr lang="en-US" b="1" baseline="0" dirty="0"/>
              <a:t> </a:t>
            </a:r>
            <a:r>
              <a:rPr lang="en-US" b="1" baseline="0" dirty="0" err="1"/>
              <a:t>máy</a:t>
            </a:r>
            <a:r>
              <a:rPr lang="en-US" b="1" baseline="0" dirty="0"/>
              <a:t> </a:t>
            </a:r>
            <a:r>
              <a:rPr lang="en-US" b="1" baseline="0" dirty="0" err="1"/>
              <a:t>mắn</a:t>
            </a:r>
            <a:r>
              <a:rPr lang="en-US" b="1" baseline="0" dirty="0"/>
              <a:t>, </a:t>
            </a:r>
            <a:r>
              <a:rPr lang="en-US" b="1" baseline="0" dirty="0" err="1"/>
              <a:t>bấm</a:t>
            </a:r>
            <a:r>
              <a:rPr lang="en-US" b="1" baseline="0" dirty="0"/>
              <a:t> </a:t>
            </a:r>
            <a:r>
              <a:rPr lang="en-US" b="1" baseline="0" dirty="0" err="1"/>
              <a:t>vào</a:t>
            </a:r>
            <a:r>
              <a:rPr lang="en-US" b="1" baseline="0" dirty="0"/>
              <a:t> </a:t>
            </a:r>
            <a:r>
              <a:rPr lang="en-US" b="1" baseline="0" dirty="0" err="1"/>
              <a:t>tâm</a:t>
            </a:r>
            <a:r>
              <a:rPr lang="en-US" b="1" baseline="0" dirty="0"/>
              <a:t> </a:t>
            </a:r>
            <a:r>
              <a:rPr lang="en-US" b="1" baseline="0" dirty="0" err="1"/>
              <a:t>vòng</a:t>
            </a:r>
            <a:r>
              <a:rPr lang="en-US" b="1" baseline="0" dirty="0"/>
              <a:t> </a:t>
            </a:r>
            <a:r>
              <a:rPr lang="en-US" b="1" baseline="0" dirty="0" err="1"/>
              <a:t>tròn</a:t>
            </a:r>
            <a:r>
              <a:rPr lang="en-US" b="1" baseline="0" dirty="0"/>
              <a:t> </a:t>
            </a:r>
            <a:r>
              <a:rPr lang="en-US" b="1" baseline="0" dirty="0" err="1"/>
              <a:t>để</a:t>
            </a:r>
            <a:r>
              <a:rPr lang="en-US" b="1" baseline="0" dirty="0"/>
              <a:t> </a:t>
            </a:r>
            <a:r>
              <a:rPr lang="en-US" b="1" baseline="0" dirty="0" err="1"/>
              <a:t>dừng</a:t>
            </a:r>
            <a:r>
              <a:rPr lang="en-US" b="1" baseline="0" dirty="0"/>
              <a:t> quay.</a:t>
            </a:r>
          </a:p>
          <a:p>
            <a:pPr marL="171450" indent="-171450">
              <a:buFont typeface="Arial" panose="020B0604020202020204" pitchFamily="34" charset="0"/>
              <a:buChar char="•"/>
            </a:pPr>
            <a:r>
              <a:rPr lang="en-US" b="1" baseline="0" dirty="0" err="1"/>
              <a:t>Sau</a:t>
            </a:r>
            <a:r>
              <a:rPr lang="en-US" b="1" baseline="0" dirty="0"/>
              <a:t> </a:t>
            </a:r>
            <a:r>
              <a:rPr lang="en-US" b="1" baseline="0" dirty="0" err="1"/>
              <a:t>khi</a:t>
            </a:r>
            <a:r>
              <a:rPr lang="en-US" b="1" baseline="0" dirty="0"/>
              <a:t> </a:t>
            </a:r>
            <a:r>
              <a:rPr lang="en-US" b="1" baseline="0" dirty="0" err="1"/>
              <a:t>chơi</a:t>
            </a:r>
            <a:r>
              <a:rPr lang="en-US" b="1" baseline="0" dirty="0"/>
              <a:t> </a:t>
            </a:r>
            <a:r>
              <a:rPr lang="en-US" b="1" baseline="0" dirty="0" err="1"/>
              <a:t>xong</a:t>
            </a:r>
            <a:r>
              <a:rPr lang="en-US" b="1" baseline="0" dirty="0"/>
              <a:t> </a:t>
            </a:r>
            <a:r>
              <a:rPr lang="en-US" b="1" baseline="0" dirty="0" err="1"/>
              <a:t>bấm</a:t>
            </a:r>
            <a:r>
              <a:rPr lang="en-US" b="1" baseline="0" dirty="0"/>
              <a:t> </a:t>
            </a:r>
            <a:r>
              <a:rPr lang="en-US" b="1" baseline="0" dirty="0" err="1"/>
              <a:t>Mũi</a:t>
            </a:r>
            <a:r>
              <a:rPr lang="en-US" b="1" baseline="0" dirty="0"/>
              <a:t> </a:t>
            </a:r>
            <a:r>
              <a:rPr lang="en-US" b="1" baseline="0" dirty="0" err="1"/>
              <a:t>tên</a:t>
            </a:r>
            <a:r>
              <a:rPr lang="en-US" b="1" baseline="0" dirty="0"/>
              <a:t> </a:t>
            </a:r>
            <a:r>
              <a:rPr lang="en-US" b="1" baseline="0" dirty="0" err="1"/>
              <a:t>góc</a:t>
            </a:r>
            <a:r>
              <a:rPr lang="en-US" b="1" baseline="0" dirty="0"/>
              <a:t> </a:t>
            </a:r>
            <a:r>
              <a:rPr lang="en-US" b="1" baseline="0" dirty="0" err="1"/>
              <a:t>bên</a:t>
            </a:r>
            <a:r>
              <a:rPr lang="en-US" b="1" baseline="0" dirty="0"/>
              <a:t> </a:t>
            </a:r>
            <a:r>
              <a:rPr lang="en-US" b="1" baseline="0" dirty="0" err="1"/>
              <a:t>trái</a:t>
            </a:r>
            <a:r>
              <a:rPr lang="en-US" b="1" baseline="0" dirty="0"/>
              <a:t> </a:t>
            </a:r>
            <a:r>
              <a:rPr lang="en-US" b="1" baseline="0" dirty="0" err="1"/>
              <a:t>màn</a:t>
            </a:r>
            <a:r>
              <a:rPr lang="en-US" b="1" baseline="0" dirty="0"/>
              <a:t> </a:t>
            </a:r>
            <a:r>
              <a:rPr lang="en-US" b="1" baseline="0" dirty="0" err="1"/>
              <a:t>hình</a:t>
            </a:r>
            <a:r>
              <a:rPr lang="en-US" b="1" baseline="0" dirty="0"/>
              <a:t> </a:t>
            </a:r>
            <a:r>
              <a:rPr lang="en-US" b="1" baseline="0" dirty="0" err="1"/>
              <a:t>để</a:t>
            </a:r>
            <a:r>
              <a:rPr lang="en-US" b="1" baseline="0" dirty="0"/>
              <a:t> </a:t>
            </a:r>
            <a:r>
              <a:rPr lang="en-US" b="1" baseline="0" dirty="0" err="1"/>
              <a:t>đi</a:t>
            </a:r>
            <a:r>
              <a:rPr lang="en-US" b="1" baseline="0" dirty="0"/>
              <a:t> </a:t>
            </a:r>
            <a:r>
              <a:rPr lang="en-US" b="1" baseline="0" dirty="0" err="1"/>
              <a:t>đến</a:t>
            </a:r>
            <a:r>
              <a:rPr lang="en-US" b="1" baseline="0" dirty="0"/>
              <a:t> slide </a:t>
            </a:r>
            <a:r>
              <a:rPr lang="en-US" b="1" baseline="0" dirty="0" err="1"/>
              <a:t>Hướng</a:t>
            </a:r>
            <a:r>
              <a:rPr lang="en-US" b="1" baseline="0" dirty="0"/>
              <a:t> </a:t>
            </a:r>
            <a:r>
              <a:rPr lang="en-US" b="1" baseline="0" dirty="0" err="1"/>
              <a:t>dẫn</a:t>
            </a:r>
            <a:r>
              <a:rPr lang="en-US" b="1" baseline="0" dirty="0"/>
              <a:t> </a:t>
            </a:r>
            <a:r>
              <a:rPr lang="en-US" b="1" baseline="0" dirty="0" err="1"/>
              <a:t>về</a:t>
            </a:r>
            <a:r>
              <a:rPr lang="en-US" b="1" baseline="0" dirty="0"/>
              <a:t> </a:t>
            </a:r>
            <a:r>
              <a:rPr lang="en-US" b="1" baseline="0" dirty="0" err="1"/>
              <a:t>nhà</a:t>
            </a:r>
            <a:r>
              <a:rPr lang="en-US" b="1" baseline="0" dirty="0"/>
              <a:t>.</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36</a:t>
            </a:fld>
            <a:endParaRPr lang="en-US"/>
          </a:p>
        </p:txBody>
      </p:sp>
    </p:spTree>
    <p:extLst>
      <p:ext uri="{BB962C8B-B14F-4D97-AF65-F5344CB8AC3E}">
        <p14:creationId xmlns:p14="http://schemas.microsoft.com/office/powerpoint/2010/main" val="319020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Bấm</a:t>
            </a:r>
            <a:r>
              <a:rPr lang="en-US" b="1" baseline="0" dirty="0"/>
              <a:t> </a:t>
            </a:r>
            <a:r>
              <a:rPr lang="en-US" b="1" baseline="0" dirty="0" err="1"/>
              <a:t>nút</a:t>
            </a:r>
            <a:r>
              <a:rPr lang="en-US" b="1" baseline="0" dirty="0"/>
              <a:t> </a:t>
            </a:r>
            <a:r>
              <a:rPr lang="en-US" b="1" baseline="0" dirty="0" err="1"/>
              <a:t>tròn</a:t>
            </a:r>
            <a:r>
              <a:rPr lang="en-US" b="1" baseline="0" dirty="0"/>
              <a:t> </a:t>
            </a:r>
            <a:r>
              <a:rPr lang="en-US" b="1" baseline="0" dirty="0" err="1"/>
              <a:t>màu</a:t>
            </a:r>
            <a:r>
              <a:rPr lang="en-US" b="1" baseline="0" dirty="0"/>
              <a:t> </a:t>
            </a:r>
            <a:r>
              <a:rPr lang="en-US" b="1" baseline="0" dirty="0" err="1"/>
              <a:t>vàng</a:t>
            </a:r>
            <a:r>
              <a:rPr lang="en-US" b="1" baseline="0" dirty="0"/>
              <a:t> </a:t>
            </a:r>
            <a:r>
              <a:rPr lang="en-US" b="1" baseline="0" dirty="0" err="1"/>
              <a:t>để</a:t>
            </a:r>
            <a:r>
              <a:rPr lang="en-US" b="1" baseline="0" dirty="0"/>
              <a:t> quay </a:t>
            </a:r>
            <a:r>
              <a:rPr lang="en-US" b="1" baseline="0" dirty="0" err="1"/>
              <a:t>lại</a:t>
            </a:r>
            <a:r>
              <a:rPr lang="en-US" b="1" baseline="0" dirty="0"/>
              <a:t> slide </a:t>
            </a:r>
            <a:r>
              <a:rPr lang="en-US" b="1" baseline="0" dirty="0" err="1"/>
              <a:t>vòng</a:t>
            </a:r>
            <a:r>
              <a:rPr lang="en-US" b="1" baseline="0" dirty="0"/>
              <a:t> quay may </a:t>
            </a:r>
            <a:r>
              <a:rPr lang="en-US" b="1" baseline="0" dirty="0" err="1"/>
              <a:t>mắn</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p:txBody>
      </p:sp>
      <p:sp>
        <p:nvSpPr>
          <p:cNvPr id="4" name="Slide Number Placeholder 3"/>
          <p:cNvSpPr>
            <a:spLocks noGrp="1"/>
          </p:cNvSpPr>
          <p:nvPr>
            <p:ph type="sldNum" sz="quarter" idx="10"/>
          </p:nvPr>
        </p:nvSpPr>
        <p:spPr/>
        <p:txBody>
          <a:bodyPr/>
          <a:lstStyle/>
          <a:p>
            <a:fld id="{04A8C1B5-E426-42BE-8608-D3F613E1CC4C}" type="slidenum">
              <a:rPr lang="en-US" smtClean="0"/>
              <a:t>37</a:t>
            </a:fld>
            <a:endParaRPr lang="en-US"/>
          </a:p>
        </p:txBody>
      </p:sp>
    </p:spTree>
    <p:extLst>
      <p:ext uri="{BB962C8B-B14F-4D97-AF65-F5344CB8AC3E}">
        <p14:creationId xmlns:p14="http://schemas.microsoft.com/office/powerpoint/2010/main" val="339094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Bấm</a:t>
            </a:r>
            <a:r>
              <a:rPr lang="en-US" b="1" baseline="0" dirty="0"/>
              <a:t> </a:t>
            </a:r>
            <a:r>
              <a:rPr lang="en-US" b="1" baseline="0" dirty="0" err="1"/>
              <a:t>nút</a:t>
            </a:r>
            <a:r>
              <a:rPr lang="en-US" b="1" baseline="0" dirty="0"/>
              <a:t> </a:t>
            </a:r>
            <a:r>
              <a:rPr lang="en-US" b="1" baseline="0" dirty="0" err="1"/>
              <a:t>tròn</a:t>
            </a:r>
            <a:r>
              <a:rPr lang="en-US" b="1" baseline="0" dirty="0"/>
              <a:t> </a:t>
            </a:r>
            <a:r>
              <a:rPr lang="en-US" b="1" baseline="0" dirty="0" err="1"/>
              <a:t>màu</a:t>
            </a:r>
            <a:r>
              <a:rPr lang="en-US" b="1" baseline="0" dirty="0"/>
              <a:t> </a:t>
            </a:r>
            <a:r>
              <a:rPr lang="en-US" b="1" baseline="0" dirty="0" err="1"/>
              <a:t>vàng</a:t>
            </a:r>
            <a:r>
              <a:rPr lang="en-US" b="1" baseline="0" dirty="0"/>
              <a:t> </a:t>
            </a:r>
            <a:r>
              <a:rPr lang="en-US" b="1" baseline="0" dirty="0" err="1"/>
              <a:t>để</a:t>
            </a:r>
            <a:r>
              <a:rPr lang="en-US" b="1" baseline="0" dirty="0"/>
              <a:t> quay </a:t>
            </a:r>
            <a:r>
              <a:rPr lang="en-US" b="1" baseline="0" dirty="0" err="1"/>
              <a:t>lại</a:t>
            </a:r>
            <a:r>
              <a:rPr lang="en-US" b="1" baseline="0" dirty="0"/>
              <a:t> slide </a:t>
            </a:r>
            <a:r>
              <a:rPr lang="en-US" b="1" baseline="0" dirty="0" err="1"/>
              <a:t>vòng</a:t>
            </a:r>
            <a:r>
              <a:rPr lang="en-US" b="1" baseline="0" dirty="0"/>
              <a:t> quay may </a:t>
            </a:r>
            <a:r>
              <a:rPr lang="en-US" b="1" baseline="0" dirty="0" err="1"/>
              <a:t>mắn</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38</a:t>
            </a:fld>
            <a:endParaRPr lang="en-US"/>
          </a:p>
        </p:txBody>
      </p:sp>
    </p:spTree>
    <p:extLst>
      <p:ext uri="{BB962C8B-B14F-4D97-AF65-F5344CB8AC3E}">
        <p14:creationId xmlns:p14="http://schemas.microsoft.com/office/powerpoint/2010/main" val="323926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Bấm</a:t>
            </a:r>
            <a:r>
              <a:rPr lang="en-US" b="1" baseline="0" dirty="0"/>
              <a:t> </a:t>
            </a:r>
            <a:r>
              <a:rPr lang="en-US" b="1" baseline="0" dirty="0" err="1"/>
              <a:t>nút</a:t>
            </a:r>
            <a:r>
              <a:rPr lang="en-US" b="1" baseline="0" dirty="0"/>
              <a:t> </a:t>
            </a:r>
            <a:r>
              <a:rPr lang="en-US" b="1" baseline="0" dirty="0" err="1"/>
              <a:t>tròn</a:t>
            </a:r>
            <a:r>
              <a:rPr lang="en-US" b="1" baseline="0" dirty="0"/>
              <a:t> </a:t>
            </a:r>
            <a:r>
              <a:rPr lang="en-US" b="1" baseline="0" dirty="0" err="1"/>
              <a:t>màu</a:t>
            </a:r>
            <a:r>
              <a:rPr lang="en-US" b="1" baseline="0" dirty="0"/>
              <a:t> </a:t>
            </a:r>
            <a:r>
              <a:rPr lang="en-US" b="1" baseline="0" dirty="0" err="1"/>
              <a:t>vàng</a:t>
            </a:r>
            <a:r>
              <a:rPr lang="en-US" b="1" baseline="0" dirty="0"/>
              <a:t> </a:t>
            </a:r>
            <a:r>
              <a:rPr lang="en-US" b="1" baseline="0" dirty="0" err="1"/>
              <a:t>để</a:t>
            </a:r>
            <a:r>
              <a:rPr lang="en-US" b="1" baseline="0" dirty="0"/>
              <a:t> quay </a:t>
            </a:r>
            <a:r>
              <a:rPr lang="en-US" b="1" baseline="0" dirty="0" err="1"/>
              <a:t>lại</a:t>
            </a:r>
            <a:r>
              <a:rPr lang="en-US" b="1" baseline="0" dirty="0"/>
              <a:t> slide </a:t>
            </a:r>
            <a:r>
              <a:rPr lang="en-US" b="1" baseline="0" dirty="0" err="1"/>
              <a:t>vòng</a:t>
            </a:r>
            <a:r>
              <a:rPr lang="en-US" b="1" baseline="0" dirty="0"/>
              <a:t> quay may </a:t>
            </a:r>
            <a:r>
              <a:rPr lang="en-US" b="1" baseline="0" dirty="0" err="1"/>
              <a:t>mắn</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39</a:t>
            </a:fld>
            <a:endParaRPr lang="en-US"/>
          </a:p>
        </p:txBody>
      </p:sp>
    </p:spTree>
    <p:extLst>
      <p:ext uri="{BB962C8B-B14F-4D97-AF65-F5344CB8AC3E}">
        <p14:creationId xmlns:p14="http://schemas.microsoft.com/office/powerpoint/2010/main" val="168399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Bấm</a:t>
            </a:r>
            <a:r>
              <a:rPr lang="en-US" b="1" baseline="0" dirty="0"/>
              <a:t> </a:t>
            </a:r>
            <a:r>
              <a:rPr lang="en-US" b="1" baseline="0" dirty="0" err="1"/>
              <a:t>nút</a:t>
            </a:r>
            <a:r>
              <a:rPr lang="en-US" b="1" baseline="0" dirty="0"/>
              <a:t> </a:t>
            </a:r>
            <a:r>
              <a:rPr lang="en-US" b="1" baseline="0" dirty="0" err="1"/>
              <a:t>tròn</a:t>
            </a:r>
            <a:r>
              <a:rPr lang="en-US" b="1" baseline="0" dirty="0"/>
              <a:t> </a:t>
            </a:r>
            <a:r>
              <a:rPr lang="en-US" b="1" baseline="0" dirty="0" err="1"/>
              <a:t>màu</a:t>
            </a:r>
            <a:r>
              <a:rPr lang="en-US" b="1" baseline="0" dirty="0"/>
              <a:t> </a:t>
            </a:r>
            <a:r>
              <a:rPr lang="en-US" b="1" baseline="0" dirty="0" err="1"/>
              <a:t>vàng</a:t>
            </a:r>
            <a:r>
              <a:rPr lang="en-US" b="1" baseline="0" dirty="0"/>
              <a:t> </a:t>
            </a:r>
            <a:r>
              <a:rPr lang="en-US" b="1" baseline="0" dirty="0" err="1"/>
              <a:t>để</a:t>
            </a:r>
            <a:r>
              <a:rPr lang="en-US" b="1" baseline="0" dirty="0"/>
              <a:t> quay </a:t>
            </a:r>
            <a:r>
              <a:rPr lang="en-US" b="1" baseline="0" dirty="0" err="1"/>
              <a:t>lại</a:t>
            </a:r>
            <a:r>
              <a:rPr lang="en-US" b="1" baseline="0" dirty="0"/>
              <a:t> slide </a:t>
            </a:r>
            <a:r>
              <a:rPr lang="en-US" b="1" baseline="0" dirty="0" err="1"/>
              <a:t>vòng</a:t>
            </a:r>
            <a:r>
              <a:rPr lang="en-US" b="1" baseline="0" dirty="0"/>
              <a:t> quay may </a:t>
            </a:r>
            <a:r>
              <a:rPr lang="en-US" b="1" baseline="0" dirty="0" err="1"/>
              <a:t>mắn</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40</a:t>
            </a:fld>
            <a:endParaRPr lang="en-US"/>
          </a:p>
        </p:txBody>
      </p:sp>
    </p:spTree>
    <p:extLst>
      <p:ext uri="{BB962C8B-B14F-4D97-AF65-F5344CB8AC3E}">
        <p14:creationId xmlns:p14="http://schemas.microsoft.com/office/powerpoint/2010/main" val="285322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Bấm</a:t>
            </a:r>
            <a:r>
              <a:rPr lang="en-US" b="1" baseline="0" dirty="0"/>
              <a:t> </a:t>
            </a:r>
            <a:r>
              <a:rPr lang="en-US" b="1" baseline="0" dirty="0" err="1"/>
              <a:t>nút</a:t>
            </a:r>
            <a:r>
              <a:rPr lang="en-US" b="1" baseline="0" dirty="0"/>
              <a:t> </a:t>
            </a:r>
            <a:r>
              <a:rPr lang="en-US" b="1" baseline="0" dirty="0" err="1"/>
              <a:t>tròn</a:t>
            </a:r>
            <a:r>
              <a:rPr lang="en-US" b="1" baseline="0" dirty="0"/>
              <a:t> </a:t>
            </a:r>
            <a:r>
              <a:rPr lang="en-US" b="1" baseline="0" dirty="0" err="1"/>
              <a:t>màu</a:t>
            </a:r>
            <a:r>
              <a:rPr lang="en-US" b="1" baseline="0" dirty="0"/>
              <a:t> </a:t>
            </a:r>
            <a:r>
              <a:rPr lang="en-US" b="1" baseline="0" dirty="0" err="1"/>
              <a:t>vàng</a:t>
            </a:r>
            <a:r>
              <a:rPr lang="en-US" b="1" baseline="0" dirty="0"/>
              <a:t> </a:t>
            </a:r>
            <a:r>
              <a:rPr lang="en-US" b="1" baseline="0" dirty="0" err="1"/>
              <a:t>để</a:t>
            </a:r>
            <a:r>
              <a:rPr lang="en-US" b="1" baseline="0" dirty="0"/>
              <a:t> quay </a:t>
            </a:r>
            <a:r>
              <a:rPr lang="en-US" b="1" baseline="0" dirty="0" err="1"/>
              <a:t>lại</a:t>
            </a:r>
            <a:r>
              <a:rPr lang="en-US" b="1" baseline="0" dirty="0"/>
              <a:t> slide </a:t>
            </a:r>
            <a:r>
              <a:rPr lang="en-US" b="1" baseline="0" dirty="0" err="1"/>
              <a:t>vòng</a:t>
            </a:r>
            <a:r>
              <a:rPr lang="en-US" b="1" baseline="0" dirty="0"/>
              <a:t> quay may </a:t>
            </a:r>
            <a:r>
              <a:rPr lang="en-US" b="1" baseline="0" dirty="0" err="1"/>
              <a:t>mắn</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a:p>
            <a:endParaRPr lang="en-US" dirty="0"/>
          </a:p>
        </p:txBody>
      </p:sp>
      <p:sp>
        <p:nvSpPr>
          <p:cNvPr id="4" name="Slide Number Placeholder 3"/>
          <p:cNvSpPr>
            <a:spLocks noGrp="1"/>
          </p:cNvSpPr>
          <p:nvPr>
            <p:ph type="sldNum" sz="quarter" idx="10"/>
          </p:nvPr>
        </p:nvSpPr>
        <p:spPr/>
        <p:txBody>
          <a:bodyPr/>
          <a:lstStyle/>
          <a:p>
            <a:fld id="{04A8C1B5-E426-42BE-8608-D3F613E1CC4C}" type="slidenum">
              <a:rPr lang="en-US" smtClean="0"/>
              <a:t>41</a:t>
            </a:fld>
            <a:endParaRPr lang="en-US"/>
          </a:p>
        </p:txBody>
      </p:sp>
    </p:spTree>
    <p:extLst>
      <p:ext uri="{BB962C8B-B14F-4D97-AF65-F5344CB8AC3E}">
        <p14:creationId xmlns:p14="http://schemas.microsoft.com/office/powerpoint/2010/main" val="217639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191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7586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896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1785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392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297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684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8903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2355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9506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3173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2407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7969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5839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3116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173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623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722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813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4284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63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0315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87878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82367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8154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96286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3559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2254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58260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45684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1106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33111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843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6753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784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04/10/2024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87603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5.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35.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3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71.gif"/><Relationship Id="rId18" Type="http://schemas.openxmlformats.org/officeDocument/2006/relationships/image" Target="../media/image75.svg"/><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70.gif"/><Relationship Id="rId17" Type="http://schemas.openxmlformats.org/officeDocument/2006/relationships/image" Target="../media/image74.png"/><Relationship Id="rId2" Type="http://schemas.openxmlformats.org/officeDocument/2006/relationships/audio" Target="../media/media1.wav"/><Relationship Id="rId16" Type="http://schemas.openxmlformats.org/officeDocument/2006/relationships/slide" Target="slide42.xml"/><Relationship Id="rId1" Type="http://schemas.microsoft.com/office/2007/relationships/media" Target="../media/media1.wav"/><Relationship Id="rId6" Type="http://schemas.openxmlformats.org/officeDocument/2006/relationships/image" Target="../media/image54.svg"/><Relationship Id="rId11" Type="http://schemas.openxmlformats.org/officeDocument/2006/relationships/slide" Target="slide41.xml"/><Relationship Id="rId5" Type="http://schemas.openxmlformats.org/officeDocument/2006/relationships/image" Target="../media/image53.png"/><Relationship Id="rId15" Type="http://schemas.openxmlformats.org/officeDocument/2006/relationships/image" Target="../media/image73.png"/><Relationship Id="rId10" Type="http://schemas.openxmlformats.org/officeDocument/2006/relationships/slide" Target="slide40.xml"/><Relationship Id="rId19" Type="http://schemas.openxmlformats.org/officeDocument/2006/relationships/image" Target="../media/image76.png"/><Relationship Id="rId4" Type="http://schemas.openxmlformats.org/officeDocument/2006/relationships/notesSlide" Target="../notesSlides/notesSlide2.xml"/><Relationship Id="rId9" Type="http://schemas.openxmlformats.org/officeDocument/2006/relationships/slide" Target="slide39.xml"/><Relationship Id="rId14"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0.png"/><Relationship Id="rId2" Type="http://schemas.openxmlformats.org/officeDocument/2006/relationships/notesSlide" Target="../notesSlides/notesSlide3.xml"/><Relationship Id="rId16" Type="http://schemas.openxmlformats.org/officeDocument/2006/relationships/image" Target="../media/image83.svg"/><Relationship Id="rId1" Type="http://schemas.openxmlformats.org/officeDocument/2006/relationships/slideLayout" Target="../slideLayouts/slideLayout34.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68.png"/><Relationship Id="rId17" Type="http://schemas.openxmlformats.org/officeDocument/2006/relationships/image" Target="../media/image83.svg"/><Relationship Id="rId2" Type="http://schemas.openxmlformats.org/officeDocument/2006/relationships/notesSlide" Target="../notesSlides/notesSlide4.xml"/><Relationship Id="rId16" Type="http://schemas.openxmlformats.org/officeDocument/2006/relationships/image" Target="../media/image82.png"/><Relationship Id="rId1" Type="http://schemas.openxmlformats.org/officeDocument/2006/relationships/slideLayout" Target="../slideLayouts/slideLayout23.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7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image" Target="../media/image83.svg"/><Relationship Id="rId1" Type="http://schemas.openxmlformats.org/officeDocument/2006/relationships/slideLayout" Target="../slideLayouts/slideLayout23.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82.png"/><Relationship Id="rId10" Type="http://schemas.openxmlformats.org/officeDocument/2006/relationships/image" Target="../media/image7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4.png"/><Relationship Id="rId17" Type="http://schemas.openxmlformats.org/officeDocument/2006/relationships/image" Target="../media/image83.svg"/><Relationship Id="rId2" Type="http://schemas.openxmlformats.org/officeDocument/2006/relationships/notesSlide" Target="../notesSlides/notesSlide6.xml"/><Relationship Id="rId16" Type="http://schemas.openxmlformats.org/officeDocument/2006/relationships/image" Target="../media/image82.png"/><Relationship Id="rId1" Type="http://schemas.openxmlformats.org/officeDocument/2006/relationships/slideLayout" Target="../slideLayouts/slideLayout23.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6.xml"/><Relationship Id="rId10" Type="http://schemas.openxmlformats.org/officeDocument/2006/relationships/image" Target="../media/image79.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png"/><Relationship Id="rId18" Type="http://schemas.openxmlformats.org/officeDocument/2006/relationships/image" Target="../media/image86.emf"/><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0.png"/><Relationship Id="rId17" Type="http://schemas.openxmlformats.org/officeDocument/2006/relationships/image" Target="../media/image83.svg"/><Relationship Id="rId2" Type="http://schemas.openxmlformats.org/officeDocument/2006/relationships/notesSlide" Target="../notesSlides/notesSlide7.xml"/><Relationship Id="rId16" Type="http://schemas.openxmlformats.org/officeDocument/2006/relationships/image" Target="../media/image82.png"/><Relationship Id="rId1" Type="http://schemas.openxmlformats.org/officeDocument/2006/relationships/slideLayout" Target="../slideLayouts/slideLayout23.xml"/><Relationship Id="rId6" Type="http://schemas.openxmlformats.org/officeDocument/2006/relationships/image" Target="../media/image7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6.xml"/><Relationship Id="rId10" Type="http://schemas.openxmlformats.org/officeDocument/2006/relationships/image" Target="../media/image7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7962900"/>
            <a:ext cx="18288000" cy="2324100"/>
          </a:xfrm>
          <a:prstGeom prst="rect">
            <a:avLst/>
          </a:prstGeom>
          <a:solidFill>
            <a:srgbClr val="99B8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7772" y="2204887"/>
            <a:ext cx="3341915" cy="65411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9000" y="4305300"/>
            <a:ext cx="4268400" cy="5576295"/>
          </a:xfrm>
          <a:prstGeom prst="rect">
            <a:avLst/>
          </a:prstGeom>
        </p:spPr>
      </p:pic>
      <p:sp>
        <p:nvSpPr>
          <p:cNvPr id="8" name="TextBox 4"/>
          <p:cNvSpPr txBox="1"/>
          <p:nvPr/>
        </p:nvSpPr>
        <p:spPr>
          <a:xfrm>
            <a:off x="1168772" y="1481851"/>
            <a:ext cx="11648414"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CẢ LỚP ĐẾN VỚI BÀI HỌC MỚI!</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H</a:t>
            </a:r>
            <a:r>
              <a:rPr lang="en-US" sz="3600" dirty="0">
                <a:latin typeface="Arial" panose="020B0604020202020204" pitchFamily="34" charset="0"/>
                <a:cs typeface="Arial" panose="020B0604020202020204" pitchFamily="34" charset="0"/>
              </a:rPr>
              <a:t>Đ</a:t>
            </a:r>
            <a:r>
              <a:rPr lang="vi-VN" sz="3600" dirty="0">
                <a:latin typeface="Arial" panose="020B0604020202020204" pitchFamily="34" charset="0"/>
                <a:cs typeface="Arial" panose="020B0604020202020204" pitchFamily="34" charset="0"/>
              </a:rPr>
              <a:t>1? Từ đó cho biết rạp chiếu phim có phải bù lỗ hay không nếu bán được 100 vé loại 1 và 100 vé loại 2.</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(x; y) = (150; 150).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(1</a:t>
            </a:r>
            <a:r>
              <a:rPr lang="en-US" sz="3600" dirty="0">
                <a:solidFill>
                  <a:srgbClr val="002060"/>
                </a:solidFill>
                <a:latin typeface="Arial" panose="020B0604020202020204" pitchFamily="34" charset="0"/>
                <a:cs typeface="Arial" panose="020B0604020202020204" pitchFamily="34" charset="0"/>
              </a:rPr>
              <a:t>50</a:t>
            </a:r>
            <a:r>
              <a:rPr lang="vi-VN" sz="3600" dirty="0">
                <a:solidFill>
                  <a:srgbClr val="002060"/>
                </a:solidFill>
                <a:latin typeface="Arial" panose="020B0604020202020204" pitchFamily="34" charset="0"/>
                <a:cs typeface="Arial" panose="020B0604020202020204" pitchFamily="34" charset="0"/>
              </a:rPr>
              <a:t>; 1</a:t>
            </a:r>
            <a:r>
              <a:rPr lang="en-US" sz="3600" dirty="0">
                <a:solidFill>
                  <a:srgbClr val="002060"/>
                </a:solidFill>
                <a:latin typeface="Arial" panose="020B0604020202020204" pitchFamily="34" charset="0"/>
                <a:cs typeface="Arial" panose="020B0604020202020204" pitchFamily="34" charset="0"/>
              </a:rPr>
              <a:t>50</a:t>
            </a:r>
            <a:r>
              <a:rPr lang="vi-VN" sz="3600" dirty="0">
                <a:solidFill>
                  <a:srgbClr val="002060"/>
                </a:solidFill>
                <a:latin typeface="Arial" panose="020B0604020202020204" pitchFamily="34" charset="0"/>
                <a:cs typeface="Arial" panose="020B0604020202020204" pitchFamily="34" charset="0"/>
              </a:rPr>
              <a:t>) 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 20 000</a:t>
            </a: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1</a:t>
            </a:r>
            <a:r>
              <a:rPr lang="en-US" sz="3600" dirty="0">
                <a:solidFill>
                  <a:srgbClr val="002060"/>
                </a:solidFill>
                <a:latin typeface="Arial" panose="020B0604020202020204" pitchFamily="34" charset="0"/>
                <a:cs typeface="Arial" panose="020B0604020202020204" pitchFamily="34" charset="0"/>
              </a:rPr>
              <a:t>5</a:t>
            </a:r>
            <a:r>
              <a:rPr lang="vi-VN" sz="3600" dirty="0">
                <a:solidFill>
                  <a:srgbClr val="002060"/>
                </a:solidFill>
                <a:latin typeface="Arial" panose="020B0604020202020204" pitchFamily="34" charset="0"/>
                <a:cs typeface="Arial" panose="020B0604020202020204" pitchFamily="34" charset="0"/>
              </a:rPr>
              <a:t>0 vé loại 1 và 1</a:t>
            </a:r>
            <a:r>
              <a:rPr lang="en-US" sz="3600" dirty="0">
                <a:solidFill>
                  <a:srgbClr val="002060"/>
                </a:solidFill>
                <a:latin typeface="Arial" panose="020B0604020202020204" pitchFamily="34" charset="0"/>
                <a:cs typeface="Arial" panose="020B0604020202020204" pitchFamily="34" charset="0"/>
              </a:rPr>
              <a:t>5</a:t>
            </a:r>
            <a:r>
              <a:rPr lang="vi-VN" sz="3600" dirty="0">
                <a:solidFill>
                  <a:srgbClr val="002060"/>
                </a:solidFill>
                <a:latin typeface="Arial" panose="020B0604020202020204" pitchFamily="34" charset="0"/>
                <a:cs typeface="Arial" panose="020B0604020202020204" pitchFamily="34" charset="0"/>
              </a:rPr>
              <a:t>0 vé loại 2 thì số tiền thu được là </a:t>
            </a:r>
            <a:r>
              <a:rPr lang="en-US" sz="3600" dirty="0">
                <a:solidFill>
                  <a:srgbClr val="002060"/>
                </a:solidFill>
                <a:latin typeface="Arial" panose="020B0604020202020204" pitchFamily="34" charset="0"/>
                <a:cs typeface="Arial" panose="020B0604020202020204" pitchFamily="34" charset="0"/>
              </a:rPr>
              <a:t>22,</a:t>
            </a:r>
            <a:r>
              <a:rPr lang="vi-VN" sz="3600" dirty="0">
                <a:solidFill>
                  <a:srgbClr val="002060"/>
                </a:solidFill>
                <a:latin typeface="Arial" panose="020B0604020202020204" pitchFamily="34" charset="0"/>
                <a:cs typeface="Arial" panose="020B0604020202020204" pitchFamily="34" charset="0"/>
              </a:rPr>
              <a:t>5 triệu đồng. Do đó rạp chiếu phim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không</a:t>
            </a:r>
            <a:r>
              <a:rPr lang="vi-VN" sz="3600" dirty="0">
                <a:solidFill>
                  <a:srgbClr val="002060"/>
                </a:solidFill>
                <a:latin typeface="Arial" panose="020B0604020202020204" pitchFamily="34" charset="0"/>
                <a:cs typeface="Arial" panose="020B0604020202020204" pitchFamily="34" charset="0"/>
              </a:rPr>
              <a:t> 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88" y="7683829"/>
            <a:ext cx="2294056" cy="2294056"/>
          </a:xfrm>
          <a:prstGeom prst="rect">
            <a:avLst/>
          </a:prstGeom>
        </p:spPr>
      </p:pic>
    </p:spTree>
    <p:extLst>
      <p:ext uri="{BB962C8B-B14F-4D97-AF65-F5344CB8AC3E}">
        <p14:creationId xmlns:p14="http://schemas.microsoft.com/office/powerpoint/2010/main" val="39803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16739"/>
            <a:ext cx="18288000" cy="2862322"/>
          </a:xfrm>
          <a:prstGeom prst="rect">
            <a:avLst/>
          </a:prstGeom>
          <a:solidFill>
            <a:srgbClr val="99D9D9"/>
          </a:solidFill>
        </p:spPr>
      </p:sp>
      <p:sp>
        <p:nvSpPr>
          <p:cNvPr id="3" name="Rectangle 2"/>
          <p:cNvSpPr/>
          <p:nvPr/>
        </p:nvSpPr>
        <p:spPr>
          <a:xfrm>
            <a:off x="1600200" y="816739"/>
            <a:ext cx="16002000" cy="2748253"/>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Cặp số </a:t>
            </a:r>
            <a:r>
              <a:rPr lang="vi-VN" sz="4000" b="1" dirty="0">
                <a:latin typeface="Arial" panose="020B0604020202020204" pitchFamily="34" charset="0"/>
                <a:cs typeface="Arial" panose="020B0604020202020204" pitchFamily="34" charset="0"/>
              </a:rPr>
              <a:t>(x</a:t>
            </a:r>
            <a:r>
              <a:rPr lang="en-US" sz="4000" b="1" baseline="-25000" dirty="0">
                <a:latin typeface="Arial" panose="020B0604020202020204" pitchFamily="34" charset="0"/>
                <a:cs typeface="Arial" panose="020B0604020202020204" pitchFamily="34" charset="0"/>
              </a:rPr>
              <a:t>0</a:t>
            </a:r>
            <a:r>
              <a:rPr lang="vi-VN" sz="4000" b="1" dirty="0">
                <a:latin typeface="Arial" panose="020B0604020202020204" pitchFamily="34" charset="0"/>
                <a:cs typeface="Arial" panose="020B0604020202020204" pitchFamily="34" charset="0"/>
              </a:rPr>
              <a:t>; y</a:t>
            </a:r>
            <a:r>
              <a:rPr lang="en-US" sz="4000" b="1" baseline="-25000" dirty="0">
                <a:latin typeface="Arial" panose="020B0604020202020204" pitchFamily="34" charset="0"/>
                <a:cs typeface="Arial" panose="020B0604020202020204" pitchFamily="34" charset="0"/>
              </a:rPr>
              <a:t>0</a:t>
            </a:r>
            <a:r>
              <a:rPr lang="vi-VN" sz="4000" b="1"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a:t>
            </a:r>
            <a:r>
              <a:rPr lang="vi-VN" sz="4000" b="1" dirty="0">
                <a:latin typeface="Arial" panose="020B0604020202020204" pitchFamily="34" charset="0"/>
                <a:cs typeface="Arial" panose="020B0604020202020204" pitchFamily="34" charset="0"/>
              </a:rPr>
              <a:t>một nghiệm </a:t>
            </a:r>
            <a:r>
              <a:rPr lang="vi-VN" sz="4000" dirty="0">
                <a:latin typeface="Arial" panose="020B0604020202020204" pitchFamily="34" charset="0"/>
                <a:cs typeface="Arial" panose="020B0604020202020204" pitchFamily="34" charset="0"/>
              </a:rPr>
              <a:t>của bất phương trình bậc nhất hai ẩn ax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nếu bất đẳng thức </a:t>
            </a:r>
            <a:r>
              <a:rPr lang="vi-VN" sz="4000" b="1" dirty="0">
                <a:latin typeface="Arial" panose="020B0604020202020204" pitchFamily="34" charset="0"/>
                <a:cs typeface="Arial" panose="020B0604020202020204" pitchFamily="34" charset="0"/>
              </a:rPr>
              <a:t>ax</a:t>
            </a:r>
            <a:r>
              <a:rPr lang="en-US" sz="4000" b="1" baseline="-25000" dirty="0">
                <a:latin typeface="Arial" panose="020B0604020202020204" pitchFamily="34" charset="0"/>
                <a:cs typeface="Arial" panose="020B0604020202020204" pitchFamily="34" charset="0"/>
              </a:rPr>
              <a:t>0</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by</a:t>
            </a:r>
            <a:r>
              <a:rPr lang="en-US" sz="4000" b="1" baseline="-25000" dirty="0">
                <a:latin typeface="Arial" panose="020B0604020202020204" pitchFamily="34" charset="0"/>
                <a:cs typeface="Arial" panose="020B0604020202020204" pitchFamily="34" charset="0"/>
              </a:rPr>
              <a:t>0</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c đúng.</a:t>
            </a:r>
          </a:p>
        </p:txBody>
      </p:sp>
      <p:sp>
        <p:nvSpPr>
          <p:cNvPr id="4" name="Rounded Rectangle 3"/>
          <p:cNvSpPr/>
          <p:nvPr/>
        </p:nvSpPr>
        <p:spPr>
          <a:xfrm>
            <a:off x="1143000" y="415290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Ví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a:t>
            </a:r>
            <a:r>
              <a:rPr lang="en-US" sz="3600" b="1" dirty="0">
                <a:latin typeface="Arial" panose="020B0604020202020204" pitchFamily="34" charset="0"/>
                <a:cs typeface="Arial" panose="020B0604020202020204" pitchFamily="34" charset="0"/>
              </a:rPr>
              <a:t> 2</a:t>
            </a:r>
          </a:p>
        </p:txBody>
      </p:sp>
      <p:sp>
        <p:nvSpPr>
          <p:cNvPr id="5" name="TextBox 4"/>
          <p:cNvSpPr txBox="1"/>
          <p:nvPr/>
        </p:nvSpPr>
        <p:spPr>
          <a:xfrm>
            <a:off x="3657600" y="3847237"/>
            <a:ext cx="13716000" cy="2482667"/>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bậc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ẩn</a:t>
            </a:r>
            <a:r>
              <a:rPr lang="en-US" sz="3600" dirty="0">
                <a:latin typeface="Arial" panose="020B0604020202020204" pitchFamily="34" charset="0"/>
                <a:cs typeface="Arial" panose="020B0604020202020204" pitchFamily="34" charset="0"/>
              </a:rPr>
              <a:t> x + 2y &gt; 5.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bậc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ẩn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a:t>
            </a:r>
          </a:p>
          <a:p>
            <a:pPr algn="ctr">
              <a:lnSpc>
                <a:spcPct val="150000"/>
              </a:lnSpc>
            </a:pPr>
            <a:r>
              <a:rPr lang="en-US" sz="3600" dirty="0">
                <a:latin typeface="Arial" panose="020B0604020202020204" pitchFamily="34" charset="0"/>
                <a:cs typeface="Arial" panose="020B0604020202020204" pitchFamily="34" charset="0"/>
              </a:rPr>
              <a:t>a) (x; y) = (3; 4)                               b) (x; y) = (0; -1)</a:t>
            </a:r>
          </a:p>
        </p:txBody>
      </p:sp>
      <p:sp>
        <p:nvSpPr>
          <p:cNvPr id="6" name="TextBox 5"/>
          <p:cNvSpPr txBox="1"/>
          <p:nvPr/>
        </p:nvSpPr>
        <p:spPr>
          <a:xfrm>
            <a:off x="8191500" y="6467599"/>
            <a:ext cx="19050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1437640" y="7244079"/>
            <a:ext cx="7010400" cy="2482667"/>
          </a:xfrm>
          <a:prstGeom prst="rect">
            <a:avLst/>
          </a:prstGeom>
          <a:noFill/>
        </p:spPr>
        <p:txBody>
          <a:bodyPr wrap="square" rtlCol="0">
            <a:spAutoFit/>
          </a:bodyPr>
          <a:lstStyle/>
          <a:p>
            <a:pPr algn="just">
              <a:lnSpc>
                <a:spcPct val="150000"/>
              </a:lnSpc>
            </a:pPr>
            <a:r>
              <a:rPr lang="en-US" sz="3600" dirty="0">
                <a:solidFill>
                  <a:srgbClr val="002060"/>
                </a:solidFill>
                <a:latin typeface="Arial" panose="020B0604020202020204" pitchFamily="34" charset="0"/>
                <a:cs typeface="Arial" panose="020B0604020202020204" pitchFamily="34" charset="0"/>
              </a:rPr>
              <a:t>a) </a:t>
            </a:r>
            <a:r>
              <a:rPr lang="en-US" sz="3600" dirty="0" err="1">
                <a:solidFill>
                  <a:srgbClr val="002060"/>
                </a:solidFill>
                <a:latin typeface="Arial" panose="020B0604020202020204" pitchFamily="34" charset="0"/>
                <a:cs typeface="Arial" panose="020B0604020202020204" pitchFamily="34" charset="0"/>
              </a:rPr>
              <a:t>Vì</a:t>
            </a:r>
            <a:r>
              <a:rPr lang="en-US" sz="3600" dirty="0">
                <a:solidFill>
                  <a:srgbClr val="002060"/>
                </a:solidFill>
                <a:latin typeface="Arial" panose="020B0604020202020204" pitchFamily="34" charset="0"/>
                <a:cs typeface="Arial" panose="020B0604020202020204" pitchFamily="34" charset="0"/>
              </a:rPr>
              <a:t> 3 + 2. 4 = 11 &gt; 5 </a:t>
            </a:r>
            <a:r>
              <a:rPr lang="en-US" sz="3600" dirty="0" err="1">
                <a:solidFill>
                  <a:srgbClr val="002060"/>
                </a:solidFill>
                <a:latin typeface="Arial" panose="020B0604020202020204" pitchFamily="34" charset="0"/>
                <a:cs typeface="Arial" panose="020B0604020202020204" pitchFamily="34" charset="0"/>
              </a:rPr>
              <a:t>nên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cặp</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số</a:t>
            </a:r>
            <a:r>
              <a:rPr lang="en-US" sz="3600" dirty="0">
                <a:solidFill>
                  <a:srgbClr val="002060"/>
                </a:solidFill>
                <a:latin typeface="Arial" panose="020B0604020202020204" pitchFamily="34" charset="0"/>
                <a:cs typeface="Arial" panose="020B0604020202020204" pitchFamily="34" charset="0"/>
              </a:rPr>
              <a:t> (3; 4) </a:t>
            </a:r>
            <a:r>
              <a:rPr lang="en-US" sz="3600" dirty="0" err="1">
                <a:solidFill>
                  <a:srgbClr val="002060"/>
                </a:solidFill>
                <a:latin typeface="Arial" panose="020B0604020202020204" pitchFamily="34" charset="0"/>
                <a:cs typeface="Arial" panose="020B0604020202020204" pitchFamily="34" charset="0"/>
              </a:rPr>
              <a:t>là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một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nghiệm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phương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đã</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cho</a:t>
            </a:r>
            <a:r>
              <a:rPr lang="en-US" sz="3600" dirty="0">
                <a:solidFill>
                  <a:srgbClr val="002060"/>
                </a:solidFill>
                <a:latin typeface="Arial" panose="020B0604020202020204" pitchFamily="34" charset="0"/>
                <a:cs typeface="Arial" panose="020B0604020202020204" pitchFamily="34" charset="0"/>
              </a:rPr>
              <a:t>. </a:t>
            </a:r>
          </a:p>
        </p:txBody>
      </p:sp>
      <p:sp>
        <p:nvSpPr>
          <p:cNvPr id="8" name="TextBox 7"/>
          <p:cNvSpPr txBox="1"/>
          <p:nvPr/>
        </p:nvSpPr>
        <p:spPr>
          <a:xfrm>
            <a:off x="9829800" y="7244080"/>
            <a:ext cx="7543800" cy="2482667"/>
          </a:xfrm>
          <a:prstGeom prst="rect">
            <a:avLst/>
          </a:prstGeom>
          <a:noFill/>
        </p:spPr>
        <p:txBody>
          <a:bodyPr wrap="square" rtlCol="0">
            <a:spAutoFit/>
          </a:bodyPr>
          <a:lstStyle/>
          <a:p>
            <a:pPr algn="just">
              <a:lnSpc>
                <a:spcPct val="150000"/>
              </a:lnSpc>
            </a:pPr>
            <a:r>
              <a:rPr lang="en-US" sz="3600" dirty="0">
                <a:solidFill>
                  <a:srgbClr val="002060"/>
                </a:solidFill>
                <a:latin typeface="Arial" panose="020B0604020202020204" pitchFamily="34" charset="0"/>
                <a:cs typeface="Arial" panose="020B0604020202020204" pitchFamily="34" charset="0"/>
              </a:rPr>
              <a:t>b) </a:t>
            </a:r>
            <a:r>
              <a:rPr lang="en-US" sz="3600" dirty="0" err="1">
                <a:solidFill>
                  <a:srgbClr val="002060"/>
                </a:solidFill>
                <a:latin typeface="Arial" panose="020B0604020202020204" pitchFamily="34" charset="0"/>
                <a:cs typeface="Arial" panose="020B0604020202020204" pitchFamily="34" charset="0"/>
              </a:rPr>
              <a:t>Vì</a:t>
            </a:r>
            <a:r>
              <a:rPr lang="en-US" sz="3600" dirty="0">
                <a:solidFill>
                  <a:srgbClr val="002060"/>
                </a:solidFill>
                <a:latin typeface="Arial" panose="020B0604020202020204" pitchFamily="34" charset="0"/>
                <a:cs typeface="Arial" panose="020B0604020202020204" pitchFamily="34" charset="0"/>
              </a:rPr>
              <a:t> 0 + 2. (-1) = - 2 &lt; 5 </a:t>
            </a:r>
            <a:r>
              <a:rPr lang="en-US" sz="3600" dirty="0" err="1">
                <a:solidFill>
                  <a:srgbClr val="002060"/>
                </a:solidFill>
                <a:latin typeface="Arial" panose="020B0604020202020204" pitchFamily="34" charset="0"/>
                <a:cs typeface="Arial" panose="020B0604020202020204" pitchFamily="34" charset="0"/>
              </a:rPr>
              <a:t>nên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cặp</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số</a:t>
            </a:r>
            <a:r>
              <a:rPr lang="en-US" sz="3600" dirty="0">
                <a:solidFill>
                  <a:srgbClr val="002060"/>
                </a:solidFill>
                <a:latin typeface="Arial" panose="020B0604020202020204" pitchFamily="34" charset="0"/>
                <a:cs typeface="Arial" panose="020B0604020202020204" pitchFamily="34" charset="0"/>
              </a:rPr>
              <a:t> (0; -1) </a:t>
            </a:r>
            <a:r>
              <a:rPr lang="en-US" sz="3600" dirty="0" err="1">
                <a:solidFill>
                  <a:srgbClr val="002060"/>
                </a:solidFill>
                <a:latin typeface="Arial" panose="020B0604020202020204" pitchFamily="34" charset="0"/>
                <a:cs typeface="Arial" panose="020B0604020202020204" pitchFamily="34" charset="0"/>
              </a:rPr>
              <a:t>không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phải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một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nghiệm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của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phương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trình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đã</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cho</a:t>
            </a:r>
            <a:r>
              <a:rPr lang="en-US" sz="3600" dirty="0">
                <a:solidFill>
                  <a:srgbClr val="002060"/>
                </a:solidFill>
                <a:latin typeface="Arial" panose="020B0604020202020204" pitchFamily="34" charset="0"/>
                <a:cs typeface="Arial" panose="020B0604020202020204" pitchFamily="34" charset="0"/>
              </a:rPr>
              <a:t>.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90" y="5561960"/>
            <a:ext cx="2247900" cy="2247900"/>
          </a:xfrm>
          <a:prstGeom prst="rect">
            <a:avLst/>
          </a:prstGeom>
        </p:spPr>
      </p:pic>
    </p:spTree>
    <p:extLst>
      <p:ext uri="{BB962C8B-B14F-4D97-AF65-F5344CB8AC3E}">
        <p14:creationId xmlns:p14="http://schemas.microsoft.com/office/powerpoint/2010/main" val="414035609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3"/>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out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Hãy chỉ ra ít nhất hai nghiệm của bất phương trình trên.</a:t>
              </a:r>
            </a:p>
            <a:p>
              <a:pPr algn="just">
                <a:lnSpc>
                  <a:spcPct val="150000"/>
                </a:lnSpc>
              </a:pP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0 thỏa mãn bất phương trình đã cho.</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4" y="7886700"/>
            <a:ext cx="1647825" cy="1509809"/>
          </a:xfrm>
          <a:prstGeom prst="rect">
            <a:avLst/>
          </a:prstGeom>
        </p:spPr>
      </p:pic>
      <p:sp>
        <p:nvSpPr>
          <p:cNvPr id="13" name="Rectangle 12"/>
          <p:cNvSpPr/>
          <p:nvPr/>
        </p:nvSpPr>
        <p:spPr>
          <a:xfrm>
            <a:off x="3747811" y="8243352"/>
            <a:ext cx="12344330" cy="1609480"/>
          </a:xfrm>
          <a:prstGeom prst="rect">
            <a:avLst/>
          </a:prstGeom>
        </p:spPr>
        <p:txBody>
          <a:bodyPr wrap="square">
            <a:spAutoFit/>
          </a:bodyPr>
          <a:lstStyle/>
          <a:p>
            <a:pPr algn="just">
              <a:lnSpc>
                <a:spcPct val="130000"/>
              </a:lnSpc>
            </a:pPr>
            <a:r>
              <a:rPr lang="en-US" sz="4000" i="1" dirty="0" err="1">
                <a:solidFill>
                  <a:srgbClr val="0070C0"/>
                </a:solidFill>
                <a:latin typeface="Arial" panose="020B0604020202020204" pitchFamily="34" charset="0"/>
                <a:cs typeface="Arial" panose="020B0604020202020204" pitchFamily="34" charset="0"/>
              </a:rPr>
              <a:t>Em</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có</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nhận</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xét</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gì</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về</a:t>
            </a:r>
            <a:r>
              <a:rPr lang="en-US" sz="4000" i="1" dirty="0">
                <a:solidFill>
                  <a:srgbClr val="0070C0"/>
                </a:solidFill>
                <a:latin typeface="Arial" panose="020B0604020202020204" pitchFamily="34" charset="0"/>
                <a:cs typeface="Arial" panose="020B0604020202020204" pitchFamily="34" charset="0"/>
              </a:rPr>
              <a:t> </a:t>
            </a:r>
            <a:r>
              <a:rPr lang="vi-VN" sz="4000" i="1" dirty="0">
                <a:solidFill>
                  <a:srgbClr val="0070C0"/>
                </a:solidFill>
                <a:latin typeface="Arial" panose="020B0604020202020204" pitchFamily="34" charset="0"/>
                <a:cs typeface="Arial" panose="020B0604020202020204" pitchFamily="34" charset="0"/>
              </a:rPr>
              <a:t>số nghiệm của bất phương trình bậc nhất hai ẩn</a:t>
            </a:r>
            <a:r>
              <a:rPr lang="en-US" sz="4000" i="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2759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 y="952500"/>
            <a:ext cx="18288000" cy="3200400"/>
            <a:chOff x="0" y="1104900"/>
            <a:chExt cx="18288000" cy="3200400"/>
          </a:xfrm>
        </p:grpSpPr>
        <p:sp>
          <p:nvSpPr>
            <p:cNvPr id="2" name="AutoShape 4"/>
            <p:cNvSpPr/>
            <p:nvPr/>
          </p:nvSpPr>
          <p:spPr>
            <a:xfrm>
              <a:off x="0" y="1104900"/>
              <a:ext cx="18288000" cy="3200400"/>
            </a:xfrm>
            <a:prstGeom prst="rect">
              <a:avLst/>
            </a:prstGeom>
            <a:solidFill>
              <a:schemeClr val="accent4">
                <a:lumMod val="40000"/>
                <a:lumOff val="60000"/>
              </a:schemeClr>
            </a:solidFill>
          </p:spPr>
        </p:sp>
        <p:sp>
          <p:nvSpPr>
            <p:cNvPr id="3" name="Rectangle 2"/>
            <p:cNvSpPr/>
            <p:nvPr/>
          </p:nvSpPr>
          <p:spPr>
            <a:xfrm>
              <a:off x="762000" y="1273939"/>
              <a:ext cx="17030700" cy="286232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Luyện tập 1: </a:t>
              </a:r>
              <a:r>
                <a:rPr lang="vi-VN" sz="4000" dirty="0">
                  <a:latin typeface="Arial" panose="020B0604020202020204" pitchFamily="34" charset="0"/>
                  <a:cs typeface="Arial" panose="020B0604020202020204" pitchFamily="34" charset="0"/>
                </a:rPr>
                <a:t>Cho bất phương trình bậc nhất hai ẩn x + 2y ≥ 0.</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Hãy chỉ ra ít nhất hai nghiệm của bất phương trình trên.</a:t>
              </a:r>
            </a:p>
            <a:p>
              <a:pPr algn="just">
                <a:lnSpc>
                  <a:spcPct val="150000"/>
                </a:lnSpc>
              </a:pP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Với y = 0, có bao nhiêu giá trị của x thỏa mãn bất phương trình đã cho?</a:t>
              </a:r>
              <a:endParaRPr lang="en-US" sz="40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353"/>
          <a:stretch/>
        </p:blipFill>
        <p:spPr>
          <a:xfrm rot="20507314">
            <a:off x="15593398" y="251721"/>
            <a:ext cx="2171700" cy="2012016"/>
          </a:xfrm>
          <a:prstGeom prst="rect">
            <a:avLst/>
          </a:prstGeom>
        </p:spPr>
      </p:pic>
      <p:grpSp>
        <p:nvGrpSpPr>
          <p:cNvPr id="6" name="Group 5"/>
          <p:cNvGrpSpPr/>
          <p:nvPr/>
        </p:nvGrpSpPr>
        <p:grpSpPr>
          <a:xfrm>
            <a:off x="990600" y="4457700"/>
            <a:ext cx="2687941" cy="1737425"/>
            <a:chOff x="914400" y="5372100"/>
            <a:chExt cx="2687941" cy="17374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8" name="TextBox 7"/>
            <p:cNvSpPr txBox="1"/>
            <p:nvPr/>
          </p:nvSpPr>
          <p:spPr>
            <a:xfrm>
              <a:off x="1354440" y="5738188"/>
              <a:ext cx="1807859"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4103341" y="4457700"/>
            <a:ext cx="119634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Ví dụ hai nghiệm của bất phương trình đã cho là: (x; y) = (0; 1), (x ; y) = (1; 1).</a:t>
            </a:r>
          </a:p>
          <a:p>
            <a:pPr algn="just">
              <a:lnSpc>
                <a:spcPct val="150000"/>
              </a:lnSpc>
            </a:pPr>
            <a:r>
              <a:rPr lang="vi-VN" sz="4000" dirty="0">
                <a:latin typeface="Arial" panose="020B0604020202020204" pitchFamily="34" charset="0"/>
                <a:cs typeface="Arial" panose="020B0604020202020204" pitchFamily="34" charset="0"/>
              </a:rPr>
              <a:t>b) Với y = 0, có vô số giá trị x mà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0 thỏa mãn bất phương trình đã cho.</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 y="7663984"/>
            <a:ext cx="1709385" cy="1890912"/>
          </a:xfrm>
          <a:prstGeom prst="rect">
            <a:avLst/>
          </a:prstGeom>
        </p:spPr>
      </p:pic>
      <p:sp>
        <p:nvSpPr>
          <p:cNvPr id="11" name="TextBox 10"/>
          <p:cNvSpPr txBox="1"/>
          <p:nvPr/>
        </p:nvSpPr>
        <p:spPr>
          <a:xfrm>
            <a:off x="2601289" y="8609440"/>
            <a:ext cx="15371459" cy="707886"/>
          </a:xfrm>
          <a:prstGeom prst="rect">
            <a:avLst/>
          </a:prstGeom>
          <a:noFill/>
        </p:spPr>
        <p:txBody>
          <a:bodyPr wrap="square" rtlCol="0">
            <a:spAutoFit/>
          </a:bodyPr>
          <a:lstStyle/>
          <a:p>
            <a:r>
              <a:rPr lang="en-US" sz="4000" b="1" dirty="0" err="1">
                <a:solidFill>
                  <a:srgbClr val="002060"/>
                </a:solidFill>
                <a:latin typeface="Arial" panose="020B0604020202020204" pitchFamily="34" charset="0"/>
                <a:cs typeface="Arial" panose="020B0604020202020204" pitchFamily="34" charset="0"/>
              </a:rPr>
              <a:t>Nhận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xét</a:t>
            </a:r>
            <a:r>
              <a:rPr lang="en-US" sz="4000" b="1" dirty="0">
                <a:solidFill>
                  <a:srgbClr val="00206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Bất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phương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trình</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bậc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nhất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hai</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ẩn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luôn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có</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vô</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nghiệm</a:t>
            </a:r>
            <a:r>
              <a:rPr lang="en-US" sz="4000" dirty="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p:nvPr/>
        </p:nvSpPr>
        <p:spPr>
          <a:xfrm>
            <a:off x="0" y="554358"/>
            <a:ext cx="18288000" cy="1853661"/>
          </a:xfrm>
          <a:prstGeom prst="rect">
            <a:avLst/>
          </a:prstGeom>
          <a:solidFill>
            <a:schemeClr val="accent6">
              <a:lumMod val="40000"/>
              <a:lumOff val="60000"/>
            </a:schemeClr>
          </a:solidFill>
        </p:spPr>
      </p:sp>
      <p:sp>
        <p:nvSpPr>
          <p:cNvPr id="4" name="TextBox 3"/>
          <p:cNvSpPr txBox="1"/>
          <p:nvPr/>
        </p:nvSpPr>
        <p:spPr>
          <a:xfrm>
            <a:off x="1524000" y="676448"/>
            <a:ext cx="15697200" cy="1609480"/>
          </a:xfrm>
          <a:prstGeom prst="rect">
            <a:avLst/>
          </a:prstGeom>
          <a:noFill/>
        </p:spPr>
        <p:txBody>
          <a:bodyPr wrap="square" rtlCol="0">
            <a:spAutoFit/>
          </a:bodyPr>
          <a:lstStyle/>
          <a:p>
            <a:pPr algn="just">
              <a:lnSpc>
                <a:spcPct val="130000"/>
              </a:lnSpc>
            </a:pPr>
            <a:r>
              <a:rPr lang="en-US" sz="4000" b="1" dirty="0">
                <a:solidFill>
                  <a:schemeClr val="accent1">
                    <a:lumMod val="50000"/>
                  </a:schemeClr>
                </a:solidFill>
                <a:latin typeface="Arial" panose="020B0604020202020204" pitchFamily="34" charset="0"/>
                <a:cs typeface="Arial" panose="020B0604020202020204" pitchFamily="34" charset="0"/>
              </a:rPr>
              <a:t>2. </a:t>
            </a:r>
            <a:r>
              <a:rPr lang="en-US" sz="4000" b="1" dirty="0" err="1">
                <a:solidFill>
                  <a:schemeClr val="accent1">
                    <a:lumMod val="50000"/>
                  </a:schemeClr>
                </a:solidFill>
                <a:latin typeface="Arial" panose="020B0604020202020204" pitchFamily="34" charset="0"/>
                <a:cs typeface="Arial" panose="020B0604020202020204" pitchFamily="34" charset="0"/>
              </a:rPr>
              <a:t>Biểu</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diễn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miền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nghiệm</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của</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bất</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phương</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trình</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bậc</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nhất</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hai</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ẩn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trên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mặt</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phẳng</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tọa</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độ</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grpSp>
        <p:nvGrpSpPr>
          <p:cNvPr id="17" name="Group 16"/>
          <p:cNvGrpSpPr/>
          <p:nvPr/>
        </p:nvGrpSpPr>
        <p:grpSpPr>
          <a:xfrm>
            <a:off x="711708" y="2532912"/>
            <a:ext cx="16864584" cy="7190946"/>
            <a:chOff x="685800" y="2530109"/>
            <a:chExt cx="16864584" cy="7190946"/>
          </a:xfrm>
        </p:grpSpPr>
        <p:sp>
          <p:nvSpPr>
            <p:cNvPr id="5" name="Rounded Rectangle 4"/>
            <p:cNvSpPr/>
            <p:nvPr/>
          </p:nvSpPr>
          <p:spPr>
            <a:xfrm>
              <a:off x="685800" y="2735849"/>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HĐ3</a:t>
              </a:r>
            </a:p>
          </p:txBody>
        </p:sp>
        <p:sp>
          <p:nvSpPr>
            <p:cNvPr id="6" name="Rectangle 5"/>
            <p:cNvSpPr/>
            <p:nvPr/>
          </p:nvSpPr>
          <p:spPr>
            <a:xfrm>
              <a:off x="2819400" y="2530109"/>
              <a:ext cx="8915400"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Cho đường thẳng d: 2x – y = 4 trên mặt phẳng tọa độ Oxy. Đường thẳng này chia mặt phẳng thành hai nửa mặt phẳng.</a:t>
              </a:r>
            </a:p>
          </p:txBody>
        </p:sp>
        <p:sp>
          <p:nvSpPr>
            <p:cNvPr id="7" name="Rectangle 6"/>
            <p:cNvSpPr/>
            <p:nvPr/>
          </p:nvSpPr>
          <p:spPr>
            <a:xfrm>
              <a:off x="2819400" y="5115432"/>
              <a:ext cx="9093200" cy="248266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O(0; 0), A(-1; 3) và B(-2; -2) có thuộc cùng một nửa mặt phẳng bờ là đường thẳng d không?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2530109"/>
              <a:ext cx="5358384" cy="5393179"/>
            </a:xfrm>
            <a:prstGeom prst="rect">
              <a:avLst/>
            </a:prstGeom>
          </p:spPr>
        </p:pic>
        <p:sp>
          <p:nvSpPr>
            <p:cNvPr id="9" name="Rectangle 8"/>
            <p:cNvSpPr/>
            <p:nvPr/>
          </p:nvSpPr>
          <p:spPr>
            <a:xfrm>
              <a:off x="2819400" y="9074724"/>
              <a:ext cx="14025186" cy="646331"/>
            </a:xfrm>
            <a:prstGeom prst="rect">
              <a:avLst/>
            </a:prstGeom>
          </p:spPr>
          <p:txBody>
            <a:bodyPr wrap="none">
              <a:spAutoFit/>
            </a:bodyPr>
            <a:lstStyle/>
            <a:p>
              <a:r>
                <a:rPr lang="vi-VN" sz="3600" dirty="0">
                  <a:latin typeface="Arial" panose="020B0604020202020204" pitchFamily="34" charset="0"/>
                  <a:cs typeface="Arial" panose="020B0604020202020204" pitchFamily="34" charset="0"/>
                </a:rPr>
                <a:t>b) Trả lời câu hỏi tương tự như câu a với các điểm C(3; 1), D(4; -1).</a:t>
              </a:r>
            </a:p>
          </p:txBody>
        </p:sp>
        <p:sp>
          <p:nvSpPr>
            <p:cNvPr id="10" name="Rectangle 9"/>
            <p:cNvSpPr/>
            <p:nvPr/>
          </p:nvSpPr>
          <p:spPr>
            <a:xfrm>
              <a:off x="2839720" y="8019596"/>
              <a:ext cx="13518444" cy="646331"/>
            </a:xfrm>
            <a:prstGeom prst="rect">
              <a:avLst/>
            </a:prstGeom>
          </p:spPr>
          <p:txBody>
            <a:bodyPr wrap="none">
              <a:spAutoFit/>
            </a:bodyPr>
            <a:lstStyle/>
            <a:p>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2x – y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4.</a:t>
              </a:r>
            </a:p>
          </p:txBody>
        </p:sp>
      </p:gr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9" y="4229100"/>
            <a:ext cx="2817561" cy="5683701"/>
          </a:xfrm>
          <a:prstGeom prst="rect">
            <a:avLst/>
          </a:prstGeom>
        </p:spPr>
      </p:pic>
    </p:spTree>
    <p:extLst>
      <p:ext uri="{BB962C8B-B14F-4D97-AF65-F5344CB8AC3E}">
        <p14:creationId xmlns:p14="http://schemas.microsoft.com/office/powerpoint/2010/main" val="26590811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p:nvPr/>
        </p:nvSpPr>
        <p:spPr>
          <a:xfrm>
            <a:off x="0" y="839177"/>
            <a:ext cx="18288000" cy="1027724"/>
          </a:xfrm>
          <a:prstGeom prst="rect">
            <a:avLst/>
          </a:prstGeom>
          <a:solidFill>
            <a:srgbClr val="99D9D9"/>
          </a:solidFill>
        </p:spPr>
      </p:sp>
      <p:sp>
        <p:nvSpPr>
          <p:cNvPr id="3" name="Rectangle 2"/>
          <p:cNvSpPr/>
          <p:nvPr/>
        </p:nvSpPr>
        <p:spPr>
          <a:xfrm>
            <a:off x="1828800" y="2026820"/>
            <a:ext cx="12039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Các điểm O, A, B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A: 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 – 3 = -</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 &lt; 4</a:t>
            </a:r>
          </a:p>
          <a:p>
            <a:pPr algn="just">
              <a:lnSpc>
                <a:spcPct val="150000"/>
              </a:lnSpc>
            </a:pPr>
            <a:r>
              <a:rPr lang="vi-VN" sz="3600" dirty="0">
                <a:latin typeface="Arial" panose="020B0604020202020204" pitchFamily="34" charset="0"/>
                <a:cs typeface="Arial" panose="020B0604020202020204" pitchFamily="34" charset="0"/>
              </a:rPr>
              <a:t>Thay tọa độ điểm B: 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 – (-2) = -</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 &lt; 4</a:t>
            </a:r>
          </a:p>
          <a:p>
            <a:pPr algn="just">
              <a:lnSpc>
                <a:spcPct val="150000"/>
              </a:lnSpc>
            </a:pPr>
            <a:r>
              <a:rPr lang="vi-VN" sz="3600" dirty="0">
                <a:latin typeface="Arial" panose="020B0604020202020204" pitchFamily="34" charset="0"/>
                <a:cs typeface="Arial" panose="020B0604020202020204" pitchFamily="34" charset="0"/>
              </a:rPr>
              <a:t>Thay tọa độ điểm O: 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 0 = 0 &lt;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0" y="3314700"/>
            <a:ext cx="5358384" cy="5393179"/>
          </a:xfrm>
          <a:prstGeom prst="rect">
            <a:avLst/>
          </a:prstGeom>
        </p:spPr>
      </p:pic>
      <p:sp>
        <p:nvSpPr>
          <p:cNvPr id="5" name="Rectangle 4"/>
          <p:cNvSpPr/>
          <p:nvPr/>
        </p:nvSpPr>
        <p:spPr>
          <a:xfrm>
            <a:off x="1838960" y="6274137"/>
            <a:ext cx="9144000" cy="3313664"/>
          </a:xfrm>
          <a:prstGeom prst="rect">
            <a:avLst/>
          </a:prstGeom>
        </p:spPr>
        <p:txBody>
          <a:bodyPr>
            <a:spAutoFit/>
          </a:bodyPr>
          <a:lstStyle/>
          <a:p>
            <a:pPr algn="just">
              <a:lnSpc>
                <a:spcPct val="150000"/>
              </a:lnSpc>
            </a:pPr>
            <a:r>
              <a:rPr lang="vi-VN" sz="3600" dirty="0">
                <a:latin typeface="Arial" panose="020B0604020202020204" pitchFamily="34" charset="0"/>
                <a:cs typeface="Arial" panose="020B0604020202020204" pitchFamily="34" charset="0"/>
              </a:rPr>
              <a:t>b) Các điểm C, D có thuộc cùng một nửa mặt phẳng bờ là đường thẳng d.</a:t>
            </a:r>
          </a:p>
          <a:p>
            <a:pPr algn="just">
              <a:lnSpc>
                <a:spcPct val="150000"/>
              </a:lnSpc>
            </a:pPr>
            <a:r>
              <a:rPr lang="vi-VN" sz="3600" dirty="0">
                <a:latin typeface="Arial" panose="020B0604020202020204" pitchFamily="34" charset="0"/>
                <a:cs typeface="Arial" panose="020B0604020202020204" pitchFamily="34" charset="0"/>
              </a:rPr>
              <a:t>Thay tọa độ điểm C: 2.3 – 1 = 5 &gt;4.</a:t>
            </a:r>
          </a:p>
          <a:p>
            <a:pPr algn="just">
              <a:lnSpc>
                <a:spcPct val="150000"/>
              </a:lnSpc>
            </a:pPr>
            <a:r>
              <a:rPr lang="vi-VN" sz="3600" dirty="0">
                <a:latin typeface="Arial" panose="020B0604020202020204" pitchFamily="34" charset="0"/>
                <a:cs typeface="Arial" panose="020B0604020202020204" pitchFamily="34" charset="0"/>
              </a:rPr>
              <a:t>Thay tọa độ điểm D: 2.4 – (-1) = 9 &gt; 4.</a:t>
            </a:r>
          </a:p>
        </p:txBody>
      </p:sp>
      <p:sp>
        <p:nvSpPr>
          <p:cNvPr id="6" name="TextBox 5"/>
          <p:cNvSpPr txBox="1"/>
          <p:nvPr/>
        </p:nvSpPr>
        <p:spPr>
          <a:xfrm>
            <a:off x="7429500" y="999096"/>
            <a:ext cx="34290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0954">
            <a:off x="-8439" y="4103268"/>
            <a:ext cx="1700931" cy="3176291"/>
          </a:xfrm>
          <a:prstGeom prst="rect">
            <a:avLst/>
          </a:prstGeom>
        </p:spPr>
      </p:pic>
    </p:spTree>
    <p:extLst>
      <p:ext uri="{BB962C8B-B14F-4D97-AF65-F5344CB8AC3E}">
        <p14:creationId xmlns:p14="http://schemas.microsoft.com/office/powerpoint/2010/main" val="5389027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Định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562100" y="2814320"/>
            <a:ext cx="135636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Trong mặt phẳng tọa độ Oxy, tập hơp các điểm có tọa độ là nghệm của bất phương trình ax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 được gọi là miền nghiệm của bất phương trình đó.</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chứng minh được rằng đường thẳng d có phương trình ax + by = c chia mặt phẳng tọa độ Oxy thành hai nửa mặt phẳng bờ 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Tree>
    <p:extLst>
      <p:ext uri="{BB962C8B-B14F-4D97-AF65-F5344CB8AC3E}">
        <p14:creationId xmlns:p14="http://schemas.microsoft.com/office/powerpoint/2010/main" val="384663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876300"/>
            <a:ext cx="16535400" cy="8305800"/>
          </a:xfrm>
          <a:prstGeom prst="roundRect">
            <a:avLst>
              <a:gd name="adj" fmla="val 6375"/>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867400" y="647700"/>
            <a:ext cx="3962400" cy="1938020"/>
            <a:chOff x="1295400" y="647700"/>
            <a:chExt cx="3962400" cy="193802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638300" y="1104900"/>
              <a:ext cx="32766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Định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nghĩa</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33600" y="2986785"/>
            <a:ext cx="129540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a:latin typeface="Arial" panose="020B0604020202020204" pitchFamily="34" charset="0"/>
                <a:cs typeface="Arial" panose="020B0604020202020204" pitchFamily="34" charset="0"/>
              </a:rPr>
              <a:t>Một nửa mặt phẳng (không kể bờ d) gồm các điểm có tọa độ (x; y) thỏa mãn ax + by &gt; c.</a:t>
            </a:r>
          </a:p>
          <a:p>
            <a:pPr marL="571500" indent="-571500" algn="just">
              <a:lnSpc>
                <a:spcPct val="150000"/>
              </a:lnSpc>
              <a:buFont typeface="Wingdings" panose="05000000000000000000" pitchFamily="2" charset="2"/>
              <a:buChar char="§"/>
            </a:pPr>
            <a:r>
              <a:rPr lang="nl-NL" sz="4000" dirty="0">
                <a:latin typeface="Arial" panose="020B0604020202020204" pitchFamily="34" charset="0"/>
                <a:cs typeface="Arial" panose="020B0604020202020204" pitchFamily="34" charset="0"/>
              </a:rPr>
              <a:t>Nửa mặt phẳng còn lại (không kể bờ d) gồm các điểm có tọa độ (x; y) thỏa mãn ax + by &lt; 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0" y="2795787"/>
            <a:ext cx="2758850" cy="733194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07502"/>
            <a:ext cx="1813198" cy="1780469"/>
          </a:xfrm>
          <a:prstGeom prst="rect">
            <a:avLst/>
          </a:prstGeom>
        </p:spPr>
      </p:pic>
      <p:sp>
        <p:nvSpPr>
          <p:cNvPr id="8" name="Rectangle 7"/>
          <p:cNvSpPr/>
          <p:nvPr/>
        </p:nvSpPr>
        <p:spPr>
          <a:xfrm>
            <a:off x="2270398" y="7113295"/>
            <a:ext cx="13244331"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(x; y)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ax + by = c.</a:t>
            </a:r>
          </a:p>
        </p:txBody>
      </p:sp>
    </p:spTree>
    <p:extLst>
      <p:ext uri="{BB962C8B-B14F-4D97-AF65-F5344CB8AC3E}">
        <p14:creationId xmlns:p14="http://schemas.microsoft.com/office/powerpoint/2010/main" val="28986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left)">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3"/>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11048998" y="3072008"/>
            <a:ext cx="5773401" cy="5522226"/>
            <a:chOff x="11048998" y="3072008"/>
            <a:chExt cx="5773401" cy="5522226"/>
          </a:xfrm>
        </p:grpSpPr>
        <p:cxnSp>
          <p:nvCxnSpPr>
            <p:cNvPr id="40" name="Straight Connector 39"/>
            <p:cNvCxnSpPr/>
            <p:nvPr/>
          </p:nvCxnSpPr>
          <p:spPr>
            <a:xfrm flipH="1">
              <a:off x="11049000" y="3072008"/>
              <a:ext cx="381000" cy="284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048999" y="3167657"/>
              <a:ext cx="619761" cy="50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1074400" y="3356030"/>
              <a:ext cx="777240" cy="64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048998" y="3544403"/>
              <a:ext cx="1000760" cy="843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74402" y="3759200"/>
              <a:ext cx="1158238" cy="1019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1074400" y="3966044"/>
              <a:ext cx="1358651" cy="1185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1074400" y="4187849"/>
              <a:ext cx="1618227" cy="1382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1059160" y="4399349"/>
              <a:ext cx="1880992" cy="1582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1074400" y="4644495"/>
              <a:ext cx="2082797" cy="175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1074400" y="4846839"/>
              <a:ext cx="2303780" cy="1962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1074400" y="5121466"/>
              <a:ext cx="2557776" cy="2155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1074401" y="5405488"/>
              <a:ext cx="2813049" cy="227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1074399" y="5608678"/>
              <a:ext cx="3025139" cy="248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1059159" y="5815149"/>
              <a:ext cx="3247639" cy="2723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1549378" y="6037042"/>
              <a:ext cx="2978154" cy="2557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2115798" y="6279634"/>
              <a:ext cx="2655200" cy="2255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2586968" y="6524468"/>
              <a:ext cx="2426973" cy="2030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114975" y="6733540"/>
              <a:ext cx="2142804" cy="1821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3574012" y="6969973"/>
              <a:ext cx="1910462" cy="1602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4081120" y="7223705"/>
              <a:ext cx="1616458" cy="134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4641256" y="7456873"/>
              <a:ext cx="1330777" cy="11149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5179321" y="7711078"/>
              <a:ext cx="1025366" cy="860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5649855" y="7941468"/>
              <a:ext cx="728318" cy="63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6137413" y="8154253"/>
              <a:ext cx="467516" cy="417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6504521" y="8321450"/>
              <a:ext cx="317878" cy="2727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0" y="800100"/>
            <a:ext cx="18288000" cy="1853661"/>
            <a:chOff x="0" y="800100"/>
            <a:chExt cx="18288000" cy="1853661"/>
          </a:xfrm>
        </p:grpSpPr>
        <p:sp>
          <p:nvSpPr>
            <p:cNvPr id="2" name="AutoShape 6"/>
            <p:cNvSpPr/>
            <p:nvPr/>
          </p:nvSpPr>
          <p:spPr>
            <a:xfrm>
              <a:off x="0" y="800100"/>
              <a:ext cx="18288000" cy="1853661"/>
            </a:xfrm>
            <a:prstGeom prst="rect">
              <a:avLst/>
            </a:prstGeom>
            <a:solidFill>
              <a:schemeClr val="accent3">
                <a:lumMod val="60000"/>
                <a:lumOff val="40000"/>
              </a:schemeClr>
            </a:solidFill>
          </p:spPr>
        </p:sp>
        <p:sp>
          <p:nvSpPr>
            <p:cNvPr id="3" name="TextBox 2"/>
            <p:cNvSpPr txBox="1"/>
            <p:nvPr/>
          </p:nvSpPr>
          <p:spPr>
            <a:xfrm>
              <a:off x="4114800" y="849767"/>
              <a:ext cx="12496800" cy="1754326"/>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x + y ≥ 100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tọa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a:t>
              </a:r>
            </a:p>
          </p:txBody>
        </p:sp>
        <p:sp>
          <p:nvSpPr>
            <p:cNvPr id="5" name="Rounded Rectangle 4"/>
            <p:cNvSpPr/>
            <p:nvPr/>
          </p:nvSpPr>
          <p:spPr>
            <a:xfrm>
              <a:off x="1295400" y="1155430"/>
              <a:ext cx="2209800" cy="11430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Ví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a:t>
              </a:r>
              <a:r>
                <a:rPr lang="en-US" sz="3600" b="1" dirty="0">
                  <a:latin typeface="Arial" panose="020B0604020202020204" pitchFamily="34" charset="0"/>
                  <a:cs typeface="Arial" panose="020B0604020202020204" pitchFamily="34" charset="0"/>
                </a:rPr>
                <a:t> 3 </a:t>
              </a:r>
            </a:p>
          </p:txBody>
        </p:sp>
      </p:grpSp>
      <p:grpSp>
        <p:nvGrpSpPr>
          <p:cNvPr id="9" name="Group 8"/>
          <p:cNvGrpSpPr/>
          <p:nvPr/>
        </p:nvGrpSpPr>
        <p:grpSpPr>
          <a:xfrm>
            <a:off x="990600" y="2725283"/>
            <a:ext cx="2030455" cy="1418251"/>
            <a:chOff x="1474746" y="2996391"/>
            <a:chExt cx="2030455" cy="161370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8" name="TextBox 7"/>
            <p:cNvSpPr txBox="1"/>
            <p:nvPr/>
          </p:nvSpPr>
          <p:spPr>
            <a:xfrm>
              <a:off x="1474746" y="3390900"/>
              <a:ext cx="1988636" cy="646331"/>
            </a:xfrm>
            <a:prstGeom prst="rect">
              <a:avLst/>
            </a:prstGeom>
            <a:noFill/>
          </p:spPr>
          <p:txBody>
            <a:bodyPr wrap="square" rtlCol="0">
              <a:spAutoFit/>
            </a:bodyPr>
            <a:lstStyle/>
            <a:p>
              <a:pPr algn="ctr"/>
              <a:r>
                <a:rPr lang="en-US" sz="3600" b="1" dirty="0" err="1">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10" name="TextBox 9"/>
          <p:cNvSpPr txBox="1"/>
          <p:nvPr/>
        </p:nvSpPr>
        <p:spPr>
          <a:xfrm>
            <a:off x="1261865" y="4202315"/>
            <a:ext cx="8991600" cy="1478418"/>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Vẽ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thẳng</a:t>
            </a:r>
            <a:r>
              <a:rPr lang="en-US" sz="3200"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d</a:t>
            </a:r>
            <a:r>
              <a:rPr lang="en-US" sz="3200" dirty="0">
                <a:latin typeface="Arial" panose="020B0604020202020204" pitchFamily="34" charset="0"/>
                <a:cs typeface="Arial" panose="020B0604020202020204" pitchFamily="34" charset="0"/>
              </a:rPr>
              <a:t>: x + y = 100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tọa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Oxy.</a:t>
            </a:r>
          </a:p>
        </p:txBody>
      </p:sp>
      <p:sp>
        <p:nvSpPr>
          <p:cNvPr id="11" name="TextBox 10"/>
          <p:cNvSpPr txBox="1"/>
          <p:nvPr/>
        </p:nvSpPr>
        <p:spPr>
          <a:xfrm>
            <a:off x="1193285" y="5886805"/>
            <a:ext cx="8991600" cy="2217082"/>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Lấy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thuộc</a:t>
            </a:r>
            <a:r>
              <a:rPr lang="en-US" sz="3200" dirty="0">
                <a:latin typeface="Arial" panose="020B0604020202020204" pitchFamily="34" charset="0"/>
                <a:cs typeface="Arial" panose="020B0604020202020204" pitchFamily="34" charset="0"/>
              </a:rPr>
              <a:t> d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x + y. </a:t>
            </a:r>
            <a:r>
              <a:rPr lang="en-US" sz="3200" dirty="0" err="1">
                <a:latin typeface="Arial" panose="020B0604020202020204" pitchFamily="34" charset="0"/>
                <a:cs typeface="Arial" panose="020B0604020202020204" pitchFamily="34" charset="0"/>
              </a:rPr>
              <a:t>Chẳng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lấy</a:t>
            </a:r>
            <a:r>
              <a:rPr lang="en-US" sz="3200" dirty="0">
                <a:latin typeface="Arial" panose="020B0604020202020204" pitchFamily="34" charset="0"/>
                <a:cs typeface="Arial" panose="020B0604020202020204" pitchFamily="34" charset="0"/>
              </a:rPr>
              <a:t> O(0; 0), ta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0 + 0 &lt; 100.</a:t>
            </a:r>
          </a:p>
        </p:txBody>
      </p:sp>
      <p:sp>
        <p:nvSpPr>
          <p:cNvPr id="12" name="TextBox 11"/>
          <p:cNvSpPr txBox="1"/>
          <p:nvPr/>
        </p:nvSpPr>
        <p:spPr>
          <a:xfrm>
            <a:off x="1222210" y="8349085"/>
            <a:ext cx="11242040" cy="1569660"/>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Do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bờ</a:t>
            </a:r>
            <a:r>
              <a:rPr lang="en-US" sz="3200" dirty="0">
                <a:latin typeface="Arial" panose="020B0604020202020204" pitchFamily="34" charset="0"/>
                <a:cs typeface="Arial" panose="020B0604020202020204" pitchFamily="34" charset="0"/>
              </a:rPr>
              <a:t> d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tọa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gạch</a:t>
            </a:r>
            <a:r>
              <a:rPr lang="en-US" sz="3200" dirty="0">
                <a:latin typeface="Arial" panose="020B0604020202020204" pitchFamily="34" charset="0"/>
                <a:cs typeface="Arial" panose="020B0604020202020204" pitchFamily="34" charset="0"/>
              </a:rPr>
              <a:t>).</a:t>
            </a:r>
          </a:p>
        </p:txBody>
      </p:sp>
      <p:cxnSp>
        <p:nvCxnSpPr>
          <p:cNvPr id="14" name="Straight Arrow Connector 13"/>
          <p:cNvCxnSpPr/>
          <p:nvPr/>
        </p:nvCxnSpPr>
        <p:spPr>
          <a:xfrm flipV="1">
            <a:off x="14249400" y="307200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1049000" y="727710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716000" y="277125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y</a:t>
            </a:r>
          </a:p>
        </p:txBody>
      </p:sp>
      <p:sp>
        <p:nvSpPr>
          <p:cNvPr id="21" name="TextBox 20"/>
          <p:cNvSpPr txBox="1"/>
          <p:nvPr/>
        </p:nvSpPr>
        <p:spPr>
          <a:xfrm>
            <a:off x="17708881" y="724028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22" name="TextBox 21"/>
          <p:cNvSpPr txBox="1"/>
          <p:nvPr/>
        </p:nvSpPr>
        <p:spPr>
          <a:xfrm>
            <a:off x="13716000" y="73157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25" name="Straight Connector 24"/>
          <p:cNvCxnSpPr/>
          <p:nvPr/>
        </p:nvCxnSpPr>
        <p:spPr>
          <a:xfrm>
            <a:off x="14154150" y="5724386"/>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5678150" y="724664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202920" y="5623581"/>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100</a:t>
            </a:r>
          </a:p>
        </p:txBody>
      </p:sp>
      <p:sp>
        <p:nvSpPr>
          <p:cNvPr id="29" name="TextBox 28"/>
          <p:cNvSpPr txBox="1"/>
          <p:nvPr/>
        </p:nvSpPr>
        <p:spPr>
          <a:xfrm>
            <a:off x="15013940" y="7402808"/>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100</a:t>
            </a:r>
          </a:p>
        </p:txBody>
      </p:sp>
      <p:cxnSp>
        <p:nvCxnSpPr>
          <p:cNvPr id="31" name="Straight Connector 30"/>
          <p:cNvCxnSpPr/>
          <p:nvPr/>
        </p:nvCxnSpPr>
        <p:spPr>
          <a:xfrm>
            <a:off x="11584940" y="3072008"/>
            <a:ext cx="5483860" cy="5500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2773653">
            <a:off x="11636517" y="3756057"/>
            <a:ext cx="2766057"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d: x + y = 100</a:t>
            </a:r>
          </a:p>
        </p:txBody>
      </p:sp>
    </p:spTree>
    <p:extLst>
      <p:ext uri="{BB962C8B-B14F-4D97-AF65-F5344CB8AC3E}">
        <p14:creationId xmlns:p14="http://schemas.microsoft.com/office/powerpoint/2010/main" val="3412181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22" presetClass="entr" presetSubtype="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strips(downLeft)">
                                      <p:cBhvr>
                                        <p:cTn id="64" dur="500"/>
                                        <p:tgtEl>
                                          <p:spTgt spid="111"/>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P spid="22" grpId="0"/>
      <p:bldP spid="28" grpId="0"/>
      <p:bldP spid="29"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05708"/>
            <a:ext cx="7259697" cy="0"/>
          </a:xfrm>
          <a:prstGeom prst="line">
            <a:avLst/>
          </a:prstGeom>
          <a:ln w="9525" cap="rnd">
            <a:solidFill>
              <a:srgbClr val="000000"/>
            </a:solidFill>
            <a:prstDash val="solid"/>
            <a:headEnd type="none" w="sm" len="sm"/>
            <a:tailEnd type="none" w="sm" len="sm"/>
          </a:ln>
        </p:spPr>
      </p:sp>
      <p:sp>
        <p:nvSpPr>
          <p:cNvPr id="3" name="AutoShape 3"/>
          <p:cNvSpPr/>
          <p:nvPr/>
        </p:nvSpPr>
        <p:spPr>
          <a:xfrm>
            <a:off x="1028700" y="3397705"/>
            <a:ext cx="7259697" cy="0"/>
          </a:xfrm>
          <a:prstGeom prst="line">
            <a:avLst/>
          </a:prstGeom>
          <a:ln w="9525" cap="rnd">
            <a:solidFill>
              <a:srgbClr val="000000"/>
            </a:solidFill>
            <a:prstDash val="solid"/>
            <a:headEnd type="none" w="sm" len="sm"/>
            <a:tailEnd type="none" w="sm" len="sm"/>
          </a:ln>
        </p:spPr>
      </p:sp>
      <p:sp>
        <p:nvSpPr>
          <p:cNvPr id="4" name="AutoShape 4"/>
          <p:cNvSpPr/>
          <p:nvPr/>
        </p:nvSpPr>
        <p:spPr>
          <a:xfrm>
            <a:off x="1028700" y="4689702"/>
            <a:ext cx="7259697" cy="0"/>
          </a:xfrm>
          <a:prstGeom prst="line">
            <a:avLst/>
          </a:prstGeom>
          <a:ln w="9525" cap="rnd">
            <a:solidFill>
              <a:srgbClr val="000000"/>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225953"/>
            <a:ext cx="390689" cy="390689"/>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560623"/>
            <a:ext cx="390689" cy="390689"/>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852620"/>
            <a:ext cx="390689" cy="390689"/>
          </a:xfrm>
          <a:prstGeom prst="rect">
            <a:avLst/>
          </a:prstGeom>
        </p:spPr>
      </p:pic>
      <p:sp>
        <p:nvSpPr>
          <p:cNvPr id="17" name="AutoShape 17"/>
          <p:cNvSpPr/>
          <p:nvPr/>
        </p:nvSpPr>
        <p:spPr>
          <a:xfrm>
            <a:off x="0" y="8861668"/>
            <a:ext cx="18288000" cy="1447579"/>
          </a:xfrm>
          <a:prstGeom prst="rect">
            <a:avLst/>
          </a:prstGeom>
          <a:solidFill>
            <a:srgbClr val="D1A3E8"/>
          </a:solidFill>
        </p:spPr>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2800" y="717127"/>
            <a:ext cx="7162800" cy="3519943"/>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77800" y="4580637"/>
            <a:ext cx="4351293" cy="5038339"/>
          </a:xfrm>
          <a:prstGeom prst="rect">
            <a:avLst/>
          </a:prstGeom>
        </p:spPr>
      </p:pic>
      <p:sp>
        <p:nvSpPr>
          <p:cNvPr id="20" name="Rectangle 19"/>
          <p:cNvSpPr/>
          <p:nvPr/>
        </p:nvSpPr>
        <p:spPr>
          <a:xfrm>
            <a:off x="11493405" y="1225953"/>
            <a:ext cx="6162966" cy="2482667"/>
          </a:xfrm>
          <a:prstGeom prst="rect">
            <a:avLst/>
          </a:prstGeom>
        </p:spPr>
        <p:txBody>
          <a:bodyPr wrap="square">
            <a:spAutoFit/>
          </a:bodyPr>
          <a:lstStyle/>
          <a:p>
            <a:pPr algn="just">
              <a:lnSpc>
                <a:spcPct val="150000"/>
              </a:lnSpc>
            </a:pPr>
            <a:r>
              <a:rPr lang="vi-VN" sz="3600" dirty="0">
                <a:solidFill>
                  <a:schemeClr val="bg1"/>
                </a:solidFill>
                <a:latin typeface="Arial" panose="020B0604020202020204" pitchFamily="34" charset="0"/>
                <a:cs typeface="Arial" panose="020B0604020202020204" pitchFamily="34" charset="0"/>
              </a:rPr>
              <a:t>Cách biểu diễn miền nghiệm của bất phương trình bậc nhất hai ẩn ax</a:t>
            </a:r>
            <a:r>
              <a:rPr lang="en-US" sz="3600" dirty="0">
                <a:solidFill>
                  <a:schemeClr val="bg1"/>
                </a:solidFill>
                <a:latin typeface="Arial" panose="020B0604020202020204" pitchFamily="34" charset="0"/>
                <a:cs typeface="Arial" panose="020B0604020202020204" pitchFamily="34" charset="0"/>
              </a:rPr>
              <a:t> </a:t>
            </a:r>
            <a:r>
              <a:rPr lang="vi-VN" sz="3600" dirty="0">
                <a:solidFill>
                  <a:schemeClr val="bg1"/>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vi-VN" sz="3600" dirty="0">
                <a:solidFill>
                  <a:schemeClr val="bg1"/>
                </a:solidFill>
                <a:latin typeface="Arial" panose="020B0604020202020204" pitchFamily="34" charset="0"/>
                <a:cs typeface="Arial" panose="020B0604020202020204" pitchFamily="34" charset="0"/>
              </a:rPr>
              <a:t>by</a:t>
            </a:r>
            <a:r>
              <a:rPr lang="en-US" sz="3600" dirty="0">
                <a:solidFill>
                  <a:schemeClr val="bg1"/>
                </a:solidFill>
                <a:latin typeface="Arial" panose="020B0604020202020204" pitchFamily="34" charset="0"/>
                <a:cs typeface="Arial" panose="020B0604020202020204" pitchFamily="34" charset="0"/>
              </a:rPr>
              <a:t> </a:t>
            </a:r>
            <a:r>
              <a:rPr lang="vi-VN" sz="3600" dirty="0">
                <a:solidFill>
                  <a:schemeClr val="bg1"/>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vi-VN" sz="3600" dirty="0">
                <a:solidFill>
                  <a:schemeClr val="bg1"/>
                </a:solidFill>
                <a:latin typeface="Arial" panose="020B0604020202020204" pitchFamily="34" charset="0"/>
                <a:cs typeface="Arial" panose="020B0604020202020204" pitchFamily="34" charset="0"/>
              </a:rPr>
              <a:t>c</a:t>
            </a:r>
            <a:endParaRPr lang="en-US" sz="3600"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00200" y="1098131"/>
            <a:ext cx="8359981"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1: </a:t>
            </a:r>
            <a:r>
              <a:rPr lang="vi-VN" sz="3600" dirty="0">
                <a:latin typeface="Arial" panose="020B0604020202020204" pitchFamily="34" charset="0"/>
                <a:cs typeface="Arial" panose="020B0604020202020204" pitchFamily="34" charset="0"/>
              </a:rPr>
              <a:t>Vẽ đường thẳng d: ax + by = c</a:t>
            </a:r>
            <a:endParaRPr lang="en-US" sz="3600" dirty="0">
              <a:latin typeface="Arial" panose="020B0604020202020204" pitchFamily="34" charset="0"/>
              <a:cs typeface="Arial" panose="020B0604020202020204" pitchFamily="34" charset="0"/>
            </a:endParaRPr>
          </a:p>
        </p:txBody>
      </p:sp>
      <p:sp>
        <p:nvSpPr>
          <p:cNvPr id="22" name="Rectangle 21"/>
          <p:cNvSpPr/>
          <p:nvPr/>
        </p:nvSpPr>
        <p:spPr>
          <a:xfrm>
            <a:off x="1600200" y="2466955"/>
            <a:ext cx="5538696"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2: </a:t>
            </a:r>
            <a:r>
              <a:rPr lang="vi-VN" sz="3600" dirty="0">
                <a:latin typeface="Arial" panose="020B0604020202020204" pitchFamily="34" charset="0"/>
                <a:cs typeface="Arial" panose="020B0604020202020204" pitchFamily="34" charset="0"/>
              </a:rPr>
              <a:t>Lấy M(x</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y</a:t>
            </a:r>
            <a:r>
              <a:rPr lang="en-US" sz="3600" baseline="-25000" dirty="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d</a:t>
            </a:r>
            <a:endParaRPr lang="en-US" sz="3600" dirty="0">
              <a:latin typeface="Arial" panose="020B0604020202020204" pitchFamily="34" charset="0"/>
              <a:cs typeface="Arial" panose="020B0604020202020204" pitchFamily="34" charset="0"/>
            </a:endParaRPr>
          </a:p>
        </p:txBody>
      </p:sp>
      <p:sp>
        <p:nvSpPr>
          <p:cNvPr id="23" name="Rectangle 22"/>
          <p:cNvSpPr/>
          <p:nvPr/>
        </p:nvSpPr>
        <p:spPr>
          <a:xfrm>
            <a:off x="1600200" y="3806325"/>
            <a:ext cx="7952818" cy="646331"/>
          </a:xfrm>
          <a:prstGeom prst="rect">
            <a:avLst/>
          </a:prstGeom>
        </p:spPr>
        <p:txBody>
          <a:bodyPr wrap="none">
            <a:spAutoFit/>
          </a:bodyPr>
          <a:lstStyle/>
          <a:p>
            <a:r>
              <a:rPr lang="vi-VN" sz="3600" b="1" dirty="0">
                <a:latin typeface="Arial" panose="020B0604020202020204" pitchFamily="34" charset="0"/>
                <a:cs typeface="Arial" panose="020B0604020202020204" pitchFamily="34" charset="0"/>
              </a:rPr>
              <a:t>Bước 3: </a:t>
            </a:r>
            <a:r>
              <a:rPr lang="vi-VN" sz="3600" dirty="0">
                <a:latin typeface="Arial" panose="020B0604020202020204" pitchFamily="34" charset="0"/>
                <a:cs typeface="Arial" panose="020B0604020202020204" pitchFamily="34" charset="0"/>
              </a:rPr>
              <a:t>Tính a</a:t>
            </a:r>
            <a:r>
              <a:rPr lang="en-US" sz="3600" dirty="0">
                <a:latin typeface="Arial" panose="020B0604020202020204" pitchFamily="34" charset="0"/>
                <a:cs typeface="Arial" panose="020B0604020202020204" pitchFamily="34" charset="0"/>
              </a:rPr>
              <a:t>x</a:t>
            </a:r>
            <a:r>
              <a:rPr lang="en-US" sz="3600" baseline="-25000" dirty="0">
                <a:latin typeface="Arial" panose="020B0604020202020204" pitchFamily="34" charset="0"/>
                <a:cs typeface="Arial" panose="020B0604020202020204" pitchFamily="34" charset="0"/>
              </a:rPr>
              <a:t>0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by</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so sánh với c.</a:t>
            </a:r>
            <a:endParaRPr lang="en-US" sz="3600" dirty="0">
              <a:latin typeface="Arial" panose="020B0604020202020204" pitchFamily="34" charset="0"/>
              <a:cs typeface="Arial" panose="020B0604020202020204" pitchFamily="34" charset="0"/>
            </a:endParaRPr>
          </a:p>
        </p:txBody>
      </p:sp>
      <p:pic>
        <p:nvPicPr>
          <p:cNvPr id="24"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144616"/>
            <a:ext cx="390689" cy="390689"/>
          </a:xfrm>
          <a:prstGeom prst="rect">
            <a:avLst/>
          </a:prstGeom>
        </p:spPr>
      </p:pic>
      <p:sp>
        <p:nvSpPr>
          <p:cNvPr id="25" name="Rectangle 24"/>
          <p:cNvSpPr/>
          <p:nvPr/>
        </p:nvSpPr>
        <p:spPr>
          <a:xfrm>
            <a:off x="1581949" y="4825230"/>
            <a:ext cx="10925011" cy="4247317"/>
          </a:xfrm>
          <a:prstGeom prst="rect">
            <a:avLst/>
          </a:prstGeom>
        </p:spPr>
        <p:txBody>
          <a:bodyPr wrap="square">
            <a:spAutoFit/>
          </a:bodyPr>
          <a:lstStyle/>
          <a:p>
            <a:pPr algn="just">
              <a:lnSpc>
                <a:spcPct val="150000"/>
              </a:lnSpc>
            </a:pPr>
            <a:r>
              <a:rPr lang="en-US" sz="3600" b="1" dirty="0" err="1">
                <a:latin typeface="Arial" panose="020B0604020202020204" pitchFamily="34" charset="0"/>
                <a:cs typeface="Arial" panose="020B0604020202020204" pitchFamily="34" charset="0"/>
              </a:rPr>
              <a:t>Bước</a:t>
            </a:r>
            <a:r>
              <a:rPr lang="en-US" sz="3600" b="1" dirty="0">
                <a:latin typeface="Arial" panose="020B0604020202020204" pitchFamily="34" charset="0"/>
                <a:cs typeface="Arial" panose="020B0604020202020204" pitchFamily="34" charset="0"/>
              </a:rPr>
              <a:t> 4:</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Nếu ax</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by</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thì nửa mặt phẳng bờ d chứa M</a:t>
            </a:r>
            <a:r>
              <a:rPr lang="en-US" sz="3600" baseline="-25000" dirty="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là miền nghiệm của bất phương trình.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Nếu ax</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by</a:t>
            </a:r>
            <a:r>
              <a:rPr lang="en-US" sz="3600" baseline="-250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thì nửa mặt phẳng bờ d không chứa M</a:t>
            </a:r>
            <a:r>
              <a:rPr lang="en-US" sz="3600" baseline="-25000" dirty="0">
                <a:latin typeface="Arial" panose="020B0604020202020204" pitchFamily="34" charset="0"/>
                <a:cs typeface="Arial" panose="020B0604020202020204" pitchFamily="34" charset="0"/>
              </a:rPr>
              <a:t>0</a:t>
            </a:r>
            <a:r>
              <a:rPr lang="vi-VN" sz="3600" dirty="0">
                <a:latin typeface="Arial" panose="020B0604020202020204" pitchFamily="34" charset="0"/>
                <a:cs typeface="Arial" panose="020B0604020202020204" pitchFamily="34" charset="0"/>
              </a:rPr>
              <a:t> là miền nghiệm của bất phương trình. </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anim calcmode="lin" valueType="num">
                                      <p:cBhvr>
                                        <p:cTn id="45" dur="500" fill="hold"/>
                                        <p:tgtEl>
                                          <p:spTgt spid="23"/>
                                        </p:tgtEl>
                                        <p:attrNameLst>
                                          <p:attrName>ppt_x</p:attrName>
                                        </p:attrNameLst>
                                      </p:cBhvr>
                                      <p:tavLst>
                                        <p:tav tm="0">
                                          <p:val>
                                            <p:strVal val="#ppt_x"/>
                                          </p:val>
                                        </p:tav>
                                        <p:tav tm="100000">
                                          <p:val>
                                            <p:strVal val="#ppt_x"/>
                                          </p:val>
                                        </p:tav>
                                      </p:tavLst>
                                    </p:anim>
                                    <p:anim calcmode="lin" valueType="num">
                                      <p:cBhvr>
                                        <p:cTn id="4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4">
              <a:lumMod val="40000"/>
              <a:lumOff val="60000"/>
            </a:schemeClr>
          </a:solidFill>
        </p:spPr>
      </p:sp>
      <p:sp>
        <p:nvSpPr>
          <p:cNvPr id="20" name="TextBox 19"/>
          <p:cNvSpPr txBox="1"/>
          <p:nvPr/>
        </p:nvSpPr>
        <p:spPr>
          <a:xfrm>
            <a:off x="5633720" y="1214735"/>
            <a:ext cx="70104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KHỞI ĐỘNG</a:t>
            </a: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924770"/>
            <a:ext cx="14935200" cy="674030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latin typeface="Arial" panose="020B0604020202020204" pitchFamily="34" charset="0"/>
                <a:cs typeface="Arial" panose="020B0604020202020204" pitchFamily="34" charset="0"/>
              </a:rPr>
              <a:t>Loại 1 (dành cho trẻ từ 6 – 13 tuổi): 50 000 đồng/ vé.</a:t>
            </a:r>
          </a:p>
          <a:p>
            <a:pPr algn="just">
              <a:lnSpc>
                <a:spcPct val="150000"/>
              </a:lnSpc>
            </a:pPr>
            <a:r>
              <a:rPr lang="vi-VN" sz="3600" dirty="0">
                <a:latin typeface="Arial" panose="020B0604020202020204" pitchFamily="34" charset="0"/>
                <a:cs typeface="Arial" panose="020B0604020202020204" pitchFamily="34" charset="0"/>
              </a:rPr>
              <a:t>Loại 2 (dành cho người trên 13 tuổi): 100 000 đồng/vé.</a:t>
            </a:r>
          </a:p>
          <a:p>
            <a:pPr algn="just">
              <a:lnSpc>
                <a:spcPct val="150000"/>
              </a:lnSpc>
            </a:pPr>
            <a:r>
              <a:rPr lang="vi-VN" sz="3600" dirty="0">
                <a:latin typeface="Arial" panose="020B0604020202020204" pitchFamily="34" charset="0"/>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latin typeface="Arial" panose="020B0604020202020204" pitchFamily="34" charset="0"/>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8244800"/>
            <a:ext cx="18288000" cy="2042200"/>
          </a:xfrm>
          <a:prstGeom prst="rect">
            <a:avLst/>
          </a:prstGeom>
          <a:solidFill>
            <a:srgbClr val="99D9D9"/>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4845" y="3771900"/>
            <a:ext cx="3761555" cy="5345879"/>
          </a:xfrm>
          <a:prstGeom prst="rect">
            <a:avLst/>
          </a:prstGeom>
        </p:spPr>
      </p:pic>
      <p:grpSp>
        <p:nvGrpSpPr>
          <p:cNvPr id="20" name="Group 19"/>
          <p:cNvGrpSpPr/>
          <p:nvPr/>
        </p:nvGrpSpPr>
        <p:grpSpPr>
          <a:xfrm>
            <a:off x="1524000" y="955821"/>
            <a:ext cx="3962400" cy="1938020"/>
            <a:chOff x="1295400" y="647700"/>
            <a:chExt cx="3962400" cy="193802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647700"/>
              <a:ext cx="3962400" cy="1938020"/>
            </a:xfrm>
            <a:prstGeom prst="rect">
              <a:avLst/>
            </a:prstGeom>
            <a:noFill/>
            <a:ln>
              <a:noFill/>
            </a:ln>
          </p:spPr>
        </p:pic>
        <p:sp>
          <p:nvSpPr>
            <p:cNvPr id="22" name="TextBox 21"/>
            <p:cNvSpPr txBox="1"/>
            <p:nvPr/>
          </p:nvSpPr>
          <p:spPr>
            <a:xfrm>
              <a:off x="1638300" y="1104900"/>
              <a:ext cx="32766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Lưu</a:t>
              </a:r>
              <a:r>
                <a:rPr lang="en-US" sz="4000" b="1" dirty="0">
                  <a:solidFill>
                    <a:srgbClr val="C00000"/>
                  </a:solidFill>
                  <a:latin typeface="Arial" panose="020B0604020202020204" pitchFamily="34" charset="0"/>
                  <a:cs typeface="Arial" panose="020B0604020202020204" pitchFamily="34" charset="0"/>
                </a:rPr>
                <a:t> ý</a:t>
              </a:r>
            </a:p>
          </p:txBody>
        </p:sp>
      </p:grpSp>
      <p:sp>
        <p:nvSpPr>
          <p:cNvPr id="23" name="Rectangle 22"/>
          <p:cNvSpPr/>
          <p:nvPr/>
        </p:nvSpPr>
        <p:spPr>
          <a:xfrm>
            <a:off x="6324600" y="2103127"/>
            <a:ext cx="9144000" cy="3785652"/>
          </a:xfrm>
          <a:prstGeom prst="rect">
            <a:avLst/>
          </a:prstGeom>
        </p:spPr>
        <p:txBody>
          <a:bodyPr>
            <a:spAutoFit/>
          </a:bodyPr>
          <a:lstStyle/>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c ≠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M</a:t>
            </a:r>
            <a:r>
              <a:rPr lang="en-US" sz="4000" baseline="-25000" dirty="0">
                <a:latin typeface="Arial" panose="020B0604020202020204" pitchFamily="34" charset="0"/>
                <a:cs typeface="Arial" panose="020B0604020202020204" pitchFamily="34" charset="0"/>
              </a:rPr>
              <a:t>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c =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M</a:t>
            </a:r>
            <a:r>
              <a:rPr lang="en-US" sz="4000" baseline="-25000" dirty="0">
                <a:latin typeface="Arial" panose="020B0604020202020204" pitchFamily="34" charset="0"/>
                <a:cs typeface="Arial" panose="020B0604020202020204" pitchFamily="34" charset="0"/>
              </a:rPr>
              <a:t>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(0; 1)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(0; 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 calcmode="lin" valueType="num">
                                      <p:cBhvr>
                                        <p:cTn id="22" dur="500" fill="hold"/>
                                        <p:tgtEl>
                                          <p:spTgt spid="23">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11277600" y="3447075"/>
            <a:ext cx="6600738" cy="5059366"/>
            <a:chOff x="11277600" y="3447075"/>
            <a:chExt cx="6600738" cy="5059366"/>
          </a:xfrm>
        </p:grpSpPr>
        <p:cxnSp>
          <p:nvCxnSpPr>
            <p:cNvPr id="50" name="Straight Connector 49"/>
            <p:cNvCxnSpPr/>
            <p:nvPr/>
          </p:nvCxnSpPr>
          <p:spPr>
            <a:xfrm flipH="1">
              <a:off x="11558613" y="7378263"/>
              <a:ext cx="697175" cy="1103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277600" y="7757975"/>
              <a:ext cx="462756" cy="741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871544" y="7048636"/>
              <a:ext cx="868987" cy="1450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191796" y="6681220"/>
              <a:ext cx="1039870" cy="1818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503372" y="6333435"/>
              <a:ext cx="1213520" cy="216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834679" y="5905500"/>
              <a:ext cx="1443056" cy="2593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3199401" y="5489557"/>
              <a:ext cx="1650330" cy="3016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12582" y="5143500"/>
              <a:ext cx="1861847" cy="3355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848080" y="4791735"/>
              <a:ext cx="2006458" cy="3707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14170267" y="4430333"/>
              <a:ext cx="2151189" cy="4068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4468674" y="4109719"/>
              <a:ext cx="2317748" cy="4396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4777986" y="3817332"/>
              <a:ext cx="2431281" cy="4681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15095131" y="3447075"/>
              <a:ext cx="2624707" cy="5051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5372507" y="3646146"/>
              <a:ext cx="2499356" cy="4852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5633932" y="4199408"/>
              <a:ext cx="2226314" cy="4299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5928551" y="4734425"/>
              <a:ext cx="1935053" cy="376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6190036" y="5230815"/>
              <a:ext cx="1684579" cy="326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6520324" y="5846294"/>
              <a:ext cx="1355305" cy="2638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6786422" y="6380040"/>
              <a:ext cx="1079938" cy="2118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7091546" y="6895295"/>
              <a:ext cx="786792" cy="1586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7321999" y="7429508"/>
              <a:ext cx="546141" cy="1069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7558464" y="7925424"/>
              <a:ext cx="311924" cy="5735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Line Callout 1 (Border and Accent Bar) 1"/>
          <p:cNvSpPr/>
          <p:nvPr/>
        </p:nvSpPr>
        <p:spPr>
          <a:xfrm flipH="1">
            <a:off x="15087600" y="629920"/>
            <a:ext cx="2438400" cy="914400"/>
          </a:xfrm>
          <a:prstGeom prst="accentBorderCallout1">
            <a:avLst>
              <a:gd name="adj1" fmla="val 18750"/>
              <a:gd name="adj2" fmla="val -8333"/>
              <a:gd name="adj3" fmla="val 18277"/>
              <a:gd name="adj4" fmla="val -32407"/>
            </a:avLst>
          </a:prstGeom>
          <a:solidFill>
            <a:schemeClr val="accent2">
              <a:lumMod val="75000"/>
            </a:schemeClr>
          </a:solidFill>
          <a:ln w="38100">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TIẾT 2</a:t>
            </a:r>
          </a:p>
        </p:txBody>
      </p:sp>
      <p:sp>
        <p:nvSpPr>
          <p:cNvPr id="3" name="Rounded Rectangle 2"/>
          <p:cNvSpPr/>
          <p:nvPr/>
        </p:nvSpPr>
        <p:spPr>
          <a:xfrm>
            <a:off x="1040141" y="1202962"/>
            <a:ext cx="1952790" cy="9228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Ví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a:t>
            </a:r>
            <a:r>
              <a:rPr lang="en-US" sz="3600" b="1" dirty="0">
                <a:latin typeface="Arial" panose="020B0604020202020204" pitchFamily="34" charset="0"/>
                <a:cs typeface="Arial" panose="020B0604020202020204" pitchFamily="34" charset="0"/>
              </a:rPr>
              <a:t> 4 </a:t>
            </a:r>
          </a:p>
        </p:txBody>
      </p:sp>
      <p:sp>
        <p:nvSpPr>
          <p:cNvPr id="4" name="TextBox 3"/>
          <p:cNvSpPr txBox="1"/>
          <p:nvPr/>
        </p:nvSpPr>
        <p:spPr>
          <a:xfrm>
            <a:off x="3152545" y="1083911"/>
            <a:ext cx="11734800" cy="1754326"/>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5x - 7y ≤ 0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tọa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a:t>
            </a:r>
          </a:p>
        </p:txBody>
      </p:sp>
      <p:grpSp>
        <p:nvGrpSpPr>
          <p:cNvPr id="5" name="Group 4"/>
          <p:cNvGrpSpPr/>
          <p:nvPr/>
        </p:nvGrpSpPr>
        <p:grpSpPr>
          <a:xfrm>
            <a:off x="990600" y="2538866"/>
            <a:ext cx="2030455" cy="1418251"/>
            <a:chOff x="1474746" y="2996391"/>
            <a:chExt cx="2030455" cy="161370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747" y="2996391"/>
              <a:ext cx="2030454" cy="1613709"/>
            </a:xfrm>
            <a:prstGeom prst="rect">
              <a:avLst/>
            </a:prstGeom>
          </p:spPr>
        </p:pic>
        <p:sp>
          <p:nvSpPr>
            <p:cNvPr id="7" name="TextBox 6"/>
            <p:cNvSpPr txBox="1"/>
            <p:nvPr/>
          </p:nvSpPr>
          <p:spPr>
            <a:xfrm>
              <a:off x="1474746" y="3390900"/>
              <a:ext cx="1988636" cy="646331"/>
            </a:xfrm>
            <a:prstGeom prst="rect">
              <a:avLst/>
            </a:prstGeom>
            <a:noFill/>
          </p:spPr>
          <p:txBody>
            <a:bodyPr wrap="square" rtlCol="0">
              <a:spAutoFit/>
            </a:bodyPr>
            <a:lstStyle/>
            <a:p>
              <a:pPr algn="ctr"/>
              <a:r>
                <a:rPr lang="en-US" sz="3600" b="1" dirty="0" err="1">
                  <a:solidFill>
                    <a:srgbClr val="002060"/>
                  </a:solidFill>
                  <a:latin typeface="Arial" panose="020B0604020202020204" pitchFamily="34" charset="0"/>
                  <a:cs typeface="Arial" panose="020B0604020202020204" pitchFamily="34" charset="0"/>
                </a:rPr>
                <a:t>Giải</a:t>
              </a:r>
              <a:endParaRPr lang="en-US" sz="3600" b="1" dirty="0">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1321970" y="4090468"/>
            <a:ext cx="8991600" cy="1569660"/>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Vẽ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thẳng</a:t>
            </a:r>
            <a:r>
              <a:rPr lang="en-US" sz="3200"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d</a:t>
            </a:r>
            <a:r>
              <a:rPr lang="en-US" sz="3200" dirty="0">
                <a:latin typeface="Arial" panose="020B0604020202020204" pitchFamily="34" charset="0"/>
                <a:cs typeface="Arial" panose="020B0604020202020204" pitchFamily="34" charset="0"/>
              </a:rPr>
              <a:t>: 5x - 7y = 0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tọa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Oxy.</a:t>
            </a:r>
          </a:p>
        </p:txBody>
      </p:sp>
      <p:sp>
        <p:nvSpPr>
          <p:cNvPr id="9" name="TextBox 8"/>
          <p:cNvSpPr txBox="1"/>
          <p:nvPr/>
        </p:nvSpPr>
        <p:spPr>
          <a:xfrm>
            <a:off x="1321970" y="5793480"/>
            <a:ext cx="8991600" cy="2308324"/>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Lấy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M</a:t>
            </a:r>
            <a:r>
              <a:rPr lang="en-US" sz="3200" baseline="-25000" dirty="0">
                <a:latin typeface="Arial" panose="020B0604020202020204" pitchFamily="34" charset="0"/>
                <a:cs typeface="Arial" panose="020B0604020202020204" pitchFamily="34" charset="0"/>
              </a:rPr>
              <a:t>0</a:t>
            </a:r>
            <a:r>
              <a:rPr lang="en-US" sz="3200" dirty="0">
                <a:latin typeface="Arial" panose="020B0604020202020204" pitchFamily="34" charset="0"/>
                <a:cs typeface="Arial" panose="020B0604020202020204" pitchFamily="34" charset="0"/>
              </a:rPr>
              <a:t> (0; 1)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thuộc</a:t>
            </a:r>
            <a:r>
              <a:rPr lang="en-US" sz="3200" dirty="0">
                <a:latin typeface="Arial" panose="020B0604020202020204" pitchFamily="34" charset="0"/>
                <a:cs typeface="Arial" panose="020B0604020202020204" pitchFamily="34" charset="0"/>
              </a:rPr>
              <a:t> d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thay</a:t>
            </a:r>
            <a:r>
              <a:rPr lang="en-US" sz="3200" dirty="0">
                <a:latin typeface="Arial" panose="020B0604020202020204" pitchFamily="34" charset="0"/>
                <a:cs typeface="Arial" panose="020B0604020202020204" pitchFamily="34" charset="0"/>
              </a:rPr>
              <a:t> x = 0, y = 1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r>
              <a:rPr lang="en-US" sz="3200" dirty="0">
                <a:latin typeface="Arial" panose="020B0604020202020204" pitchFamily="34" charset="0"/>
                <a:cs typeface="Arial" panose="020B0604020202020204" pitchFamily="34" charset="0"/>
              </a:rPr>
              <a:t> 5x - 7y, ta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5. 0 - 7. 1 = -7 &lt; 0.</a:t>
            </a:r>
          </a:p>
        </p:txBody>
      </p:sp>
      <p:sp>
        <p:nvSpPr>
          <p:cNvPr id="10" name="TextBox 9"/>
          <p:cNvSpPr txBox="1"/>
          <p:nvPr/>
        </p:nvSpPr>
        <p:spPr>
          <a:xfrm>
            <a:off x="1222210" y="8144428"/>
            <a:ext cx="10436390" cy="1569660"/>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Do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bờ</a:t>
            </a:r>
            <a:r>
              <a:rPr lang="en-US" sz="3200" dirty="0">
                <a:latin typeface="Arial" panose="020B0604020202020204" pitchFamily="34" charset="0"/>
                <a:cs typeface="Arial" panose="020B0604020202020204" pitchFamily="34" charset="0"/>
              </a:rPr>
              <a:t> d </a:t>
            </a:r>
            <a:r>
              <a:rPr lang="en-US" sz="3200" dirty="0" err="1">
                <a:latin typeface="Arial" panose="020B0604020202020204" pitchFamily="34" charset="0"/>
                <a:cs typeface="Arial" panose="020B0604020202020204" pitchFamily="34" charset="0"/>
              </a:rPr>
              <a:t>chứa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M</a:t>
            </a:r>
            <a:r>
              <a:rPr lang="en-US" sz="3200" baseline="-25000" dirty="0">
                <a:latin typeface="Arial" panose="020B0604020202020204" pitchFamily="34" charset="0"/>
                <a:cs typeface="Arial" panose="020B0604020202020204" pitchFamily="34" charset="0"/>
              </a:rPr>
              <a:t>0</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gạch</a:t>
            </a:r>
            <a:r>
              <a:rPr lang="en-US" sz="3200" dirty="0">
                <a:latin typeface="Arial" panose="020B0604020202020204" pitchFamily="34" charset="0"/>
                <a:cs typeface="Arial" panose="020B0604020202020204" pitchFamily="34" charset="0"/>
              </a:rPr>
              <a:t>).</a:t>
            </a:r>
          </a:p>
        </p:txBody>
      </p:sp>
      <p:cxnSp>
        <p:nvCxnSpPr>
          <p:cNvPr id="11" name="Straight Arrow Connector 10"/>
          <p:cNvCxnSpPr/>
          <p:nvPr/>
        </p:nvCxnSpPr>
        <p:spPr>
          <a:xfrm flipV="1">
            <a:off x="12344400" y="2998968"/>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084559" y="7318890"/>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811000" y="269821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y</a:t>
            </a:r>
          </a:p>
        </p:txBody>
      </p:sp>
      <p:sp>
        <p:nvSpPr>
          <p:cNvPr id="14" name="TextBox 13"/>
          <p:cNvSpPr txBox="1"/>
          <p:nvPr/>
        </p:nvSpPr>
        <p:spPr>
          <a:xfrm>
            <a:off x="17744440" y="728207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15" name="TextBox 14"/>
          <p:cNvSpPr txBox="1"/>
          <p:nvPr/>
        </p:nvSpPr>
        <p:spPr>
          <a:xfrm>
            <a:off x="12382500" y="73959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grpSp>
        <p:nvGrpSpPr>
          <p:cNvPr id="127" name="Group 126"/>
          <p:cNvGrpSpPr/>
          <p:nvPr/>
        </p:nvGrpSpPr>
        <p:grpSpPr>
          <a:xfrm>
            <a:off x="12954000" y="7237421"/>
            <a:ext cx="3657600" cy="148813"/>
            <a:chOff x="12954000" y="7239472"/>
            <a:chExt cx="3657600" cy="148813"/>
          </a:xfrm>
        </p:grpSpPr>
        <p:cxnSp>
          <p:nvCxnSpPr>
            <p:cNvPr id="18" name="Straight Connector 17"/>
            <p:cNvCxnSpPr/>
            <p:nvPr/>
          </p:nvCxnSpPr>
          <p:spPr>
            <a:xfrm>
              <a:off x="129540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5636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1732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828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392400" y="723947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002000" y="724838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611600" y="7249494"/>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2280591" y="4268444"/>
            <a:ext cx="149698" cy="2422591"/>
            <a:chOff x="12279551" y="4268445"/>
            <a:chExt cx="149698" cy="2422591"/>
          </a:xfrm>
        </p:grpSpPr>
        <p:cxnSp>
          <p:nvCxnSpPr>
            <p:cNvPr id="26" name="Straight Connector 25"/>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12359854" y="4199049"/>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1819730" y="381733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5</a:t>
            </a:r>
          </a:p>
        </p:txBody>
      </p:sp>
      <p:sp>
        <p:nvSpPr>
          <p:cNvPr id="32" name="TextBox 31"/>
          <p:cNvSpPr txBox="1"/>
          <p:nvPr/>
        </p:nvSpPr>
        <p:spPr>
          <a:xfrm>
            <a:off x="16417666" y="738717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7</a:t>
            </a:r>
          </a:p>
        </p:txBody>
      </p:sp>
      <p:sp>
        <p:nvSpPr>
          <p:cNvPr id="33" name="TextBox 32"/>
          <p:cNvSpPr txBox="1"/>
          <p:nvPr/>
        </p:nvSpPr>
        <p:spPr>
          <a:xfrm>
            <a:off x="11875825" y="6333435"/>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a:t>
            </a:r>
          </a:p>
        </p:txBody>
      </p:sp>
      <p:sp>
        <p:nvSpPr>
          <p:cNvPr id="34" name="TextBox 33"/>
          <p:cNvSpPr txBox="1"/>
          <p:nvPr/>
        </p:nvSpPr>
        <p:spPr>
          <a:xfrm>
            <a:off x="12398343" y="6229273"/>
            <a:ext cx="715251" cy="584775"/>
          </a:xfrm>
          <a:prstGeom prst="rect">
            <a:avLst/>
          </a:prstGeom>
          <a:noFill/>
        </p:spPr>
        <p:txBody>
          <a:bodyPr wrap="square" rtlCol="0">
            <a:spAutoFit/>
          </a:bodyPr>
          <a:lstStyle/>
          <a:p>
            <a:r>
              <a:rPr lang="en-US" sz="3200" i="1" dirty="0">
                <a:solidFill>
                  <a:srgbClr val="0070C0"/>
                </a:solidFill>
                <a:latin typeface="Arial" panose="020B0604020202020204" pitchFamily="34" charset="0"/>
                <a:cs typeface="Arial" panose="020B0604020202020204" pitchFamily="34" charset="0"/>
              </a:rPr>
              <a:t>M</a:t>
            </a:r>
            <a:r>
              <a:rPr lang="en-US" sz="3200" i="1" baseline="-25000" dirty="0">
                <a:solidFill>
                  <a:srgbClr val="0070C0"/>
                </a:solidFill>
                <a:latin typeface="Arial" panose="020B0604020202020204" pitchFamily="34" charset="0"/>
                <a:cs typeface="Arial" panose="020B0604020202020204" pitchFamily="34" charset="0"/>
              </a:rPr>
              <a:t>0</a:t>
            </a:r>
            <a:endParaRPr lang="en-US" sz="3200" i="1" dirty="0">
              <a:solidFill>
                <a:srgbClr val="0070C0"/>
              </a:solidFill>
              <a:latin typeface="Arial" panose="020B0604020202020204" pitchFamily="34" charset="0"/>
              <a:cs typeface="Arial" panose="020B0604020202020204" pitchFamily="34" charset="0"/>
            </a:endParaRPr>
          </a:p>
        </p:txBody>
      </p:sp>
      <p:cxnSp>
        <p:nvCxnSpPr>
          <p:cNvPr id="36" name="Straight Connector 35"/>
          <p:cNvCxnSpPr/>
          <p:nvPr/>
        </p:nvCxnSpPr>
        <p:spPr>
          <a:xfrm>
            <a:off x="12398343" y="4268444"/>
            <a:ext cx="4213257" cy="0"/>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611600" y="4268444"/>
            <a:ext cx="0" cy="3013628"/>
          </a:xfrm>
          <a:prstGeom prst="line">
            <a:avLst/>
          </a:prstGeom>
          <a:ln w="3810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277600" y="3319244"/>
            <a:ext cx="6588759" cy="4782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9437022">
            <a:off x="15876152" y="3268881"/>
            <a:ext cx="2379100" cy="523220"/>
          </a:xfrm>
          <a:prstGeom prst="rect">
            <a:avLst/>
          </a:prstGeom>
          <a:noFill/>
        </p:spPr>
        <p:txBody>
          <a:bodyPr wrap="square" rtlCol="0">
            <a:spAutoFit/>
          </a:bodyPr>
          <a:lstStyle/>
          <a:p>
            <a:pPr algn="ctr"/>
            <a:r>
              <a:rPr lang="en-US" sz="2800" dirty="0">
                <a:solidFill>
                  <a:srgbClr val="0070C0"/>
                </a:solidFill>
                <a:latin typeface="Arial" panose="020B0604020202020204" pitchFamily="34" charset="0"/>
                <a:cs typeface="Arial" panose="020B0604020202020204" pitchFamily="34" charset="0"/>
              </a:rPr>
              <a:t>d: 5x - 7y = 0</a:t>
            </a:r>
          </a:p>
        </p:txBody>
      </p:sp>
    </p:spTree>
    <p:extLst>
      <p:ext uri="{BB962C8B-B14F-4D97-AF65-F5344CB8AC3E}">
        <p14:creationId xmlns:p14="http://schemas.microsoft.com/office/powerpoint/2010/main" val="1507262642"/>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fade">
                                      <p:cBhvr>
                                        <p:cTn id="44" dur="500"/>
                                        <p:tgtEl>
                                          <p:spTgt spid="1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27"/>
                                        </p:tgtEl>
                                        <p:attrNameLst>
                                          <p:attrName>style.visibility</p:attrName>
                                        </p:attrNameLst>
                                      </p:cBhvr>
                                      <p:to>
                                        <p:strVal val="visible"/>
                                      </p:to>
                                    </p:set>
                                    <p:animEffect transition="in" filter="fade">
                                      <p:cBhvr>
                                        <p:cTn id="53" dur="500"/>
                                        <p:tgtEl>
                                          <p:spTgt spid="1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par>
                                <p:cTn id="65" presetID="22" presetClass="entr" presetSubtype="4"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down)">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2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down)">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8" presetClass="entr" presetSubtype="12" fill="hold" nodeType="click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strips(downLeft)">
                                      <p:cBhvr>
                                        <p:cTn id="91" dur="500"/>
                                        <p:tgtEl>
                                          <p:spTgt spid="124"/>
                                        </p:tgtEl>
                                      </p:cBhvr>
                                    </p:animEffect>
                                  </p:childTnLst>
                                </p:cTn>
                              </p:par>
                              <p:par>
                                <p:cTn id="92" presetID="2" presetClass="entr" presetSubtype="4"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ppt_x"/>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8" grpId="0"/>
      <p:bldP spid="9" grpId="0"/>
      <p:bldP spid="10" grpId="0"/>
      <p:bldP spid="13" grpId="0"/>
      <p:bldP spid="14" grpId="0"/>
      <p:bldP spid="15" grpId="0"/>
      <p:bldP spid="31" grpId="0"/>
      <p:bldP spid="32" grpId="0"/>
      <p:bldP spid="33" grpId="0"/>
      <p:bldP spid="3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8460255"/>
            <a:ext cx="18288000" cy="1826745"/>
          </a:xfrm>
          <a:prstGeom prst="rect">
            <a:avLst/>
          </a:prstGeom>
          <a:solidFill>
            <a:srgbClr val="99B83C"/>
          </a:solidFill>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14549"/>
            <a:ext cx="3123538" cy="7278128"/>
          </a:xfrm>
          <a:prstGeom prst="rect">
            <a:avLst/>
          </a:prstGeom>
        </p:spPr>
      </p:pic>
      <p:sp>
        <p:nvSpPr>
          <p:cNvPr id="4" name="Rounded Rectangular Callout 3"/>
          <p:cNvSpPr/>
          <p:nvPr/>
        </p:nvSpPr>
        <p:spPr>
          <a:xfrm>
            <a:off x="4800600" y="1028700"/>
            <a:ext cx="11659262" cy="2971800"/>
          </a:xfrm>
          <a:prstGeom prst="wedgeRoundRectCallout">
            <a:avLst>
              <a:gd name="adj1" fmla="val -55799"/>
              <a:gd name="adj2" fmla="val 2887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chemeClr val="tx1"/>
                </a:solidFill>
                <a:latin typeface="Arial" panose="020B0604020202020204" pitchFamily="34" charset="0"/>
                <a:cs typeface="Arial" panose="020B0604020202020204" pitchFamily="34" charset="0"/>
              </a:rPr>
              <a:t>Nếu muốn biểu diễn miền nghiệm của bất phương trình 5x – 7y &lt; 0 thì làm như thế nào? Từ đó tổng quát với trường hợp ax + by &lt; c.</a:t>
            </a:r>
            <a:endParaRPr lang="en-US" sz="36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232" y="1028700"/>
            <a:ext cx="1447806" cy="1447806"/>
          </a:xfrm>
          <a:prstGeom prst="rect">
            <a:avLst/>
          </a:prstGeom>
        </p:spPr>
      </p:pic>
      <p:sp>
        <p:nvSpPr>
          <p:cNvPr id="6" name="Explosion 1 5"/>
          <p:cNvSpPr/>
          <p:nvPr/>
        </p:nvSpPr>
        <p:spPr>
          <a:xfrm>
            <a:off x="3733135" y="4345461"/>
            <a:ext cx="2856835" cy="2245839"/>
          </a:xfrm>
          <a:prstGeom prst="irregularSeal1">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Arial" panose="020B0604020202020204" pitchFamily="34" charset="0"/>
                <a:cs typeface="Arial" panose="020B0604020202020204" pitchFamily="34" charset="0"/>
              </a:rPr>
              <a:t>Chú</a:t>
            </a:r>
            <a:r>
              <a:rPr lang="en-US" sz="3600" b="1" dirty="0">
                <a:solidFill>
                  <a:srgbClr val="C00000"/>
                </a:solidFill>
                <a:latin typeface="Arial" panose="020B0604020202020204" pitchFamily="34" charset="0"/>
                <a:cs typeface="Arial" panose="020B0604020202020204" pitchFamily="34" charset="0"/>
              </a:rPr>
              <a:t> ý</a:t>
            </a:r>
          </a:p>
        </p:txBody>
      </p:sp>
      <p:sp>
        <p:nvSpPr>
          <p:cNvPr id="7" name="Rectangle 6"/>
          <p:cNvSpPr/>
          <p:nvPr/>
        </p:nvSpPr>
        <p:spPr>
          <a:xfrm>
            <a:off x="6837623" y="4522217"/>
            <a:ext cx="10134600" cy="3416320"/>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Miền nghiệm của bất phương trình ax</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by</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&lt;</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c</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là miền nghiệm của bất phương trình ax</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by</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c</a:t>
            </a:r>
            <a:r>
              <a:rPr lang="en-US" sz="3600" dirty="0">
                <a:solidFill>
                  <a:srgbClr val="002060"/>
                </a:solidFill>
                <a:latin typeface="Arial" panose="020B0604020202020204" pitchFamily="34" charset="0"/>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bỏ đi đường thẳng ax + by = c và biểu diễn đường thẳng bằng nét đứt.</a:t>
            </a:r>
          </a:p>
        </p:txBody>
      </p:sp>
    </p:spTree>
    <p:extLst>
      <p:ext uri="{BB962C8B-B14F-4D97-AF65-F5344CB8AC3E}">
        <p14:creationId xmlns:p14="http://schemas.microsoft.com/office/powerpoint/2010/main" val="1237478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 y="952500"/>
            <a:ext cx="18288000" cy="2209800"/>
            <a:chOff x="0" y="1104900"/>
            <a:chExt cx="18288000" cy="3200400"/>
          </a:xfrm>
        </p:grpSpPr>
        <p:sp>
          <p:nvSpPr>
            <p:cNvPr id="3" name="AutoShape 4"/>
            <p:cNvSpPr/>
            <p:nvPr/>
          </p:nvSpPr>
          <p:spPr>
            <a:xfrm>
              <a:off x="0" y="1104900"/>
              <a:ext cx="18288000" cy="3200400"/>
            </a:xfrm>
            <a:prstGeom prst="rect">
              <a:avLst/>
            </a:prstGeom>
            <a:solidFill>
              <a:schemeClr val="accent4">
                <a:lumMod val="40000"/>
                <a:lumOff val="60000"/>
              </a:schemeClr>
            </a:solidFill>
          </p:spPr>
        </p:sp>
        <p:sp>
          <p:nvSpPr>
            <p:cNvPr id="4" name="Rectangle 3"/>
            <p:cNvSpPr/>
            <p:nvPr/>
          </p:nvSpPr>
          <p:spPr>
            <a:xfrm>
              <a:off x="1360170" y="1449966"/>
              <a:ext cx="15567660" cy="245605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Luyện tập </a:t>
              </a:r>
              <a:r>
                <a:rPr lang="en-US" sz="3600" b="1" dirty="0">
                  <a:latin typeface="Arial" panose="020B0604020202020204" pitchFamily="34" charset="0"/>
                  <a:cs typeface="Arial" panose="020B0604020202020204" pitchFamily="34" charset="0"/>
                </a:rPr>
                <a:t>2</a:t>
              </a:r>
              <a:r>
                <a:rPr lang="vi-VN" sz="3600" b="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2x + y &lt; 200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tọa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35381">
            <a:off x="7750408" y="-630484"/>
            <a:ext cx="1932008" cy="2544598"/>
          </a:xfrm>
          <a:prstGeom prst="rect">
            <a:avLst/>
          </a:prstGeom>
        </p:spPr>
      </p:pic>
      <p:sp>
        <p:nvSpPr>
          <p:cNvPr id="9" name="TextBox 8"/>
          <p:cNvSpPr txBox="1"/>
          <p:nvPr/>
        </p:nvSpPr>
        <p:spPr>
          <a:xfrm>
            <a:off x="6934200" y="4090251"/>
            <a:ext cx="10336630" cy="1569660"/>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1: </a:t>
            </a:r>
            <a:r>
              <a:rPr lang="en-US" sz="3200" dirty="0" err="1">
                <a:latin typeface="Arial" panose="020B0604020202020204" pitchFamily="34" charset="0"/>
                <a:cs typeface="Arial" panose="020B0604020202020204" pitchFamily="34" charset="0"/>
              </a:rPr>
              <a:t>Vẽ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thẳng</a:t>
            </a:r>
            <a:r>
              <a:rPr lang="en-US" sz="3200"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d</a:t>
            </a:r>
            <a:r>
              <a:rPr lang="en-US" sz="3200" dirty="0">
                <a:latin typeface="Arial" panose="020B0604020202020204" pitchFamily="34" charset="0"/>
                <a:cs typeface="Arial" panose="020B0604020202020204" pitchFamily="34" charset="0"/>
              </a:rPr>
              <a:t>: 2x + y = 200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phẳng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tọa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Oxy.</a:t>
            </a:r>
          </a:p>
        </p:txBody>
      </p:sp>
      <p:sp>
        <p:nvSpPr>
          <p:cNvPr id="10" name="TextBox 9"/>
          <p:cNvSpPr txBox="1"/>
          <p:nvPr/>
        </p:nvSpPr>
        <p:spPr>
          <a:xfrm>
            <a:off x="6934200" y="5793263"/>
            <a:ext cx="10336630" cy="1493358"/>
          </a:xfrm>
          <a:prstGeom prst="rect">
            <a:avLst/>
          </a:prstGeom>
          <a:noFill/>
        </p:spPr>
        <p:txBody>
          <a:bodyPr wrap="square" rtlCol="0">
            <a:spAutoFit/>
          </a:bodyPr>
          <a:lstStyle/>
          <a:p>
            <a:pPr algn="just">
              <a:lnSpc>
                <a:spcPct val="150000"/>
              </a:lnSpc>
            </a:pPr>
            <a:r>
              <a:rPr lang="en-US" sz="3200" i="1" dirty="0" err="1">
                <a:solidFill>
                  <a:srgbClr val="0070C0"/>
                </a:solidFill>
                <a:latin typeface="Arial" panose="020B0604020202020204" pitchFamily="34" charset="0"/>
                <a:cs typeface="Arial" panose="020B0604020202020204" pitchFamily="34" charset="0"/>
              </a:rPr>
              <a:t>Bước</a:t>
            </a:r>
            <a:r>
              <a:rPr lang="en-US" sz="3200" i="1" dirty="0">
                <a:solidFill>
                  <a:srgbClr val="0070C0"/>
                </a:solidFill>
                <a:latin typeface="Arial" panose="020B0604020202020204" pitchFamily="34" charset="0"/>
                <a:cs typeface="Arial" panose="020B0604020202020204" pitchFamily="34" charset="0"/>
              </a:rPr>
              <a:t> 2: </a:t>
            </a:r>
            <a:r>
              <a:rPr lang="nl-NL" sz="3200" dirty="0">
                <a:latin typeface="Arial" panose="020B0604020202020204" pitchFamily="34" charset="0"/>
                <a:cs typeface="Arial" panose="020B0604020202020204" pitchFamily="34" charset="0"/>
              </a:rPr>
              <a:t>Lấy điểm O (0; 0) không thuộc d và thay x = 0, y = 0 vào biểu thức 2x + y ta được: 2. 0 + 0 &lt; 200.</a:t>
            </a:r>
            <a:endParaRPr lang="en-US" sz="3200" dirty="0">
              <a:latin typeface="Arial" panose="020B0604020202020204" pitchFamily="34" charset="0"/>
              <a:cs typeface="Arial" panose="020B0604020202020204" pitchFamily="34" charset="0"/>
            </a:endParaRPr>
          </a:p>
        </p:txBody>
      </p:sp>
      <p:sp>
        <p:nvSpPr>
          <p:cNvPr id="11" name="TextBox 10"/>
          <p:cNvSpPr txBox="1"/>
          <p:nvPr/>
        </p:nvSpPr>
        <p:spPr>
          <a:xfrm>
            <a:off x="6915150" y="7419973"/>
            <a:ext cx="10436390" cy="2308324"/>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Do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nl-NL" sz="3200" dirty="0">
                <a:latin typeface="Arial" panose="020B0604020202020204" pitchFamily="34" charset="0"/>
                <a:cs typeface="Arial" panose="020B0604020202020204" pitchFamily="34" charset="0"/>
              </a:rPr>
              <a:t>nửa mặt phẳng bờ d chứa điểm O(0; 0) không kể đường thẳng d (miền không bị gạch).</a:t>
            </a:r>
            <a:endParaRPr lang="en-US" sz="32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63271"/>
            <a:ext cx="6303362" cy="5845976"/>
          </a:xfrm>
          <a:prstGeom prst="rect">
            <a:avLst/>
          </a:prstGeom>
        </p:spPr>
      </p:pic>
      <p:grpSp>
        <p:nvGrpSpPr>
          <p:cNvPr id="13" name="Group 12"/>
          <p:cNvGrpSpPr/>
          <p:nvPr/>
        </p:nvGrpSpPr>
        <p:grpSpPr>
          <a:xfrm>
            <a:off x="10744200" y="2588392"/>
            <a:ext cx="2286000" cy="1501859"/>
            <a:chOff x="914400" y="5372100"/>
            <a:chExt cx="2687941" cy="1737425"/>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828775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3"/>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animEffect transition="in" filter="fade">
                                      <p:cBhvr>
                                        <p:cTn id="24" dur="500"/>
                                        <p:tgtEl>
                                          <p:spTgt spid="9"/>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strVal val="#ppt_w+.3"/>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animEffect transition="in" filter="fade">
                                      <p:cBhvr>
                                        <p:cTn id="29" dur="500"/>
                                        <p:tgtEl>
                                          <p:spTgt spid="10"/>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ppt_w+.3"/>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80" y="952500"/>
            <a:ext cx="18288000" cy="1447800"/>
          </a:xfrm>
          <a:prstGeom prst="rect">
            <a:avLst/>
          </a:prstGeom>
          <a:solidFill>
            <a:schemeClr val="accent3">
              <a:lumMod val="60000"/>
              <a:lumOff val="40000"/>
            </a:schemeClr>
          </a:solidFill>
        </p:spPr>
      </p:sp>
      <p:sp>
        <p:nvSpPr>
          <p:cNvPr id="20" name="TextBox 19"/>
          <p:cNvSpPr txBox="1"/>
          <p:nvPr/>
        </p:nvSpPr>
        <p:spPr>
          <a:xfrm>
            <a:off x="4403146" y="1353234"/>
            <a:ext cx="9682480" cy="646331"/>
          </a:xfrm>
          <a:prstGeom prst="rect">
            <a:avLst/>
          </a:prstGeom>
          <a:noFill/>
        </p:spPr>
        <p:txBody>
          <a:bodyPr wrap="square" rtlCol="0">
            <a:spAutoFit/>
          </a:bodyPr>
          <a:lstStyle/>
          <a:p>
            <a:pPr algn="ctr"/>
            <a:r>
              <a:rPr lang="en-US" sz="3600" b="1" dirty="0" err="1">
                <a:solidFill>
                  <a:prstClr val="black"/>
                </a:solidFill>
                <a:latin typeface="Arial" panose="020B0604020202020204" pitchFamily="34" charset="0"/>
                <a:cs typeface="Arial" panose="020B0604020202020204" pitchFamily="34" charset="0"/>
              </a:rPr>
              <a:t>Ví</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dụ</a:t>
            </a:r>
            <a:r>
              <a:rPr lang="en-US" sz="3600" b="1" dirty="0">
                <a:solidFill>
                  <a:prstClr val="black"/>
                </a:solidFill>
                <a:latin typeface="Arial" panose="020B0604020202020204" pitchFamily="34" charset="0"/>
                <a:cs typeface="Arial" panose="020B0604020202020204" pitchFamily="34" charset="0"/>
              </a:rPr>
              <a:t> 5: </a:t>
            </a:r>
            <a:r>
              <a:rPr lang="en-US" sz="3600" dirty="0" err="1">
                <a:solidFill>
                  <a:prstClr val="black"/>
                </a:solidFill>
                <a:latin typeface="Arial" panose="020B0604020202020204" pitchFamily="34" charset="0"/>
                <a:cs typeface="Arial" panose="020B0604020202020204" pitchFamily="34" charset="0"/>
              </a:rPr>
              <a:t>Giải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bài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toán</a:t>
            </a:r>
            <a:r>
              <a:rPr lang="en-US" sz="3600" dirty="0">
                <a:solidFill>
                  <a:prstClr val="black"/>
                </a:solidFill>
                <a:latin typeface="Arial" panose="020B0604020202020204" pitchFamily="34" charset="0"/>
                <a:cs typeface="Arial" panose="020B0604020202020204" pitchFamily="34" charset="0"/>
              </a:rPr>
              <a:t> ở </a:t>
            </a:r>
            <a:r>
              <a:rPr lang="en-US" sz="3600" dirty="0" err="1">
                <a:solidFill>
                  <a:prstClr val="black"/>
                </a:solidFill>
                <a:latin typeface="Arial" panose="020B0604020202020204" pitchFamily="34" charset="0"/>
                <a:cs typeface="Arial" panose="020B0604020202020204" pitchFamily="34" charset="0"/>
              </a:rPr>
              <a:t>tình</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huống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mở</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đầu</a:t>
            </a:r>
            <a:endParaRPr lang="en-US" sz="3600" b="1" dirty="0">
              <a:solidFill>
                <a:prstClr val="black"/>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b="21078"/>
          <a:stretch/>
        </p:blipFill>
        <p:spPr>
          <a:xfrm>
            <a:off x="386080" y="-537865"/>
            <a:ext cx="4055166" cy="3200400"/>
          </a:xfrm>
          <a:prstGeom prst="rect">
            <a:avLst/>
          </a:prstGeom>
        </p:spPr>
      </p:pic>
      <p:sp>
        <p:nvSpPr>
          <p:cNvPr id="23" name="Rectangle 22"/>
          <p:cNvSpPr/>
          <p:nvPr/>
        </p:nvSpPr>
        <p:spPr>
          <a:xfrm>
            <a:off x="1671320" y="2801034"/>
            <a:ext cx="14864080" cy="6740307"/>
          </a:xfrm>
          <a:prstGeom prst="rect">
            <a:avLst/>
          </a:prstGeom>
        </p:spPr>
        <p:txBody>
          <a:bodyPr wrap="square">
            <a:spAutoFit/>
          </a:bodyPr>
          <a:lstStyle/>
          <a:p>
            <a:pPr algn="just">
              <a:lnSpc>
                <a:spcPct val="150000"/>
              </a:lnSpc>
            </a:pPr>
            <a:r>
              <a:rPr lang="vi-VN" sz="3600" dirty="0">
                <a:solidFill>
                  <a:prstClr val="black"/>
                </a:solidFill>
                <a:cs typeface="Arial" panose="020B0604020202020204" pitchFamily="34" charset="0"/>
              </a:rPr>
              <a:t>Nhân ngày Quốc tế Thiếu nhi 1 – 6, một rạp chiếu phim phục vụ các khán giả một bộ phim hoạt hình. Vé được bán ra có hai loại:</a:t>
            </a:r>
          </a:p>
          <a:p>
            <a:pPr algn="just">
              <a:lnSpc>
                <a:spcPct val="150000"/>
              </a:lnSpc>
            </a:pPr>
            <a:r>
              <a:rPr lang="vi-VN" sz="3600" dirty="0">
                <a:solidFill>
                  <a:prstClr val="black"/>
                </a:solidFill>
                <a:cs typeface="Arial" panose="020B0604020202020204" pitchFamily="34" charset="0"/>
              </a:rPr>
              <a:t>Loại 1 (dành cho trẻ từ 6 – 13 tuổi): 50 000 đồng/ vé.</a:t>
            </a:r>
          </a:p>
          <a:p>
            <a:pPr algn="just">
              <a:lnSpc>
                <a:spcPct val="150000"/>
              </a:lnSpc>
            </a:pPr>
            <a:r>
              <a:rPr lang="vi-VN" sz="3600" dirty="0">
                <a:solidFill>
                  <a:prstClr val="black"/>
                </a:solidFill>
                <a:cs typeface="Arial" panose="020B0604020202020204" pitchFamily="34" charset="0"/>
              </a:rPr>
              <a:t>Loại 2 (dành cho người trên 13 tuổi): 100 000 đồng/vé.</a:t>
            </a:r>
          </a:p>
          <a:p>
            <a:pPr algn="just">
              <a:lnSpc>
                <a:spcPct val="150000"/>
              </a:lnSpc>
            </a:pPr>
            <a:r>
              <a:rPr lang="vi-VN" sz="3600" dirty="0">
                <a:solidFill>
                  <a:prstClr val="black"/>
                </a:solidFill>
                <a:cs typeface="Arial" panose="020B0604020202020204" pitchFamily="34" charset="0"/>
              </a:rPr>
              <a:t>Người ta tính toán rằng, để không phải bù lỗ thì số tiền vé thu được ở rạp chiếu phim này phải đạt tối thiểu 20 triệu đồng. </a:t>
            </a:r>
          </a:p>
          <a:p>
            <a:pPr algn="just">
              <a:lnSpc>
                <a:spcPct val="150000"/>
              </a:lnSpc>
            </a:pPr>
            <a:r>
              <a:rPr lang="vi-VN" sz="3600" dirty="0">
                <a:solidFill>
                  <a:prstClr val="black"/>
                </a:solidFill>
                <a:cs typeface="Arial" panose="020B0604020202020204" pitchFamily="34" charset="0"/>
              </a:rPr>
              <a:t>Hỏi số lượng vé bán được trong những trường hợp nào thì rạp chiếu phim phải bù lỗ?</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800" y="3890665"/>
            <a:ext cx="2182511" cy="2226888"/>
          </a:xfrm>
          <a:prstGeom prst="rect">
            <a:avLst/>
          </a:prstGeom>
        </p:spPr>
      </p:pic>
    </p:spTree>
    <p:extLst>
      <p:ext uri="{BB962C8B-B14F-4D97-AF65-F5344CB8AC3E}">
        <p14:creationId xmlns:p14="http://schemas.microsoft.com/office/powerpoint/2010/main" val="147584407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85800" y="952500"/>
            <a:ext cx="2286000" cy="1501859"/>
            <a:chOff x="914400" y="5372100"/>
            <a:chExt cx="2687941" cy="1737425"/>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15" name="TextBox 14"/>
            <p:cNvSpPr txBox="1"/>
            <p:nvPr/>
          </p:nvSpPr>
          <p:spPr>
            <a:xfrm>
              <a:off x="1354440" y="5737891"/>
              <a:ext cx="1807859"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3105150" y="1268696"/>
                <a:ext cx="13487400" cy="424731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x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(x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y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(y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50x + 100y (</a:t>
                </a:r>
                <a:r>
                  <a:rPr lang="en-US" sz="3600" dirty="0" err="1">
                    <a:latin typeface="Arial" panose="020B0604020202020204" pitchFamily="34" charset="0"/>
                    <a:cs typeface="Arial" panose="020B0604020202020204" pitchFamily="34" charset="0"/>
                  </a:rPr>
                  <a:t>nghìn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hơn</a:t>
                </a:r>
                <a:r>
                  <a:rPr lang="en-US" sz="3600" dirty="0">
                    <a:latin typeface="Arial" panose="020B0604020202020204" pitchFamily="34" charset="0"/>
                    <a:cs typeface="Arial" panose="020B0604020202020204" pitchFamily="34" charset="0"/>
                  </a:rPr>
                  <a:t> 20 </a:t>
                </a:r>
                <a:r>
                  <a:rPr lang="en-US" sz="3600" dirty="0" err="1">
                    <a:latin typeface="Arial" panose="020B0604020202020204" pitchFamily="34" charset="0"/>
                    <a:cs typeface="Arial" panose="020B0604020202020204" pitchFamily="34" charset="0"/>
                  </a:rPr>
                  <a:t>triệu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50x + 100y &lt; 20 000 hay x + 2y &lt; 400.</a:t>
                </a:r>
              </a:p>
            </p:txBody>
          </p:sp>
        </mc:Choice>
        <mc:Fallback xmlns="">
          <p:sp>
            <p:nvSpPr>
              <p:cNvPr id="16" name="TextBox 15"/>
              <p:cNvSpPr txBox="1">
                <a:spLocks noRot="1" noChangeAspect="1" noMove="1" noResize="1" noEditPoints="1" noAdjustHandles="1" noChangeArrowheads="1" noChangeShapeType="1" noTextEdit="1"/>
              </p:cNvSpPr>
              <p:nvPr/>
            </p:nvSpPr>
            <p:spPr>
              <a:xfrm>
                <a:off x="3105150" y="1268696"/>
                <a:ext cx="13487400" cy="4247317"/>
              </a:xfrm>
              <a:prstGeom prst="rect">
                <a:avLst/>
              </a:prstGeom>
              <a:blipFill rotWithShape="0">
                <a:blip r:embed="rId3"/>
                <a:stretch>
                  <a:fillRect l="-1356" r="-1356" b="-2009"/>
                </a:stretch>
              </a:blipFill>
            </p:spPr>
            <p:txBody>
              <a:bodyPr/>
              <a:lstStyle/>
              <a:p>
                <a:r>
                  <a:rPr lang="en-US">
                    <a:noFill/>
                  </a:rPr>
                  <a:t> </a:t>
                </a:r>
              </a:p>
            </p:txBody>
          </p:sp>
        </mc:Fallback>
      </mc:AlternateContent>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1289" y="4914900"/>
            <a:ext cx="3432541" cy="4791617"/>
          </a:xfrm>
          <a:prstGeom prst="rect">
            <a:avLst/>
          </a:prstGeom>
        </p:spPr>
      </p:pic>
      <p:grpSp>
        <p:nvGrpSpPr>
          <p:cNvPr id="22" name="Group 21"/>
          <p:cNvGrpSpPr/>
          <p:nvPr/>
        </p:nvGrpSpPr>
        <p:grpSpPr>
          <a:xfrm>
            <a:off x="5391150" y="5829300"/>
            <a:ext cx="11201400" cy="3581400"/>
            <a:chOff x="5391150" y="5829300"/>
            <a:chExt cx="11201400" cy="3581400"/>
          </a:xfrm>
        </p:grpSpPr>
        <p:sp>
          <p:nvSpPr>
            <p:cNvPr id="20" name="Cloud Callout 19"/>
            <p:cNvSpPr/>
            <p:nvPr/>
          </p:nvSpPr>
          <p:spPr>
            <a:xfrm>
              <a:off x="5391150" y="5829300"/>
              <a:ext cx="11201400" cy="3581400"/>
            </a:xfrm>
            <a:prstGeom prst="cloudCallout">
              <a:avLst>
                <a:gd name="adj1" fmla="val -59949"/>
                <a:gd name="adj2" fmla="val -45021"/>
              </a:avLst>
            </a:prstGeom>
            <a:solidFill>
              <a:schemeClr val="accent4">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248400" y="6356533"/>
              <a:ext cx="9144000" cy="2482667"/>
            </a:xfrm>
            <a:prstGeom prst="rect">
              <a:avLst/>
            </a:prstGeom>
            <a:noFill/>
          </p:spPr>
          <p:txBody>
            <a:bodyPr wrap="square" rtlCol="0">
              <a:spAutoFit/>
            </a:bodyPr>
            <a:lstStyle/>
            <a:p>
              <a:pPr algn="ctr">
                <a:lnSpc>
                  <a:spcPct val="150000"/>
                </a:lnSpc>
              </a:pP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dẫn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x + 2y &lt; 400.</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8" presetClass="entr" presetSubtype="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trips(downRigh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0" y="8657998"/>
            <a:ext cx="18288000" cy="1629002"/>
          </a:xfrm>
          <a:prstGeom prst="rect">
            <a:avLst/>
          </a:prstGeom>
          <a:solidFill>
            <a:srgbClr val="99D9D9"/>
          </a:solidFill>
        </p:spPr>
      </p:sp>
      <p:sp>
        <p:nvSpPr>
          <p:cNvPr id="3" name="TextBox 2"/>
          <p:cNvSpPr txBox="1"/>
          <p:nvPr/>
        </p:nvSpPr>
        <p:spPr>
          <a:xfrm>
            <a:off x="1009651" y="5975228"/>
            <a:ext cx="16078200"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x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y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(x; y)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tam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OAB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cạnh</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lỗ</a:t>
            </a:r>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(x; y)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AB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hòa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vốn</a:t>
            </a:r>
            <a:r>
              <a:rPr lang="en-US" sz="36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5071" y="1499587"/>
            <a:ext cx="6363879" cy="3472762"/>
          </a:xfrm>
          <a:prstGeom prst="rect">
            <a:avLst/>
          </a:prstGeom>
        </p:spPr>
      </p:pic>
      <p:sp>
        <p:nvSpPr>
          <p:cNvPr id="7" name="TextBox 6"/>
          <p:cNvSpPr txBox="1"/>
          <p:nvPr/>
        </p:nvSpPr>
        <p:spPr>
          <a:xfrm>
            <a:off x="1009651" y="696812"/>
            <a:ext cx="11334750" cy="5078313"/>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bậc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ẩn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Vẽ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d: x + 2y = 400</a:t>
            </a:r>
          </a:p>
          <a:p>
            <a:pPr marL="571500" indent="-571500" algn="just">
              <a:lnSpc>
                <a:spcPct val="150000"/>
              </a:lnSpc>
              <a:buFont typeface="Arial" panose="020B0604020202020204" pitchFamily="34" charset="0"/>
              <a:buChar char="•"/>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tọa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O(0; 0)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0 + 2. 0 = 0 &lt; 400.</a:t>
            </a:r>
          </a:p>
          <a:p>
            <a:pPr algn="just">
              <a:lnSpc>
                <a:spcPct val="150000"/>
              </a:lnSpc>
            </a:pPr>
            <a:r>
              <a:rPr lang="en-US" sz="3600" dirty="0">
                <a:latin typeface="Arial" panose="020B0604020202020204" pitchFamily="34" charset="0"/>
                <a:cs typeface="Arial" panose="020B0604020202020204" pitchFamily="34" charset="0"/>
              </a:rPr>
              <a:t>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nửa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bờ</a:t>
            </a:r>
            <a:r>
              <a:rPr lang="en-US" sz="3600" dirty="0">
                <a:latin typeface="Arial" panose="020B0604020202020204" pitchFamily="34" charset="0"/>
                <a:cs typeface="Arial" panose="020B0604020202020204" pitchFamily="34" charset="0"/>
              </a:rPr>
              <a:t> d </a:t>
            </a:r>
            <a:r>
              <a:rPr lang="en-US" sz="3600" dirty="0" err="1">
                <a:latin typeface="Arial" panose="020B0604020202020204" pitchFamily="34" charset="0"/>
                <a:cs typeface="Arial" panose="020B0604020202020204" pitchFamily="34" charset="0"/>
              </a:rPr>
              <a:t>chứa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tọa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thẳng</a:t>
            </a:r>
            <a:r>
              <a:rPr lang="en-US" sz="3600" dirty="0">
                <a:latin typeface="Arial" panose="020B0604020202020204" pitchFamily="34" charset="0"/>
                <a:cs typeface="Arial" panose="020B0604020202020204" pitchFamily="34" charset="0"/>
              </a:rPr>
              <a:t> d.</a:t>
            </a:r>
          </a:p>
        </p:txBody>
      </p:sp>
    </p:spTree>
    <p:extLst>
      <p:ext uri="{BB962C8B-B14F-4D97-AF65-F5344CB8AC3E}">
        <p14:creationId xmlns:p14="http://schemas.microsoft.com/office/powerpoint/2010/main" val="48842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92100" y="2202219"/>
            <a:ext cx="5089405" cy="7648012"/>
          </a:xfrm>
          <a:prstGeom prst="rect">
            <a:avLst/>
          </a:prstGeom>
        </p:spPr>
      </p:pic>
      <p:pic>
        <p:nvPicPr>
          <p:cNvPr id="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 y="495300"/>
            <a:ext cx="1828800" cy="1796796"/>
          </a:xfrm>
          <a:prstGeom prst="rect">
            <a:avLst/>
          </a:prstGeom>
        </p:spPr>
      </p:pic>
      <p:grpSp>
        <p:nvGrpSpPr>
          <p:cNvPr id="7" name="Group 6"/>
          <p:cNvGrpSpPr/>
          <p:nvPr/>
        </p:nvGrpSpPr>
        <p:grpSpPr>
          <a:xfrm>
            <a:off x="4343400" y="647700"/>
            <a:ext cx="10287000" cy="3962400"/>
            <a:chOff x="4343400" y="647700"/>
            <a:chExt cx="10287000" cy="3962400"/>
          </a:xfrm>
        </p:grpSpPr>
        <p:sp>
          <p:nvSpPr>
            <p:cNvPr id="5" name="Oval Callout 4"/>
            <p:cNvSpPr/>
            <p:nvPr/>
          </p:nvSpPr>
          <p:spPr>
            <a:xfrm>
              <a:off x="4343400" y="647700"/>
              <a:ext cx="10287000" cy="3962400"/>
            </a:xfrm>
            <a:prstGeom prst="wedgeEllipseCallout">
              <a:avLst>
                <a:gd name="adj1" fmla="val 54202"/>
                <a:gd name="adj2" fmla="val 11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95850" y="1374648"/>
              <a:ext cx="9182100" cy="2585323"/>
            </a:xfrm>
            <a:prstGeom prst="rect">
              <a:avLst/>
            </a:prstGeom>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điểm (x; y) lần lượt là (150; 150), (200; 100), (100; 100) thì rạp chiếu phim có lãi, lỗ hay hòa vốn</a:t>
              </a:r>
              <a:r>
                <a:rPr lang="en-US" sz="3600" dirty="0">
                  <a:latin typeface="Arial" panose="020B0604020202020204" pitchFamily="34" charset="0"/>
                  <a:cs typeface="Arial" panose="020B0604020202020204" pitchFamily="34" charset="0"/>
                </a:rPr>
                <a:t>?</a:t>
              </a:r>
            </a:p>
          </p:txBody>
        </p:sp>
      </p:grpSp>
      <p:sp>
        <p:nvSpPr>
          <p:cNvPr id="8" name="TextBox 7"/>
          <p:cNvSpPr txBox="1"/>
          <p:nvPr/>
        </p:nvSpPr>
        <p:spPr>
          <a:xfrm>
            <a:off x="2038350" y="3959971"/>
            <a:ext cx="10991850" cy="5909310"/>
          </a:xfrm>
          <a:prstGeom prst="rect">
            <a:avLst/>
          </a:prstGeom>
          <a:noFill/>
        </p:spPr>
        <p:txBody>
          <a:bodyPr wrap="square" rtlCol="0">
            <a:spAutoFit/>
          </a:bodyPr>
          <a:lstStyle/>
          <a:p>
            <a:pPr algn="just">
              <a:lnSpc>
                <a:spcPct val="150000"/>
              </a:lnSpc>
            </a:pPr>
            <a:r>
              <a:rPr lang="en-US" sz="3600" b="1" u="sng" dirty="0" err="1">
                <a:solidFill>
                  <a:srgbClr val="C00000"/>
                </a:solidFill>
                <a:latin typeface="Arial" panose="020B0604020202020204" pitchFamily="34" charset="0"/>
                <a:cs typeface="Arial" panose="020B0604020202020204" pitchFamily="34" charset="0"/>
              </a:rPr>
              <a:t>Nhận</a:t>
            </a:r>
            <a:r>
              <a:rPr lang="en-US" sz="3600" b="1" u="sng" dirty="0">
                <a:solidFill>
                  <a:srgbClr val="C00000"/>
                </a:solidFill>
                <a:latin typeface="Arial" panose="020B0604020202020204" pitchFamily="34" charset="0"/>
                <a:cs typeface="Arial" panose="020B0604020202020204" pitchFamily="34" charset="0"/>
              </a:rPr>
              <a:t> </a:t>
            </a:r>
            <a:r>
              <a:rPr lang="en-US" sz="3600" b="1" u="sng" dirty="0" err="1">
                <a:solidFill>
                  <a:srgbClr val="C00000"/>
                </a:solidFill>
                <a:latin typeface="Arial" panose="020B0604020202020204" pitchFamily="34" charset="0"/>
                <a:cs typeface="Arial" panose="020B0604020202020204" pitchFamily="34" charset="0"/>
              </a:rPr>
              <a:t>xét</a:t>
            </a:r>
            <a:r>
              <a:rPr lang="en-US" sz="3600" b="1" u="sng" dirty="0">
                <a:solidFill>
                  <a:srgbClr val="C0000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150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150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lãi</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100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hòa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vốn</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100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100 </a:t>
            </a:r>
            <a:r>
              <a:rPr lang="en-US" sz="3600" dirty="0" err="1">
                <a:latin typeface="Arial" panose="020B0604020202020204" pitchFamily="34" charset="0"/>
                <a:cs typeface="Arial" panose="020B0604020202020204" pitchFamily="34" charset="0"/>
              </a:rPr>
              <a:t>vé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lỗ</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02560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strips(downRight)">
                                      <p:cBhvr>
                                        <p:cTn id="24" dur="500"/>
                                        <p:tgtEl>
                                          <p:spTgt spid="8">
                                            <p:txEl>
                                              <p:pRg st="1" end="1"/>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strips(downRight)">
                                      <p:cBhvr>
                                        <p:cTn id="27" dur="500"/>
                                        <p:tgtEl>
                                          <p:spTgt spid="8">
                                            <p:txEl>
                                              <p:pRg st="2" end="2"/>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strips(downRight)">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02530"/>
            <a:ext cx="18288000" cy="3602769"/>
          </a:xfrm>
          <a:prstGeom prst="rect">
            <a:avLst/>
          </a:prstGeom>
          <a:solidFill>
            <a:schemeClr val="accent4">
              <a:lumMod val="20000"/>
              <a:lumOff val="80000"/>
            </a:schemeClr>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39800" y="4457700"/>
            <a:ext cx="4165281" cy="5441578"/>
          </a:xfrm>
          <a:prstGeom prst="rect">
            <a:avLst/>
          </a:prstGeom>
        </p:spPr>
      </p:pic>
      <p:sp>
        <p:nvSpPr>
          <p:cNvPr id="18" name="TextBox 17"/>
          <p:cNvSpPr txBox="1"/>
          <p:nvPr/>
        </p:nvSpPr>
        <p:spPr>
          <a:xfrm>
            <a:off x="1371600" y="952500"/>
            <a:ext cx="16078200" cy="1066800"/>
          </a:xfrm>
          <a:prstGeom prst="rect">
            <a:avLst/>
          </a:prstGeom>
          <a:noFill/>
        </p:spPr>
        <p:txBody>
          <a:bodyPr wrap="square" rtlCol="0">
            <a:spAutoFit/>
          </a:bodyPr>
          <a:lstStyle/>
          <a:p>
            <a:endParaRPr lang="en-US" dirty="0"/>
          </a:p>
        </p:txBody>
      </p:sp>
      <p:sp>
        <p:nvSpPr>
          <p:cNvPr id="19" name="TextBox 18"/>
          <p:cNvSpPr txBox="1"/>
          <p:nvPr/>
        </p:nvSpPr>
        <p:spPr>
          <a:xfrm>
            <a:off x="1211651" y="795754"/>
            <a:ext cx="16238149" cy="3416320"/>
          </a:xfrm>
          <a:prstGeom prst="rect">
            <a:avLst/>
          </a:prstGeom>
          <a:noFill/>
        </p:spPr>
        <p:txBody>
          <a:bodyPr wrap="square" rtlCol="0">
            <a:spAutoFit/>
          </a:bodyPr>
          <a:lstStyle/>
          <a:p>
            <a:pPr algn="just">
              <a:lnSpc>
                <a:spcPct val="150000"/>
              </a:lnSpc>
            </a:pPr>
            <a:r>
              <a:rPr lang="en-US" sz="3600" b="1" dirty="0" err="1">
                <a:solidFill>
                  <a:srgbClr val="002060"/>
                </a:solidFill>
                <a:latin typeface="Arial" panose="020B0604020202020204" pitchFamily="34" charset="0"/>
                <a:cs typeface="Arial" panose="020B0604020202020204" pitchFamily="34" charset="0"/>
              </a:rPr>
              <a:t>Vận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dụng</a:t>
            </a:r>
            <a:r>
              <a:rPr lang="en-US" sz="3600" b="1" dirty="0">
                <a:solidFill>
                  <a:srgbClr val="002060"/>
                </a:solidFill>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phí</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nghìn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nghìn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muốn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hơn</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nghìn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p:sp>
        <p:nvSpPr>
          <p:cNvPr id="20" name="Rectangle 19"/>
          <p:cNvSpPr/>
          <p:nvPr/>
        </p:nvSpPr>
        <p:spPr>
          <a:xfrm>
            <a:off x="1524000" y="5394074"/>
            <a:ext cx="121158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Gọi số phút gọi nội mạng sử dụng là x (phút), số phút gọi ngoại mạng sử dụng là y (phút).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Khi đó, số tiền phải trả là: x + 2y (nghìn đồng).</a:t>
            </a:r>
          </a:p>
          <a:p>
            <a:pPr algn="just">
              <a:lnSpc>
                <a:spcPct val="150000"/>
              </a:lnSpc>
            </a:pPr>
            <a:r>
              <a:rPr lang="vi-VN" sz="3600" dirty="0">
                <a:latin typeface="Arial" panose="020B0604020202020204" pitchFamily="34" charset="0"/>
                <a:cs typeface="Arial" panose="020B0604020202020204" pitchFamily="34" charset="0"/>
              </a:rPr>
              <a:t>Nếu em muốn số tiền phải trả ít hơn 200 nghìn đồng thì: </a:t>
            </a:r>
            <a:endParaRPr lang="en-US" sz="3600" dirty="0">
              <a:latin typeface="Arial" panose="020B0604020202020204" pitchFamily="34" charset="0"/>
              <a:cs typeface="Arial" panose="020B0604020202020204" pitchFamily="34" charset="0"/>
            </a:endParaRPr>
          </a:p>
          <a:p>
            <a:pPr algn="ctr">
              <a:lnSpc>
                <a:spcPct val="150000"/>
              </a:lnSpc>
            </a:pPr>
            <a:r>
              <a:rPr lang="vi-VN" sz="3600" dirty="0">
                <a:latin typeface="Arial" panose="020B0604020202020204" pitchFamily="34" charset="0"/>
                <a:cs typeface="Arial" panose="020B0604020202020204" pitchFamily="34" charset="0"/>
              </a:rPr>
              <a:t>x + 2y &lt; 200.</a:t>
            </a:r>
          </a:p>
        </p:txBody>
      </p:sp>
      <p:sp>
        <p:nvSpPr>
          <p:cNvPr id="21" name="TextBox 20"/>
          <p:cNvSpPr txBox="1"/>
          <p:nvPr/>
        </p:nvSpPr>
        <p:spPr>
          <a:xfrm>
            <a:off x="6515100" y="4644969"/>
            <a:ext cx="2133600"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13" y="4289406"/>
            <a:ext cx="1269876" cy="1269876"/>
          </a:xfrm>
          <a:prstGeom prst="rect">
            <a:avLst/>
          </a:prstGeo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9138595"/>
            <a:ext cx="18288000" cy="1170652"/>
          </a:xfrm>
          <a:prstGeom prst="rect">
            <a:avLst/>
          </a:prstGeom>
          <a:solidFill>
            <a:srgbClr val="D1A3E8"/>
          </a:solidFill>
        </p:spPr>
      </p:sp>
      <p:sp>
        <p:nvSpPr>
          <p:cNvPr id="5" name="Rectangle 4"/>
          <p:cNvSpPr/>
          <p:nvPr/>
        </p:nvSpPr>
        <p:spPr>
          <a:xfrm>
            <a:off x="1539181" y="1173355"/>
            <a:ext cx="86106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Ta tìm miền nghiệm của bất phương trình x + 2y &lt; 200 như sau:</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Vẽ đường thẳng d: x + 2y = 200.</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Ta lấy gốc tọa độ O(0; 0) và tính 0 + 2.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 0 &lt;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200.</a:t>
            </a:r>
          </a:p>
        </p:txBody>
      </p:sp>
      <p:sp>
        <p:nvSpPr>
          <p:cNvPr id="9" name="Rectangle 8"/>
          <p:cNvSpPr/>
          <p:nvPr/>
        </p:nvSpPr>
        <p:spPr>
          <a:xfrm>
            <a:off x="1489363" y="5635407"/>
            <a:ext cx="15336982"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gốc tọa độ không kể đường thẳng d.</a:t>
            </a:r>
          </a:p>
          <a:p>
            <a:pPr algn="just">
              <a:lnSpc>
                <a:spcPct val="150000"/>
              </a:lnSpc>
            </a:pPr>
            <a:r>
              <a:rPr lang="vi-VN" sz="3600" dirty="0">
                <a:latin typeface="Arial" panose="020B0604020202020204" pitchFamily="34" charset="0"/>
                <a:cs typeface="Arial" panose="020B0604020202020204" pitchFamily="34" charset="0"/>
              </a:rPr>
              <a:t>Vậy điểm (x; y) nằm trong miền tam giác OAB không kể cạnh AB thì số tiền phải trả ít hơn 200 nghìn đồng.</a:t>
            </a:r>
          </a:p>
        </p:txBody>
      </p:sp>
      <p:grpSp>
        <p:nvGrpSpPr>
          <p:cNvPr id="125" name="Group 124"/>
          <p:cNvGrpSpPr/>
          <p:nvPr/>
        </p:nvGrpSpPr>
        <p:grpSpPr>
          <a:xfrm>
            <a:off x="10715213" y="1030942"/>
            <a:ext cx="7572787" cy="4759912"/>
            <a:chOff x="10715213" y="1030942"/>
            <a:chExt cx="7572787" cy="4759912"/>
          </a:xfrm>
        </p:grpSpPr>
        <p:grpSp>
          <p:nvGrpSpPr>
            <p:cNvPr id="123" name="Group 122"/>
            <p:cNvGrpSpPr/>
            <p:nvPr/>
          </p:nvGrpSpPr>
          <p:grpSpPr>
            <a:xfrm>
              <a:off x="11094719" y="1326376"/>
              <a:ext cx="6797728" cy="3651965"/>
              <a:chOff x="11094719" y="1326376"/>
              <a:chExt cx="6797728" cy="3651965"/>
            </a:xfrm>
          </p:grpSpPr>
          <p:cxnSp>
            <p:nvCxnSpPr>
              <p:cNvPr id="74" name="Straight Connector 73"/>
              <p:cNvCxnSpPr/>
              <p:nvPr/>
            </p:nvCxnSpPr>
            <p:spPr>
              <a:xfrm flipV="1">
                <a:off x="11094719" y="1333500"/>
                <a:ext cx="868681" cy="496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1094719" y="1333500"/>
                <a:ext cx="487681" cy="282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1368981" y="1343160"/>
                <a:ext cx="990600" cy="594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1599054" y="1326376"/>
                <a:ext cx="1371600" cy="764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881816" y="1340887"/>
                <a:ext cx="1636122" cy="903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2200074" y="1398158"/>
                <a:ext cx="1858826" cy="1015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2527338" y="1333500"/>
                <a:ext cx="2376341" cy="121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12894135" y="1333500"/>
                <a:ext cx="2788862" cy="1397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13217172" y="1340887"/>
                <a:ext cx="3187418" cy="1569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3648287" y="1353727"/>
                <a:ext cx="3468716" cy="1761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4028419" y="1353727"/>
                <a:ext cx="3726181" cy="194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4325600" y="1640490"/>
                <a:ext cx="3550919" cy="1854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4770070" y="2103009"/>
                <a:ext cx="3106449" cy="1578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5164255" y="2494875"/>
                <a:ext cx="2712264" cy="1364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15467617" y="2865139"/>
                <a:ext cx="2417332" cy="1181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15870929" y="3288670"/>
                <a:ext cx="2005590" cy="933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6233186" y="3718323"/>
                <a:ext cx="1651740" cy="710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6651605" y="4093958"/>
                <a:ext cx="1224914" cy="50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6953919" y="4456779"/>
                <a:ext cx="922600" cy="369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7293301" y="4731451"/>
                <a:ext cx="599146" cy="24689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2" name="Straight Arrow Connector 51"/>
            <p:cNvCxnSpPr/>
            <p:nvPr/>
          </p:nvCxnSpPr>
          <p:spPr>
            <a:xfrm flipV="1">
              <a:off x="14295119" y="1333500"/>
              <a:ext cx="0" cy="4457354"/>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1094719" y="4495454"/>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792200" y="1030942"/>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y</a:t>
              </a:r>
            </a:p>
          </p:txBody>
        </p:sp>
        <p:sp>
          <p:nvSpPr>
            <p:cNvPr id="55" name="TextBox 54"/>
            <p:cNvSpPr txBox="1"/>
            <p:nvPr/>
          </p:nvSpPr>
          <p:spPr>
            <a:xfrm>
              <a:off x="17754600" y="445863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56" name="TextBox 55"/>
            <p:cNvSpPr txBox="1"/>
            <p:nvPr/>
          </p:nvSpPr>
          <p:spPr>
            <a:xfrm>
              <a:off x="13761719" y="4534130"/>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cxnSp>
          <p:nvCxnSpPr>
            <p:cNvPr id="57" name="Straight Connector 56"/>
            <p:cNvCxnSpPr/>
            <p:nvPr/>
          </p:nvCxnSpPr>
          <p:spPr>
            <a:xfrm>
              <a:off x="14199869" y="3426710"/>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16309340" y="4495454"/>
              <a:ext cx="1905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3300227" y="3319284"/>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100</a:t>
              </a:r>
            </a:p>
          </p:txBody>
        </p:sp>
        <p:sp>
          <p:nvSpPr>
            <p:cNvPr id="60" name="TextBox 59"/>
            <p:cNvSpPr txBox="1"/>
            <p:nvPr/>
          </p:nvSpPr>
          <p:spPr>
            <a:xfrm>
              <a:off x="16101696" y="4685954"/>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200</a:t>
              </a:r>
            </a:p>
          </p:txBody>
        </p:sp>
        <p:cxnSp>
          <p:nvCxnSpPr>
            <p:cNvPr id="61" name="Straight Connector 60"/>
            <p:cNvCxnSpPr/>
            <p:nvPr/>
          </p:nvCxnSpPr>
          <p:spPr>
            <a:xfrm>
              <a:off x="11094719" y="1830452"/>
              <a:ext cx="6659881" cy="33805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4370279" y="2910401"/>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A</a:t>
              </a:r>
            </a:p>
          </p:txBody>
        </p:sp>
        <p:sp>
          <p:nvSpPr>
            <p:cNvPr id="67" name="TextBox 66"/>
            <p:cNvSpPr txBox="1"/>
            <p:nvPr/>
          </p:nvSpPr>
          <p:spPr>
            <a:xfrm>
              <a:off x="16420519" y="3872004"/>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B</a:t>
              </a:r>
            </a:p>
          </p:txBody>
        </p:sp>
        <p:sp>
          <p:nvSpPr>
            <p:cNvPr id="124" name="TextBox 123"/>
            <p:cNvSpPr txBox="1"/>
            <p:nvPr/>
          </p:nvSpPr>
          <p:spPr>
            <a:xfrm rot="1680335">
              <a:off x="10715213" y="1782595"/>
              <a:ext cx="3274951" cy="584775"/>
            </a:xfrm>
            <a:prstGeom prst="rect">
              <a:avLst/>
            </a:prstGeom>
            <a:noFill/>
          </p:spPr>
          <p:txBody>
            <a:bodyPr wrap="square" rtlCol="0">
              <a:spAutoFit/>
            </a:bodyPr>
            <a:lstStyle/>
            <a:p>
              <a:pPr algn="ctr"/>
              <a:r>
                <a:rPr lang="en-US" sz="3200" dirty="0">
                  <a:solidFill>
                    <a:srgbClr val="0070C0"/>
                  </a:solidFill>
                  <a:latin typeface="Arial" panose="020B0604020202020204" pitchFamily="34" charset="0"/>
                  <a:cs typeface="Arial" panose="020B0604020202020204" pitchFamily="34" charset="0"/>
                </a:rPr>
                <a:t>d: x + 2y = 200</a:t>
              </a:r>
            </a:p>
          </p:txBody>
        </p:sp>
      </p:grpSp>
    </p:spTree>
    <p:extLst>
      <p:ext uri="{BB962C8B-B14F-4D97-AF65-F5344CB8AC3E}">
        <p14:creationId xmlns:p14="http://schemas.microsoft.com/office/powerpoint/2010/main" val="939489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checkerboard(across)">
                                      <p:cBhvr>
                                        <p:cTn id="10" dur="500"/>
                                        <p:tgtEl>
                                          <p:spTgt spid="12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1555" y="542266"/>
            <a:ext cx="2971800" cy="1828800"/>
            <a:chOff x="1143000" y="647700"/>
            <a:chExt cx="3352800" cy="21336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7700"/>
              <a:ext cx="3352800" cy="2133600"/>
            </a:xfrm>
            <a:prstGeom prst="rect">
              <a:avLst/>
            </a:prstGeom>
          </p:spPr>
        </p:pic>
        <p:sp>
          <p:nvSpPr>
            <p:cNvPr id="4" name="TextBox 3"/>
            <p:cNvSpPr txBox="1"/>
            <p:nvPr/>
          </p:nvSpPr>
          <p:spPr>
            <a:xfrm>
              <a:off x="1257300" y="1181100"/>
              <a:ext cx="312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Gợi</a:t>
              </a:r>
              <a:r>
                <a:rPr lang="en-US" sz="4000" b="1" dirty="0">
                  <a:latin typeface="Arial" panose="020B0604020202020204" pitchFamily="34" charset="0"/>
                  <a:cs typeface="Arial" panose="020B0604020202020204" pitchFamily="34" charset="0"/>
                </a:rPr>
                <a:t> ý</a:t>
              </a:r>
            </a:p>
          </p:txBody>
        </p:sp>
      </p:grpSp>
      <p:sp>
        <p:nvSpPr>
          <p:cNvPr id="5" name="Rectangle 4"/>
          <p:cNvSpPr/>
          <p:nvPr/>
        </p:nvSpPr>
        <p:spPr>
          <a:xfrm>
            <a:off x="3581400" y="2001737"/>
            <a:ext cx="12510156" cy="707886"/>
          </a:xfrm>
          <a:prstGeom prst="rect">
            <a:avLst/>
          </a:prstGeom>
        </p:spPr>
        <p:txBody>
          <a:bodyPr wrap="none">
            <a:spAutoFit/>
          </a:bodyPr>
          <a:lstStyle/>
          <a:p>
            <a:pPr marL="571500" indent="-571500">
              <a:buFont typeface="Arial" panose="020B0604020202020204" pitchFamily="34" charset="0"/>
              <a:buChar char="•"/>
            </a:pPr>
            <a:r>
              <a:rPr lang="vi-VN" sz="4000" dirty="0"/>
              <a:t>Số tiền bán vé phụ thuộc vào những lượng vé nào?</a:t>
            </a:r>
            <a:endParaRPr lang="en-US" sz="4000" dirty="0"/>
          </a:p>
        </p:txBody>
      </p:sp>
      <p:sp>
        <p:nvSpPr>
          <p:cNvPr id="7" name="Rectangle 6"/>
          <p:cNvSpPr/>
          <p:nvPr/>
        </p:nvSpPr>
        <p:spPr>
          <a:xfrm>
            <a:off x="2186939" y="4704242"/>
            <a:ext cx="14707872" cy="707886"/>
          </a:xfrm>
          <a:prstGeom prst="rect">
            <a:avLst/>
          </a:prstGeom>
        </p:spPr>
        <p:txBody>
          <a:bodyPr wrap="none">
            <a:spAutoFit/>
          </a:bodyPr>
          <a:lstStyle/>
          <a:p>
            <a:pPr marL="571500" indent="-571500">
              <a:buFont typeface="Arial" panose="020B0604020202020204" pitchFamily="34" charset="0"/>
              <a:buChar char="•"/>
            </a:pPr>
            <a:r>
              <a:rPr lang="vi-VN" sz="4000" dirty="0">
                <a:latin typeface="Arial" panose="020B0604020202020204" pitchFamily="34" charset="0"/>
                <a:cs typeface="Arial" panose="020B0604020202020204" pitchFamily="34" charset="0"/>
              </a:rPr>
              <a:t>Muốn không lỗ thì số tiền bán vé thu được phải như thế nào?</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10838851" y="2681188"/>
            <a:ext cx="6172200" cy="1938992"/>
          </a:xfrm>
          <a:prstGeom prst="rect">
            <a:avLst/>
          </a:prstGeom>
          <a:noFill/>
        </p:spPr>
        <p:txBody>
          <a:bodyPr wrap="square" rtlCol="0">
            <a:spAutoFit/>
          </a:bodyPr>
          <a:lstStyle/>
          <a:p>
            <a:pPr algn="just">
              <a:lnSpc>
                <a:spcPct val="150000"/>
              </a:lnSpc>
            </a:pPr>
            <a:r>
              <a:rPr lang="nl-NL" sz="4000" dirty="0">
                <a:solidFill>
                  <a:srgbClr val="C00000"/>
                </a:solidFill>
                <a:latin typeface="Arial" panose="020B0604020202020204" pitchFamily="34" charset="0"/>
                <a:cs typeface="Arial" panose="020B0604020202020204" pitchFamily="34" charset="0"/>
              </a:rPr>
              <a:t>phụ thuộc vào số vé bán được của loại 1 và loại 2.</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1716">
            <a:off x="9331364" y="2506749"/>
            <a:ext cx="1328383" cy="1511276"/>
          </a:xfrm>
          <a:prstGeom prst="rect">
            <a:avLst/>
          </a:prstGeom>
        </p:spPr>
      </p:pic>
      <p:sp>
        <p:nvSpPr>
          <p:cNvPr id="10" name="Rectangle 9"/>
          <p:cNvSpPr/>
          <p:nvPr/>
        </p:nvSpPr>
        <p:spPr>
          <a:xfrm>
            <a:off x="6053490" y="5450331"/>
            <a:ext cx="6629399" cy="1824923"/>
          </a:xfrm>
          <a:prstGeom prst="rect">
            <a:avLst/>
          </a:prstGeom>
        </p:spPr>
        <p:txBody>
          <a:bodyPr wrap="square">
            <a:spAutoFit/>
          </a:bodyPr>
          <a:lstStyle/>
          <a:p>
            <a:pPr algn="r">
              <a:lnSpc>
                <a:spcPct val="150000"/>
              </a:lnSpc>
            </a:pPr>
            <a:r>
              <a:rPr lang="vi-VN" sz="4000" dirty="0">
                <a:solidFill>
                  <a:srgbClr val="C00000"/>
                </a:solidFill>
                <a:latin typeface="Arial" panose="020B0604020202020204" pitchFamily="34" charset="0"/>
                <a:cs typeface="Arial" panose="020B0604020202020204" pitchFamily="34" charset="0"/>
              </a:rPr>
              <a:t>Số tiền bán vé phải lớn hơn hoặc bằng 20 triệu đồng</a:t>
            </a:r>
            <a:r>
              <a:rPr lang="en-US" sz="4000" dirty="0">
                <a:solidFill>
                  <a:srgbClr val="C00000"/>
                </a:solidFill>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8284" flipH="1">
            <a:off x="13056903" y="5333033"/>
            <a:ext cx="1328383" cy="151127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6362700"/>
            <a:ext cx="3419129" cy="3419129"/>
          </a:xfrm>
          <a:prstGeom prst="rect">
            <a:avLst/>
          </a:prstGeom>
        </p:spPr>
      </p:pic>
      <p:sp>
        <p:nvSpPr>
          <p:cNvPr id="15" name="Rounded Rectangular Callout 14"/>
          <p:cNvSpPr/>
          <p:nvPr/>
        </p:nvSpPr>
        <p:spPr>
          <a:xfrm>
            <a:off x="5271155" y="7745304"/>
            <a:ext cx="9448800" cy="1676400"/>
          </a:xfrm>
          <a:prstGeom prst="wedgeRoundRectCallout">
            <a:avLst>
              <a:gd name="adj1" fmla="val -56660"/>
              <a:gd name="adj2" fmla="val -38833"/>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Ta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giải một bất phương trình mà có 2 ẩn số cần tìm.</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24247">
            <a:off x="15997675" y="6007171"/>
            <a:ext cx="1794272" cy="1830754"/>
          </a:xfrm>
          <a:prstGeom prst="rect">
            <a:avLst/>
          </a:prstGeom>
        </p:spPr>
      </p:pic>
    </p:spTree>
    <p:extLst>
      <p:ext uri="{BB962C8B-B14F-4D97-AF65-F5344CB8AC3E}">
        <p14:creationId xmlns:p14="http://schemas.microsoft.com/office/powerpoint/2010/main" val="2395577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47700"/>
            <a:ext cx="18288000" cy="1447800"/>
            <a:chOff x="0" y="647700"/>
            <a:chExt cx="18288000" cy="1447800"/>
          </a:xfrm>
        </p:grpSpPr>
        <p:sp>
          <p:nvSpPr>
            <p:cNvPr id="2" name="AutoShape 6"/>
            <p:cNvSpPr/>
            <p:nvPr/>
          </p:nvSpPr>
          <p:spPr>
            <a:xfrm>
              <a:off x="0" y="647700"/>
              <a:ext cx="18288000" cy="1447800"/>
            </a:xfrm>
            <a:prstGeom prst="rect">
              <a:avLst/>
            </a:prstGeom>
            <a:solidFill>
              <a:srgbClr val="99D9D9"/>
            </a:solidFill>
          </p:spPr>
        </p:sp>
        <p:sp>
          <p:nvSpPr>
            <p:cNvPr id="3" name="TextBox 2"/>
            <p:cNvSpPr txBox="1"/>
            <p:nvPr/>
          </p:nvSpPr>
          <p:spPr>
            <a:xfrm>
              <a:off x="5791200" y="863768"/>
              <a:ext cx="67056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LUYỆN TẬP</a:t>
              </a:r>
            </a:p>
          </p:txBody>
        </p:sp>
      </p:grpSp>
      <p:sp>
        <p:nvSpPr>
          <p:cNvPr id="5" name="Rectangle 4"/>
          <p:cNvSpPr/>
          <p:nvPr/>
        </p:nvSpPr>
        <p:spPr>
          <a:xfrm>
            <a:off x="2286000" y="2328886"/>
            <a:ext cx="14097000" cy="2862322"/>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2.1</a:t>
            </a:r>
            <a:r>
              <a:rPr lang="en-US" sz="4000" b="1" dirty="0">
                <a:solidFill>
                  <a:srgbClr val="C00000"/>
                </a:solidFill>
                <a:latin typeface="Arial" panose="020B0604020202020204" pitchFamily="34" charset="0"/>
                <a:cs typeface="Arial" panose="020B0604020202020204" pitchFamily="34" charset="0"/>
              </a:rPr>
              <a:t> (SGK - tr25):</a:t>
            </a:r>
            <a:r>
              <a:rPr lang="vi-VN" sz="4000" b="1" dirty="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Bất phương trình nào sau đây là bất phương trình bậc nhất hai ẩn?</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2x + 3y &gt; 6</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0</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sp>
        <p:nvSpPr>
          <p:cNvPr id="6" name="TextBox 5"/>
          <p:cNvSpPr txBox="1"/>
          <p:nvPr/>
        </p:nvSpPr>
        <p:spPr>
          <a:xfrm>
            <a:off x="7391400" y="4152900"/>
            <a:ext cx="184731" cy="369332"/>
          </a:xfrm>
          <a:prstGeom prst="rect">
            <a:avLst/>
          </a:prstGeom>
          <a:noFill/>
        </p:spPr>
        <p:txBody>
          <a:bodyPr wrap="none" rtlCol="0">
            <a:spAutoFit/>
          </a:bodyPr>
          <a:lstStyle/>
          <a:p>
            <a:endParaRPr lang="en-US" dirty="0"/>
          </a:p>
        </p:txBody>
      </p:sp>
      <p:pic>
        <p:nvPicPr>
          <p:cNvPr id="7"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2600" y="4573944"/>
            <a:ext cx="853046" cy="742494"/>
          </a:xfrm>
          <a:prstGeom prst="rect">
            <a:avLst/>
          </a:prstGeom>
        </p:spPr>
      </p:pic>
      <p:pic>
        <p:nvPicPr>
          <p:cNvPr id="8" name="Picture 10">
            <a:extLst>
              <a:ext uri="{FF2B5EF4-FFF2-40B4-BE49-F238E27FC236}">
                <a16:creationId xmlns:a16="http://schemas.microsoft.com/office/drawing/2014/main" id="{65C423E0-743C-7316-FEF3-4CE8613F3E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32878" y="4535591"/>
            <a:ext cx="850122" cy="757381"/>
          </a:xfrm>
          <a:prstGeom prst="rect">
            <a:avLst/>
          </a:prstGeom>
        </p:spPr>
      </p:pic>
      <p:pic>
        <p:nvPicPr>
          <p:cNvPr id="9" name="Picture 5">
            <a:extLst>
              <a:ext uri="{FF2B5EF4-FFF2-40B4-BE49-F238E27FC236}">
                <a16:creationId xmlns:a16="http://schemas.microsoft.com/office/drawing/2014/main" id="{31EA41D2-9796-7E4F-2882-9DC49D5A8C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0400" y="4550478"/>
            <a:ext cx="853046" cy="742494"/>
          </a:xfrm>
          <a:prstGeom prst="rect">
            <a:avLst/>
          </a:prstGeom>
        </p:spPr>
      </p:pic>
      <p:sp>
        <p:nvSpPr>
          <p:cNvPr id="10" name="Rectangle 9"/>
          <p:cNvSpPr/>
          <p:nvPr/>
        </p:nvSpPr>
        <p:spPr>
          <a:xfrm>
            <a:off x="2286000" y="5966752"/>
            <a:ext cx="14097000" cy="2862322"/>
          </a:xfrm>
          <a:prstGeom prst="rect">
            <a:avLst/>
          </a:prstGeom>
        </p:spPr>
        <p:txBody>
          <a:bodyPr wrap="square">
            <a:spAutoFit/>
          </a:bodyPr>
          <a:lstStyle/>
          <a:p>
            <a:pPr algn="just">
              <a:lnSpc>
                <a:spcPct val="150000"/>
              </a:lnSpc>
            </a:pPr>
            <a:r>
              <a:rPr lang="vi-VN" sz="4000" b="1" dirty="0">
                <a:solidFill>
                  <a:schemeClr val="accent4">
                    <a:lumMod val="50000"/>
                  </a:schemeClr>
                </a:solidFill>
                <a:latin typeface="Arial" panose="020B0604020202020204" pitchFamily="34" charset="0"/>
                <a:cs typeface="Arial" panose="020B0604020202020204" pitchFamily="34" charset="0"/>
              </a:rPr>
              <a:t>Bài 2.</a:t>
            </a:r>
            <a:r>
              <a:rPr lang="en-US" sz="4000" b="1" dirty="0">
                <a:solidFill>
                  <a:schemeClr val="accent4">
                    <a:lumMod val="50000"/>
                  </a:schemeClr>
                </a:solidFill>
                <a:latin typeface="Arial" panose="020B0604020202020204" pitchFamily="34" charset="0"/>
                <a:cs typeface="Arial" panose="020B0604020202020204" pitchFamily="34" charset="0"/>
              </a:rPr>
              <a:t>2 (SGK - tr25):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x + </a:t>
            </a:r>
            <a:r>
              <a:rPr lang="en-US" sz="4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y ≥</a:t>
            </a:r>
            <a:r>
              <a:rPr lang="en-US" sz="4000" dirty="0">
                <a:latin typeface="Arial" panose="020B0604020202020204" pitchFamily="34" charset="0"/>
                <a:cs typeface="Arial" panose="020B0604020202020204" pitchFamily="34" charset="0"/>
              </a:rPr>
              <a:t> 300                                  </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 7x + 20y &lt; 0</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684440"/>
            <a:ext cx="2361096" cy="236109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3561">
            <a:off x="16260467" y="7202773"/>
            <a:ext cx="1696765" cy="267383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4659">
            <a:off x="14208296" y="8280389"/>
            <a:ext cx="1902117" cy="1932599"/>
          </a:xfrm>
          <a:prstGeom prst="rect">
            <a:avLst/>
          </a:prstGeom>
        </p:spPr>
      </p:pic>
    </p:spTree>
    <p:extLst>
      <p:ext uri="{BB962C8B-B14F-4D97-AF65-F5344CB8AC3E}">
        <p14:creationId xmlns:p14="http://schemas.microsoft.com/office/powerpoint/2010/main" val="3254177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0150" y="1503940"/>
            <a:ext cx="8743898" cy="757130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a:t>
            </a:r>
            <a:endParaRPr lang="en-US"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Bước 1: Vẽ đường thẳng d:</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300 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không thuộc d và thay 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vào biểu thức 3x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2y ta được: 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300.</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O(0;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(miền không bị gạch).</a:t>
            </a:r>
          </a:p>
        </p:txBody>
      </p:sp>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10896600" y="2294749"/>
            <a:ext cx="7200954" cy="5989683"/>
            <a:chOff x="10888929" y="1848806"/>
            <a:chExt cx="7200954" cy="5989683"/>
          </a:xfrm>
        </p:grpSpPr>
        <p:cxnSp>
          <p:nvCxnSpPr>
            <p:cNvPr id="32" name="Straight Arrow Connector 31"/>
            <p:cNvCxnSpPr/>
            <p:nvPr/>
          </p:nvCxnSpPr>
          <p:spPr>
            <a:xfrm flipV="1">
              <a:off x="14097002" y="2149559"/>
              <a:ext cx="0" cy="5500492"/>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0896602" y="6354651"/>
              <a:ext cx="6781800" cy="0"/>
            </a:xfrm>
            <a:prstGeom prst="straightConnector1">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563602" y="1848806"/>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y</a:t>
              </a:r>
            </a:p>
          </p:txBody>
        </p:sp>
        <p:sp>
          <p:nvSpPr>
            <p:cNvPr id="35" name="TextBox 34"/>
            <p:cNvSpPr txBox="1"/>
            <p:nvPr/>
          </p:nvSpPr>
          <p:spPr>
            <a:xfrm>
              <a:off x="17556483" y="6317833"/>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x</a:t>
              </a:r>
            </a:p>
          </p:txBody>
        </p:sp>
        <p:sp>
          <p:nvSpPr>
            <p:cNvPr id="36" name="TextBox 35"/>
            <p:cNvSpPr txBox="1"/>
            <p:nvPr/>
          </p:nvSpPr>
          <p:spPr>
            <a:xfrm>
              <a:off x="13563602" y="6393327"/>
              <a:ext cx="5334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O</a:t>
              </a:r>
            </a:p>
          </p:txBody>
        </p:sp>
        <p:sp>
          <p:nvSpPr>
            <p:cNvPr id="39" name="TextBox 38"/>
            <p:cNvSpPr txBox="1"/>
            <p:nvPr/>
          </p:nvSpPr>
          <p:spPr>
            <a:xfrm>
              <a:off x="13074652" y="4256672"/>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150</a:t>
              </a:r>
            </a:p>
          </p:txBody>
        </p:sp>
        <p:sp>
          <p:nvSpPr>
            <p:cNvPr id="40" name="TextBox 39"/>
            <p:cNvSpPr txBox="1"/>
            <p:nvPr/>
          </p:nvSpPr>
          <p:spPr>
            <a:xfrm>
              <a:off x="14677541" y="6566670"/>
              <a:ext cx="977900" cy="584775"/>
            </a:xfrm>
            <a:prstGeom prst="rect">
              <a:avLst/>
            </a:prstGeom>
            <a:noFill/>
          </p:spPr>
          <p:txBody>
            <a:bodyPr wrap="square" rtlCol="0">
              <a:spAutoFit/>
            </a:bodyPr>
            <a:lstStyle/>
            <a:p>
              <a:r>
                <a:rPr lang="en-US" sz="3200" dirty="0">
                  <a:solidFill>
                    <a:srgbClr val="0070C0"/>
                  </a:solidFill>
                  <a:latin typeface="Arial" panose="020B0604020202020204" pitchFamily="34" charset="0"/>
                  <a:cs typeface="Arial" panose="020B0604020202020204" pitchFamily="34" charset="0"/>
                </a:rPr>
                <a:t>100</a:t>
              </a:r>
            </a:p>
          </p:txBody>
        </p:sp>
        <p:cxnSp>
          <p:nvCxnSpPr>
            <p:cNvPr id="41" name="Straight Connector 40"/>
            <p:cNvCxnSpPr/>
            <p:nvPr/>
          </p:nvCxnSpPr>
          <p:spPr>
            <a:xfrm>
              <a:off x="12420600" y="2149559"/>
              <a:ext cx="3791873" cy="54133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3327557">
              <a:off x="14250649" y="6048672"/>
              <a:ext cx="3025637" cy="553998"/>
            </a:xfrm>
            <a:prstGeom prst="rect">
              <a:avLst/>
            </a:prstGeom>
            <a:noFill/>
          </p:spPr>
          <p:txBody>
            <a:bodyPr wrap="square" rtlCol="0">
              <a:spAutoFit/>
            </a:bodyPr>
            <a:lstStyle/>
            <a:p>
              <a:r>
                <a:rPr lang="en-US" sz="3000" dirty="0">
                  <a:solidFill>
                    <a:srgbClr val="0070C0"/>
                  </a:solidFill>
                  <a:latin typeface="Arial" panose="020B0604020202020204" pitchFamily="34" charset="0"/>
                  <a:cs typeface="Arial" panose="020B0604020202020204" pitchFamily="34" charset="0"/>
                </a:rPr>
                <a:t>d: 3x + 2y = 300</a:t>
              </a:r>
            </a:p>
          </p:txBody>
        </p:sp>
        <p:grpSp>
          <p:nvGrpSpPr>
            <p:cNvPr id="43" name="Group 42"/>
            <p:cNvGrpSpPr/>
            <p:nvPr/>
          </p:nvGrpSpPr>
          <p:grpSpPr>
            <a:xfrm>
              <a:off x="14022153" y="4546729"/>
              <a:ext cx="149698" cy="1807922"/>
              <a:chOff x="12279551" y="4883114"/>
              <a:chExt cx="149698" cy="1807922"/>
            </a:xfrm>
          </p:grpSpPr>
          <p:cxnSp>
            <p:nvCxnSpPr>
              <p:cNvPr id="44" name="Straight Connector 43"/>
              <p:cNvCxnSpPr/>
              <p:nvPr/>
            </p:nvCxnSpPr>
            <p:spPr>
              <a:xfrm rot="16200000">
                <a:off x="12348947" y="6621640"/>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12359854" y="542016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a:off x="12348948" y="4813718"/>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a:off x="12348948" y="6036605"/>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140956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4705250" y="6303047"/>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50492" y="6286592"/>
              <a:ext cx="0" cy="138791"/>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0888929" y="2149559"/>
              <a:ext cx="464872" cy="238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0914042" y="2140266"/>
              <a:ext cx="926021" cy="502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894628" y="2174802"/>
              <a:ext cx="1500859" cy="773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0896602" y="2378841"/>
              <a:ext cx="1726220" cy="931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896603" y="2623381"/>
              <a:ext cx="1904997" cy="101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0896601" y="2877536"/>
              <a:ext cx="2081451" cy="106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0896600" y="3110937"/>
              <a:ext cx="2223461" cy="1193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0896599" y="3384270"/>
              <a:ext cx="2399914" cy="12904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0915754" y="3641841"/>
              <a:ext cx="2593517" cy="1423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10909774" y="3899412"/>
              <a:ext cx="2772949" cy="1536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10909773" y="4197382"/>
              <a:ext cx="2948119" cy="166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0909116" y="4475731"/>
              <a:ext cx="3120362" cy="179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10905534" y="4734052"/>
              <a:ext cx="3340029" cy="1925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0909115" y="5023850"/>
              <a:ext cx="3565047" cy="204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0915754" y="5289592"/>
              <a:ext cx="3719079" cy="2131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125201" y="5586833"/>
              <a:ext cx="3702506" cy="2077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783679" y="5859904"/>
              <a:ext cx="3249769" cy="1785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513808" y="6133582"/>
              <a:ext cx="2667444" cy="151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3160774" y="6427885"/>
              <a:ext cx="2283738" cy="1236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3846509" y="6726368"/>
              <a:ext cx="1812230" cy="923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4508384" y="6996342"/>
              <a:ext cx="1295185" cy="670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5392402" y="7294332"/>
              <a:ext cx="670629" cy="35646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Tree>
    <p:extLst>
      <p:ext uri="{BB962C8B-B14F-4D97-AF65-F5344CB8AC3E}">
        <p14:creationId xmlns:p14="http://schemas.microsoft.com/office/powerpoint/2010/main" val="1863438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par>
                                <p:cTn id="16" presetID="10" presetClass="entr" presetSubtype="0" fill="hold" nodeType="with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fade">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647700"/>
            <a:ext cx="2286000" cy="1501859"/>
            <a:chOff x="914400" y="5372100"/>
            <a:chExt cx="2687941" cy="173742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5" name="TextBox 4"/>
            <p:cNvSpPr txBox="1"/>
            <p:nvPr/>
          </p:nvSpPr>
          <p:spPr>
            <a:xfrm>
              <a:off x="1354440" y="5737891"/>
              <a:ext cx="1807859"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131" name="Picture 1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6" y="5637062"/>
            <a:ext cx="1908213" cy="4493141"/>
          </a:xfrm>
          <a:prstGeom prst="rect">
            <a:avLst/>
          </a:prstGeom>
        </p:spPr>
      </p:pic>
      <p:pic>
        <p:nvPicPr>
          <p:cNvPr id="132" name="Picture 1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1002" y="606777"/>
            <a:ext cx="3290060" cy="157729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116888">
            <a:off x="13530364" y="7628571"/>
            <a:ext cx="1700931" cy="3176291"/>
          </a:xfrm>
          <a:prstGeom prst="rect">
            <a:avLst/>
          </a:prstGeom>
        </p:spPr>
      </p:pic>
      <p:sp>
        <p:nvSpPr>
          <p:cNvPr id="8" name="Rectangle 7"/>
          <p:cNvSpPr/>
          <p:nvPr/>
        </p:nvSpPr>
        <p:spPr>
          <a:xfrm>
            <a:off x="1704567" y="1522069"/>
            <a:ext cx="9583250" cy="7571303"/>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b) </a:t>
            </a:r>
          </a:p>
          <a:p>
            <a:pPr algn="just">
              <a:lnSpc>
                <a:spcPct val="150000"/>
              </a:lnSpc>
            </a:pPr>
            <a:r>
              <a:rPr lang="vi-VN" sz="3600" dirty="0">
                <a:latin typeface="Arial" panose="020B0604020202020204" pitchFamily="34" charset="0"/>
                <a:cs typeface="Arial" panose="020B0604020202020204" pitchFamily="34" charset="0"/>
              </a:rPr>
              <a:t>Bước 1: Vẽ đường thẳng d:</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7x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trên mặt phằng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M(1;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 không thuộc d và thay 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 vào biểu thức 7x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20y ta được: 7⋅</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27</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p>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không chứa điểm M(1;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 và không tính bờ d (miền không bị gạch).</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7470" y="2623640"/>
            <a:ext cx="6227064" cy="5368159"/>
          </a:xfrm>
          <a:prstGeom prst="rect">
            <a:avLst/>
          </a:prstGeom>
        </p:spPr>
      </p:pic>
    </p:spTree>
    <p:extLst>
      <p:ext uri="{BB962C8B-B14F-4D97-AF65-F5344CB8AC3E}">
        <p14:creationId xmlns:p14="http://schemas.microsoft.com/office/powerpoint/2010/main" val="197189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3768"/>
            <a:ext cx="18288000" cy="1015663"/>
          </a:xfrm>
          <a:prstGeom prst="rect">
            <a:avLst/>
          </a:prstGeom>
          <a:solidFill>
            <a:schemeClr val="accent6">
              <a:lumMod val="40000"/>
              <a:lumOff val="60000"/>
            </a:schemeClr>
          </a:solid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VẬN DỤNG</a:t>
            </a:r>
          </a:p>
        </p:txBody>
      </p:sp>
      <p:sp>
        <p:nvSpPr>
          <p:cNvPr id="5" name="Rectangle 4"/>
          <p:cNvSpPr/>
          <p:nvPr/>
        </p:nvSpPr>
        <p:spPr>
          <a:xfrm>
            <a:off x="838200" y="2221008"/>
            <a:ext cx="16900286" cy="1754326"/>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2.3</a:t>
            </a:r>
            <a:r>
              <a:rPr lang="en-US" sz="3600" b="1" dirty="0">
                <a:latin typeface="Arial" panose="020B0604020202020204" pitchFamily="34" charset="0"/>
                <a:cs typeface="Arial" panose="020B0604020202020204" pitchFamily="34" charset="0"/>
              </a:rPr>
              <a:t> (SGK - tr25): </a:t>
            </a:r>
            <a:r>
              <a:rPr lang="vi-VN" sz="3600" dirty="0">
                <a:latin typeface="Arial" panose="020B0604020202020204" pitchFamily="34" charset="0"/>
                <a:cs typeface="Arial" panose="020B0604020202020204" pitchFamily="34" charset="0"/>
              </a:rPr>
              <a:t>Ông An muốn thuê một chiếc ô tô (có lái xe) trong một tuần. Giá thuê xe được cho như bảng sau:</a:t>
            </a:r>
          </a:p>
        </p:txBody>
      </p:sp>
      <p:sp>
        <p:nvSpPr>
          <p:cNvPr id="6" name="Rectangle 5"/>
          <p:cNvSpPr/>
          <p:nvPr/>
        </p:nvSpPr>
        <p:spPr>
          <a:xfrm>
            <a:off x="990600" y="6060340"/>
            <a:ext cx="16595486"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Gọi x và y lần lượt là số kilomet ông An đi trong các ngày từ thứ Hai đến thứ Sáu và trong hai ngày cuối tuần. Viết bất phương trình biểu thị mối liên hệ giữa x và y sao cho tổng số tiền ông An phải trả không quá 14 triệu đồng.</a:t>
            </a:r>
          </a:p>
          <a:p>
            <a:pPr algn="just">
              <a:lnSpc>
                <a:spcPct val="150000"/>
              </a:lnSpc>
            </a:pPr>
            <a:r>
              <a:rPr lang="vi-VN" sz="3600" dirty="0">
                <a:latin typeface="Arial" panose="020B0604020202020204" pitchFamily="34" charset="0"/>
                <a:cs typeface="Arial" panose="020B0604020202020204" pitchFamily="34" charset="0"/>
              </a:rPr>
              <a:t>b) Biểu diễn miền nghiệm của bất phương trình ở câu a trên mặt phẳng tọa độ.</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218" y="4092769"/>
            <a:ext cx="10610250" cy="185013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0163">
            <a:off x="-743406" y="4674246"/>
            <a:ext cx="2377495" cy="3131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800" y="38100"/>
            <a:ext cx="2474271" cy="2474271"/>
          </a:xfrm>
          <a:prstGeom prst="rect">
            <a:avLst/>
          </a:prstGeom>
        </p:spPr>
      </p:pic>
    </p:spTree>
    <p:extLst>
      <p:ext uri="{BB962C8B-B14F-4D97-AF65-F5344CB8AC3E}">
        <p14:creationId xmlns:p14="http://schemas.microsoft.com/office/powerpoint/2010/main" val="406757463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8460255"/>
            <a:ext cx="18288000" cy="1826745"/>
          </a:xfrm>
          <a:prstGeom prst="rect">
            <a:avLst/>
          </a:prstGeom>
          <a:solidFill>
            <a:schemeClr val="accent4">
              <a:lumMod val="60000"/>
              <a:lumOff val="40000"/>
            </a:schemeClr>
          </a:solidFill>
        </p:spPr>
      </p:sp>
      <p:grpSp>
        <p:nvGrpSpPr>
          <p:cNvPr id="18" name="Group 17"/>
          <p:cNvGrpSpPr/>
          <p:nvPr/>
        </p:nvGrpSpPr>
        <p:grpSpPr>
          <a:xfrm>
            <a:off x="1828800" y="723900"/>
            <a:ext cx="2286000" cy="1501859"/>
            <a:chOff x="914400" y="5372100"/>
            <a:chExt cx="2687941" cy="1737425"/>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20" name="TextBox 19"/>
            <p:cNvSpPr txBox="1"/>
            <p:nvPr/>
          </p:nvSpPr>
          <p:spPr>
            <a:xfrm>
              <a:off x="1354440" y="5737891"/>
              <a:ext cx="1807859" cy="646331"/>
            </a:xfrm>
            <a:prstGeom prst="rect">
              <a:avLst/>
            </a:prstGeom>
            <a:noFill/>
          </p:spPr>
          <p:txBody>
            <a:bodyPr wrap="square" rtlCol="0">
              <a:spAutoFit/>
            </a:bodyPr>
            <a:lstStyle/>
            <a:p>
              <a:pPr algn="ctr"/>
              <a:r>
                <a:rPr lang="en-US" sz="3600" b="1" dirty="0" err="1">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p:grpSp>
      <p:pic>
        <p:nvPicPr>
          <p:cNvPr id="2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59000" y="1920340"/>
            <a:ext cx="2955585" cy="7456751"/>
          </a:xfrm>
          <a:prstGeom prst="rect">
            <a:avLst/>
          </a:prstGeom>
        </p:spPr>
      </p:pic>
      <p:sp>
        <p:nvSpPr>
          <p:cNvPr id="22" name="Rectangle 21"/>
          <p:cNvSpPr/>
          <p:nvPr/>
        </p:nvSpPr>
        <p:spPr>
          <a:xfrm>
            <a:off x="1237621" y="2388352"/>
            <a:ext cx="13154891" cy="590931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 Số tiền ông An phải trả khi thuê xe từ thứ Hai đến thứ Sáu là:</a:t>
            </a:r>
          </a:p>
          <a:p>
            <a:pPr algn="ctr">
              <a:lnSpc>
                <a:spcPct val="150000"/>
              </a:lnSpc>
            </a:pPr>
            <a:r>
              <a:rPr lang="vi-VN" sz="3600" dirty="0">
                <a:latin typeface="Arial" panose="020B0604020202020204" pitchFamily="34" charset="0"/>
                <a:cs typeface="Arial" panose="020B0604020202020204" pitchFamily="34" charset="0"/>
              </a:rPr>
              <a:t>900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8x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4</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8x.</a:t>
            </a:r>
          </a:p>
          <a:p>
            <a:pPr algn="just">
              <a:lnSpc>
                <a:spcPct val="150000"/>
              </a:lnSpc>
            </a:pPr>
            <a:r>
              <a:rPr lang="vi-VN" sz="3600" dirty="0">
                <a:latin typeface="Arial" panose="020B0604020202020204" pitchFamily="34" charset="0"/>
                <a:cs typeface="Arial" panose="020B0604020202020204" pitchFamily="34" charset="0"/>
              </a:rPr>
              <a:t>Số tiền ông An phải trả khi thuê xe hai ngày cuối tuần là:</a:t>
            </a:r>
            <a:endParaRPr lang="en-US" sz="3600" dirty="0">
              <a:latin typeface="Arial" panose="020B0604020202020204" pitchFamily="34" charset="0"/>
              <a:cs typeface="Arial" panose="020B0604020202020204" pitchFamily="34" charset="0"/>
            </a:endParaRPr>
          </a:p>
          <a:p>
            <a:pPr algn="ctr">
              <a:lnSpc>
                <a:spcPct val="150000"/>
              </a:lnSpc>
            </a:pPr>
            <a:r>
              <a:rPr lang="vi-VN" sz="3600" dirty="0">
                <a:latin typeface="Arial" panose="020B0604020202020204" pitchFamily="34" charset="0"/>
                <a:cs typeface="Arial" panose="020B0604020202020204" pitchFamily="34" charset="0"/>
              </a:rPr>
              <a:t> 1</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10y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10y.</a:t>
            </a:r>
          </a:p>
          <a:p>
            <a:pPr algn="just">
              <a:lnSpc>
                <a:spcPct val="150000"/>
              </a:lnSpc>
            </a:pPr>
            <a:r>
              <a:rPr lang="vi-VN" sz="3600" dirty="0">
                <a:latin typeface="Arial" panose="020B0604020202020204" pitchFamily="34" charset="0"/>
                <a:cs typeface="Arial" panose="020B0604020202020204" pitchFamily="34" charset="0"/>
              </a:rPr>
              <a:t>Bất phương trình biểu thị mối liên hệ giữa x và y sao cho tổng số tiền ông An phải trả không quá 14 triệu là: </a:t>
            </a:r>
            <a:endParaRPr lang="en-US" sz="3600" dirty="0">
              <a:latin typeface="Arial" panose="020B0604020202020204" pitchFamily="34" charset="0"/>
              <a:cs typeface="Arial" panose="020B0604020202020204" pitchFamily="34" charset="0"/>
            </a:endParaRPr>
          </a:p>
          <a:p>
            <a:pPr algn="ctr">
              <a:lnSpc>
                <a:spcPct val="150000"/>
              </a:lnSpc>
            </a:pPr>
            <a:r>
              <a:rPr lang="vi-VN" sz="3600" dirty="0">
                <a:latin typeface="Arial" panose="020B0604020202020204" pitchFamily="34" charset="0"/>
                <a:cs typeface="Arial" panose="020B0604020202020204" pitchFamily="34" charset="0"/>
              </a:rPr>
              <a:t>4</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8x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000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10y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14</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000, hay 4x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250.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strVal val="#ppt_w+.3"/>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p:nvPr/>
        </p:nvSpPr>
        <p:spPr>
          <a:xfrm>
            <a:off x="0" y="8808068"/>
            <a:ext cx="18288000" cy="1478932"/>
          </a:xfrm>
          <a:prstGeom prst="rect">
            <a:avLst/>
          </a:prstGeom>
          <a:solidFill>
            <a:srgbClr val="84653C"/>
          </a:solidFill>
        </p:spPr>
      </p:sp>
      <p:pic>
        <p:nvPicPr>
          <p:cNvPr id="3"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6134100"/>
            <a:ext cx="4989741" cy="3021061"/>
          </a:xfrm>
          <a:prstGeom prst="rect">
            <a:avLst/>
          </a:prstGeom>
        </p:spPr>
      </p:pic>
      <p:sp>
        <p:nvSpPr>
          <p:cNvPr id="4" name="Rectangle 3"/>
          <p:cNvSpPr/>
          <p:nvPr/>
        </p:nvSpPr>
        <p:spPr>
          <a:xfrm>
            <a:off x="1333500" y="914072"/>
            <a:ext cx="9829800" cy="507831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 </a:t>
            </a:r>
            <a:endParaRPr lang="en-US"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Bước 1: Vẽ đường thẳng d:</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4x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250 trên mặt phẳng toạ độ Oxy.</a:t>
            </a:r>
          </a:p>
          <a:p>
            <a:pPr algn="just">
              <a:lnSpc>
                <a:spcPct val="150000"/>
              </a:lnSpc>
            </a:pPr>
            <a:r>
              <a:rPr lang="vi-VN" sz="3600" dirty="0">
                <a:latin typeface="Arial" panose="020B0604020202020204" pitchFamily="34" charset="0"/>
                <a:cs typeface="Arial" panose="020B0604020202020204" pitchFamily="34" charset="0"/>
              </a:rPr>
              <a:t>Bước 2: Lấy điểm O(0;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không thuộc d và thay 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vào biểu thức 4x</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5y ta được: 4</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250.</a:t>
            </a:r>
          </a:p>
        </p:txBody>
      </p:sp>
      <p:sp>
        <p:nvSpPr>
          <p:cNvPr id="5" name="Rectangle 4"/>
          <p:cNvSpPr/>
          <p:nvPr/>
        </p:nvSpPr>
        <p:spPr>
          <a:xfrm>
            <a:off x="4876800" y="6514249"/>
            <a:ext cx="12573000" cy="1754326"/>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Do đó, miền nghiệm của bất phương trình là nửa mặt phẳng bờ d chứa điểm O(0;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 (mi</a:t>
            </a:r>
            <a:r>
              <a:rPr lang="en-US" sz="3600" dirty="0">
                <a:latin typeface="Arial" panose="020B0604020202020204" pitchFamily="34" charset="0"/>
                <a:cs typeface="Arial" panose="020B0604020202020204" pitchFamily="34" charset="0"/>
              </a:rPr>
              <a:t>ề</a:t>
            </a:r>
            <a:r>
              <a:rPr lang="vi-VN" sz="3600" dirty="0">
                <a:latin typeface="Arial" panose="020B0604020202020204" pitchFamily="34" charset="0"/>
                <a:cs typeface="Arial" panose="020B0604020202020204" pitchFamily="34" charset="0"/>
              </a:rPr>
              <a:t>n không bị gạch).</a:t>
            </a:r>
          </a:p>
        </p:txBody>
      </p:sp>
      <p:pic>
        <p:nvPicPr>
          <p:cNvPr id="6" name="2022_06_13_76f496f7d67debda30f9g-10.jpeg"/>
          <p:cNvPicPr/>
          <p:nvPr/>
        </p:nvPicPr>
        <p:blipFill>
          <a:blip r:embed="rId4" cstate="print"/>
          <a:srcRect/>
          <a:stretch>
            <a:fillRect/>
          </a:stretch>
        </p:blipFill>
        <p:spPr>
          <a:xfrm>
            <a:off x="11346873" y="367553"/>
            <a:ext cx="6934200" cy="6171349"/>
          </a:xfrm>
          <a:prstGeom prst="rect">
            <a:avLst/>
          </a:prstGeom>
        </p:spPr>
      </p:pic>
    </p:spTree>
    <p:extLst>
      <p:ext uri="{BB962C8B-B14F-4D97-AF65-F5344CB8AC3E}">
        <p14:creationId xmlns:p14="http://schemas.microsoft.com/office/powerpoint/2010/main" val="410522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4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462180"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709055"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955929" y="4369270"/>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638832"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885707" y="6746048"/>
            <a:ext cx="2006532" cy="20065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189505180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a:t>
            </a:r>
          </a:p>
          <a:p>
            <a:pPr algn="ctr">
              <a:lnSpc>
                <a:spcPct val="150000"/>
              </a:lnSpc>
              <a:defRPr/>
            </a:pPr>
            <a:r>
              <a:rPr lang="en-US" sz="4000" dirty="0" err="1">
                <a:solidFill>
                  <a:schemeClr val="tx1"/>
                </a:solidFill>
                <a:latin typeface="Arial" panose="020B0604020202020204" pitchFamily="34" charset="0"/>
                <a:cs typeface="Arial" panose="020B0604020202020204" pitchFamily="34" charset="0"/>
              </a:rPr>
              <a:t>bậc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ẩn</a:t>
            </a:r>
            <a:r>
              <a:rPr lang="en-US" sz="4000" dirty="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a:solidFill>
                  <a:prstClr val="black"/>
                </a:solidFill>
                <a:latin typeface="Arial" panose="020B0604020202020204" pitchFamily="34" charset="0"/>
                <a:cs typeface="Arial" panose="020B0604020202020204" pitchFamily="34" charset="0"/>
              </a:rPr>
              <a:t>2x</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+ 3y &gt;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a:solidFill>
                  <a:prstClr val="black"/>
                </a:solidFill>
                <a:latin typeface="Arial" panose="020B0604020202020204" pitchFamily="34" charset="0"/>
                <a:cs typeface="Arial" panose="020B0604020202020204" pitchFamily="34" charset="0"/>
              </a:rPr>
              <a:t>x</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 y</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&lt;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a:solidFill>
                  <a:prstClr val="black"/>
                </a:solidFill>
                <a:latin typeface="Arial" panose="020B0604020202020204" pitchFamily="34" charset="0"/>
                <a:cs typeface="Arial" panose="020B0604020202020204" pitchFamily="34" charset="0"/>
              </a:rPr>
              <a:t>x + y</a:t>
            </a:r>
            <a:r>
              <a:rPr lang="en-US" sz="4000" baseline="30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 0</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a:solidFill>
                  <a:prstClr val="black"/>
                </a:solidFill>
                <a:latin typeface="Arial" panose="020B0604020202020204" pitchFamily="34" charset="0"/>
                <a:cs typeface="Arial" panose="020B0604020202020204" pitchFamily="34" charset="0"/>
              </a:rPr>
              <a:t>x + y ≥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8018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a:solidFill>
                  <a:schemeClr val="tx1"/>
                </a:solidFill>
                <a:latin typeface="Arial" panose="020B0604020202020204" pitchFamily="34" charset="0"/>
                <a:cs typeface="Arial" panose="020B0604020202020204" pitchFamily="34" charset="0"/>
              </a:rPr>
              <a:t>Câu 2: </a:t>
            </a:r>
            <a:r>
              <a:rPr lang="en-US" sz="4000" dirty="0">
                <a:solidFill>
                  <a:schemeClr val="tx1"/>
                </a:solidFill>
                <a:latin typeface="Arial" panose="020B0604020202020204" pitchFamily="34" charset="0"/>
                <a:cs typeface="Arial" panose="020B0604020202020204" pitchFamily="34" charset="0"/>
              </a:rPr>
              <a:t>Cho </a:t>
            </a:r>
            <a:r>
              <a:rPr lang="en-US" sz="4000" dirty="0" err="1">
                <a:solidFill>
                  <a:schemeClr val="tx1"/>
                </a:solidFill>
                <a:latin typeface="Arial" panose="020B0604020202020204" pitchFamily="34" charset="0"/>
                <a:cs typeface="Arial" panose="020B0604020202020204" pitchFamily="34" charset="0"/>
              </a:rPr>
              <a:t>bất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trình</a:t>
            </a:r>
            <a:r>
              <a:rPr lang="en-US" sz="4000" dirty="0">
                <a:solidFill>
                  <a:schemeClr val="tx1"/>
                </a:solidFill>
                <a:latin typeface="Arial" panose="020B0604020202020204" pitchFamily="34" charset="0"/>
                <a:cs typeface="Arial" panose="020B0604020202020204" pitchFamily="34" charset="0"/>
              </a:rPr>
              <a:t> 2x + 3y - 6 ≤ 0 (1).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err="1">
                <a:solidFill>
                  <a:prstClr val="black"/>
                </a:solidFill>
                <a:latin typeface="Arial" panose="020B0604020202020204" pitchFamily="34" charset="0"/>
                <a:cs typeface="Arial" panose="020B0604020202020204" pitchFamily="34" charset="0"/>
              </a:rPr>
              <a:t>Bất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phương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trình</a:t>
            </a:r>
            <a:r>
              <a:rPr lang="en-US" sz="4000" dirty="0">
                <a:solidFill>
                  <a:prstClr val="black"/>
                </a:solidFill>
                <a:latin typeface="Arial" panose="020B0604020202020204" pitchFamily="34" charset="0"/>
                <a:cs typeface="Arial" panose="020B0604020202020204" pitchFamily="34" charset="0"/>
              </a:rPr>
              <a:t> (1) </a:t>
            </a:r>
            <a:r>
              <a:rPr lang="en-US" sz="4000" dirty="0" err="1">
                <a:solidFill>
                  <a:prstClr val="black"/>
                </a:solidFill>
                <a:latin typeface="Arial" panose="020B0604020202020204" pitchFamily="34" charset="0"/>
                <a:cs typeface="Arial" panose="020B0604020202020204" pitchFamily="34" charset="0"/>
              </a:rPr>
              <a:t>chỉ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nghiệm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duy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nhất</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err="1">
                <a:solidFill>
                  <a:prstClr val="black"/>
                </a:solidFill>
                <a:latin typeface="Arial" panose="020B0604020202020204" pitchFamily="34" charset="0"/>
                <a:cs typeface="Arial" panose="020B0604020202020204" pitchFamily="34" charset="0"/>
              </a:rPr>
              <a:t>Bất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phương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trình</a:t>
            </a:r>
            <a:r>
              <a:rPr lang="en-US" sz="4000" dirty="0">
                <a:solidFill>
                  <a:prstClr val="black"/>
                </a:solidFill>
                <a:latin typeface="Arial" panose="020B0604020202020204" pitchFamily="34" charset="0"/>
                <a:cs typeface="Arial" panose="020B0604020202020204" pitchFamily="34" charset="0"/>
              </a:rPr>
              <a:t> (1) </a:t>
            </a:r>
            <a:r>
              <a:rPr lang="en-US" sz="4000" dirty="0" err="1">
                <a:solidFill>
                  <a:prstClr val="black"/>
                </a:solidFill>
                <a:latin typeface="Arial" panose="020B0604020202020204" pitchFamily="34" charset="0"/>
                <a:cs typeface="Arial" panose="020B0604020202020204" pitchFamily="34" charset="0"/>
              </a:rPr>
              <a:t>vô</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nghiệm</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err="1">
                <a:solidFill>
                  <a:prstClr val="black"/>
                </a:solidFill>
                <a:latin typeface="Arial" panose="020B0604020202020204" pitchFamily="34" charset="0"/>
                <a:cs typeface="Arial" panose="020B0604020202020204" pitchFamily="34" charset="0"/>
              </a:rPr>
              <a:t>Bất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phương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trình</a:t>
            </a:r>
            <a:r>
              <a:rPr lang="en-US" sz="4000" dirty="0">
                <a:solidFill>
                  <a:prstClr val="black"/>
                </a:solidFill>
                <a:latin typeface="Arial" panose="020B0604020202020204" pitchFamily="34" charset="0"/>
                <a:cs typeface="Arial" panose="020B0604020202020204" pitchFamily="34" charset="0"/>
              </a:rPr>
              <a:t> (1) </a:t>
            </a:r>
            <a:r>
              <a:rPr lang="en-US" sz="4000" dirty="0" err="1">
                <a:solidFill>
                  <a:prstClr val="black"/>
                </a:solidFill>
                <a:latin typeface="Arial" panose="020B0604020202020204" pitchFamily="34" charset="0"/>
                <a:cs typeface="Arial" panose="020B0604020202020204" pitchFamily="34" charset="0"/>
              </a:rPr>
              <a:t>luôn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vô</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nghiệm</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err="1">
                    <a:solidFill>
                      <a:prstClr val="black"/>
                    </a:solidFill>
                    <a:latin typeface="Arial" panose="020B0604020202020204" pitchFamily="34" charset="0"/>
                    <a:cs typeface="Arial" panose="020B0604020202020204" pitchFamily="34" charset="0"/>
                  </a:rPr>
                  <a:t>Bất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phương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trình</a:t>
                </a:r>
                <a:r>
                  <a:rPr lang="en-US" sz="4000" dirty="0">
                    <a:solidFill>
                      <a:prstClr val="black"/>
                    </a:solidFill>
                    <a:latin typeface="Arial" panose="020B0604020202020204" pitchFamily="34" charset="0"/>
                    <a:cs typeface="Arial" panose="020B0604020202020204" pitchFamily="34" charset="0"/>
                  </a:rPr>
                  <a:t> (1)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tập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nghiệm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9195923" y="5173439"/>
                <a:ext cx="7360197" cy="1886594"/>
              </a:xfrm>
              <a:prstGeom prst="rect">
                <a:avLst/>
              </a:prstGeom>
              <a:blipFill rotWithShape="0">
                <a:blip r:embed="rId12"/>
                <a:stretch>
                  <a:fillRect l="-2983" r="-2900" b="-4207"/>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5"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4296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95817" y="652827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97971" y="7731468"/>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75533" y="8653271"/>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 </a:t>
            </a:r>
            <a:r>
              <a:rPr lang="vi-VN" sz="4000" dirty="0">
                <a:solidFill>
                  <a:schemeClr val="tx1"/>
                </a:solidFill>
                <a:latin typeface="Arial" panose="020B0604020202020204" pitchFamily="34" charset="0"/>
                <a:cs typeface="Arial" panose="020B0604020202020204" pitchFamily="34" charset="0"/>
              </a:rPr>
              <a:t>Đâu là nghiệm của BPT sau: </a:t>
            </a:r>
            <a:endParaRPr lang="en-US" sz="4000" dirty="0">
              <a:solidFill>
                <a:schemeClr val="tx1"/>
              </a:solidFill>
              <a:latin typeface="Arial" panose="020B0604020202020204" pitchFamily="34" charset="0"/>
              <a:cs typeface="Arial" panose="020B0604020202020204" pitchFamily="34" charset="0"/>
            </a:endParaRPr>
          </a:p>
          <a:p>
            <a:pPr algn="ctr">
              <a:lnSpc>
                <a:spcPct val="150000"/>
              </a:lnSpc>
              <a:defRPr/>
            </a:pPr>
            <a:r>
              <a:rPr lang="vi-VN" sz="4000" dirty="0">
                <a:solidFill>
                  <a:schemeClr val="tx1"/>
                </a:solidFill>
                <a:latin typeface="Arial" panose="020B0604020202020204" pitchFamily="34" charset="0"/>
                <a:cs typeface="Arial" panose="020B0604020202020204" pitchFamily="34" charset="0"/>
              </a:rPr>
              <a:t>3x</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2</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(y</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3)</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&gt;</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4</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(x</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1)</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y</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+3</a:t>
            </a:r>
          </a:p>
        </p:txBody>
      </p:sp>
      <p:sp>
        <p:nvSpPr>
          <p:cNvPr id="26" name="Rectangle 25"/>
          <p:cNvSpPr/>
          <p:nvPr/>
        </p:nvSpPr>
        <p:spPr>
          <a:xfrm>
            <a:off x="1665330" y="292401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a:solidFill>
                  <a:prstClr val="black"/>
                </a:solidFill>
                <a:latin typeface="Arial" panose="020B0604020202020204" pitchFamily="34" charset="0"/>
                <a:cs typeface="Arial" panose="020B0604020202020204" pitchFamily="34" charset="0"/>
              </a:rPr>
              <a:t>(3;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a:solidFill>
                  <a:prstClr val="black"/>
                </a:solidFill>
                <a:latin typeface="Arial" panose="020B0604020202020204" pitchFamily="34" charset="0"/>
                <a:cs typeface="Arial" panose="020B0604020202020204" pitchFamily="34" charset="0"/>
              </a:rPr>
              <a:t>(3; 1)</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67155"/>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C. </a:t>
            </a:r>
            <a:r>
              <a:rPr lang="en-US" sz="4000" dirty="0">
                <a:solidFill>
                  <a:prstClr val="black"/>
                </a:solidFill>
                <a:latin typeface="Arial" panose="020B0604020202020204" pitchFamily="34" charset="0"/>
                <a:cs typeface="Arial" panose="020B0604020202020204" pitchFamily="34" charset="0"/>
              </a:rPr>
              <a:t>(2;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5173439"/>
            <a:ext cx="7360197" cy="1886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98225"/>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5598539"/>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70590"/>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375733"/>
            <a:ext cx="1098888" cy="965690"/>
          </a:xfrm>
          <a:prstGeom prst="rect">
            <a:avLst/>
          </a:prstGeom>
        </p:spPr>
      </p:pic>
      <p:pic>
        <p:nvPicPr>
          <p:cNvPr id="2" name="Picture 14">
            <a:hlinkClick r:id="rId14"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4860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953500"/>
            <a:ext cx="18288000" cy="1333500"/>
          </a:xfrm>
          <a:prstGeom prst="rect">
            <a:avLst/>
          </a:prstGeom>
          <a:solidFill>
            <a:srgbClr val="99D9D9"/>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66206" y="6929245"/>
            <a:ext cx="5171943" cy="288688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49862" y="185949"/>
            <a:ext cx="1964478" cy="2061952"/>
          </a:xfrm>
          <a:prstGeom prst="rect">
            <a:avLst/>
          </a:prstGeom>
        </p:spPr>
      </p:pic>
      <p:pic>
        <p:nvPicPr>
          <p:cNvPr id="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09" y="3815998"/>
            <a:ext cx="4134301" cy="5771232"/>
          </a:xfrm>
          <a:prstGeom prst="rect">
            <a:avLst/>
          </a:prstGeom>
        </p:spPr>
      </p:pic>
      <p:sp>
        <p:nvSpPr>
          <p:cNvPr id="10" name="TextBox 9"/>
          <p:cNvSpPr txBox="1"/>
          <p:nvPr/>
        </p:nvSpPr>
        <p:spPr>
          <a:xfrm>
            <a:off x="2171700" y="1063758"/>
            <a:ext cx="13944600" cy="2171428"/>
          </a:xfrm>
          <a:prstGeom prst="rect">
            <a:avLst/>
          </a:prstGeom>
          <a:noFill/>
        </p:spPr>
        <p:txBody>
          <a:bodyPr wrap="square" rtlCol="0">
            <a:spAutoFit/>
          </a:bodyPr>
          <a:lstStyle/>
          <a:p>
            <a:pPr algn="ctr">
              <a:lnSpc>
                <a:spcPct val="150000"/>
              </a:lnSpc>
            </a:pPr>
            <a:r>
              <a:rPr lang="en-US" sz="4800" b="1" dirty="0">
                <a:solidFill>
                  <a:schemeClr val="accent3">
                    <a:lumMod val="50000"/>
                  </a:schemeClr>
                </a:solidFill>
                <a:latin typeface="Arial" panose="020B0604020202020204" pitchFamily="34" charset="0"/>
                <a:cs typeface="Arial" panose="020B0604020202020204" pitchFamily="34" charset="0"/>
              </a:rPr>
              <a:t>CHƯƠNG II: BẤT PHƯƠNG TRÌNH VÀ HỆ BẤT PHƯƠNG TRÌNH BẬC NHẤT HAI ẨN</a:t>
            </a:r>
          </a:p>
        </p:txBody>
      </p:sp>
      <p:sp>
        <p:nvSpPr>
          <p:cNvPr id="11" name="TextBox 10"/>
          <p:cNvSpPr txBox="1"/>
          <p:nvPr/>
        </p:nvSpPr>
        <p:spPr>
          <a:xfrm>
            <a:off x="3061970" y="3839292"/>
            <a:ext cx="12164060" cy="2862322"/>
          </a:xfrm>
          <a:prstGeom prst="rect">
            <a:avLst/>
          </a:prstGeom>
          <a:noFill/>
        </p:spPr>
        <p:txBody>
          <a:bodyPr wrap="square" rtlCol="0">
            <a:spAutoFit/>
          </a:bodyPr>
          <a:lstStyle/>
          <a:p>
            <a:pPr algn="ctr">
              <a:lnSpc>
                <a:spcPct val="150000"/>
              </a:lnSpc>
            </a:pPr>
            <a:r>
              <a:rPr lang="en-US" sz="6000" b="1" dirty="0">
                <a:solidFill>
                  <a:srgbClr val="C00000"/>
                </a:solidFill>
                <a:latin typeface="Arial" panose="020B0604020202020204" pitchFamily="34" charset="0"/>
                <a:cs typeface="Arial" panose="020B0604020202020204" pitchFamily="34" charset="0"/>
              </a:rPr>
              <a:t>BÀI 3: BẤT PHƯƠNG TRÌNH BẬC NHẤT HAI ẨN (2 </a:t>
            </a:r>
            <a:r>
              <a:rPr lang="en-US" sz="6000" b="1" dirty="0" err="1">
                <a:solidFill>
                  <a:srgbClr val="C00000"/>
                </a:solidFill>
                <a:latin typeface="Arial" panose="020B0604020202020204" pitchFamily="34" charset="0"/>
                <a:cs typeface="Arial" panose="020B0604020202020204" pitchFamily="34" charset="0"/>
              </a:rPr>
              <a:t>Tiết</a:t>
            </a:r>
            <a:r>
              <a:rPr lang="en-US" sz="6000" b="1" dirty="0">
                <a:solidFill>
                  <a:srgbClr val="C0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4: </a:t>
            </a:r>
            <a:r>
              <a:rPr lang="vi-VN" sz="4000" dirty="0">
                <a:solidFill>
                  <a:prstClr val="black"/>
                </a:solidFill>
                <a:latin typeface="Arial" panose="020B0604020202020204" pitchFamily="34" charset="0"/>
                <a:cs typeface="Arial" panose="020B0604020202020204" pitchFamily="34" charset="0"/>
              </a:rPr>
              <a:t>Miền nghiệm của bất phương trình: </a:t>
            </a:r>
            <a:endParaRPr lang="en-US" sz="4000" dirty="0">
              <a:solidFill>
                <a:prstClr val="black"/>
              </a:solidFill>
              <a:latin typeface="Arial" panose="020B0604020202020204" pitchFamily="34" charset="0"/>
              <a:cs typeface="Arial" panose="020B0604020202020204" pitchFamily="34" charset="0"/>
            </a:endParaRPr>
          </a:p>
          <a:p>
            <a:pPr algn="ctr">
              <a:lnSpc>
                <a:spcPct val="150000"/>
              </a:lnSpc>
              <a:defRPr/>
            </a:pPr>
            <a:r>
              <a:rPr lang="vi-VN" sz="4000" dirty="0">
                <a:solidFill>
                  <a:prstClr val="black"/>
                </a:solidFill>
                <a:latin typeface="Arial" panose="020B0604020202020204" pitchFamily="34" charset="0"/>
                <a:cs typeface="Arial" panose="020B0604020202020204" pitchFamily="34" charset="0"/>
              </a:rPr>
              <a:t>3(x</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4(y</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2)</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&lt;</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5x</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a:t>
            </a:r>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3 là nửa mặt phẳng chứa điểm:</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a:solidFill>
                  <a:prstClr val="black"/>
                </a:solidFill>
                <a:latin typeface="Arial" panose="020B0604020202020204" pitchFamily="34" charset="0"/>
                <a:cs typeface="Arial" panose="020B0604020202020204" pitchFamily="34" charset="0"/>
              </a:rPr>
              <a:t>(0; 0)</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a:solidFill>
                  <a:prstClr val="black"/>
                </a:solidFill>
                <a:latin typeface="Arial" panose="020B0604020202020204" pitchFamily="34" charset="0"/>
                <a:cs typeface="Arial" panose="020B0604020202020204" pitchFamily="34" charset="0"/>
              </a:rPr>
              <a:t>(-4; 2)</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a:t>
            </a:r>
            <a:r>
              <a:rPr lang="en-US" sz="4000" dirty="0">
                <a:solidFill>
                  <a:prstClr val="black"/>
                </a:solidFill>
                <a:latin typeface="Arial" panose="020B0604020202020204" pitchFamily="34" charset="0"/>
                <a:cs typeface="Arial" panose="020B0604020202020204" pitchFamily="34" charset="0"/>
              </a:rPr>
              <a:t> (-2; 2)</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a:solidFill>
                  <a:prstClr val="black"/>
                </a:solidFill>
                <a:latin typeface="Arial" panose="020B0604020202020204" pitchFamily="34" charset="0"/>
                <a:cs typeface="Arial" panose="020B0604020202020204" pitchFamily="34" charset="0"/>
              </a:rPr>
              <a:t>(-5;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84738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921887" y="666442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46048" y="778451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23610" y="8706314"/>
            <a:ext cx="780587" cy="849863"/>
          </a:xfrm>
          <a:prstGeom prst="rect">
            <a:avLst/>
          </a:prstGeom>
        </p:spPr>
      </p:pic>
      <p:sp>
        <p:nvSpPr>
          <p:cNvPr id="26" name="Rectangle 25"/>
          <p:cNvSpPr/>
          <p:nvPr/>
        </p:nvSpPr>
        <p:spPr>
          <a:xfrm>
            <a:off x="1613407" y="454497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a:solidFill>
                  <a:prstClr val="black"/>
                </a:solidFill>
                <a:latin typeface="Arial" panose="020B0604020202020204" pitchFamily="34" charset="0"/>
                <a:cs typeface="Arial" panose="020B0604020202020204" pitchFamily="34" charset="0"/>
              </a:rPr>
              <a:t>2x - y &lt; 3</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45512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a:solidFill>
                  <a:prstClr val="black"/>
                </a:solidFill>
                <a:latin typeface="Arial" panose="020B0604020202020204" pitchFamily="34" charset="0"/>
                <a:cs typeface="Arial" panose="020B0604020202020204" pitchFamily="34" charset="0"/>
              </a:rPr>
              <a:t>2x - y &gt; 3</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13407" y="587873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a:solidFill>
                  <a:prstClr val="black"/>
                </a:solidFill>
                <a:latin typeface="Arial" panose="020B0604020202020204" pitchFamily="34" charset="0"/>
                <a:cs typeface="Arial" panose="020B0604020202020204" pitchFamily="34" charset="0"/>
              </a:rPr>
              <a:t>x - 2y &lt; 3</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44000" y="588501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en-US" sz="4000" dirty="0">
                <a:solidFill>
                  <a:prstClr val="black"/>
                </a:solidFill>
                <a:latin typeface="Arial" panose="020B0604020202020204" pitchFamily="34" charset="0"/>
                <a:cs typeface="Arial" panose="020B0604020202020204" pitchFamily="34" charset="0"/>
              </a:rPr>
              <a:t>x - 2y &gt; 3</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4583187"/>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66800" y="592877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084" y="5946174"/>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97084" y="4660695"/>
            <a:ext cx="1207113" cy="965690"/>
          </a:xfrm>
          <a:prstGeom prst="rect">
            <a:avLst/>
          </a:prstGeom>
        </p:spPr>
      </p:pic>
      <p:pic>
        <p:nvPicPr>
          <p:cNvPr id="2" name="Picture 14">
            <a:hlinkClick r:id="rId15"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54023" y="7185856"/>
            <a:ext cx="2169350" cy="2169350"/>
          </a:xfrm>
          <a:prstGeom prst="rect">
            <a:avLst/>
          </a:prstGeom>
        </p:spPr>
      </p:pic>
      <p:grpSp>
        <p:nvGrpSpPr>
          <p:cNvPr id="3" name="Group 2"/>
          <p:cNvGrpSpPr/>
          <p:nvPr/>
        </p:nvGrpSpPr>
        <p:grpSpPr>
          <a:xfrm>
            <a:off x="1248954" y="-42607"/>
            <a:ext cx="15790092" cy="4648583"/>
            <a:chOff x="1248954" y="-42607"/>
            <a:chExt cx="15790092" cy="4648583"/>
          </a:xfrm>
        </p:grpSpPr>
        <p:sp>
          <p:nvSpPr>
            <p:cNvPr id="4" name="Snip Diagonal Corner Rectangle 3"/>
            <p:cNvSpPr/>
            <p:nvPr/>
          </p:nvSpPr>
          <p:spPr>
            <a:xfrm>
              <a:off x="1248954" y="299804"/>
              <a:ext cx="15790092" cy="41005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5: </a:t>
              </a:r>
              <a:r>
                <a:rPr lang="vi-VN" sz="4000" dirty="0">
                  <a:solidFill>
                    <a:prstClr val="black"/>
                  </a:solidFill>
                  <a:latin typeface="Arial" panose="020B0604020202020204" pitchFamily="34" charset="0"/>
                  <a:cs typeface="Arial" panose="020B0604020202020204" pitchFamily="34" charset="0"/>
                </a:rPr>
                <a:t>Phần tô đậm trong hình vẽ sau, </a:t>
              </a:r>
              <a:endParaRPr lang="en-US" sz="4000" dirty="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a:solidFill>
                    <a:prstClr val="black"/>
                  </a:solidFill>
                  <a:latin typeface="Arial" panose="020B0604020202020204" pitchFamily="34" charset="0"/>
                  <a:cs typeface="Arial" panose="020B0604020202020204" pitchFamily="34" charset="0"/>
                </a:rPr>
                <a:t>biểu diễn tập nghiệm của bất phương </a:t>
              </a:r>
              <a:endParaRPr lang="en-US" sz="4000" dirty="0">
                <a:solidFill>
                  <a:prstClr val="black"/>
                </a:solidFill>
                <a:latin typeface="Arial" panose="020B0604020202020204" pitchFamily="34" charset="0"/>
                <a:cs typeface="Arial" panose="020B0604020202020204" pitchFamily="34" charset="0"/>
              </a:endParaRPr>
            </a:p>
            <a:p>
              <a:pPr algn="just">
                <a:lnSpc>
                  <a:spcPct val="150000"/>
                </a:lnSpc>
                <a:defRPr/>
              </a:pPr>
              <a:r>
                <a:rPr lang="vi-VN" sz="4000" dirty="0">
                  <a:solidFill>
                    <a:prstClr val="black"/>
                  </a:solidFill>
                  <a:latin typeface="Arial" panose="020B0604020202020204" pitchFamily="34" charset="0"/>
                  <a:cs typeface="Arial" panose="020B0604020202020204" pitchFamily="34" charset="0"/>
                </a:rPr>
                <a:t>trình nào trong các bất phương trình sau?</a:t>
              </a:r>
            </a:p>
          </p:txBody>
        </p:sp>
        <p:pic>
          <p:nvPicPr>
            <p:cNvPr id="17" name="Picture 16"/>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34800" y="-42607"/>
              <a:ext cx="4549126" cy="4648583"/>
            </a:xfrm>
            <a:prstGeom prst="rect">
              <a:avLst/>
            </a:prstGeom>
            <a:noFill/>
            <a:ln>
              <a:noFill/>
            </a:ln>
          </p:spPr>
        </p:pic>
      </p:grpSp>
    </p:spTree>
    <p:extLst>
      <p:ext uri="{BB962C8B-B14F-4D97-AF65-F5344CB8AC3E}">
        <p14:creationId xmlns:p14="http://schemas.microsoft.com/office/powerpoint/2010/main" val="334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14800" y="1474377"/>
            <a:ext cx="10037213" cy="1019766"/>
          </a:xfrm>
          <a:prstGeom prst="rect">
            <a:avLst/>
          </a:prstGeom>
        </p:spPr>
        <p:txBody>
          <a:bodyPr lIns="0" tIns="0" rIns="0" bIns="0" rtlCol="0" anchor="t">
            <a:spAutoFit/>
          </a:bodyPr>
          <a:lstStyle/>
          <a:p>
            <a:pPr algn="ctr">
              <a:lnSpc>
                <a:spcPts val="8640"/>
              </a:lnSpc>
            </a:pPr>
            <a:r>
              <a:rPr lang="en-US" sz="6600" b="1" dirty="0">
                <a:solidFill>
                  <a:schemeClr val="accent5">
                    <a:lumMod val="50000"/>
                  </a:schemeClr>
                </a:solidFill>
                <a:latin typeface="Arial" panose="020B0604020202020204" pitchFamily="34" charset="0"/>
                <a:cs typeface="Arial" panose="020B0604020202020204" pitchFamily="34" charset="0"/>
              </a:rPr>
              <a:t>HƯỚNG DẪN VỀ NHÀ</a:t>
            </a:r>
          </a:p>
        </p:txBody>
      </p:sp>
      <p:sp>
        <p:nvSpPr>
          <p:cNvPr id="3" name="AutoShape 3"/>
          <p:cNvSpPr/>
          <p:nvPr/>
        </p:nvSpPr>
        <p:spPr>
          <a:xfrm>
            <a:off x="0" y="8918471"/>
            <a:ext cx="18288000" cy="1368529"/>
          </a:xfrm>
          <a:prstGeom prst="rect">
            <a:avLst/>
          </a:prstGeom>
          <a:solidFill>
            <a:srgbClr val="D1A3E8"/>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056704" y="3643428"/>
            <a:ext cx="744165" cy="53715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874584" y="3571245"/>
            <a:ext cx="699317" cy="6815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4706600" y="3524311"/>
            <a:ext cx="508935" cy="775386"/>
          </a:xfrm>
          <a:prstGeom prst="rect">
            <a:avLst/>
          </a:prstGeom>
        </p:spPr>
      </p:pic>
      <p:sp>
        <p:nvSpPr>
          <p:cNvPr id="18" name="AutoShape 18"/>
          <p:cNvSpPr/>
          <p:nvPr/>
        </p:nvSpPr>
        <p:spPr>
          <a:xfrm rot="5400000">
            <a:off x="4822489" y="6200528"/>
            <a:ext cx="2941573" cy="0"/>
          </a:xfrm>
          <a:prstGeom prst="line">
            <a:avLst/>
          </a:prstGeom>
          <a:ln w="9525" cap="flat">
            <a:solidFill>
              <a:srgbClr val="000000"/>
            </a:solidFill>
            <a:prstDash val="solid"/>
            <a:headEnd type="none" w="sm" len="sm"/>
            <a:tailEnd type="none" w="sm" len="sm"/>
          </a:ln>
        </p:spPr>
      </p:sp>
      <p:sp>
        <p:nvSpPr>
          <p:cNvPr id="19" name="AutoShape 19"/>
          <p:cNvSpPr/>
          <p:nvPr/>
        </p:nvSpPr>
        <p:spPr>
          <a:xfrm rot="5400000">
            <a:off x="10523939" y="6200528"/>
            <a:ext cx="2941573" cy="0"/>
          </a:xfrm>
          <a:prstGeom prst="line">
            <a:avLst/>
          </a:prstGeom>
          <a:ln w="9525" cap="flat">
            <a:solidFill>
              <a:srgbClr val="000000"/>
            </a:solidFill>
            <a:prstDash val="solid"/>
            <a:headEnd type="none" w="sm" len="sm"/>
            <a:tailEnd type="none" w="sm" len="sm"/>
          </a:ln>
        </p:spPr>
      </p:sp>
      <p:sp>
        <p:nvSpPr>
          <p:cNvPr id="20" name="TextBox 19"/>
          <p:cNvSpPr txBox="1"/>
          <p:nvPr/>
        </p:nvSpPr>
        <p:spPr>
          <a:xfrm>
            <a:off x="1222360" y="4906725"/>
            <a:ext cx="4495800" cy="1938992"/>
          </a:xfrm>
          <a:prstGeom prst="rect">
            <a:avLst/>
          </a:prstGeom>
          <a:noFill/>
        </p:spPr>
        <p:txBody>
          <a:bodyPr wrap="square" rtlCol="0">
            <a:spAutoFit/>
          </a:bodyPr>
          <a:lstStyle/>
          <a:p>
            <a:pPr algn="ctr">
              <a:lnSpc>
                <a:spcPct val="150000"/>
              </a:lnSpc>
            </a:pPr>
            <a:r>
              <a:rPr lang="en-US" sz="4000" dirty="0" err="1">
                <a:solidFill>
                  <a:prstClr val="black"/>
                </a:solidFill>
                <a:latin typeface="Arial" panose="020B0604020202020204" pitchFamily="34" charset="0"/>
                <a:cs typeface="Arial" panose="020B0604020202020204" pitchFamily="34" charset="0"/>
              </a:rPr>
              <a:t>Ghi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nhớ</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kiến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học</a:t>
            </a:r>
            <a:endParaRPr lang="en-US" sz="40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923809" y="4906725"/>
            <a:ext cx="4495800" cy="1938992"/>
          </a:xfrm>
          <a:prstGeom prst="rect">
            <a:avLst/>
          </a:prstGeom>
          <a:noFill/>
        </p:spPr>
        <p:txBody>
          <a:bodyPr wrap="square" rtlCol="0">
            <a:spAutoFit/>
          </a:bodyPr>
          <a:lstStyle/>
          <a:p>
            <a:pPr algn="ctr">
              <a:lnSpc>
                <a:spcPct val="150000"/>
              </a:lnSpc>
            </a:pP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tập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trong</a:t>
            </a:r>
            <a:r>
              <a:rPr lang="en-US" sz="4000" dirty="0">
                <a:solidFill>
                  <a:prstClr val="black"/>
                </a:solidFill>
                <a:latin typeface="Arial" panose="020B0604020202020204" pitchFamily="34" charset="0"/>
                <a:cs typeface="Arial" panose="020B0604020202020204" pitchFamily="34" charset="0"/>
              </a:rPr>
              <a:t> SBT</a:t>
            </a:r>
          </a:p>
        </p:txBody>
      </p:sp>
      <p:sp>
        <p:nvSpPr>
          <p:cNvPr id="22" name="Rectangle 21"/>
          <p:cNvSpPr/>
          <p:nvPr/>
        </p:nvSpPr>
        <p:spPr>
          <a:xfrm>
            <a:off x="12061120" y="4815084"/>
            <a:ext cx="5998279" cy="2862322"/>
          </a:xfrm>
          <a:prstGeom prst="rect">
            <a:avLst/>
          </a:prstGeom>
        </p:spPr>
        <p:txBody>
          <a:bodyPr wrap="square">
            <a:spAutoFit/>
          </a:bodyPr>
          <a:lstStyle/>
          <a:p>
            <a:pPr algn="ctr">
              <a:lnSpc>
                <a:spcPct val="150000"/>
              </a:lnSpc>
              <a:spcBef>
                <a:spcPts val="600"/>
              </a:spcBef>
              <a:spcAft>
                <a:spcPts val="600"/>
              </a:spcAft>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en-US" sz="4000" b="1" i="1"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prstClr val="black"/>
                </a:solidFill>
                <a:latin typeface="Arial" panose="020B0604020202020204" pitchFamily="34" charset="0"/>
                <a:ea typeface="Calibri" panose="020F0502020204030204" pitchFamily="34" charset="0"/>
                <a:cs typeface="Arial" panose="020B0604020202020204" pitchFamily="34" charset="0"/>
              </a:rPr>
              <a:t> 4</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bất</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phương</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trình</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bậc</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nhất</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prstClr val="black"/>
                </a:solidFill>
                <a:latin typeface="Arial" panose="020B0604020202020204" pitchFamily="34" charset="0"/>
                <a:ea typeface="Calibri" panose="020F0502020204030204" pitchFamily="34" charset="0"/>
                <a:cs typeface="Arial" panose="020B0604020202020204" pitchFamily="34" charset="0"/>
              </a:rPr>
              <a:t>ẩn</a:t>
            </a:r>
            <a:endParaRPr lang="en-US" sz="40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023" y="748232"/>
            <a:ext cx="2323482" cy="165962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47" y="7188833"/>
            <a:ext cx="2577653" cy="24878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1950" y="6845717"/>
            <a:ext cx="1225550" cy="2766482"/>
          </a:xfrm>
          <a:prstGeom prst="rect">
            <a:avLst/>
          </a:prstGeom>
        </p:spPr>
      </p:pic>
    </p:spTree>
    <p:extLst>
      <p:ext uri="{BB962C8B-B14F-4D97-AF65-F5344CB8AC3E}">
        <p14:creationId xmlns:p14="http://schemas.microsoft.com/office/powerpoint/2010/main" val="3541131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3"/>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Effect transition="in" filter="fade">
                                      <p:cBhvr>
                                        <p:cTn id="19" dur="500"/>
                                        <p:tgtEl>
                                          <p:spTgt spid="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702246"/>
            <a:ext cx="18288000" cy="2584754"/>
          </a:xfrm>
          <a:prstGeom prst="rect">
            <a:avLst/>
          </a:prstGeom>
          <a:solidFill>
            <a:srgbClr val="99D9D9"/>
          </a:solidFill>
        </p:spPr>
      </p:sp>
      <p:pic>
        <p:nvPicPr>
          <p:cNvPr id="9" name="Picture 8"/>
          <p:cNvPicPr>
            <a:picLocks noChangeAspect="1"/>
          </p:cNvPicPr>
          <p:nvPr/>
        </p:nvPicPr>
        <p:blipFill>
          <a:blip r:embed="rId2"/>
          <a:stretch>
            <a:fillRect/>
          </a:stretch>
        </p:blipFill>
        <p:spPr>
          <a:xfrm>
            <a:off x="4511" y="114300"/>
            <a:ext cx="18283489" cy="13235563"/>
          </a:xfrm>
          <a:prstGeom prst="rect">
            <a:avLst/>
          </a:prstGeom>
        </p:spPr>
      </p:pic>
      <p:sp>
        <p:nvSpPr>
          <p:cNvPr id="4" name="TextBox 4"/>
          <p:cNvSpPr txBox="1"/>
          <p:nvPr/>
        </p:nvSpPr>
        <p:spPr>
          <a:xfrm>
            <a:off x="1827265" y="1866900"/>
            <a:ext cx="14633470" cy="3118674"/>
          </a:xfrm>
          <a:prstGeom prst="rect">
            <a:avLst/>
          </a:prstGeom>
        </p:spPr>
        <p:txBody>
          <a:bodyPr wrap="square" lIns="0" tIns="0" rIns="0" bIns="0" rtlCol="0" anchor="t">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CẢM ƠN CÁC EM </a:t>
            </a:r>
          </a:p>
          <a:p>
            <a:pPr algn="ctr">
              <a:lnSpc>
                <a:spcPct val="150000"/>
              </a:lnSpc>
            </a:pPr>
            <a:r>
              <a:rPr lang="en-US" sz="7200" b="1" dirty="0">
                <a:solidFill>
                  <a:srgbClr val="C00000"/>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630942252"/>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0896" y="984366"/>
            <a:ext cx="11829878" cy="1213922"/>
          </a:xfrm>
          <a:prstGeom prst="rect">
            <a:avLst/>
          </a:prstGeom>
        </p:spPr>
        <p:txBody>
          <a:bodyPr lIns="0" tIns="0" rIns="0" bIns="0" rtlCol="0" anchor="t">
            <a:spAutoFit/>
          </a:bodyPr>
          <a:lstStyle/>
          <a:p>
            <a:pPr algn="ctr">
              <a:lnSpc>
                <a:spcPts val="10800"/>
              </a:lnSpc>
            </a:pPr>
            <a:r>
              <a:rPr lang="en-US" sz="6000" b="1" dirty="0">
                <a:solidFill>
                  <a:srgbClr val="000000"/>
                </a:solidFill>
                <a:latin typeface="Arial" panose="020B0604020202020204" pitchFamily="34" charset="0"/>
                <a:cs typeface="Arial" panose="020B0604020202020204" pitchFamily="34" charset="0"/>
              </a:rPr>
              <a:t>NỘI DUNG BÀI HỌC</a:t>
            </a:r>
          </a:p>
        </p:txBody>
      </p:sp>
      <p:sp>
        <p:nvSpPr>
          <p:cNvPr id="3" name="AutoShape 3"/>
          <p:cNvSpPr/>
          <p:nvPr/>
        </p:nvSpPr>
        <p:spPr>
          <a:xfrm>
            <a:off x="0" y="7689173"/>
            <a:ext cx="18288000" cy="2597827"/>
          </a:xfrm>
          <a:prstGeom prst="rect">
            <a:avLst/>
          </a:prstGeom>
          <a:solidFill>
            <a:srgbClr val="99B83C"/>
          </a:solidFill>
        </p:spPr>
      </p:sp>
      <p:grpSp>
        <p:nvGrpSpPr>
          <p:cNvPr id="4" name="Group 4"/>
          <p:cNvGrpSpPr/>
          <p:nvPr/>
        </p:nvGrpSpPr>
        <p:grpSpPr>
          <a:xfrm>
            <a:off x="1067422" y="3122353"/>
            <a:ext cx="5068616" cy="2800531"/>
            <a:chOff x="0" y="-661744"/>
            <a:chExt cx="6758155" cy="3734041"/>
          </a:xfrm>
        </p:grpSpPr>
        <p:sp>
          <p:nvSpPr>
            <p:cNvPr id="5" name="TextBox 5"/>
            <p:cNvSpPr txBox="1"/>
            <p:nvPr/>
          </p:nvSpPr>
          <p:spPr>
            <a:xfrm>
              <a:off x="0" y="760724"/>
              <a:ext cx="6690627" cy="2311573"/>
            </a:xfrm>
            <a:prstGeom prst="rect">
              <a:avLst/>
            </a:prstGeom>
          </p:spPr>
          <p:txBody>
            <a:bodyPr lIns="0" tIns="0" rIns="0" bIns="0" rtlCol="0" anchor="t">
              <a:spAutoFit/>
            </a:bodyPr>
            <a:lstStyle/>
            <a:p>
              <a:pPr>
                <a:lnSpc>
                  <a:spcPct val="150000"/>
                </a:lnSpc>
              </a:pPr>
              <a:r>
                <a:rPr lang="en-US" sz="4000" dirty="0" err="1">
                  <a:solidFill>
                    <a:srgbClr val="000000"/>
                  </a:solidFill>
                  <a:latin typeface="Arial" panose="020B0604020202020204" pitchFamily="34" charset="0"/>
                  <a:cs typeface="Arial" panose="020B0604020202020204" pitchFamily="34" charset="0"/>
                </a:rPr>
                <a:t>Bất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phương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bậc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nhất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ẩn</a:t>
              </a:r>
              <a:endParaRPr lang="en-US" sz="4000"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6773" y="-661744"/>
              <a:ext cx="6751382" cy="1477328"/>
            </a:xfrm>
            <a:prstGeom prst="rect">
              <a:avLst/>
            </a:prstGeom>
          </p:spPr>
          <p:txBody>
            <a:bodyPr lIns="0" tIns="0" rIns="0" bIns="0" rtlCol="0" anchor="t">
              <a:spAutoFit/>
            </a:bodyPr>
            <a:lstStyle/>
            <a:p>
              <a:pPr>
                <a:lnSpc>
                  <a:spcPct val="150000"/>
                </a:lnSpc>
              </a:pPr>
              <a:r>
                <a:rPr lang="en-US" sz="4800" b="1" dirty="0">
                  <a:solidFill>
                    <a:srgbClr val="000000"/>
                  </a:solidFill>
                  <a:latin typeface="Arial" panose="020B0604020202020204" pitchFamily="34" charset="0"/>
                  <a:cs typeface="Arial" panose="020B0604020202020204" pitchFamily="34" charset="0"/>
                </a:rPr>
                <a:t>01</a:t>
              </a:r>
            </a:p>
          </p:txBody>
        </p:sp>
      </p:grpSp>
      <p:grpSp>
        <p:nvGrpSpPr>
          <p:cNvPr id="7" name="Group 7"/>
          <p:cNvGrpSpPr/>
          <p:nvPr/>
        </p:nvGrpSpPr>
        <p:grpSpPr>
          <a:xfrm>
            <a:off x="6885835" y="3053165"/>
            <a:ext cx="7134776" cy="3912132"/>
            <a:chOff x="0" y="-762135"/>
            <a:chExt cx="9513036" cy="5216179"/>
          </a:xfrm>
        </p:grpSpPr>
        <p:sp>
          <p:nvSpPr>
            <p:cNvPr id="8" name="TextBox 8"/>
            <p:cNvSpPr txBox="1"/>
            <p:nvPr/>
          </p:nvSpPr>
          <p:spPr>
            <a:xfrm>
              <a:off x="0" y="760723"/>
              <a:ext cx="9513036" cy="3693321"/>
            </a:xfrm>
            <a:prstGeom prst="rect">
              <a:avLst/>
            </a:prstGeom>
          </p:spPr>
          <p:txBody>
            <a:bodyPr wrap="square" lIns="0" tIns="0" rIns="0" bIns="0" rtlCol="0" anchor="t">
              <a:spAutoFit/>
            </a:bodyPr>
            <a:lstStyle/>
            <a:p>
              <a:pPr algn="just">
                <a:lnSpc>
                  <a:spcPct val="150000"/>
                </a:lnSpc>
              </a:pPr>
              <a:r>
                <a:rPr lang="en-US" sz="4000" dirty="0" err="1">
                  <a:solidFill>
                    <a:srgbClr val="000000"/>
                  </a:solidFill>
                  <a:latin typeface="Arial" panose="020B0604020202020204" pitchFamily="34" charset="0"/>
                  <a:cs typeface="Arial" panose="020B0604020202020204" pitchFamily="34" charset="0"/>
                </a:rPr>
                <a:t>Biểu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diễn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miền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nghiệm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bất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phương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bậc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nhất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hai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ẩn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trên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mặt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phẳng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tọa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độ</a:t>
              </a:r>
              <a:endParaRPr lang="en-US" sz="4000"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0" y="-762135"/>
              <a:ext cx="6751382" cy="1477329"/>
            </a:xfrm>
            <a:prstGeom prst="rect">
              <a:avLst/>
            </a:prstGeom>
          </p:spPr>
          <p:txBody>
            <a:bodyPr lIns="0" tIns="0" rIns="0" bIns="0" rtlCol="0" anchor="t">
              <a:spAutoFit/>
            </a:bodyPr>
            <a:lstStyle/>
            <a:p>
              <a:pPr algn="just">
                <a:lnSpc>
                  <a:spcPct val="150000"/>
                </a:lnSpc>
              </a:pPr>
              <a:r>
                <a:rPr lang="en-US" sz="4800" b="1" dirty="0">
                  <a:solidFill>
                    <a:srgbClr val="000000"/>
                  </a:solidFill>
                  <a:latin typeface="Arial" panose="020B0604020202020204" pitchFamily="34" charset="0"/>
                  <a:cs typeface="Arial" panose="020B0604020202020204" pitchFamily="34" charset="0"/>
                </a:rPr>
                <a:t>02</a:t>
              </a:r>
            </a:p>
          </p:txBody>
        </p:sp>
      </p:grpSp>
      <p:sp>
        <p:nvSpPr>
          <p:cNvPr id="10" name="AutoShape 10"/>
          <p:cNvSpPr/>
          <p:nvPr/>
        </p:nvSpPr>
        <p:spPr>
          <a:xfrm rot="5400000">
            <a:off x="4616753" y="5058546"/>
            <a:ext cx="3524233" cy="0"/>
          </a:xfrm>
          <a:prstGeom prst="line">
            <a:avLst/>
          </a:prstGeom>
          <a:ln w="9525" cap="flat">
            <a:solidFill>
              <a:srgbClr val="000000"/>
            </a:solidFill>
            <a:prstDash val="solid"/>
            <a:headEnd type="none" w="sm" len="sm"/>
            <a:tailEnd type="none" w="sm" len="sm"/>
          </a:ln>
        </p:spPr>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49400" y="4746684"/>
            <a:ext cx="2654692" cy="414795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92037" y="6557455"/>
            <a:ext cx="2654692" cy="4147957"/>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11807" y="7317810"/>
            <a:ext cx="2654692" cy="414795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563" y="1028700"/>
            <a:ext cx="2160527" cy="2267729"/>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470998"/>
            <a:ext cx="18288000" cy="1816002"/>
          </a:xfrm>
          <a:prstGeom prst="rect">
            <a:avLst/>
          </a:prstGeom>
          <a:solidFill>
            <a:srgbClr val="D1A3E8"/>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295900"/>
            <a:ext cx="3743489" cy="4545075"/>
          </a:xfrm>
          <a:prstGeom prst="rect">
            <a:avLst/>
          </a:prstGeom>
        </p:spPr>
      </p:pic>
      <p:sp>
        <p:nvSpPr>
          <p:cNvPr id="18" name="Line Callout 1 (Border and Accent Bar) 17"/>
          <p:cNvSpPr/>
          <p:nvPr/>
        </p:nvSpPr>
        <p:spPr>
          <a:xfrm flipH="1">
            <a:off x="14706600" y="647700"/>
            <a:ext cx="2743200" cy="1143000"/>
          </a:xfrm>
          <a:prstGeom prst="accentBorderCallout1">
            <a:avLst>
              <a:gd name="adj1" fmla="val 18750"/>
              <a:gd name="adj2" fmla="val -8333"/>
              <a:gd name="adj3" fmla="val 18277"/>
              <a:gd name="adj4" fmla="val -32407"/>
            </a:avLst>
          </a:prstGeom>
          <a:solidFill>
            <a:schemeClr val="accent5">
              <a:lumMod val="75000"/>
            </a:schemeClr>
          </a:solidFill>
          <a:ln w="38100">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TIẾT 1</a:t>
            </a:r>
          </a:p>
        </p:txBody>
      </p:sp>
      <p:sp>
        <p:nvSpPr>
          <p:cNvPr id="19" name="TextBox 18"/>
          <p:cNvSpPr txBox="1"/>
          <p:nvPr/>
        </p:nvSpPr>
        <p:spPr>
          <a:xfrm>
            <a:off x="1447800" y="1250227"/>
            <a:ext cx="9601200"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1. </a:t>
            </a:r>
            <a:r>
              <a:rPr lang="en-US" sz="4000" b="1" dirty="0" err="1">
                <a:solidFill>
                  <a:srgbClr val="C00000"/>
                </a:solidFill>
                <a:latin typeface="Arial" panose="020B0604020202020204" pitchFamily="34" charset="0"/>
                <a:cs typeface="Arial" panose="020B0604020202020204" pitchFamily="34" charset="0"/>
              </a:rPr>
              <a:t>Bất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phương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trình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bậc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nhất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hai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ẩn</a:t>
            </a:r>
            <a:endParaRPr lang="en-US" sz="4000" b="1" dirty="0">
              <a:solidFill>
                <a:srgbClr val="C00000"/>
              </a:solidFill>
              <a:latin typeface="Arial" panose="020B0604020202020204" pitchFamily="34" charset="0"/>
              <a:cs typeface="Arial" panose="020B0604020202020204" pitchFamily="34" charset="0"/>
            </a:endParaRPr>
          </a:p>
        </p:txBody>
      </p:sp>
      <p:sp>
        <p:nvSpPr>
          <p:cNvPr id="20" name="Rounded Rectangle 19"/>
          <p:cNvSpPr/>
          <p:nvPr/>
        </p:nvSpPr>
        <p:spPr>
          <a:xfrm>
            <a:off x="1676400" y="2476500"/>
            <a:ext cx="16764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p:sp>
        <p:nvSpPr>
          <p:cNvPr id="21" name="Rectangle 20"/>
          <p:cNvSpPr/>
          <p:nvPr/>
        </p:nvSpPr>
        <p:spPr>
          <a:xfrm>
            <a:off x="3886200" y="2232799"/>
            <a:ext cx="13335000" cy="5806654"/>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T</a:t>
            </a:r>
            <a:r>
              <a:rPr lang="vi-VN" sz="3600" dirty="0">
                <a:latin typeface="Arial" panose="020B0604020202020204" pitchFamily="34" charset="0"/>
                <a:cs typeface="Arial" panose="020B0604020202020204" pitchFamily="34" charset="0"/>
              </a:rPr>
              <a:t>rong tình huống mở đầu, gọi x là số vé loại 1 bán được và y là số vé loại 2 bán được. Viết biểu thức tính số tiền bán vé thu được (đơn vị nghìn đồng) ở rạp chiếu phim đó theo x và y.</a:t>
            </a:r>
          </a:p>
          <a:p>
            <a:pPr algn="just">
              <a:lnSpc>
                <a:spcPct val="150000"/>
              </a:lnSpc>
            </a:pPr>
            <a:r>
              <a:rPr lang="vi-VN" sz="3600"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để số tiền bán vé thu được đạt tối thiểu 20 triệu đồng thì ta có biểu thức gì?</a:t>
            </a:r>
          </a:p>
          <a:p>
            <a:pPr algn="just">
              <a:lnSpc>
                <a:spcPct val="150000"/>
              </a:lnSpc>
            </a:pPr>
            <a:r>
              <a:rPr lang="vi-VN" sz="3600" dirty="0">
                <a:latin typeface="Arial" panose="020B0604020202020204" pitchFamily="34" charset="0"/>
                <a:cs typeface="Arial" panose="020B0604020202020204" pitchFamily="34" charset="0"/>
              </a:rPr>
              <a:t>b</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Nếu số tiền bán vé thu được nhỏ hơn 20 triệu đồng thì ta có biểu thức gì?</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876300"/>
            <a:ext cx="3048000" cy="2261062"/>
            <a:chOff x="1066800" y="876300"/>
            <a:chExt cx="3048000" cy="2261062"/>
          </a:xfrm>
        </p:grpSpPr>
        <p:pic>
          <p:nvPicPr>
            <p:cNvPr id="2"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76300"/>
              <a:ext cx="3048000" cy="2261062"/>
            </a:xfrm>
            <a:prstGeom prst="rect">
              <a:avLst/>
            </a:prstGeom>
          </p:spPr>
        </p:pic>
        <p:sp>
          <p:nvSpPr>
            <p:cNvPr id="3" name="TextBox 2"/>
            <p:cNvSpPr txBox="1"/>
            <p:nvPr/>
          </p:nvSpPr>
          <p:spPr>
            <a:xfrm>
              <a:off x="1295400" y="1485900"/>
              <a:ext cx="25908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876800" y="495300"/>
            <a:ext cx="12192000"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Biểu thức tính số tiền bán vé thu được (đơn vị nghìn đồng) ở rạp chiếu phim đó theo x và 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50x + 100y </a:t>
            </a:r>
          </a:p>
          <a:p>
            <a:pPr algn="just">
              <a:lnSpc>
                <a:spcPct val="150000"/>
              </a:lnSpc>
            </a:pPr>
            <a:r>
              <a:rPr lang="vi-VN" sz="3600" dirty="0">
                <a:latin typeface="Arial" panose="020B0604020202020204" pitchFamily="34" charset="0"/>
                <a:cs typeface="Arial" panose="020B0604020202020204" pitchFamily="34" charset="0"/>
              </a:rPr>
              <a:t>a) 50x + 100y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000</a:t>
            </a:r>
          </a:p>
          <a:p>
            <a:pPr algn="just">
              <a:lnSpc>
                <a:spcPct val="150000"/>
              </a:lnSpc>
            </a:pPr>
            <a:r>
              <a:rPr lang="vi-VN" sz="3600" dirty="0">
                <a:latin typeface="Arial" panose="020B0604020202020204" pitchFamily="34" charset="0"/>
                <a:cs typeface="Arial" panose="020B0604020202020204" pitchFamily="34" charset="0"/>
              </a:rPr>
              <a:t>b) 50x + 100y</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20</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000.</a:t>
            </a:r>
          </a:p>
        </p:txBody>
      </p:sp>
      <p:sp>
        <p:nvSpPr>
          <p:cNvPr id="7" name="Chevron 6"/>
          <p:cNvSpPr/>
          <p:nvPr/>
        </p:nvSpPr>
        <p:spPr>
          <a:xfrm>
            <a:off x="10134600" y="2400300"/>
            <a:ext cx="1066800" cy="1161598"/>
          </a:xfrm>
          <a:prstGeom prst="chevron">
            <a:avLst>
              <a:gd name="adj" fmla="val 8683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1734800" y="2006831"/>
            <a:ext cx="4114800" cy="1938992"/>
          </a:xfrm>
          <a:prstGeom prst="rect">
            <a:avLst/>
          </a:prstGeom>
          <a:noFill/>
        </p:spPr>
        <p:txBody>
          <a:bodyPr wrap="square" rtlCol="0">
            <a:spAutoFit/>
          </a:bodyPr>
          <a:lstStyle/>
          <a:p>
            <a:pPr algn="just">
              <a:lnSpc>
                <a:spcPct val="150000"/>
              </a:lnSpc>
            </a:pPr>
            <a:r>
              <a:rPr lang="en-US" sz="4000" dirty="0" err="1">
                <a:solidFill>
                  <a:srgbClr val="C00000"/>
                </a:solidFill>
                <a:latin typeface="Arial" panose="020B0604020202020204" pitchFamily="34" charset="0"/>
                <a:cs typeface="Arial" panose="020B0604020202020204" pitchFamily="34" charset="0"/>
              </a:rPr>
              <a:t>bất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phương</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trình</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bậc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nhất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hai</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ẩn</a:t>
            </a:r>
            <a:endParaRPr lang="en-US" sz="4000" dirty="0">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2743200" y="4457700"/>
            <a:ext cx="14630400" cy="5334000"/>
            <a:chOff x="2743200" y="4457700"/>
            <a:chExt cx="14630400" cy="5334000"/>
          </a:xfrm>
        </p:grpSpPr>
        <p:sp>
          <p:nvSpPr>
            <p:cNvPr id="9" name="Rounded Rectangle 8"/>
            <p:cNvSpPr/>
            <p:nvPr/>
          </p:nvSpPr>
          <p:spPr>
            <a:xfrm>
              <a:off x="2743200" y="4457700"/>
              <a:ext cx="14630400" cy="5334000"/>
            </a:xfrm>
            <a:prstGeom prst="roundRect">
              <a:avLst>
                <a:gd name="adj" fmla="val 1247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90900" y="4770209"/>
              <a:ext cx="13487400" cy="4708981"/>
            </a:xfrm>
            <a:prstGeom prst="rect">
              <a:avLst/>
            </a:prstGeom>
          </p:spPr>
          <p:txBody>
            <a:bodyPr wrap="square">
              <a:spAutoFit/>
            </a:bodyPr>
            <a:lstStyle/>
            <a:p>
              <a:pPr algn="just">
                <a:lnSpc>
                  <a:spcPct val="150000"/>
                </a:lnSpc>
              </a:pPr>
              <a:r>
                <a:rPr lang="vi-VN" sz="4000" b="1" dirty="0">
                  <a:solidFill>
                    <a:srgbClr val="002060"/>
                  </a:solidFill>
                  <a:latin typeface="Arial" panose="020B0604020202020204" pitchFamily="34" charset="0"/>
                  <a:cs typeface="Arial" panose="020B0604020202020204" pitchFamily="34" charset="0"/>
                </a:rPr>
                <a:t>Định nghĩa:</a:t>
              </a:r>
            </a:p>
            <a:p>
              <a:pPr algn="just">
                <a:lnSpc>
                  <a:spcPct val="150000"/>
                </a:lnSpc>
              </a:pPr>
              <a:r>
                <a:rPr lang="vi-VN" sz="4000" dirty="0">
                  <a:latin typeface="Arial" panose="020B0604020202020204" pitchFamily="34" charset="0"/>
                  <a:cs typeface="Arial" panose="020B0604020202020204" pitchFamily="34" charset="0"/>
                </a:rPr>
                <a:t>Bất phương trình bậc nhất hai ẩn x, y có dạng tổng quát là:</a:t>
              </a:r>
            </a:p>
            <a:p>
              <a:pPr algn="just">
                <a:lnSpc>
                  <a:spcPct val="150000"/>
                </a:lnSpc>
              </a:pPr>
              <a:r>
                <a:rPr lang="vi-VN" sz="4000" b="1" dirty="0">
                  <a:latin typeface="Arial" panose="020B0604020202020204" pitchFamily="34" charset="0"/>
                  <a:cs typeface="Arial" panose="020B0604020202020204" pitchFamily="34" charset="0"/>
                </a:rPr>
                <a:t>ax</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by</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c</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(ax</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by</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c,</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ax</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by</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&lt;c,</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ax</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by</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&gt;c)</a:t>
              </a:r>
            </a:p>
            <a:p>
              <a:pPr algn="just">
                <a:lnSpc>
                  <a:spcPct val="150000"/>
                </a:lnSpc>
              </a:pPr>
              <a:r>
                <a:rPr lang="vi-VN" sz="4000" dirty="0">
                  <a:latin typeface="Arial" panose="020B0604020202020204" pitchFamily="34" charset="0"/>
                  <a:cs typeface="Arial" panose="020B0604020202020204" pitchFamily="34" charset="0"/>
                </a:rPr>
                <a:t>Trong đó a, b, c là những số thực đã cho, a và b không đồng thời bằng 0, x và y là các ẩn số.</a:t>
              </a:r>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457700"/>
            <a:ext cx="2828590" cy="6927053"/>
          </a:xfrm>
          <a:prstGeom prst="rect">
            <a:avLst/>
          </a:prstGeom>
        </p:spPr>
      </p:pic>
    </p:spTree>
    <p:extLst>
      <p:ext uri="{BB962C8B-B14F-4D97-AF65-F5344CB8AC3E}">
        <p14:creationId xmlns:p14="http://schemas.microsoft.com/office/powerpoint/2010/main" val="396249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ppt_x</p:attrName>
                                        </p:attrNameLst>
                                      </p:cBhvr>
                                      <p:tavLst>
                                        <p:tav tm="0">
                                          <p:val>
                                            <p:strVal val="#ppt_x-#ppt_w*1.125000"/>
                                          </p:val>
                                        </p:tav>
                                        <p:tav tm="100000">
                                          <p:val>
                                            <p:strVal val="#ppt_x"/>
                                          </p:val>
                                        </p:tav>
                                      </p:tavLst>
                                    </p:anim>
                                    <p:animEffect transition="in" filter="wipe(righ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ppt_w+.3"/>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17"/>
          <p:cNvSpPr/>
          <p:nvPr/>
        </p:nvSpPr>
        <p:spPr>
          <a:xfrm>
            <a:off x="0" y="8572500"/>
            <a:ext cx="18288000" cy="1714500"/>
          </a:xfrm>
          <a:prstGeom prst="rect">
            <a:avLst/>
          </a:prstGeom>
          <a:solidFill>
            <a:srgbClr val="D1A3E8"/>
          </a:solidFill>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1257300"/>
            <a:ext cx="3581400" cy="2656748"/>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5385876"/>
            <a:ext cx="3812844" cy="4414872"/>
          </a:xfrm>
          <a:prstGeom prst="rect">
            <a:avLst/>
          </a:prstGeom>
        </p:spPr>
      </p:pic>
      <p:sp>
        <p:nvSpPr>
          <p:cNvPr id="20" name="TextBox 19"/>
          <p:cNvSpPr txBox="1"/>
          <p:nvPr/>
        </p:nvSpPr>
        <p:spPr>
          <a:xfrm>
            <a:off x="1409700" y="2231731"/>
            <a:ext cx="22860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p:sp>
        <p:nvSpPr>
          <p:cNvPr id="21" name="TextBox 20"/>
          <p:cNvSpPr txBox="1"/>
          <p:nvPr/>
        </p:nvSpPr>
        <p:spPr>
          <a:xfrm>
            <a:off x="5016500" y="1056483"/>
            <a:ext cx="11811000"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a:p>
            <a:pPr algn="ctr">
              <a:lnSpc>
                <a:spcPct val="150000"/>
              </a:lnSpc>
            </a:pPr>
            <a:r>
              <a:rPr lang="en-US" sz="4000" dirty="0">
                <a:latin typeface="Arial" panose="020B0604020202020204" pitchFamily="34" charset="0"/>
                <a:cs typeface="Arial" panose="020B0604020202020204" pitchFamily="34" charset="0"/>
              </a:rPr>
              <a:t>2x + 3y &lt; 1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+ 3y &lt; 1</a:t>
            </a:r>
          </a:p>
        </p:txBody>
      </p:sp>
      <p:sp>
        <p:nvSpPr>
          <p:cNvPr id="22" name="TextBox 21"/>
          <p:cNvSpPr txBox="1"/>
          <p:nvPr/>
        </p:nvSpPr>
        <p:spPr>
          <a:xfrm>
            <a:off x="9448800" y="3914048"/>
            <a:ext cx="19050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5041900" y="4621934"/>
            <a:ext cx="11963400" cy="378565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2x + 3y &lt; 1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2x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+ 3y &lt;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447448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anim calcmode="lin" valueType="num">
                                      <p:cBhvr>
                                        <p:cTn id="26"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3">
                                            <p:txEl>
                                              <p:pRg st="0" end="0"/>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anim calcmode="lin" valueType="num">
                                      <p:cBhvr>
                                        <p:cTn id="3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181100"/>
            <a:ext cx="1676400" cy="9906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3" name="Rectangle 2"/>
          <p:cNvSpPr/>
          <p:nvPr/>
        </p:nvSpPr>
        <p:spPr>
          <a:xfrm>
            <a:off x="2971800" y="952500"/>
            <a:ext cx="13792200"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Cặp số (x; y) = (100; 100) thỏa mãn bất phương trình bậc nhất hai ẩn nào trong hai bất phương trình thu được ở H</a:t>
            </a:r>
            <a:r>
              <a:rPr lang="en-US" sz="3600" dirty="0">
                <a:latin typeface="Arial" panose="020B0604020202020204" pitchFamily="34" charset="0"/>
                <a:cs typeface="Arial" panose="020B0604020202020204" pitchFamily="34" charset="0"/>
              </a:rPr>
              <a:t>Đ</a:t>
            </a:r>
            <a:r>
              <a:rPr lang="vi-VN" sz="3600" dirty="0">
                <a:latin typeface="Arial" panose="020B0604020202020204" pitchFamily="34" charset="0"/>
                <a:cs typeface="Arial" panose="020B0604020202020204" pitchFamily="34" charset="0"/>
              </a:rPr>
              <a:t>1? Từ đó cho biết rạp chiếu phim có phải bù lỗ hay không nếu bán được 100 vé loại 1 và 100 vé loại 2.</a:t>
            </a:r>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(x; y) = (150; 150).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96" y="1676400"/>
            <a:ext cx="1857048" cy="6144462"/>
          </a:xfrm>
          <a:prstGeom prst="rect">
            <a:avLst/>
          </a:prstGeom>
        </p:spPr>
      </p:pic>
      <p:grpSp>
        <p:nvGrpSpPr>
          <p:cNvPr id="7" name="Group 6"/>
          <p:cNvGrpSpPr/>
          <p:nvPr/>
        </p:nvGrpSpPr>
        <p:grpSpPr>
          <a:xfrm>
            <a:off x="914400" y="5372100"/>
            <a:ext cx="2687941" cy="1737425"/>
            <a:chOff x="914400" y="5372100"/>
            <a:chExt cx="2687941" cy="173742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72100"/>
              <a:ext cx="2687941" cy="1737425"/>
            </a:xfrm>
            <a:prstGeom prst="rect">
              <a:avLst/>
            </a:prstGeom>
          </p:spPr>
        </p:pic>
        <p:sp>
          <p:nvSpPr>
            <p:cNvPr id="6" name="TextBox 5"/>
            <p:cNvSpPr txBox="1"/>
            <p:nvPr/>
          </p:nvSpPr>
          <p:spPr>
            <a:xfrm>
              <a:off x="1354440" y="5738188"/>
              <a:ext cx="1807859"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8" name="Rectangle 7"/>
          <p:cNvSpPr/>
          <p:nvPr/>
        </p:nvSpPr>
        <p:spPr>
          <a:xfrm>
            <a:off x="3860832" y="5738188"/>
            <a:ext cx="12355644" cy="4247317"/>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Cặp số (x; y) = (100; 100) thỏa mãn bất phương trình hai ẩn</a:t>
            </a:r>
          </a:p>
          <a:p>
            <a:pPr algn="ctr">
              <a:lnSpc>
                <a:spcPct val="150000"/>
              </a:lnSpc>
            </a:pPr>
            <a:r>
              <a:rPr lang="vi-VN" sz="3600" dirty="0">
                <a:solidFill>
                  <a:srgbClr val="002060"/>
                </a:solidFill>
                <a:latin typeface="Arial" panose="020B0604020202020204" pitchFamily="34" charset="0"/>
                <a:cs typeface="Arial" panose="020B0604020202020204" pitchFamily="34" charset="0"/>
              </a:rPr>
              <a:t>50x + 100y &lt; 20 000</a:t>
            </a:r>
          </a:p>
          <a:p>
            <a:pPr algn="just">
              <a:lnSpc>
                <a:spcPct val="150000"/>
              </a:lnSpc>
            </a:pPr>
            <a:r>
              <a:rPr lang="vi-VN" sz="3600" dirty="0">
                <a:solidFill>
                  <a:srgbClr val="002060"/>
                </a:solidFill>
                <a:latin typeface="Arial" panose="020B0604020202020204" pitchFamily="34" charset="0"/>
                <a:cs typeface="Arial" panose="020B0604020202020204" pitchFamily="34" charset="0"/>
              </a:rPr>
              <a:t>Nếu rạp chiếu phim bán được 100 vé loại 1 và 100 vé loại 2 thì số tiền thu được là 15 triệu đồng. Do đó rạp chiếu phim phải bù lỗ.</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71" y="7667204"/>
            <a:ext cx="2294056" cy="2294056"/>
          </a:xfrm>
          <a:prstGeom prst="rect">
            <a:avLst/>
          </a:prstGeom>
        </p:spPr>
      </p:pic>
    </p:spTree>
    <p:extLst>
      <p:ext uri="{BB962C8B-B14F-4D97-AF65-F5344CB8AC3E}">
        <p14:creationId xmlns:p14="http://schemas.microsoft.com/office/powerpoint/2010/main" val="214043975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4147</Words>
  <Application>Microsoft Office PowerPoint</Application>
  <PresentationFormat>Custom</PresentationFormat>
  <Paragraphs>275</Paragraphs>
  <Slides>43</Slides>
  <Notes>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43</vt:i4>
      </vt:variant>
    </vt:vector>
  </HeadingPairs>
  <TitlesOfParts>
    <vt:vector size="54" baseType="lpstr">
      <vt:lpstr>Calibri</vt:lpstr>
      <vt:lpstr>Times New Roman</vt:lpstr>
      <vt:lpstr>Wingdings</vt:lpstr>
      <vt:lpstr>Cambria Math</vt:lpstr>
      <vt:lpstr>Calibri Light</vt:lpstr>
      <vt:lpstr>Tahoma</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Phương Ngô</cp:lastModifiedBy>
  <cp:revision>4</cp:revision>
  <dcterms:created xsi:type="dcterms:W3CDTF">2006-08-16T00:00:00Z</dcterms:created>
  <dcterms:modified xsi:type="dcterms:W3CDTF">2024-10-04T14:10:35Z</dcterms:modified>
  <dc:identifier>DAFD8QqN0sk</dc:identifier>
</cp:coreProperties>
</file>