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93" r:id="rId3"/>
    <p:sldId id="296" r:id="rId4"/>
    <p:sldId id="297" r:id="rId5"/>
    <p:sldId id="298" r:id="rId6"/>
    <p:sldId id="299" r:id="rId7"/>
    <p:sldId id="300" r:id="rId8"/>
    <p:sldId id="301" r:id="rId9"/>
    <p:sldId id="302" r:id="rId10"/>
    <p:sldId id="303" r:id="rId11"/>
    <p:sldId id="304" r:id="rId12"/>
    <p:sldId id="258" r:id="rId13"/>
    <p:sldId id="289" r:id="rId14"/>
    <p:sldId id="288" r:id="rId15"/>
    <p:sldId id="305" r:id="rId16"/>
    <p:sldId id="306" r:id="rId17"/>
    <p:sldId id="307" r:id="rId18"/>
    <p:sldId id="262" r:id="rId19"/>
    <p:sldId id="286" r:id="rId20"/>
    <p:sldId id="287" r:id="rId21"/>
    <p:sldId id="308" r:id="rId22"/>
    <p:sldId id="266" r:id="rId23"/>
    <p:sldId id="271" r:id="rId24"/>
    <p:sldId id="292" r:id="rId25"/>
    <p:sldId id="310" r:id="rId26"/>
    <p:sldId id="311" r:id="rId27"/>
    <p:sldId id="312" r:id="rId28"/>
    <p:sldId id="309" r:id="rId29"/>
    <p:sldId id="291" r:id="rId30"/>
    <p:sldId id="277" r:id="rId31"/>
    <p:sldId id="281" r:id="rId32"/>
    <p:sldId id="282" r:id="rId33"/>
    <p:sldId id="283" r:id="rId34"/>
    <p:sldId id="284" r:id="rId35"/>
    <p:sldId id="313" r:id="rId36"/>
    <p:sldId id="278" r:id="rId37"/>
  </p:sldIdLst>
  <p:sldSz cx="18288000" cy="10287000"/>
  <p:notesSz cx="6858000" cy="9144000"/>
  <p:embeddedFontLst>
    <p:embeddedFont>
      <p:font typeface="Arial Bold" panose="020B0704020202020204" pitchFamily="34" charset="0"/>
      <p:bold r:id="rId39"/>
    </p:embeddedFont>
    <p:embeddedFont>
      <p:font typeface="Poppins Bold" panose="020B0604020202020204" charset="0"/>
      <p:regular r:id="rId40"/>
    </p:embeddedFont>
    <p:embeddedFont>
      <p:font typeface="Hind" panose="020B0604020202020204" charset="0"/>
      <p:regular r:id="rId41"/>
      <p:bold r:id="rId42"/>
    </p:embeddedFont>
    <p:embeddedFont>
      <p:font typeface="Cambria" panose="02040503050406030204" pitchFamily="18" charset="0"/>
      <p:regular r:id="rId43"/>
      <p:bold r:id="rId44"/>
      <p:italic r:id="rId45"/>
      <p:boldItalic r:id="rId46"/>
    </p:embeddedFont>
    <p:embeddedFont>
      <p:font typeface="DejaVu Serif Bold" panose="020B0604020202020204" charset="0"/>
      <p:regular r:id="rId47"/>
    </p:embeddedFont>
    <p:embeddedFont>
      <p:font typeface="Calibri" panose="020F0502020204030204" pitchFamily="34" charset="0"/>
      <p:regular r:id="rId48"/>
      <p:bold r:id="rId49"/>
      <p:italic r:id="rId50"/>
      <p:boldItalic r:id="rId51"/>
    </p:embeddedFont>
    <p:embeddedFont>
      <p:font typeface="Faustina" panose="020B0604020202020204" charset="0"/>
      <p:regular r:id="rId52"/>
    </p:embeddedFont>
    <p:embeddedFont>
      <p:font typeface="Segoe UI Black" panose="020B0A02040204020203" pitchFamily="34" charset="0"/>
      <p:bold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9" autoAdjust="0"/>
    <p:restoredTop sz="94364" autoAdjust="0"/>
  </p:normalViewPr>
  <p:slideViewPr>
    <p:cSldViewPr>
      <p:cViewPr varScale="1">
        <p:scale>
          <a:sx n="72" d="100"/>
          <a:sy n="72" d="100"/>
        </p:scale>
        <p:origin x="48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67076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7818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84055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89202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55675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96228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42405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17078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42592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22311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15742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64607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53078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4637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84783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40544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61950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44752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1392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22399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98114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184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65004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02000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94478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84104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10028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51700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66616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22238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76531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13" Type="http://schemas.openxmlformats.org/officeDocument/2006/relationships/image" Target="../media/image19.svg"/><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image" Target="../media/image3.sv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6.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3.jpeg"/><Relationship Id="rId5" Type="http://schemas.openxmlformats.org/officeDocument/2006/relationships/image" Target="../media/image3.svg"/><Relationship Id="rId10" Type="http://schemas.openxmlformats.org/officeDocument/2006/relationships/image" Target="../media/image16.gif"/><Relationship Id="rId4" Type="http://schemas.openxmlformats.org/officeDocument/2006/relationships/image" Target="../media/image2.png"/><Relationship Id="rId9" Type="http://schemas.openxmlformats.org/officeDocument/2006/relationships/image" Target="../media/image12.sv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3.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10.svg"/><Relationship Id="rId12"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3.sv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jpe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3.sv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7.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7.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52.svg"/><Relationship Id="rId5" Type="http://schemas.openxmlformats.org/officeDocument/2006/relationships/image" Target="../media/image3.svg"/><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12.svg"/><Relationship Id="rId14" Type="http://schemas.openxmlformats.org/officeDocument/2006/relationships/image" Target="../media/image55.sv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2.sv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7.png"/><Relationship Id="rId5" Type="http://schemas.openxmlformats.org/officeDocument/2006/relationships/image" Target="../media/image3.svg"/><Relationship Id="rId10" Type="http://schemas.openxmlformats.org/officeDocument/2006/relationships/image" Target="../media/image36.png"/><Relationship Id="rId4" Type="http://schemas.openxmlformats.org/officeDocument/2006/relationships/image" Target="../media/image2.png"/><Relationship Id="rId9" Type="http://schemas.openxmlformats.org/officeDocument/2006/relationships/image" Target="../media/image12.sv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0.png"/><Relationship Id="rId5" Type="http://schemas.openxmlformats.org/officeDocument/2006/relationships/image" Target="../media/image3.svg"/><Relationship Id="rId10" Type="http://schemas.openxmlformats.org/officeDocument/2006/relationships/image" Target="../media/image39.png"/><Relationship Id="rId4" Type="http://schemas.openxmlformats.org/officeDocument/2006/relationships/image" Target="../media/image2.png"/><Relationship Id="rId9" Type="http://schemas.openxmlformats.org/officeDocument/2006/relationships/image" Target="../media/image12.sv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3.sv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wmf"/><Relationship Id="rId3" Type="http://schemas.openxmlformats.org/officeDocument/2006/relationships/image" Target="../media/image1.jpeg"/><Relationship Id="rId7" Type="http://schemas.openxmlformats.org/officeDocument/2006/relationships/image" Target="../media/image10.sv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3.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5.png"/><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image" Target="../media/image3.svg"/><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5.png"/><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image" Target="../media/image3.svg"/><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5.png"/><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image" Target="../media/image3.svg"/><Relationship Id="rId9" Type="http://schemas.openxmlformats.org/officeDocument/2006/relationships/image" Target="../media/image46.png"/></Relationships>
</file>

<file path=ppt/slides/_rels/slide3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5.png"/><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image" Target="../media/image3.svg"/><Relationship Id="rId9"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png"/><Relationship Id="rId10" Type="http://schemas.openxmlformats.org/officeDocument/2006/relationships/image" Target="../media/image48.png"/><Relationship Id="rId4" Type="http://schemas.openxmlformats.org/officeDocument/2006/relationships/image" Target="../media/image3.svg"/><Relationship Id="rId9"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67.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50.png"/><Relationship Id="rId5" Type="http://schemas.openxmlformats.org/officeDocument/2006/relationships/image" Target="../media/image3.svg"/><Relationship Id="rId10" Type="http://schemas.openxmlformats.org/officeDocument/2006/relationships/image" Target="../media/image49.jpeg"/><Relationship Id="rId4" Type="http://schemas.openxmlformats.org/officeDocument/2006/relationships/image" Target="../media/image2.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emf"/><Relationship Id="rId3" Type="http://schemas.openxmlformats.org/officeDocument/2006/relationships/image" Target="../media/image1.jpeg"/><Relationship Id="rId7" Type="http://schemas.openxmlformats.org/officeDocument/2006/relationships/image" Target="../media/image10.svg"/><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3.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10.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10.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D1D8E6">
                <a:alpha val="100000"/>
              </a:srgbClr>
            </a:gs>
            <a:gs pos="11000">
              <a:srgbClr val="D1D8E6">
                <a:alpha val="100000"/>
              </a:srgbClr>
            </a:gs>
            <a:gs pos="49000">
              <a:srgbClr val="ECD9DD">
                <a:alpha val="100000"/>
              </a:srgbClr>
            </a:gs>
            <a:gs pos="75000">
              <a:srgbClr val="D1D8E6">
                <a:alpha val="100000"/>
              </a:srgbClr>
            </a:gs>
            <a:gs pos="100000">
              <a:srgbClr val="BABFD7">
                <a:alpha val="100000"/>
              </a:srgbClr>
            </a:gs>
          </a:gsLst>
          <a:lin ang="8100019"/>
        </a:gradFill>
        <a:effectLst/>
      </p:bgPr>
    </p:bg>
    <p:spTree>
      <p:nvGrpSpPr>
        <p:cNvPr id="1" name=""/>
        <p:cNvGrpSpPr/>
        <p:nvPr/>
      </p:nvGrpSpPr>
      <p:grpSpPr>
        <a:xfrm>
          <a:off x="0" y="0"/>
          <a:ext cx="0" cy="0"/>
          <a:chOff x="0" y="0"/>
          <a:chExt cx="0" cy="0"/>
        </a:xfrm>
      </p:grpSpPr>
      <p:sp>
        <p:nvSpPr>
          <p:cNvPr id="2" name="Freeform 2"/>
          <p:cNvSpPr/>
          <p:nvPr/>
        </p:nvSpPr>
        <p:spPr>
          <a:xfrm rot="-5400000">
            <a:off x="3986600" y="-3986600"/>
            <a:ext cx="10305250" cy="18278452"/>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p>
        </p:txBody>
      </p:sp>
      <p:grpSp>
        <p:nvGrpSpPr>
          <p:cNvPr id="3" name="Group 3"/>
          <p:cNvGrpSpPr/>
          <p:nvPr/>
        </p:nvGrpSpPr>
        <p:grpSpPr>
          <a:xfrm>
            <a:off x="12441450" y="0"/>
            <a:ext cx="5847000" cy="10287000"/>
            <a:chOff x="0" y="0"/>
            <a:chExt cx="7796000" cy="13716000"/>
          </a:xfrm>
        </p:grpSpPr>
        <p:sp>
          <p:nvSpPr>
            <p:cNvPr id="4" name="Freeform 4"/>
            <p:cNvSpPr/>
            <p:nvPr/>
          </p:nvSpPr>
          <p:spPr>
            <a:xfrm>
              <a:off x="0" y="0"/>
              <a:ext cx="7796022" cy="13716000"/>
            </a:xfrm>
            <a:custGeom>
              <a:avLst/>
              <a:gdLst/>
              <a:ahLst/>
              <a:cxnLst/>
              <a:rect l="l" t="t" r="r" b="b"/>
              <a:pathLst>
                <a:path w="7796022" h="13716000">
                  <a:moveTo>
                    <a:pt x="0" y="0"/>
                  </a:moveTo>
                  <a:lnTo>
                    <a:pt x="7796022" y="0"/>
                  </a:lnTo>
                  <a:lnTo>
                    <a:pt x="7796022" y="13716000"/>
                  </a:lnTo>
                  <a:lnTo>
                    <a:pt x="0" y="13716000"/>
                  </a:lnTo>
                  <a:close/>
                </a:path>
              </a:pathLst>
            </a:custGeom>
            <a:gradFill rotWithShape="1">
              <a:gsLst>
                <a:gs pos="0">
                  <a:srgbClr val="575979">
                    <a:alpha val="100000"/>
                  </a:srgbClr>
                </a:gs>
                <a:gs pos="100000">
                  <a:srgbClr val="586160">
                    <a:alpha val="100000"/>
                  </a:srgbClr>
                </a:gs>
              </a:gsLst>
              <a:lin ang="13500032"/>
            </a:gradFill>
          </p:spPr>
          <p:txBody>
            <a:bodyPr/>
            <a:lstStyle/>
            <a:p>
              <a:endParaRPr lang="en-US"/>
            </a:p>
          </p:txBody>
        </p:sp>
      </p:grpSp>
      <p:sp>
        <p:nvSpPr>
          <p:cNvPr id="5" name="Freeform 5"/>
          <p:cNvSpPr/>
          <p:nvPr/>
        </p:nvSpPr>
        <p:spPr>
          <a:xfrm>
            <a:off x="15866040" y="8228802"/>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8605976" y="463100"/>
            <a:ext cx="1076050" cy="315600"/>
          </a:xfrm>
          <a:custGeom>
            <a:avLst/>
            <a:gdLst/>
            <a:ahLst/>
            <a:cxnLst/>
            <a:rect l="l" t="t" r="r" b="b"/>
            <a:pathLst>
              <a:path w="1076050" h="315600">
                <a:moveTo>
                  <a:pt x="0" y="0"/>
                </a:moveTo>
                <a:lnTo>
                  <a:pt x="1076050" y="0"/>
                </a:lnTo>
                <a:lnTo>
                  <a:pt x="1076050" y="315600"/>
                </a:lnTo>
                <a:lnTo>
                  <a:pt x="0" y="3156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AutoShape 7"/>
          <p:cNvSpPr/>
          <p:nvPr/>
        </p:nvSpPr>
        <p:spPr>
          <a:xfrm rot="2333437">
            <a:off x="816632" y="94834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427012" y="95873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550072" y="88754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355518" y="38868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745138" y="49261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622078" y="-21935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3" name="Freeform 13"/>
          <p:cNvSpPr/>
          <p:nvPr/>
        </p:nvSpPr>
        <p:spPr>
          <a:xfrm>
            <a:off x="17241122" y="3558924"/>
            <a:ext cx="393100" cy="3169152"/>
          </a:xfrm>
          <a:custGeom>
            <a:avLst/>
            <a:gdLst/>
            <a:ahLst/>
            <a:cxnLst/>
            <a:rect l="l" t="t" r="r" b="b"/>
            <a:pathLst>
              <a:path w="393100" h="3169152">
                <a:moveTo>
                  <a:pt x="0" y="0"/>
                </a:moveTo>
                <a:lnTo>
                  <a:pt x="393100" y="0"/>
                </a:lnTo>
                <a:lnTo>
                  <a:pt x="393100" y="3169152"/>
                </a:lnTo>
                <a:lnTo>
                  <a:pt x="0" y="31691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17"/>
          <p:cNvSpPr/>
          <p:nvPr/>
        </p:nvSpPr>
        <p:spPr>
          <a:xfrm>
            <a:off x="9952777" y="2366362"/>
            <a:ext cx="6858018" cy="5065278"/>
          </a:xfrm>
          <a:custGeom>
            <a:avLst/>
            <a:gdLst/>
            <a:ahLst/>
            <a:cxnLst/>
            <a:rect l="l" t="t" r="r" b="b"/>
            <a:pathLst>
              <a:path w="6858018" h="5065278">
                <a:moveTo>
                  <a:pt x="0" y="0"/>
                </a:moveTo>
                <a:lnTo>
                  <a:pt x="6858018" y="0"/>
                </a:lnTo>
                <a:lnTo>
                  <a:pt x="6858018" y="5065278"/>
                </a:lnTo>
                <a:lnTo>
                  <a:pt x="0" y="5065278"/>
                </a:lnTo>
                <a:lnTo>
                  <a:pt x="0" y="0"/>
                </a:lnTo>
                <a:close/>
              </a:path>
            </a:pathLst>
          </a:custGeom>
          <a:blipFill>
            <a:blip r:embed="rId10"/>
            <a:stretch>
              <a:fillRect r="-25818"/>
            </a:stretch>
          </a:blipFill>
        </p:spPr>
        <p:txBody>
          <a:bodyPr/>
          <a:lstStyle/>
          <a:p>
            <a:endParaRPr lang="en-US"/>
          </a:p>
        </p:txBody>
      </p:sp>
      <p:sp>
        <p:nvSpPr>
          <p:cNvPr id="18" name="TextBox 18"/>
          <p:cNvSpPr txBox="1"/>
          <p:nvPr/>
        </p:nvSpPr>
        <p:spPr>
          <a:xfrm>
            <a:off x="933171" y="3297630"/>
            <a:ext cx="7838625" cy="2409699"/>
          </a:xfrm>
          <a:prstGeom prst="rect">
            <a:avLst/>
          </a:prstGeom>
        </p:spPr>
        <p:txBody>
          <a:bodyPr lIns="0" tIns="0" rIns="0" bIns="0" rtlCol="0" anchor="t">
            <a:spAutoFit/>
          </a:bodyPr>
          <a:lstStyle/>
          <a:p>
            <a:pPr algn="ctr">
              <a:lnSpc>
                <a:spcPts val="9799"/>
              </a:lnSpc>
            </a:pPr>
            <a:r>
              <a:rPr lang="en-US" sz="6999" b="1" dirty="0" err="1">
                <a:solidFill>
                  <a:srgbClr val="FF0000"/>
                </a:solidFill>
                <a:latin typeface="Times New Roman" panose="02020603050405020304" pitchFamily="18" charset="0"/>
                <a:cs typeface="Times New Roman" panose="02020603050405020304" pitchFamily="18" charset="0"/>
              </a:rPr>
              <a:t>Bài</a:t>
            </a:r>
            <a:r>
              <a:rPr lang="en-US" sz="6999" b="1" dirty="0">
                <a:solidFill>
                  <a:srgbClr val="FF0000"/>
                </a:solidFill>
                <a:latin typeface="Times New Roman" panose="02020603050405020304" pitchFamily="18" charset="0"/>
                <a:cs typeface="Times New Roman" panose="02020603050405020304" pitchFamily="18" charset="0"/>
              </a:rPr>
              <a:t> 4: HỆ THỐNG </a:t>
            </a:r>
            <a:r>
              <a:rPr lang="en-US" sz="6999" b="1">
                <a:solidFill>
                  <a:srgbClr val="FF0000"/>
                </a:solidFill>
                <a:latin typeface="Times New Roman" panose="02020603050405020304" pitchFamily="18" charset="0"/>
                <a:cs typeface="Times New Roman" panose="02020603050405020304" pitchFamily="18" charset="0"/>
              </a:rPr>
              <a:t>ĐIỆN </a:t>
            </a:r>
            <a:r>
              <a:rPr lang="en-US" sz="6999" b="1" smtClean="0">
                <a:solidFill>
                  <a:srgbClr val="FF0000"/>
                </a:solidFill>
                <a:latin typeface="Times New Roman" panose="02020603050405020304" pitchFamily="18" charset="0"/>
                <a:cs typeface="Times New Roman" panose="02020603050405020304" pitchFamily="18" charset="0"/>
              </a:rPr>
              <a:t>QUỐC GIA</a:t>
            </a:r>
            <a:endParaRPr lang="en-US" sz="6999"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6148" y="-3960885"/>
            <a:ext cx="10305250" cy="18278451"/>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p>
        </p:txBody>
      </p:sp>
      <p:sp>
        <p:nvSpPr>
          <p:cNvPr id="7" name="AutoShape 7"/>
          <p:cNvSpPr/>
          <p:nvPr/>
        </p:nvSpPr>
        <p:spPr>
          <a:xfrm rot="2333437">
            <a:off x="17314332" y="102270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924712" y="103309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7047772" y="96190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355518" y="38868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745138" y="49261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622078" y="-219350"/>
            <a:ext cx="1901532" cy="0"/>
          </a:xfrm>
          <a:prstGeom prst="line">
            <a:avLst/>
          </a:prstGeom>
          <a:ln w="9525" cap="rnd">
            <a:solidFill>
              <a:srgbClr val="859294"/>
            </a:solidFill>
            <a:prstDash val="solid"/>
            <a:headEnd type="none" w="sm" len="sm"/>
            <a:tailEnd type="none" w="sm" len="sm"/>
          </a:ln>
        </p:spPr>
        <p:txBody>
          <a:bodyPr/>
          <a:lstStyle/>
          <a:p>
            <a:endParaRPr lang="en-US"/>
          </a:p>
        </p:txBody>
      </p:sp>
      <p:pic>
        <p:nvPicPr>
          <p:cNvPr id="20" name="Picture 20"/>
          <p:cNvPicPr>
            <a:picLocks noChangeAspect="1"/>
          </p:cNvPicPr>
          <p:nvPr/>
        </p:nvPicPr>
        <p:blipFill>
          <a:blip r:embed="rId4">
            <a:alphaModFix amt="43999"/>
          </a:blip>
          <a:srcRect/>
          <a:stretch>
            <a:fillRect/>
          </a:stretch>
        </p:blipFill>
        <p:spPr>
          <a:xfrm>
            <a:off x="13407851" y="283527"/>
            <a:ext cx="3936708" cy="2086455"/>
          </a:xfrm>
          <a:prstGeom prst="rect">
            <a:avLst/>
          </a:prstGeom>
        </p:spPr>
      </p:pic>
      <p:sp>
        <p:nvSpPr>
          <p:cNvPr id="21" name="TextBox 21"/>
          <p:cNvSpPr txBox="1"/>
          <p:nvPr/>
        </p:nvSpPr>
        <p:spPr>
          <a:xfrm>
            <a:off x="849066" y="354923"/>
            <a:ext cx="15355716" cy="1064394"/>
          </a:xfrm>
          <a:prstGeom prst="rect">
            <a:avLst/>
          </a:prstGeom>
        </p:spPr>
        <p:txBody>
          <a:bodyPr wrap="square" lIns="0" tIns="0" rIns="0" bIns="0" rtlCol="0" anchor="t">
            <a:spAutoFit/>
          </a:bodyPr>
          <a:lstStyle/>
          <a:p>
            <a:pPr algn="just">
              <a:lnSpc>
                <a:spcPts val="8282"/>
              </a:lnSpc>
            </a:pPr>
            <a:r>
              <a:rPr lang="en-US" sz="6901" b="1" dirty="0">
                <a:solidFill>
                  <a:srgbClr val="403953"/>
                </a:solidFill>
                <a:latin typeface="Times New Roman" panose="02020603050405020304" pitchFamily="18" charset="0"/>
                <a:cs typeface="Times New Roman" panose="02020603050405020304" pitchFamily="18" charset="0"/>
              </a:rPr>
              <a:t>I. </a:t>
            </a:r>
            <a:r>
              <a:rPr lang="en-US" sz="6901" b="1" dirty="0" err="1">
                <a:solidFill>
                  <a:srgbClr val="403953"/>
                </a:solidFill>
                <a:latin typeface="Times New Roman" panose="02020603050405020304" pitchFamily="18" charset="0"/>
                <a:cs typeface="Times New Roman" panose="02020603050405020304" pitchFamily="18" charset="0"/>
              </a:rPr>
              <a:t>Cấu</a:t>
            </a:r>
            <a:r>
              <a:rPr lang="en-US" sz="6901" b="1" dirty="0">
                <a:solidFill>
                  <a:srgbClr val="403953"/>
                </a:solidFill>
                <a:latin typeface="Times New Roman" panose="02020603050405020304" pitchFamily="18" charset="0"/>
                <a:cs typeface="Times New Roman" panose="02020603050405020304" pitchFamily="18" charset="0"/>
              </a:rPr>
              <a:t> </a:t>
            </a:r>
            <a:r>
              <a:rPr lang="en-US" sz="6901" b="1" dirty="0" err="1">
                <a:solidFill>
                  <a:srgbClr val="403953"/>
                </a:solidFill>
                <a:latin typeface="Times New Roman" panose="02020603050405020304" pitchFamily="18" charset="0"/>
                <a:cs typeface="Times New Roman" panose="02020603050405020304" pitchFamily="18" charset="0"/>
              </a:rPr>
              <a:t>trúc</a:t>
            </a:r>
            <a:r>
              <a:rPr lang="en-US" sz="6901" b="1" dirty="0">
                <a:solidFill>
                  <a:srgbClr val="403953"/>
                </a:solidFill>
                <a:latin typeface="Times New Roman" panose="02020603050405020304" pitchFamily="18" charset="0"/>
                <a:cs typeface="Times New Roman" panose="02020603050405020304" pitchFamily="18" charset="0"/>
              </a:rPr>
              <a:t> </a:t>
            </a:r>
            <a:r>
              <a:rPr lang="en-US" sz="6901" b="1" dirty="0" err="1">
                <a:solidFill>
                  <a:srgbClr val="403953"/>
                </a:solidFill>
                <a:latin typeface="Times New Roman" panose="02020603050405020304" pitchFamily="18" charset="0"/>
                <a:cs typeface="Times New Roman" panose="02020603050405020304" pitchFamily="18" charset="0"/>
              </a:rPr>
              <a:t>chung</a:t>
            </a:r>
            <a:r>
              <a:rPr lang="en-US" sz="6901" b="1" dirty="0">
                <a:solidFill>
                  <a:srgbClr val="403953"/>
                </a:solidFill>
                <a:latin typeface="Times New Roman" panose="02020603050405020304" pitchFamily="18"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hệ</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thống</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điện</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quốc</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gia</a:t>
            </a:r>
            <a:endPar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4" name="Rectangle 3"/>
          <p:cNvSpPr/>
          <p:nvPr/>
        </p:nvSpPr>
        <p:spPr>
          <a:xfrm>
            <a:off x="1068713" y="1667110"/>
            <a:ext cx="15136069" cy="1323439"/>
          </a:xfrm>
          <a:prstGeom prst="rect">
            <a:avLst/>
          </a:prstGeom>
        </p:spPr>
        <p:txBody>
          <a:bodyPr wrap="square">
            <a:spAutoFit/>
          </a:bodyPr>
          <a:lstStyle/>
          <a:p>
            <a:pPr algn="just"/>
            <a:r>
              <a:rPr lang="en-US" sz="4000" smtClean="0">
                <a:latin typeface="Times New Roman" panose="02020603050405020304" pitchFamily="18" charset="0"/>
                <a:ea typeface="Calibri" panose="020F0502020204030204" pitchFamily="34" charset="0"/>
                <a:sym typeface="Wingdings" panose="05000000000000000000" pitchFamily="2" charset="2"/>
              </a:rPr>
              <a:t> </a:t>
            </a:r>
            <a:r>
              <a:rPr lang="en-US" sz="4000" smtClean="0">
                <a:latin typeface="Times New Roman" panose="02020603050405020304" pitchFamily="18" charset="0"/>
                <a:ea typeface="Calibri" panose="020F0502020204030204" pitchFamily="34" charset="0"/>
              </a:rPr>
              <a:t>Sự tương </a:t>
            </a:r>
            <a:r>
              <a:rPr lang="en-US" sz="4000">
                <a:latin typeface="Times New Roman" panose="02020603050405020304" pitchFamily="18" charset="0"/>
                <a:ea typeface="Calibri" panose="020F0502020204030204" pitchFamily="34" charset="0"/>
              </a:rPr>
              <a:t>đồng của các thành phần trong hình 4.2 với các thành phần trong hình 4.1.</a:t>
            </a:r>
            <a:endParaRPr lang="en-US" sz="4000"/>
          </a:p>
        </p:txBody>
      </p:sp>
      <p:sp>
        <p:nvSpPr>
          <p:cNvPr id="5" name="Rectangle 4"/>
          <p:cNvSpPr/>
          <p:nvPr/>
        </p:nvSpPr>
        <p:spPr>
          <a:xfrm>
            <a:off x="1676400" y="3229714"/>
            <a:ext cx="12772559" cy="3939540"/>
          </a:xfrm>
          <a:prstGeom prst="rect">
            <a:avLst/>
          </a:prstGeom>
        </p:spPr>
        <p:txBody>
          <a:bodyPr wrap="square">
            <a:spAutoFit/>
          </a:bodyPr>
          <a:lstStyle/>
          <a:p>
            <a:pPr algn="just">
              <a:lnSpc>
                <a:spcPct val="150000"/>
              </a:lnSpc>
              <a:spcBef>
                <a:spcPts val="600"/>
              </a:spcBef>
              <a:spcAft>
                <a:spcPts val="0"/>
              </a:spcAft>
            </a:pPr>
            <a:r>
              <a:rPr lang="en-US" sz="4000">
                <a:latin typeface="Times New Roman" panose="02020603050405020304" pitchFamily="18" charset="0"/>
                <a:ea typeface="Calibri" panose="020F0502020204030204" pitchFamily="34" charset="0"/>
                <a:cs typeface="Times New Roman" panose="02020603050405020304" pitchFamily="18" charset="0"/>
              </a:rPr>
              <a:t>- </a:t>
            </a:r>
            <a:r>
              <a:rPr lang="en-US" sz="4000" b="1">
                <a:latin typeface="Times New Roman" panose="02020603050405020304" pitchFamily="18" charset="0"/>
                <a:ea typeface="Calibri" panose="020F0502020204030204" pitchFamily="34" charset="0"/>
                <a:cs typeface="Times New Roman" panose="02020603050405020304" pitchFamily="18" charset="0"/>
              </a:rPr>
              <a:t>Nguồn điện</a:t>
            </a:r>
            <a:r>
              <a:rPr lang="en-US" sz="4000">
                <a:latin typeface="Times New Roman" panose="02020603050405020304" pitchFamily="18" charset="0"/>
                <a:ea typeface="Calibri" panose="020F0502020204030204" pitchFamily="34" charset="0"/>
                <a:cs typeface="Times New Roman" panose="02020603050405020304" pitchFamily="18" charset="0"/>
              </a:rPr>
              <a:t> tương đồng với </a:t>
            </a:r>
            <a:r>
              <a:rPr lang="en-US" sz="4000" b="1">
                <a:latin typeface="Times New Roman" panose="02020603050405020304" pitchFamily="18" charset="0"/>
                <a:ea typeface="Calibri" panose="020F0502020204030204" pitchFamily="34" charset="0"/>
                <a:cs typeface="Times New Roman" panose="02020603050405020304" pitchFamily="18" charset="0"/>
              </a:rPr>
              <a:t>phát điện.</a:t>
            </a:r>
            <a:endParaRPr lang="en-US"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0"/>
              </a:spcAft>
            </a:pPr>
            <a:r>
              <a:rPr lang="en-US" sz="4000">
                <a:latin typeface="Times New Roman" panose="02020603050405020304" pitchFamily="18" charset="0"/>
                <a:ea typeface="Calibri" panose="020F0502020204030204" pitchFamily="34" charset="0"/>
                <a:cs typeface="Times New Roman" panose="02020603050405020304" pitchFamily="18" charset="0"/>
              </a:rPr>
              <a:t>- </a:t>
            </a:r>
            <a:r>
              <a:rPr lang="en-US" sz="4000" b="1">
                <a:latin typeface="Times New Roman" panose="02020603050405020304" pitchFamily="18" charset="0"/>
                <a:ea typeface="Calibri" panose="020F0502020204030204" pitchFamily="34" charset="0"/>
                <a:cs typeface="Times New Roman" panose="02020603050405020304" pitchFamily="18" charset="0"/>
              </a:rPr>
              <a:t>Lưới điện</a:t>
            </a:r>
            <a:r>
              <a:rPr lang="en-US" sz="4000">
                <a:latin typeface="Times New Roman" panose="02020603050405020304" pitchFamily="18" charset="0"/>
                <a:ea typeface="Calibri" panose="020F0502020204030204" pitchFamily="34" charset="0"/>
                <a:cs typeface="Times New Roman" panose="02020603050405020304" pitchFamily="18" charset="0"/>
              </a:rPr>
              <a:t> tương đồng với </a:t>
            </a:r>
            <a:r>
              <a:rPr lang="en-US" sz="4000" b="1">
                <a:latin typeface="Times New Roman" panose="02020603050405020304" pitchFamily="18" charset="0"/>
                <a:ea typeface="Calibri" panose="020F0502020204030204" pitchFamily="34" charset="0"/>
                <a:cs typeface="Times New Roman" panose="02020603050405020304" pitchFamily="18" charset="0"/>
              </a:rPr>
              <a:t>truyền tải và phân phối điện</a:t>
            </a:r>
            <a:r>
              <a:rPr lang="en-US" sz="400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Bef>
                <a:spcPts val="600"/>
              </a:spcBef>
              <a:spcAft>
                <a:spcPts val="0"/>
              </a:spcAft>
            </a:pPr>
            <a:r>
              <a:rPr lang="en-US" sz="4000">
                <a:latin typeface="Times New Roman" panose="02020603050405020304" pitchFamily="18" charset="0"/>
                <a:ea typeface="Calibri" panose="020F0502020204030204" pitchFamily="34" charset="0"/>
                <a:cs typeface="Times New Roman" panose="02020603050405020304" pitchFamily="18" charset="0"/>
              </a:rPr>
              <a:t>- </a:t>
            </a:r>
            <a:r>
              <a:rPr lang="en-US" sz="4000" b="1">
                <a:latin typeface="Times New Roman" panose="02020603050405020304" pitchFamily="18" charset="0"/>
                <a:ea typeface="Calibri" panose="020F0502020204030204" pitchFamily="34" charset="0"/>
                <a:cs typeface="Times New Roman" panose="02020603050405020304" pitchFamily="18" charset="0"/>
              </a:rPr>
              <a:t>Tải tiêu thụ</a:t>
            </a:r>
            <a:r>
              <a:rPr lang="en-US" sz="4000">
                <a:latin typeface="Times New Roman" panose="02020603050405020304" pitchFamily="18" charset="0"/>
                <a:ea typeface="Calibri" panose="020F0502020204030204" pitchFamily="34" charset="0"/>
                <a:cs typeface="Times New Roman" panose="02020603050405020304" pitchFamily="18" charset="0"/>
              </a:rPr>
              <a:t> tương đồng với </a:t>
            </a:r>
            <a:r>
              <a:rPr lang="en-US" sz="4000" b="1">
                <a:latin typeface="Times New Roman" panose="02020603050405020304" pitchFamily="18" charset="0"/>
                <a:ea typeface="Calibri" panose="020F0502020204030204" pitchFamily="34" charset="0"/>
                <a:cs typeface="Times New Roman" panose="02020603050405020304" pitchFamily="18" charset="0"/>
              </a:rPr>
              <a:t>tiêu thụ điện công nghiệp, tiêu thụ điện thương mại và tiêu thụ điện hộ gia đình</a:t>
            </a:r>
            <a:r>
              <a:rPr lang="en-US" sz="4000" b="1" smtClean="0">
                <a:latin typeface="Times New Roman" panose="02020603050405020304" pitchFamily="18" charset="0"/>
                <a:ea typeface="Calibri" panose="020F0502020204030204" pitchFamily="34" charset="0"/>
                <a:cs typeface="Times New Roman" panose="02020603050405020304" pitchFamily="18" charset="0"/>
              </a:rPr>
              <a:t>.</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25618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6148" y="-3960885"/>
            <a:ext cx="10305250" cy="18278451"/>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p>
        </p:txBody>
      </p:sp>
      <p:sp>
        <p:nvSpPr>
          <p:cNvPr id="7" name="AutoShape 7"/>
          <p:cNvSpPr/>
          <p:nvPr/>
        </p:nvSpPr>
        <p:spPr>
          <a:xfrm rot="2333437">
            <a:off x="17314332" y="102270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924712" y="103309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7047772" y="96190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355518" y="38868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745138" y="49261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622078" y="-219350"/>
            <a:ext cx="1901532" cy="0"/>
          </a:xfrm>
          <a:prstGeom prst="line">
            <a:avLst/>
          </a:prstGeom>
          <a:ln w="9525" cap="rnd">
            <a:solidFill>
              <a:srgbClr val="859294"/>
            </a:solidFill>
            <a:prstDash val="solid"/>
            <a:headEnd type="none" w="sm" len="sm"/>
            <a:tailEnd type="none" w="sm" len="sm"/>
          </a:ln>
        </p:spPr>
        <p:txBody>
          <a:bodyPr/>
          <a:lstStyle/>
          <a:p>
            <a:endParaRPr lang="en-US"/>
          </a:p>
        </p:txBody>
      </p:sp>
      <p:pic>
        <p:nvPicPr>
          <p:cNvPr id="20" name="Picture 20"/>
          <p:cNvPicPr>
            <a:picLocks noChangeAspect="1"/>
          </p:cNvPicPr>
          <p:nvPr/>
        </p:nvPicPr>
        <p:blipFill>
          <a:blip r:embed="rId4">
            <a:alphaModFix amt="43999"/>
          </a:blip>
          <a:srcRect/>
          <a:stretch>
            <a:fillRect/>
          </a:stretch>
        </p:blipFill>
        <p:spPr>
          <a:xfrm>
            <a:off x="13407851" y="283527"/>
            <a:ext cx="3936708" cy="2086455"/>
          </a:xfrm>
          <a:prstGeom prst="rect">
            <a:avLst/>
          </a:prstGeom>
        </p:spPr>
      </p:pic>
      <p:sp>
        <p:nvSpPr>
          <p:cNvPr id="21" name="TextBox 21"/>
          <p:cNvSpPr txBox="1"/>
          <p:nvPr/>
        </p:nvSpPr>
        <p:spPr>
          <a:xfrm>
            <a:off x="849066" y="354923"/>
            <a:ext cx="15355716" cy="1064394"/>
          </a:xfrm>
          <a:prstGeom prst="rect">
            <a:avLst/>
          </a:prstGeom>
        </p:spPr>
        <p:txBody>
          <a:bodyPr wrap="square" lIns="0" tIns="0" rIns="0" bIns="0" rtlCol="0" anchor="t">
            <a:spAutoFit/>
          </a:bodyPr>
          <a:lstStyle/>
          <a:p>
            <a:pPr algn="just">
              <a:lnSpc>
                <a:spcPts val="8282"/>
              </a:lnSpc>
            </a:pPr>
            <a:r>
              <a:rPr lang="en-US" sz="6901" b="1" dirty="0">
                <a:solidFill>
                  <a:srgbClr val="403953"/>
                </a:solidFill>
                <a:latin typeface="Times New Roman" panose="02020603050405020304" pitchFamily="18" charset="0"/>
                <a:cs typeface="Times New Roman" panose="02020603050405020304" pitchFamily="18" charset="0"/>
              </a:rPr>
              <a:t>I. </a:t>
            </a:r>
            <a:r>
              <a:rPr lang="en-US" sz="6901" b="1" dirty="0" err="1">
                <a:solidFill>
                  <a:srgbClr val="403953"/>
                </a:solidFill>
                <a:latin typeface="Times New Roman" panose="02020603050405020304" pitchFamily="18" charset="0"/>
                <a:cs typeface="Times New Roman" panose="02020603050405020304" pitchFamily="18" charset="0"/>
              </a:rPr>
              <a:t>Cấu</a:t>
            </a:r>
            <a:r>
              <a:rPr lang="en-US" sz="6901" b="1" dirty="0">
                <a:solidFill>
                  <a:srgbClr val="403953"/>
                </a:solidFill>
                <a:latin typeface="Times New Roman" panose="02020603050405020304" pitchFamily="18" charset="0"/>
                <a:cs typeface="Times New Roman" panose="02020603050405020304" pitchFamily="18" charset="0"/>
              </a:rPr>
              <a:t> </a:t>
            </a:r>
            <a:r>
              <a:rPr lang="en-US" sz="6901" b="1" dirty="0" err="1">
                <a:solidFill>
                  <a:srgbClr val="403953"/>
                </a:solidFill>
                <a:latin typeface="Times New Roman" panose="02020603050405020304" pitchFamily="18" charset="0"/>
                <a:cs typeface="Times New Roman" panose="02020603050405020304" pitchFamily="18" charset="0"/>
              </a:rPr>
              <a:t>trúc</a:t>
            </a:r>
            <a:r>
              <a:rPr lang="en-US" sz="6901" b="1" dirty="0">
                <a:solidFill>
                  <a:srgbClr val="403953"/>
                </a:solidFill>
                <a:latin typeface="Times New Roman" panose="02020603050405020304" pitchFamily="18" charset="0"/>
                <a:cs typeface="Times New Roman" panose="02020603050405020304" pitchFamily="18" charset="0"/>
              </a:rPr>
              <a:t> </a:t>
            </a:r>
            <a:r>
              <a:rPr lang="en-US" sz="6901" b="1" dirty="0" err="1">
                <a:solidFill>
                  <a:srgbClr val="403953"/>
                </a:solidFill>
                <a:latin typeface="Times New Roman" panose="02020603050405020304" pitchFamily="18" charset="0"/>
                <a:cs typeface="Times New Roman" panose="02020603050405020304" pitchFamily="18" charset="0"/>
              </a:rPr>
              <a:t>chung</a:t>
            </a:r>
            <a:r>
              <a:rPr lang="en-US" sz="6901" b="1" dirty="0">
                <a:solidFill>
                  <a:srgbClr val="403953"/>
                </a:solidFill>
                <a:latin typeface="Times New Roman" panose="02020603050405020304" pitchFamily="18"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hệ</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thống</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điện</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quốc</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gia</a:t>
            </a:r>
            <a:endPar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3" name="Rectangle 12"/>
          <p:cNvSpPr/>
          <p:nvPr/>
        </p:nvSpPr>
        <p:spPr>
          <a:xfrm>
            <a:off x="1661730" y="1326754"/>
            <a:ext cx="14543052" cy="1938992"/>
          </a:xfrm>
          <a:prstGeom prst="rect">
            <a:avLst/>
          </a:prstGeom>
        </p:spPr>
        <p:txBody>
          <a:bodyPr wrap="square">
            <a:spAutoFit/>
          </a:bodyPr>
          <a:lstStyle/>
          <a:p>
            <a:pPr algn="just">
              <a:lnSpc>
                <a:spcPct val="150000"/>
              </a:lnSpc>
              <a:spcBef>
                <a:spcPts val="600"/>
              </a:spcBef>
              <a:spcAft>
                <a:spcPts val="0"/>
              </a:spcAft>
            </a:pPr>
            <a:r>
              <a:rPr lang="en-US" sz="4000" smtClean="0">
                <a:latin typeface="Times New Roman" panose="02020603050405020304" pitchFamily="18" charset="0"/>
                <a:ea typeface="Calibri" panose="020F0502020204030204" pitchFamily="34" charset="0"/>
                <a:cs typeface="Times New Roman" panose="02020603050405020304" pitchFamily="18" charset="0"/>
              </a:rPr>
              <a:t>Quan </a:t>
            </a:r>
            <a:r>
              <a:rPr lang="en-US" sz="4000">
                <a:latin typeface="Times New Roman" panose="02020603050405020304" pitchFamily="18" charset="0"/>
                <a:ea typeface="Calibri" panose="020F0502020204030204" pitchFamily="34" charset="0"/>
                <a:cs typeface="Times New Roman" panose="02020603050405020304" pitchFamily="18" charset="0"/>
              </a:rPr>
              <a:t>sát hình 4.3 trong </a:t>
            </a:r>
            <a:r>
              <a:rPr lang="en-US" sz="4000" smtClean="0">
                <a:latin typeface="Times New Roman" panose="02020603050405020304" pitchFamily="18" charset="0"/>
                <a:ea typeface="Calibri" panose="020F0502020204030204" pitchFamily="34" charset="0"/>
                <a:cs typeface="Times New Roman" panose="02020603050405020304" pitchFamily="18" charset="0"/>
              </a:rPr>
              <a:t>SGK, vẽ </a:t>
            </a:r>
            <a:r>
              <a:rPr lang="en-US" sz="4000">
                <a:latin typeface="Times New Roman" panose="02020603050405020304" pitchFamily="18" charset="0"/>
                <a:ea typeface="Calibri" panose="020F0502020204030204" pitchFamily="34" charset="0"/>
                <a:cs typeface="Times New Roman" panose="02020603050405020304" pitchFamily="18" charset="0"/>
              </a:rPr>
              <a:t>sơ đồ vào vở và mô tả cấu trúc hệ thống điện quốc gia.</a:t>
            </a:r>
            <a:endParaRPr lang="en-US" sz="4000">
              <a:latin typeface="Cambria" panose="02040503050406030204" pitchFamily="18"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5"/>
          <a:stretch>
            <a:fillRect/>
          </a:stretch>
        </p:blipFill>
        <p:spPr>
          <a:xfrm>
            <a:off x="2153792" y="3184957"/>
            <a:ext cx="13581133" cy="7023348"/>
          </a:xfrm>
          <a:prstGeom prst="rect">
            <a:avLst/>
          </a:prstGeom>
        </p:spPr>
      </p:pic>
    </p:spTree>
    <p:extLst>
      <p:ext uri="{BB962C8B-B14F-4D97-AF65-F5344CB8AC3E}">
        <p14:creationId xmlns:p14="http://schemas.microsoft.com/office/powerpoint/2010/main" val="7607112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D1D8E6">
                <a:alpha val="100000"/>
              </a:srgbClr>
            </a:gs>
            <a:gs pos="11000">
              <a:srgbClr val="D1D8E6">
                <a:alpha val="100000"/>
              </a:srgbClr>
            </a:gs>
            <a:gs pos="49000">
              <a:srgbClr val="ECD9DD">
                <a:alpha val="100000"/>
              </a:srgbClr>
            </a:gs>
            <a:gs pos="75000">
              <a:srgbClr val="D1D8E6">
                <a:alpha val="100000"/>
              </a:srgbClr>
            </a:gs>
            <a:gs pos="100000">
              <a:srgbClr val="BABFD7">
                <a:alpha val="100000"/>
              </a:srgbClr>
            </a:gs>
          </a:gsLst>
          <a:lin ang="8100019"/>
        </a:gradFill>
        <a:effectLst/>
      </p:bgPr>
    </p:bg>
    <p:spTree>
      <p:nvGrpSpPr>
        <p:cNvPr id="1" name=""/>
        <p:cNvGrpSpPr/>
        <p:nvPr/>
      </p:nvGrpSpPr>
      <p:grpSpPr>
        <a:xfrm>
          <a:off x="0" y="0"/>
          <a:ext cx="0" cy="0"/>
          <a:chOff x="0" y="0"/>
          <a:chExt cx="0" cy="0"/>
        </a:xfrm>
      </p:grpSpPr>
      <p:sp>
        <p:nvSpPr>
          <p:cNvPr id="2" name="Freeform 2"/>
          <p:cNvSpPr/>
          <p:nvPr/>
        </p:nvSpPr>
        <p:spPr>
          <a:xfrm rot="-5400000">
            <a:off x="3986600" y="-3986600"/>
            <a:ext cx="10305250" cy="18278451"/>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p>
        </p:txBody>
      </p:sp>
      <p:grpSp>
        <p:nvGrpSpPr>
          <p:cNvPr id="3" name="Group 3"/>
          <p:cNvGrpSpPr/>
          <p:nvPr/>
        </p:nvGrpSpPr>
        <p:grpSpPr>
          <a:xfrm>
            <a:off x="1" y="8759550"/>
            <a:ext cx="18288000" cy="3257400"/>
            <a:chOff x="0" y="0"/>
            <a:chExt cx="24384000" cy="4343200"/>
          </a:xfrm>
        </p:grpSpPr>
        <p:sp>
          <p:nvSpPr>
            <p:cNvPr id="4" name="Freeform 4"/>
            <p:cNvSpPr/>
            <p:nvPr/>
          </p:nvSpPr>
          <p:spPr>
            <a:xfrm>
              <a:off x="0" y="0"/>
              <a:ext cx="24384000" cy="4343146"/>
            </a:xfrm>
            <a:custGeom>
              <a:avLst/>
              <a:gdLst/>
              <a:ahLst/>
              <a:cxnLst/>
              <a:rect l="l" t="t" r="r" b="b"/>
              <a:pathLst>
                <a:path w="24384000" h="4343146">
                  <a:moveTo>
                    <a:pt x="0" y="0"/>
                  </a:moveTo>
                  <a:lnTo>
                    <a:pt x="24384000" y="0"/>
                  </a:lnTo>
                  <a:lnTo>
                    <a:pt x="24384000" y="4343146"/>
                  </a:lnTo>
                  <a:lnTo>
                    <a:pt x="0" y="4343146"/>
                  </a:lnTo>
                  <a:close/>
                </a:path>
              </a:pathLst>
            </a:custGeom>
            <a:gradFill rotWithShape="1">
              <a:gsLst>
                <a:gs pos="0">
                  <a:srgbClr val="575979">
                    <a:alpha val="100000"/>
                  </a:srgbClr>
                </a:gs>
                <a:gs pos="100000">
                  <a:srgbClr val="586160">
                    <a:alpha val="100000"/>
                  </a:srgbClr>
                </a:gs>
              </a:gsLst>
              <a:lin ang="13500032"/>
            </a:gradFill>
          </p:spPr>
          <p:txBody>
            <a:bodyPr/>
            <a:lstStyle/>
            <a:p>
              <a:endParaRPr lang="en-US"/>
            </a:p>
          </p:txBody>
        </p:sp>
      </p:grpSp>
      <p:sp>
        <p:nvSpPr>
          <p:cNvPr id="7" name="AutoShape 7"/>
          <p:cNvSpPr/>
          <p:nvPr/>
        </p:nvSpPr>
        <p:spPr>
          <a:xfrm rot="2333437">
            <a:off x="17314332" y="102270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924712" y="103309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7047772" y="96190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355518" y="38868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745138" y="49261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622078" y="-21935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3" name="Freeform 13"/>
          <p:cNvSpPr/>
          <p:nvPr/>
        </p:nvSpPr>
        <p:spPr>
          <a:xfrm>
            <a:off x="7559122" y="9565648"/>
            <a:ext cx="3169152" cy="393100"/>
          </a:xfrm>
          <a:custGeom>
            <a:avLst/>
            <a:gdLst/>
            <a:ahLst/>
            <a:cxnLst/>
            <a:rect l="l" t="t" r="r" b="b"/>
            <a:pathLst>
              <a:path w="3169152" h="393100">
                <a:moveTo>
                  <a:pt x="0" y="0"/>
                </a:moveTo>
                <a:lnTo>
                  <a:pt x="3169152" y="0"/>
                </a:lnTo>
                <a:lnTo>
                  <a:pt x="3169152" y="393100"/>
                </a:lnTo>
                <a:lnTo>
                  <a:pt x="0" y="393100"/>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a:off x="16204782" y="504177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1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18"/>
          <p:cNvSpPr/>
          <p:nvPr/>
        </p:nvSpPr>
        <p:spPr>
          <a:xfrm>
            <a:off x="12245296" y="6473978"/>
            <a:ext cx="6033155" cy="4114800"/>
          </a:xfrm>
          <a:custGeom>
            <a:avLst/>
            <a:gdLst/>
            <a:ahLst/>
            <a:cxnLst/>
            <a:rect l="l" t="t" r="r" b="b"/>
            <a:pathLst>
              <a:path w="6033155" h="4114800">
                <a:moveTo>
                  <a:pt x="0" y="0"/>
                </a:moveTo>
                <a:lnTo>
                  <a:pt x="6033154" y="0"/>
                </a:lnTo>
                <a:lnTo>
                  <a:pt x="6033154" y="4114800"/>
                </a:lnTo>
                <a:lnTo>
                  <a:pt x="0" y="4114800"/>
                </a:lnTo>
                <a:lnTo>
                  <a:pt x="0" y="0"/>
                </a:lnTo>
                <a:close/>
              </a:path>
            </a:pathLst>
          </a:custGeom>
          <a:blipFill>
            <a:blip r:embed="rId11">
              <a:alphaModFix amt="51000"/>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20" name="Picture 20"/>
          <p:cNvPicPr>
            <a:picLocks noChangeAspect="1"/>
          </p:cNvPicPr>
          <p:nvPr/>
        </p:nvPicPr>
        <p:blipFill>
          <a:blip r:embed="rId14">
            <a:alphaModFix amt="43999"/>
          </a:blip>
          <a:srcRect/>
          <a:stretch>
            <a:fillRect/>
          </a:stretch>
        </p:blipFill>
        <p:spPr>
          <a:xfrm>
            <a:off x="13407851" y="283527"/>
            <a:ext cx="3936708" cy="2086455"/>
          </a:xfrm>
          <a:prstGeom prst="rect">
            <a:avLst/>
          </a:prstGeom>
        </p:spPr>
      </p:pic>
      <p:sp>
        <p:nvSpPr>
          <p:cNvPr id="21" name="TextBox 21"/>
          <p:cNvSpPr txBox="1"/>
          <p:nvPr/>
        </p:nvSpPr>
        <p:spPr>
          <a:xfrm>
            <a:off x="849066" y="354923"/>
            <a:ext cx="15355716" cy="1064394"/>
          </a:xfrm>
          <a:prstGeom prst="rect">
            <a:avLst/>
          </a:prstGeom>
        </p:spPr>
        <p:txBody>
          <a:bodyPr wrap="square" lIns="0" tIns="0" rIns="0" bIns="0" rtlCol="0" anchor="t">
            <a:spAutoFit/>
          </a:bodyPr>
          <a:lstStyle/>
          <a:p>
            <a:pPr algn="just">
              <a:lnSpc>
                <a:spcPts val="8282"/>
              </a:lnSpc>
            </a:pPr>
            <a:r>
              <a:rPr lang="en-US" sz="6901" b="1" dirty="0">
                <a:solidFill>
                  <a:srgbClr val="403953"/>
                </a:solidFill>
                <a:latin typeface="Times New Roman" panose="02020603050405020304" pitchFamily="18" charset="0"/>
                <a:cs typeface="Times New Roman" panose="02020603050405020304" pitchFamily="18" charset="0"/>
              </a:rPr>
              <a:t>I. </a:t>
            </a:r>
            <a:r>
              <a:rPr lang="en-US" sz="6901" b="1" dirty="0" err="1">
                <a:solidFill>
                  <a:srgbClr val="403953"/>
                </a:solidFill>
                <a:latin typeface="Times New Roman" panose="02020603050405020304" pitchFamily="18" charset="0"/>
                <a:cs typeface="Times New Roman" panose="02020603050405020304" pitchFamily="18" charset="0"/>
              </a:rPr>
              <a:t>Cấu</a:t>
            </a:r>
            <a:r>
              <a:rPr lang="en-US" sz="6901" b="1" dirty="0">
                <a:solidFill>
                  <a:srgbClr val="403953"/>
                </a:solidFill>
                <a:latin typeface="Times New Roman" panose="02020603050405020304" pitchFamily="18" charset="0"/>
                <a:cs typeface="Times New Roman" panose="02020603050405020304" pitchFamily="18" charset="0"/>
              </a:rPr>
              <a:t> </a:t>
            </a:r>
            <a:r>
              <a:rPr lang="en-US" sz="6901" b="1" dirty="0" err="1">
                <a:solidFill>
                  <a:srgbClr val="403953"/>
                </a:solidFill>
                <a:latin typeface="Times New Roman" panose="02020603050405020304" pitchFamily="18" charset="0"/>
                <a:cs typeface="Times New Roman" panose="02020603050405020304" pitchFamily="18" charset="0"/>
              </a:rPr>
              <a:t>trúc</a:t>
            </a:r>
            <a:r>
              <a:rPr lang="en-US" sz="6901" b="1" dirty="0">
                <a:solidFill>
                  <a:srgbClr val="403953"/>
                </a:solidFill>
                <a:latin typeface="Times New Roman" panose="02020603050405020304" pitchFamily="18" charset="0"/>
                <a:cs typeface="Times New Roman" panose="02020603050405020304" pitchFamily="18" charset="0"/>
              </a:rPr>
              <a:t> </a:t>
            </a:r>
            <a:r>
              <a:rPr lang="en-US" sz="6901" b="1" dirty="0" err="1">
                <a:solidFill>
                  <a:srgbClr val="403953"/>
                </a:solidFill>
                <a:latin typeface="Times New Roman" panose="02020603050405020304" pitchFamily="18" charset="0"/>
                <a:cs typeface="Times New Roman" panose="02020603050405020304" pitchFamily="18" charset="0"/>
              </a:rPr>
              <a:t>chung</a:t>
            </a:r>
            <a:r>
              <a:rPr lang="en-US" sz="6901" b="1" dirty="0">
                <a:solidFill>
                  <a:srgbClr val="403953"/>
                </a:solidFill>
                <a:latin typeface="Times New Roman" panose="02020603050405020304" pitchFamily="18"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hệ</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thống</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điện</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quốc</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gia</a:t>
            </a:r>
            <a:endPar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25" name="Rectangle 24"/>
          <p:cNvSpPr/>
          <p:nvPr/>
        </p:nvSpPr>
        <p:spPr>
          <a:xfrm>
            <a:off x="1068713" y="1549999"/>
            <a:ext cx="15923240" cy="5863144"/>
          </a:xfrm>
          <a:prstGeom prst="rect">
            <a:avLst/>
          </a:prstGeom>
        </p:spPr>
        <p:txBody>
          <a:bodyPr wrap="square">
            <a:spAutoFit/>
          </a:bodyPr>
          <a:lstStyle/>
          <a:p>
            <a:pPr algn="just">
              <a:lnSpc>
                <a:spcPct val="150000"/>
              </a:lnSpc>
              <a:spcBef>
                <a:spcPts val="600"/>
              </a:spcBef>
              <a:spcAft>
                <a:spcPts val="0"/>
              </a:spcAft>
            </a:pPr>
            <a:r>
              <a:rPr lang="en-US" sz="400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u="sng" smtClean="0">
                <a:latin typeface="Times New Roman" panose="02020603050405020304" pitchFamily="18" charset="0"/>
                <a:ea typeface="Calibri" panose="020F0502020204030204" pitchFamily="34" charset="0"/>
                <a:cs typeface="Times New Roman" panose="02020603050405020304" pitchFamily="18" charset="0"/>
              </a:rPr>
              <a:t>Cấu </a:t>
            </a:r>
            <a:r>
              <a:rPr lang="en-US" sz="4000" b="1" u="sng">
                <a:latin typeface="Times New Roman" panose="02020603050405020304" pitchFamily="18" charset="0"/>
                <a:ea typeface="Calibri" panose="020F0502020204030204" pitchFamily="34" charset="0"/>
                <a:cs typeface="Times New Roman" panose="02020603050405020304" pitchFamily="18" charset="0"/>
              </a:rPr>
              <a:t>trúc hệ thống điện quốc </a:t>
            </a:r>
            <a:r>
              <a:rPr lang="en-US" sz="4000" b="1" u="sng" smtClean="0">
                <a:latin typeface="Times New Roman" panose="02020603050405020304" pitchFamily="18" charset="0"/>
                <a:ea typeface="Calibri" panose="020F0502020204030204" pitchFamily="34" charset="0"/>
                <a:cs typeface="Times New Roman" panose="02020603050405020304" pitchFamily="18" charset="0"/>
              </a:rPr>
              <a:t>gia gồm:</a:t>
            </a:r>
          </a:p>
          <a:p>
            <a:pPr algn="just">
              <a:lnSpc>
                <a:spcPct val="150000"/>
              </a:lnSpc>
              <a:spcBef>
                <a:spcPts val="600"/>
              </a:spcBef>
              <a:spcAft>
                <a:spcPts val="0"/>
              </a:spcAft>
            </a:pPr>
            <a:r>
              <a:rPr lang="en-US" sz="4000" smtClean="0">
                <a:latin typeface="Times New Roman" panose="02020603050405020304" pitchFamily="18" charset="0"/>
                <a:ea typeface="Calibri" panose="020F0502020204030204" pitchFamily="34" charset="0"/>
                <a:cs typeface="Times New Roman" panose="02020603050405020304" pitchFamily="18" charset="0"/>
              </a:rPr>
              <a:t>- </a:t>
            </a:r>
            <a:r>
              <a:rPr lang="en-US" sz="4000">
                <a:latin typeface="Times New Roman" panose="02020603050405020304" pitchFamily="18" charset="0"/>
                <a:ea typeface="Calibri" panose="020F0502020204030204" pitchFamily="34" charset="0"/>
                <a:cs typeface="Times New Roman" panose="02020603050405020304" pitchFamily="18" charset="0"/>
              </a:rPr>
              <a:t>Nguồn điện gồm nhiều nhà máy điện khác nhau cung cấp cho hệ thống điện quốc gia.</a:t>
            </a:r>
          </a:p>
          <a:p>
            <a:pPr algn="just">
              <a:lnSpc>
                <a:spcPct val="150000"/>
              </a:lnSpc>
              <a:spcBef>
                <a:spcPts val="600"/>
              </a:spcBef>
              <a:spcAft>
                <a:spcPts val="0"/>
              </a:spcAft>
            </a:pPr>
            <a:r>
              <a:rPr lang="en-US" sz="4000">
                <a:latin typeface="Times New Roman" panose="02020603050405020304" pitchFamily="18" charset="0"/>
                <a:ea typeface="Calibri" panose="020F0502020204030204" pitchFamily="34" charset="0"/>
                <a:cs typeface="Times New Roman" panose="02020603050405020304" pitchFamily="18" charset="0"/>
              </a:rPr>
              <a:t>- Lưới điện gồm một lưới điện truyền tải chung và nhiều lưới điện phân phối cho nhiêu nơi tiêu thụ.</a:t>
            </a:r>
          </a:p>
          <a:p>
            <a:pPr algn="just">
              <a:lnSpc>
                <a:spcPct val="150000"/>
              </a:lnSpc>
              <a:spcBef>
                <a:spcPts val="600"/>
              </a:spcBef>
              <a:spcAft>
                <a:spcPts val="0"/>
              </a:spcAft>
            </a:pPr>
            <a:r>
              <a:rPr lang="en-US" sz="4000">
                <a:latin typeface="Times New Roman" panose="02020603050405020304" pitchFamily="18" charset="0"/>
                <a:ea typeface="Calibri" panose="020F0502020204030204" pitchFamily="34" charset="0"/>
                <a:cs typeface="Times New Roman" panose="02020603050405020304" pitchFamily="18" charset="0"/>
              </a:rPr>
              <a:t>- Tải tiêu thụ gồm nhiều tải khác nhau được lấy điện từ lưới điện phân phối.</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Scale>
                                      <p:cBhvr>
                                        <p:cTn id="7"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5"/>
                                        </p:tgtEl>
                                        <p:attrNameLst>
                                          <p:attrName>ppt_x</p:attrName>
                                          <p:attrName>ppt_y</p:attrName>
                                        </p:attrNameLst>
                                      </p:cBhvr>
                                    </p:animMotion>
                                    <p:animEffect transition="in" filter="fade">
                                      <p:cBhvr>
                                        <p:cTn id="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Mạng lưới truyền tải điện Việt Nam thế nào">
            <a:hlinkClick r:id="" action="ppaction://media"/>
            <a:extLst>
              <a:ext uri="{FF2B5EF4-FFF2-40B4-BE49-F238E27FC236}">
                <a16:creationId xmlns:a16="http://schemas.microsoft.com/office/drawing/2014/main" xmlns="" id="{478FFF84-EC11-4750-BA19-0E08D924D2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0313333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D1D8E6">
                <a:alpha val="100000"/>
              </a:srgbClr>
            </a:gs>
            <a:gs pos="11000">
              <a:srgbClr val="D1D8E6">
                <a:alpha val="100000"/>
              </a:srgbClr>
            </a:gs>
            <a:gs pos="49000">
              <a:srgbClr val="ECD9DD">
                <a:alpha val="100000"/>
              </a:srgbClr>
            </a:gs>
            <a:gs pos="75000">
              <a:srgbClr val="D1D8E6">
                <a:alpha val="100000"/>
              </a:srgbClr>
            </a:gs>
            <a:gs pos="100000">
              <a:srgbClr val="BABFD7">
                <a:alpha val="100000"/>
              </a:srgbClr>
            </a:gs>
          </a:gsLst>
          <a:lin ang="8100019"/>
        </a:gradFill>
        <a:effectLst/>
      </p:bgPr>
    </p:bg>
    <p:spTree>
      <p:nvGrpSpPr>
        <p:cNvPr id="1" name=""/>
        <p:cNvGrpSpPr/>
        <p:nvPr/>
      </p:nvGrpSpPr>
      <p:grpSpPr>
        <a:xfrm>
          <a:off x="0" y="0"/>
          <a:ext cx="0" cy="0"/>
          <a:chOff x="0" y="0"/>
          <a:chExt cx="0" cy="0"/>
        </a:xfrm>
      </p:grpSpPr>
      <p:sp>
        <p:nvSpPr>
          <p:cNvPr id="2" name="Freeform 2"/>
          <p:cNvSpPr/>
          <p:nvPr/>
        </p:nvSpPr>
        <p:spPr>
          <a:xfrm rot="-5400000">
            <a:off x="3996149" y="-4042951"/>
            <a:ext cx="10305250" cy="18278452"/>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p>
        </p:txBody>
      </p:sp>
      <p:grpSp>
        <p:nvGrpSpPr>
          <p:cNvPr id="3" name="Group 3"/>
          <p:cNvGrpSpPr/>
          <p:nvPr/>
        </p:nvGrpSpPr>
        <p:grpSpPr>
          <a:xfrm>
            <a:off x="1" y="8759550"/>
            <a:ext cx="18288000" cy="3257400"/>
            <a:chOff x="0" y="0"/>
            <a:chExt cx="24384000" cy="4343200"/>
          </a:xfrm>
        </p:grpSpPr>
        <p:sp>
          <p:nvSpPr>
            <p:cNvPr id="4" name="Freeform 4"/>
            <p:cNvSpPr/>
            <p:nvPr/>
          </p:nvSpPr>
          <p:spPr>
            <a:xfrm>
              <a:off x="0" y="0"/>
              <a:ext cx="24384000" cy="4343146"/>
            </a:xfrm>
            <a:custGeom>
              <a:avLst/>
              <a:gdLst/>
              <a:ahLst/>
              <a:cxnLst/>
              <a:rect l="l" t="t" r="r" b="b"/>
              <a:pathLst>
                <a:path w="24384000" h="4343146">
                  <a:moveTo>
                    <a:pt x="0" y="0"/>
                  </a:moveTo>
                  <a:lnTo>
                    <a:pt x="24384000" y="0"/>
                  </a:lnTo>
                  <a:lnTo>
                    <a:pt x="24384000" y="4343146"/>
                  </a:lnTo>
                  <a:lnTo>
                    <a:pt x="0" y="4343146"/>
                  </a:lnTo>
                  <a:close/>
                </a:path>
              </a:pathLst>
            </a:custGeom>
            <a:gradFill rotWithShape="1">
              <a:gsLst>
                <a:gs pos="0">
                  <a:srgbClr val="575979">
                    <a:alpha val="100000"/>
                  </a:srgbClr>
                </a:gs>
                <a:gs pos="100000">
                  <a:srgbClr val="586160">
                    <a:alpha val="100000"/>
                  </a:srgbClr>
                </a:gs>
              </a:gsLst>
              <a:lin ang="13500032"/>
            </a:gradFill>
          </p:spPr>
          <p:txBody>
            <a:bodyPr/>
            <a:lstStyle/>
            <a:p>
              <a:endParaRPr lang="en-US"/>
            </a:p>
          </p:txBody>
        </p:sp>
      </p:grpSp>
      <p:sp>
        <p:nvSpPr>
          <p:cNvPr id="5" name="Freeform 5"/>
          <p:cNvSpPr/>
          <p:nvPr/>
        </p:nvSpPr>
        <p:spPr>
          <a:xfrm>
            <a:off x="-1212818" y="267262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AutoShape 7"/>
          <p:cNvSpPr/>
          <p:nvPr/>
        </p:nvSpPr>
        <p:spPr>
          <a:xfrm rot="2333437">
            <a:off x="17314332" y="102270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924712" y="103309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7047772" y="96190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355518" y="38868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745138" y="49261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622078" y="-21935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3" name="Freeform 13"/>
          <p:cNvSpPr/>
          <p:nvPr/>
        </p:nvSpPr>
        <p:spPr>
          <a:xfrm>
            <a:off x="7559122" y="9565648"/>
            <a:ext cx="3169152" cy="393100"/>
          </a:xfrm>
          <a:custGeom>
            <a:avLst/>
            <a:gdLst/>
            <a:ahLst/>
            <a:cxnLst/>
            <a:rect l="l" t="t" r="r" b="b"/>
            <a:pathLst>
              <a:path w="3169152" h="393100">
                <a:moveTo>
                  <a:pt x="0" y="0"/>
                </a:moveTo>
                <a:lnTo>
                  <a:pt x="3169152" y="0"/>
                </a:lnTo>
                <a:lnTo>
                  <a:pt x="3169152" y="393100"/>
                </a:lnTo>
                <a:lnTo>
                  <a:pt x="0" y="393100"/>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a:off x="16204782" y="504177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20" name="Picture 20"/>
          <p:cNvPicPr>
            <a:picLocks noChangeAspect="1"/>
          </p:cNvPicPr>
          <p:nvPr/>
        </p:nvPicPr>
        <p:blipFill>
          <a:blip r:embed="rId10">
            <a:alphaModFix amt="43999"/>
          </a:blip>
          <a:srcRect/>
          <a:stretch>
            <a:fillRect/>
          </a:stretch>
        </p:blipFill>
        <p:spPr>
          <a:xfrm>
            <a:off x="13407851" y="283527"/>
            <a:ext cx="3936708" cy="2086455"/>
          </a:xfrm>
          <a:prstGeom prst="rect">
            <a:avLst/>
          </a:prstGeom>
        </p:spPr>
      </p:pic>
      <p:sp>
        <p:nvSpPr>
          <p:cNvPr id="21" name="TextBox 21"/>
          <p:cNvSpPr txBox="1"/>
          <p:nvPr/>
        </p:nvSpPr>
        <p:spPr>
          <a:xfrm>
            <a:off x="851805" y="216534"/>
            <a:ext cx="14921595" cy="2128788"/>
          </a:xfrm>
          <a:prstGeom prst="rect">
            <a:avLst/>
          </a:prstGeom>
        </p:spPr>
        <p:txBody>
          <a:bodyPr wrap="square" lIns="0" tIns="0" rIns="0" bIns="0" rtlCol="0" anchor="t">
            <a:spAutoFit/>
          </a:bodyPr>
          <a:lstStyle/>
          <a:p>
            <a:pPr algn="just">
              <a:lnSpc>
                <a:spcPts val="8282"/>
              </a:lnSpc>
            </a:pPr>
            <a:r>
              <a:rPr lang="en-US" sz="60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II.Vai</a:t>
            </a:r>
            <a:r>
              <a:rPr lang="en-US" sz="60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0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trò</a:t>
            </a:r>
            <a:r>
              <a:rPr lang="en-US" sz="60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000" b="1" i="0" u="none" strike="noStrike"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của</a:t>
            </a:r>
            <a:r>
              <a:rPr lang="en-US" sz="6000" b="1" i="0" u="none" strike="noStrike">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000" b="1" dirty="0" err="1">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c</a:t>
            </a:r>
            <a:r>
              <a:rPr lang="en-US" sz="6000" b="1" i="0" u="none" strike="noStrike" smtClean="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ác </a:t>
            </a:r>
            <a:r>
              <a:rPr lang="en-US" sz="60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thành</a:t>
            </a:r>
            <a:r>
              <a:rPr lang="en-US" sz="60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0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phần</a:t>
            </a:r>
            <a:r>
              <a:rPr lang="en-US" sz="60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0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trong</a:t>
            </a:r>
            <a:r>
              <a:rPr lang="en-US" sz="60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0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hệ</a:t>
            </a:r>
            <a:r>
              <a:rPr lang="en-US" sz="60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0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thống</a:t>
            </a:r>
            <a:r>
              <a:rPr lang="en-US" sz="60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0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điện</a:t>
            </a:r>
            <a:r>
              <a:rPr lang="en-US" sz="60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0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quốc</a:t>
            </a:r>
            <a:r>
              <a:rPr lang="en-US" sz="60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0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gia</a:t>
            </a:r>
            <a:endParaRPr lang="en-US" sz="6000"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endParaRPr>
          </a:p>
        </p:txBody>
      </p:sp>
      <p:pic>
        <p:nvPicPr>
          <p:cNvPr id="1028" name="Picture 4" descr="Bỏ túi ngay 8 kỹ năng làm việc nhóm hiệu quả mà ai cũng cần phải có | Đánh giá Edu2Revie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37578" y="2709859"/>
            <a:ext cx="9482594" cy="5310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9453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6149" y="-4042951"/>
            <a:ext cx="10305250" cy="18278452"/>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p>
        </p:txBody>
      </p:sp>
      <p:sp>
        <p:nvSpPr>
          <p:cNvPr id="7" name="AutoShape 7"/>
          <p:cNvSpPr/>
          <p:nvPr/>
        </p:nvSpPr>
        <p:spPr>
          <a:xfrm rot="2333437">
            <a:off x="17314332" y="102270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924712" y="103309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7047772" y="96190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355518" y="38868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745138" y="49261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622078" y="-21935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4" name="Freeform 14"/>
          <p:cNvSpPr/>
          <p:nvPr/>
        </p:nvSpPr>
        <p:spPr>
          <a:xfrm>
            <a:off x="16204782" y="504177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20" name="Picture 20"/>
          <p:cNvPicPr>
            <a:picLocks noChangeAspect="1"/>
          </p:cNvPicPr>
          <p:nvPr/>
        </p:nvPicPr>
        <p:blipFill>
          <a:blip r:embed="rId6">
            <a:alphaModFix amt="43999"/>
          </a:blip>
          <a:srcRect/>
          <a:stretch>
            <a:fillRect/>
          </a:stretch>
        </p:blipFill>
        <p:spPr>
          <a:xfrm>
            <a:off x="13407851" y="283527"/>
            <a:ext cx="3936708" cy="2086455"/>
          </a:xfrm>
          <a:prstGeom prst="rect">
            <a:avLst/>
          </a:prstGeom>
        </p:spPr>
      </p:pic>
      <p:sp>
        <p:nvSpPr>
          <p:cNvPr id="21" name="TextBox 21"/>
          <p:cNvSpPr txBox="1"/>
          <p:nvPr/>
        </p:nvSpPr>
        <p:spPr>
          <a:xfrm>
            <a:off x="851805" y="216534"/>
            <a:ext cx="16826595" cy="942566"/>
          </a:xfrm>
          <a:prstGeom prst="rect">
            <a:avLst/>
          </a:prstGeom>
        </p:spPr>
        <p:txBody>
          <a:bodyPr wrap="square" lIns="0" tIns="0" rIns="0" bIns="0" rtlCol="0" anchor="t">
            <a:spAutoFit/>
          </a:bodyPr>
          <a:lstStyle/>
          <a:p>
            <a:pPr algn="just">
              <a:lnSpc>
                <a:spcPts val="8282"/>
              </a:lnSpc>
            </a:pP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II.Vai</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trò</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của</a:t>
            </a:r>
            <a:r>
              <a:rPr lang="en-US" sz="4800" b="1" i="0" u="none" strike="noStrike">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c</a:t>
            </a:r>
            <a:r>
              <a:rPr lang="en-US" sz="4800" b="1" i="0" u="none" strike="noStrike" smtClean="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ác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thành</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phần</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trong</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hệ</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thống</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điện</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quốc</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gia</a:t>
            </a:r>
            <a:endParaRPr lang="en-US" sz="4800"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5" name="Rectangle 14"/>
          <p:cNvSpPr/>
          <p:nvPr/>
        </p:nvSpPr>
        <p:spPr>
          <a:xfrm>
            <a:off x="848261" y="1385663"/>
            <a:ext cx="15993481" cy="707886"/>
          </a:xfrm>
          <a:prstGeom prst="rect">
            <a:avLst/>
          </a:prstGeom>
        </p:spPr>
        <p:txBody>
          <a:bodyPr wrap="none">
            <a:spAutoFit/>
          </a:bodyPr>
          <a:lstStyle/>
          <a:p>
            <a:pPr algn="just"/>
            <a:r>
              <a:rPr lang="en-US" sz="4000" b="1">
                <a:latin typeface="Times New Roman" panose="02020603050405020304" pitchFamily="18" charset="0"/>
                <a:ea typeface="Calibri" panose="020F0502020204030204" pitchFamily="34" charset="0"/>
                <a:cs typeface="Times New Roman" panose="02020603050405020304" pitchFamily="18" charset="0"/>
              </a:rPr>
              <a:t>Câu 1</a:t>
            </a:r>
            <a:r>
              <a:rPr lang="en-US" sz="4000">
                <a:latin typeface="Times New Roman" panose="02020603050405020304" pitchFamily="18" charset="0"/>
                <a:ea typeface="Calibri" panose="020F0502020204030204" pitchFamily="34" charset="0"/>
                <a:cs typeface="Times New Roman" panose="02020603050405020304" pitchFamily="18" charset="0"/>
              </a:rPr>
              <a:t>: Ghi tên một số dạng năng lượng được sử dụng để sản xuất điện </a:t>
            </a:r>
            <a:r>
              <a:rPr lang="en-US" sz="4000" smtClean="0">
                <a:latin typeface="Times New Roman" panose="02020603050405020304" pitchFamily="18" charset="0"/>
                <a:ea typeface="Calibri" panose="020F0502020204030204" pitchFamily="34" charset="0"/>
                <a:cs typeface="Times New Roman" panose="02020603050405020304" pitchFamily="18" charset="0"/>
              </a:rPr>
              <a:t>năng.</a:t>
            </a:r>
            <a:endParaRPr lang="en-US" sz="4000">
              <a:latin typeface="Times New Roman" panose="02020603050405020304" pitchFamily="18" charset="0"/>
              <a:cs typeface="Times New Roman" panose="02020603050405020304" pitchFamily="18" charset="0"/>
            </a:endParaRPr>
          </a:p>
        </p:txBody>
      </p:sp>
      <p:sp>
        <p:nvSpPr>
          <p:cNvPr id="17" name="Rectangle 16"/>
          <p:cNvSpPr/>
          <p:nvPr/>
        </p:nvSpPr>
        <p:spPr>
          <a:xfrm>
            <a:off x="878386" y="2247039"/>
            <a:ext cx="14836113" cy="707886"/>
          </a:xfrm>
          <a:prstGeom prst="rect">
            <a:avLst/>
          </a:prstGeom>
        </p:spPr>
        <p:txBody>
          <a:bodyPr wrap="none">
            <a:spAutoFit/>
          </a:bodyPr>
          <a:lstStyle/>
          <a:p>
            <a:pPr algn="just"/>
            <a:r>
              <a:rPr lang="x-none" sz="4000" b="1">
                <a:latin typeface="Times New Roman" panose="02020603050405020304" pitchFamily="18" charset="0"/>
                <a:ea typeface="Calibri" panose="020F0502020204030204" pitchFamily="34" charset="0"/>
                <a:cs typeface="Times New Roman" panose="02020603050405020304" pitchFamily="18" charset="0"/>
              </a:rPr>
              <a:t>Câu 2:</a:t>
            </a:r>
            <a:r>
              <a:rPr lang="x-none" sz="4000">
                <a:latin typeface="Times New Roman" panose="02020603050405020304" pitchFamily="18" charset="0"/>
                <a:ea typeface="Calibri" panose="020F0502020204030204" pitchFamily="34" charset="0"/>
                <a:cs typeface="Times New Roman" panose="02020603050405020304" pitchFamily="18" charset="0"/>
              </a:rPr>
              <a:t>  </a:t>
            </a:r>
            <a:r>
              <a:rPr lang="en-US" sz="4000">
                <a:latin typeface="Times New Roman" panose="02020603050405020304" pitchFamily="18" charset="0"/>
                <a:ea typeface="Calibri" panose="020F0502020204030204" pitchFamily="34" charset="0"/>
                <a:cs typeface="Times New Roman" panose="02020603050405020304" pitchFamily="18" charset="0"/>
              </a:rPr>
              <a:t>Các thành phần trong hệ thống điện quốc gia gồm có những gì</a:t>
            </a:r>
            <a:r>
              <a:rPr lang="x-none" sz="4000">
                <a:latin typeface="Times New Roman" panose="02020603050405020304" pitchFamily="18" charset="0"/>
                <a:ea typeface="Calibri" panose="020F0502020204030204" pitchFamily="34" charset="0"/>
                <a:cs typeface="Times New Roman" panose="02020603050405020304" pitchFamily="18" charset="0"/>
              </a:rPr>
              <a:t>?</a:t>
            </a:r>
            <a:endParaRPr lang="en-US" sz="4000">
              <a:latin typeface="Times New Roman" panose="02020603050405020304" pitchFamily="18" charset="0"/>
              <a:cs typeface="Times New Roman" panose="02020603050405020304" pitchFamily="18" charset="0"/>
            </a:endParaRPr>
          </a:p>
        </p:txBody>
      </p:sp>
      <p:sp>
        <p:nvSpPr>
          <p:cNvPr id="19" name="Rectangle 18"/>
          <p:cNvSpPr/>
          <p:nvPr/>
        </p:nvSpPr>
        <p:spPr>
          <a:xfrm>
            <a:off x="878386" y="3155400"/>
            <a:ext cx="16038014" cy="707886"/>
          </a:xfrm>
          <a:prstGeom prst="rect">
            <a:avLst/>
          </a:prstGeom>
        </p:spPr>
        <p:txBody>
          <a:bodyPr wrap="square">
            <a:spAutoFit/>
          </a:bodyPr>
          <a:lstStyle/>
          <a:p>
            <a:pPr algn="just">
              <a:spcAft>
                <a:spcPts val="0"/>
              </a:spcAft>
            </a:pPr>
            <a:r>
              <a:rPr lang="x-none" sz="4000" b="1">
                <a:latin typeface="Times New Roman" panose="02020603050405020304" pitchFamily="18" charset="0"/>
                <a:ea typeface="Calibri" panose="020F0502020204030204" pitchFamily="34" charset="0"/>
                <a:cs typeface="Times New Roman" panose="02020603050405020304" pitchFamily="18" charset="0"/>
              </a:rPr>
              <a:t>Câu 3:</a:t>
            </a:r>
            <a:r>
              <a:rPr lang="x-none" sz="4000">
                <a:latin typeface="Times New Roman" panose="02020603050405020304" pitchFamily="18" charset="0"/>
                <a:ea typeface="Calibri" panose="020F0502020204030204" pitchFamily="34" charset="0"/>
                <a:cs typeface="Times New Roman" panose="02020603050405020304" pitchFamily="18" charset="0"/>
              </a:rPr>
              <a:t> </a:t>
            </a:r>
            <a:r>
              <a:rPr lang="x-none" sz="4000" smtClean="0">
                <a:latin typeface="Times New Roman" panose="02020603050405020304" pitchFamily="18" charset="0"/>
                <a:ea typeface="Calibri" panose="020F0502020204030204" pitchFamily="34" charset="0"/>
                <a:cs typeface="Times New Roman" panose="02020603050405020304" pitchFamily="18" charset="0"/>
              </a:rPr>
              <a:t>Hãy </a:t>
            </a:r>
            <a:r>
              <a:rPr lang="x-none" sz="4000">
                <a:latin typeface="Times New Roman" panose="02020603050405020304" pitchFamily="18" charset="0"/>
                <a:ea typeface="Calibri" panose="020F0502020204030204" pitchFamily="34" charset="0"/>
                <a:cs typeface="Times New Roman" panose="02020603050405020304" pitchFamily="18" charset="0"/>
              </a:rPr>
              <a:t>nêu vai trò của lưới điện? </a:t>
            </a:r>
            <a:r>
              <a:rPr lang="en-US" sz="4000" smtClean="0">
                <a:latin typeface="Times New Roman" panose="02020603050405020304" pitchFamily="18" charset="0"/>
                <a:ea typeface="Calibri" panose="020F0502020204030204" pitchFamily="34" charset="0"/>
                <a:cs typeface="Times New Roman" panose="02020603050405020304" pitchFamily="18" charset="0"/>
              </a:rPr>
              <a:t>Phân loại và các cấp của lưới điện.</a:t>
            </a:r>
            <a:endParaRPr lang="en-US" sz="4000">
              <a:latin typeface="Times New Roman" panose="02020603050405020304" pitchFamily="18" charset="0"/>
              <a:cs typeface="Times New Roman" panose="02020603050405020304" pitchFamily="18" charset="0"/>
            </a:endParaRPr>
          </a:p>
        </p:txBody>
      </p:sp>
      <p:sp>
        <p:nvSpPr>
          <p:cNvPr id="23" name="Rectangle 22"/>
          <p:cNvSpPr/>
          <p:nvPr/>
        </p:nvSpPr>
        <p:spPr>
          <a:xfrm>
            <a:off x="924154" y="4189443"/>
            <a:ext cx="16189800" cy="707886"/>
          </a:xfrm>
          <a:prstGeom prst="rect">
            <a:avLst/>
          </a:prstGeom>
        </p:spPr>
        <p:txBody>
          <a:bodyPr wrap="square">
            <a:spAutoFit/>
          </a:bodyPr>
          <a:lstStyle/>
          <a:p>
            <a:pPr algn="just"/>
            <a:r>
              <a:rPr lang="x-none" sz="4000" b="1">
                <a:latin typeface="Times New Roman" panose="02020603050405020304" pitchFamily="18" charset="0"/>
                <a:ea typeface="Calibri" panose="020F0502020204030204" pitchFamily="34" charset="0"/>
                <a:cs typeface="Times New Roman" panose="02020603050405020304" pitchFamily="18" charset="0"/>
              </a:rPr>
              <a:t>Câu </a:t>
            </a:r>
            <a:r>
              <a:rPr lang="en-US" sz="4000" b="1" smtClean="0">
                <a:latin typeface="Times New Roman" panose="02020603050405020304" pitchFamily="18" charset="0"/>
                <a:ea typeface="Calibri" panose="020F0502020204030204" pitchFamily="34" charset="0"/>
                <a:cs typeface="Times New Roman" panose="02020603050405020304" pitchFamily="18" charset="0"/>
              </a:rPr>
              <a:t>4</a:t>
            </a:r>
            <a:r>
              <a:rPr lang="x-none" sz="4000" b="1" smtClean="0">
                <a:latin typeface="Times New Roman" panose="02020603050405020304" pitchFamily="18" charset="0"/>
                <a:ea typeface="Calibri" panose="020F0502020204030204" pitchFamily="34" charset="0"/>
                <a:cs typeface="Times New Roman" panose="02020603050405020304" pitchFamily="18" charset="0"/>
              </a:rPr>
              <a:t>:</a:t>
            </a:r>
            <a:r>
              <a:rPr lang="x-none" sz="4000" smtClean="0">
                <a:latin typeface="Times New Roman" panose="02020603050405020304" pitchFamily="18" charset="0"/>
                <a:ea typeface="Calibri" panose="020F0502020204030204" pitchFamily="34" charset="0"/>
                <a:cs typeface="Times New Roman" panose="02020603050405020304" pitchFamily="18" charset="0"/>
              </a:rPr>
              <a:t> Nối </a:t>
            </a:r>
            <a:r>
              <a:rPr lang="x-none" sz="4000">
                <a:latin typeface="Times New Roman" panose="02020603050405020304" pitchFamily="18" charset="0"/>
                <a:ea typeface="Calibri" panose="020F0502020204030204" pitchFamily="34" charset="0"/>
                <a:cs typeface="Times New Roman" panose="02020603050405020304" pitchFamily="18" charset="0"/>
              </a:rPr>
              <a:t>tên các cấp điện áp tương ứng với các giá trị điện áp.</a:t>
            </a:r>
            <a:endParaRPr lang="en-US" sz="4000">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7"/>
          <a:stretch>
            <a:fillRect/>
          </a:stretch>
        </p:blipFill>
        <p:spPr>
          <a:xfrm>
            <a:off x="4401873" y="5439393"/>
            <a:ext cx="3705292" cy="4180971"/>
          </a:xfrm>
          <a:prstGeom prst="rect">
            <a:avLst/>
          </a:prstGeom>
        </p:spPr>
      </p:pic>
      <p:pic>
        <p:nvPicPr>
          <p:cNvPr id="25" name="Picture 24"/>
          <p:cNvPicPr>
            <a:picLocks noChangeAspect="1"/>
          </p:cNvPicPr>
          <p:nvPr/>
        </p:nvPicPr>
        <p:blipFill>
          <a:blip r:embed="rId8"/>
          <a:stretch>
            <a:fillRect/>
          </a:stretch>
        </p:blipFill>
        <p:spPr>
          <a:xfrm>
            <a:off x="8985389" y="5482629"/>
            <a:ext cx="4631614" cy="4180971"/>
          </a:xfrm>
          <a:prstGeom prst="rect">
            <a:avLst/>
          </a:prstGeom>
        </p:spPr>
      </p:pic>
    </p:spTree>
    <p:extLst>
      <p:ext uri="{BB962C8B-B14F-4D97-AF65-F5344CB8AC3E}">
        <p14:creationId xmlns:p14="http://schemas.microsoft.com/office/powerpoint/2010/main" val="30316291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80">
                                          <p:stCondLst>
                                            <p:cond delay="0"/>
                                          </p:stCondLst>
                                        </p:cTn>
                                        <p:tgtEl>
                                          <p:spTgt spid="19"/>
                                        </p:tgtEl>
                                      </p:cBhvr>
                                    </p:animEffect>
                                    <p:anim calcmode="lin" valueType="num">
                                      <p:cBhvr>
                                        <p:cTn id="1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3" dur="26">
                                          <p:stCondLst>
                                            <p:cond delay="650"/>
                                          </p:stCondLst>
                                        </p:cTn>
                                        <p:tgtEl>
                                          <p:spTgt spid="19"/>
                                        </p:tgtEl>
                                      </p:cBhvr>
                                      <p:to x="100000" y="60000"/>
                                    </p:animScale>
                                    <p:animScale>
                                      <p:cBhvr>
                                        <p:cTn id="24" dur="166" decel="50000">
                                          <p:stCondLst>
                                            <p:cond delay="676"/>
                                          </p:stCondLst>
                                        </p:cTn>
                                        <p:tgtEl>
                                          <p:spTgt spid="19"/>
                                        </p:tgtEl>
                                      </p:cBhvr>
                                      <p:to x="100000" y="100000"/>
                                    </p:animScale>
                                    <p:animScale>
                                      <p:cBhvr>
                                        <p:cTn id="25" dur="26">
                                          <p:stCondLst>
                                            <p:cond delay="1312"/>
                                          </p:stCondLst>
                                        </p:cTn>
                                        <p:tgtEl>
                                          <p:spTgt spid="19"/>
                                        </p:tgtEl>
                                      </p:cBhvr>
                                      <p:to x="100000" y="80000"/>
                                    </p:animScale>
                                    <p:animScale>
                                      <p:cBhvr>
                                        <p:cTn id="26" dur="166" decel="50000">
                                          <p:stCondLst>
                                            <p:cond delay="1338"/>
                                          </p:stCondLst>
                                        </p:cTn>
                                        <p:tgtEl>
                                          <p:spTgt spid="19"/>
                                        </p:tgtEl>
                                      </p:cBhvr>
                                      <p:to x="100000" y="100000"/>
                                    </p:animScale>
                                    <p:animScale>
                                      <p:cBhvr>
                                        <p:cTn id="27" dur="26">
                                          <p:stCondLst>
                                            <p:cond delay="1642"/>
                                          </p:stCondLst>
                                        </p:cTn>
                                        <p:tgtEl>
                                          <p:spTgt spid="19"/>
                                        </p:tgtEl>
                                      </p:cBhvr>
                                      <p:to x="100000" y="90000"/>
                                    </p:animScale>
                                    <p:animScale>
                                      <p:cBhvr>
                                        <p:cTn id="28" dur="166" decel="50000">
                                          <p:stCondLst>
                                            <p:cond delay="1668"/>
                                          </p:stCondLst>
                                        </p:cTn>
                                        <p:tgtEl>
                                          <p:spTgt spid="19"/>
                                        </p:tgtEl>
                                      </p:cBhvr>
                                      <p:to x="100000" y="100000"/>
                                    </p:animScale>
                                    <p:animScale>
                                      <p:cBhvr>
                                        <p:cTn id="29" dur="26">
                                          <p:stCondLst>
                                            <p:cond delay="1808"/>
                                          </p:stCondLst>
                                        </p:cTn>
                                        <p:tgtEl>
                                          <p:spTgt spid="19"/>
                                        </p:tgtEl>
                                      </p:cBhvr>
                                      <p:to x="100000" y="95000"/>
                                    </p:animScale>
                                    <p:animScale>
                                      <p:cBhvr>
                                        <p:cTn id="30" dur="166" decel="50000">
                                          <p:stCondLst>
                                            <p:cond delay="1834"/>
                                          </p:stCondLst>
                                        </p:cTn>
                                        <p:tgtEl>
                                          <p:spTgt spid="1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randombar(horizontal)">
                                      <p:cBhvr>
                                        <p:cTn id="35" dur="500"/>
                                        <p:tgtEl>
                                          <p:spTgt spid="23"/>
                                        </p:tgtEl>
                                      </p:cBhvr>
                                    </p:animEffect>
                                  </p:childTnLst>
                                </p:cTn>
                              </p:par>
                              <p:par>
                                <p:cTn id="36" presetID="14" presetClass="entr" presetSubtype="1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randombar(horizontal)">
                                      <p:cBhvr>
                                        <p:cTn id="38" dur="500"/>
                                        <p:tgtEl>
                                          <p:spTgt spid="24"/>
                                        </p:tgtEl>
                                      </p:cBhvr>
                                    </p:animEffect>
                                  </p:childTnLst>
                                </p:cTn>
                              </p:par>
                              <p:par>
                                <p:cTn id="39" presetID="14" presetClass="entr" presetSubtype="1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randombar(horizontal)">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6149" y="-4042951"/>
            <a:ext cx="10305250" cy="18278452"/>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p>
        </p:txBody>
      </p:sp>
      <p:sp>
        <p:nvSpPr>
          <p:cNvPr id="7" name="AutoShape 7"/>
          <p:cNvSpPr/>
          <p:nvPr/>
        </p:nvSpPr>
        <p:spPr>
          <a:xfrm rot="2333437">
            <a:off x="17314332" y="102270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924712" y="103309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7047772" y="96190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355518" y="38868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745138" y="49261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622078" y="-21935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4" name="Freeform 14"/>
          <p:cNvSpPr/>
          <p:nvPr/>
        </p:nvSpPr>
        <p:spPr>
          <a:xfrm>
            <a:off x="16204782" y="504177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20" name="Picture 20"/>
          <p:cNvPicPr>
            <a:picLocks noChangeAspect="1"/>
          </p:cNvPicPr>
          <p:nvPr/>
        </p:nvPicPr>
        <p:blipFill>
          <a:blip r:embed="rId6">
            <a:alphaModFix amt="43999"/>
          </a:blip>
          <a:srcRect/>
          <a:stretch>
            <a:fillRect/>
          </a:stretch>
        </p:blipFill>
        <p:spPr>
          <a:xfrm>
            <a:off x="13407851" y="283527"/>
            <a:ext cx="3936708" cy="2086455"/>
          </a:xfrm>
          <a:prstGeom prst="rect">
            <a:avLst/>
          </a:prstGeom>
        </p:spPr>
      </p:pic>
      <p:sp>
        <p:nvSpPr>
          <p:cNvPr id="21" name="TextBox 21"/>
          <p:cNvSpPr txBox="1"/>
          <p:nvPr/>
        </p:nvSpPr>
        <p:spPr>
          <a:xfrm>
            <a:off x="851805" y="216534"/>
            <a:ext cx="16826595" cy="942566"/>
          </a:xfrm>
          <a:prstGeom prst="rect">
            <a:avLst/>
          </a:prstGeom>
        </p:spPr>
        <p:txBody>
          <a:bodyPr wrap="square" lIns="0" tIns="0" rIns="0" bIns="0" rtlCol="0" anchor="t">
            <a:spAutoFit/>
          </a:bodyPr>
          <a:lstStyle/>
          <a:p>
            <a:pPr algn="just">
              <a:lnSpc>
                <a:spcPts val="8282"/>
              </a:lnSpc>
            </a:pP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II.Vai</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trò</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của</a:t>
            </a:r>
            <a:r>
              <a:rPr lang="en-US" sz="4800" b="1" i="0" u="none" strike="noStrike">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c</a:t>
            </a:r>
            <a:r>
              <a:rPr lang="en-US" sz="4800" b="1" i="0" u="none" strike="noStrike" smtClean="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ác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thành</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phần</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trong</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hệ</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thống</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điện</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quốc</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gia</a:t>
            </a:r>
            <a:endParaRPr lang="en-US" sz="4800"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5" name="Rectangle 14"/>
          <p:cNvSpPr/>
          <p:nvPr/>
        </p:nvSpPr>
        <p:spPr>
          <a:xfrm>
            <a:off x="1124593" y="1410598"/>
            <a:ext cx="13358144" cy="707886"/>
          </a:xfrm>
          <a:prstGeom prst="rect">
            <a:avLst/>
          </a:prstGeom>
        </p:spPr>
        <p:txBody>
          <a:bodyPr wrap="none">
            <a:spAutoFit/>
          </a:bodyPr>
          <a:lstStyle/>
          <a:p>
            <a:pPr algn="just"/>
            <a:r>
              <a:rPr lang="en-US" sz="4000" b="1" smtClean="0">
                <a:latin typeface="Times New Roman" panose="02020603050405020304" pitchFamily="18" charset="0"/>
                <a:ea typeface="Calibri" panose="020F0502020204030204" pitchFamily="34" charset="0"/>
                <a:cs typeface="Times New Roman" panose="02020603050405020304" pitchFamily="18" charset="0"/>
              </a:rPr>
              <a:t>1</a:t>
            </a:r>
            <a:r>
              <a:rPr lang="en-US" sz="4000" smtClean="0">
                <a:latin typeface="Times New Roman" panose="02020603050405020304" pitchFamily="18" charset="0"/>
                <a:ea typeface="Calibri" panose="020F0502020204030204" pitchFamily="34" charset="0"/>
                <a:cs typeface="Times New Roman" panose="02020603050405020304" pitchFamily="18" charset="0"/>
              </a:rPr>
              <a:t>. Một </a:t>
            </a:r>
            <a:r>
              <a:rPr lang="en-US" sz="4000">
                <a:latin typeface="Times New Roman" panose="02020603050405020304" pitchFamily="18" charset="0"/>
                <a:ea typeface="Calibri" panose="020F0502020204030204" pitchFamily="34" charset="0"/>
                <a:cs typeface="Times New Roman" panose="02020603050405020304" pitchFamily="18" charset="0"/>
              </a:rPr>
              <a:t>số dạng năng lượng được sử dụng để sản xuất điện </a:t>
            </a:r>
            <a:r>
              <a:rPr lang="en-US" sz="4000" smtClean="0">
                <a:latin typeface="Times New Roman" panose="02020603050405020304" pitchFamily="18" charset="0"/>
                <a:ea typeface="Calibri" panose="020F0502020204030204" pitchFamily="34" charset="0"/>
                <a:cs typeface="Times New Roman" panose="02020603050405020304" pitchFamily="18" charset="0"/>
              </a:rPr>
              <a:t>năng.</a:t>
            </a:r>
            <a:endParaRPr lang="en-US" sz="4000">
              <a:latin typeface="Times New Roman" panose="02020603050405020304" pitchFamily="18" charset="0"/>
              <a:cs typeface="Times New Roman" panose="02020603050405020304" pitchFamily="18" charset="0"/>
            </a:endParaRPr>
          </a:p>
        </p:txBody>
      </p:sp>
      <p:pic>
        <p:nvPicPr>
          <p:cNvPr id="18" name="Picture 17"/>
          <p:cNvPicPr/>
          <p:nvPr/>
        </p:nvPicPr>
        <p:blipFill rotWithShape="1">
          <a:blip r:embed="rId7"/>
          <a:srcRect t="1882"/>
          <a:stretch/>
        </p:blipFill>
        <p:spPr bwMode="auto">
          <a:xfrm>
            <a:off x="1094113" y="2389671"/>
            <a:ext cx="15651720" cy="78262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70941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12001" y="-4097450"/>
            <a:ext cx="10305250" cy="18278452"/>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p>
        </p:txBody>
      </p:sp>
      <p:sp>
        <p:nvSpPr>
          <p:cNvPr id="7" name="AutoShape 7"/>
          <p:cNvSpPr/>
          <p:nvPr/>
        </p:nvSpPr>
        <p:spPr>
          <a:xfrm rot="2333437">
            <a:off x="17314332" y="102270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924712" y="103309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7047772" y="96190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355518" y="38868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745138" y="49261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622078" y="-21935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4" name="Freeform 14"/>
          <p:cNvSpPr/>
          <p:nvPr/>
        </p:nvSpPr>
        <p:spPr>
          <a:xfrm>
            <a:off x="16204782" y="504177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20" name="Picture 20"/>
          <p:cNvPicPr>
            <a:picLocks noChangeAspect="1"/>
          </p:cNvPicPr>
          <p:nvPr/>
        </p:nvPicPr>
        <p:blipFill>
          <a:blip r:embed="rId6">
            <a:alphaModFix amt="43999"/>
          </a:blip>
          <a:srcRect/>
          <a:stretch>
            <a:fillRect/>
          </a:stretch>
        </p:blipFill>
        <p:spPr>
          <a:xfrm>
            <a:off x="13407851" y="283527"/>
            <a:ext cx="3936708" cy="2086455"/>
          </a:xfrm>
          <a:prstGeom prst="rect">
            <a:avLst/>
          </a:prstGeom>
        </p:spPr>
      </p:pic>
      <p:sp>
        <p:nvSpPr>
          <p:cNvPr id="21" name="TextBox 21"/>
          <p:cNvSpPr txBox="1"/>
          <p:nvPr/>
        </p:nvSpPr>
        <p:spPr>
          <a:xfrm>
            <a:off x="851805" y="216534"/>
            <a:ext cx="15531195" cy="2128788"/>
          </a:xfrm>
          <a:prstGeom prst="rect">
            <a:avLst/>
          </a:prstGeom>
        </p:spPr>
        <p:txBody>
          <a:bodyPr wrap="square" lIns="0" tIns="0" rIns="0" bIns="0" rtlCol="0" anchor="t">
            <a:spAutoFit/>
          </a:bodyPr>
          <a:lstStyle/>
          <a:p>
            <a:pPr algn="just">
              <a:lnSpc>
                <a:spcPts val="8282"/>
              </a:lnSpc>
            </a:pPr>
            <a:r>
              <a:rPr lang="en-US" sz="54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II.Vai</a:t>
            </a:r>
            <a:r>
              <a:rPr lang="en-US" sz="54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trò</a:t>
            </a:r>
            <a:r>
              <a:rPr lang="en-US" sz="54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i="0" u="none" strike="noStrike"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của</a:t>
            </a:r>
            <a:r>
              <a:rPr lang="en-US" sz="5400" b="1" i="0" u="none" strike="noStrike">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dirty="0" err="1">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c</a:t>
            </a:r>
            <a:r>
              <a:rPr lang="en-US" sz="5400" b="1" i="0" u="none" strike="noStrike" smtClean="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ác </a:t>
            </a:r>
            <a:r>
              <a:rPr lang="en-US" sz="54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thành</a:t>
            </a:r>
            <a:r>
              <a:rPr lang="en-US" sz="54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phần</a:t>
            </a:r>
            <a:r>
              <a:rPr lang="en-US" sz="54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trong</a:t>
            </a:r>
            <a:r>
              <a:rPr lang="en-US" sz="54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hệ</a:t>
            </a:r>
            <a:r>
              <a:rPr lang="en-US" sz="54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thống</a:t>
            </a:r>
            <a:r>
              <a:rPr lang="en-US" sz="54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điện</a:t>
            </a:r>
            <a:r>
              <a:rPr lang="en-US" sz="54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quốc</a:t>
            </a:r>
            <a:r>
              <a:rPr lang="en-US" sz="54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gia</a:t>
            </a:r>
            <a:endParaRPr lang="en-US" sz="5400"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7" name="Rectangle 16"/>
          <p:cNvSpPr/>
          <p:nvPr/>
        </p:nvSpPr>
        <p:spPr>
          <a:xfrm>
            <a:off x="1277492" y="3228063"/>
            <a:ext cx="15136069" cy="2308324"/>
          </a:xfrm>
          <a:prstGeom prst="rect">
            <a:avLst/>
          </a:prstGeom>
        </p:spPr>
        <p:txBody>
          <a:bodyPr wrap="square">
            <a:spAutoFit/>
          </a:bodyPr>
          <a:lstStyle/>
          <a:p>
            <a:pPr algn="just"/>
            <a:r>
              <a:rPr lang="x-none" sz="4800" b="1" smtClean="0">
                <a:latin typeface="Times New Roman" panose="02020603050405020304" pitchFamily="18" charset="0"/>
                <a:ea typeface="Calibri" panose="020F0502020204030204" pitchFamily="34" charset="0"/>
                <a:cs typeface="Times New Roman" panose="02020603050405020304" pitchFamily="18" charset="0"/>
              </a:rPr>
              <a:t>2</a:t>
            </a:r>
            <a:r>
              <a:rPr lang="en-US" sz="4800" b="1" smtClean="0">
                <a:latin typeface="Times New Roman" panose="02020603050405020304" pitchFamily="18" charset="0"/>
                <a:ea typeface="Calibri" panose="020F0502020204030204" pitchFamily="34" charset="0"/>
                <a:cs typeface="Times New Roman" panose="02020603050405020304" pitchFamily="18" charset="0"/>
              </a:rPr>
              <a:t>.</a:t>
            </a:r>
            <a:r>
              <a:rPr lang="x-none" sz="4800" smtClean="0">
                <a:latin typeface="Times New Roman" panose="02020603050405020304" pitchFamily="18" charset="0"/>
                <a:ea typeface="Calibri" panose="020F0502020204030204" pitchFamily="34" charset="0"/>
                <a:cs typeface="Times New Roman" panose="02020603050405020304" pitchFamily="18" charset="0"/>
              </a:rPr>
              <a:t>  </a:t>
            </a:r>
            <a:r>
              <a:rPr lang="en-US" sz="4800">
                <a:latin typeface="Times New Roman" panose="02020603050405020304" pitchFamily="18" charset="0"/>
                <a:ea typeface="Calibri" panose="020F0502020204030204" pitchFamily="34" charset="0"/>
                <a:cs typeface="Times New Roman" panose="02020603050405020304" pitchFamily="18" charset="0"/>
              </a:rPr>
              <a:t>Các thành phần trong hệ thống điện quốc gia </a:t>
            </a:r>
            <a:r>
              <a:rPr lang="en-US" sz="4800" smtClean="0">
                <a:latin typeface="Times New Roman" panose="02020603050405020304" pitchFamily="18" charset="0"/>
                <a:ea typeface="Calibri" panose="020F0502020204030204" pitchFamily="34" charset="0"/>
                <a:cs typeface="Times New Roman" panose="02020603050405020304" pitchFamily="18" charset="0"/>
              </a:rPr>
              <a:t>gồm có: </a:t>
            </a:r>
            <a:r>
              <a:rPr lang="en-US" sz="4800" smtClean="0">
                <a:latin typeface="Times New Roman" panose="02020603050405020304" pitchFamily="18" charset="0"/>
                <a:ea typeface="Calibri" panose="020F0502020204030204" pitchFamily="34" charset="0"/>
              </a:rPr>
              <a:t>nguồn </a:t>
            </a:r>
            <a:r>
              <a:rPr lang="en-US" sz="4800">
                <a:latin typeface="Times New Roman" panose="02020603050405020304" pitchFamily="18" charset="0"/>
                <a:ea typeface="Calibri" panose="020F0502020204030204" pitchFamily="34" charset="0"/>
              </a:rPr>
              <a:t>điện (các nhà máy điện), lưới điện (đường dây và các trạm điện) và tải tiêu thụ (tải sinh hoạt và tải sản xuất</a:t>
            </a:r>
            <a:r>
              <a:rPr lang="en-US" sz="4800" smtClean="0">
                <a:latin typeface="Times New Roman" panose="02020603050405020304" pitchFamily="18" charset="0"/>
                <a:ea typeface="Calibri" panose="020F0502020204030204" pitchFamily="34" charset="0"/>
              </a:rPr>
              <a:t>).</a:t>
            </a:r>
            <a:endParaRPr lang="en-US" sz="4800"/>
          </a:p>
        </p:txBody>
      </p:sp>
    </p:spTree>
    <p:extLst>
      <p:ext uri="{BB962C8B-B14F-4D97-AF65-F5344CB8AC3E}">
        <p14:creationId xmlns:p14="http://schemas.microsoft.com/office/powerpoint/2010/main" val="27993280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D1D8E6">
                <a:alpha val="100000"/>
              </a:srgbClr>
            </a:gs>
            <a:gs pos="11000">
              <a:srgbClr val="D1D8E6">
                <a:alpha val="100000"/>
              </a:srgbClr>
            </a:gs>
            <a:gs pos="49000">
              <a:srgbClr val="ECD9DD">
                <a:alpha val="100000"/>
              </a:srgbClr>
            </a:gs>
            <a:gs pos="75000">
              <a:srgbClr val="D1D8E6">
                <a:alpha val="100000"/>
              </a:srgbClr>
            </a:gs>
            <a:gs pos="100000">
              <a:srgbClr val="BABFD7">
                <a:alpha val="100000"/>
              </a:srgbClr>
            </a:gs>
          </a:gsLst>
          <a:lin ang="8100019"/>
        </a:gradFill>
        <a:effectLst/>
      </p:bgPr>
    </p:bg>
    <p:spTree>
      <p:nvGrpSpPr>
        <p:cNvPr id="1" name=""/>
        <p:cNvGrpSpPr/>
        <p:nvPr/>
      </p:nvGrpSpPr>
      <p:grpSpPr>
        <a:xfrm>
          <a:off x="0" y="0"/>
          <a:ext cx="0" cy="0"/>
          <a:chOff x="0" y="0"/>
          <a:chExt cx="0" cy="0"/>
        </a:xfrm>
      </p:grpSpPr>
      <p:sp>
        <p:nvSpPr>
          <p:cNvPr id="2" name="Freeform 2"/>
          <p:cNvSpPr/>
          <p:nvPr/>
        </p:nvSpPr>
        <p:spPr>
          <a:xfrm>
            <a:off x="16497640" y="348312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a:off x="16938067" y="347989"/>
            <a:ext cx="1076050" cy="315600"/>
          </a:xfrm>
          <a:custGeom>
            <a:avLst/>
            <a:gdLst/>
            <a:ahLst/>
            <a:cxnLst/>
            <a:rect l="l" t="t" r="r" b="b"/>
            <a:pathLst>
              <a:path w="1076050" h="315600">
                <a:moveTo>
                  <a:pt x="0" y="0"/>
                </a:moveTo>
                <a:lnTo>
                  <a:pt x="1076050" y="0"/>
                </a:lnTo>
                <a:lnTo>
                  <a:pt x="1076050" y="315600"/>
                </a:lnTo>
                <a:lnTo>
                  <a:pt x="0" y="3156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AutoShape 4"/>
          <p:cNvSpPr/>
          <p:nvPr/>
        </p:nvSpPr>
        <p:spPr>
          <a:xfrm rot="2333437">
            <a:off x="-452968" y="851541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5" name="AutoShape 5"/>
          <p:cNvSpPr/>
          <p:nvPr/>
        </p:nvSpPr>
        <p:spPr>
          <a:xfrm rot="2333437">
            <a:off x="-842588" y="861934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6" name="AutoShape 6"/>
          <p:cNvSpPr/>
          <p:nvPr/>
        </p:nvSpPr>
        <p:spPr>
          <a:xfrm rot="2333437">
            <a:off x="-719528" y="7907374"/>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7" name="AutoShape 7"/>
          <p:cNvSpPr/>
          <p:nvPr/>
        </p:nvSpPr>
        <p:spPr>
          <a:xfrm rot="2333437">
            <a:off x="17017332" y="102203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627712" y="103242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6750772" y="96123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Freeform 10"/>
          <p:cNvSpPr/>
          <p:nvPr/>
        </p:nvSpPr>
        <p:spPr>
          <a:xfrm>
            <a:off x="1426196" y="426448"/>
            <a:ext cx="3169152" cy="393100"/>
          </a:xfrm>
          <a:custGeom>
            <a:avLst/>
            <a:gdLst/>
            <a:ahLst/>
            <a:cxnLst/>
            <a:rect l="l" t="t" r="r" b="b"/>
            <a:pathLst>
              <a:path w="3169152" h="393100">
                <a:moveTo>
                  <a:pt x="0" y="0"/>
                </a:moveTo>
                <a:lnTo>
                  <a:pt x="3169152" y="0"/>
                </a:lnTo>
                <a:lnTo>
                  <a:pt x="3169152" y="393100"/>
                </a:lnTo>
                <a:lnTo>
                  <a:pt x="0" y="3931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AutoShape 11"/>
          <p:cNvSpPr/>
          <p:nvPr/>
        </p:nvSpPr>
        <p:spPr>
          <a:xfrm rot="2333437">
            <a:off x="14928232" y="5240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14538612" y="6279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3" name="AutoShape 13"/>
          <p:cNvSpPr/>
          <p:nvPr/>
        </p:nvSpPr>
        <p:spPr>
          <a:xfrm rot="2333437">
            <a:off x="14661672" y="-84000"/>
            <a:ext cx="1901532" cy="0"/>
          </a:xfrm>
          <a:prstGeom prst="line">
            <a:avLst/>
          </a:prstGeom>
          <a:ln w="9525" cap="rnd">
            <a:solidFill>
              <a:srgbClr val="859294"/>
            </a:solidFill>
            <a:prstDash val="solid"/>
            <a:headEnd type="none" w="sm" len="sm"/>
            <a:tailEnd type="none" w="sm" len="sm"/>
          </a:ln>
        </p:spPr>
        <p:txBody>
          <a:bodyPr/>
          <a:lstStyle/>
          <a:p>
            <a:endParaRPr lang="en-US"/>
          </a:p>
        </p:txBody>
      </p:sp>
      <p:pic>
        <p:nvPicPr>
          <p:cNvPr id="2050" name="Picture 2">
            <a:extLst>
              <a:ext uri="{FF2B5EF4-FFF2-40B4-BE49-F238E27FC236}">
                <a16:creationId xmlns:a16="http://schemas.microsoft.com/office/drawing/2014/main" xmlns="" id="{97161DE5-080F-4B21-B142-74D744B79B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166" y="1240615"/>
            <a:ext cx="13271667" cy="6781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F9FB443C-274C-47C2-8DCA-5E3C068A0845}"/>
              </a:ext>
            </a:extLst>
          </p:cNvPr>
          <p:cNvSpPr txBox="1"/>
          <p:nvPr/>
        </p:nvSpPr>
        <p:spPr>
          <a:xfrm>
            <a:off x="4619210" y="8292935"/>
            <a:ext cx="10148932" cy="923330"/>
          </a:xfrm>
          <a:prstGeom prst="rect">
            <a:avLst/>
          </a:prstGeom>
          <a:noFill/>
        </p:spPr>
        <p:txBody>
          <a:bodyPr wrap="none" rtlCol="0">
            <a:spAutoFit/>
          </a:bodyPr>
          <a:lstStyle/>
          <a:p>
            <a:r>
              <a:rPr lang="vi-VN" sz="5400" b="1" i="0" u="none" strike="noStrike" dirty="0">
                <a:solidFill>
                  <a:srgbClr val="000000"/>
                </a:solidFill>
                <a:effectLst/>
                <a:latin typeface="Arial" panose="020B0604020202020204" pitchFamily="34" charset="0"/>
              </a:rPr>
              <a:t>Nhà máy thủy điện Hoà Bình </a:t>
            </a:r>
            <a:endParaRPr lang="en-US" sz="5400"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D1D8E6">
                <a:alpha val="100000"/>
              </a:srgbClr>
            </a:gs>
            <a:gs pos="11000">
              <a:srgbClr val="D1D8E6">
                <a:alpha val="100000"/>
              </a:srgbClr>
            </a:gs>
            <a:gs pos="49000">
              <a:srgbClr val="ECD9DD">
                <a:alpha val="100000"/>
              </a:srgbClr>
            </a:gs>
            <a:gs pos="75000">
              <a:srgbClr val="D1D8E6">
                <a:alpha val="100000"/>
              </a:srgbClr>
            </a:gs>
            <a:gs pos="100000">
              <a:srgbClr val="BABFD7">
                <a:alpha val="100000"/>
              </a:srgbClr>
            </a:gs>
          </a:gsLst>
          <a:lin ang="8100019"/>
        </a:gradFill>
        <a:effectLst/>
      </p:bgPr>
    </p:bg>
    <p:spTree>
      <p:nvGrpSpPr>
        <p:cNvPr id="1" name=""/>
        <p:cNvGrpSpPr/>
        <p:nvPr/>
      </p:nvGrpSpPr>
      <p:grpSpPr>
        <a:xfrm>
          <a:off x="0" y="0"/>
          <a:ext cx="0" cy="0"/>
          <a:chOff x="0" y="0"/>
          <a:chExt cx="0" cy="0"/>
        </a:xfrm>
      </p:grpSpPr>
      <p:sp>
        <p:nvSpPr>
          <p:cNvPr id="2" name="Freeform 2"/>
          <p:cNvSpPr/>
          <p:nvPr/>
        </p:nvSpPr>
        <p:spPr>
          <a:xfrm>
            <a:off x="16497640" y="348312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a:off x="8191631" y="9623411"/>
            <a:ext cx="1076050" cy="315600"/>
          </a:xfrm>
          <a:custGeom>
            <a:avLst/>
            <a:gdLst/>
            <a:ahLst/>
            <a:cxnLst/>
            <a:rect l="l" t="t" r="r" b="b"/>
            <a:pathLst>
              <a:path w="1076050" h="315600">
                <a:moveTo>
                  <a:pt x="0" y="0"/>
                </a:moveTo>
                <a:lnTo>
                  <a:pt x="1076050" y="0"/>
                </a:lnTo>
                <a:lnTo>
                  <a:pt x="1076050" y="315600"/>
                </a:lnTo>
                <a:lnTo>
                  <a:pt x="0" y="3156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AutoShape 4"/>
          <p:cNvSpPr/>
          <p:nvPr/>
        </p:nvSpPr>
        <p:spPr>
          <a:xfrm rot="2333437">
            <a:off x="-452968" y="851541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5" name="AutoShape 5"/>
          <p:cNvSpPr/>
          <p:nvPr/>
        </p:nvSpPr>
        <p:spPr>
          <a:xfrm rot="2333437">
            <a:off x="-842588" y="861934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6" name="AutoShape 6"/>
          <p:cNvSpPr/>
          <p:nvPr/>
        </p:nvSpPr>
        <p:spPr>
          <a:xfrm rot="2333437">
            <a:off x="-719528" y="7907374"/>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7" name="AutoShape 7"/>
          <p:cNvSpPr/>
          <p:nvPr/>
        </p:nvSpPr>
        <p:spPr>
          <a:xfrm rot="2333437">
            <a:off x="17017332" y="102203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627712" y="103242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6750772" y="96123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Freeform 10"/>
          <p:cNvSpPr/>
          <p:nvPr/>
        </p:nvSpPr>
        <p:spPr>
          <a:xfrm>
            <a:off x="1426196" y="426448"/>
            <a:ext cx="3169152" cy="393100"/>
          </a:xfrm>
          <a:custGeom>
            <a:avLst/>
            <a:gdLst/>
            <a:ahLst/>
            <a:cxnLst/>
            <a:rect l="l" t="t" r="r" b="b"/>
            <a:pathLst>
              <a:path w="3169152" h="393100">
                <a:moveTo>
                  <a:pt x="0" y="0"/>
                </a:moveTo>
                <a:lnTo>
                  <a:pt x="3169152" y="0"/>
                </a:lnTo>
                <a:lnTo>
                  <a:pt x="3169152" y="393100"/>
                </a:lnTo>
                <a:lnTo>
                  <a:pt x="0" y="3931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AutoShape 11"/>
          <p:cNvSpPr/>
          <p:nvPr/>
        </p:nvSpPr>
        <p:spPr>
          <a:xfrm rot="2333437">
            <a:off x="14928232" y="5240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14538612" y="6279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3" name="AutoShape 13"/>
          <p:cNvSpPr/>
          <p:nvPr/>
        </p:nvSpPr>
        <p:spPr>
          <a:xfrm rot="2333437">
            <a:off x="14661672" y="-840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4" name="TextBox 13">
            <a:extLst>
              <a:ext uri="{FF2B5EF4-FFF2-40B4-BE49-F238E27FC236}">
                <a16:creationId xmlns:a16="http://schemas.microsoft.com/office/drawing/2014/main" xmlns="" id="{F9FB443C-274C-47C2-8DCA-5E3C068A0845}"/>
              </a:ext>
            </a:extLst>
          </p:cNvPr>
          <p:cNvSpPr txBox="1"/>
          <p:nvPr/>
        </p:nvSpPr>
        <p:spPr>
          <a:xfrm>
            <a:off x="3405812" y="8471070"/>
            <a:ext cx="11466601" cy="1015663"/>
          </a:xfrm>
          <a:prstGeom prst="rect">
            <a:avLst/>
          </a:prstGeom>
          <a:noFill/>
        </p:spPr>
        <p:txBody>
          <a:bodyPr wrap="none" rtlCol="0">
            <a:spAutoFit/>
          </a:bodyPr>
          <a:lstStyle/>
          <a:p>
            <a:r>
              <a:rPr lang="vi-VN" sz="6000" b="1" i="0" u="none" strike="noStrike" dirty="0">
                <a:solidFill>
                  <a:srgbClr val="000000"/>
                </a:solidFill>
                <a:effectLst/>
                <a:latin typeface="Arial" panose="020B0604020202020204" pitchFamily="34" charset="0"/>
              </a:rPr>
              <a:t>Nhà máy nhiệt điện Phả Lại 2 </a:t>
            </a:r>
            <a:endParaRPr lang="en-US" sz="6000" dirty="0"/>
          </a:p>
        </p:txBody>
      </p:sp>
      <p:pic>
        <p:nvPicPr>
          <p:cNvPr id="4098" name="Picture 2">
            <a:extLst>
              <a:ext uri="{FF2B5EF4-FFF2-40B4-BE49-F238E27FC236}">
                <a16:creationId xmlns:a16="http://schemas.microsoft.com/office/drawing/2014/main" xmlns="" id="{2513E168-C14C-45F1-9DB2-037CA7AD77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1153729"/>
            <a:ext cx="10778333" cy="696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5640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D1D8E6">
                <a:alpha val="100000"/>
              </a:srgbClr>
            </a:gs>
            <a:gs pos="11000">
              <a:srgbClr val="D1D8E6">
                <a:alpha val="100000"/>
              </a:srgbClr>
            </a:gs>
            <a:gs pos="49000">
              <a:srgbClr val="ECD9DD">
                <a:alpha val="100000"/>
              </a:srgbClr>
            </a:gs>
            <a:gs pos="75000">
              <a:srgbClr val="D1D8E6">
                <a:alpha val="100000"/>
              </a:srgbClr>
            </a:gs>
            <a:gs pos="100000">
              <a:srgbClr val="BABFD7">
                <a:alpha val="100000"/>
              </a:srgbClr>
            </a:gs>
          </a:gsLst>
          <a:lin ang="8100019"/>
        </a:gradFill>
        <a:effectLst/>
      </p:bgPr>
    </p:bg>
    <p:spTree>
      <p:nvGrpSpPr>
        <p:cNvPr id="1" name=""/>
        <p:cNvGrpSpPr/>
        <p:nvPr/>
      </p:nvGrpSpPr>
      <p:grpSpPr>
        <a:xfrm>
          <a:off x="0" y="0"/>
          <a:ext cx="0" cy="0"/>
          <a:chOff x="0" y="0"/>
          <a:chExt cx="0" cy="0"/>
        </a:xfrm>
      </p:grpSpPr>
      <p:sp>
        <p:nvSpPr>
          <p:cNvPr id="2" name="Freeform 2"/>
          <p:cNvSpPr/>
          <p:nvPr/>
        </p:nvSpPr>
        <p:spPr>
          <a:xfrm rot="-5400000">
            <a:off x="3986600" y="-3986600"/>
            <a:ext cx="10305250" cy="18278452"/>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dirty="0">
              <a:latin typeface="Segoe UI Black" panose="020B0A02040204020203" pitchFamily="34" charset="0"/>
              <a:ea typeface="Segoe UI Black" panose="020B0A02040204020203" pitchFamily="34" charset="0"/>
            </a:endParaRPr>
          </a:p>
        </p:txBody>
      </p:sp>
      <p:grpSp>
        <p:nvGrpSpPr>
          <p:cNvPr id="3" name="Group 3"/>
          <p:cNvGrpSpPr/>
          <p:nvPr/>
        </p:nvGrpSpPr>
        <p:grpSpPr>
          <a:xfrm>
            <a:off x="14292700" y="0"/>
            <a:ext cx="3996000" cy="10287000"/>
            <a:chOff x="0" y="0"/>
            <a:chExt cx="5328000" cy="13716000"/>
          </a:xfrm>
        </p:grpSpPr>
        <p:sp>
          <p:nvSpPr>
            <p:cNvPr id="4" name="Freeform 4"/>
            <p:cNvSpPr/>
            <p:nvPr/>
          </p:nvSpPr>
          <p:spPr>
            <a:xfrm>
              <a:off x="0" y="0"/>
              <a:ext cx="5328031" cy="13716000"/>
            </a:xfrm>
            <a:custGeom>
              <a:avLst/>
              <a:gdLst/>
              <a:ahLst/>
              <a:cxnLst/>
              <a:rect l="l" t="t" r="r" b="b"/>
              <a:pathLst>
                <a:path w="5328031" h="13716000">
                  <a:moveTo>
                    <a:pt x="0" y="0"/>
                  </a:moveTo>
                  <a:lnTo>
                    <a:pt x="5328031" y="0"/>
                  </a:lnTo>
                  <a:lnTo>
                    <a:pt x="5328031" y="13716000"/>
                  </a:lnTo>
                  <a:lnTo>
                    <a:pt x="0" y="13716000"/>
                  </a:lnTo>
                  <a:close/>
                </a:path>
              </a:pathLst>
            </a:custGeom>
            <a:gradFill rotWithShape="1">
              <a:gsLst>
                <a:gs pos="0">
                  <a:srgbClr val="575979">
                    <a:alpha val="100000"/>
                  </a:srgbClr>
                </a:gs>
                <a:gs pos="100000">
                  <a:srgbClr val="586160">
                    <a:alpha val="100000"/>
                  </a:srgbClr>
                </a:gs>
              </a:gsLst>
              <a:lin ang="13500032"/>
            </a:gradFill>
          </p:spPr>
          <p:txBody>
            <a:bodyPr/>
            <a:lstStyle/>
            <a:p>
              <a:endParaRPr lang="en-US"/>
            </a:p>
          </p:txBody>
        </p:sp>
      </p:grpSp>
      <p:sp>
        <p:nvSpPr>
          <p:cNvPr id="5" name="Freeform 5"/>
          <p:cNvSpPr/>
          <p:nvPr/>
        </p:nvSpPr>
        <p:spPr>
          <a:xfrm>
            <a:off x="-624277" y="-1535767"/>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5771950" y="9401450"/>
            <a:ext cx="1076050" cy="315600"/>
          </a:xfrm>
          <a:custGeom>
            <a:avLst/>
            <a:gdLst/>
            <a:ahLst/>
            <a:cxnLst/>
            <a:rect l="l" t="t" r="r" b="b"/>
            <a:pathLst>
              <a:path w="1076050" h="315600">
                <a:moveTo>
                  <a:pt x="0" y="0"/>
                </a:moveTo>
                <a:lnTo>
                  <a:pt x="1076050" y="0"/>
                </a:lnTo>
                <a:lnTo>
                  <a:pt x="1076050" y="315600"/>
                </a:lnTo>
                <a:lnTo>
                  <a:pt x="0" y="3156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AutoShape 7"/>
          <p:cNvSpPr/>
          <p:nvPr/>
        </p:nvSpPr>
        <p:spPr>
          <a:xfrm rot="2333437">
            <a:off x="-835018" y="848111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224638" y="858504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101578" y="7873074"/>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17495032" y="22754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17105412" y="23793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17228472" y="16674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3" name="Freeform 13"/>
          <p:cNvSpPr/>
          <p:nvPr/>
        </p:nvSpPr>
        <p:spPr>
          <a:xfrm>
            <a:off x="7559422" y="311648"/>
            <a:ext cx="3169152" cy="393100"/>
          </a:xfrm>
          <a:custGeom>
            <a:avLst/>
            <a:gdLst/>
            <a:ahLst/>
            <a:cxnLst/>
            <a:rect l="l" t="t" r="r" b="b"/>
            <a:pathLst>
              <a:path w="3169152" h="393100">
                <a:moveTo>
                  <a:pt x="0" y="0"/>
                </a:moveTo>
                <a:lnTo>
                  <a:pt x="3169152" y="0"/>
                </a:lnTo>
                <a:lnTo>
                  <a:pt x="3169152" y="393100"/>
                </a:lnTo>
                <a:lnTo>
                  <a:pt x="0" y="3931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TextBox 14"/>
          <p:cNvSpPr txBox="1"/>
          <p:nvPr/>
        </p:nvSpPr>
        <p:spPr>
          <a:xfrm>
            <a:off x="3331032" y="1008563"/>
            <a:ext cx="10308750" cy="923330"/>
          </a:xfrm>
          <a:prstGeom prst="rect">
            <a:avLst/>
          </a:prstGeom>
        </p:spPr>
        <p:txBody>
          <a:bodyPr lIns="0" tIns="0" rIns="0" bIns="0" rtlCol="0" anchor="t">
            <a:spAutoFit/>
          </a:bodyPr>
          <a:lstStyle/>
          <a:p>
            <a:pPr algn="ctr">
              <a:lnSpc>
                <a:spcPts val="7200"/>
              </a:lnSpc>
            </a:pPr>
            <a:r>
              <a:rPr lang="en-US" sz="6000">
                <a:solidFill>
                  <a:srgbClr val="575979"/>
                </a:solidFill>
                <a:latin typeface="Segoe UI Black" panose="020B0A02040204020203" pitchFamily="34" charset="0"/>
                <a:ea typeface="Segoe UI Black" panose="020B0A02040204020203" pitchFamily="34" charset="0"/>
              </a:rPr>
              <a:t>NỘI DUNG BÀI HỌC</a:t>
            </a:r>
          </a:p>
        </p:txBody>
      </p:sp>
      <p:sp>
        <p:nvSpPr>
          <p:cNvPr id="15" name="TextBox 15"/>
          <p:cNvSpPr txBox="1"/>
          <p:nvPr/>
        </p:nvSpPr>
        <p:spPr>
          <a:xfrm>
            <a:off x="7236959" y="6226108"/>
            <a:ext cx="1146810" cy="923330"/>
          </a:xfrm>
          <a:prstGeom prst="rect">
            <a:avLst/>
          </a:prstGeom>
        </p:spPr>
        <p:txBody>
          <a:bodyPr lIns="0" tIns="0" rIns="0" bIns="0" rtlCol="0" anchor="t">
            <a:spAutoFit/>
          </a:bodyPr>
          <a:lstStyle/>
          <a:p>
            <a:pPr algn="ctr">
              <a:lnSpc>
                <a:spcPts val="7200"/>
              </a:lnSpc>
            </a:pPr>
            <a:r>
              <a:rPr lang="en-US" sz="4800">
                <a:solidFill>
                  <a:srgbClr val="002060"/>
                </a:solidFill>
                <a:latin typeface="Times New Roman" panose="02020603050405020304" pitchFamily="18" charset="0"/>
                <a:cs typeface="Times New Roman" panose="02020603050405020304" pitchFamily="18" charset="0"/>
              </a:rPr>
              <a:t>02.</a:t>
            </a:r>
          </a:p>
        </p:txBody>
      </p:sp>
      <p:sp>
        <p:nvSpPr>
          <p:cNvPr id="16" name="TextBox 16"/>
          <p:cNvSpPr txBox="1"/>
          <p:nvPr/>
        </p:nvSpPr>
        <p:spPr>
          <a:xfrm>
            <a:off x="855773" y="2660420"/>
            <a:ext cx="5856390" cy="1692771"/>
          </a:xfrm>
          <a:prstGeom prst="rect">
            <a:avLst/>
          </a:prstGeom>
        </p:spPr>
        <p:txBody>
          <a:bodyPr wrap="square" lIns="0" tIns="0" rIns="0" bIns="0" rtlCol="0" anchor="t">
            <a:spAutoFit/>
          </a:bodyPr>
          <a:lstStyle/>
          <a:p>
            <a:pPr algn="just">
              <a:lnSpc>
                <a:spcPts val="6623"/>
              </a:lnSpc>
            </a:pPr>
            <a:r>
              <a:rPr lang="en-US" sz="4800" b="1" smtClean="0">
                <a:solidFill>
                  <a:srgbClr val="7030A0"/>
                </a:solidFill>
                <a:latin typeface="Times New Roman" panose="02020603050405020304" pitchFamily="18" charset="0"/>
                <a:cs typeface="Times New Roman" panose="02020603050405020304" pitchFamily="18" charset="0"/>
              </a:rPr>
              <a:t>I. Cấu </a:t>
            </a:r>
            <a:r>
              <a:rPr lang="en-US" sz="4800" b="1" dirty="0" err="1">
                <a:solidFill>
                  <a:srgbClr val="7030A0"/>
                </a:solidFill>
                <a:latin typeface="Times New Roman" panose="02020603050405020304" pitchFamily="18" charset="0"/>
                <a:cs typeface="Times New Roman" panose="02020603050405020304" pitchFamily="18" charset="0"/>
              </a:rPr>
              <a:t>trúc</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chung</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hệ</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thống</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điện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quốc</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gia</a:t>
            </a:r>
            <a:endParaRPr lang="en-US" sz="4800" b="1" dirty="0">
              <a:solidFill>
                <a:srgbClr val="7030A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7" name="TextBox 17"/>
          <p:cNvSpPr txBox="1"/>
          <p:nvPr/>
        </p:nvSpPr>
        <p:spPr>
          <a:xfrm>
            <a:off x="940353" y="5294452"/>
            <a:ext cx="5771810" cy="2539157"/>
          </a:xfrm>
          <a:prstGeom prst="rect">
            <a:avLst/>
          </a:prstGeom>
        </p:spPr>
        <p:txBody>
          <a:bodyPr lIns="0" tIns="0" rIns="0" bIns="0" rtlCol="0" anchor="t">
            <a:spAutoFit/>
          </a:bodyPr>
          <a:lstStyle/>
          <a:p>
            <a:pPr algn="just">
              <a:lnSpc>
                <a:spcPts val="6623"/>
              </a:lnSpc>
            </a:pPr>
            <a:r>
              <a:rPr lang="en-US" sz="4800" b="1" dirty="0">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II. Vai </a:t>
            </a:r>
            <a:r>
              <a:rPr lang="en-US" sz="4800" b="1" err="1">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trò</a:t>
            </a:r>
            <a:r>
              <a:rPr lang="en-US" sz="4800" b="1">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4800" b="1" smtClean="0">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các </a:t>
            </a:r>
            <a:r>
              <a:rPr lang="en-US" sz="4800" b="1" dirty="0" err="1">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thành</a:t>
            </a:r>
            <a:r>
              <a:rPr lang="en-US" sz="4800" b="1" dirty="0">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phần</a:t>
            </a:r>
            <a:r>
              <a:rPr lang="en-US" sz="4800" b="1" dirty="0">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trong</a:t>
            </a:r>
            <a:r>
              <a:rPr lang="en-US" sz="4800" b="1" dirty="0">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4800" b="1" err="1">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hệ</a:t>
            </a:r>
            <a:r>
              <a:rPr lang="en-US" sz="4800" b="1">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4800" b="1" smtClean="0">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thống </a:t>
            </a:r>
            <a:r>
              <a:rPr lang="en-US" sz="4800" b="1" dirty="0" err="1">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điện</a:t>
            </a:r>
            <a:r>
              <a:rPr lang="en-US" sz="4800" b="1" dirty="0">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quốc</a:t>
            </a:r>
            <a:r>
              <a:rPr lang="en-US" sz="4800" b="1" dirty="0">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gia</a:t>
            </a:r>
            <a:endParaRPr lang="en-US" sz="4800" b="1" dirty="0">
              <a:solidFill>
                <a:srgbClr val="7030A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8" name="TextBox 18"/>
          <p:cNvSpPr txBox="1"/>
          <p:nvPr/>
        </p:nvSpPr>
        <p:spPr>
          <a:xfrm>
            <a:off x="7236959" y="5291932"/>
            <a:ext cx="998220" cy="923330"/>
          </a:xfrm>
          <a:prstGeom prst="rect">
            <a:avLst/>
          </a:prstGeom>
        </p:spPr>
        <p:txBody>
          <a:bodyPr lIns="0" tIns="0" rIns="0" bIns="0" rtlCol="0" anchor="t">
            <a:spAutoFit/>
          </a:bodyPr>
          <a:lstStyle/>
          <a:p>
            <a:pPr algn="ctr">
              <a:lnSpc>
                <a:spcPts val="7200"/>
              </a:lnSpc>
            </a:pPr>
            <a:r>
              <a:rPr lang="en-US" sz="4800">
                <a:solidFill>
                  <a:srgbClr val="002060"/>
                </a:solidFill>
                <a:latin typeface="Times New Roman" panose="02020603050405020304" pitchFamily="18" charset="0"/>
                <a:cs typeface="Times New Roman" panose="02020603050405020304" pitchFamily="18" charset="0"/>
              </a:rPr>
              <a:t>01.</a:t>
            </a:r>
          </a:p>
        </p:txBody>
      </p:sp>
      <p:sp>
        <p:nvSpPr>
          <p:cNvPr id="19" name="TextBox 19"/>
          <p:cNvSpPr txBox="1"/>
          <p:nvPr/>
        </p:nvSpPr>
        <p:spPr>
          <a:xfrm>
            <a:off x="8236437" y="5311644"/>
            <a:ext cx="4024936" cy="846386"/>
          </a:xfrm>
          <a:prstGeom prst="rect">
            <a:avLst/>
          </a:prstGeom>
        </p:spPr>
        <p:txBody>
          <a:bodyPr wrap="square" lIns="0" tIns="0" rIns="0" bIns="0" rtlCol="0" anchor="t">
            <a:spAutoFit/>
          </a:bodyPr>
          <a:lstStyle/>
          <a:p>
            <a:pPr algn="ctr">
              <a:lnSpc>
                <a:spcPts val="6623"/>
              </a:lnSpc>
            </a:pPr>
            <a:r>
              <a:rPr lang="en-US" sz="4800">
                <a:solidFill>
                  <a:srgbClr val="002060"/>
                </a:solidFill>
                <a:latin typeface="Times New Roman" panose="02020603050405020304" pitchFamily="18" charset="0"/>
                <a:cs typeface="Times New Roman" panose="02020603050405020304" pitchFamily="18" charset="0"/>
              </a:rPr>
              <a:t>Nguồn điện</a:t>
            </a:r>
          </a:p>
        </p:txBody>
      </p:sp>
      <p:sp>
        <p:nvSpPr>
          <p:cNvPr id="20" name="TextBox 20"/>
          <p:cNvSpPr txBox="1"/>
          <p:nvPr/>
        </p:nvSpPr>
        <p:spPr>
          <a:xfrm>
            <a:off x="8503893" y="6238300"/>
            <a:ext cx="3102754" cy="846386"/>
          </a:xfrm>
          <a:prstGeom prst="rect">
            <a:avLst/>
          </a:prstGeom>
        </p:spPr>
        <p:txBody>
          <a:bodyPr wrap="square" lIns="0" tIns="0" rIns="0" bIns="0" rtlCol="0" anchor="t">
            <a:spAutoFit/>
          </a:bodyPr>
          <a:lstStyle/>
          <a:p>
            <a:pPr algn="ctr">
              <a:lnSpc>
                <a:spcPts val="6623"/>
              </a:lnSpc>
            </a:pPr>
            <a:r>
              <a:rPr lang="en-US" sz="4800">
                <a:solidFill>
                  <a:srgbClr val="002060"/>
                </a:solidFill>
                <a:latin typeface="Times New Roman" panose="02020603050405020304" pitchFamily="18" charset="0"/>
                <a:cs typeface="Times New Roman" panose="02020603050405020304" pitchFamily="18" charset="0"/>
              </a:rPr>
              <a:t>Lưới điện</a:t>
            </a:r>
          </a:p>
        </p:txBody>
      </p:sp>
      <p:sp>
        <p:nvSpPr>
          <p:cNvPr id="21" name="Freeform 21"/>
          <p:cNvSpPr/>
          <p:nvPr/>
        </p:nvSpPr>
        <p:spPr>
          <a:xfrm>
            <a:off x="12509471" y="2282413"/>
            <a:ext cx="5196302" cy="5912898"/>
          </a:xfrm>
          <a:custGeom>
            <a:avLst/>
            <a:gdLst/>
            <a:ahLst/>
            <a:cxnLst/>
            <a:rect l="l" t="t" r="r" b="b"/>
            <a:pathLst>
              <a:path w="5196302" h="5912898">
                <a:moveTo>
                  <a:pt x="0" y="0"/>
                </a:moveTo>
                <a:lnTo>
                  <a:pt x="5196302" y="0"/>
                </a:lnTo>
                <a:lnTo>
                  <a:pt x="5196302" y="5912898"/>
                </a:lnTo>
                <a:lnTo>
                  <a:pt x="0" y="5912898"/>
                </a:lnTo>
                <a:lnTo>
                  <a:pt x="0" y="0"/>
                </a:lnTo>
                <a:close/>
              </a:path>
            </a:pathLst>
          </a:custGeom>
          <a:blipFill>
            <a:blip r:embed="rId10"/>
            <a:stretch>
              <a:fillRect l="-66677" r="-17749" b="-8008"/>
            </a:stretch>
          </a:blipFill>
        </p:spPr>
        <p:txBody>
          <a:bodyPr/>
          <a:lstStyle/>
          <a:p>
            <a:endParaRPr lang="en-US"/>
          </a:p>
        </p:txBody>
      </p:sp>
      <p:sp>
        <p:nvSpPr>
          <p:cNvPr id="22" name="TextBox 22"/>
          <p:cNvSpPr txBox="1"/>
          <p:nvPr/>
        </p:nvSpPr>
        <p:spPr>
          <a:xfrm>
            <a:off x="7236959" y="7159558"/>
            <a:ext cx="1172766" cy="923330"/>
          </a:xfrm>
          <a:prstGeom prst="rect">
            <a:avLst/>
          </a:prstGeom>
        </p:spPr>
        <p:txBody>
          <a:bodyPr lIns="0" tIns="0" rIns="0" bIns="0" rtlCol="0" anchor="t">
            <a:spAutoFit/>
          </a:bodyPr>
          <a:lstStyle/>
          <a:p>
            <a:pPr algn="ctr">
              <a:lnSpc>
                <a:spcPts val="7200"/>
              </a:lnSpc>
            </a:pPr>
            <a:r>
              <a:rPr lang="en-US" sz="4800">
                <a:solidFill>
                  <a:srgbClr val="002060"/>
                </a:solidFill>
                <a:latin typeface="Times New Roman" panose="02020603050405020304" pitchFamily="18" charset="0"/>
                <a:cs typeface="Times New Roman" panose="02020603050405020304" pitchFamily="18" charset="0"/>
              </a:rPr>
              <a:t>03.</a:t>
            </a:r>
          </a:p>
        </p:txBody>
      </p:sp>
      <p:sp>
        <p:nvSpPr>
          <p:cNvPr id="23" name="TextBox 23"/>
          <p:cNvSpPr txBox="1"/>
          <p:nvPr/>
        </p:nvSpPr>
        <p:spPr>
          <a:xfrm>
            <a:off x="8503893" y="7166797"/>
            <a:ext cx="3469958" cy="779059"/>
          </a:xfrm>
          <a:prstGeom prst="rect">
            <a:avLst/>
          </a:prstGeom>
        </p:spPr>
        <p:txBody>
          <a:bodyPr wrap="square" lIns="0" tIns="0" rIns="0" bIns="0" rtlCol="0" anchor="t">
            <a:spAutoFit/>
          </a:bodyPr>
          <a:lstStyle/>
          <a:p>
            <a:pPr algn="ctr">
              <a:lnSpc>
                <a:spcPts val="6623"/>
              </a:lnSpc>
            </a:pPr>
            <a:r>
              <a:rPr lang="en-US" sz="4800" dirty="0" err="1">
                <a:solidFill>
                  <a:srgbClr val="002060"/>
                </a:solidFill>
                <a:latin typeface="Times New Roman" panose="02020603050405020304" pitchFamily="18" charset="0"/>
                <a:cs typeface="Times New Roman" panose="02020603050405020304" pitchFamily="18" charset="0"/>
              </a:rPr>
              <a:t>Tải</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tiêu</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thụ</a:t>
            </a:r>
            <a:endParaRPr lang="en-US" sz="4800" dirty="0">
              <a:solidFill>
                <a:srgbClr val="002060"/>
              </a:solidFill>
              <a:latin typeface="Times New Roman" panose="02020603050405020304" pitchFamily="18" charset="0"/>
              <a:cs typeface="Times New Roman" panose="02020603050405020304" pitchFamily="18" charset="0"/>
            </a:endParaRPr>
          </a:p>
        </p:txBody>
      </p:sp>
      <p:sp>
        <p:nvSpPr>
          <p:cNvPr id="24" name="Freeform 24"/>
          <p:cNvSpPr/>
          <p:nvPr/>
        </p:nvSpPr>
        <p:spPr>
          <a:xfrm>
            <a:off x="7423876" y="2855016"/>
            <a:ext cx="1269312" cy="1399964"/>
          </a:xfrm>
          <a:custGeom>
            <a:avLst/>
            <a:gdLst/>
            <a:ahLst/>
            <a:cxnLst/>
            <a:rect l="l" t="t" r="r" b="b"/>
            <a:pathLst>
              <a:path w="1269312" h="1399964">
                <a:moveTo>
                  <a:pt x="0" y="0"/>
                </a:moveTo>
                <a:lnTo>
                  <a:pt x="1269312" y="0"/>
                </a:lnTo>
                <a:lnTo>
                  <a:pt x="1269312" y="1399964"/>
                </a:lnTo>
                <a:lnTo>
                  <a:pt x="0" y="13999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5" name="Freeform 25"/>
          <p:cNvSpPr/>
          <p:nvPr/>
        </p:nvSpPr>
        <p:spPr>
          <a:xfrm>
            <a:off x="9715885" y="2877124"/>
            <a:ext cx="1269312" cy="1399964"/>
          </a:xfrm>
          <a:custGeom>
            <a:avLst/>
            <a:gdLst/>
            <a:ahLst/>
            <a:cxnLst/>
            <a:rect l="l" t="t" r="r" b="b"/>
            <a:pathLst>
              <a:path w="1269312" h="1399964">
                <a:moveTo>
                  <a:pt x="0" y="0"/>
                </a:moveTo>
                <a:lnTo>
                  <a:pt x="1269312" y="0"/>
                </a:lnTo>
                <a:lnTo>
                  <a:pt x="1269312" y="1399964"/>
                </a:lnTo>
                <a:lnTo>
                  <a:pt x="0" y="13999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extLst>
      <p:ext uri="{BB962C8B-B14F-4D97-AF65-F5344CB8AC3E}">
        <p14:creationId xmlns:p14="http://schemas.microsoft.com/office/powerpoint/2010/main" val="5881221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2" grpId="0"/>
      <p:bldP spid="23" grpId="0"/>
      <p:bldP spid="24"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D1D8E6">
                <a:alpha val="100000"/>
              </a:srgbClr>
            </a:gs>
            <a:gs pos="11000">
              <a:srgbClr val="D1D8E6">
                <a:alpha val="100000"/>
              </a:srgbClr>
            </a:gs>
            <a:gs pos="49000">
              <a:srgbClr val="ECD9DD">
                <a:alpha val="100000"/>
              </a:srgbClr>
            </a:gs>
            <a:gs pos="75000">
              <a:srgbClr val="D1D8E6">
                <a:alpha val="100000"/>
              </a:srgbClr>
            </a:gs>
            <a:gs pos="100000">
              <a:srgbClr val="BABFD7">
                <a:alpha val="100000"/>
              </a:srgbClr>
            </a:gs>
          </a:gsLst>
          <a:lin ang="8100019"/>
        </a:gradFill>
        <a:effectLst/>
      </p:bgPr>
    </p:bg>
    <p:spTree>
      <p:nvGrpSpPr>
        <p:cNvPr id="1" name=""/>
        <p:cNvGrpSpPr/>
        <p:nvPr/>
      </p:nvGrpSpPr>
      <p:grpSpPr>
        <a:xfrm>
          <a:off x="0" y="0"/>
          <a:ext cx="0" cy="0"/>
          <a:chOff x="0" y="0"/>
          <a:chExt cx="0" cy="0"/>
        </a:xfrm>
      </p:grpSpPr>
      <p:sp>
        <p:nvSpPr>
          <p:cNvPr id="2" name="Freeform 2"/>
          <p:cNvSpPr/>
          <p:nvPr/>
        </p:nvSpPr>
        <p:spPr>
          <a:xfrm>
            <a:off x="16497640" y="348312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a:off x="8191631" y="9623411"/>
            <a:ext cx="1076050" cy="315600"/>
          </a:xfrm>
          <a:custGeom>
            <a:avLst/>
            <a:gdLst/>
            <a:ahLst/>
            <a:cxnLst/>
            <a:rect l="l" t="t" r="r" b="b"/>
            <a:pathLst>
              <a:path w="1076050" h="315600">
                <a:moveTo>
                  <a:pt x="0" y="0"/>
                </a:moveTo>
                <a:lnTo>
                  <a:pt x="1076050" y="0"/>
                </a:lnTo>
                <a:lnTo>
                  <a:pt x="1076050" y="315600"/>
                </a:lnTo>
                <a:lnTo>
                  <a:pt x="0" y="3156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AutoShape 4"/>
          <p:cNvSpPr/>
          <p:nvPr/>
        </p:nvSpPr>
        <p:spPr>
          <a:xfrm rot="2333437">
            <a:off x="-452968" y="851541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5" name="AutoShape 5"/>
          <p:cNvSpPr/>
          <p:nvPr/>
        </p:nvSpPr>
        <p:spPr>
          <a:xfrm rot="2333437">
            <a:off x="-842588" y="861934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6" name="AutoShape 6"/>
          <p:cNvSpPr/>
          <p:nvPr/>
        </p:nvSpPr>
        <p:spPr>
          <a:xfrm rot="2333437">
            <a:off x="-719528" y="7907374"/>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7" name="AutoShape 7"/>
          <p:cNvSpPr/>
          <p:nvPr/>
        </p:nvSpPr>
        <p:spPr>
          <a:xfrm rot="2333437">
            <a:off x="17017332" y="102203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627712" y="103242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6750772" y="96123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Freeform 10"/>
          <p:cNvSpPr/>
          <p:nvPr/>
        </p:nvSpPr>
        <p:spPr>
          <a:xfrm>
            <a:off x="1426196" y="426448"/>
            <a:ext cx="3169152" cy="393100"/>
          </a:xfrm>
          <a:custGeom>
            <a:avLst/>
            <a:gdLst/>
            <a:ahLst/>
            <a:cxnLst/>
            <a:rect l="l" t="t" r="r" b="b"/>
            <a:pathLst>
              <a:path w="3169152" h="393100">
                <a:moveTo>
                  <a:pt x="0" y="0"/>
                </a:moveTo>
                <a:lnTo>
                  <a:pt x="3169152" y="0"/>
                </a:lnTo>
                <a:lnTo>
                  <a:pt x="3169152" y="393100"/>
                </a:lnTo>
                <a:lnTo>
                  <a:pt x="0" y="3931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AutoShape 11"/>
          <p:cNvSpPr/>
          <p:nvPr/>
        </p:nvSpPr>
        <p:spPr>
          <a:xfrm rot="2333437">
            <a:off x="14928232" y="5240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14538612" y="6279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3" name="AutoShape 13"/>
          <p:cNvSpPr/>
          <p:nvPr/>
        </p:nvSpPr>
        <p:spPr>
          <a:xfrm rot="2333437">
            <a:off x="14661672" y="-840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4" name="TextBox 13">
            <a:extLst>
              <a:ext uri="{FF2B5EF4-FFF2-40B4-BE49-F238E27FC236}">
                <a16:creationId xmlns:a16="http://schemas.microsoft.com/office/drawing/2014/main" xmlns="" id="{F9FB443C-274C-47C2-8DCA-5E3C068A0845}"/>
              </a:ext>
            </a:extLst>
          </p:cNvPr>
          <p:cNvSpPr txBox="1"/>
          <p:nvPr/>
        </p:nvSpPr>
        <p:spPr>
          <a:xfrm>
            <a:off x="4415563" y="8350050"/>
            <a:ext cx="10782952" cy="2862322"/>
          </a:xfrm>
          <a:prstGeom prst="rect">
            <a:avLst/>
          </a:prstGeom>
          <a:noFill/>
        </p:spPr>
        <p:txBody>
          <a:bodyPr wrap="none" rtlCol="0">
            <a:spAutoFit/>
          </a:bodyPr>
          <a:lstStyle/>
          <a:p>
            <a:pPr rtl="0">
              <a:spcBef>
                <a:spcPts val="0"/>
              </a:spcBef>
              <a:spcAft>
                <a:spcPts val="0"/>
              </a:spcAft>
            </a:pPr>
            <a:r>
              <a:rPr lang="en-US" sz="6000" b="1" i="0" u="none" strike="noStrike">
                <a:solidFill>
                  <a:srgbClr val="000000"/>
                </a:solidFill>
                <a:effectLst/>
                <a:latin typeface="Arial" panose="020B0604020202020204" pitchFamily="34" charset="0"/>
              </a:rPr>
              <a:t>Nhà máy điện gió Trung Nam</a:t>
            </a:r>
            <a:endParaRPr lang="en-US" sz="6000" b="0">
              <a:effectLst/>
            </a:endParaRPr>
          </a:p>
          <a:p>
            <a:r>
              <a:rPr lang="en-US" sz="6000"/>
              <a:t/>
            </a:r>
            <a:br>
              <a:rPr lang="en-US" sz="6000"/>
            </a:br>
            <a:endParaRPr lang="en-US" sz="6000"/>
          </a:p>
        </p:txBody>
      </p:sp>
      <p:pic>
        <p:nvPicPr>
          <p:cNvPr id="5122" name="Picture 2">
            <a:extLst>
              <a:ext uri="{FF2B5EF4-FFF2-40B4-BE49-F238E27FC236}">
                <a16:creationId xmlns:a16="http://schemas.microsoft.com/office/drawing/2014/main" xmlns="" id="{B26176C1-DDA0-4537-A2C4-3588D8E6A0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4726" y="1372457"/>
            <a:ext cx="9884627" cy="6649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0645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894471" y="-4097450"/>
            <a:ext cx="10305250" cy="18278452"/>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p>
        </p:txBody>
      </p:sp>
      <p:sp>
        <p:nvSpPr>
          <p:cNvPr id="7" name="AutoShape 7"/>
          <p:cNvSpPr/>
          <p:nvPr/>
        </p:nvSpPr>
        <p:spPr>
          <a:xfrm rot="2333437">
            <a:off x="17314332" y="102270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924712" y="103309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7047772" y="96190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355518" y="38868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745138" y="49261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622078" y="-21935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4" name="Freeform 14"/>
          <p:cNvSpPr/>
          <p:nvPr/>
        </p:nvSpPr>
        <p:spPr>
          <a:xfrm>
            <a:off x="16204782" y="504177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20" name="Picture 20"/>
          <p:cNvPicPr>
            <a:picLocks noChangeAspect="1"/>
          </p:cNvPicPr>
          <p:nvPr/>
        </p:nvPicPr>
        <p:blipFill>
          <a:blip r:embed="rId6">
            <a:alphaModFix amt="43999"/>
          </a:blip>
          <a:srcRect/>
          <a:stretch>
            <a:fillRect/>
          </a:stretch>
        </p:blipFill>
        <p:spPr>
          <a:xfrm>
            <a:off x="13407851" y="283527"/>
            <a:ext cx="3936708" cy="2086455"/>
          </a:xfrm>
          <a:prstGeom prst="rect">
            <a:avLst/>
          </a:prstGeom>
        </p:spPr>
      </p:pic>
      <p:sp>
        <p:nvSpPr>
          <p:cNvPr id="21" name="TextBox 21"/>
          <p:cNvSpPr txBox="1"/>
          <p:nvPr/>
        </p:nvSpPr>
        <p:spPr>
          <a:xfrm>
            <a:off x="851805" y="216534"/>
            <a:ext cx="15835995" cy="2128788"/>
          </a:xfrm>
          <a:prstGeom prst="rect">
            <a:avLst/>
          </a:prstGeom>
        </p:spPr>
        <p:txBody>
          <a:bodyPr wrap="square" lIns="0" tIns="0" rIns="0" bIns="0" rtlCol="0" anchor="t">
            <a:spAutoFit/>
          </a:bodyPr>
          <a:lstStyle/>
          <a:p>
            <a:pPr algn="just">
              <a:lnSpc>
                <a:spcPts val="8282"/>
              </a:lnSpc>
            </a:pPr>
            <a:r>
              <a:rPr lang="en-US" sz="54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II.Vai</a:t>
            </a:r>
            <a:r>
              <a:rPr lang="en-US" sz="54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trò</a:t>
            </a:r>
            <a:r>
              <a:rPr lang="en-US" sz="54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i="0" u="none" strike="noStrike"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của</a:t>
            </a:r>
            <a:r>
              <a:rPr lang="en-US" sz="5400" b="1" i="0" u="none" strike="noStrike">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dirty="0" err="1">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c</a:t>
            </a:r>
            <a:r>
              <a:rPr lang="en-US" sz="5400" b="1" i="0" u="none" strike="noStrike" smtClean="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ác </a:t>
            </a:r>
            <a:r>
              <a:rPr lang="en-US" sz="54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thành</a:t>
            </a:r>
            <a:r>
              <a:rPr lang="en-US" sz="54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phần</a:t>
            </a:r>
            <a:r>
              <a:rPr lang="en-US" sz="54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trong</a:t>
            </a:r>
            <a:r>
              <a:rPr lang="en-US" sz="54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hệ</a:t>
            </a:r>
            <a:r>
              <a:rPr lang="en-US" sz="54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thống</a:t>
            </a:r>
            <a:r>
              <a:rPr lang="en-US" sz="54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điện</a:t>
            </a:r>
            <a:r>
              <a:rPr lang="en-US" sz="54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quốc</a:t>
            </a:r>
            <a:r>
              <a:rPr lang="en-US" sz="54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gia</a:t>
            </a:r>
            <a:endParaRPr lang="en-US" sz="5400"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6" name="Rectangle 5"/>
          <p:cNvSpPr/>
          <p:nvPr/>
        </p:nvSpPr>
        <p:spPr>
          <a:xfrm>
            <a:off x="1068713" y="2675363"/>
            <a:ext cx="15182363" cy="4320093"/>
          </a:xfrm>
          <a:prstGeom prst="rect">
            <a:avLst/>
          </a:prstGeom>
        </p:spPr>
        <p:txBody>
          <a:bodyPr wrap="square">
            <a:spAutoFit/>
          </a:bodyPr>
          <a:lstStyle/>
          <a:p>
            <a:pPr algn="just">
              <a:lnSpc>
                <a:spcPct val="112000"/>
              </a:lnSpc>
              <a:spcBef>
                <a:spcPts val="600"/>
              </a:spcBef>
              <a:spcAft>
                <a:spcPts val="0"/>
              </a:spcAft>
            </a:pPr>
            <a:r>
              <a:rPr lang="en-US" sz="4800" b="1" smtClean="0">
                <a:latin typeface="Times New Roman" panose="02020603050405020304" pitchFamily="18" charset="0"/>
                <a:ea typeface="Calibri" panose="020F0502020204030204" pitchFamily="34" charset="0"/>
                <a:cs typeface="Times New Roman" panose="02020603050405020304" pitchFamily="18" charset="0"/>
              </a:rPr>
              <a:t>3. </a:t>
            </a:r>
            <a:r>
              <a:rPr lang="x-none" sz="4800" smtClean="0">
                <a:latin typeface="Times New Roman" panose="02020603050405020304" pitchFamily="18" charset="0"/>
                <a:ea typeface="Calibri" panose="020F0502020204030204" pitchFamily="34" charset="0"/>
                <a:cs typeface="Times New Roman" panose="02020603050405020304" pitchFamily="18" charset="0"/>
              </a:rPr>
              <a:t>Vai </a:t>
            </a:r>
            <a:r>
              <a:rPr lang="x-none" sz="4800">
                <a:latin typeface="Times New Roman" panose="02020603050405020304" pitchFamily="18" charset="0"/>
                <a:ea typeface="Calibri" panose="020F0502020204030204" pitchFamily="34" charset="0"/>
                <a:cs typeface="Times New Roman" panose="02020603050405020304" pitchFamily="18" charset="0"/>
              </a:rPr>
              <a:t>trò của lưới điện: có vai trò kết nối, truyền tải và phân phối điện năng từ nguồn điện đến nơi tiêu thụ trong phạm vi toàn quốc.</a:t>
            </a:r>
            <a:endParaRPr lang="en-US" sz="4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2000"/>
              </a:lnSpc>
              <a:spcBef>
                <a:spcPts val="600"/>
              </a:spcBef>
              <a:spcAft>
                <a:spcPts val="0"/>
              </a:spcAft>
            </a:pPr>
            <a:r>
              <a:rPr lang="x-none" sz="4800">
                <a:latin typeface="Times New Roman" panose="02020603050405020304" pitchFamily="18" charset="0"/>
                <a:ea typeface="Calibri" panose="020F0502020204030204" pitchFamily="34" charset="0"/>
                <a:cs typeface="Times New Roman" panose="02020603050405020304" pitchFamily="18" charset="0"/>
              </a:rPr>
              <a:t>- Lưới điện truyền tải: trên 110 kV.</a:t>
            </a:r>
            <a:endParaRPr lang="en-US" sz="4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2000"/>
              </a:lnSpc>
              <a:spcBef>
                <a:spcPts val="600"/>
              </a:spcBef>
              <a:spcAft>
                <a:spcPts val="0"/>
              </a:spcAft>
            </a:pPr>
            <a:r>
              <a:rPr lang="x-none" sz="4800">
                <a:latin typeface="Times New Roman" panose="02020603050405020304" pitchFamily="18" charset="0"/>
                <a:ea typeface="Calibri" panose="020F0502020204030204" pitchFamily="34" charset="0"/>
                <a:cs typeface="Times New Roman" panose="02020603050405020304" pitchFamily="18" charset="0"/>
              </a:rPr>
              <a:t>- Lưới điện phân phối: từ 110 kV trở xuống.</a:t>
            </a:r>
            <a:endParaRPr lang="en-US" sz="4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Freeform 2"/>
          <p:cNvSpPr/>
          <p:nvPr/>
        </p:nvSpPr>
        <p:spPr>
          <a:xfrm>
            <a:off x="13049813" y="6719194"/>
            <a:ext cx="5228027" cy="3462507"/>
          </a:xfrm>
          <a:custGeom>
            <a:avLst/>
            <a:gdLst/>
            <a:ahLst/>
            <a:cxnLst/>
            <a:rect l="l" t="t" r="r" b="b"/>
            <a:pathLst>
              <a:path w="5228027" h="3462507">
                <a:moveTo>
                  <a:pt x="0" y="0"/>
                </a:moveTo>
                <a:lnTo>
                  <a:pt x="5228027" y="0"/>
                </a:lnTo>
                <a:lnTo>
                  <a:pt x="5228027" y="3462508"/>
                </a:lnTo>
                <a:lnTo>
                  <a:pt x="0" y="34625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4460546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D1D8E6">
                <a:alpha val="100000"/>
              </a:srgbClr>
            </a:gs>
            <a:gs pos="11000">
              <a:srgbClr val="D1D8E6">
                <a:alpha val="100000"/>
              </a:srgbClr>
            </a:gs>
            <a:gs pos="49000">
              <a:srgbClr val="ECD9DD">
                <a:alpha val="100000"/>
              </a:srgbClr>
            </a:gs>
            <a:gs pos="75000">
              <a:srgbClr val="D1D8E6">
                <a:alpha val="100000"/>
              </a:srgbClr>
            </a:gs>
            <a:gs pos="100000">
              <a:srgbClr val="BABFD7">
                <a:alpha val="100000"/>
              </a:srgbClr>
            </a:gs>
          </a:gsLst>
          <a:lin ang="8100019"/>
        </a:gradFill>
        <a:effectLst/>
      </p:bgPr>
    </p:bg>
    <p:spTree>
      <p:nvGrpSpPr>
        <p:cNvPr id="1" name=""/>
        <p:cNvGrpSpPr/>
        <p:nvPr/>
      </p:nvGrpSpPr>
      <p:grpSpPr>
        <a:xfrm>
          <a:off x="0" y="0"/>
          <a:ext cx="0" cy="0"/>
          <a:chOff x="0" y="0"/>
          <a:chExt cx="0" cy="0"/>
        </a:xfrm>
      </p:grpSpPr>
      <p:grpSp>
        <p:nvGrpSpPr>
          <p:cNvPr id="2" name="Group 2"/>
          <p:cNvGrpSpPr/>
          <p:nvPr/>
        </p:nvGrpSpPr>
        <p:grpSpPr>
          <a:xfrm>
            <a:off x="13831250" y="0"/>
            <a:ext cx="4447200" cy="10287000"/>
            <a:chOff x="0" y="0"/>
            <a:chExt cx="5929600" cy="13716000"/>
          </a:xfrm>
        </p:grpSpPr>
        <p:sp>
          <p:nvSpPr>
            <p:cNvPr id="3" name="Freeform 3"/>
            <p:cNvSpPr/>
            <p:nvPr/>
          </p:nvSpPr>
          <p:spPr>
            <a:xfrm>
              <a:off x="0" y="0"/>
              <a:ext cx="5929630" cy="13716000"/>
            </a:xfrm>
            <a:custGeom>
              <a:avLst/>
              <a:gdLst/>
              <a:ahLst/>
              <a:cxnLst/>
              <a:rect l="l" t="t" r="r" b="b"/>
              <a:pathLst>
                <a:path w="5929630" h="13716000">
                  <a:moveTo>
                    <a:pt x="0" y="0"/>
                  </a:moveTo>
                  <a:lnTo>
                    <a:pt x="5929630" y="0"/>
                  </a:lnTo>
                  <a:lnTo>
                    <a:pt x="5929630" y="13716000"/>
                  </a:lnTo>
                  <a:lnTo>
                    <a:pt x="0" y="13716000"/>
                  </a:lnTo>
                  <a:close/>
                </a:path>
              </a:pathLst>
            </a:custGeom>
            <a:gradFill rotWithShape="1">
              <a:gsLst>
                <a:gs pos="0">
                  <a:srgbClr val="575979">
                    <a:alpha val="100000"/>
                  </a:srgbClr>
                </a:gs>
                <a:gs pos="100000">
                  <a:srgbClr val="586160">
                    <a:alpha val="100000"/>
                  </a:srgbClr>
                </a:gs>
              </a:gsLst>
              <a:lin ang="13500032"/>
            </a:gradFill>
          </p:spPr>
          <p:txBody>
            <a:bodyPr/>
            <a:lstStyle/>
            <a:p>
              <a:endParaRPr lang="en-US"/>
            </a:p>
          </p:txBody>
        </p:sp>
      </p:grpSp>
      <p:sp>
        <p:nvSpPr>
          <p:cNvPr id="4" name="Freeform 4"/>
          <p:cNvSpPr/>
          <p:nvPr/>
        </p:nvSpPr>
        <p:spPr>
          <a:xfrm>
            <a:off x="15939590" y="-1297324"/>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7399352" y="3558924"/>
            <a:ext cx="393100" cy="3169152"/>
          </a:xfrm>
          <a:custGeom>
            <a:avLst/>
            <a:gdLst/>
            <a:ahLst/>
            <a:cxnLst/>
            <a:rect l="l" t="t" r="r" b="b"/>
            <a:pathLst>
              <a:path w="393100" h="3169152">
                <a:moveTo>
                  <a:pt x="0" y="0"/>
                </a:moveTo>
                <a:lnTo>
                  <a:pt x="393100" y="0"/>
                </a:lnTo>
                <a:lnTo>
                  <a:pt x="393100" y="3169152"/>
                </a:lnTo>
                <a:lnTo>
                  <a:pt x="0" y="31691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9"/>
          <p:cNvSpPr txBox="1"/>
          <p:nvPr/>
        </p:nvSpPr>
        <p:spPr>
          <a:xfrm>
            <a:off x="1028700" y="964131"/>
            <a:ext cx="11961258" cy="1137539"/>
          </a:xfrm>
          <a:prstGeom prst="rect">
            <a:avLst/>
          </a:prstGeom>
        </p:spPr>
        <p:txBody>
          <a:bodyPr lIns="0" tIns="0" rIns="0" bIns="0" rtlCol="0" anchor="t">
            <a:spAutoFit/>
          </a:bodyPr>
          <a:lstStyle/>
          <a:p>
            <a:pPr algn="ctr">
              <a:lnSpc>
                <a:spcPts val="8379"/>
              </a:lnSpc>
              <a:spcBef>
                <a:spcPct val="0"/>
              </a:spcBef>
            </a:pPr>
            <a:r>
              <a:rPr lang="en-US" sz="6072">
                <a:solidFill>
                  <a:srgbClr val="000000"/>
                </a:solidFill>
                <a:latin typeface="Arial Bold"/>
              </a:rPr>
              <a:t>Cấp điện áp của lưới điện</a:t>
            </a:r>
          </a:p>
        </p:txBody>
      </p:sp>
      <p:sp>
        <p:nvSpPr>
          <p:cNvPr id="23" name="Freeform 23"/>
          <p:cNvSpPr/>
          <p:nvPr/>
        </p:nvSpPr>
        <p:spPr>
          <a:xfrm>
            <a:off x="12989958" y="363050"/>
            <a:ext cx="393100" cy="3169152"/>
          </a:xfrm>
          <a:custGeom>
            <a:avLst/>
            <a:gdLst/>
            <a:ahLst/>
            <a:cxnLst/>
            <a:rect l="l" t="t" r="r" b="b"/>
            <a:pathLst>
              <a:path w="393100" h="3169152">
                <a:moveTo>
                  <a:pt x="0" y="0"/>
                </a:moveTo>
                <a:lnTo>
                  <a:pt x="393100" y="0"/>
                </a:lnTo>
                <a:lnTo>
                  <a:pt x="393100" y="3169152"/>
                </a:lnTo>
                <a:lnTo>
                  <a:pt x="0" y="31691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4" name="Freeform 24"/>
          <p:cNvSpPr/>
          <p:nvPr/>
        </p:nvSpPr>
        <p:spPr>
          <a:xfrm rot="-5400000">
            <a:off x="0" y="0"/>
            <a:ext cx="1716245" cy="1716245"/>
          </a:xfrm>
          <a:custGeom>
            <a:avLst/>
            <a:gdLst/>
            <a:ahLst/>
            <a:cxnLst/>
            <a:rect l="l" t="t" r="r" b="b"/>
            <a:pathLst>
              <a:path w="1716245" h="1716245">
                <a:moveTo>
                  <a:pt x="0" y="0"/>
                </a:moveTo>
                <a:lnTo>
                  <a:pt x="1716245" y="0"/>
                </a:lnTo>
                <a:lnTo>
                  <a:pt x="1716245" y="1716245"/>
                </a:lnTo>
                <a:lnTo>
                  <a:pt x="0" y="17162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6" name="TextBox 25"/>
          <p:cNvSpPr txBox="1"/>
          <p:nvPr/>
        </p:nvSpPr>
        <p:spPr>
          <a:xfrm>
            <a:off x="1119617" y="2705100"/>
            <a:ext cx="11384320" cy="3194721"/>
          </a:xfrm>
          <a:prstGeom prst="rect">
            <a:avLst/>
          </a:prstGeom>
          <a:noFill/>
        </p:spPr>
        <p:txBody>
          <a:bodyPr wrap="square" rtlCol="0">
            <a:spAutoFit/>
          </a:bodyPr>
          <a:lstStyle/>
          <a:p>
            <a:pPr algn="just"/>
            <a:r>
              <a:rPr lang="vi-VN" sz="5040" dirty="0"/>
              <a:t>Phụ thuộc vào mỗi quốc gia, lưới điện có thể có nhiều cấp điện áp khác nhau như: 800 kV; 500kV; 110kV; 66kV; 35kV; 22kV; 10,5kV; 6kV; 0,4 kV.</a:t>
            </a:r>
            <a:endParaRPr lang="en-GB" sz="5040"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D1D8E6">
                <a:alpha val="100000"/>
              </a:srgbClr>
            </a:gs>
            <a:gs pos="11000">
              <a:srgbClr val="D1D8E6">
                <a:alpha val="100000"/>
              </a:srgbClr>
            </a:gs>
            <a:gs pos="49000">
              <a:srgbClr val="ECD9DD">
                <a:alpha val="100000"/>
              </a:srgbClr>
            </a:gs>
            <a:gs pos="75000">
              <a:srgbClr val="D1D8E6">
                <a:alpha val="100000"/>
              </a:srgbClr>
            </a:gs>
            <a:gs pos="100000">
              <a:srgbClr val="BABFD7">
                <a:alpha val="100000"/>
              </a:srgbClr>
            </a:gs>
          </a:gsLst>
          <a:lin ang="8100019"/>
        </a:gradFill>
        <a:effectLst/>
      </p:bgPr>
    </p:bg>
    <p:spTree>
      <p:nvGrpSpPr>
        <p:cNvPr id="1" name=""/>
        <p:cNvGrpSpPr/>
        <p:nvPr/>
      </p:nvGrpSpPr>
      <p:grpSpPr>
        <a:xfrm>
          <a:off x="0" y="0"/>
          <a:ext cx="0" cy="0"/>
          <a:chOff x="0" y="0"/>
          <a:chExt cx="0" cy="0"/>
        </a:xfrm>
      </p:grpSpPr>
      <p:grpSp>
        <p:nvGrpSpPr>
          <p:cNvPr id="2" name="Group 2"/>
          <p:cNvGrpSpPr/>
          <p:nvPr/>
        </p:nvGrpSpPr>
        <p:grpSpPr>
          <a:xfrm>
            <a:off x="13831250" y="0"/>
            <a:ext cx="4447200" cy="10287000"/>
            <a:chOff x="0" y="0"/>
            <a:chExt cx="5929600" cy="13716000"/>
          </a:xfrm>
        </p:grpSpPr>
        <p:sp>
          <p:nvSpPr>
            <p:cNvPr id="3" name="Freeform 3"/>
            <p:cNvSpPr/>
            <p:nvPr/>
          </p:nvSpPr>
          <p:spPr>
            <a:xfrm>
              <a:off x="0" y="0"/>
              <a:ext cx="5929630" cy="13716000"/>
            </a:xfrm>
            <a:custGeom>
              <a:avLst/>
              <a:gdLst/>
              <a:ahLst/>
              <a:cxnLst/>
              <a:rect l="l" t="t" r="r" b="b"/>
              <a:pathLst>
                <a:path w="5929630" h="13716000">
                  <a:moveTo>
                    <a:pt x="0" y="0"/>
                  </a:moveTo>
                  <a:lnTo>
                    <a:pt x="5929630" y="0"/>
                  </a:lnTo>
                  <a:lnTo>
                    <a:pt x="5929630" y="13716000"/>
                  </a:lnTo>
                  <a:lnTo>
                    <a:pt x="0" y="13716000"/>
                  </a:lnTo>
                  <a:close/>
                </a:path>
              </a:pathLst>
            </a:custGeom>
            <a:gradFill rotWithShape="1">
              <a:gsLst>
                <a:gs pos="0">
                  <a:srgbClr val="575979">
                    <a:alpha val="100000"/>
                  </a:srgbClr>
                </a:gs>
                <a:gs pos="100000">
                  <a:srgbClr val="586160">
                    <a:alpha val="100000"/>
                  </a:srgbClr>
                </a:gs>
              </a:gsLst>
              <a:lin ang="13500032"/>
            </a:gradFill>
          </p:spPr>
          <p:txBody>
            <a:bodyPr/>
            <a:lstStyle/>
            <a:p>
              <a:endParaRPr lang="en-US"/>
            </a:p>
          </p:txBody>
        </p:sp>
      </p:grpSp>
      <p:sp>
        <p:nvSpPr>
          <p:cNvPr id="4" name="Freeform 4"/>
          <p:cNvSpPr/>
          <p:nvPr/>
        </p:nvSpPr>
        <p:spPr>
          <a:xfrm>
            <a:off x="15939590" y="-1297324"/>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7399352" y="3558924"/>
            <a:ext cx="393100" cy="3169152"/>
          </a:xfrm>
          <a:custGeom>
            <a:avLst/>
            <a:gdLst/>
            <a:ahLst/>
            <a:cxnLst/>
            <a:rect l="l" t="t" r="r" b="b"/>
            <a:pathLst>
              <a:path w="393100" h="3169152">
                <a:moveTo>
                  <a:pt x="0" y="0"/>
                </a:moveTo>
                <a:lnTo>
                  <a:pt x="393100" y="0"/>
                </a:lnTo>
                <a:lnTo>
                  <a:pt x="393100" y="3169152"/>
                </a:lnTo>
                <a:lnTo>
                  <a:pt x="0" y="31691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p:cNvSpPr txBox="1"/>
          <p:nvPr/>
        </p:nvSpPr>
        <p:spPr>
          <a:xfrm>
            <a:off x="2286000" y="800100"/>
            <a:ext cx="9601200" cy="1200329"/>
          </a:xfrm>
          <a:prstGeom prst="rect">
            <a:avLst/>
          </a:prstGeom>
          <a:noFill/>
        </p:spPr>
        <p:txBody>
          <a:bodyPr wrap="square" rtlCol="0">
            <a:spAutoFit/>
          </a:bodyPr>
          <a:lstStyle/>
          <a:p>
            <a:pPr algn="ctr"/>
            <a:r>
              <a:rPr lang="vi-VN" sz="7200" b="1" dirty="0"/>
              <a:t>Sơ đồ lưới điện</a:t>
            </a:r>
            <a:endParaRPr lang="en-GB" sz="7200" dirty="0"/>
          </a:p>
        </p:txBody>
      </p:sp>
      <p:sp>
        <p:nvSpPr>
          <p:cNvPr id="12" name="TextBox 11"/>
          <p:cNvSpPr txBox="1"/>
          <p:nvPr/>
        </p:nvSpPr>
        <p:spPr>
          <a:xfrm>
            <a:off x="1524000" y="2324100"/>
            <a:ext cx="10896600" cy="4745915"/>
          </a:xfrm>
          <a:prstGeom prst="rect">
            <a:avLst/>
          </a:prstGeom>
          <a:noFill/>
        </p:spPr>
        <p:txBody>
          <a:bodyPr wrap="square" rtlCol="0">
            <a:spAutoFit/>
          </a:bodyPr>
          <a:lstStyle/>
          <a:p>
            <a:pPr algn="just"/>
            <a:r>
              <a:rPr lang="vi-VN" sz="5040" dirty="0"/>
              <a:t>Sơ đồ lưới điện trình bày các phần tử chủ yếu của lưới điện như đường dây, máy biến áp… và cách nối giữa chúng. Trên sơ đồ ghi rõ các cấp điện áp, các số liệu kĩ thuật chủ yếu của các phần tử.</a:t>
            </a:r>
            <a:endParaRPr lang="en-GB" sz="5040" dirty="0"/>
          </a:p>
        </p:txBody>
      </p:sp>
      <p:sp>
        <p:nvSpPr>
          <p:cNvPr id="8" name="Freeform 6"/>
          <p:cNvSpPr/>
          <p:nvPr/>
        </p:nvSpPr>
        <p:spPr>
          <a:xfrm rot="-5400000">
            <a:off x="0" y="0"/>
            <a:ext cx="1716245" cy="1716245"/>
          </a:xfrm>
          <a:custGeom>
            <a:avLst/>
            <a:gdLst/>
            <a:ahLst/>
            <a:cxnLst/>
            <a:rect l="l" t="t" r="r" b="b"/>
            <a:pathLst>
              <a:path w="1716245" h="1716245">
                <a:moveTo>
                  <a:pt x="0" y="0"/>
                </a:moveTo>
                <a:lnTo>
                  <a:pt x="1716245" y="0"/>
                </a:lnTo>
                <a:lnTo>
                  <a:pt x="1716245" y="1716245"/>
                </a:lnTo>
                <a:lnTo>
                  <a:pt x="0" y="17162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00100"/>
            <a:ext cx="18097754" cy="8417560"/>
          </a:xfrm>
          <a:prstGeom prst="rect">
            <a:avLst/>
          </a:prstGeom>
        </p:spPr>
      </p:pic>
    </p:spTree>
    <p:extLst>
      <p:ext uri="{BB962C8B-B14F-4D97-AF65-F5344CB8AC3E}">
        <p14:creationId xmlns:p14="http://schemas.microsoft.com/office/powerpoint/2010/main" val="10331588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86600" y="-3986600"/>
            <a:ext cx="10305250" cy="18278452"/>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p>
        </p:txBody>
      </p:sp>
      <p:grpSp>
        <p:nvGrpSpPr>
          <p:cNvPr id="3" name="Group 3"/>
          <p:cNvGrpSpPr/>
          <p:nvPr/>
        </p:nvGrpSpPr>
        <p:grpSpPr>
          <a:xfrm>
            <a:off x="0" y="0"/>
            <a:ext cx="3457800" cy="10287000"/>
            <a:chOff x="0" y="0"/>
            <a:chExt cx="4610400" cy="13716000"/>
          </a:xfrm>
        </p:grpSpPr>
        <p:sp>
          <p:nvSpPr>
            <p:cNvPr id="4" name="Freeform 4"/>
            <p:cNvSpPr/>
            <p:nvPr/>
          </p:nvSpPr>
          <p:spPr>
            <a:xfrm>
              <a:off x="0" y="0"/>
              <a:ext cx="4610354" cy="13716000"/>
            </a:xfrm>
            <a:custGeom>
              <a:avLst/>
              <a:gdLst/>
              <a:ahLst/>
              <a:cxnLst/>
              <a:rect l="l" t="t" r="r" b="b"/>
              <a:pathLst>
                <a:path w="4610354" h="13716000">
                  <a:moveTo>
                    <a:pt x="0" y="0"/>
                  </a:moveTo>
                  <a:lnTo>
                    <a:pt x="4610354" y="0"/>
                  </a:lnTo>
                  <a:lnTo>
                    <a:pt x="4610354" y="13716000"/>
                  </a:lnTo>
                  <a:lnTo>
                    <a:pt x="0" y="13716000"/>
                  </a:lnTo>
                  <a:close/>
                </a:path>
              </a:pathLst>
            </a:custGeom>
            <a:gradFill rotWithShape="1">
              <a:gsLst>
                <a:gs pos="0">
                  <a:srgbClr val="575979">
                    <a:alpha val="100000"/>
                  </a:srgbClr>
                </a:gs>
                <a:gs pos="100000">
                  <a:srgbClr val="586160">
                    <a:alpha val="100000"/>
                  </a:srgbClr>
                </a:gs>
              </a:gsLst>
              <a:lin ang="13500032"/>
            </a:gradFill>
          </p:spPr>
          <p:txBody>
            <a:bodyPr/>
            <a:lstStyle/>
            <a:p>
              <a:endParaRPr lang="en-US"/>
            </a:p>
          </p:txBody>
        </p:sp>
      </p:grpSp>
      <p:sp>
        <p:nvSpPr>
          <p:cNvPr id="5" name="Freeform 5"/>
          <p:cNvSpPr/>
          <p:nvPr/>
        </p:nvSpPr>
        <p:spPr>
          <a:xfrm>
            <a:off x="-1886410" y="348312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8605950" y="9430150"/>
            <a:ext cx="1076050" cy="315600"/>
          </a:xfrm>
          <a:custGeom>
            <a:avLst/>
            <a:gdLst/>
            <a:ahLst/>
            <a:cxnLst/>
            <a:rect l="l" t="t" r="r" b="b"/>
            <a:pathLst>
              <a:path w="1076050" h="315600">
                <a:moveTo>
                  <a:pt x="0" y="0"/>
                </a:moveTo>
                <a:lnTo>
                  <a:pt x="1076050" y="0"/>
                </a:lnTo>
                <a:lnTo>
                  <a:pt x="1076050" y="315600"/>
                </a:lnTo>
                <a:lnTo>
                  <a:pt x="0" y="3156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AutoShape 7"/>
          <p:cNvSpPr/>
          <p:nvPr/>
        </p:nvSpPr>
        <p:spPr>
          <a:xfrm rot="2333437">
            <a:off x="814932" y="133206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425312" y="143599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548372" y="724024"/>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16033032" y="93270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15643412" y="94309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15766472" y="87190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3" name="Freeform 13"/>
          <p:cNvSpPr/>
          <p:nvPr/>
        </p:nvSpPr>
        <p:spPr>
          <a:xfrm>
            <a:off x="13678846" y="426448"/>
            <a:ext cx="3169152" cy="393100"/>
          </a:xfrm>
          <a:custGeom>
            <a:avLst/>
            <a:gdLst/>
            <a:ahLst/>
            <a:cxnLst/>
            <a:rect l="l" t="t" r="r" b="b"/>
            <a:pathLst>
              <a:path w="3169152" h="393100">
                <a:moveTo>
                  <a:pt x="0" y="0"/>
                </a:moveTo>
                <a:lnTo>
                  <a:pt x="3169152" y="0"/>
                </a:lnTo>
                <a:lnTo>
                  <a:pt x="3169152" y="393100"/>
                </a:lnTo>
                <a:lnTo>
                  <a:pt x="0" y="3931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a:off x="3457800" y="3483126"/>
            <a:ext cx="4885290" cy="4201349"/>
          </a:xfrm>
          <a:custGeom>
            <a:avLst/>
            <a:gdLst/>
            <a:ahLst/>
            <a:cxnLst/>
            <a:rect l="l" t="t" r="r" b="b"/>
            <a:pathLst>
              <a:path w="4885290" h="4201349">
                <a:moveTo>
                  <a:pt x="0" y="0"/>
                </a:moveTo>
                <a:lnTo>
                  <a:pt x="4885290" y="0"/>
                </a:lnTo>
                <a:lnTo>
                  <a:pt x="4885290" y="4201349"/>
                </a:lnTo>
                <a:lnTo>
                  <a:pt x="0" y="420134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Freeform 15"/>
          <p:cNvSpPr/>
          <p:nvPr/>
        </p:nvSpPr>
        <p:spPr>
          <a:xfrm>
            <a:off x="-1" y="2177844"/>
            <a:ext cx="4443148" cy="5070639"/>
          </a:xfrm>
          <a:custGeom>
            <a:avLst/>
            <a:gdLst/>
            <a:ahLst/>
            <a:cxnLst/>
            <a:rect l="l" t="t" r="r" b="b"/>
            <a:pathLst>
              <a:path w="4443148" h="5070639">
                <a:moveTo>
                  <a:pt x="0" y="0"/>
                </a:moveTo>
                <a:lnTo>
                  <a:pt x="4443148" y="0"/>
                </a:lnTo>
                <a:lnTo>
                  <a:pt x="4443148" y="5070639"/>
                </a:lnTo>
                <a:lnTo>
                  <a:pt x="0" y="5070639"/>
                </a:lnTo>
                <a:lnTo>
                  <a:pt x="0" y="0"/>
                </a:lnTo>
                <a:close/>
              </a:path>
            </a:pathLst>
          </a:custGeom>
          <a:blipFill>
            <a:blip r:embed="rId12">
              <a:alphaModFix amt="64000"/>
            </a:blip>
            <a:stretch>
              <a:fillRect/>
            </a:stretch>
          </a:blipFill>
        </p:spPr>
        <p:txBody>
          <a:bodyPr/>
          <a:lstStyle/>
          <a:p>
            <a:endParaRPr lang="en-US"/>
          </a:p>
        </p:txBody>
      </p:sp>
      <p:sp>
        <p:nvSpPr>
          <p:cNvPr id="16" name="Freeform 16"/>
          <p:cNvSpPr/>
          <p:nvPr/>
        </p:nvSpPr>
        <p:spPr>
          <a:xfrm>
            <a:off x="8683635" y="0"/>
            <a:ext cx="9755857" cy="6653799"/>
          </a:xfrm>
          <a:custGeom>
            <a:avLst/>
            <a:gdLst/>
            <a:ahLst/>
            <a:cxnLst/>
            <a:rect l="l" t="t" r="r" b="b"/>
            <a:pathLst>
              <a:path w="9755857" h="6653799">
                <a:moveTo>
                  <a:pt x="0" y="0"/>
                </a:moveTo>
                <a:lnTo>
                  <a:pt x="9755857" y="0"/>
                </a:lnTo>
                <a:lnTo>
                  <a:pt x="9755857" y="6653799"/>
                </a:lnTo>
                <a:lnTo>
                  <a:pt x="0" y="6653799"/>
                </a:lnTo>
                <a:lnTo>
                  <a:pt x="0" y="0"/>
                </a:lnTo>
                <a:close/>
              </a:path>
            </a:pathLst>
          </a:custGeom>
          <a:blipFill>
            <a:blip r:embed="rId13">
              <a:alphaModFix amt="24000"/>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7" name="TextBox 17"/>
          <p:cNvSpPr txBox="1"/>
          <p:nvPr/>
        </p:nvSpPr>
        <p:spPr>
          <a:xfrm>
            <a:off x="4463846" y="1284232"/>
            <a:ext cx="12589585" cy="1718419"/>
          </a:xfrm>
          <a:prstGeom prst="rect">
            <a:avLst/>
          </a:prstGeom>
        </p:spPr>
        <p:txBody>
          <a:bodyPr lIns="0" tIns="0" rIns="0" bIns="0" rtlCol="0" anchor="t">
            <a:spAutoFit/>
          </a:bodyPr>
          <a:lstStyle/>
          <a:p>
            <a:pPr algn="ctr">
              <a:lnSpc>
                <a:spcPts val="6719"/>
              </a:lnSpc>
            </a:pPr>
            <a:r>
              <a:rPr lang="en-US" sz="5400">
                <a:solidFill>
                  <a:srgbClr val="403953"/>
                </a:solidFill>
                <a:latin typeface="Arial Bold" panose="020B0704020202020204" pitchFamily="34" charset="0"/>
                <a:cs typeface="Arial Bold" panose="020B0704020202020204" pitchFamily="34" charset="0"/>
              </a:rPr>
              <a:t>Trong hệ thống điện quốc gia </a:t>
            </a:r>
            <a:r>
              <a:rPr lang="en-US" sz="5400" smtClean="0">
                <a:solidFill>
                  <a:srgbClr val="403953"/>
                </a:solidFill>
                <a:latin typeface="Arial Bold" panose="020B0704020202020204" pitchFamily="34" charset="0"/>
                <a:cs typeface="Arial Bold" panose="020B0704020202020204" pitchFamily="34" charset="0"/>
              </a:rPr>
              <a:t>tải </a:t>
            </a:r>
            <a:r>
              <a:rPr lang="en-US" sz="5400">
                <a:solidFill>
                  <a:srgbClr val="403953"/>
                </a:solidFill>
                <a:latin typeface="Arial Bold" panose="020B0704020202020204" pitchFamily="34" charset="0"/>
                <a:cs typeface="Arial Bold" panose="020B0704020202020204" pitchFamily="34" charset="0"/>
              </a:rPr>
              <a:t>điện được chia thành hai loại chính:</a:t>
            </a:r>
          </a:p>
        </p:txBody>
      </p:sp>
      <p:sp>
        <p:nvSpPr>
          <p:cNvPr id="18" name="TextBox 18"/>
          <p:cNvSpPr txBox="1"/>
          <p:nvPr/>
        </p:nvSpPr>
        <p:spPr>
          <a:xfrm>
            <a:off x="8662936" y="3468017"/>
            <a:ext cx="6653264" cy="936154"/>
          </a:xfrm>
          <a:prstGeom prst="rect">
            <a:avLst/>
          </a:prstGeom>
        </p:spPr>
        <p:txBody>
          <a:bodyPr wrap="square" lIns="0" tIns="0" rIns="0" bIns="0" rtlCol="0" anchor="t">
            <a:spAutoFit/>
          </a:bodyPr>
          <a:lstStyle/>
          <a:p>
            <a:pPr algn="ctr">
              <a:lnSpc>
                <a:spcPts val="7279"/>
              </a:lnSpc>
            </a:pPr>
            <a:r>
              <a:rPr lang="en-US" sz="6600">
                <a:solidFill>
                  <a:srgbClr val="403953"/>
                </a:solidFill>
                <a:latin typeface="Faustina"/>
              </a:rPr>
              <a:t>Tải trong sản xuất</a:t>
            </a:r>
          </a:p>
        </p:txBody>
      </p:sp>
      <p:sp>
        <p:nvSpPr>
          <p:cNvPr id="19" name="TextBox 19"/>
          <p:cNvSpPr txBox="1"/>
          <p:nvPr/>
        </p:nvSpPr>
        <p:spPr>
          <a:xfrm>
            <a:off x="8605950" y="6543225"/>
            <a:ext cx="7132537" cy="936154"/>
          </a:xfrm>
          <a:prstGeom prst="rect">
            <a:avLst/>
          </a:prstGeom>
        </p:spPr>
        <p:txBody>
          <a:bodyPr wrap="square" lIns="0" tIns="0" rIns="0" bIns="0" rtlCol="0" anchor="t">
            <a:spAutoFit/>
          </a:bodyPr>
          <a:lstStyle/>
          <a:p>
            <a:pPr algn="ctr">
              <a:lnSpc>
                <a:spcPts val="7279"/>
              </a:lnSpc>
            </a:pPr>
            <a:r>
              <a:rPr lang="en-US" sz="6600">
                <a:solidFill>
                  <a:srgbClr val="403953"/>
                </a:solidFill>
                <a:latin typeface="Faustina"/>
              </a:rPr>
              <a:t>Tải trong sinh hoạt</a:t>
            </a:r>
          </a:p>
        </p:txBody>
      </p:sp>
    </p:spTree>
    <p:extLst>
      <p:ext uri="{BB962C8B-B14F-4D97-AF65-F5344CB8AC3E}">
        <p14:creationId xmlns:p14="http://schemas.microsoft.com/office/powerpoint/2010/main" val="22528480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86600" y="-3986600"/>
            <a:ext cx="10305250" cy="18278452"/>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p>
        </p:txBody>
      </p:sp>
      <p:grpSp>
        <p:nvGrpSpPr>
          <p:cNvPr id="3" name="Group 3"/>
          <p:cNvGrpSpPr/>
          <p:nvPr/>
        </p:nvGrpSpPr>
        <p:grpSpPr>
          <a:xfrm>
            <a:off x="14681300" y="0"/>
            <a:ext cx="3606600" cy="10287000"/>
            <a:chOff x="0" y="0"/>
            <a:chExt cx="4808800" cy="13716000"/>
          </a:xfrm>
        </p:grpSpPr>
        <p:sp>
          <p:nvSpPr>
            <p:cNvPr id="4" name="Freeform 4"/>
            <p:cNvSpPr/>
            <p:nvPr/>
          </p:nvSpPr>
          <p:spPr>
            <a:xfrm>
              <a:off x="0" y="0"/>
              <a:ext cx="4808855" cy="13716000"/>
            </a:xfrm>
            <a:custGeom>
              <a:avLst/>
              <a:gdLst/>
              <a:ahLst/>
              <a:cxnLst/>
              <a:rect l="l" t="t" r="r" b="b"/>
              <a:pathLst>
                <a:path w="4808855" h="13716000">
                  <a:moveTo>
                    <a:pt x="0" y="0"/>
                  </a:moveTo>
                  <a:lnTo>
                    <a:pt x="4808855" y="0"/>
                  </a:lnTo>
                  <a:lnTo>
                    <a:pt x="4808855" y="13716000"/>
                  </a:lnTo>
                  <a:lnTo>
                    <a:pt x="0" y="13716000"/>
                  </a:lnTo>
                  <a:close/>
                </a:path>
              </a:pathLst>
            </a:custGeom>
            <a:gradFill rotWithShape="1">
              <a:gsLst>
                <a:gs pos="0">
                  <a:srgbClr val="575979">
                    <a:alpha val="100000"/>
                  </a:srgbClr>
                </a:gs>
                <a:gs pos="100000">
                  <a:srgbClr val="586160">
                    <a:alpha val="100000"/>
                  </a:srgbClr>
                </a:gs>
              </a:gsLst>
              <a:lin ang="13500032"/>
            </a:gradFill>
          </p:spPr>
          <p:txBody>
            <a:bodyPr/>
            <a:lstStyle/>
            <a:p>
              <a:endParaRPr lang="en-US"/>
            </a:p>
          </p:txBody>
        </p:sp>
      </p:grpSp>
      <p:sp>
        <p:nvSpPr>
          <p:cNvPr id="5" name="Freeform 5"/>
          <p:cNvSpPr/>
          <p:nvPr/>
        </p:nvSpPr>
        <p:spPr>
          <a:xfrm>
            <a:off x="-2016060" y="685447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1065400" y="9430150"/>
            <a:ext cx="1076050" cy="315600"/>
          </a:xfrm>
          <a:custGeom>
            <a:avLst/>
            <a:gdLst/>
            <a:ahLst/>
            <a:cxnLst/>
            <a:rect l="l" t="t" r="r" b="b"/>
            <a:pathLst>
              <a:path w="1076050" h="315600">
                <a:moveTo>
                  <a:pt x="0" y="0"/>
                </a:moveTo>
                <a:lnTo>
                  <a:pt x="1076050" y="0"/>
                </a:lnTo>
                <a:lnTo>
                  <a:pt x="1076050" y="315600"/>
                </a:lnTo>
                <a:lnTo>
                  <a:pt x="0" y="3156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AutoShape 7"/>
          <p:cNvSpPr/>
          <p:nvPr/>
        </p:nvSpPr>
        <p:spPr>
          <a:xfrm rot="2333437">
            <a:off x="-323268" y="104391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712888" y="114784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589828" y="435874"/>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6005332" y="1040218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5615712" y="1050611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5738772" y="979415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3" name="Freeform 13"/>
          <p:cNvSpPr/>
          <p:nvPr/>
        </p:nvSpPr>
        <p:spPr>
          <a:xfrm>
            <a:off x="7554646" y="426448"/>
            <a:ext cx="3169152" cy="393100"/>
          </a:xfrm>
          <a:custGeom>
            <a:avLst/>
            <a:gdLst/>
            <a:ahLst/>
            <a:cxnLst/>
            <a:rect l="l" t="t" r="r" b="b"/>
            <a:pathLst>
              <a:path w="3169152" h="393100">
                <a:moveTo>
                  <a:pt x="0" y="0"/>
                </a:moveTo>
                <a:lnTo>
                  <a:pt x="3169152" y="0"/>
                </a:lnTo>
                <a:lnTo>
                  <a:pt x="3169152" y="393100"/>
                </a:lnTo>
                <a:lnTo>
                  <a:pt x="0" y="3931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AutoShape 14"/>
          <p:cNvSpPr/>
          <p:nvPr/>
        </p:nvSpPr>
        <p:spPr>
          <a:xfrm rot="2333437">
            <a:off x="17300882" y="53307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5" name="AutoShape 15"/>
          <p:cNvSpPr/>
          <p:nvPr/>
        </p:nvSpPr>
        <p:spPr>
          <a:xfrm rot="2333437">
            <a:off x="16911262" y="54346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6" name="AutoShape 16"/>
          <p:cNvSpPr/>
          <p:nvPr/>
        </p:nvSpPr>
        <p:spPr>
          <a:xfrm rot="2333437">
            <a:off x="17034322" y="4722700"/>
            <a:ext cx="1901532" cy="0"/>
          </a:xfrm>
          <a:prstGeom prst="line">
            <a:avLst/>
          </a:prstGeom>
          <a:ln w="9525" cap="rnd">
            <a:solidFill>
              <a:srgbClr val="859294"/>
            </a:solidFill>
            <a:prstDash val="solid"/>
            <a:headEnd type="none" w="sm" len="sm"/>
            <a:tailEnd type="none" w="sm" len="sm"/>
          </a:ln>
        </p:spPr>
        <p:txBody>
          <a:bodyPr/>
          <a:lstStyle/>
          <a:p>
            <a:endParaRPr lang="en-US"/>
          </a:p>
        </p:txBody>
      </p:sp>
      <p:grpSp>
        <p:nvGrpSpPr>
          <p:cNvPr id="17" name="Group 17"/>
          <p:cNvGrpSpPr/>
          <p:nvPr/>
        </p:nvGrpSpPr>
        <p:grpSpPr>
          <a:xfrm>
            <a:off x="1477290" y="4302061"/>
            <a:ext cx="5246370" cy="5246370"/>
            <a:chOff x="0" y="0"/>
            <a:chExt cx="812800" cy="812800"/>
          </a:xfrm>
        </p:grpSpPr>
        <p:sp>
          <p:nvSpPr>
            <p:cNvPr id="18" name="Freeform 18"/>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10"/>
              <a:stretch>
                <a:fillRect l="-40503" r="-40503"/>
              </a:stretch>
            </a:blipFill>
          </p:spPr>
          <p:txBody>
            <a:bodyPr/>
            <a:lstStyle/>
            <a:p>
              <a:endParaRPr lang="en-US"/>
            </a:p>
          </p:txBody>
        </p:sp>
      </p:grpSp>
      <p:sp>
        <p:nvSpPr>
          <p:cNvPr id="19" name="Freeform 19"/>
          <p:cNvSpPr/>
          <p:nvPr/>
        </p:nvSpPr>
        <p:spPr>
          <a:xfrm>
            <a:off x="7828310" y="4212666"/>
            <a:ext cx="8186053" cy="5217484"/>
          </a:xfrm>
          <a:custGeom>
            <a:avLst/>
            <a:gdLst/>
            <a:ahLst/>
            <a:cxnLst/>
            <a:rect l="l" t="t" r="r" b="b"/>
            <a:pathLst>
              <a:path w="8186053" h="5217484">
                <a:moveTo>
                  <a:pt x="0" y="0"/>
                </a:moveTo>
                <a:lnTo>
                  <a:pt x="8186053" y="0"/>
                </a:lnTo>
                <a:lnTo>
                  <a:pt x="8186053" y="5217484"/>
                </a:lnTo>
                <a:lnTo>
                  <a:pt x="0" y="5217484"/>
                </a:lnTo>
                <a:lnTo>
                  <a:pt x="0" y="0"/>
                </a:lnTo>
                <a:close/>
              </a:path>
            </a:pathLst>
          </a:custGeom>
          <a:blipFill>
            <a:blip r:embed="rId11"/>
            <a:stretch>
              <a:fillRect/>
            </a:stretch>
          </a:blipFill>
        </p:spPr>
        <p:txBody>
          <a:bodyPr/>
          <a:lstStyle/>
          <a:p>
            <a:endParaRPr lang="en-US"/>
          </a:p>
        </p:txBody>
      </p:sp>
      <p:sp>
        <p:nvSpPr>
          <p:cNvPr id="20" name="Freeform 20"/>
          <p:cNvSpPr/>
          <p:nvPr/>
        </p:nvSpPr>
        <p:spPr>
          <a:xfrm rot="1348863">
            <a:off x="8884466" y="407001"/>
            <a:ext cx="713373" cy="1635248"/>
          </a:xfrm>
          <a:custGeom>
            <a:avLst/>
            <a:gdLst/>
            <a:ahLst/>
            <a:cxnLst/>
            <a:rect l="l" t="t" r="r" b="b"/>
            <a:pathLst>
              <a:path w="713373" h="1635248">
                <a:moveTo>
                  <a:pt x="0" y="0"/>
                </a:moveTo>
                <a:lnTo>
                  <a:pt x="713373" y="0"/>
                </a:lnTo>
                <a:lnTo>
                  <a:pt x="713373" y="1635248"/>
                </a:lnTo>
                <a:lnTo>
                  <a:pt x="0" y="163524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1" name="TextBox 21"/>
          <p:cNvSpPr txBox="1"/>
          <p:nvPr/>
        </p:nvSpPr>
        <p:spPr>
          <a:xfrm>
            <a:off x="762000" y="836397"/>
            <a:ext cx="7627166" cy="875432"/>
          </a:xfrm>
          <a:prstGeom prst="rect">
            <a:avLst/>
          </a:prstGeom>
        </p:spPr>
        <p:txBody>
          <a:bodyPr wrap="square" lIns="0" tIns="0" rIns="0" bIns="0" rtlCol="0" anchor="t">
            <a:spAutoFit/>
          </a:bodyPr>
          <a:lstStyle/>
          <a:p>
            <a:pPr algn="ctr">
              <a:lnSpc>
                <a:spcPts val="7419"/>
              </a:lnSpc>
            </a:pPr>
            <a:r>
              <a:rPr lang="en-US" sz="5299">
                <a:solidFill>
                  <a:srgbClr val="403953"/>
                </a:solidFill>
                <a:latin typeface="DejaVu Serif Bold"/>
              </a:rPr>
              <a:t>Tải trong sản xuất</a:t>
            </a:r>
          </a:p>
        </p:txBody>
      </p:sp>
      <p:sp>
        <p:nvSpPr>
          <p:cNvPr id="22" name="TextBox 22"/>
          <p:cNvSpPr txBox="1"/>
          <p:nvPr/>
        </p:nvSpPr>
        <p:spPr>
          <a:xfrm>
            <a:off x="1430538" y="2090991"/>
            <a:ext cx="5999025" cy="1953895"/>
          </a:xfrm>
          <a:prstGeom prst="rect">
            <a:avLst/>
          </a:prstGeom>
        </p:spPr>
        <p:txBody>
          <a:bodyPr lIns="0" tIns="0" rIns="0" bIns="0" rtlCol="0" anchor="t">
            <a:spAutoFit/>
          </a:bodyPr>
          <a:lstStyle/>
          <a:p>
            <a:pPr>
              <a:lnSpc>
                <a:spcPts val="5179"/>
              </a:lnSpc>
            </a:pPr>
            <a:r>
              <a:rPr lang="en-US" sz="3699">
                <a:solidFill>
                  <a:srgbClr val="000000"/>
                </a:solidFill>
                <a:latin typeface="Faustina"/>
              </a:rPr>
              <a:t>Tải trong sản xuất thường là tải điện ba pha tiêu thụ nhiều điện năng.</a:t>
            </a:r>
          </a:p>
        </p:txBody>
      </p:sp>
      <p:sp>
        <p:nvSpPr>
          <p:cNvPr id="23" name="TextBox 23"/>
          <p:cNvSpPr txBox="1"/>
          <p:nvPr/>
        </p:nvSpPr>
        <p:spPr>
          <a:xfrm>
            <a:off x="7828310" y="1966049"/>
            <a:ext cx="6194626" cy="1953895"/>
          </a:xfrm>
          <a:prstGeom prst="rect">
            <a:avLst/>
          </a:prstGeom>
        </p:spPr>
        <p:txBody>
          <a:bodyPr lIns="0" tIns="0" rIns="0" bIns="0" rtlCol="0" anchor="t">
            <a:spAutoFit/>
          </a:bodyPr>
          <a:lstStyle/>
          <a:p>
            <a:pPr>
              <a:lnSpc>
                <a:spcPts val="5179"/>
              </a:lnSpc>
            </a:pPr>
            <a:r>
              <a:rPr lang="en-US" sz="3699">
                <a:solidFill>
                  <a:srgbClr val="000000"/>
                </a:solidFill>
                <a:latin typeface="Faustina"/>
              </a:rPr>
              <a:t>Đặc điểm chính của loại tải này là công suất ít biến động</a:t>
            </a:r>
          </a:p>
          <a:p>
            <a:pPr>
              <a:lnSpc>
                <a:spcPts val="5179"/>
              </a:lnSpc>
            </a:pPr>
            <a:endParaRPr lang="en-US" sz="3699">
              <a:solidFill>
                <a:srgbClr val="000000"/>
              </a:solidFill>
              <a:latin typeface="Faustina"/>
            </a:endParaRPr>
          </a:p>
        </p:txBody>
      </p:sp>
    </p:spTree>
    <p:extLst>
      <p:ext uri="{BB962C8B-B14F-4D97-AF65-F5344CB8AC3E}">
        <p14:creationId xmlns:p14="http://schemas.microsoft.com/office/powerpoint/2010/main" val="23258717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86600" y="-3986600"/>
            <a:ext cx="10305250" cy="18278452"/>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p>
        </p:txBody>
      </p:sp>
      <p:grpSp>
        <p:nvGrpSpPr>
          <p:cNvPr id="3" name="Group 3"/>
          <p:cNvGrpSpPr/>
          <p:nvPr/>
        </p:nvGrpSpPr>
        <p:grpSpPr>
          <a:xfrm>
            <a:off x="0" y="0"/>
            <a:ext cx="2679600" cy="10287000"/>
            <a:chOff x="0" y="0"/>
            <a:chExt cx="3572800" cy="13716000"/>
          </a:xfrm>
        </p:grpSpPr>
        <p:sp>
          <p:nvSpPr>
            <p:cNvPr id="4" name="Freeform 4"/>
            <p:cNvSpPr/>
            <p:nvPr/>
          </p:nvSpPr>
          <p:spPr>
            <a:xfrm>
              <a:off x="0" y="0"/>
              <a:ext cx="3572764" cy="13716000"/>
            </a:xfrm>
            <a:custGeom>
              <a:avLst/>
              <a:gdLst/>
              <a:ahLst/>
              <a:cxnLst/>
              <a:rect l="l" t="t" r="r" b="b"/>
              <a:pathLst>
                <a:path w="3572764" h="13716000">
                  <a:moveTo>
                    <a:pt x="0" y="0"/>
                  </a:moveTo>
                  <a:lnTo>
                    <a:pt x="3572764" y="0"/>
                  </a:lnTo>
                  <a:lnTo>
                    <a:pt x="3572764" y="13716000"/>
                  </a:lnTo>
                  <a:lnTo>
                    <a:pt x="0" y="13716000"/>
                  </a:lnTo>
                  <a:close/>
                </a:path>
              </a:pathLst>
            </a:custGeom>
            <a:gradFill rotWithShape="1">
              <a:gsLst>
                <a:gs pos="0">
                  <a:srgbClr val="575979">
                    <a:alpha val="100000"/>
                  </a:srgbClr>
                </a:gs>
                <a:gs pos="100000">
                  <a:srgbClr val="586160">
                    <a:alpha val="100000"/>
                  </a:srgbClr>
                </a:gs>
              </a:gsLst>
              <a:lin ang="13500032"/>
            </a:gradFill>
          </p:spPr>
          <p:txBody>
            <a:bodyPr/>
            <a:lstStyle/>
            <a:p>
              <a:endParaRPr lang="en-US"/>
            </a:p>
          </p:txBody>
        </p:sp>
      </p:grpSp>
      <p:sp>
        <p:nvSpPr>
          <p:cNvPr id="5" name="Freeform 5"/>
          <p:cNvSpPr/>
          <p:nvPr/>
        </p:nvSpPr>
        <p:spPr>
          <a:xfrm>
            <a:off x="17265790" y="348312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8605950" y="9430150"/>
            <a:ext cx="1076050" cy="315600"/>
          </a:xfrm>
          <a:custGeom>
            <a:avLst/>
            <a:gdLst/>
            <a:ahLst/>
            <a:cxnLst/>
            <a:rect l="l" t="t" r="r" b="b"/>
            <a:pathLst>
              <a:path w="1076050" h="315600">
                <a:moveTo>
                  <a:pt x="0" y="0"/>
                </a:moveTo>
                <a:lnTo>
                  <a:pt x="1076050" y="0"/>
                </a:lnTo>
                <a:lnTo>
                  <a:pt x="1076050" y="315600"/>
                </a:lnTo>
                <a:lnTo>
                  <a:pt x="0" y="3156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AutoShape 7"/>
          <p:cNvSpPr/>
          <p:nvPr/>
        </p:nvSpPr>
        <p:spPr>
          <a:xfrm rot="2333437">
            <a:off x="-337668" y="133206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727288" y="143599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604228" y="724024"/>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17329732" y="101216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16940112" y="102255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17063172" y="95136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3" name="Freeform 13"/>
          <p:cNvSpPr/>
          <p:nvPr/>
        </p:nvSpPr>
        <p:spPr>
          <a:xfrm>
            <a:off x="13678846" y="426448"/>
            <a:ext cx="3169152" cy="393100"/>
          </a:xfrm>
          <a:custGeom>
            <a:avLst/>
            <a:gdLst/>
            <a:ahLst/>
            <a:cxnLst/>
            <a:rect l="l" t="t" r="r" b="b"/>
            <a:pathLst>
              <a:path w="3169152" h="393100">
                <a:moveTo>
                  <a:pt x="0" y="0"/>
                </a:moveTo>
                <a:lnTo>
                  <a:pt x="3169152" y="0"/>
                </a:lnTo>
                <a:lnTo>
                  <a:pt x="3169152" y="393100"/>
                </a:lnTo>
                <a:lnTo>
                  <a:pt x="0" y="3931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a:off x="2679600" y="2335184"/>
            <a:ext cx="7143423" cy="4128028"/>
          </a:xfrm>
          <a:custGeom>
            <a:avLst/>
            <a:gdLst/>
            <a:ahLst/>
            <a:cxnLst/>
            <a:rect l="l" t="t" r="r" b="b"/>
            <a:pathLst>
              <a:path w="7143423" h="4128028">
                <a:moveTo>
                  <a:pt x="0" y="0"/>
                </a:moveTo>
                <a:lnTo>
                  <a:pt x="7143423" y="0"/>
                </a:lnTo>
                <a:lnTo>
                  <a:pt x="7143423" y="4128028"/>
                </a:lnTo>
                <a:lnTo>
                  <a:pt x="0" y="4128028"/>
                </a:lnTo>
                <a:lnTo>
                  <a:pt x="0" y="0"/>
                </a:lnTo>
                <a:close/>
              </a:path>
            </a:pathLst>
          </a:custGeom>
          <a:blipFill>
            <a:blip r:embed="rId10"/>
            <a:stretch>
              <a:fillRect/>
            </a:stretch>
          </a:blipFill>
        </p:spPr>
        <p:txBody>
          <a:bodyPr/>
          <a:lstStyle/>
          <a:p>
            <a:endParaRPr lang="en-US"/>
          </a:p>
        </p:txBody>
      </p:sp>
      <p:sp>
        <p:nvSpPr>
          <p:cNvPr id="15" name="Freeform 15"/>
          <p:cNvSpPr/>
          <p:nvPr/>
        </p:nvSpPr>
        <p:spPr>
          <a:xfrm>
            <a:off x="10303025" y="5606395"/>
            <a:ext cx="6956275" cy="3893795"/>
          </a:xfrm>
          <a:custGeom>
            <a:avLst/>
            <a:gdLst/>
            <a:ahLst/>
            <a:cxnLst/>
            <a:rect l="l" t="t" r="r" b="b"/>
            <a:pathLst>
              <a:path w="6956275" h="3893795">
                <a:moveTo>
                  <a:pt x="0" y="0"/>
                </a:moveTo>
                <a:lnTo>
                  <a:pt x="6956275" y="0"/>
                </a:lnTo>
                <a:lnTo>
                  <a:pt x="6956275" y="3893795"/>
                </a:lnTo>
                <a:lnTo>
                  <a:pt x="0" y="3893795"/>
                </a:lnTo>
                <a:lnTo>
                  <a:pt x="0" y="0"/>
                </a:lnTo>
                <a:close/>
              </a:path>
            </a:pathLst>
          </a:custGeom>
          <a:blipFill>
            <a:blip r:embed="rId11"/>
            <a:stretch>
              <a:fillRect t="-1144" b="-10171"/>
            </a:stretch>
          </a:blipFill>
        </p:spPr>
        <p:txBody>
          <a:bodyPr/>
          <a:lstStyle/>
          <a:p>
            <a:endParaRPr lang="en-US"/>
          </a:p>
        </p:txBody>
      </p:sp>
      <p:sp>
        <p:nvSpPr>
          <p:cNvPr id="16" name="Freeform 16"/>
          <p:cNvSpPr/>
          <p:nvPr/>
        </p:nvSpPr>
        <p:spPr>
          <a:xfrm>
            <a:off x="-4476172" y="-214907"/>
            <a:ext cx="11631943" cy="8229600"/>
          </a:xfrm>
          <a:custGeom>
            <a:avLst/>
            <a:gdLst/>
            <a:ahLst/>
            <a:cxnLst/>
            <a:rect l="l" t="t" r="r" b="b"/>
            <a:pathLst>
              <a:path w="11631943" h="8229600">
                <a:moveTo>
                  <a:pt x="0" y="0"/>
                </a:moveTo>
                <a:lnTo>
                  <a:pt x="11631944" y="0"/>
                </a:lnTo>
                <a:lnTo>
                  <a:pt x="11631944" y="8229600"/>
                </a:lnTo>
                <a:lnTo>
                  <a:pt x="0" y="8229600"/>
                </a:lnTo>
                <a:lnTo>
                  <a:pt x="0" y="0"/>
                </a:lnTo>
                <a:close/>
              </a:path>
            </a:pathLst>
          </a:custGeom>
          <a:blipFill>
            <a:blip r:embed="rId12">
              <a:alphaModFix amt="52000"/>
            </a:blip>
            <a:stretch>
              <a:fillRect/>
            </a:stretch>
          </a:blipFill>
        </p:spPr>
        <p:txBody>
          <a:bodyPr/>
          <a:lstStyle/>
          <a:p>
            <a:endParaRPr lang="en-US"/>
          </a:p>
        </p:txBody>
      </p:sp>
      <p:sp>
        <p:nvSpPr>
          <p:cNvPr id="17" name="TextBox 17"/>
          <p:cNvSpPr txBox="1"/>
          <p:nvPr/>
        </p:nvSpPr>
        <p:spPr>
          <a:xfrm>
            <a:off x="2579713" y="523240"/>
            <a:ext cx="14204573" cy="906145"/>
          </a:xfrm>
          <a:prstGeom prst="rect">
            <a:avLst/>
          </a:prstGeom>
        </p:spPr>
        <p:txBody>
          <a:bodyPr lIns="0" tIns="0" rIns="0" bIns="0" rtlCol="0" anchor="t">
            <a:spAutoFit/>
          </a:bodyPr>
          <a:lstStyle/>
          <a:p>
            <a:pPr algn="ctr">
              <a:lnSpc>
                <a:spcPts val="7279"/>
              </a:lnSpc>
            </a:pPr>
            <a:r>
              <a:rPr lang="en-US" sz="5199">
                <a:solidFill>
                  <a:srgbClr val="000000"/>
                </a:solidFill>
                <a:latin typeface="DejaVu Serif Bold"/>
              </a:rPr>
              <a:t>Tải điện trong sinh hoạt thường</a:t>
            </a:r>
          </a:p>
        </p:txBody>
      </p:sp>
      <p:sp>
        <p:nvSpPr>
          <p:cNvPr id="18" name="TextBox 18"/>
          <p:cNvSpPr txBox="1"/>
          <p:nvPr/>
        </p:nvSpPr>
        <p:spPr>
          <a:xfrm>
            <a:off x="2966630" y="6727674"/>
            <a:ext cx="6569364" cy="1287019"/>
          </a:xfrm>
          <a:prstGeom prst="rect">
            <a:avLst/>
          </a:prstGeom>
        </p:spPr>
        <p:txBody>
          <a:bodyPr lIns="0" tIns="0" rIns="0" bIns="0" rtlCol="0" anchor="t">
            <a:spAutoFit/>
          </a:bodyPr>
          <a:lstStyle/>
          <a:p>
            <a:pPr>
              <a:lnSpc>
                <a:spcPts val="5105"/>
              </a:lnSpc>
              <a:spcBef>
                <a:spcPct val="0"/>
              </a:spcBef>
            </a:pPr>
            <a:r>
              <a:rPr lang="en-US" sz="3600">
                <a:solidFill>
                  <a:srgbClr val="000000"/>
                </a:solidFill>
                <a:latin typeface="Times New Roman" panose="02020603050405020304" pitchFamily="18" charset="0"/>
                <a:cs typeface="Times New Roman" panose="02020603050405020304" pitchFamily="18" charset="0"/>
              </a:rPr>
              <a:t>Tải điện trong sinh hoạt thường là tại điện một pha. </a:t>
            </a:r>
          </a:p>
        </p:txBody>
      </p:sp>
      <p:sp>
        <p:nvSpPr>
          <p:cNvPr id="19" name="TextBox 19"/>
          <p:cNvSpPr txBox="1"/>
          <p:nvPr/>
        </p:nvSpPr>
        <p:spPr>
          <a:xfrm>
            <a:off x="10303025" y="2258984"/>
            <a:ext cx="6970888" cy="2563779"/>
          </a:xfrm>
          <a:prstGeom prst="rect">
            <a:avLst/>
          </a:prstGeom>
        </p:spPr>
        <p:txBody>
          <a:bodyPr lIns="0" tIns="0" rIns="0" bIns="0" rtlCol="0" anchor="t">
            <a:spAutoFit/>
          </a:bodyPr>
          <a:lstStyle/>
          <a:p>
            <a:pPr algn="just">
              <a:lnSpc>
                <a:spcPts val="5105"/>
              </a:lnSpc>
              <a:spcBef>
                <a:spcPct val="0"/>
              </a:spcBef>
            </a:pPr>
            <a:r>
              <a:rPr lang="en-US" sz="3600">
                <a:solidFill>
                  <a:srgbClr val="000000"/>
                </a:solidFill>
                <a:latin typeface="Times New Roman" panose="02020603050405020304" pitchFamily="18" charset="0"/>
                <a:cs typeface="Times New Roman" panose="02020603050405020304" pitchFamily="18" charset="0"/>
              </a:rPr>
              <a:t>Tải điện trong sinh hoạt thường biến động theo giờ theo ngày và theo mùa trong năm điều này gây khó khăn cho công tác điều độ hệ thống điện</a:t>
            </a:r>
          </a:p>
        </p:txBody>
      </p:sp>
    </p:spTree>
    <p:extLst>
      <p:ext uri="{BB962C8B-B14F-4D97-AF65-F5344CB8AC3E}">
        <p14:creationId xmlns:p14="http://schemas.microsoft.com/office/powerpoint/2010/main" val="2953271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6149" y="-4042951"/>
            <a:ext cx="10305250" cy="18278452"/>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p>
        </p:txBody>
      </p:sp>
      <p:sp>
        <p:nvSpPr>
          <p:cNvPr id="7" name="AutoShape 7"/>
          <p:cNvSpPr/>
          <p:nvPr/>
        </p:nvSpPr>
        <p:spPr>
          <a:xfrm rot="2333437">
            <a:off x="17314332" y="102270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924712" y="103309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7047772" y="96190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355518" y="38868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745138" y="49261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622078" y="-21935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4" name="Freeform 14"/>
          <p:cNvSpPr/>
          <p:nvPr/>
        </p:nvSpPr>
        <p:spPr>
          <a:xfrm>
            <a:off x="16204782" y="504177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20" name="Picture 20"/>
          <p:cNvPicPr>
            <a:picLocks noChangeAspect="1"/>
          </p:cNvPicPr>
          <p:nvPr/>
        </p:nvPicPr>
        <p:blipFill>
          <a:blip r:embed="rId6">
            <a:alphaModFix amt="43999"/>
          </a:blip>
          <a:srcRect/>
          <a:stretch>
            <a:fillRect/>
          </a:stretch>
        </p:blipFill>
        <p:spPr>
          <a:xfrm>
            <a:off x="13407851" y="283527"/>
            <a:ext cx="3936708" cy="2086455"/>
          </a:xfrm>
          <a:prstGeom prst="rect">
            <a:avLst/>
          </a:prstGeom>
        </p:spPr>
      </p:pic>
      <p:sp>
        <p:nvSpPr>
          <p:cNvPr id="21" name="TextBox 21"/>
          <p:cNvSpPr txBox="1"/>
          <p:nvPr/>
        </p:nvSpPr>
        <p:spPr>
          <a:xfrm>
            <a:off x="851805" y="216534"/>
            <a:ext cx="16826595" cy="942566"/>
          </a:xfrm>
          <a:prstGeom prst="rect">
            <a:avLst/>
          </a:prstGeom>
        </p:spPr>
        <p:txBody>
          <a:bodyPr wrap="square" lIns="0" tIns="0" rIns="0" bIns="0" rtlCol="0" anchor="t">
            <a:spAutoFit/>
          </a:bodyPr>
          <a:lstStyle/>
          <a:p>
            <a:pPr algn="just">
              <a:lnSpc>
                <a:spcPts val="8282"/>
              </a:lnSpc>
            </a:pP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II.Vai</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trò</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của</a:t>
            </a:r>
            <a:r>
              <a:rPr lang="en-US" sz="4800" b="1" i="0" u="none" strike="noStrike">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c</a:t>
            </a:r>
            <a:r>
              <a:rPr lang="en-US" sz="4800" b="1" i="0" u="none" strike="noStrike" smtClean="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ác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thành</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phần</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trong</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hệ</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thống</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điện</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quốc</a:t>
            </a:r>
            <a:r>
              <a:rPr lang="en-US" sz="4800" b="1" i="0" u="none" strike="noStrike" dirty="0">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4800" b="1" i="0" u="none" strike="noStrike" dirty="0" err="1">
                <a:solidFill>
                  <a:srgbClr val="000000"/>
                </a:solidFill>
                <a:effectLst/>
                <a:latin typeface="Times New Roman" panose="02020603050405020304" pitchFamily="18" charset="0"/>
                <a:ea typeface="Segoe UI Black" panose="020B0A02040204020203" pitchFamily="34" charset="0"/>
                <a:cs typeface="Times New Roman" panose="02020603050405020304" pitchFamily="18" charset="0"/>
              </a:rPr>
              <a:t>gia</a:t>
            </a:r>
            <a:endParaRPr lang="en-US" sz="4800"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23" name="Rectangle 22"/>
          <p:cNvSpPr/>
          <p:nvPr/>
        </p:nvSpPr>
        <p:spPr>
          <a:xfrm>
            <a:off x="844717" y="2005569"/>
            <a:ext cx="16189800" cy="707886"/>
          </a:xfrm>
          <a:prstGeom prst="rect">
            <a:avLst/>
          </a:prstGeom>
        </p:spPr>
        <p:txBody>
          <a:bodyPr wrap="square">
            <a:spAutoFit/>
          </a:bodyPr>
          <a:lstStyle/>
          <a:p>
            <a:pPr algn="just"/>
            <a:r>
              <a:rPr lang="en-US" sz="4000" b="1" smtClean="0">
                <a:latin typeface="Times New Roman" panose="02020603050405020304" pitchFamily="18" charset="0"/>
                <a:ea typeface="Calibri" panose="020F0502020204030204" pitchFamily="34" charset="0"/>
                <a:cs typeface="Times New Roman" panose="02020603050405020304" pitchFamily="18" charset="0"/>
              </a:rPr>
              <a:t>4.</a:t>
            </a:r>
            <a:r>
              <a:rPr lang="x-none" sz="4000" smtClean="0">
                <a:latin typeface="Times New Roman" panose="02020603050405020304" pitchFamily="18" charset="0"/>
                <a:ea typeface="Calibri" panose="020F0502020204030204" pitchFamily="34" charset="0"/>
                <a:cs typeface="Times New Roman" panose="02020603050405020304" pitchFamily="18" charset="0"/>
              </a:rPr>
              <a:t> Nối </a:t>
            </a:r>
            <a:r>
              <a:rPr lang="x-none" sz="4000">
                <a:latin typeface="Times New Roman" panose="02020603050405020304" pitchFamily="18" charset="0"/>
                <a:ea typeface="Calibri" panose="020F0502020204030204" pitchFamily="34" charset="0"/>
                <a:cs typeface="Times New Roman" panose="02020603050405020304" pitchFamily="18" charset="0"/>
              </a:rPr>
              <a:t>tên các cấp điện áp tương ứng với các giá trị điện áp.</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7"/>
          <a:stretch>
            <a:fillRect/>
          </a:stretch>
        </p:blipFill>
        <p:spPr>
          <a:xfrm>
            <a:off x="2037125" y="3394010"/>
            <a:ext cx="14455953" cy="5660849"/>
          </a:xfrm>
          <a:prstGeom prst="rect">
            <a:avLst/>
          </a:prstGeom>
        </p:spPr>
      </p:pic>
    </p:spTree>
    <p:extLst>
      <p:ext uri="{BB962C8B-B14F-4D97-AF65-F5344CB8AC3E}">
        <p14:creationId xmlns:p14="http://schemas.microsoft.com/office/powerpoint/2010/main" val="22060963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Hệ thống lưới điện thông minh - Tin Tức VTV24">
            <a:hlinkClick r:id="" action="ppaction://media"/>
            <a:extLst>
              <a:ext uri="{FF2B5EF4-FFF2-40B4-BE49-F238E27FC236}">
                <a16:creationId xmlns:a16="http://schemas.microsoft.com/office/drawing/2014/main" xmlns="" id="{BDD6F594-062F-44AF-8DBB-F1F908D83E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8573009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6149" y="-3986601"/>
            <a:ext cx="10305250" cy="18278452"/>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latin typeface="Segoe UI Black" panose="020B0A02040204020203" pitchFamily="34" charset="0"/>
              <a:ea typeface="Segoe UI Black" panose="020B0A02040204020203" pitchFamily="34" charset="0"/>
            </a:endParaRPr>
          </a:p>
        </p:txBody>
      </p:sp>
      <p:sp>
        <p:nvSpPr>
          <p:cNvPr id="5" name="Freeform 5"/>
          <p:cNvSpPr/>
          <p:nvPr/>
        </p:nvSpPr>
        <p:spPr>
          <a:xfrm>
            <a:off x="-634510" y="-1457748"/>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5771950" y="9401450"/>
            <a:ext cx="1076050" cy="315600"/>
          </a:xfrm>
          <a:custGeom>
            <a:avLst/>
            <a:gdLst/>
            <a:ahLst/>
            <a:cxnLst/>
            <a:rect l="l" t="t" r="r" b="b"/>
            <a:pathLst>
              <a:path w="1076050" h="315600">
                <a:moveTo>
                  <a:pt x="0" y="0"/>
                </a:moveTo>
                <a:lnTo>
                  <a:pt x="1076050" y="0"/>
                </a:lnTo>
                <a:lnTo>
                  <a:pt x="1076050" y="315600"/>
                </a:lnTo>
                <a:lnTo>
                  <a:pt x="0" y="3156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AutoShape 7"/>
          <p:cNvSpPr/>
          <p:nvPr/>
        </p:nvSpPr>
        <p:spPr>
          <a:xfrm rot="2333437">
            <a:off x="-835018" y="848111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224638" y="858504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101578" y="7873074"/>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17495032" y="22754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17105412" y="23793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17228472" y="16674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3" name="Freeform 13"/>
          <p:cNvSpPr/>
          <p:nvPr/>
        </p:nvSpPr>
        <p:spPr>
          <a:xfrm>
            <a:off x="7559422" y="311648"/>
            <a:ext cx="3169152" cy="393100"/>
          </a:xfrm>
          <a:custGeom>
            <a:avLst/>
            <a:gdLst/>
            <a:ahLst/>
            <a:cxnLst/>
            <a:rect l="l" t="t" r="r" b="b"/>
            <a:pathLst>
              <a:path w="3169152" h="393100">
                <a:moveTo>
                  <a:pt x="0" y="0"/>
                </a:moveTo>
                <a:lnTo>
                  <a:pt x="3169152" y="0"/>
                </a:lnTo>
                <a:lnTo>
                  <a:pt x="3169152" y="393100"/>
                </a:lnTo>
                <a:lnTo>
                  <a:pt x="0" y="3931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TextBox 14"/>
          <p:cNvSpPr txBox="1"/>
          <p:nvPr/>
        </p:nvSpPr>
        <p:spPr>
          <a:xfrm>
            <a:off x="2652714" y="682463"/>
            <a:ext cx="10308750" cy="923330"/>
          </a:xfrm>
          <a:prstGeom prst="rect">
            <a:avLst/>
          </a:prstGeom>
        </p:spPr>
        <p:txBody>
          <a:bodyPr lIns="0" tIns="0" rIns="0" bIns="0" rtlCol="0" anchor="t">
            <a:spAutoFit/>
          </a:bodyPr>
          <a:lstStyle/>
          <a:p>
            <a:pPr algn="ctr">
              <a:lnSpc>
                <a:spcPts val="7200"/>
              </a:lnSpc>
            </a:pPr>
            <a:r>
              <a:rPr lang="en-US" sz="6000" smtClean="0">
                <a:solidFill>
                  <a:srgbClr val="575979"/>
                </a:solidFill>
                <a:latin typeface="Segoe UI Black" panose="020B0A02040204020203" pitchFamily="34" charset="0"/>
                <a:ea typeface="Segoe UI Black" panose="020B0A02040204020203" pitchFamily="34" charset="0"/>
              </a:rPr>
              <a:t>KHỞI ĐỘNG</a:t>
            </a:r>
            <a:endParaRPr lang="en-US" sz="6000">
              <a:solidFill>
                <a:srgbClr val="575979"/>
              </a:solidFill>
              <a:latin typeface="Segoe UI Black" panose="020B0A02040204020203" pitchFamily="34" charset="0"/>
              <a:ea typeface="Segoe UI Black" panose="020B0A02040204020203" pitchFamily="34" charset="0"/>
            </a:endParaRPr>
          </a:p>
        </p:txBody>
      </p:sp>
      <p:sp>
        <p:nvSpPr>
          <p:cNvPr id="25" name="Freeform 25"/>
          <p:cNvSpPr/>
          <p:nvPr/>
        </p:nvSpPr>
        <p:spPr>
          <a:xfrm>
            <a:off x="13464672" y="5326252"/>
            <a:ext cx="1269312" cy="1399964"/>
          </a:xfrm>
          <a:custGeom>
            <a:avLst/>
            <a:gdLst/>
            <a:ahLst/>
            <a:cxnLst/>
            <a:rect l="l" t="t" r="r" b="b"/>
            <a:pathLst>
              <a:path w="1269312" h="1399964">
                <a:moveTo>
                  <a:pt x="0" y="0"/>
                </a:moveTo>
                <a:lnTo>
                  <a:pt x="1269312" y="0"/>
                </a:lnTo>
                <a:lnTo>
                  <a:pt x="1269312" y="1399964"/>
                </a:lnTo>
                <a:lnTo>
                  <a:pt x="0" y="13999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Rectangle 15"/>
          <p:cNvSpPr/>
          <p:nvPr/>
        </p:nvSpPr>
        <p:spPr>
          <a:xfrm>
            <a:off x="705504" y="1754974"/>
            <a:ext cx="15979386" cy="2123658"/>
          </a:xfrm>
          <a:prstGeom prst="rect">
            <a:avLst/>
          </a:prstGeom>
        </p:spPr>
        <p:txBody>
          <a:bodyPr wrap="square">
            <a:spAutoFit/>
          </a:bodyPr>
          <a:lstStyle/>
          <a:p>
            <a:pPr algn="just"/>
            <a:r>
              <a:rPr lang="en-US" sz="4400" smtClean="0">
                <a:latin typeface="Times New Roman" panose="02020603050405020304" pitchFamily="18" charset="0"/>
                <a:ea typeface="Calibri" panose="020F0502020204030204" pitchFamily="34" charset="0"/>
              </a:rPr>
              <a:t>Hãy nhận </a:t>
            </a:r>
            <a:r>
              <a:rPr lang="en-US" sz="4400">
                <a:latin typeface="Times New Roman" panose="02020603050405020304" pitchFamily="18" charset="0"/>
                <a:ea typeface="Calibri" panose="020F0502020204030204" pitchFamily="34" charset="0"/>
              </a:rPr>
              <a:t>diện gọi tên các hình minh </a:t>
            </a:r>
            <a:r>
              <a:rPr lang="en-US" sz="4400" smtClean="0">
                <a:latin typeface="Times New Roman" panose="02020603050405020304" pitchFamily="18" charset="0"/>
                <a:ea typeface="Calibri" panose="020F0502020204030204" pitchFamily="34" charset="0"/>
              </a:rPr>
              <a:t>họa </a:t>
            </a:r>
            <a:r>
              <a:rPr lang="en-US" sz="4400">
                <a:latin typeface="Times New Roman" panose="02020603050405020304" pitchFamily="18" charset="0"/>
                <a:ea typeface="Calibri" panose="020F0502020204030204" pitchFamily="34" charset="0"/>
              </a:rPr>
              <a:t>của các bộ phận trong cấu trúc </a:t>
            </a:r>
            <a:r>
              <a:rPr lang="en-US" sz="4400" smtClean="0">
                <a:latin typeface="Times New Roman" panose="02020603050405020304" pitchFamily="18" charset="0"/>
                <a:ea typeface="Calibri" panose="020F0502020204030204" pitchFamily="34" charset="0"/>
              </a:rPr>
              <a:t>hệ </a:t>
            </a:r>
            <a:r>
              <a:rPr lang="en-US" sz="4400">
                <a:latin typeface="Times New Roman" panose="02020603050405020304" pitchFamily="18" charset="0"/>
                <a:ea typeface="Calibri" panose="020F0502020204030204" pitchFamily="34" charset="0"/>
              </a:rPr>
              <a:t>thống điện quốc </a:t>
            </a:r>
            <a:r>
              <a:rPr lang="en-US" sz="4400" smtClean="0">
                <a:latin typeface="Times New Roman" panose="02020603050405020304" pitchFamily="18" charset="0"/>
                <a:ea typeface="Calibri" panose="020F0502020204030204" pitchFamily="34" charset="0"/>
              </a:rPr>
              <a:t>gia dưới đây.</a:t>
            </a:r>
            <a:endParaRPr lang="en-US" sz="4400"/>
          </a:p>
          <a:p>
            <a:pPr algn="just"/>
            <a:r>
              <a:rPr lang="en-US" sz="4400" smtClean="0">
                <a:latin typeface="Times New Roman" panose="02020603050405020304" pitchFamily="18" charset="0"/>
                <a:ea typeface="Calibri" panose="020F0502020204030204" pitchFamily="34" charset="0"/>
              </a:rPr>
              <a:t>  </a:t>
            </a:r>
            <a:endParaRPr lang="en-US" sz="4400"/>
          </a:p>
        </p:txBody>
      </p:sp>
      <p:pic>
        <p:nvPicPr>
          <p:cNvPr id="22" name="Picture 21">
            <a:extLst>
              <a:ext uri="{FF2B5EF4-FFF2-40B4-BE49-F238E27FC236}">
                <a16:creationId xmlns:a16="http://schemas.microsoft.com/office/drawing/2014/main" xmlns="" id="{8CBA186D-8842-6684-91E1-CBA8A00BA566}"/>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859976" y="3647733"/>
            <a:ext cx="7293424" cy="4822266"/>
          </a:xfrm>
          <a:prstGeom prst="rect">
            <a:avLst/>
          </a:prstGeom>
          <a:noFill/>
          <a:ln>
            <a:noFill/>
          </a:ln>
        </p:spPr>
      </p:pic>
      <p:pic>
        <p:nvPicPr>
          <p:cNvPr id="23" name="Picture 22"/>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07872" y="3647733"/>
            <a:ext cx="8467173" cy="4778090"/>
          </a:xfrm>
          <a:prstGeom prst="rect">
            <a:avLst/>
          </a:prstGeom>
          <a:noFill/>
          <a:ln>
            <a:noFill/>
          </a:ln>
        </p:spPr>
      </p:pic>
      <p:sp>
        <p:nvSpPr>
          <p:cNvPr id="20" name="Rectangle 19"/>
          <p:cNvSpPr/>
          <p:nvPr/>
        </p:nvSpPr>
        <p:spPr>
          <a:xfrm>
            <a:off x="3136714" y="8826006"/>
            <a:ext cx="2654486" cy="707886"/>
          </a:xfrm>
          <a:prstGeom prst="rect">
            <a:avLst/>
          </a:prstGeom>
        </p:spPr>
        <p:txBody>
          <a:bodyPr wrap="square">
            <a:spAutoFit/>
          </a:bodyPr>
          <a:lstStyle/>
          <a:p>
            <a:r>
              <a:rPr lang="x-none" sz="4000">
                <a:latin typeface="Times New Roman" panose="02020603050405020304" pitchFamily="18" charset="0"/>
                <a:ea typeface="Calibri" panose="020F0502020204030204" pitchFamily="34" charset="0"/>
              </a:rPr>
              <a:t>Lưới điện</a:t>
            </a:r>
            <a:endParaRPr lang="en-US" sz="4000"/>
          </a:p>
        </p:txBody>
      </p:sp>
      <p:sp>
        <p:nvSpPr>
          <p:cNvPr id="27" name="Rectangle 26"/>
          <p:cNvSpPr/>
          <p:nvPr/>
        </p:nvSpPr>
        <p:spPr>
          <a:xfrm>
            <a:off x="11280480" y="8745240"/>
            <a:ext cx="2901756" cy="707886"/>
          </a:xfrm>
          <a:prstGeom prst="rect">
            <a:avLst/>
          </a:prstGeom>
        </p:spPr>
        <p:txBody>
          <a:bodyPr wrap="none">
            <a:spAutoFit/>
          </a:bodyPr>
          <a:lstStyle/>
          <a:p>
            <a:r>
              <a:rPr lang="x-none" sz="4000">
                <a:latin typeface="Times New Roman" panose="02020603050405020304" pitchFamily="18" charset="0"/>
                <a:ea typeface="Calibri" panose="020F0502020204030204" pitchFamily="34" charset="0"/>
              </a:rPr>
              <a:t>Trạm biến áp</a:t>
            </a:r>
            <a:endParaRPr lang="en-US" sz="4000"/>
          </a:p>
        </p:txBody>
      </p:sp>
    </p:spTree>
    <p:extLst>
      <p:ext uri="{BB962C8B-B14F-4D97-AF65-F5344CB8AC3E}">
        <p14:creationId xmlns:p14="http://schemas.microsoft.com/office/powerpoint/2010/main" val="42940710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D1D8E6">
                <a:alpha val="100000"/>
              </a:srgbClr>
            </a:gs>
            <a:gs pos="11000">
              <a:srgbClr val="D1D8E6">
                <a:alpha val="100000"/>
              </a:srgbClr>
            </a:gs>
            <a:gs pos="49000">
              <a:srgbClr val="ECD9DD">
                <a:alpha val="100000"/>
              </a:srgbClr>
            </a:gs>
            <a:gs pos="75000">
              <a:srgbClr val="D1D8E6">
                <a:alpha val="100000"/>
              </a:srgbClr>
            </a:gs>
            <a:gs pos="100000">
              <a:srgbClr val="BABFD7">
                <a:alpha val="100000"/>
              </a:srgbClr>
            </a:gs>
          </a:gsLst>
          <a:lin ang="8100019"/>
        </a:gradFill>
        <a:effectLst/>
      </p:bgPr>
    </p:bg>
    <p:spTree>
      <p:nvGrpSpPr>
        <p:cNvPr id="1" name=""/>
        <p:cNvGrpSpPr/>
        <p:nvPr/>
      </p:nvGrpSpPr>
      <p:grpSpPr>
        <a:xfrm>
          <a:off x="0" y="0"/>
          <a:ext cx="0" cy="0"/>
          <a:chOff x="0" y="0"/>
          <a:chExt cx="0" cy="0"/>
        </a:xfrm>
      </p:grpSpPr>
      <p:sp>
        <p:nvSpPr>
          <p:cNvPr id="3" name="Freeform 3"/>
          <p:cNvSpPr/>
          <p:nvPr/>
        </p:nvSpPr>
        <p:spPr>
          <a:xfrm>
            <a:off x="2538090" y="920672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8601200" y="9588650"/>
            <a:ext cx="1076050" cy="315600"/>
          </a:xfrm>
          <a:custGeom>
            <a:avLst/>
            <a:gdLst/>
            <a:ahLst/>
            <a:cxnLst/>
            <a:rect l="l" t="t" r="r" b="b"/>
            <a:pathLst>
              <a:path w="1076050" h="315600">
                <a:moveTo>
                  <a:pt x="0" y="0"/>
                </a:moveTo>
                <a:lnTo>
                  <a:pt x="1076050" y="0"/>
                </a:lnTo>
                <a:lnTo>
                  <a:pt x="1076050" y="315600"/>
                </a:lnTo>
                <a:lnTo>
                  <a:pt x="0" y="3156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AutoShape 5"/>
          <p:cNvSpPr/>
          <p:nvPr/>
        </p:nvSpPr>
        <p:spPr>
          <a:xfrm rot="2333437">
            <a:off x="-323268" y="104391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6" name="AutoShape 6"/>
          <p:cNvSpPr/>
          <p:nvPr/>
        </p:nvSpPr>
        <p:spPr>
          <a:xfrm rot="2333437">
            <a:off x="-712888" y="114784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7" name="AutoShape 7"/>
          <p:cNvSpPr/>
          <p:nvPr/>
        </p:nvSpPr>
        <p:spPr>
          <a:xfrm rot="2333437">
            <a:off x="-589828" y="435874"/>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868632" y="101572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6479012" y="102611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16602072" y="95492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Freeform 12"/>
          <p:cNvSpPr/>
          <p:nvPr/>
        </p:nvSpPr>
        <p:spPr>
          <a:xfrm>
            <a:off x="12825090" y="-2501174"/>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TextBox 13"/>
          <p:cNvSpPr txBox="1"/>
          <p:nvPr/>
        </p:nvSpPr>
        <p:spPr>
          <a:xfrm>
            <a:off x="1367523" y="1902555"/>
            <a:ext cx="17098072" cy="923330"/>
          </a:xfrm>
          <a:prstGeom prst="rect">
            <a:avLst/>
          </a:prstGeom>
        </p:spPr>
        <p:txBody>
          <a:bodyPr wrap="square" lIns="0" tIns="0" rIns="0" bIns="0" rtlCol="0" anchor="t">
            <a:spAutoFit/>
          </a:bodyPr>
          <a:lstStyle/>
          <a:p>
            <a:pPr rtl="0">
              <a:spcBef>
                <a:spcPts val="0"/>
              </a:spcBef>
              <a:spcAft>
                <a:spcPts val="0"/>
              </a:spcAft>
            </a:pPr>
            <a:r>
              <a:rPr lang="en-US" sz="6000" b="1" i="0" u="none" strike="noStrike">
                <a:solidFill>
                  <a:srgbClr val="575979"/>
                </a:solidFill>
                <a:effectLst>
                  <a:outerShdw blurRad="38100" dist="38100" dir="2700000" algn="tl">
                    <a:srgbClr val="000000">
                      <a:alpha val="43137"/>
                    </a:srgbClr>
                  </a:outerShdw>
                </a:effectLst>
                <a:latin typeface="Arial" panose="020B0604020202020204" pitchFamily="34" charset="0"/>
              </a:rPr>
              <a:t>Câu 1: Hệ thống điện Quốc gia gồm</a:t>
            </a:r>
            <a:r>
              <a:rPr lang="en-US" sz="6000" b="0" i="0" u="none" strike="noStrike" smtClean="0">
                <a:solidFill>
                  <a:srgbClr val="000000"/>
                </a:solidFill>
                <a:effectLst/>
                <a:latin typeface="Arial" panose="020B0604020202020204" pitchFamily="34" charset="0"/>
              </a:rPr>
              <a:t>:</a:t>
            </a:r>
            <a:endParaRPr lang="en-US" sz="6000">
              <a:solidFill>
                <a:srgbClr val="403953"/>
              </a:solidFill>
              <a:latin typeface="Poppins Bold"/>
            </a:endParaRPr>
          </a:p>
        </p:txBody>
      </p:sp>
      <p:sp>
        <p:nvSpPr>
          <p:cNvPr id="30" name="Rectangle 29">
            <a:extLst>
              <a:ext uri="{FF2B5EF4-FFF2-40B4-BE49-F238E27FC236}">
                <a16:creationId xmlns:a16="http://schemas.microsoft.com/office/drawing/2014/main" xmlns="" id="{E51EAB95-542F-48CB-8624-7676615FE466}"/>
              </a:ext>
            </a:extLst>
          </p:cNvPr>
          <p:cNvSpPr/>
          <p:nvPr/>
        </p:nvSpPr>
        <p:spPr>
          <a:xfrm>
            <a:off x="-1783109" y="3549624"/>
            <a:ext cx="8948174" cy="2051676"/>
          </a:xfrm>
          <a:prstGeom prst="rect">
            <a:avLst/>
          </a:prstGeom>
          <a:solidFill>
            <a:srgbClr val="575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0" i="0" u="none" strike="noStrike">
                <a:solidFill>
                  <a:schemeClr val="bg1"/>
                </a:solidFill>
                <a:effectLst>
                  <a:outerShdw blurRad="38100" dist="38100" dir="2700000" algn="tl">
                    <a:srgbClr val="000000">
                      <a:alpha val="43137"/>
                    </a:srgbClr>
                  </a:outerShdw>
                </a:effectLst>
                <a:latin typeface="Arial" panose="020B0604020202020204" pitchFamily="34" charset="0"/>
              </a:rPr>
              <a:t>  A. Nguồn điện</a:t>
            </a:r>
            <a:endParaRPr lang="en-US" sz="5400">
              <a:solidFill>
                <a:schemeClr val="bg1"/>
              </a:solidFill>
              <a:effectLst>
                <a:outerShdw blurRad="38100" dist="38100" dir="2700000" algn="tl">
                  <a:srgbClr val="000000">
                    <a:alpha val="43137"/>
                  </a:srgbClr>
                </a:outerShdw>
              </a:effectLst>
            </a:endParaRPr>
          </a:p>
        </p:txBody>
      </p:sp>
      <p:sp>
        <p:nvSpPr>
          <p:cNvPr id="31" name="Rectangle 30">
            <a:extLst>
              <a:ext uri="{FF2B5EF4-FFF2-40B4-BE49-F238E27FC236}">
                <a16:creationId xmlns:a16="http://schemas.microsoft.com/office/drawing/2014/main" xmlns="" id="{84471ACA-7253-4AE1-8B26-4B657528E3ED}"/>
              </a:ext>
            </a:extLst>
          </p:cNvPr>
          <p:cNvSpPr/>
          <p:nvPr/>
        </p:nvSpPr>
        <p:spPr>
          <a:xfrm>
            <a:off x="-838200" y="6972679"/>
            <a:ext cx="8948174" cy="2051676"/>
          </a:xfrm>
          <a:prstGeom prst="rect">
            <a:avLst/>
          </a:prstGeom>
          <a:solidFill>
            <a:srgbClr val="575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0" i="0" u="none" strike="noStrike">
                <a:solidFill>
                  <a:schemeClr val="bg1"/>
                </a:solidFill>
                <a:effectLst>
                  <a:outerShdw blurRad="38100" dist="38100" dir="2700000" algn="tl">
                    <a:srgbClr val="000000">
                      <a:alpha val="43137"/>
                    </a:srgbClr>
                  </a:outerShdw>
                </a:effectLst>
                <a:latin typeface="Arial" panose="020B0604020202020204" pitchFamily="34" charset="0"/>
              </a:rPr>
              <a:t>B. Lưới điện</a:t>
            </a:r>
            <a:endParaRPr lang="en-US" sz="5400">
              <a:solidFill>
                <a:schemeClr val="bg1"/>
              </a:solidFill>
              <a:effectLst>
                <a:outerShdw blurRad="38100" dist="38100" dir="2700000" algn="tl">
                  <a:srgbClr val="000000">
                    <a:alpha val="43137"/>
                  </a:srgbClr>
                </a:outerShdw>
              </a:effectLst>
            </a:endParaRPr>
          </a:p>
        </p:txBody>
      </p:sp>
      <p:sp>
        <p:nvSpPr>
          <p:cNvPr id="34" name="Rectangle 33">
            <a:extLst>
              <a:ext uri="{FF2B5EF4-FFF2-40B4-BE49-F238E27FC236}">
                <a16:creationId xmlns:a16="http://schemas.microsoft.com/office/drawing/2014/main" xmlns="" id="{E681546F-7875-40E3-A8AE-2198B57B7A9D}"/>
              </a:ext>
            </a:extLst>
          </p:cNvPr>
          <p:cNvSpPr/>
          <p:nvPr/>
        </p:nvSpPr>
        <p:spPr>
          <a:xfrm>
            <a:off x="11122936" y="3508796"/>
            <a:ext cx="8948174" cy="2051676"/>
          </a:xfrm>
          <a:prstGeom prst="rect">
            <a:avLst/>
          </a:prstGeom>
          <a:solidFill>
            <a:srgbClr val="575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a:solidFill>
                  <a:schemeClr val="bg1"/>
                </a:solidFill>
                <a:effectLst>
                  <a:outerShdw blurRad="38100" dist="38100" dir="2700000" algn="tl">
                    <a:srgbClr val="000000">
                      <a:alpha val="43137"/>
                    </a:srgbClr>
                  </a:outerShdw>
                </a:effectLst>
              </a:rPr>
              <a:t>               C. Tải điện</a:t>
            </a:r>
          </a:p>
        </p:txBody>
      </p:sp>
      <p:sp>
        <p:nvSpPr>
          <p:cNvPr id="35" name="Rectangle 34">
            <a:extLst>
              <a:ext uri="{FF2B5EF4-FFF2-40B4-BE49-F238E27FC236}">
                <a16:creationId xmlns:a16="http://schemas.microsoft.com/office/drawing/2014/main" xmlns="" id="{78784A1E-BFC6-486E-8E4C-D102B9BB2B12}"/>
              </a:ext>
            </a:extLst>
          </p:cNvPr>
          <p:cNvSpPr/>
          <p:nvPr/>
        </p:nvSpPr>
        <p:spPr>
          <a:xfrm>
            <a:off x="10178028" y="6972679"/>
            <a:ext cx="8212983" cy="2051676"/>
          </a:xfrm>
          <a:prstGeom prst="rect">
            <a:avLst/>
          </a:prstGeom>
          <a:solidFill>
            <a:srgbClr val="575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0" i="0" u="none" strike="noStrike">
                <a:solidFill>
                  <a:schemeClr val="bg1"/>
                </a:solidFill>
                <a:effectLst/>
                <a:latin typeface="Arial" panose="020B0604020202020204" pitchFamily="34" charset="0"/>
              </a:rPr>
              <a:t>D. Nguồn điện, lưới điện, tải điện</a:t>
            </a:r>
            <a:endParaRPr lang="en-US" sz="5400">
              <a:solidFill>
                <a:schemeClr val="bg1"/>
              </a:solidFill>
              <a:effectLst>
                <a:outerShdw blurRad="38100" dist="38100" dir="2700000" algn="tl">
                  <a:srgbClr val="000000">
                    <a:alpha val="43137"/>
                  </a:srgbClr>
                </a:outerShdw>
              </a:effectLst>
            </a:endParaRPr>
          </a:p>
        </p:txBody>
      </p:sp>
      <p:pic>
        <p:nvPicPr>
          <p:cNvPr id="1026" name="Picture 2" descr="Dấu kiểm : Ảnh, hình ảnh có sẵn và ảnh miễn phí bản quyền | Shutterstock">
            <a:extLst>
              <a:ext uri="{FF2B5EF4-FFF2-40B4-BE49-F238E27FC236}">
                <a16:creationId xmlns:a16="http://schemas.microsoft.com/office/drawing/2014/main" xmlns="" id="{6DA4271D-3991-4C7B-BDE0-7AD08455B17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255900" y="7163685"/>
            <a:ext cx="1823473" cy="18234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2A9CFCB3-FD74-4DA0-ACA9-7AB393D744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10689" y="3942744"/>
            <a:ext cx="1480050" cy="14800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a:extLst>
              <a:ext uri="{FF2B5EF4-FFF2-40B4-BE49-F238E27FC236}">
                <a16:creationId xmlns:a16="http://schemas.microsoft.com/office/drawing/2014/main" xmlns="" id="{C5CDAE66-C1E6-4849-926C-929DC63B523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5015" y="7335396"/>
            <a:ext cx="1480050" cy="14800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a:extLst>
              <a:ext uri="{FF2B5EF4-FFF2-40B4-BE49-F238E27FC236}">
                <a16:creationId xmlns:a16="http://schemas.microsoft.com/office/drawing/2014/main" xmlns="" id="{3E68033E-77A6-40D1-8A9D-EF99374897A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757134" y="3877667"/>
            <a:ext cx="1480050" cy="14800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13"/>
          <p:cNvSpPr txBox="1"/>
          <p:nvPr/>
        </p:nvSpPr>
        <p:spPr>
          <a:xfrm>
            <a:off x="6248400" y="154673"/>
            <a:ext cx="5470157" cy="1107996"/>
          </a:xfrm>
          <a:prstGeom prst="rect">
            <a:avLst/>
          </a:prstGeom>
        </p:spPr>
        <p:txBody>
          <a:bodyPr wrap="square" lIns="0" tIns="0" rIns="0" bIns="0" rtlCol="0" anchor="t">
            <a:spAutoFit/>
          </a:bodyPr>
          <a:lstStyle/>
          <a:p>
            <a:pPr rtl="0">
              <a:spcBef>
                <a:spcPts val="0"/>
              </a:spcBef>
              <a:spcAft>
                <a:spcPts val="0"/>
              </a:spcAft>
            </a:pPr>
            <a:r>
              <a:rPr lang="en-US" sz="7200" b="1" smtClean="0">
                <a:solidFill>
                  <a:srgbClr val="575979"/>
                </a:solidFill>
                <a:effectLst>
                  <a:outerShdw blurRad="38100" dist="38100" dir="2700000" algn="tl">
                    <a:srgbClr val="000000">
                      <a:alpha val="43137"/>
                    </a:srgbClr>
                  </a:outerShdw>
                </a:effectLst>
                <a:latin typeface="Arial" panose="020B0604020202020204" pitchFamily="34" charset="0"/>
              </a:rPr>
              <a:t>LUYỆN TẬP</a:t>
            </a:r>
            <a:endParaRPr lang="en-US" sz="6000" b="0">
              <a:effectLst/>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500"/>
                                        <p:tgtEl>
                                          <p:spTgt spid="1030"/>
                                        </p:tgtEl>
                                      </p:cBhvr>
                                    </p:animEffect>
                                  </p:childTnLst>
                                </p:cTn>
                              </p:par>
                            </p:childTnLst>
                          </p:cTn>
                        </p:par>
                      </p:childTnLst>
                    </p:cTn>
                  </p:par>
                </p:childTnLst>
              </p:cTn>
              <p:nextCondLst>
                <p:cond evt="onClick" delay="0">
                  <p:tgtEl>
                    <p:spTgt spid="30"/>
                  </p:tgtEl>
                </p:cond>
              </p:nextCondLst>
            </p:seq>
            <p:seq concurrent="1" nextAc="seek">
              <p:cTn id="19" restart="whenNotActive" fill="hold" evtFilter="cancelBubble" nodeType="interactiveSeq">
                <p:stCondLst>
                  <p:cond evt="onClick" delay="0">
                    <p:tgtEl>
                      <p:spTgt spid="31"/>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childTnLst>
              </p:cTn>
              <p:nextCondLst>
                <p:cond evt="onClick" delay="0">
                  <p:tgtEl>
                    <p:spTgt spid="31"/>
                  </p:tgtEl>
                </p:cond>
              </p:nextCondLst>
            </p:seq>
            <p:seq concurrent="1" nextAc="seek">
              <p:cTn id="25" restart="whenNotActive" fill="hold" evtFilter="cancelBubble" nodeType="interactiveSeq">
                <p:stCondLst>
                  <p:cond evt="onClick" delay="0">
                    <p:tgtEl>
                      <p:spTgt spid="34"/>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childTnLst>
                    </p:cTn>
                  </p:par>
                </p:childTnLst>
              </p:cTn>
              <p:nextCondLst>
                <p:cond evt="onClick" delay="0">
                  <p:tgtEl>
                    <p:spTgt spid="34"/>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500"/>
                                        <p:tgtEl>
                                          <p:spTgt spid="1026"/>
                                        </p:tgtEl>
                                      </p:cBhvr>
                                    </p:animEffect>
                                  </p:childTnLst>
                                </p:cTn>
                              </p:par>
                            </p:childTnLst>
                          </p:cTn>
                        </p:par>
                      </p:childTnLst>
                    </p:cTn>
                  </p:par>
                </p:childTnLst>
              </p:cTn>
              <p:nextCondLst>
                <p:cond evt="onClick" delay="0">
                  <p:tgtEl>
                    <p:spTgt spid="35"/>
                  </p:tgtEl>
                </p:cond>
              </p:nextCondLst>
            </p:seq>
          </p:childTnLst>
        </p:cTn>
      </p:par>
    </p:tnLst>
    <p:bldLst>
      <p:bldP spid="30" grpId="0" animBg="1"/>
      <p:bldP spid="31" grpId="0" animBg="1"/>
      <p:bldP spid="34" grpId="0" animBg="1"/>
      <p:bldP spid="3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D1D8E6">
                <a:alpha val="100000"/>
              </a:srgbClr>
            </a:gs>
            <a:gs pos="11000">
              <a:srgbClr val="D1D8E6">
                <a:alpha val="100000"/>
              </a:srgbClr>
            </a:gs>
            <a:gs pos="49000">
              <a:srgbClr val="ECD9DD">
                <a:alpha val="100000"/>
              </a:srgbClr>
            </a:gs>
            <a:gs pos="75000">
              <a:srgbClr val="D1D8E6">
                <a:alpha val="100000"/>
              </a:srgbClr>
            </a:gs>
            <a:gs pos="100000">
              <a:srgbClr val="BABFD7">
                <a:alpha val="100000"/>
              </a:srgbClr>
            </a:gs>
          </a:gsLst>
          <a:lin ang="8100019"/>
        </a:gradFill>
        <a:effectLst/>
      </p:bgPr>
    </p:bg>
    <p:spTree>
      <p:nvGrpSpPr>
        <p:cNvPr id="1" name=""/>
        <p:cNvGrpSpPr/>
        <p:nvPr/>
      </p:nvGrpSpPr>
      <p:grpSpPr>
        <a:xfrm>
          <a:off x="0" y="0"/>
          <a:ext cx="0" cy="0"/>
          <a:chOff x="0" y="0"/>
          <a:chExt cx="0" cy="0"/>
        </a:xfrm>
      </p:grpSpPr>
      <p:sp>
        <p:nvSpPr>
          <p:cNvPr id="3" name="Freeform 3"/>
          <p:cNvSpPr/>
          <p:nvPr/>
        </p:nvSpPr>
        <p:spPr>
          <a:xfrm>
            <a:off x="2538090" y="920672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8601200" y="9588650"/>
            <a:ext cx="1076050" cy="315600"/>
          </a:xfrm>
          <a:custGeom>
            <a:avLst/>
            <a:gdLst/>
            <a:ahLst/>
            <a:cxnLst/>
            <a:rect l="l" t="t" r="r" b="b"/>
            <a:pathLst>
              <a:path w="1076050" h="315600">
                <a:moveTo>
                  <a:pt x="0" y="0"/>
                </a:moveTo>
                <a:lnTo>
                  <a:pt x="1076050" y="0"/>
                </a:lnTo>
                <a:lnTo>
                  <a:pt x="1076050" y="315600"/>
                </a:lnTo>
                <a:lnTo>
                  <a:pt x="0" y="3156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AutoShape 5"/>
          <p:cNvSpPr/>
          <p:nvPr/>
        </p:nvSpPr>
        <p:spPr>
          <a:xfrm rot="2333437">
            <a:off x="-323268" y="104391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6" name="AutoShape 6"/>
          <p:cNvSpPr/>
          <p:nvPr/>
        </p:nvSpPr>
        <p:spPr>
          <a:xfrm rot="2333437">
            <a:off x="-712888" y="114784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7" name="AutoShape 7"/>
          <p:cNvSpPr/>
          <p:nvPr/>
        </p:nvSpPr>
        <p:spPr>
          <a:xfrm rot="2333437">
            <a:off x="-589828" y="435874"/>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868632" y="101572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6479012" y="102611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16602072" y="95492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Freeform 11"/>
          <p:cNvSpPr/>
          <p:nvPr/>
        </p:nvSpPr>
        <p:spPr>
          <a:xfrm>
            <a:off x="7554646" y="426448"/>
            <a:ext cx="3169152" cy="393100"/>
          </a:xfrm>
          <a:custGeom>
            <a:avLst/>
            <a:gdLst/>
            <a:ahLst/>
            <a:cxnLst/>
            <a:rect l="l" t="t" r="r" b="b"/>
            <a:pathLst>
              <a:path w="3169152" h="393100">
                <a:moveTo>
                  <a:pt x="0" y="0"/>
                </a:moveTo>
                <a:lnTo>
                  <a:pt x="3169152" y="0"/>
                </a:lnTo>
                <a:lnTo>
                  <a:pt x="3169152" y="393100"/>
                </a:lnTo>
                <a:lnTo>
                  <a:pt x="0" y="3931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12825090" y="-2501174"/>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TextBox 13"/>
          <p:cNvSpPr txBox="1"/>
          <p:nvPr/>
        </p:nvSpPr>
        <p:spPr>
          <a:xfrm>
            <a:off x="74819" y="1379415"/>
            <a:ext cx="19204861" cy="2954655"/>
          </a:xfrm>
          <a:prstGeom prst="rect">
            <a:avLst/>
          </a:prstGeom>
        </p:spPr>
        <p:txBody>
          <a:bodyPr wrap="square" lIns="0" tIns="0" rIns="0" bIns="0" rtlCol="0" anchor="t">
            <a:spAutoFit/>
          </a:bodyPr>
          <a:lstStyle/>
          <a:p>
            <a:pPr rtl="0">
              <a:spcBef>
                <a:spcPts val="0"/>
              </a:spcBef>
              <a:spcAft>
                <a:spcPts val="0"/>
              </a:spcAft>
            </a:pPr>
            <a:r>
              <a:rPr lang="en-US" sz="7200" b="1" i="0" u="none" strike="noStrike">
                <a:solidFill>
                  <a:srgbClr val="575979"/>
                </a:solidFill>
                <a:effectLst>
                  <a:outerShdw blurRad="38100" dist="38100" dir="2700000" algn="tl">
                    <a:srgbClr val="000000">
                      <a:alpha val="43137"/>
                    </a:srgbClr>
                  </a:outerShdw>
                </a:effectLst>
                <a:latin typeface="Arial" panose="020B0604020202020204" pitchFamily="34" charset="0"/>
              </a:rPr>
              <a:t>Câu 2: Lưới điện quốc gia có chức năng?</a:t>
            </a:r>
            <a:r>
              <a:rPr lang="en-US" sz="1800" b="0" i="0" u="none" strike="noStrike">
                <a:solidFill>
                  <a:srgbClr val="000000"/>
                </a:solidFill>
                <a:effectLst/>
                <a:latin typeface="Arial" panose="020B0604020202020204" pitchFamily="34" charset="0"/>
              </a:rPr>
              <a:t>:</a:t>
            </a:r>
            <a:endParaRPr lang="en-US" sz="6000" b="0">
              <a:effectLst/>
            </a:endParaRPr>
          </a:p>
          <a:p>
            <a:r>
              <a:rPr lang="en-US" sz="6000"/>
              <a:t/>
            </a:r>
            <a:br>
              <a:rPr lang="en-US" sz="6000"/>
            </a:br>
            <a:endParaRPr lang="en-US" sz="6000">
              <a:solidFill>
                <a:srgbClr val="403953"/>
              </a:solidFill>
              <a:latin typeface="Poppins Bold"/>
            </a:endParaRPr>
          </a:p>
        </p:txBody>
      </p:sp>
      <p:sp>
        <p:nvSpPr>
          <p:cNvPr id="30" name="Rectangle 29">
            <a:extLst>
              <a:ext uri="{FF2B5EF4-FFF2-40B4-BE49-F238E27FC236}">
                <a16:creationId xmlns:a16="http://schemas.microsoft.com/office/drawing/2014/main" xmlns="" id="{E51EAB95-542F-48CB-8624-7676615FE466}"/>
              </a:ext>
            </a:extLst>
          </p:cNvPr>
          <p:cNvSpPr/>
          <p:nvPr/>
        </p:nvSpPr>
        <p:spPr>
          <a:xfrm>
            <a:off x="-1783109" y="3549624"/>
            <a:ext cx="10172028" cy="2613864"/>
          </a:xfrm>
          <a:prstGeom prst="rect">
            <a:avLst/>
          </a:prstGeom>
          <a:solidFill>
            <a:srgbClr val="575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0" i="0" u="none" strike="noStrike">
                <a:solidFill>
                  <a:schemeClr val="bg1"/>
                </a:solidFill>
                <a:effectLst>
                  <a:outerShdw blurRad="38100" dist="38100" dir="2700000" algn="tl">
                    <a:srgbClr val="000000">
                      <a:alpha val="43137"/>
                    </a:srgbClr>
                  </a:outerShdw>
                </a:effectLst>
                <a:latin typeface="Arial" panose="020B0604020202020204" pitchFamily="34" charset="0"/>
              </a:rPr>
              <a:t>A. Làm tang áp</a:t>
            </a:r>
            <a:endParaRPr lang="en-US" sz="5400">
              <a:solidFill>
                <a:schemeClr val="bg1"/>
              </a:solidFill>
              <a:effectLst>
                <a:outerShdw blurRad="38100" dist="38100" dir="2700000" algn="tl">
                  <a:srgbClr val="000000">
                    <a:alpha val="43137"/>
                  </a:srgbClr>
                </a:outerShdw>
              </a:effectLst>
            </a:endParaRPr>
          </a:p>
        </p:txBody>
      </p:sp>
      <p:sp>
        <p:nvSpPr>
          <p:cNvPr id="31" name="Rectangle 30">
            <a:extLst>
              <a:ext uri="{FF2B5EF4-FFF2-40B4-BE49-F238E27FC236}">
                <a16:creationId xmlns:a16="http://schemas.microsoft.com/office/drawing/2014/main" xmlns="" id="{84471ACA-7253-4AE1-8B26-4B657528E3ED}"/>
              </a:ext>
            </a:extLst>
          </p:cNvPr>
          <p:cNvSpPr/>
          <p:nvPr/>
        </p:nvSpPr>
        <p:spPr>
          <a:xfrm>
            <a:off x="-838200" y="6972678"/>
            <a:ext cx="8212983" cy="2234047"/>
          </a:xfrm>
          <a:prstGeom prst="rect">
            <a:avLst/>
          </a:prstGeom>
          <a:solidFill>
            <a:srgbClr val="575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0" i="0" u="none" strike="noStrike">
                <a:solidFill>
                  <a:schemeClr val="bg1"/>
                </a:solidFill>
                <a:effectLst>
                  <a:outerShdw blurRad="38100" dist="38100" dir="2700000" algn="tl">
                    <a:srgbClr val="000000">
                      <a:alpha val="43137"/>
                    </a:srgbClr>
                  </a:outerShdw>
                </a:effectLst>
                <a:latin typeface="Arial" panose="020B0604020202020204" pitchFamily="34" charset="0"/>
              </a:rPr>
              <a:t>B. </a:t>
            </a:r>
            <a:r>
              <a:rPr lang="en-US" sz="5400" b="0" i="0" u="none" strike="noStrike">
                <a:solidFill>
                  <a:schemeClr val="bg1"/>
                </a:solidFill>
                <a:effectLst>
                  <a:outerShdw blurRad="38100" dist="38100" dir="2700000" algn="tl">
                    <a:srgbClr val="000000">
                      <a:alpha val="43137"/>
                    </a:srgbClr>
                  </a:outerShdw>
                </a:effectLst>
                <a:latin typeface="Arial" panose="020B0604020202020204" pitchFamily="34" charset="0"/>
              </a:rPr>
              <a:t>Hạ áp</a:t>
            </a:r>
            <a:endParaRPr lang="en-US" sz="5400">
              <a:solidFill>
                <a:schemeClr val="bg1"/>
              </a:solidFill>
              <a:effectLst>
                <a:outerShdw blurRad="38100" dist="38100" dir="2700000" algn="tl">
                  <a:srgbClr val="000000">
                    <a:alpha val="43137"/>
                  </a:srgbClr>
                </a:outerShdw>
              </a:effectLst>
            </a:endParaRPr>
          </a:p>
        </p:txBody>
      </p:sp>
      <p:sp>
        <p:nvSpPr>
          <p:cNvPr id="34" name="Rectangle 33">
            <a:extLst>
              <a:ext uri="{FF2B5EF4-FFF2-40B4-BE49-F238E27FC236}">
                <a16:creationId xmlns:a16="http://schemas.microsoft.com/office/drawing/2014/main" xmlns="" id="{E681546F-7875-40E3-A8AE-2198B57B7A9D}"/>
              </a:ext>
            </a:extLst>
          </p:cNvPr>
          <p:cNvSpPr/>
          <p:nvPr/>
        </p:nvSpPr>
        <p:spPr>
          <a:xfrm>
            <a:off x="9899082" y="3508796"/>
            <a:ext cx="8660342" cy="2613864"/>
          </a:xfrm>
          <a:prstGeom prst="rect">
            <a:avLst/>
          </a:prstGeom>
          <a:solidFill>
            <a:srgbClr val="575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effectLst>
                  <a:outerShdw blurRad="38100" dist="38100" dir="2700000" algn="tl">
                    <a:srgbClr val="000000">
                      <a:alpha val="43137"/>
                    </a:srgbClr>
                  </a:outerShdw>
                </a:effectLst>
              </a:rPr>
              <a:t> C. Truyền tải và phân phối điện năng từ các nhà máy phát điện đến nơi tiêu thụ.</a:t>
            </a:r>
          </a:p>
        </p:txBody>
      </p:sp>
      <p:sp>
        <p:nvSpPr>
          <p:cNvPr id="35" name="Rectangle 34">
            <a:extLst>
              <a:ext uri="{FF2B5EF4-FFF2-40B4-BE49-F238E27FC236}">
                <a16:creationId xmlns:a16="http://schemas.microsoft.com/office/drawing/2014/main" xmlns="" id="{78784A1E-BFC6-486E-8E4C-D102B9BB2B12}"/>
              </a:ext>
            </a:extLst>
          </p:cNvPr>
          <p:cNvSpPr/>
          <p:nvPr/>
        </p:nvSpPr>
        <p:spPr>
          <a:xfrm>
            <a:off x="10438801" y="7070970"/>
            <a:ext cx="8660342" cy="2234046"/>
          </a:xfrm>
          <a:prstGeom prst="rect">
            <a:avLst/>
          </a:prstGeom>
          <a:solidFill>
            <a:srgbClr val="575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b="0" i="0" u="none" strike="noStrike">
                <a:solidFill>
                  <a:schemeClr val="bg1"/>
                </a:solidFill>
                <a:effectLst/>
                <a:latin typeface="Arial" panose="020B0604020202020204" pitchFamily="34" charset="0"/>
              </a:rPr>
              <a:t>D. </a:t>
            </a:r>
            <a:r>
              <a:rPr lang="en-US" sz="5400" b="0" i="0" u="none" strike="noStrike">
                <a:solidFill>
                  <a:schemeClr val="bg1"/>
                </a:solidFill>
                <a:effectLst/>
                <a:latin typeface="Arial" panose="020B0604020202020204" pitchFamily="34" charset="0"/>
              </a:rPr>
              <a:t>Gồm các dây dẫn, các trạm điện liên kết lại</a:t>
            </a:r>
            <a:endParaRPr lang="en-US" sz="5400">
              <a:solidFill>
                <a:schemeClr val="bg1"/>
              </a:solidFill>
              <a:effectLst>
                <a:outerShdw blurRad="38100" dist="38100" dir="2700000" algn="tl">
                  <a:srgbClr val="000000">
                    <a:alpha val="43137"/>
                  </a:srgbClr>
                </a:outerShdw>
              </a:effectLst>
            </a:endParaRPr>
          </a:p>
        </p:txBody>
      </p:sp>
      <p:pic>
        <p:nvPicPr>
          <p:cNvPr id="1026" name="Picture 2" descr="Dấu kiểm : Ảnh, hình ảnh có sẵn và ảnh miễn phí bản quyền | Shutterstock">
            <a:extLst>
              <a:ext uri="{FF2B5EF4-FFF2-40B4-BE49-F238E27FC236}">
                <a16:creationId xmlns:a16="http://schemas.microsoft.com/office/drawing/2014/main" xmlns="" id="{6DA4271D-3991-4C7B-BDE0-7AD08455B170}"/>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346330" y="4351152"/>
            <a:ext cx="1823473" cy="18234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2A9CFCB3-FD74-4DA0-ACA9-7AB393D7442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35433" y="4153886"/>
            <a:ext cx="1480050" cy="14800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a:extLst>
              <a:ext uri="{FF2B5EF4-FFF2-40B4-BE49-F238E27FC236}">
                <a16:creationId xmlns:a16="http://schemas.microsoft.com/office/drawing/2014/main" xmlns="" id="{C5CDAE66-C1E6-4849-926C-929DC63B523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75269" y="7332252"/>
            <a:ext cx="1480050" cy="14800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a:extLst>
              <a:ext uri="{FF2B5EF4-FFF2-40B4-BE49-F238E27FC236}">
                <a16:creationId xmlns:a16="http://schemas.microsoft.com/office/drawing/2014/main" xmlns="" id="{3E68033E-77A6-40D1-8A9D-EF99374897A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689753" y="7615754"/>
            <a:ext cx="1480050" cy="148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0964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500"/>
                                        <p:tgtEl>
                                          <p:spTgt spid="1030"/>
                                        </p:tgtEl>
                                      </p:cBhvr>
                                    </p:animEffect>
                                  </p:childTnLst>
                                </p:cTn>
                              </p:par>
                            </p:childTnLst>
                          </p:cTn>
                        </p:par>
                      </p:childTnLst>
                    </p:cTn>
                  </p:par>
                </p:childTnLst>
              </p:cTn>
              <p:nextCondLst>
                <p:cond evt="onClick" delay="0">
                  <p:tgtEl>
                    <p:spTgt spid="30"/>
                  </p:tgtEl>
                </p:cond>
              </p:nextCondLst>
            </p:seq>
            <p:seq concurrent="1" nextAc="seek">
              <p:cTn id="19" restart="whenNotActive" fill="hold" evtFilter="cancelBubble" nodeType="interactiveSeq">
                <p:stCondLst>
                  <p:cond evt="onClick" delay="0">
                    <p:tgtEl>
                      <p:spTgt spid="31"/>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childTnLst>
              </p:cTn>
              <p:nextCondLst>
                <p:cond evt="onClick" delay="0">
                  <p:tgtEl>
                    <p:spTgt spid="31"/>
                  </p:tgtEl>
                </p:cond>
              </p:nextCondLst>
            </p:seq>
            <p:seq concurrent="1" nextAc="seek">
              <p:cTn id="25" restart="whenNotActive" fill="hold" evtFilter="cancelBubble" nodeType="interactiveSeq">
                <p:stCondLst>
                  <p:cond evt="onClick" delay="0">
                    <p:tgtEl>
                      <p:spTgt spid="34"/>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500"/>
                                        <p:tgtEl>
                                          <p:spTgt spid="1026"/>
                                        </p:tgtEl>
                                      </p:cBhvr>
                                    </p:animEffect>
                                  </p:childTnLst>
                                </p:cTn>
                              </p:par>
                            </p:childTnLst>
                          </p:cTn>
                        </p:par>
                      </p:childTnLst>
                    </p:cTn>
                  </p:par>
                </p:childTnLst>
              </p:cTn>
              <p:nextCondLst>
                <p:cond evt="onClick" delay="0">
                  <p:tgtEl>
                    <p:spTgt spid="34"/>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childTnLst>
                    </p:cTn>
                  </p:par>
                </p:childTnLst>
              </p:cTn>
              <p:nextCondLst>
                <p:cond evt="onClick" delay="0">
                  <p:tgtEl>
                    <p:spTgt spid="35"/>
                  </p:tgtEl>
                </p:cond>
              </p:nextCondLst>
            </p:seq>
          </p:childTnLst>
        </p:cTn>
      </p:par>
    </p:tnLst>
    <p:bldLst>
      <p:bldP spid="30" grpId="0" animBg="1"/>
      <p:bldP spid="31" grpId="0" animBg="1"/>
      <p:bldP spid="34" grpId="0" animBg="1"/>
      <p:bldP spid="3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D1D8E6">
                <a:alpha val="100000"/>
              </a:srgbClr>
            </a:gs>
            <a:gs pos="11000">
              <a:srgbClr val="D1D8E6">
                <a:alpha val="100000"/>
              </a:srgbClr>
            </a:gs>
            <a:gs pos="49000">
              <a:srgbClr val="ECD9DD">
                <a:alpha val="100000"/>
              </a:srgbClr>
            </a:gs>
            <a:gs pos="75000">
              <a:srgbClr val="D1D8E6">
                <a:alpha val="100000"/>
              </a:srgbClr>
            </a:gs>
            <a:gs pos="100000">
              <a:srgbClr val="BABFD7">
                <a:alpha val="100000"/>
              </a:srgbClr>
            </a:gs>
          </a:gsLst>
          <a:lin ang="8100019"/>
        </a:gradFill>
        <a:effectLst/>
      </p:bgPr>
    </p:bg>
    <p:spTree>
      <p:nvGrpSpPr>
        <p:cNvPr id="1" name=""/>
        <p:cNvGrpSpPr/>
        <p:nvPr/>
      </p:nvGrpSpPr>
      <p:grpSpPr>
        <a:xfrm>
          <a:off x="0" y="0"/>
          <a:ext cx="0" cy="0"/>
          <a:chOff x="0" y="0"/>
          <a:chExt cx="0" cy="0"/>
        </a:xfrm>
      </p:grpSpPr>
      <p:sp>
        <p:nvSpPr>
          <p:cNvPr id="3" name="Freeform 3"/>
          <p:cNvSpPr/>
          <p:nvPr/>
        </p:nvSpPr>
        <p:spPr>
          <a:xfrm>
            <a:off x="2538090" y="920672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8601200" y="9588650"/>
            <a:ext cx="1076050" cy="315600"/>
          </a:xfrm>
          <a:custGeom>
            <a:avLst/>
            <a:gdLst/>
            <a:ahLst/>
            <a:cxnLst/>
            <a:rect l="l" t="t" r="r" b="b"/>
            <a:pathLst>
              <a:path w="1076050" h="315600">
                <a:moveTo>
                  <a:pt x="0" y="0"/>
                </a:moveTo>
                <a:lnTo>
                  <a:pt x="1076050" y="0"/>
                </a:lnTo>
                <a:lnTo>
                  <a:pt x="1076050" y="315600"/>
                </a:lnTo>
                <a:lnTo>
                  <a:pt x="0" y="3156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AutoShape 5"/>
          <p:cNvSpPr/>
          <p:nvPr/>
        </p:nvSpPr>
        <p:spPr>
          <a:xfrm rot="2333437">
            <a:off x="-323268" y="104391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6" name="AutoShape 6"/>
          <p:cNvSpPr/>
          <p:nvPr/>
        </p:nvSpPr>
        <p:spPr>
          <a:xfrm rot="2333437">
            <a:off x="-712888" y="114784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7" name="AutoShape 7"/>
          <p:cNvSpPr/>
          <p:nvPr/>
        </p:nvSpPr>
        <p:spPr>
          <a:xfrm rot="2333437">
            <a:off x="-589828" y="435874"/>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868632" y="101572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6479012" y="102611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16602072" y="95492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Freeform 11"/>
          <p:cNvSpPr/>
          <p:nvPr/>
        </p:nvSpPr>
        <p:spPr>
          <a:xfrm>
            <a:off x="7554646" y="426448"/>
            <a:ext cx="3169152" cy="393100"/>
          </a:xfrm>
          <a:custGeom>
            <a:avLst/>
            <a:gdLst/>
            <a:ahLst/>
            <a:cxnLst/>
            <a:rect l="l" t="t" r="r" b="b"/>
            <a:pathLst>
              <a:path w="3169152" h="393100">
                <a:moveTo>
                  <a:pt x="0" y="0"/>
                </a:moveTo>
                <a:lnTo>
                  <a:pt x="3169152" y="0"/>
                </a:lnTo>
                <a:lnTo>
                  <a:pt x="3169152" y="393100"/>
                </a:lnTo>
                <a:lnTo>
                  <a:pt x="0" y="3931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12825090" y="-2501174"/>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TextBox 13"/>
          <p:cNvSpPr txBox="1"/>
          <p:nvPr/>
        </p:nvSpPr>
        <p:spPr>
          <a:xfrm>
            <a:off x="627498" y="1273139"/>
            <a:ext cx="17182384" cy="4062651"/>
          </a:xfrm>
          <a:prstGeom prst="rect">
            <a:avLst/>
          </a:prstGeom>
        </p:spPr>
        <p:txBody>
          <a:bodyPr wrap="square" lIns="0" tIns="0" rIns="0" bIns="0" rtlCol="0" anchor="t">
            <a:spAutoFit/>
          </a:bodyPr>
          <a:lstStyle/>
          <a:p>
            <a:pPr algn="ctr" rtl="0">
              <a:spcBef>
                <a:spcPts val="0"/>
              </a:spcBef>
              <a:spcAft>
                <a:spcPts val="0"/>
              </a:spcAft>
            </a:pPr>
            <a:r>
              <a:rPr lang="en-US" sz="6600" b="1" i="0" u="none" strike="noStrike">
                <a:solidFill>
                  <a:srgbClr val="575979"/>
                </a:solidFill>
                <a:effectLst>
                  <a:outerShdw blurRad="38100" dist="38100" dir="2700000" algn="tl">
                    <a:srgbClr val="000000">
                      <a:alpha val="43137"/>
                    </a:srgbClr>
                  </a:outerShdw>
                </a:effectLst>
                <a:latin typeface="Arial" panose="020B0604020202020204" pitchFamily="34" charset="0"/>
              </a:rPr>
              <a:t>Câu 3:  Hệ thống điện quốc gia có mấy thành phần</a:t>
            </a:r>
            <a:r>
              <a:rPr lang="en-US" sz="6600" b="1" i="0" u="none" strike="noStrike" smtClean="0">
                <a:solidFill>
                  <a:srgbClr val="575979"/>
                </a:solidFill>
                <a:effectLst>
                  <a:outerShdw blurRad="38100" dist="38100" dir="2700000" algn="tl">
                    <a:srgbClr val="000000">
                      <a:alpha val="43137"/>
                    </a:srgbClr>
                  </a:outerShdw>
                </a:effectLst>
                <a:latin typeface="Arial" panose="020B0604020202020204" pitchFamily="34" charset="0"/>
              </a:rPr>
              <a:t>?</a:t>
            </a:r>
            <a:endParaRPr lang="en-US" sz="6600" b="1">
              <a:solidFill>
                <a:srgbClr val="575979"/>
              </a:solidFill>
              <a:effectLst>
                <a:outerShdw blurRad="38100" dist="38100" dir="2700000" algn="tl">
                  <a:srgbClr val="000000">
                    <a:alpha val="43137"/>
                  </a:srgbClr>
                </a:outerShdw>
              </a:effectLst>
            </a:endParaRPr>
          </a:p>
          <a:p>
            <a:pPr algn="ctr"/>
            <a:r>
              <a:rPr lang="en-US" sz="6600" b="1">
                <a:solidFill>
                  <a:srgbClr val="575979"/>
                </a:solidFill>
                <a:effectLst>
                  <a:outerShdw blurRad="38100" dist="38100" dir="2700000" algn="tl">
                    <a:srgbClr val="000000">
                      <a:alpha val="43137"/>
                    </a:srgbClr>
                  </a:outerShdw>
                </a:effectLst>
              </a:rPr>
              <a:t/>
            </a:r>
            <a:br>
              <a:rPr lang="en-US" sz="6600" b="1">
                <a:solidFill>
                  <a:srgbClr val="575979"/>
                </a:solidFill>
                <a:effectLst>
                  <a:outerShdw blurRad="38100" dist="38100" dir="2700000" algn="tl">
                    <a:srgbClr val="000000">
                      <a:alpha val="43137"/>
                    </a:srgbClr>
                  </a:outerShdw>
                </a:effectLst>
              </a:rPr>
            </a:br>
            <a:endParaRPr lang="en-US" sz="6600" b="1">
              <a:solidFill>
                <a:srgbClr val="575979"/>
              </a:solidFill>
              <a:effectLst>
                <a:outerShdw blurRad="38100" dist="38100" dir="2700000" algn="tl">
                  <a:srgbClr val="000000">
                    <a:alpha val="43137"/>
                  </a:srgbClr>
                </a:outerShdw>
              </a:effectLst>
              <a:latin typeface="Poppins Bold"/>
            </a:endParaRPr>
          </a:p>
        </p:txBody>
      </p:sp>
      <p:sp>
        <p:nvSpPr>
          <p:cNvPr id="30" name="Rectangle 29">
            <a:extLst>
              <a:ext uri="{FF2B5EF4-FFF2-40B4-BE49-F238E27FC236}">
                <a16:creationId xmlns:a16="http://schemas.microsoft.com/office/drawing/2014/main" xmlns="" id="{E51EAB95-542F-48CB-8624-7676615FE466}"/>
              </a:ext>
            </a:extLst>
          </p:cNvPr>
          <p:cNvSpPr/>
          <p:nvPr/>
        </p:nvSpPr>
        <p:spPr>
          <a:xfrm>
            <a:off x="-1783109" y="3549624"/>
            <a:ext cx="8948174" cy="2051676"/>
          </a:xfrm>
          <a:prstGeom prst="rect">
            <a:avLst/>
          </a:prstGeom>
          <a:solidFill>
            <a:srgbClr val="575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0" i="0" u="none" strike="noStrike">
                <a:solidFill>
                  <a:schemeClr val="bg1"/>
                </a:solidFill>
                <a:effectLst>
                  <a:outerShdw blurRad="38100" dist="38100" dir="2700000" algn="tl">
                    <a:srgbClr val="000000">
                      <a:alpha val="43137"/>
                    </a:srgbClr>
                  </a:outerShdw>
                </a:effectLst>
                <a:latin typeface="Arial" panose="020B0604020202020204" pitchFamily="34" charset="0"/>
              </a:rPr>
              <a:t>  A. 1</a:t>
            </a:r>
            <a:endParaRPr lang="en-US" sz="5400">
              <a:solidFill>
                <a:schemeClr val="bg1"/>
              </a:solidFill>
              <a:effectLst>
                <a:outerShdw blurRad="38100" dist="38100" dir="2700000" algn="tl">
                  <a:srgbClr val="000000">
                    <a:alpha val="43137"/>
                  </a:srgbClr>
                </a:outerShdw>
              </a:effectLst>
            </a:endParaRPr>
          </a:p>
        </p:txBody>
      </p:sp>
      <p:sp>
        <p:nvSpPr>
          <p:cNvPr id="31" name="Rectangle 30">
            <a:extLst>
              <a:ext uri="{FF2B5EF4-FFF2-40B4-BE49-F238E27FC236}">
                <a16:creationId xmlns:a16="http://schemas.microsoft.com/office/drawing/2014/main" xmlns="" id="{84471ACA-7253-4AE1-8B26-4B657528E3ED}"/>
              </a:ext>
            </a:extLst>
          </p:cNvPr>
          <p:cNvSpPr/>
          <p:nvPr/>
        </p:nvSpPr>
        <p:spPr>
          <a:xfrm>
            <a:off x="-838200" y="6972679"/>
            <a:ext cx="8948174" cy="2051676"/>
          </a:xfrm>
          <a:prstGeom prst="rect">
            <a:avLst/>
          </a:prstGeom>
          <a:solidFill>
            <a:srgbClr val="575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0" i="0" u="none" strike="noStrike">
                <a:solidFill>
                  <a:schemeClr val="bg1"/>
                </a:solidFill>
                <a:effectLst>
                  <a:outerShdw blurRad="38100" dist="38100" dir="2700000" algn="tl">
                    <a:srgbClr val="000000">
                      <a:alpha val="43137"/>
                    </a:srgbClr>
                  </a:outerShdw>
                </a:effectLst>
                <a:latin typeface="Arial" panose="020B0604020202020204" pitchFamily="34" charset="0"/>
              </a:rPr>
              <a:t>B</a:t>
            </a:r>
            <a:r>
              <a:rPr lang="en-US" sz="5400" b="0" i="0" u="none" strike="noStrike">
                <a:solidFill>
                  <a:schemeClr val="bg1"/>
                </a:solidFill>
                <a:effectLst>
                  <a:outerShdw blurRad="38100" dist="38100" dir="2700000" algn="tl">
                    <a:srgbClr val="000000">
                      <a:alpha val="43137"/>
                    </a:srgbClr>
                  </a:outerShdw>
                </a:effectLst>
                <a:latin typeface="Arial" panose="020B0604020202020204" pitchFamily="34" charset="0"/>
              </a:rPr>
              <a:t>. 2</a:t>
            </a:r>
            <a:endParaRPr lang="en-US" sz="5400">
              <a:solidFill>
                <a:schemeClr val="bg1"/>
              </a:solidFill>
              <a:effectLst>
                <a:outerShdw blurRad="38100" dist="38100" dir="2700000" algn="tl">
                  <a:srgbClr val="000000">
                    <a:alpha val="43137"/>
                  </a:srgbClr>
                </a:outerShdw>
              </a:effectLst>
            </a:endParaRPr>
          </a:p>
        </p:txBody>
      </p:sp>
      <p:sp>
        <p:nvSpPr>
          <p:cNvPr id="34" name="Rectangle 33">
            <a:extLst>
              <a:ext uri="{FF2B5EF4-FFF2-40B4-BE49-F238E27FC236}">
                <a16:creationId xmlns:a16="http://schemas.microsoft.com/office/drawing/2014/main" xmlns="" id="{E681546F-7875-40E3-A8AE-2198B57B7A9D}"/>
              </a:ext>
            </a:extLst>
          </p:cNvPr>
          <p:cNvSpPr/>
          <p:nvPr/>
        </p:nvSpPr>
        <p:spPr>
          <a:xfrm>
            <a:off x="11122936" y="3508796"/>
            <a:ext cx="8948174" cy="2051676"/>
          </a:xfrm>
          <a:prstGeom prst="rect">
            <a:avLst/>
          </a:prstGeom>
          <a:solidFill>
            <a:srgbClr val="575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a:solidFill>
                  <a:schemeClr val="bg1"/>
                </a:solidFill>
                <a:effectLst>
                  <a:outerShdw blurRad="38100" dist="38100" dir="2700000" algn="tl">
                    <a:srgbClr val="000000">
                      <a:alpha val="43137"/>
                    </a:srgbClr>
                  </a:outerShdw>
                </a:effectLst>
              </a:rPr>
              <a:t>               C. 3</a:t>
            </a:r>
          </a:p>
        </p:txBody>
      </p:sp>
      <p:sp>
        <p:nvSpPr>
          <p:cNvPr id="35" name="Rectangle 34">
            <a:extLst>
              <a:ext uri="{FF2B5EF4-FFF2-40B4-BE49-F238E27FC236}">
                <a16:creationId xmlns:a16="http://schemas.microsoft.com/office/drawing/2014/main" xmlns="" id="{78784A1E-BFC6-486E-8E4C-D102B9BB2B12}"/>
              </a:ext>
            </a:extLst>
          </p:cNvPr>
          <p:cNvSpPr/>
          <p:nvPr/>
        </p:nvSpPr>
        <p:spPr>
          <a:xfrm>
            <a:off x="10178028" y="6972679"/>
            <a:ext cx="8212983" cy="2051676"/>
          </a:xfrm>
          <a:prstGeom prst="rect">
            <a:avLst/>
          </a:prstGeom>
          <a:solidFill>
            <a:srgbClr val="575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0" i="0" u="none" strike="noStrike">
                <a:solidFill>
                  <a:schemeClr val="bg1"/>
                </a:solidFill>
                <a:effectLst/>
                <a:latin typeface="Arial" panose="020B0604020202020204" pitchFamily="34" charset="0"/>
              </a:rPr>
              <a:t>D. </a:t>
            </a:r>
            <a:r>
              <a:rPr lang="en-US" sz="5400" b="0" i="0" u="none" strike="noStrike">
                <a:solidFill>
                  <a:schemeClr val="bg1"/>
                </a:solidFill>
                <a:effectLst/>
                <a:latin typeface="Arial" panose="020B0604020202020204" pitchFamily="34" charset="0"/>
              </a:rPr>
              <a:t>4</a:t>
            </a:r>
            <a:endParaRPr lang="en-US" sz="5400">
              <a:solidFill>
                <a:schemeClr val="bg1"/>
              </a:solidFill>
              <a:effectLst>
                <a:outerShdw blurRad="38100" dist="38100" dir="2700000" algn="tl">
                  <a:srgbClr val="000000">
                    <a:alpha val="43137"/>
                  </a:srgbClr>
                </a:outerShdw>
              </a:effectLst>
            </a:endParaRPr>
          </a:p>
        </p:txBody>
      </p:sp>
      <p:pic>
        <p:nvPicPr>
          <p:cNvPr id="1026" name="Picture 2" descr="Dấu kiểm : Ảnh, hình ảnh có sẵn và ảnh miễn phí bản quyền | Shutterstock">
            <a:extLst>
              <a:ext uri="{FF2B5EF4-FFF2-40B4-BE49-F238E27FC236}">
                <a16:creationId xmlns:a16="http://schemas.microsoft.com/office/drawing/2014/main" xmlns="" id="{6DA4271D-3991-4C7B-BDE0-7AD08455B170}"/>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217229" y="3700875"/>
            <a:ext cx="1823473" cy="18234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2A9CFCB3-FD74-4DA0-ACA9-7AB393D7442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10689" y="3942744"/>
            <a:ext cx="1480050" cy="14800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a:extLst>
              <a:ext uri="{FF2B5EF4-FFF2-40B4-BE49-F238E27FC236}">
                <a16:creationId xmlns:a16="http://schemas.microsoft.com/office/drawing/2014/main" xmlns="" id="{C5CDAE66-C1E6-4849-926C-929DC63B523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85015" y="7335396"/>
            <a:ext cx="1480050" cy="14800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a:extLst>
              <a:ext uri="{FF2B5EF4-FFF2-40B4-BE49-F238E27FC236}">
                <a16:creationId xmlns:a16="http://schemas.microsoft.com/office/drawing/2014/main" xmlns="" id="{3E68033E-77A6-40D1-8A9D-EF99374897A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388941" y="7197220"/>
            <a:ext cx="1480050" cy="148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5128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500"/>
                                        <p:tgtEl>
                                          <p:spTgt spid="1030"/>
                                        </p:tgtEl>
                                      </p:cBhvr>
                                    </p:animEffect>
                                  </p:childTnLst>
                                </p:cTn>
                              </p:par>
                            </p:childTnLst>
                          </p:cTn>
                        </p:par>
                      </p:childTnLst>
                    </p:cTn>
                  </p:par>
                </p:childTnLst>
              </p:cTn>
              <p:nextCondLst>
                <p:cond evt="onClick" delay="0">
                  <p:tgtEl>
                    <p:spTgt spid="30"/>
                  </p:tgtEl>
                </p:cond>
              </p:nextCondLst>
            </p:seq>
            <p:seq concurrent="1" nextAc="seek">
              <p:cTn id="19" restart="whenNotActive" fill="hold" evtFilter="cancelBubble" nodeType="interactiveSeq">
                <p:stCondLst>
                  <p:cond evt="onClick" delay="0">
                    <p:tgtEl>
                      <p:spTgt spid="31"/>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childTnLst>
              </p:cTn>
              <p:nextCondLst>
                <p:cond evt="onClick" delay="0">
                  <p:tgtEl>
                    <p:spTgt spid="31"/>
                  </p:tgtEl>
                </p:cond>
              </p:nextCondLst>
            </p:seq>
            <p:seq concurrent="1" nextAc="seek">
              <p:cTn id="25" restart="whenNotActive" fill="hold" evtFilter="cancelBubble" nodeType="interactiveSeq">
                <p:stCondLst>
                  <p:cond evt="onClick" delay="0">
                    <p:tgtEl>
                      <p:spTgt spid="34"/>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500"/>
                                        <p:tgtEl>
                                          <p:spTgt spid="1026"/>
                                        </p:tgtEl>
                                      </p:cBhvr>
                                    </p:animEffect>
                                  </p:childTnLst>
                                </p:cTn>
                              </p:par>
                            </p:childTnLst>
                          </p:cTn>
                        </p:par>
                      </p:childTnLst>
                    </p:cTn>
                  </p:par>
                </p:childTnLst>
              </p:cTn>
              <p:nextCondLst>
                <p:cond evt="onClick" delay="0">
                  <p:tgtEl>
                    <p:spTgt spid="34"/>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childTnLst>
                    </p:cTn>
                  </p:par>
                </p:childTnLst>
              </p:cTn>
              <p:nextCondLst>
                <p:cond evt="onClick" delay="0">
                  <p:tgtEl>
                    <p:spTgt spid="35"/>
                  </p:tgtEl>
                </p:cond>
              </p:nextCondLst>
            </p:seq>
          </p:childTnLst>
        </p:cTn>
      </p:par>
    </p:tnLst>
    <p:bldLst>
      <p:bldP spid="30" grpId="0" animBg="1"/>
      <p:bldP spid="31" grpId="0" animBg="1"/>
      <p:bldP spid="34" grpId="0" animBg="1"/>
      <p:bldP spid="3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D1D8E6">
                <a:alpha val="100000"/>
              </a:srgbClr>
            </a:gs>
            <a:gs pos="11000">
              <a:srgbClr val="D1D8E6">
                <a:alpha val="100000"/>
              </a:srgbClr>
            </a:gs>
            <a:gs pos="49000">
              <a:srgbClr val="ECD9DD">
                <a:alpha val="100000"/>
              </a:srgbClr>
            </a:gs>
            <a:gs pos="75000">
              <a:srgbClr val="D1D8E6">
                <a:alpha val="100000"/>
              </a:srgbClr>
            </a:gs>
            <a:gs pos="100000">
              <a:srgbClr val="BABFD7">
                <a:alpha val="100000"/>
              </a:srgbClr>
            </a:gs>
          </a:gsLst>
          <a:lin ang="8100019"/>
        </a:gradFill>
        <a:effectLst/>
      </p:bgPr>
    </p:bg>
    <p:spTree>
      <p:nvGrpSpPr>
        <p:cNvPr id="1" name=""/>
        <p:cNvGrpSpPr/>
        <p:nvPr/>
      </p:nvGrpSpPr>
      <p:grpSpPr>
        <a:xfrm>
          <a:off x="0" y="0"/>
          <a:ext cx="0" cy="0"/>
          <a:chOff x="0" y="0"/>
          <a:chExt cx="0" cy="0"/>
        </a:xfrm>
      </p:grpSpPr>
      <p:sp>
        <p:nvSpPr>
          <p:cNvPr id="3" name="Freeform 3"/>
          <p:cNvSpPr/>
          <p:nvPr/>
        </p:nvSpPr>
        <p:spPr>
          <a:xfrm>
            <a:off x="2538090" y="920672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8601200" y="9588650"/>
            <a:ext cx="1076050" cy="315600"/>
          </a:xfrm>
          <a:custGeom>
            <a:avLst/>
            <a:gdLst/>
            <a:ahLst/>
            <a:cxnLst/>
            <a:rect l="l" t="t" r="r" b="b"/>
            <a:pathLst>
              <a:path w="1076050" h="315600">
                <a:moveTo>
                  <a:pt x="0" y="0"/>
                </a:moveTo>
                <a:lnTo>
                  <a:pt x="1076050" y="0"/>
                </a:lnTo>
                <a:lnTo>
                  <a:pt x="1076050" y="315600"/>
                </a:lnTo>
                <a:lnTo>
                  <a:pt x="0" y="3156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AutoShape 5"/>
          <p:cNvSpPr/>
          <p:nvPr/>
        </p:nvSpPr>
        <p:spPr>
          <a:xfrm rot="2333437">
            <a:off x="-323268" y="104391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6" name="AutoShape 6"/>
          <p:cNvSpPr/>
          <p:nvPr/>
        </p:nvSpPr>
        <p:spPr>
          <a:xfrm rot="2333437">
            <a:off x="-712888" y="114784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7" name="AutoShape 7"/>
          <p:cNvSpPr/>
          <p:nvPr/>
        </p:nvSpPr>
        <p:spPr>
          <a:xfrm rot="2333437">
            <a:off x="-589828" y="435874"/>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868632" y="101572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6479012" y="102611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16602072" y="95492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Freeform 11"/>
          <p:cNvSpPr/>
          <p:nvPr/>
        </p:nvSpPr>
        <p:spPr>
          <a:xfrm>
            <a:off x="7554646" y="426448"/>
            <a:ext cx="3169152" cy="393100"/>
          </a:xfrm>
          <a:custGeom>
            <a:avLst/>
            <a:gdLst/>
            <a:ahLst/>
            <a:cxnLst/>
            <a:rect l="l" t="t" r="r" b="b"/>
            <a:pathLst>
              <a:path w="3169152" h="393100">
                <a:moveTo>
                  <a:pt x="0" y="0"/>
                </a:moveTo>
                <a:lnTo>
                  <a:pt x="3169152" y="0"/>
                </a:lnTo>
                <a:lnTo>
                  <a:pt x="3169152" y="393100"/>
                </a:lnTo>
                <a:lnTo>
                  <a:pt x="0" y="3931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12825090" y="-2501174"/>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TextBox 13"/>
          <p:cNvSpPr txBox="1"/>
          <p:nvPr/>
        </p:nvSpPr>
        <p:spPr>
          <a:xfrm>
            <a:off x="1490583" y="831260"/>
            <a:ext cx="14761348" cy="4062651"/>
          </a:xfrm>
          <a:prstGeom prst="rect">
            <a:avLst/>
          </a:prstGeom>
        </p:spPr>
        <p:txBody>
          <a:bodyPr wrap="square" lIns="0" tIns="0" rIns="0" bIns="0" rtlCol="0" anchor="t">
            <a:spAutoFit/>
          </a:bodyPr>
          <a:lstStyle/>
          <a:p>
            <a:pPr algn="ctr" rtl="0">
              <a:spcBef>
                <a:spcPts val="0"/>
              </a:spcBef>
              <a:spcAft>
                <a:spcPts val="0"/>
              </a:spcAft>
            </a:pPr>
            <a:r>
              <a:rPr lang="en-US" sz="7200" b="1" i="0" u="none" strike="noStrike">
                <a:solidFill>
                  <a:srgbClr val="575979"/>
                </a:solidFill>
                <a:effectLst>
                  <a:outerShdw blurRad="38100" dist="38100" dir="2700000" algn="tl">
                    <a:srgbClr val="000000">
                      <a:alpha val="43137"/>
                    </a:srgbClr>
                  </a:outerShdw>
                </a:effectLst>
                <a:latin typeface="Arial" panose="020B0604020202020204" pitchFamily="34" charset="0"/>
              </a:rPr>
              <a:t>Câu 4: Lưới điện quốc gia </a:t>
            </a:r>
            <a:r>
              <a:rPr lang="en-US" sz="7200" b="1">
                <a:solidFill>
                  <a:srgbClr val="575979"/>
                </a:solidFill>
                <a:effectLst>
                  <a:outerShdw blurRad="38100" dist="38100" dir="2700000" algn="tl">
                    <a:srgbClr val="000000">
                      <a:alpha val="43137"/>
                    </a:srgbClr>
                  </a:outerShdw>
                </a:effectLst>
                <a:latin typeface="Arial" panose="020B0604020202020204" pitchFamily="34" charset="0"/>
              </a:rPr>
              <a:t>là một tập hợp gồm:</a:t>
            </a:r>
            <a:endParaRPr lang="en-US" sz="6000" b="0">
              <a:effectLst/>
            </a:endParaRPr>
          </a:p>
          <a:p>
            <a:pPr algn="ctr"/>
            <a:r>
              <a:rPr lang="en-US" sz="6000"/>
              <a:t/>
            </a:r>
            <a:br>
              <a:rPr lang="en-US" sz="6000"/>
            </a:br>
            <a:endParaRPr lang="en-US" sz="6000">
              <a:solidFill>
                <a:srgbClr val="403953"/>
              </a:solidFill>
              <a:latin typeface="Poppins Bold"/>
            </a:endParaRPr>
          </a:p>
        </p:txBody>
      </p:sp>
      <p:sp>
        <p:nvSpPr>
          <p:cNvPr id="30" name="Rectangle 29">
            <a:extLst>
              <a:ext uri="{FF2B5EF4-FFF2-40B4-BE49-F238E27FC236}">
                <a16:creationId xmlns:a16="http://schemas.microsoft.com/office/drawing/2014/main" xmlns="" id="{E51EAB95-542F-48CB-8624-7676615FE466}"/>
              </a:ext>
            </a:extLst>
          </p:cNvPr>
          <p:cNvSpPr/>
          <p:nvPr/>
        </p:nvSpPr>
        <p:spPr>
          <a:xfrm>
            <a:off x="-502147" y="3454935"/>
            <a:ext cx="9112897" cy="2696456"/>
          </a:xfrm>
          <a:prstGeom prst="rect">
            <a:avLst/>
          </a:prstGeom>
          <a:solidFill>
            <a:srgbClr val="575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effectLst>
                  <a:outerShdw blurRad="38100" dist="38100" dir="2700000" algn="tl">
                    <a:srgbClr val="000000">
                      <a:alpha val="43137"/>
                    </a:srgbClr>
                  </a:outerShdw>
                </a:effectLst>
                <a:latin typeface="Arial" panose="020B0604020202020204" pitchFamily="34" charset="0"/>
              </a:rPr>
              <a:t>   </a:t>
            </a:r>
            <a:r>
              <a:rPr lang="en-US" sz="5400" b="0" i="0" u="none" strike="noStrike">
                <a:solidFill>
                  <a:schemeClr val="bg1"/>
                </a:solidFill>
                <a:effectLst>
                  <a:outerShdw blurRad="38100" dist="38100" dir="2700000" algn="tl">
                    <a:srgbClr val="000000">
                      <a:alpha val="43137"/>
                    </a:srgbClr>
                  </a:outerShdw>
                </a:effectLst>
                <a:latin typeface="Arial" panose="020B0604020202020204" pitchFamily="34" charset="0"/>
              </a:rPr>
              <a:t>A. </a:t>
            </a:r>
            <a:r>
              <a:rPr lang="en-US" sz="5400">
                <a:solidFill>
                  <a:schemeClr val="bg1"/>
                </a:solidFill>
                <a:effectLst>
                  <a:outerShdw blurRad="38100" dist="38100" dir="2700000" algn="tl">
                    <a:srgbClr val="000000">
                      <a:alpha val="43137"/>
                    </a:srgbClr>
                  </a:outerShdw>
                </a:effectLst>
                <a:latin typeface="Arial" panose="020B0604020202020204" pitchFamily="34" charset="0"/>
              </a:rPr>
              <a:t>Đường dây dẫn điện và các hộ tiêu thụ</a:t>
            </a:r>
            <a:endParaRPr lang="en-US" sz="5400">
              <a:solidFill>
                <a:schemeClr val="bg1"/>
              </a:solidFill>
              <a:effectLst>
                <a:outerShdw blurRad="38100" dist="38100" dir="2700000" algn="tl">
                  <a:srgbClr val="000000">
                    <a:alpha val="43137"/>
                  </a:srgbClr>
                </a:outerShdw>
              </a:effectLst>
            </a:endParaRPr>
          </a:p>
        </p:txBody>
      </p:sp>
      <p:sp>
        <p:nvSpPr>
          <p:cNvPr id="31" name="Rectangle 30">
            <a:extLst>
              <a:ext uri="{FF2B5EF4-FFF2-40B4-BE49-F238E27FC236}">
                <a16:creationId xmlns:a16="http://schemas.microsoft.com/office/drawing/2014/main" xmlns="" id="{84471ACA-7253-4AE1-8B26-4B657528E3ED}"/>
              </a:ext>
            </a:extLst>
          </p:cNvPr>
          <p:cNvSpPr/>
          <p:nvPr/>
        </p:nvSpPr>
        <p:spPr>
          <a:xfrm>
            <a:off x="-838200" y="6972678"/>
            <a:ext cx="8687400" cy="2587633"/>
          </a:xfrm>
          <a:prstGeom prst="rect">
            <a:avLst/>
          </a:prstGeom>
          <a:solidFill>
            <a:srgbClr val="575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0" i="0" u="none" strike="noStrike">
                <a:solidFill>
                  <a:schemeClr val="bg1"/>
                </a:solidFill>
                <a:effectLst>
                  <a:outerShdw blurRad="38100" dist="38100" dir="2700000" algn="tl">
                    <a:srgbClr val="000000">
                      <a:alpha val="43137"/>
                    </a:srgbClr>
                  </a:outerShdw>
                </a:effectLst>
                <a:latin typeface="Arial" panose="020B0604020202020204" pitchFamily="34" charset="0"/>
              </a:rPr>
              <a:t>B. </a:t>
            </a:r>
            <a:r>
              <a:rPr lang="en-US" sz="5400">
                <a:solidFill>
                  <a:schemeClr val="bg1"/>
                </a:solidFill>
                <a:effectLst>
                  <a:outerShdw blurRad="38100" dist="38100" dir="2700000" algn="tl">
                    <a:srgbClr val="000000">
                      <a:alpha val="43137"/>
                    </a:srgbClr>
                  </a:outerShdw>
                </a:effectLst>
                <a:latin typeface="Arial" panose="020B0604020202020204" pitchFamily="34" charset="0"/>
              </a:rPr>
              <a:t>Đường dây dẫn điện và các trạm đóng cắt</a:t>
            </a:r>
            <a:endParaRPr lang="en-US" sz="5400">
              <a:solidFill>
                <a:schemeClr val="bg1"/>
              </a:solidFill>
              <a:effectLst>
                <a:outerShdw blurRad="38100" dist="38100" dir="2700000" algn="tl">
                  <a:srgbClr val="000000">
                    <a:alpha val="43137"/>
                  </a:srgbClr>
                </a:outerShdw>
              </a:effectLst>
            </a:endParaRPr>
          </a:p>
        </p:txBody>
      </p:sp>
      <p:sp>
        <p:nvSpPr>
          <p:cNvPr id="34" name="Rectangle 33">
            <a:extLst>
              <a:ext uri="{FF2B5EF4-FFF2-40B4-BE49-F238E27FC236}">
                <a16:creationId xmlns:a16="http://schemas.microsoft.com/office/drawing/2014/main" xmlns="" id="{E681546F-7875-40E3-A8AE-2198B57B7A9D}"/>
              </a:ext>
            </a:extLst>
          </p:cNvPr>
          <p:cNvSpPr/>
          <p:nvPr/>
        </p:nvSpPr>
        <p:spPr>
          <a:xfrm>
            <a:off x="9677250" y="3508796"/>
            <a:ext cx="8763150" cy="2613864"/>
          </a:xfrm>
          <a:prstGeom prst="rect">
            <a:avLst/>
          </a:prstGeom>
          <a:solidFill>
            <a:srgbClr val="575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effectLst>
                  <a:outerShdw blurRad="38100" dist="38100" dir="2700000" algn="tl">
                    <a:srgbClr val="000000">
                      <a:alpha val="43137"/>
                    </a:srgbClr>
                  </a:outerShdw>
                </a:effectLst>
              </a:rPr>
              <a:t> C. Đường dây dẫn điện và các trạm biến áp.</a:t>
            </a:r>
          </a:p>
        </p:txBody>
      </p:sp>
      <p:sp>
        <p:nvSpPr>
          <p:cNvPr id="35" name="Rectangle 34">
            <a:extLst>
              <a:ext uri="{FF2B5EF4-FFF2-40B4-BE49-F238E27FC236}">
                <a16:creationId xmlns:a16="http://schemas.microsoft.com/office/drawing/2014/main" xmlns="" id="{78784A1E-BFC6-486E-8E4C-D102B9BB2B12}"/>
              </a:ext>
            </a:extLst>
          </p:cNvPr>
          <p:cNvSpPr/>
          <p:nvPr/>
        </p:nvSpPr>
        <p:spPr>
          <a:xfrm>
            <a:off x="10438801" y="6972678"/>
            <a:ext cx="8120622" cy="2591298"/>
          </a:xfrm>
          <a:prstGeom prst="rect">
            <a:avLst/>
          </a:prstGeom>
          <a:solidFill>
            <a:srgbClr val="575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0" i="0" u="none" strike="noStrike">
                <a:solidFill>
                  <a:schemeClr val="bg1"/>
                </a:solidFill>
                <a:effectLst/>
                <a:latin typeface="Arial" panose="020B0604020202020204" pitchFamily="34" charset="0"/>
              </a:rPr>
              <a:t>D. </a:t>
            </a:r>
            <a:r>
              <a:rPr lang="en-US" sz="5400">
                <a:solidFill>
                  <a:schemeClr val="bg1"/>
                </a:solidFill>
                <a:latin typeface="Arial" panose="020B0604020202020204" pitchFamily="34" charset="0"/>
              </a:rPr>
              <a:t>Đường dây dẫn điện và các trạm. </a:t>
            </a:r>
            <a:endParaRPr lang="en-US" sz="5400">
              <a:solidFill>
                <a:schemeClr val="bg1"/>
              </a:solidFill>
              <a:effectLst>
                <a:outerShdw blurRad="38100" dist="38100" dir="2700000" algn="tl">
                  <a:srgbClr val="000000">
                    <a:alpha val="43137"/>
                  </a:srgbClr>
                </a:outerShdw>
              </a:effectLst>
            </a:endParaRPr>
          </a:p>
        </p:txBody>
      </p:sp>
      <p:pic>
        <p:nvPicPr>
          <p:cNvPr id="1026" name="Picture 2" descr="Dấu kiểm : Ảnh, hình ảnh có sẵn và ảnh miễn phí bản quyền | Shutterstock">
            <a:extLst>
              <a:ext uri="{FF2B5EF4-FFF2-40B4-BE49-F238E27FC236}">
                <a16:creationId xmlns:a16="http://schemas.microsoft.com/office/drawing/2014/main" xmlns="" id="{6DA4271D-3991-4C7B-BDE0-7AD08455B170}"/>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464527" y="7790635"/>
            <a:ext cx="1823473" cy="18234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2A9CFCB3-FD74-4DA0-ACA9-7AB393D7442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69154" y="4495739"/>
            <a:ext cx="1480050" cy="14800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a:extLst>
              <a:ext uri="{FF2B5EF4-FFF2-40B4-BE49-F238E27FC236}">
                <a16:creationId xmlns:a16="http://schemas.microsoft.com/office/drawing/2014/main" xmlns="" id="{C5CDAE66-C1E6-4849-926C-929DC63B523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75269" y="7332252"/>
            <a:ext cx="1480050" cy="14800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a:extLst>
              <a:ext uri="{FF2B5EF4-FFF2-40B4-BE49-F238E27FC236}">
                <a16:creationId xmlns:a16="http://schemas.microsoft.com/office/drawing/2014/main" xmlns="" id="{3E68033E-77A6-40D1-8A9D-EF99374897A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466089" y="4497678"/>
            <a:ext cx="1480050" cy="148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2052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500"/>
                                        <p:tgtEl>
                                          <p:spTgt spid="1030"/>
                                        </p:tgtEl>
                                      </p:cBhvr>
                                    </p:animEffect>
                                  </p:childTnLst>
                                </p:cTn>
                              </p:par>
                            </p:childTnLst>
                          </p:cTn>
                        </p:par>
                      </p:childTnLst>
                    </p:cTn>
                  </p:par>
                </p:childTnLst>
              </p:cTn>
              <p:nextCondLst>
                <p:cond evt="onClick" delay="0">
                  <p:tgtEl>
                    <p:spTgt spid="30"/>
                  </p:tgtEl>
                </p:cond>
              </p:nextCondLst>
            </p:seq>
            <p:seq concurrent="1" nextAc="seek">
              <p:cTn id="19" restart="whenNotActive" fill="hold" evtFilter="cancelBubble" nodeType="interactiveSeq">
                <p:stCondLst>
                  <p:cond evt="onClick" delay="0">
                    <p:tgtEl>
                      <p:spTgt spid="31"/>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childTnLst>
              </p:cTn>
              <p:nextCondLst>
                <p:cond evt="onClick" delay="0">
                  <p:tgtEl>
                    <p:spTgt spid="31"/>
                  </p:tgtEl>
                </p:cond>
              </p:nextCondLst>
            </p:seq>
            <p:seq concurrent="1" nextAc="seek">
              <p:cTn id="25" restart="whenNotActive" fill="hold" evtFilter="cancelBubble" nodeType="interactiveSeq">
                <p:stCondLst>
                  <p:cond evt="onClick" delay="0">
                    <p:tgtEl>
                      <p:spTgt spid="3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500"/>
                                        <p:tgtEl>
                                          <p:spTgt spid="1026"/>
                                        </p:tgtEl>
                                      </p:cBhvr>
                                    </p:animEffect>
                                  </p:childTnLst>
                                </p:cTn>
                              </p:par>
                            </p:childTnLst>
                          </p:cTn>
                        </p:par>
                      </p:childTnLst>
                    </p:cTn>
                  </p:par>
                </p:childTnLst>
              </p:cTn>
              <p:nextCondLst>
                <p:cond evt="onClick" delay="0">
                  <p:tgtEl>
                    <p:spTgt spid="35"/>
                  </p:tgtEl>
                </p:cond>
              </p:nextCondLst>
            </p:seq>
            <p:seq concurrent="1" nextAc="seek">
              <p:cTn id="31" restart="whenNotActive" fill="hold" evtFilter="cancelBubble" nodeType="interactiveSeq">
                <p:stCondLst>
                  <p:cond evt="onClick" delay="0">
                    <p:tgtEl>
                      <p:spTgt spid="34"/>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childTnLst>
                    </p:cTn>
                  </p:par>
                </p:childTnLst>
              </p:cTn>
              <p:nextCondLst>
                <p:cond evt="onClick" delay="0">
                  <p:tgtEl>
                    <p:spTgt spid="34"/>
                  </p:tgtEl>
                </p:cond>
              </p:nextCondLst>
            </p:seq>
          </p:childTnLst>
        </p:cTn>
      </p:par>
    </p:tnLst>
    <p:bldLst>
      <p:bldP spid="30" grpId="0" animBg="1"/>
      <p:bldP spid="31" grpId="0" animBg="1"/>
      <p:bldP spid="34" grpId="0" animBg="1"/>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D1D8E6">
                <a:alpha val="100000"/>
              </a:srgbClr>
            </a:gs>
            <a:gs pos="11000">
              <a:srgbClr val="D1D8E6">
                <a:alpha val="100000"/>
              </a:srgbClr>
            </a:gs>
            <a:gs pos="49000">
              <a:srgbClr val="ECD9DD">
                <a:alpha val="100000"/>
              </a:srgbClr>
            </a:gs>
            <a:gs pos="75000">
              <a:srgbClr val="D1D8E6">
                <a:alpha val="100000"/>
              </a:srgbClr>
            </a:gs>
            <a:gs pos="100000">
              <a:srgbClr val="BABFD7">
                <a:alpha val="100000"/>
              </a:srgbClr>
            </a:gs>
          </a:gsLst>
          <a:lin ang="8100019"/>
        </a:gradFill>
        <a:effectLst/>
      </p:bgPr>
    </p:bg>
    <p:spTree>
      <p:nvGrpSpPr>
        <p:cNvPr id="1" name=""/>
        <p:cNvGrpSpPr/>
        <p:nvPr/>
      </p:nvGrpSpPr>
      <p:grpSpPr>
        <a:xfrm>
          <a:off x="0" y="0"/>
          <a:ext cx="0" cy="0"/>
          <a:chOff x="0" y="0"/>
          <a:chExt cx="0" cy="0"/>
        </a:xfrm>
      </p:grpSpPr>
      <p:sp>
        <p:nvSpPr>
          <p:cNvPr id="3" name="Freeform 3"/>
          <p:cNvSpPr/>
          <p:nvPr/>
        </p:nvSpPr>
        <p:spPr>
          <a:xfrm>
            <a:off x="2538090" y="920672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8601200" y="9588650"/>
            <a:ext cx="1076050" cy="315600"/>
          </a:xfrm>
          <a:custGeom>
            <a:avLst/>
            <a:gdLst/>
            <a:ahLst/>
            <a:cxnLst/>
            <a:rect l="l" t="t" r="r" b="b"/>
            <a:pathLst>
              <a:path w="1076050" h="315600">
                <a:moveTo>
                  <a:pt x="0" y="0"/>
                </a:moveTo>
                <a:lnTo>
                  <a:pt x="1076050" y="0"/>
                </a:lnTo>
                <a:lnTo>
                  <a:pt x="1076050" y="315600"/>
                </a:lnTo>
                <a:lnTo>
                  <a:pt x="0" y="3156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AutoShape 5"/>
          <p:cNvSpPr/>
          <p:nvPr/>
        </p:nvSpPr>
        <p:spPr>
          <a:xfrm rot="2333437">
            <a:off x="-323268" y="104391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6" name="AutoShape 6"/>
          <p:cNvSpPr/>
          <p:nvPr/>
        </p:nvSpPr>
        <p:spPr>
          <a:xfrm rot="2333437">
            <a:off x="-712888" y="114784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7" name="AutoShape 7"/>
          <p:cNvSpPr/>
          <p:nvPr/>
        </p:nvSpPr>
        <p:spPr>
          <a:xfrm rot="2333437">
            <a:off x="-589828" y="435874"/>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868632" y="101572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6479012" y="102611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16602072" y="95492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Freeform 11"/>
          <p:cNvSpPr/>
          <p:nvPr/>
        </p:nvSpPr>
        <p:spPr>
          <a:xfrm>
            <a:off x="7554646" y="426448"/>
            <a:ext cx="3169152" cy="393100"/>
          </a:xfrm>
          <a:custGeom>
            <a:avLst/>
            <a:gdLst/>
            <a:ahLst/>
            <a:cxnLst/>
            <a:rect l="l" t="t" r="r" b="b"/>
            <a:pathLst>
              <a:path w="3169152" h="393100">
                <a:moveTo>
                  <a:pt x="0" y="0"/>
                </a:moveTo>
                <a:lnTo>
                  <a:pt x="3169152" y="0"/>
                </a:lnTo>
                <a:lnTo>
                  <a:pt x="3169152" y="393100"/>
                </a:lnTo>
                <a:lnTo>
                  <a:pt x="0" y="3931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12825090" y="-2501174"/>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TextBox 13"/>
          <p:cNvSpPr txBox="1"/>
          <p:nvPr/>
        </p:nvSpPr>
        <p:spPr>
          <a:xfrm>
            <a:off x="2254974" y="888350"/>
            <a:ext cx="13185061" cy="4062651"/>
          </a:xfrm>
          <a:prstGeom prst="rect">
            <a:avLst/>
          </a:prstGeom>
        </p:spPr>
        <p:txBody>
          <a:bodyPr wrap="square" lIns="0" tIns="0" rIns="0" bIns="0" rtlCol="0" anchor="t">
            <a:spAutoFit/>
          </a:bodyPr>
          <a:lstStyle/>
          <a:p>
            <a:pPr algn="ctr" rtl="0">
              <a:spcBef>
                <a:spcPts val="0"/>
              </a:spcBef>
              <a:spcAft>
                <a:spcPts val="0"/>
              </a:spcAft>
            </a:pPr>
            <a:r>
              <a:rPr lang="en-US" sz="7200" b="1" i="0" u="none" strike="noStrike">
                <a:solidFill>
                  <a:srgbClr val="575979"/>
                </a:solidFill>
                <a:effectLst>
                  <a:outerShdw blurRad="38100" dist="38100" dir="2700000" algn="tl">
                    <a:srgbClr val="000000">
                      <a:alpha val="43137"/>
                    </a:srgbClr>
                  </a:outerShdw>
                </a:effectLst>
                <a:latin typeface="Arial" panose="020B0604020202020204" pitchFamily="34" charset="0"/>
              </a:rPr>
              <a:t>Câu </a:t>
            </a:r>
            <a:r>
              <a:rPr lang="en-US" sz="7200" b="1">
                <a:solidFill>
                  <a:srgbClr val="575979"/>
                </a:solidFill>
                <a:effectLst>
                  <a:outerShdw blurRad="38100" dist="38100" dir="2700000" algn="tl">
                    <a:srgbClr val="000000">
                      <a:alpha val="43137"/>
                    </a:srgbClr>
                  </a:outerShdw>
                </a:effectLst>
                <a:latin typeface="Arial" panose="020B0604020202020204" pitchFamily="34" charset="0"/>
              </a:rPr>
              <a:t>5</a:t>
            </a:r>
            <a:r>
              <a:rPr lang="en-US" sz="7200" b="1" i="0" u="none" strike="noStrike">
                <a:solidFill>
                  <a:srgbClr val="575979"/>
                </a:solidFill>
                <a:effectLst>
                  <a:outerShdw blurRad="38100" dist="38100" dir="2700000" algn="tl">
                    <a:srgbClr val="000000">
                      <a:alpha val="43137"/>
                    </a:srgbClr>
                  </a:outerShdw>
                </a:effectLst>
                <a:latin typeface="Arial" panose="020B0604020202020204" pitchFamily="34" charset="0"/>
              </a:rPr>
              <a:t>:  Vai trò của hệ thống điện Quốc gia </a:t>
            </a:r>
            <a:r>
              <a:rPr lang="en-US" sz="7200" b="1">
                <a:solidFill>
                  <a:srgbClr val="575979"/>
                </a:solidFill>
                <a:effectLst>
                  <a:outerShdw blurRad="38100" dist="38100" dir="2700000" algn="tl">
                    <a:srgbClr val="000000">
                      <a:alpha val="43137"/>
                    </a:srgbClr>
                  </a:outerShdw>
                </a:effectLst>
                <a:latin typeface="Arial" panose="020B0604020202020204" pitchFamily="34" charset="0"/>
              </a:rPr>
              <a:t>là</a:t>
            </a:r>
            <a:endParaRPr lang="en-US" sz="6000" b="0">
              <a:effectLst/>
            </a:endParaRPr>
          </a:p>
          <a:p>
            <a:pPr algn="ctr"/>
            <a:r>
              <a:rPr lang="en-US" sz="6000"/>
              <a:t/>
            </a:r>
            <a:br>
              <a:rPr lang="en-US" sz="6000"/>
            </a:br>
            <a:endParaRPr lang="en-US" sz="6000">
              <a:solidFill>
                <a:srgbClr val="403953"/>
              </a:solidFill>
              <a:latin typeface="Poppins Bold"/>
            </a:endParaRPr>
          </a:p>
        </p:txBody>
      </p:sp>
      <p:sp>
        <p:nvSpPr>
          <p:cNvPr id="30" name="Rectangle 29">
            <a:extLst>
              <a:ext uri="{FF2B5EF4-FFF2-40B4-BE49-F238E27FC236}">
                <a16:creationId xmlns:a16="http://schemas.microsoft.com/office/drawing/2014/main" xmlns="" id="{E51EAB95-542F-48CB-8624-7676615FE466}"/>
              </a:ext>
            </a:extLst>
          </p:cNvPr>
          <p:cNvSpPr/>
          <p:nvPr/>
        </p:nvSpPr>
        <p:spPr>
          <a:xfrm>
            <a:off x="-181306" y="3508796"/>
            <a:ext cx="8337646" cy="2051676"/>
          </a:xfrm>
          <a:prstGeom prst="rect">
            <a:avLst/>
          </a:prstGeom>
          <a:solidFill>
            <a:srgbClr val="575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A. Đảm bảo việc sản xuất, truyền tài và phân phối điện năng</a:t>
            </a:r>
            <a:endParaRPr lang="en-US" sz="4800">
              <a:solidFill>
                <a:schemeClr val="bg1"/>
              </a:solidFill>
              <a:effectLst>
                <a:outerShdw blurRad="38100" dist="38100" dir="2700000" algn="tl">
                  <a:srgbClr val="000000">
                    <a:alpha val="43137"/>
                  </a:srgbClr>
                </a:outerShdw>
              </a:effectLst>
            </a:endParaRPr>
          </a:p>
        </p:txBody>
      </p:sp>
      <p:sp>
        <p:nvSpPr>
          <p:cNvPr id="31" name="Rectangle 30">
            <a:extLst>
              <a:ext uri="{FF2B5EF4-FFF2-40B4-BE49-F238E27FC236}">
                <a16:creationId xmlns:a16="http://schemas.microsoft.com/office/drawing/2014/main" xmlns="" id="{84471ACA-7253-4AE1-8B26-4B657528E3ED}"/>
              </a:ext>
            </a:extLst>
          </p:cNvPr>
          <p:cNvSpPr/>
          <p:nvPr/>
        </p:nvSpPr>
        <p:spPr>
          <a:xfrm>
            <a:off x="-181306" y="6278484"/>
            <a:ext cx="8948174" cy="2822865"/>
          </a:xfrm>
          <a:prstGeom prst="rect">
            <a:avLst/>
          </a:prstGeom>
          <a:solidFill>
            <a:srgbClr val="575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effectLst>
                  <a:outerShdw blurRad="38100" dist="38100" dir="2700000" algn="tl">
                    <a:srgbClr val="000000">
                      <a:alpha val="43137"/>
                    </a:srgbClr>
                  </a:outerShdw>
                </a:effectLst>
              </a:rPr>
              <a:t>                                                                            B. Cung cấp điện cho các ngành thuộc lĩnh vực công nghiệp, nông nghiệp,…và sinh hoạt.</a:t>
            </a:r>
          </a:p>
          <a:p>
            <a:pPr algn="ctr"/>
            <a:endParaRPr lang="en-US" sz="4400" b="1">
              <a:solidFill>
                <a:schemeClr val="bg1"/>
              </a:solidFill>
              <a:effectLst>
                <a:outerShdw blurRad="38100" dist="38100" dir="2700000" algn="tl">
                  <a:srgbClr val="000000">
                    <a:alpha val="43137"/>
                  </a:srgbClr>
                </a:outerShdw>
              </a:effectLst>
            </a:endParaRPr>
          </a:p>
        </p:txBody>
      </p:sp>
      <p:sp>
        <p:nvSpPr>
          <p:cNvPr id="34" name="Rectangle 33">
            <a:extLst>
              <a:ext uri="{FF2B5EF4-FFF2-40B4-BE49-F238E27FC236}">
                <a16:creationId xmlns:a16="http://schemas.microsoft.com/office/drawing/2014/main" xmlns="" id="{E681546F-7875-40E3-A8AE-2198B57B7A9D}"/>
              </a:ext>
            </a:extLst>
          </p:cNvPr>
          <p:cNvSpPr/>
          <p:nvPr/>
        </p:nvSpPr>
        <p:spPr>
          <a:xfrm>
            <a:off x="10131662" y="3508796"/>
            <a:ext cx="8277233" cy="2051676"/>
          </a:xfrm>
          <a:prstGeom prst="rect">
            <a:avLst/>
          </a:prstGeom>
          <a:solidFill>
            <a:srgbClr val="575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solidFill>
                <a:effectLst>
                  <a:outerShdw blurRad="38100" dist="38100" dir="2700000" algn="tl">
                    <a:srgbClr val="000000">
                      <a:alpha val="43137"/>
                    </a:srgbClr>
                  </a:outerShdw>
                </a:effectLst>
              </a:rPr>
              <a:t> </a:t>
            </a:r>
            <a:r>
              <a:rPr lang="en-US" sz="4400">
                <a:effectLst>
                  <a:outerShdw blurRad="38100" dist="38100" dir="2700000" algn="tl">
                    <a:srgbClr val="000000">
                      <a:alpha val="43137"/>
                    </a:srgbClr>
                  </a:outerShdw>
                </a:effectLst>
              </a:rPr>
              <a:t>C. Đảm bảo cung cấp và phân phối điện với độ tin cậy cao.</a:t>
            </a:r>
            <a:endParaRPr lang="en-US" sz="4400">
              <a:solidFill>
                <a:schemeClr val="bg1"/>
              </a:solidFill>
              <a:effectLst>
                <a:outerShdw blurRad="38100" dist="38100" dir="2700000" algn="tl">
                  <a:srgbClr val="000000">
                    <a:alpha val="43137"/>
                  </a:srgbClr>
                </a:outerShdw>
              </a:effectLst>
            </a:endParaRPr>
          </a:p>
        </p:txBody>
      </p:sp>
      <p:sp>
        <p:nvSpPr>
          <p:cNvPr id="35" name="Rectangle 34">
            <a:extLst>
              <a:ext uri="{FF2B5EF4-FFF2-40B4-BE49-F238E27FC236}">
                <a16:creationId xmlns:a16="http://schemas.microsoft.com/office/drawing/2014/main" xmlns="" id="{78784A1E-BFC6-486E-8E4C-D102B9BB2B12}"/>
              </a:ext>
            </a:extLst>
          </p:cNvPr>
          <p:cNvSpPr/>
          <p:nvPr/>
        </p:nvSpPr>
        <p:spPr>
          <a:xfrm>
            <a:off x="9521134" y="6278483"/>
            <a:ext cx="8869877" cy="2822866"/>
          </a:xfrm>
          <a:prstGeom prst="rect">
            <a:avLst/>
          </a:prstGeom>
          <a:solidFill>
            <a:srgbClr val="575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effectLst>
                  <a:outerShdw blurRad="38100" dist="38100" dir="2700000" algn="tl">
                    <a:srgbClr val="000000">
                      <a:alpha val="43137"/>
                    </a:srgbClr>
                  </a:outerShdw>
                </a:effectLst>
              </a:rPr>
              <a:t> </a:t>
            </a:r>
            <a:r>
              <a:rPr lang="en-US" sz="4400">
                <a:effectLst>
                  <a:outerShdw blurRad="38100" dist="38100" dir="2700000" algn="tl">
                    <a:srgbClr val="000000">
                      <a:alpha val="43137"/>
                    </a:srgbClr>
                  </a:outerShdw>
                </a:effectLst>
              </a:rPr>
              <a:t>D. </a:t>
            </a:r>
            <a:r>
              <a:rPr lang="vi-VN" sz="4400">
                <a:effectLst>
                  <a:outerShdw blurRad="38100" dist="38100" dir="2700000" algn="tl">
                    <a:srgbClr val="000000">
                      <a:alpha val="43137"/>
                    </a:srgbClr>
                  </a:outerShdw>
                </a:effectLst>
              </a:rPr>
              <a:t>Truyền tải điện năng từ nhà máy điện đến nơi tiêu thụ</a:t>
            </a:r>
            <a:endParaRPr lang="en-US" sz="4400">
              <a:solidFill>
                <a:schemeClr val="bg1"/>
              </a:solidFill>
              <a:effectLst>
                <a:outerShdw blurRad="38100" dist="38100" dir="2700000" algn="tl">
                  <a:srgbClr val="000000">
                    <a:alpha val="43137"/>
                  </a:srgbClr>
                </a:outerShdw>
              </a:effectLst>
            </a:endParaRPr>
          </a:p>
        </p:txBody>
      </p:sp>
      <p:pic>
        <p:nvPicPr>
          <p:cNvPr id="1026" name="Picture 2" descr="Dấu kiểm : Ảnh, hình ảnh có sẵn và ảnh miễn phí bản quyền | Shutterstock">
            <a:extLst>
              <a:ext uri="{FF2B5EF4-FFF2-40B4-BE49-F238E27FC236}">
                <a16:creationId xmlns:a16="http://schemas.microsoft.com/office/drawing/2014/main" xmlns="" id="{6DA4271D-3991-4C7B-BDE0-7AD08455B170}"/>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464527" y="3896296"/>
            <a:ext cx="1823473" cy="18234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2A9CFCB3-FD74-4DA0-ACA9-7AB393D7442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91861" y="4061162"/>
            <a:ext cx="1480050" cy="14800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a:extLst>
              <a:ext uri="{FF2B5EF4-FFF2-40B4-BE49-F238E27FC236}">
                <a16:creationId xmlns:a16="http://schemas.microsoft.com/office/drawing/2014/main" xmlns="" id="{C5CDAE66-C1E6-4849-926C-929DC63B523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45717" y="7335396"/>
            <a:ext cx="1480050" cy="14800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a:extLst>
              <a:ext uri="{FF2B5EF4-FFF2-40B4-BE49-F238E27FC236}">
                <a16:creationId xmlns:a16="http://schemas.microsoft.com/office/drawing/2014/main" xmlns="" id="{3E68033E-77A6-40D1-8A9D-EF99374897A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474783" y="7440893"/>
            <a:ext cx="1480050" cy="148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675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500"/>
                                        <p:tgtEl>
                                          <p:spTgt spid="1030"/>
                                        </p:tgtEl>
                                      </p:cBhvr>
                                    </p:animEffect>
                                  </p:childTnLst>
                                </p:cTn>
                              </p:par>
                            </p:childTnLst>
                          </p:cTn>
                        </p:par>
                      </p:childTnLst>
                    </p:cTn>
                  </p:par>
                </p:childTnLst>
              </p:cTn>
              <p:nextCondLst>
                <p:cond evt="onClick" delay="0">
                  <p:tgtEl>
                    <p:spTgt spid="30"/>
                  </p:tgtEl>
                </p:cond>
              </p:nextCondLst>
            </p:seq>
            <p:seq concurrent="1" nextAc="seek">
              <p:cTn id="19" restart="whenNotActive" fill="hold" evtFilter="cancelBubble" nodeType="interactiveSeq">
                <p:stCondLst>
                  <p:cond evt="onClick" delay="0">
                    <p:tgtEl>
                      <p:spTgt spid="31"/>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childTnLst>
              </p:cTn>
              <p:nextCondLst>
                <p:cond evt="onClick" delay="0">
                  <p:tgtEl>
                    <p:spTgt spid="31"/>
                  </p:tgtEl>
                </p:cond>
              </p:nextCondLst>
            </p:seq>
            <p:seq concurrent="1" nextAc="seek">
              <p:cTn id="25" restart="whenNotActive" fill="hold" evtFilter="cancelBubble" nodeType="interactiveSeq">
                <p:stCondLst>
                  <p:cond evt="onClick" delay="0">
                    <p:tgtEl>
                      <p:spTgt spid="34"/>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500"/>
                                        <p:tgtEl>
                                          <p:spTgt spid="1026"/>
                                        </p:tgtEl>
                                      </p:cBhvr>
                                    </p:animEffect>
                                  </p:childTnLst>
                                </p:cTn>
                              </p:par>
                            </p:childTnLst>
                          </p:cTn>
                        </p:par>
                      </p:childTnLst>
                    </p:cTn>
                  </p:par>
                </p:childTnLst>
              </p:cTn>
              <p:nextCondLst>
                <p:cond evt="onClick" delay="0">
                  <p:tgtEl>
                    <p:spTgt spid="34"/>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childTnLst>
                    </p:cTn>
                  </p:par>
                </p:childTnLst>
              </p:cTn>
              <p:nextCondLst>
                <p:cond evt="onClick" delay="0">
                  <p:tgtEl>
                    <p:spTgt spid="35"/>
                  </p:tgtEl>
                </p:cond>
              </p:nextCondLst>
            </p:seq>
          </p:childTnLst>
        </p:cTn>
      </p:par>
    </p:tnLst>
    <p:bldLst>
      <p:bldP spid="30" grpId="0" animBg="1"/>
      <p:bldP spid="31" grpId="0" animBg="1"/>
      <p:bldP spid="34" grpId="0" animBg="1"/>
      <p:bldP spid="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538090" y="920672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AutoShape 5"/>
          <p:cNvSpPr/>
          <p:nvPr/>
        </p:nvSpPr>
        <p:spPr>
          <a:xfrm rot="2333437">
            <a:off x="-323268" y="104391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6" name="AutoShape 6"/>
          <p:cNvSpPr/>
          <p:nvPr/>
        </p:nvSpPr>
        <p:spPr>
          <a:xfrm rot="2333437">
            <a:off x="-712888" y="114784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7" name="AutoShape 7"/>
          <p:cNvSpPr/>
          <p:nvPr/>
        </p:nvSpPr>
        <p:spPr>
          <a:xfrm rot="2333437">
            <a:off x="-589828" y="435874"/>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868632" y="101572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6479012" y="102611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16602072" y="95492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Freeform 11"/>
          <p:cNvSpPr/>
          <p:nvPr/>
        </p:nvSpPr>
        <p:spPr>
          <a:xfrm>
            <a:off x="7554646" y="426448"/>
            <a:ext cx="3169152" cy="393100"/>
          </a:xfrm>
          <a:custGeom>
            <a:avLst/>
            <a:gdLst/>
            <a:ahLst/>
            <a:cxnLst/>
            <a:rect l="l" t="t" r="r" b="b"/>
            <a:pathLst>
              <a:path w="3169152" h="393100">
                <a:moveTo>
                  <a:pt x="0" y="0"/>
                </a:moveTo>
                <a:lnTo>
                  <a:pt x="3169152" y="0"/>
                </a:lnTo>
                <a:lnTo>
                  <a:pt x="3169152" y="393100"/>
                </a:lnTo>
                <a:lnTo>
                  <a:pt x="0" y="393100"/>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12825090" y="-2501174"/>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TextBox 13"/>
          <p:cNvSpPr txBox="1"/>
          <p:nvPr/>
        </p:nvSpPr>
        <p:spPr>
          <a:xfrm>
            <a:off x="2209800" y="1147840"/>
            <a:ext cx="13185061" cy="1107996"/>
          </a:xfrm>
          <a:prstGeom prst="rect">
            <a:avLst/>
          </a:prstGeom>
        </p:spPr>
        <p:txBody>
          <a:bodyPr wrap="square" lIns="0" tIns="0" rIns="0" bIns="0" rtlCol="0" anchor="t">
            <a:spAutoFit/>
          </a:bodyPr>
          <a:lstStyle/>
          <a:p>
            <a:pPr algn="ctr" rtl="0">
              <a:spcBef>
                <a:spcPts val="0"/>
              </a:spcBef>
              <a:spcAft>
                <a:spcPts val="0"/>
              </a:spcAft>
            </a:pPr>
            <a:r>
              <a:rPr lang="en-US" sz="7200" b="1" i="0" u="none" strike="noStrike" smtClean="0">
                <a:solidFill>
                  <a:srgbClr val="575979"/>
                </a:solidFill>
                <a:effectLst>
                  <a:outerShdw blurRad="38100" dist="38100" dir="2700000" algn="tl">
                    <a:srgbClr val="000000">
                      <a:alpha val="43137"/>
                    </a:srgbClr>
                  </a:outerShdw>
                </a:effectLst>
                <a:latin typeface="Arial" panose="020B0604020202020204" pitchFamily="34" charset="0"/>
              </a:rPr>
              <a:t>NHIỆM VỤ VỀ NHÀ</a:t>
            </a:r>
            <a:endParaRPr lang="en-US" sz="6000">
              <a:solidFill>
                <a:srgbClr val="403953"/>
              </a:solidFill>
              <a:latin typeface="Poppins Bold"/>
            </a:endParaRPr>
          </a:p>
        </p:txBody>
      </p:sp>
      <p:sp>
        <p:nvSpPr>
          <p:cNvPr id="14" name="Rectangle 13"/>
          <p:cNvSpPr/>
          <p:nvPr/>
        </p:nvSpPr>
        <p:spPr>
          <a:xfrm>
            <a:off x="993143" y="2506137"/>
            <a:ext cx="16629873" cy="923330"/>
          </a:xfrm>
          <a:prstGeom prst="rect">
            <a:avLst/>
          </a:prstGeom>
        </p:spPr>
        <p:txBody>
          <a:bodyPr wrap="none">
            <a:spAutoFit/>
          </a:bodyPr>
          <a:lstStyle/>
          <a:p>
            <a:pPr algn="just">
              <a:spcBef>
                <a:spcPts val="600"/>
              </a:spcBef>
              <a:spcAft>
                <a:spcPts val="0"/>
              </a:spcAft>
            </a:pPr>
            <a:r>
              <a:rPr lang="en-US" sz="5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Tìm hiểu và giới thiệu về một nhà máy điện mà em biết.</a:t>
            </a:r>
            <a:endParaRPr lang="en-US" sz="5400" b="1">
              <a:solidFill>
                <a:srgbClr val="FF0000"/>
              </a:solidFill>
              <a:latin typeface="Cambria" panose="02040503050406030204" pitchFamily="18" charset="0"/>
              <a:ea typeface="Calibri" panose="020F0502020204030204" pitchFamily="34" charset="0"/>
              <a:cs typeface="Times New Roman" panose="02020603050405020304" pitchFamily="18" charset="0"/>
            </a:endParaRPr>
          </a:p>
        </p:txBody>
      </p:sp>
      <p:pic>
        <p:nvPicPr>
          <p:cNvPr id="4098" name="Picture 2" descr="Đến thăm công ty thủy điện Yaly hoành tráng ở Gia Lai - Vntrip.v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3570809"/>
            <a:ext cx="10684686" cy="66445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4 lý do không gian văn phòng quan trọng đối với năng suất làm việc của nhóm | Blog | Worka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0963" y="4823620"/>
            <a:ext cx="2506137" cy="2506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2341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D1D8E6">
                <a:alpha val="100000"/>
              </a:srgbClr>
            </a:gs>
            <a:gs pos="11000">
              <a:srgbClr val="D1D8E6">
                <a:alpha val="100000"/>
              </a:srgbClr>
            </a:gs>
            <a:gs pos="49000">
              <a:srgbClr val="ECD9DD">
                <a:alpha val="100000"/>
              </a:srgbClr>
            </a:gs>
            <a:gs pos="75000">
              <a:srgbClr val="D1D8E6">
                <a:alpha val="100000"/>
              </a:srgbClr>
            </a:gs>
            <a:gs pos="100000">
              <a:srgbClr val="BABFD7">
                <a:alpha val="100000"/>
              </a:srgbClr>
            </a:gs>
          </a:gsLst>
          <a:lin ang="8100019"/>
        </a:gradFill>
        <a:effectLst/>
      </p:bgPr>
    </p:bg>
    <p:spTree>
      <p:nvGrpSpPr>
        <p:cNvPr id="1" name=""/>
        <p:cNvGrpSpPr/>
        <p:nvPr/>
      </p:nvGrpSpPr>
      <p:grpSpPr>
        <a:xfrm>
          <a:off x="0" y="0"/>
          <a:ext cx="0" cy="0"/>
          <a:chOff x="0" y="0"/>
          <a:chExt cx="0" cy="0"/>
        </a:xfrm>
      </p:grpSpPr>
      <p:sp>
        <p:nvSpPr>
          <p:cNvPr id="2" name="Freeform 2"/>
          <p:cNvSpPr/>
          <p:nvPr/>
        </p:nvSpPr>
        <p:spPr>
          <a:xfrm rot="-5400000">
            <a:off x="3986600" y="-3986600"/>
            <a:ext cx="10305250" cy="18278452"/>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p>
        </p:txBody>
      </p:sp>
      <p:grpSp>
        <p:nvGrpSpPr>
          <p:cNvPr id="3" name="Group 3"/>
          <p:cNvGrpSpPr/>
          <p:nvPr/>
        </p:nvGrpSpPr>
        <p:grpSpPr>
          <a:xfrm>
            <a:off x="0" y="0"/>
            <a:ext cx="3996000" cy="10287000"/>
            <a:chOff x="0" y="0"/>
            <a:chExt cx="5328000" cy="13716000"/>
          </a:xfrm>
        </p:grpSpPr>
        <p:sp>
          <p:nvSpPr>
            <p:cNvPr id="4" name="Freeform 4"/>
            <p:cNvSpPr/>
            <p:nvPr/>
          </p:nvSpPr>
          <p:spPr>
            <a:xfrm>
              <a:off x="0" y="0"/>
              <a:ext cx="5328031" cy="13716000"/>
            </a:xfrm>
            <a:custGeom>
              <a:avLst/>
              <a:gdLst/>
              <a:ahLst/>
              <a:cxnLst/>
              <a:rect l="l" t="t" r="r" b="b"/>
              <a:pathLst>
                <a:path w="5328031" h="13716000">
                  <a:moveTo>
                    <a:pt x="0" y="0"/>
                  </a:moveTo>
                  <a:lnTo>
                    <a:pt x="5328031" y="0"/>
                  </a:lnTo>
                  <a:lnTo>
                    <a:pt x="5328031" y="13716000"/>
                  </a:lnTo>
                  <a:lnTo>
                    <a:pt x="0" y="13716000"/>
                  </a:lnTo>
                  <a:close/>
                </a:path>
              </a:pathLst>
            </a:custGeom>
            <a:gradFill rotWithShape="1">
              <a:gsLst>
                <a:gs pos="0">
                  <a:srgbClr val="575979">
                    <a:alpha val="100000"/>
                  </a:srgbClr>
                </a:gs>
                <a:gs pos="100000">
                  <a:srgbClr val="586160">
                    <a:alpha val="100000"/>
                  </a:srgbClr>
                </a:gs>
              </a:gsLst>
              <a:lin ang="13500032"/>
            </a:gradFill>
          </p:spPr>
          <p:txBody>
            <a:bodyPr/>
            <a:lstStyle/>
            <a:p>
              <a:endParaRPr lang="en-US"/>
            </a:p>
          </p:txBody>
        </p:sp>
      </p:grpSp>
      <p:sp>
        <p:nvSpPr>
          <p:cNvPr id="5" name="Freeform 5"/>
          <p:cNvSpPr/>
          <p:nvPr/>
        </p:nvSpPr>
        <p:spPr>
          <a:xfrm>
            <a:off x="-1353310" y="8131576"/>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8605950" y="9430150"/>
            <a:ext cx="1076050" cy="315600"/>
          </a:xfrm>
          <a:custGeom>
            <a:avLst/>
            <a:gdLst/>
            <a:ahLst/>
            <a:cxnLst/>
            <a:rect l="l" t="t" r="r" b="b"/>
            <a:pathLst>
              <a:path w="1076050" h="315600">
                <a:moveTo>
                  <a:pt x="0" y="0"/>
                </a:moveTo>
                <a:lnTo>
                  <a:pt x="1076050" y="0"/>
                </a:lnTo>
                <a:lnTo>
                  <a:pt x="1076050" y="315600"/>
                </a:lnTo>
                <a:lnTo>
                  <a:pt x="0" y="3156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AutoShape 7"/>
          <p:cNvSpPr/>
          <p:nvPr/>
        </p:nvSpPr>
        <p:spPr>
          <a:xfrm rot="2333437">
            <a:off x="6650032" y="46756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6260412" y="57149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6383472" y="-14047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16937032" y="1004401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16547412" y="1014794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16670472" y="9435974"/>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3" name="Freeform 13"/>
          <p:cNvSpPr/>
          <p:nvPr/>
        </p:nvSpPr>
        <p:spPr>
          <a:xfrm>
            <a:off x="539146" y="541698"/>
            <a:ext cx="3169152" cy="393100"/>
          </a:xfrm>
          <a:custGeom>
            <a:avLst/>
            <a:gdLst/>
            <a:ahLst/>
            <a:cxnLst/>
            <a:rect l="l" t="t" r="r" b="b"/>
            <a:pathLst>
              <a:path w="3169152" h="393100">
                <a:moveTo>
                  <a:pt x="0" y="0"/>
                </a:moveTo>
                <a:lnTo>
                  <a:pt x="3169152" y="0"/>
                </a:lnTo>
                <a:lnTo>
                  <a:pt x="3169152" y="393100"/>
                </a:lnTo>
                <a:lnTo>
                  <a:pt x="0" y="3931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a:off x="16036690" y="-1226374"/>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a:off x="2248026" y="1954650"/>
            <a:ext cx="5196302" cy="6377700"/>
          </a:xfrm>
          <a:custGeom>
            <a:avLst/>
            <a:gdLst/>
            <a:ahLst/>
            <a:cxnLst/>
            <a:rect l="l" t="t" r="r" b="b"/>
            <a:pathLst>
              <a:path w="5196302" h="6377700">
                <a:moveTo>
                  <a:pt x="0" y="0"/>
                </a:moveTo>
                <a:lnTo>
                  <a:pt x="5196302" y="0"/>
                </a:lnTo>
                <a:lnTo>
                  <a:pt x="5196302" y="6377700"/>
                </a:lnTo>
                <a:lnTo>
                  <a:pt x="0" y="6377700"/>
                </a:lnTo>
                <a:lnTo>
                  <a:pt x="0" y="0"/>
                </a:lnTo>
                <a:close/>
              </a:path>
            </a:pathLst>
          </a:custGeom>
          <a:blipFill>
            <a:blip r:embed="rId10"/>
            <a:stretch>
              <a:fillRect l="-18309" r="-100179" b="-133"/>
            </a:stretch>
          </a:blipFill>
        </p:spPr>
        <p:txBody>
          <a:bodyPr/>
          <a:lstStyle/>
          <a:p>
            <a:endParaRPr lang="en-US"/>
          </a:p>
        </p:txBody>
      </p:sp>
      <p:sp>
        <p:nvSpPr>
          <p:cNvPr id="16" name="TextBox 16"/>
          <p:cNvSpPr txBox="1"/>
          <p:nvPr/>
        </p:nvSpPr>
        <p:spPr>
          <a:xfrm>
            <a:off x="9140138" y="3593967"/>
            <a:ext cx="7677750" cy="1474763"/>
          </a:xfrm>
          <a:prstGeom prst="rect">
            <a:avLst/>
          </a:prstGeom>
        </p:spPr>
        <p:txBody>
          <a:bodyPr lIns="0" tIns="0" rIns="0" bIns="0" rtlCol="0" anchor="t">
            <a:spAutoFit/>
          </a:bodyPr>
          <a:lstStyle/>
          <a:p>
            <a:pPr algn="ctr">
              <a:lnSpc>
                <a:spcPts val="11519"/>
              </a:lnSpc>
            </a:pPr>
            <a:r>
              <a:rPr lang="en-US" sz="9600">
                <a:solidFill>
                  <a:srgbClr val="575979"/>
                </a:solidFill>
                <a:latin typeface="Poppins Bold"/>
              </a:rPr>
              <a:t>Thank </a:t>
            </a:r>
            <a:r>
              <a:rPr lang="en-US" sz="9600">
                <a:solidFill>
                  <a:srgbClr val="F8F8F8"/>
                </a:solidFill>
                <a:latin typeface="Poppins Bold"/>
              </a:rPr>
              <a:t>you</a:t>
            </a:r>
          </a:p>
        </p:txBody>
      </p:sp>
      <p:grpSp>
        <p:nvGrpSpPr>
          <p:cNvPr id="18" name="Group 18"/>
          <p:cNvGrpSpPr/>
          <p:nvPr/>
        </p:nvGrpSpPr>
        <p:grpSpPr>
          <a:xfrm>
            <a:off x="9139224" y="5424713"/>
            <a:ext cx="7769025" cy="795963"/>
            <a:chOff x="1" y="-142399"/>
            <a:chExt cx="10480800" cy="1276800"/>
          </a:xfrm>
        </p:grpSpPr>
        <p:sp>
          <p:nvSpPr>
            <p:cNvPr id="19" name="Freeform 19"/>
            <p:cNvSpPr/>
            <p:nvPr/>
          </p:nvSpPr>
          <p:spPr>
            <a:xfrm>
              <a:off x="1" y="-142399"/>
              <a:ext cx="10480800" cy="1276800"/>
            </a:xfrm>
            <a:custGeom>
              <a:avLst/>
              <a:gdLst/>
              <a:ahLst/>
              <a:cxnLst/>
              <a:rect l="l" t="t" r="r" b="b"/>
              <a:pathLst>
                <a:path w="10480800" h="1276800">
                  <a:moveTo>
                    <a:pt x="0" y="0"/>
                  </a:moveTo>
                  <a:lnTo>
                    <a:pt x="10480800" y="0"/>
                  </a:lnTo>
                  <a:lnTo>
                    <a:pt x="10480800" y="1276800"/>
                  </a:lnTo>
                  <a:lnTo>
                    <a:pt x="0" y="1276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0" name="TextBox 20"/>
            <p:cNvSpPr txBox="1"/>
            <p:nvPr/>
          </p:nvSpPr>
          <p:spPr>
            <a:xfrm>
              <a:off x="121900" y="64751"/>
              <a:ext cx="10237000" cy="752343"/>
            </a:xfrm>
            <a:prstGeom prst="rect">
              <a:avLst/>
            </a:prstGeom>
          </p:spPr>
          <p:txBody>
            <a:bodyPr lIns="0" tIns="0" rIns="0" bIns="0" rtlCol="0" anchor="t">
              <a:spAutoFit/>
            </a:bodyPr>
            <a:lstStyle/>
            <a:p>
              <a:pPr algn="ctr">
                <a:lnSpc>
                  <a:spcPts val="4416"/>
                </a:lnSpc>
              </a:pPr>
              <a:r>
                <a:rPr lang="en-US" sz="3200">
                  <a:solidFill>
                    <a:srgbClr val="F8F8F8"/>
                  </a:solidFill>
                  <a:latin typeface="Hind"/>
                </a:rPr>
                <a:t>For your listening</a:t>
              </a: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6149" y="-3986601"/>
            <a:ext cx="10305250" cy="18278452"/>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latin typeface="Segoe UI Black" panose="020B0A02040204020203" pitchFamily="34" charset="0"/>
              <a:ea typeface="Segoe UI Black" panose="020B0A02040204020203" pitchFamily="34" charset="0"/>
            </a:endParaRPr>
          </a:p>
        </p:txBody>
      </p:sp>
      <p:sp>
        <p:nvSpPr>
          <p:cNvPr id="5" name="Freeform 5"/>
          <p:cNvSpPr/>
          <p:nvPr/>
        </p:nvSpPr>
        <p:spPr>
          <a:xfrm>
            <a:off x="-634510" y="-1457748"/>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5771950" y="9401450"/>
            <a:ext cx="1076050" cy="315600"/>
          </a:xfrm>
          <a:custGeom>
            <a:avLst/>
            <a:gdLst/>
            <a:ahLst/>
            <a:cxnLst/>
            <a:rect l="l" t="t" r="r" b="b"/>
            <a:pathLst>
              <a:path w="1076050" h="315600">
                <a:moveTo>
                  <a:pt x="0" y="0"/>
                </a:moveTo>
                <a:lnTo>
                  <a:pt x="1076050" y="0"/>
                </a:lnTo>
                <a:lnTo>
                  <a:pt x="1076050" y="315600"/>
                </a:lnTo>
                <a:lnTo>
                  <a:pt x="0" y="3156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AutoShape 7"/>
          <p:cNvSpPr/>
          <p:nvPr/>
        </p:nvSpPr>
        <p:spPr>
          <a:xfrm rot="2333437">
            <a:off x="-835018" y="848111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224638" y="858504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101578" y="7873074"/>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17495032" y="22754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17105412" y="23793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17228472" y="16674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3" name="Freeform 13"/>
          <p:cNvSpPr/>
          <p:nvPr/>
        </p:nvSpPr>
        <p:spPr>
          <a:xfrm>
            <a:off x="7559422" y="311648"/>
            <a:ext cx="3169152" cy="393100"/>
          </a:xfrm>
          <a:custGeom>
            <a:avLst/>
            <a:gdLst/>
            <a:ahLst/>
            <a:cxnLst/>
            <a:rect l="l" t="t" r="r" b="b"/>
            <a:pathLst>
              <a:path w="3169152" h="393100">
                <a:moveTo>
                  <a:pt x="0" y="0"/>
                </a:moveTo>
                <a:lnTo>
                  <a:pt x="3169152" y="0"/>
                </a:lnTo>
                <a:lnTo>
                  <a:pt x="3169152" y="393100"/>
                </a:lnTo>
                <a:lnTo>
                  <a:pt x="0" y="3931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TextBox 14"/>
          <p:cNvSpPr txBox="1"/>
          <p:nvPr/>
        </p:nvSpPr>
        <p:spPr>
          <a:xfrm>
            <a:off x="2652714" y="682463"/>
            <a:ext cx="10308750" cy="923330"/>
          </a:xfrm>
          <a:prstGeom prst="rect">
            <a:avLst/>
          </a:prstGeom>
        </p:spPr>
        <p:txBody>
          <a:bodyPr lIns="0" tIns="0" rIns="0" bIns="0" rtlCol="0" anchor="t">
            <a:spAutoFit/>
          </a:bodyPr>
          <a:lstStyle/>
          <a:p>
            <a:pPr algn="ctr">
              <a:lnSpc>
                <a:spcPts val="7200"/>
              </a:lnSpc>
            </a:pPr>
            <a:r>
              <a:rPr lang="en-US" sz="6000" smtClean="0">
                <a:solidFill>
                  <a:srgbClr val="575979"/>
                </a:solidFill>
                <a:latin typeface="Segoe UI Black" panose="020B0A02040204020203" pitchFamily="34" charset="0"/>
                <a:ea typeface="Segoe UI Black" panose="020B0A02040204020203" pitchFamily="34" charset="0"/>
              </a:rPr>
              <a:t>KHỞI ĐỘNG</a:t>
            </a:r>
            <a:endParaRPr lang="en-US" sz="6000">
              <a:solidFill>
                <a:srgbClr val="575979"/>
              </a:solidFill>
              <a:latin typeface="Segoe UI Black" panose="020B0A02040204020203" pitchFamily="34" charset="0"/>
              <a:ea typeface="Segoe UI Black" panose="020B0A02040204020203" pitchFamily="34" charset="0"/>
            </a:endParaRPr>
          </a:p>
        </p:txBody>
      </p:sp>
      <p:sp>
        <p:nvSpPr>
          <p:cNvPr id="24" name="Freeform 24"/>
          <p:cNvSpPr/>
          <p:nvPr/>
        </p:nvSpPr>
        <p:spPr>
          <a:xfrm>
            <a:off x="2209061" y="-329489"/>
            <a:ext cx="1269312" cy="1399964"/>
          </a:xfrm>
          <a:custGeom>
            <a:avLst/>
            <a:gdLst/>
            <a:ahLst/>
            <a:cxnLst/>
            <a:rect l="l" t="t" r="r" b="b"/>
            <a:pathLst>
              <a:path w="1269312" h="1399964">
                <a:moveTo>
                  <a:pt x="0" y="0"/>
                </a:moveTo>
                <a:lnTo>
                  <a:pt x="1269312" y="0"/>
                </a:lnTo>
                <a:lnTo>
                  <a:pt x="1269312" y="1399964"/>
                </a:lnTo>
                <a:lnTo>
                  <a:pt x="0" y="13999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5" name="Freeform 25"/>
          <p:cNvSpPr/>
          <p:nvPr/>
        </p:nvSpPr>
        <p:spPr>
          <a:xfrm>
            <a:off x="13464672" y="5326252"/>
            <a:ext cx="1269312" cy="1399964"/>
          </a:xfrm>
          <a:custGeom>
            <a:avLst/>
            <a:gdLst/>
            <a:ahLst/>
            <a:cxnLst/>
            <a:rect l="l" t="t" r="r" b="b"/>
            <a:pathLst>
              <a:path w="1269312" h="1399964">
                <a:moveTo>
                  <a:pt x="0" y="0"/>
                </a:moveTo>
                <a:lnTo>
                  <a:pt x="1269312" y="0"/>
                </a:lnTo>
                <a:lnTo>
                  <a:pt x="1269312" y="1399964"/>
                </a:lnTo>
                <a:lnTo>
                  <a:pt x="0" y="13999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Rectangle 15"/>
          <p:cNvSpPr/>
          <p:nvPr/>
        </p:nvSpPr>
        <p:spPr>
          <a:xfrm>
            <a:off x="705503" y="1754974"/>
            <a:ext cx="16877209" cy="2123658"/>
          </a:xfrm>
          <a:prstGeom prst="rect">
            <a:avLst/>
          </a:prstGeom>
        </p:spPr>
        <p:txBody>
          <a:bodyPr wrap="square">
            <a:spAutoFit/>
          </a:bodyPr>
          <a:lstStyle/>
          <a:p>
            <a:pPr algn="just"/>
            <a:r>
              <a:rPr lang="en-US" sz="4400" smtClean="0">
                <a:latin typeface="Times New Roman" panose="02020603050405020304" pitchFamily="18" charset="0"/>
                <a:ea typeface="Calibri" panose="020F0502020204030204" pitchFamily="34" charset="0"/>
              </a:rPr>
              <a:t>Hãy nhận </a:t>
            </a:r>
            <a:r>
              <a:rPr lang="en-US" sz="4400">
                <a:latin typeface="Times New Roman" panose="02020603050405020304" pitchFamily="18" charset="0"/>
                <a:ea typeface="Calibri" panose="020F0502020204030204" pitchFamily="34" charset="0"/>
              </a:rPr>
              <a:t>diện gọi tên các hình minh </a:t>
            </a:r>
            <a:r>
              <a:rPr lang="en-US" sz="4400" smtClean="0">
                <a:latin typeface="Times New Roman" panose="02020603050405020304" pitchFamily="18" charset="0"/>
                <a:ea typeface="Calibri" panose="020F0502020204030204" pitchFamily="34" charset="0"/>
              </a:rPr>
              <a:t>họa </a:t>
            </a:r>
            <a:r>
              <a:rPr lang="en-US" sz="4400">
                <a:latin typeface="Times New Roman" panose="02020603050405020304" pitchFamily="18" charset="0"/>
                <a:ea typeface="Calibri" panose="020F0502020204030204" pitchFamily="34" charset="0"/>
              </a:rPr>
              <a:t>của các bộ phận trong cấu trúc </a:t>
            </a:r>
            <a:r>
              <a:rPr lang="en-US" sz="4400" smtClean="0">
                <a:latin typeface="Times New Roman" panose="02020603050405020304" pitchFamily="18" charset="0"/>
                <a:ea typeface="Calibri" panose="020F0502020204030204" pitchFamily="34" charset="0"/>
              </a:rPr>
              <a:t>hệ </a:t>
            </a:r>
            <a:r>
              <a:rPr lang="en-US" sz="4400">
                <a:latin typeface="Times New Roman" panose="02020603050405020304" pitchFamily="18" charset="0"/>
                <a:ea typeface="Calibri" panose="020F0502020204030204" pitchFamily="34" charset="0"/>
              </a:rPr>
              <a:t>thống điện quốc </a:t>
            </a:r>
            <a:r>
              <a:rPr lang="en-US" sz="4400" smtClean="0">
                <a:latin typeface="Times New Roman" panose="02020603050405020304" pitchFamily="18" charset="0"/>
                <a:ea typeface="Calibri" panose="020F0502020204030204" pitchFamily="34" charset="0"/>
              </a:rPr>
              <a:t>gia dưới đây.</a:t>
            </a:r>
            <a:endParaRPr lang="en-US" sz="4400"/>
          </a:p>
          <a:p>
            <a:pPr algn="just"/>
            <a:r>
              <a:rPr lang="en-US" sz="4400" smtClean="0">
                <a:latin typeface="Times New Roman" panose="02020603050405020304" pitchFamily="18" charset="0"/>
                <a:ea typeface="Calibri" panose="020F0502020204030204" pitchFamily="34" charset="0"/>
              </a:rPr>
              <a:t>  </a:t>
            </a:r>
            <a:endParaRPr lang="en-US" sz="4400"/>
          </a:p>
        </p:txBody>
      </p:sp>
      <p:pic>
        <p:nvPicPr>
          <p:cNvPr id="20" name="Picture 19" descr="A factory with several towers&#10;&#10;Description automatically generated with medium confidence">
            <a:extLst>
              <a:ext uri="{FF2B5EF4-FFF2-40B4-BE49-F238E27FC236}">
                <a16:creationId xmlns:a16="http://schemas.microsoft.com/office/drawing/2014/main" xmlns="" id="{B02F3149-08BB-BA26-6EF1-C7FEFDD7D2ED}"/>
              </a:ext>
            </a:extLst>
          </p:cNvPr>
          <p:cNvPicPr/>
          <p:nvPr/>
        </p:nvPicPr>
        <p:blipFill>
          <a:blip r:embed="rId12">
            <a:extLst>
              <a:ext uri="{28A0092B-C50C-407E-A947-70E740481C1C}">
                <a14:useLocalDpi xmlns:a14="http://schemas.microsoft.com/office/drawing/2010/main" val="0"/>
              </a:ext>
            </a:extLst>
          </a:blip>
          <a:srcRect l="38000" t="15897" r="-2" b="25842"/>
          <a:stretch>
            <a:fillRect/>
          </a:stretch>
        </p:blipFill>
        <p:spPr bwMode="auto">
          <a:xfrm>
            <a:off x="311811" y="3617610"/>
            <a:ext cx="5936590" cy="5033630"/>
          </a:xfrm>
          <a:prstGeom prst="rect">
            <a:avLst/>
          </a:prstGeom>
          <a:noFill/>
          <a:ln>
            <a:noFill/>
          </a:ln>
        </p:spPr>
      </p:pic>
      <p:pic>
        <p:nvPicPr>
          <p:cNvPr id="21" name="Picture 20"/>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25265" y="3620150"/>
            <a:ext cx="5069348" cy="5031090"/>
          </a:xfrm>
          <a:prstGeom prst="rect">
            <a:avLst/>
          </a:prstGeom>
          <a:noFill/>
          <a:ln>
            <a:noFill/>
          </a:ln>
        </p:spPr>
      </p:pic>
      <p:pic>
        <p:nvPicPr>
          <p:cNvPr id="26" name="Picture 25" descr="A diagram of a power line&#10;&#10;Description automatically generated">
            <a:extLst>
              <a:ext uri="{FF2B5EF4-FFF2-40B4-BE49-F238E27FC236}">
                <a16:creationId xmlns:a16="http://schemas.microsoft.com/office/drawing/2014/main" xmlns="" id="{0FDA3C39-E339-DDEC-6881-EC56AFD56D80}"/>
              </a:ext>
            </a:extLst>
          </p:cNvPr>
          <p:cNvPicPr/>
          <p:nvPr/>
        </p:nvPicPr>
        <p:blipFill>
          <a:blip r:embed="rId14">
            <a:extLst>
              <a:ext uri="{28A0092B-C50C-407E-A947-70E740481C1C}">
                <a14:useLocalDpi xmlns:a14="http://schemas.microsoft.com/office/drawing/2010/main" val="0"/>
              </a:ext>
            </a:extLst>
          </a:blip>
          <a:srcRect/>
          <a:stretch>
            <a:fillRect/>
          </a:stretch>
        </p:blipFill>
        <p:spPr bwMode="auto">
          <a:xfrm>
            <a:off x="11778311" y="3604910"/>
            <a:ext cx="6084676" cy="5033630"/>
          </a:xfrm>
          <a:prstGeom prst="rect">
            <a:avLst/>
          </a:prstGeom>
          <a:noFill/>
          <a:ln>
            <a:noFill/>
          </a:ln>
        </p:spPr>
      </p:pic>
      <p:sp>
        <p:nvSpPr>
          <p:cNvPr id="17" name="Rectangle 16"/>
          <p:cNvSpPr/>
          <p:nvPr/>
        </p:nvSpPr>
        <p:spPr>
          <a:xfrm>
            <a:off x="626349" y="8972460"/>
            <a:ext cx="5622052" cy="584775"/>
          </a:xfrm>
          <a:prstGeom prst="rect">
            <a:avLst/>
          </a:prstGeom>
        </p:spPr>
        <p:txBody>
          <a:bodyPr wrap="none">
            <a:spAutoFit/>
          </a:bodyPr>
          <a:lstStyle/>
          <a:p>
            <a:r>
              <a:rPr lang="x-none" sz="3200">
                <a:latin typeface="Times New Roman" panose="02020603050405020304" pitchFamily="18" charset="0"/>
                <a:ea typeface="Calibri" panose="020F0502020204030204" pitchFamily="34" charset="0"/>
                <a:cs typeface="Times New Roman" panose="02020603050405020304" pitchFamily="18" charset="0"/>
              </a:rPr>
              <a:t>Nhà máy nhiệt điện (nguồn điện)</a:t>
            </a:r>
            <a:endParaRPr lang="en-US" sz="3200">
              <a:latin typeface="Times New Roman" panose="02020603050405020304" pitchFamily="18" charset="0"/>
              <a:cs typeface="Times New Roman" panose="02020603050405020304" pitchFamily="18" charset="0"/>
            </a:endParaRPr>
          </a:p>
        </p:txBody>
      </p:sp>
      <p:sp>
        <p:nvSpPr>
          <p:cNvPr id="19" name="Rectangle 18"/>
          <p:cNvSpPr/>
          <p:nvPr/>
        </p:nvSpPr>
        <p:spPr>
          <a:xfrm>
            <a:off x="6586137" y="8965942"/>
            <a:ext cx="5428089" cy="584775"/>
          </a:xfrm>
          <a:prstGeom prst="rect">
            <a:avLst/>
          </a:prstGeom>
        </p:spPr>
        <p:txBody>
          <a:bodyPr wrap="none">
            <a:spAutoFit/>
          </a:bodyPr>
          <a:lstStyle/>
          <a:p>
            <a:r>
              <a:rPr lang="x-none" sz="3200">
                <a:latin typeface="Times New Roman" panose="02020603050405020304" pitchFamily="18" charset="0"/>
                <a:ea typeface="Calibri" panose="020F0502020204030204" pitchFamily="34" charset="0"/>
                <a:cs typeface="Times New Roman" panose="02020603050405020304" pitchFamily="18" charset="0"/>
              </a:rPr>
              <a:t>Nhà máy  điện gió (nguồn điện)</a:t>
            </a:r>
            <a:endParaRPr lang="en-US" sz="3200">
              <a:latin typeface="Times New Roman" panose="02020603050405020304" pitchFamily="18" charset="0"/>
              <a:cs typeface="Times New Roman" panose="02020603050405020304" pitchFamily="18" charset="0"/>
            </a:endParaRPr>
          </a:p>
        </p:txBody>
      </p:sp>
      <p:sp>
        <p:nvSpPr>
          <p:cNvPr id="28" name="Rectangle 27"/>
          <p:cNvSpPr/>
          <p:nvPr/>
        </p:nvSpPr>
        <p:spPr>
          <a:xfrm>
            <a:off x="13664341" y="8887119"/>
            <a:ext cx="2510624" cy="584775"/>
          </a:xfrm>
          <a:prstGeom prst="rect">
            <a:avLst/>
          </a:prstGeom>
        </p:spPr>
        <p:txBody>
          <a:bodyPr wrap="none">
            <a:spAutoFit/>
          </a:bodyPr>
          <a:lstStyle/>
          <a:p>
            <a:r>
              <a:rPr lang="x-none" sz="3200">
                <a:latin typeface="Times New Roman" panose="02020603050405020304" pitchFamily="18" charset="0"/>
                <a:ea typeface="Calibri" panose="020F0502020204030204" pitchFamily="34" charset="0"/>
                <a:cs typeface="Times New Roman" panose="02020603050405020304" pitchFamily="18" charset="0"/>
              </a:rPr>
              <a:t>Hệ thống điện</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97558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circle(in)">
                                      <p:cBhvr>
                                        <p:cTn id="2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17" grpId="0"/>
      <p:bldP spid="19"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13925" y="-3956038"/>
            <a:ext cx="10305250" cy="18278452"/>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latin typeface="Segoe UI Black" panose="020B0A02040204020203" pitchFamily="34" charset="0"/>
              <a:ea typeface="Segoe UI Black" panose="020B0A02040204020203" pitchFamily="34" charset="0"/>
            </a:endParaRPr>
          </a:p>
        </p:txBody>
      </p:sp>
      <p:sp>
        <p:nvSpPr>
          <p:cNvPr id="5" name="Freeform 5"/>
          <p:cNvSpPr/>
          <p:nvPr/>
        </p:nvSpPr>
        <p:spPr>
          <a:xfrm>
            <a:off x="-634510" y="-1457748"/>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5771950" y="9401450"/>
            <a:ext cx="1076050" cy="315600"/>
          </a:xfrm>
          <a:custGeom>
            <a:avLst/>
            <a:gdLst/>
            <a:ahLst/>
            <a:cxnLst/>
            <a:rect l="l" t="t" r="r" b="b"/>
            <a:pathLst>
              <a:path w="1076050" h="315600">
                <a:moveTo>
                  <a:pt x="0" y="0"/>
                </a:moveTo>
                <a:lnTo>
                  <a:pt x="1076050" y="0"/>
                </a:lnTo>
                <a:lnTo>
                  <a:pt x="1076050" y="315600"/>
                </a:lnTo>
                <a:lnTo>
                  <a:pt x="0" y="3156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AutoShape 7"/>
          <p:cNvSpPr/>
          <p:nvPr/>
        </p:nvSpPr>
        <p:spPr>
          <a:xfrm rot="2333437">
            <a:off x="-835018" y="848111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224638" y="858504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101578" y="7873074"/>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17495032" y="22754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17105412" y="23793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17228472" y="16674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4" name="Rectangle 3"/>
          <p:cNvSpPr/>
          <p:nvPr/>
        </p:nvSpPr>
        <p:spPr>
          <a:xfrm>
            <a:off x="413707" y="1174405"/>
            <a:ext cx="4501429" cy="5262979"/>
          </a:xfrm>
          <a:prstGeom prst="rect">
            <a:avLst/>
          </a:prstGeom>
        </p:spPr>
        <p:txBody>
          <a:bodyPr wrap="square">
            <a:spAutoFit/>
          </a:bodyPr>
          <a:lstStyle/>
          <a:p>
            <a:pPr algn="just"/>
            <a:r>
              <a:rPr lang="en-US" sz="4800" smtClean="0">
                <a:latin typeface="Times New Roman" panose="02020603050405020304" pitchFamily="18" charset="0"/>
                <a:ea typeface="Calibri" panose="020F0502020204030204" pitchFamily="34" charset="0"/>
                <a:cs typeface="Times New Roman" panose="02020603050405020304" pitchFamily="18" charset="0"/>
              </a:rPr>
              <a:t>Quan </a:t>
            </a:r>
            <a:r>
              <a:rPr lang="en-US" sz="4800">
                <a:latin typeface="Times New Roman" panose="02020603050405020304" pitchFamily="18" charset="0"/>
                <a:ea typeface="Calibri" panose="020F0502020204030204" pitchFamily="34" charset="0"/>
                <a:cs typeface="Times New Roman" panose="02020603050405020304" pitchFamily="18" charset="0"/>
              </a:rPr>
              <a:t>sát hình 4.1 </a:t>
            </a:r>
            <a:r>
              <a:rPr lang="en-US" sz="4800" smtClean="0">
                <a:latin typeface="Times New Roman" panose="02020603050405020304" pitchFamily="18" charset="0"/>
                <a:ea typeface="Calibri" panose="020F0502020204030204" pitchFamily="34" charset="0"/>
                <a:cs typeface="Times New Roman" panose="02020603050405020304" pitchFamily="18" charset="0"/>
              </a:rPr>
              <a:t>SGK </a:t>
            </a:r>
            <a:r>
              <a:rPr lang="en-US" sz="4800">
                <a:latin typeface="Times New Roman" panose="02020603050405020304" pitchFamily="18" charset="0"/>
                <a:ea typeface="Calibri" panose="020F0502020204030204" pitchFamily="34" charset="0"/>
                <a:cs typeface="Times New Roman" panose="02020603050405020304" pitchFamily="18" charset="0"/>
              </a:rPr>
              <a:t>và </a:t>
            </a:r>
            <a:r>
              <a:rPr lang="en-US" sz="4800" smtClean="0">
                <a:latin typeface="Times New Roman" panose="02020603050405020304" pitchFamily="18" charset="0"/>
                <a:ea typeface="Calibri" panose="020F0502020204030204" pitchFamily="34" charset="0"/>
                <a:cs typeface="Times New Roman" panose="02020603050405020304" pitchFamily="18" charset="0"/>
              </a:rPr>
              <a:t>cho </a:t>
            </a:r>
            <a:r>
              <a:rPr lang="en-US" sz="4800">
                <a:latin typeface="Times New Roman" panose="02020603050405020304" pitchFamily="18" charset="0"/>
                <a:ea typeface="Calibri" panose="020F0502020204030204" pitchFamily="34" charset="0"/>
                <a:cs typeface="Times New Roman" panose="02020603050405020304" pitchFamily="18" charset="0"/>
              </a:rPr>
              <a:t>biết vai trò của của các thành phần, thiết bị trong hệ thống điện quốc gia. </a:t>
            </a:r>
            <a:endParaRPr lang="en-US" sz="4800">
              <a:latin typeface="Times New Roman" panose="02020603050405020304" pitchFamily="18" charset="0"/>
              <a:cs typeface="Times New Roman" panose="02020603050405020304" pitchFamily="18" charset="0"/>
            </a:endParaRPr>
          </a:p>
        </p:txBody>
      </p:sp>
      <p:sp>
        <p:nvSpPr>
          <p:cNvPr id="26" name="TextBox 14"/>
          <p:cNvSpPr txBox="1"/>
          <p:nvPr/>
        </p:nvSpPr>
        <p:spPr>
          <a:xfrm>
            <a:off x="3736210" y="180034"/>
            <a:ext cx="10308750" cy="923330"/>
          </a:xfrm>
          <a:prstGeom prst="rect">
            <a:avLst/>
          </a:prstGeom>
        </p:spPr>
        <p:txBody>
          <a:bodyPr lIns="0" tIns="0" rIns="0" bIns="0" rtlCol="0" anchor="t">
            <a:spAutoFit/>
          </a:bodyPr>
          <a:lstStyle/>
          <a:p>
            <a:pPr algn="ctr">
              <a:lnSpc>
                <a:spcPts val="7200"/>
              </a:lnSpc>
            </a:pPr>
            <a:r>
              <a:rPr lang="en-US" sz="6000" smtClean="0">
                <a:solidFill>
                  <a:srgbClr val="575979"/>
                </a:solidFill>
                <a:latin typeface="Segoe UI Black" panose="020B0A02040204020203" pitchFamily="34" charset="0"/>
                <a:ea typeface="Segoe UI Black" panose="020B0A02040204020203" pitchFamily="34" charset="0"/>
              </a:rPr>
              <a:t>KHỞI ĐỘNG</a:t>
            </a:r>
            <a:endParaRPr lang="en-US" sz="6000">
              <a:solidFill>
                <a:srgbClr val="575979"/>
              </a:solidFill>
              <a:latin typeface="Segoe UI Black" panose="020B0A02040204020203" pitchFamily="34" charset="0"/>
              <a:ea typeface="Segoe UI Black" panose="020B0A02040204020203" pitchFamily="34" charset="0"/>
            </a:endParaRPr>
          </a:p>
        </p:txBody>
      </p:sp>
      <p:pic>
        <p:nvPicPr>
          <p:cNvPr id="15" name="Picture 14"/>
          <p:cNvPicPr>
            <a:picLocks noChangeAspect="1"/>
          </p:cNvPicPr>
          <p:nvPr/>
        </p:nvPicPr>
        <p:blipFill>
          <a:blip r:embed="rId8"/>
          <a:stretch>
            <a:fillRect/>
          </a:stretch>
        </p:blipFill>
        <p:spPr>
          <a:xfrm>
            <a:off x="5109946" y="1252835"/>
            <a:ext cx="11592720" cy="9028734"/>
          </a:xfrm>
          <a:prstGeom prst="rect">
            <a:avLst/>
          </a:prstGeom>
        </p:spPr>
      </p:pic>
    </p:spTree>
    <p:extLst>
      <p:ext uri="{BB962C8B-B14F-4D97-AF65-F5344CB8AC3E}">
        <p14:creationId xmlns:p14="http://schemas.microsoft.com/office/powerpoint/2010/main" val="15236410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13925" y="-3956038"/>
            <a:ext cx="10305250" cy="18278452"/>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latin typeface="Segoe UI Black" panose="020B0A02040204020203" pitchFamily="34" charset="0"/>
              <a:ea typeface="Segoe UI Black" panose="020B0A02040204020203" pitchFamily="34" charset="0"/>
            </a:endParaRPr>
          </a:p>
        </p:txBody>
      </p:sp>
      <p:sp>
        <p:nvSpPr>
          <p:cNvPr id="5" name="Freeform 5"/>
          <p:cNvSpPr/>
          <p:nvPr/>
        </p:nvSpPr>
        <p:spPr>
          <a:xfrm>
            <a:off x="-634510" y="-1457748"/>
            <a:ext cx="3312624" cy="3320748"/>
          </a:xfrm>
          <a:custGeom>
            <a:avLst/>
            <a:gdLst/>
            <a:ahLst/>
            <a:cxnLst/>
            <a:rect l="l" t="t" r="r" b="b"/>
            <a:pathLst>
              <a:path w="3312624" h="3320748">
                <a:moveTo>
                  <a:pt x="0" y="0"/>
                </a:moveTo>
                <a:lnTo>
                  <a:pt x="3312624" y="0"/>
                </a:lnTo>
                <a:lnTo>
                  <a:pt x="3312624" y="3320748"/>
                </a:lnTo>
                <a:lnTo>
                  <a:pt x="0" y="3320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5771950" y="9401450"/>
            <a:ext cx="1076050" cy="315600"/>
          </a:xfrm>
          <a:custGeom>
            <a:avLst/>
            <a:gdLst/>
            <a:ahLst/>
            <a:cxnLst/>
            <a:rect l="l" t="t" r="r" b="b"/>
            <a:pathLst>
              <a:path w="1076050" h="315600">
                <a:moveTo>
                  <a:pt x="0" y="0"/>
                </a:moveTo>
                <a:lnTo>
                  <a:pt x="1076050" y="0"/>
                </a:lnTo>
                <a:lnTo>
                  <a:pt x="1076050" y="315600"/>
                </a:lnTo>
                <a:lnTo>
                  <a:pt x="0" y="3156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AutoShape 7"/>
          <p:cNvSpPr/>
          <p:nvPr/>
        </p:nvSpPr>
        <p:spPr>
          <a:xfrm rot="2333437">
            <a:off x="-835018" y="848111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224638" y="858504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101578" y="7873074"/>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17495032" y="22754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17105412" y="23793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17228472" y="16674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24" name="Freeform 24"/>
          <p:cNvSpPr/>
          <p:nvPr/>
        </p:nvSpPr>
        <p:spPr>
          <a:xfrm>
            <a:off x="2209061" y="-329489"/>
            <a:ext cx="1269312" cy="1399964"/>
          </a:xfrm>
          <a:custGeom>
            <a:avLst/>
            <a:gdLst/>
            <a:ahLst/>
            <a:cxnLst/>
            <a:rect l="l" t="t" r="r" b="b"/>
            <a:pathLst>
              <a:path w="1269312" h="1399964">
                <a:moveTo>
                  <a:pt x="0" y="0"/>
                </a:moveTo>
                <a:lnTo>
                  <a:pt x="1269312" y="0"/>
                </a:lnTo>
                <a:lnTo>
                  <a:pt x="1269312" y="1399964"/>
                </a:lnTo>
                <a:lnTo>
                  <a:pt x="0" y="1399964"/>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6" name="TextBox 14"/>
          <p:cNvSpPr txBox="1"/>
          <p:nvPr/>
        </p:nvSpPr>
        <p:spPr>
          <a:xfrm>
            <a:off x="3736210" y="180034"/>
            <a:ext cx="10308750" cy="923330"/>
          </a:xfrm>
          <a:prstGeom prst="rect">
            <a:avLst/>
          </a:prstGeom>
        </p:spPr>
        <p:txBody>
          <a:bodyPr lIns="0" tIns="0" rIns="0" bIns="0" rtlCol="0" anchor="t">
            <a:spAutoFit/>
          </a:bodyPr>
          <a:lstStyle/>
          <a:p>
            <a:pPr algn="ctr">
              <a:lnSpc>
                <a:spcPts val="7200"/>
              </a:lnSpc>
            </a:pPr>
            <a:r>
              <a:rPr lang="en-US" sz="6000" smtClean="0">
                <a:solidFill>
                  <a:srgbClr val="575979"/>
                </a:solidFill>
                <a:latin typeface="Segoe UI Black" panose="020B0A02040204020203" pitchFamily="34" charset="0"/>
                <a:ea typeface="Segoe UI Black" panose="020B0A02040204020203" pitchFamily="34" charset="0"/>
              </a:rPr>
              <a:t>KHỞI ĐỘNG</a:t>
            </a:r>
            <a:endParaRPr lang="en-US" sz="6000">
              <a:solidFill>
                <a:srgbClr val="575979"/>
              </a:solidFill>
              <a:latin typeface="Segoe UI Black" panose="020B0A02040204020203" pitchFamily="34" charset="0"/>
              <a:ea typeface="Segoe UI Black" panose="020B0A02040204020203" pitchFamily="34" charset="0"/>
            </a:endParaRPr>
          </a:p>
        </p:txBody>
      </p:sp>
      <p:sp>
        <p:nvSpPr>
          <p:cNvPr id="13" name="Rectangle 12"/>
          <p:cNvSpPr/>
          <p:nvPr/>
        </p:nvSpPr>
        <p:spPr>
          <a:xfrm>
            <a:off x="1030662" y="2012471"/>
            <a:ext cx="15123738" cy="1323439"/>
          </a:xfrm>
          <a:prstGeom prst="rect">
            <a:avLst/>
          </a:prstGeom>
        </p:spPr>
        <p:txBody>
          <a:bodyPr wrap="square">
            <a:spAutoFit/>
          </a:bodyPr>
          <a:lstStyle/>
          <a:p>
            <a:pPr algn="just">
              <a:spcBef>
                <a:spcPts val="600"/>
              </a:spcBef>
              <a:spcAft>
                <a:spcPts val="0"/>
              </a:spcAft>
            </a:pPr>
            <a:r>
              <a:rPr lang="en-US" sz="4000" b="1">
                <a:latin typeface="Times New Roman" panose="02020603050405020304" pitchFamily="18" charset="0"/>
                <a:ea typeface="Calibri" panose="020F0502020204030204" pitchFamily="34" charset="0"/>
                <a:cs typeface="Times New Roman" panose="02020603050405020304" pitchFamily="18" charset="0"/>
              </a:rPr>
              <a:t>- Trong hình 4.1 có: </a:t>
            </a:r>
            <a:r>
              <a:rPr lang="en-US" sz="4000">
                <a:latin typeface="Times New Roman" panose="02020603050405020304" pitchFamily="18" charset="0"/>
                <a:ea typeface="Calibri" panose="020F0502020204030204" pitchFamily="34" charset="0"/>
                <a:cs typeface="Times New Roman" panose="02020603050405020304" pitchFamily="18" charset="0"/>
              </a:rPr>
              <a:t>Nhà máy điện, đường dây truyền tải và phân phối điện,  tiêu thụ điện công nghiệp và thương mại, tiêu thụ điện hộ gia đình.</a:t>
            </a:r>
          </a:p>
        </p:txBody>
      </p:sp>
      <p:sp>
        <p:nvSpPr>
          <p:cNvPr id="16" name="Rectangle 15"/>
          <p:cNvSpPr/>
          <p:nvPr/>
        </p:nvSpPr>
        <p:spPr>
          <a:xfrm>
            <a:off x="1032434" y="3894687"/>
            <a:ext cx="13989598" cy="4093428"/>
          </a:xfrm>
          <a:prstGeom prst="rect">
            <a:avLst/>
          </a:prstGeom>
        </p:spPr>
        <p:txBody>
          <a:bodyPr wrap="square">
            <a:spAutoFit/>
          </a:bodyPr>
          <a:lstStyle/>
          <a:p>
            <a:pPr algn="just">
              <a:spcBef>
                <a:spcPts val="600"/>
              </a:spcBef>
              <a:spcAft>
                <a:spcPts val="0"/>
              </a:spcAft>
            </a:pP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Vai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tro</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của</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các</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thiết</a:t>
            </a:r>
            <a:r>
              <a:rPr lang="en-US" sz="4000" b="1" dirty="0">
                <a:latin typeface="Times New Roman" panose="02020603050405020304" pitchFamily="18" charset="0"/>
                <a:ea typeface="Calibri" panose="020F0502020204030204" pitchFamily="34" charset="0"/>
                <a:cs typeface="Times New Roman" panose="02020603050405020304" pitchFamily="18" charset="0"/>
              </a:rPr>
              <a:t> bị: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máy</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Sản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xuất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điện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năng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Đường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dây</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truyền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tải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phối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Truyền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dẫn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điện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smtClean="0">
                <a:latin typeface="Times New Roman" panose="02020603050405020304" pitchFamily="18" charset="0"/>
                <a:ea typeface="Calibri" panose="020F0502020204030204" pitchFamily="34" charset="0"/>
                <a:cs typeface="Times New Roman" panose="02020603050405020304" pitchFamily="18" charset="0"/>
              </a:rPr>
              <a:t>năng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tư</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sản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xuất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điện</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600"/>
              </a:spcBef>
              <a:spcAft>
                <a:spcPts val="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nghiệp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mại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p>
          <a:p>
            <a:pPr algn="just">
              <a:spcBef>
                <a:spcPts val="600"/>
              </a:spcBef>
              <a:spcAft>
                <a:spcPts val="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hô</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gia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điện</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7590868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6148" y="-3960885"/>
            <a:ext cx="10305250" cy="18278451"/>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p>
        </p:txBody>
      </p:sp>
      <p:sp>
        <p:nvSpPr>
          <p:cNvPr id="7" name="AutoShape 7"/>
          <p:cNvSpPr/>
          <p:nvPr/>
        </p:nvSpPr>
        <p:spPr>
          <a:xfrm rot="2333437">
            <a:off x="17314332" y="102270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924712" y="103309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7047772" y="96190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355518" y="38868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745138" y="49261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622078" y="-219350"/>
            <a:ext cx="1901532" cy="0"/>
          </a:xfrm>
          <a:prstGeom prst="line">
            <a:avLst/>
          </a:prstGeom>
          <a:ln w="9525" cap="rnd">
            <a:solidFill>
              <a:srgbClr val="859294"/>
            </a:solidFill>
            <a:prstDash val="solid"/>
            <a:headEnd type="none" w="sm" len="sm"/>
            <a:tailEnd type="none" w="sm" len="sm"/>
          </a:ln>
        </p:spPr>
        <p:txBody>
          <a:bodyPr/>
          <a:lstStyle/>
          <a:p>
            <a:endParaRPr lang="en-US"/>
          </a:p>
        </p:txBody>
      </p:sp>
      <p:pic>
        <p:nvPicPr>
          <p:cNvPr id="20" name="Picture 20"/>
          <p:cNvPicPr>
            <a:picLocks noChangeAspect="1"/>
          </p:cNvPicPr>
          <p:nvPr/>
        </p:nvPicPr>
        <p:blipFill>
          <a:blip r:embed="rId4">
            <a:alphaModFix amt="43999"/>
          </a:blip>
          <a:srcRect/>
          <a:stretch>
            <a:fillRect/>
          </a:stretch>
        </p:blipFill>
        <p:spPr>
          <a:xfrm>
            <a:off x="13407851" y="283527"/>
            <a:ext cx="3936708" cy="2086455"/>
          </a:xfrm>
          <a:prstGeom prst="rect">
            <a:avLst/>
          </a:prstGeom>
        </p:spPr>
      </p:pic>
      <p:sp>
        <p:nvSpPr>
          <p:cNvPr id="21" name="TextBox 21"/>
          <p:cNvSpPr txBox="1"/>
          <p:nvPr/>
        </p:nvSpPr>
        <p:spPr>
          <a:xfrm>
            <a:off x="849066" y="354923"/>
            <a:ext cx="15355716" cy="1064394"/>
          </a:xfrm>
          <a:prstGeom prst="rect">
            <a:avLst/>
          </a:prstGeom>
        </p:spPr>
        <p:txBody>
          <a:bodyPr wrap="square" lIns="0" tIns="0" rIns="0" bIns="0" rtlCol="0" anchor="t">
            <a:spAutoFit/>
          </a:bodyPr>
          <a:lstStyle/>
          <a:p>
            <a:pPr algn="just">
              <a:lnSpc>
                <a:spcPts val="8282"/>
              </a:lnSpc>
            </a:pPr>
            <a:r>
              <a:rPr lang="en-US" sz="6901" b="1" dirty="0">
                <a:solidFill>
                  <a:srgbClr val="403953"/>
                </a:solidFill>
                <a:latin typeface="Times New Roman" panose="02020603050405020304" pitchFamily="18" charset="0"/>
                <a:cs typeface="Times New Roman" panose="02020603050405020304" pitchFamily="18" charset="0"/>
              </a:rPr>
              <a:t>I. </a:t>
            </a:r>
            <a:r>
              <a:rPr lang="en-US" sz="6901" b="1" dirty="0" err="1">
                <a:solidFill>
                  <a:srgbClr val="403953"/>
                </a:solidFill>
                <a:latin typeface="Times New Roman" panose="02020603050405020304" pitchFamily="18" charset="0"/>
                <a:cs typeface="Times New Roman" panose="02020603050405020304" pitchFamily="18" charset="0"/>
              </a:rPr>
              <a:t>Cấu</a:t>
            </a:r>
            <a:r>
              <a:rPr lang="en-US" sz="6901" b="1" dirty="0">
                <a:solidFill>
                  <a:srgbClr val="403953"/>
                </a:solidFill>
                <a:latin typeface="Times New Roman" panose="02020603050405020304" pitchFamily="18" charset="0"/>
                <a:cs typeface="Times New Roman" panose="02020603050405020304" pitchFamily="18" charset="0"/>
              </a:rPr>
              <a:t> </a:t>
            </a:r>
            <a:r>
              <a:rPr lang="en-US" sz="6901" b="1" dirty="0" err="1">
                <a:solidFill>
                  <a:srgbClr val="403953"/>
                </a:solidFill>
                <a:latin typeface="Times New Roman" panose="02020603050405020304" pitchFamily="18" charset="0"/>
                <a:cs typeface="Times New Roman" panose="02020603050405020304" pitchFamily="18" charset="0"/>
              </a:rPr>
              <a:t>trúc</a:t>
            </a:r>
            <a:r>
              <a:rPr lang="en-US" sz="6901" b="1" dirty="0">
                <a:solidFill>
                  <a:srgbClr val="403953"/>
                </a:solidFill>
                <a:latin typeface="Times New Roman" panose="02020603050405020304" pitchFamily="18" charset="0"/>
                <a:cs typeface="Times New Roman" panose="02020603050405020304" pitchFamily="18" charset="0"/>
              </a:rPr>
              <a:t> </a:t>
            </a:r>
            <a:r>
              <a:rPr lang="en-US" sz="6901" b="1" dirty="0" err="1">
                <a:solidFill>
                  <a:srgbClr val="403953"/>
                </a:solidFill>
                <a:latin typeface="Times New Roman" panose="02020603050405020304" pitchFamily="18" charset="0"/>
                <a:cs typeface="Times New Roman" panose="02020603050405020304" pitchFamily="18" charset="0"/>
              </a:rPr>
              <a:t>chung</a:t>
            </a:r>
            <a:r>
              <a:rPr lang="en-US" sz="6901" b="1" dirty="0">
                <a:solidFill>
                  <a:srgbClr val="403953"/>
                </a:solidFill>
                <a:latin typeface="Times New Roman" panose="02020603050405020304" pitchFamily="18"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hệ</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thống</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điện</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quốc</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gia</a:t>
            </a:r>
            <a:endPar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23" name="Rectangle 22"/>
          <p:cNvSpPr/>
          <p:nvPr/>
        </p:nvSpPr>
        <p:spPr>
          <a:xfrm>
            <a:off x="849066" y="1593647"/>
            <a:ext cx="10966464" cy="707886"/>
          </a:xfrm>
          <a:prstGeom prst="rect">
            <a:avLst/>
          </a:prstGeom>
        </p:spPr>
        <p:txBody>
          <a:bodyPr wrap="none">
            <a:spAutoFit/>
          </a:bodyPr>
          <a:lstStyle/>
          <a:p>
            <a:r>
              <a:rPr lang="en-US" sz="4000">
                <a:latin typeface="Times New Roman" panose="02020603050405020304" pitchFamily="18" charset="0"/>
                <a:ea typeface="Calibri" panose="020F0502020204030204" pitchFamily="34" charset="0"/>
                <a:sym typeface="Wingdings" panose="05000000000000000000" pitchFamily="2" charset="2"/>
              </a:rPr>
              <a:t></a:t>
            </a:r>
            <a:r>
              <a:rPr lang="en-US" sz="4000" smtClean="0">
                <a:latin typeface="Times New Roman" panose="02020603050405020304" pitchFamily="18" charset="0"/>
                <a:ea typeface="Calibri" panose="020F0502020204030204" pitchFamily="34" charset="0"/>
              </a:rPr>
              <a:t> Quan </a:t>
            </a:r>
            <a:r>
              <a:rPr lang="en-US" sz="4000">
                <a:latin typeface="Times New Roman" panose="02020603050405020304" pitchFamily="18" charset="0"/>
                <a:ea typeface="Calibri" panose="020F0502020204030204" pitchFamily="34" charset="0"/>
              </a:rPr>
              <a:t>sát </a:t>
            </a:r>
            <a:r>
              <a:rPr lang="en-US" sz="4000" smtClean="0">
                <a:latin typeface="Times New Roman" panose="02020603050405020304" pitchFamily="18" charset="0"/>
                <a:ea typeface="Calibri" panose="020F0502020204030204" pitchFamily="34" charset="0"/>
              </a:rPr>
              <a:t>và </a:t>
            </a:r>
            <a:r>
              <a:rPr lang="en-US" sz="4000">
                <a:latin typeface="Times New Roman" panose="02020603050405020304" pitchFamily="18" charset="0"/>
                <a:ea typeface="Calibri" panose="020F0502020204030204" pitchFamily="34" charset="0"/>
              </a:rPr>
              <a:t>mô tả sơ đồ hệ thống </a:t>
            </a:r>
            <a:r>
              <a:rPr lang="en-US" sz="4000" smtClean="0">
                <a:latin typeface="Times New Roman" panose="02020603050405020304" pitchFamily="18" charset="0"/>
                <a:ea typeface="Calibri" panose="020F0502020204030204" pitchFamily="34" charset="0"/>
              </a:rPr>
              <a:t>điện trong hình.</a:t>
            </a:r>
            <a:endParaRPr lang="en-US" sz="4000"/>
          </a:p>
        </p:txBody>
      </p:sp>
      <p:pic>
        <p:nvPicPr>
          <p:cNvPr id="24" name="Picture 23" descr="Công nghệ 12: Bài 22 - Hệ thống điện quốc gia"/>
          <p:cNvPicPr/>
          <p:nvPr/>
        </p:nvPicPr>
        <p:blipFill>
          <a:blip r:embed="rId5">
            <a:extLst>
              <a:ext uri="{28A0092B-C50C-407E-A947-70E740481C1C}">
                <a14:useLocalDpi xmlns:a14="http://schemas.microsoft.com/office/drawing/2010/main" val="0"/>
              </a:ext>
            </a:extLst>
          </a:blip>
          <a:srcRect/>
          <a:stretch>
            <a:fillRect/>
          </a:stretch>
        </p:blipFill>
        <p:spPr bwMode="auto">
          <a:xfrm>
            <a:off x="1335273" y="2407362"/>
            <a:ext cx="15349616" cy="7879638"/>
          </a:xfrm>
          <a:prstGeom prst="rect">
            <a:avLst/>
          </a:prstGeom>
          <a:noFill/>
          <a:ln>
            <a:noFill/>
          </a:ln>
        </p:spPr>
      </p:pic>
    </p:spTree>
    <p:extLst>
      <p:ext uri="{BB962C8B-B14F-4D97-AF65-F5344CB8AC3E}">
        <p14:creationId xmlns:p14="http://schemas.microsoft.com/office/powerpoint/2010/main" val="15971522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6148" y="-3960885"/>
            <a:ext cx="10305250" cy="18278451"/>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p>
        </p:txBody>
      </p:sp>
      <p:sp>
        <p:nvSpPr>
          <p:cNvPr id="7" name="AutoShape 7"/>
          <p:cNvSpPr/>
          <p:nvPr/>
        </p:nvSpPr>
        <p:spPr>
          <a:xfrm rot="2333437">
            <a:off x="17314332" y="102270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924712" y="103309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7047772" y="96190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355518" y="38868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745138" y="49261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622078" y="-219350"/>
            <a:ext cx="1901532" cy="0"/>
          </a:xfrm>
          <a:prstGeom prst="line">
            <a:avLst/>
          </a:prstGeom>
          <a:ln w="9525" cap="rnd">
            <a:solidFill>
              <a:srgbClr val="859294"/>
            </a:solidFill>
            <a:prstDash val="solid"/>
            <a:headEnd type="none" w="sm" len="sm"/>
            <a:tailEnd type="none" w="sm" len="sm"/>
          </a:ln>
        </p:spPr>
        <p:txBody>
          <a:bodyPr/>
          <a:lstStyle/>
          <a:p>
            <a:endParaRPr lang="en-US"/>
          </a:p>
        </p:txBody>
      </p:sp>
      <p:pic>
        <p:nvPicPr>
          <p:cNvPr id="20" name="Picture 20"/>
          <p:cNvPicPr>
            <a:picLocks noChangeAspect="1"/>
          </p:cNvPicPr>
          <p:nvPr/>
        </p:nvPicPr>
        <p:blipFill>
          <a:blip r:embed="rId4">
            <a:alphaModFix amt="43999"/>
          </a:blip>
          <a:srcRect/>
          <a:stretch>
            <a:fillRect/>
          </a:stretch>
        </p:blipFill>
        <p:spPr>
          <a:xfrm>
            <a:off x="13407851" y="283527"/>
            <a:ext cx="3936708" cy="2086455"/>
          </a:xfrm>
          <a:prstGeom prst="rect">
            <a:avLst/>
          </a:prstGeom>
        </p:spPr>
      </p:pic>
      <p:sp>
        <p:nvSpPr>
          <p:cNvPr id="21" name="TextBox 21"/>
          <p:cNvSpPr txBox="1"/>
          <p:nvPr/>
        </p:nvSpPr>
        <p:spPr>
          <a:xfrm>
            <a:off x="849066" y="354923"/>
            <a:ext cx="15355716" cy="1064394"/>
          </a:xfrm>
          <a:prstGeom prst="rect">
            <a:avLst/>
          </a:prstGeom>
        </p:spPr>
        <p:txBody>
          <a:bodyPr wrap="square" lIns="0" tIns="0" rIns="0" bIns="0" rtlCol="0" anchor="t">
            <a:spAutoFit/>
          </a:bodyPr>
          <a:lstStyle/>
          <a:p>
            <a:pPr algn="just">
              <a:lnSpc>
                <a:spcPts val="8282"/>
              </a:lnSpc>
            </a:pPr>
            <a:r>
              <a:rPr lang="en-US" sz="6901" b="1" dirty="0">
                <a:solidFill>
                  <a:srgbClr val="403953"/>
                </a:solidFill>
                <a:latin typeface="Times New Roman" panose="02020603050405020304" pitchFamily="18" charset="0"/>
                <a:cs typeface="Times New Roman" panose="02020603050405020304" pitchFamily="18" charset="0"/>
              </a:rPr>
              <a:t>I. </a:t>
            </a:r>
            <a:r>
              <a:rPr lang="en-US" sz="6901" b="1" dirty="0" err="1">
                <a:solidFill>
                  <a:srgbClr val="403953"/>
                </a:solidFill>
                <a:latin typeface="Times New Roman" panose="02020603050405020304" pitchFamily="18" charset="0"/>
                <a:cs typeface="Times New Roman" panose="02020603050405020304" pitchFamily="18" charset="0"/>
              </a:rPr>
              <a:t>Cấu</a:t>
            </a:r>
            <a:r>
              <a:rPr lang="en-US" sz="6901" b="1" dirty="0">
                <a:solidFill>
                  <a:srgbClr val="403953"/>
                </a:solidFill>
                <a:latin typeface="Times New Roman" panose="02020603050405020304" pitchFamily="18" charset="0"/>
                <a:cs typeface="Times New Roman" panose="02020603050405020304" pitchFamily="18" charset="0"/>
              </a:rPr>
              <a:t> </a:t>
            </a:r>
            <a:r>
              <a:rPr lang="en-US" sz="6901" b="1" dirty="0" err="1">
                <a:solidFill>
                  <a:srgbClr val="403953"/>
                </a:solidFill>
                <a:latin typeface="Times New Roman" panose="02020603050405020304" pitchFamily="18" charset="0"/>
                <a:cs typeface="Times New Roman" panose="02020603050405020304" pitchFamily="18" charset="0"/>
              </a:rPr>
              <a:t>trúc</a:t>
            </a:r>
            <a:r>
              <a:rPr lang="en-US" sz="6901" b="1" dirty="0">
                <a:solidFill>
                  <a:srgbClr val="403953"/>
                </a:solidFill>
                <a:latin typeface="Times New Roman" panose="02020603050405020304" pitchFamily="18" charset="0"/>
                <a:cs typeface="Times New Roman" panose="02020603050405020304" pitchFamily="18" charset="0"/>
              </a:rPr>
              <a:t> </a:t>
            </a:r>
            <a:r>
              <a:rPr lang="en-US" sz="6901" b="1" dirty="0" err="1">
                <a:solidFill>
                  <a:srgbClr val="403953"/>
                </a:solidFill>
                <a:latin typeface="Times New Roman" panose="02020603050405020304" pitchFamily="18" charset="0"/>
                <a:cs typeface="Times New Roman" panose="02020603050405020304" pitchFamily="18" charset="0"/>
              </a:rPr>
              <a:t>chung</a:t>
            </a:r>
            <a:r>
              <a:rPr lang="en-US" sz="6901" b="1" dirty="0">
                <a:solidFill>
                  <a:srgbClr val="403953"/>
                </a:solidFill>
                <a:latin typeface="Times New Roman" panose="02020603050405020304" pitchFamily="18"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hệ</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thống</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điện</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quốc</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gia</a:t>
            </a:r>
            <a:endPar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23" name="Rectangle 22"/>
          <p:cNvSpPr/>
          <p:nvPr/>
        </p:nvSpPr>
        <p:spPr>
          <a:xfrm>
            <a:off x="849066" y="1593647"/>
            <a:ext cx="3315331" cy="707886"/>
          </a:xfrm>
          <a:prstGeom prst="rect">
            <a:avLst/>
          </a:prstGeom>
        </p:spPr>
        <p:txBody>
          <a:bodyPr wrap="none">
            <a:spAutoFit/>
          </a:bodyPr>
          <a:lstStyle/>
          <a:p>
            <a:r>
              <a:rPr lang="en-US" sz="4000">
                <a:latin typeface="Times New Roman" panose="02020603050405020304" pitchFamily="18" charset="0"/>
                <a:ea typeface="Calibri" panose="020F0502020204030204" pitchFamily="34" charset="0"/>
                <a:sym typeface="Wingdings" panose="05000000000000000000" pitchFamily="2" charset="2"/>
              </a:rPr>
              <a:t></a:t>
            </a:r>
            <a:r>
              <a:rPr lang="en-US" sz="4000" smtClean="0">
                <a:latin typeface="Times New Roman" panose="02020603050405020304" pitchFamily="18" charset="0"/>
                <a:ea typeface="Calibri" panose="020F0502020204030204" pitchFamily="34" charset="0"/>
              </a:rPr>
              <a:t> Mô </a:t>
            </a:r>
            <a:r>
              <a:rPr lang="en-US" sz="4000">
                <a:latin typeface="Times New Roman" panose="02020603050405020304" pitchFamily="18" charset="0"/>
                <a:ea typeface="Calibri" panose="020F0502020204030204" pitchFamily="34" charset="0"/>
              </a:rPr>
              <a:t>tả sơ </a:t>
            </a:r>
            <a:r>
              <a:rPr lang="en-US" sz="4000" smtClean="0">
                <a:latin typeface="Times New Roman" panose="02020603050405020304" pitchFamily="18" charset="0"/>
                <a:ea typeface="Calibri" panose="020F0502020204030204" pitchFamily="34" charset="0"/>
              </a:rPr>
              <a:t>đồ:</a:t>
            </a:r>
            <a:endParaRPr lang="en-US" sz="4000"/>
          </a:p>
        </p:txBody>
      </p:sp>
      <p:pic>
        <p:nvPicPr>
          <p:cNvPr id="13" name="Picture 12" descr="A diagram of a power line&#10;&#10;Description automatically generated"/>
          <p:cNvPicPr/>
          <p:nvPr/>
        </p:nvPicPr>
        <p:blipFill>
          <a:blip r:embed="rId5"/>
          <a:stretch>
            <a:fillRect/>
          </a:stretch>
        </p:blipFill>
        <p:spPr>
          <a:xfrm>
            <a:off x="1652244" y="2266977"/>
            <a:ext cx="15483209" cy="7914393"/>
          </a:xfrm>
          <a:prstGeom prst="rect">
            <a:avLst/>
          </a:prstGeom>
        </p:spPr>
      </p:pic>
    </p:spTree>
    <p:extLst>
      <p:ext uri="{BB962C8B-B14F-4D97-AF65-F5344CB8AC3E}">
        <p14:creationId xmlns:p14="http://schemas.microsoft.com/office/powerpoint/2010/main" val="9738953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6148" y="-3960885"/>
            <a:ext cx="10305250" cy="18278451"/>
          </a:xfrm>
          <a:custGeom>
            <a:avLst/>
            <a:gdLst/>
            <a:ahLst/>
            <a:cxnLst/>
            <a:rect l="l" t="t" r="r" b="b"/>
            <a:pathLst>
              <a:path w="10305250" h="18278452">
                <a:moveTo>
                  <a:pt x="0" y="0"/>
                </a:moveTo>
                <a:lnTo>
                  <a:pt x="10305250" y="0"/>
                </a:lnTo>
                <a:lnTo>
                  <a:pt x="10305250" y="18278452"/>
                </a:lnTo>
                <a:lnTo>
                  <a:pt x="0" y="18278452"/>
                </a:lnTo>
                <a:lnTo>
                  <a:pt x="0" y="0"/>
                </a:lnTo>
                <a:close/>
              </a:path>
            </a:pathLst>
          </a:custGeom>
          <a:blipFill>
            <a:blip r:embed="rId3"/>
            <a:stretch>
              <a:fillRect l="-13257" r="-13257"/>
            </a:stretch>
          </a:blipFill>
        </p:spPr>
        <p:txBody>
          <a:bodyPr/>
          <a:lstStyle/>
          <a:p>
            <a:endParaRPr lang="en-US"/>
          </a:p>
        </p:txBody>
      </p:sp>
      <p:sp>
        <p:nvSpPr>
          <p:cNvPr id="7" name="AutoShape 7"/>
          <p:cNvSpPr/>
          <p:nvPr/>
        </p:nvSpPr>
        <p:spPr>
          <a:xfrm rot="2333437">
            <a:off x="17314332" y="1022703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8" name="AutoShape 8"/>
          <p:cNvSpPr/>
          <p:nvPr/>
        </p:nvSpPr>
        <p:spPr>
          <a:xfrm rot="2333437">
            <a:off x="16924712" y="1033096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9" name="AutoShape 9"/>
          <p:cNvSpPr/>
          <p:nvPr/>
        </p:nvSpPr>
        <p:spPr>
          <a:xfrm rot="2333437">
            <a:off x="17047772" y="9619000"/>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0" name="AutoShape 10"/>
          <p:cNvSpPr/>
          <p:nvPr/>
        </p:nvSpPr>
        <p:spPr>
          <a:xfrm rot="2333437">
            <a:off x="-355518" y="38868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1" name="AutoShape 11"/>
          <p:cNvSpPr/>
          <p:nvPr/>
        </p:nvSpPr>
        <p:spPr>
          <a:xfrm rot="2333437">
            <a:off x="-745138" y="492616"/>
            <a:ext cx="1901532" cy="0"/>
          </a:xfrm>
          <a:prstGeom prst="line">
            <a:avLst/>
          </a:prstGeom>
          <a:ln w="9525" cap="rnd">
            <a:solidFill>
              <a:srgbClr val="859294"/>
            </a:solidFill>
            <a:prstDash val="solid"/>
            <a:headEnd type="none" w="sm" len="sm"/>
            <a:tailEnd type="none" w="sm" len="sm"/>
          </a:ln>
        </p:spPr>
        <p:txBody>
          <a:bodyPr/>
          <a:lstStyle/>
          <a:p>
            <a:endParaRPr lang="en-US"/>
          </a:p>
        </p:txBody>
      </p:sp>
      <p:sp>
        <p:nvSpPr>
          <p:cNvPr id="12" name="AutoShape 12"/>
          <p:cNvSpPr/>
          <p:nvPr/>
        </p:nvSpPr>
        <p:spPr>
          <a:xfrm rot="2333437">
            <a:off x="-622078" y="-219350"/>
            <a:ext cx="1901532" cy="0"/>
          </a:xfrm>
          <a:prstGeom prst="line">
            <a:avLst/>
          </a:prstGeom>
          <a:ln w="9525" cap="rnd">
            <a:solidFill>
              <a:srgbClr val="859294"/>
            </a:solidFill>
            <a:prstDash val="solid"/>
            <a:headEnd type="none" w="sm" len="sm"/>
            <a:tailEnd type="none" w="sm" len="sm"/>
          </a:ln>
        </p:spPr>
        <p:txBody>
          <a:bodyPr/>
          <a:lstStyle/>
          <a:p>
            <a:endParaRPr lang="en-US"/>
          </a:p>
        </p:txBody>
      </p:sp>
      <p:pic>
        <p:nvPicPr>
          <p:cNvPr id="20" name="Picture 20"/>
          <p:cNvPicPr>
            <a:picLocks noChangeAspect="1"/>
          </p:cNvPicPr>
          <p:nvPr/>
        </p:nvPicPr>
        <p:blipFill>
          <a:blip r:embed="rId4">
            <a:alphaModFix amt="43999"/>
          </a:blip>
          <a:srcRect/>
          <a:stretch>
            <a:fillRect/>
          </a:stretch>
        </p:blipFill>
        <p:spPr>
          <a:xfrm>
            <a:off x="13407851" y="283527"/>
            <a:ext cx="3936708" cy="2086455"/>
          </a:xfrm>
          <a:prstGeom prst="rect">
            <a:avLst/>
          </a:prstGeom>
        </p:spPr>
      </p:pic>
      <p:sp>
        <p:nvSpPr>
          <p:cNvPr id="21" name="TextBox 21"/>
          <p:cNvSpPr txBox="1"/>
          <p:nvPr/>
        </p:nvSpPr>
        <p:spPr>
          <a:xfrm>
            <a:off x="849066" y="354923"/>
            <a:ext cx="15355716" cy="1064394"/>
          </a:xfrm>
          <a:prstGeom prst="rect">
            <a:avLst/>
          </a:prstGeom>
        </p:spPr>
        <p:txBody>
          <a:bodyPr wrap="square" lIns="0" tIns="0" rIns="0" bIns="0" rtlCol="0" anchor="t">
            <a:spAutoFit/>
          </a:bodyPr>
          <a:lstStyle/>
          <a:p>
            <a:pPr algn="just">
              <a:lnSpc>
                <a:spcPts val="8282"/>
              </a:lnSpc>
            </a:pPr>
            <a:r>
              <a:rPr lang="en-US" sz="6901" b="1" dirty="0">
                <a:solidFill>
                  <a:srgbClr val="403953"/>
                </a:solidFill>
                <a:latin typeface="Times New Roman" panose="02020603050405020304" pitchFamily="18" charset="0"/>
                <a:cs typeface="Times New Roman" panose="02020603050405020304" pitchFamily="18" charset="0"/>
              </a:rPr>
              <a:t>I. </a:t>
            </a:r>
            <a:r>
              <a:rPr lang="en-US" sz="6901" b="1" dirty="0" err="1">
                <a:solidFill>
                  <a:srgbClr val="403953"/>
                </a:solidFill>
                <a:latin typeface="Times New Roman" panose="02020603050405020304" pitchFamily="18" charset="0"/>
                <a:cs typeface="Times New Roman" panose="02020603050405020304" pitchFamily="18" charset="0"/>
              </a:rPr>
              <a:t>Cấu</a:t>
            </a:r>
            <a:r>
              <a:rPr lang="en-US" sz="6901" b="1" dirty="0">
                <a:solidFill>
                  <a:srgbClr val="403953"/>
                </a:solidFill>
                <a:latin typeface="Times New Roman" panose="02020603050405020304" pitchFamily="18" charset="0"/>
                <a:cs typeface="Times New Roman" panose="02020603050405020304" pitchFamily="18" charset="0"/>
              </a:rPr>
              <a:t> </a:t>
            </a:r>
            <a:r>
              <a:rPr lang="en-US" sz="6901" b="1" dirty="0" err="1">
                <a:solidFill>
                  <a:srgbClr val="403953"/>
                </a:solidFill>
                <a:latin typeface="Times New Roman" panose="02020603050405020304" pitchFamily="18" charset="0"/>
                <a:cs typeface="Times New Roman" panose="02020603050405020304" pitchFamily="18" charset="0"/>
              </a:rPr>
              <a:t>trúc</a:t>
            </a:r>
            <a:r>
              <a:rPr lang="en-US" sz="6901" b="1" dirty="0">
                <a:solidFill>
                  <a:srgbClr val="403953"/>
                </a:solidFill>
                <a:latin typeface="Times New Roman" panose="02020603050405020304" pitchFamily="18" charset="0"/>
                <a:cs typeface="Times New Roman" panose="02020603050405020304" pitchFamily="18" charset="0"/>
              </a:rPr>
              <a:t> </a:t>
            </a:r>
            <a:r>
              <a:rPr lang="en-US" sz="6901" b="1" dirty="0" err="1">
                <a:solidFill>
                  <a:srgbClr val="403953"/>
                </a:solidFill>
                <a:latin typeface="Times New Roman" panose="02020603050405020304" pitchFamily="18" charset="0"/>
                <a:cs typeface="Times New Roman" panose="02020603050405020304" pitchFamily="18" charset="0"/>
              </a:rPr>
              <a:t>chung</a:t>
            </a:r>
            <a:r>
              <a:rPr lang="en-US" sz="6901" b="1" dirty="0">
                <a:solidFill>
                  <a:srgbClr val="403953"/>
                </a:solidFill>
                <a:latin typeface="Times New Roman" panose="02020603050405020304" pitchFamily="18"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hệ</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thống</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điện</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quốc</a:t>
            </a:r>
            <a:r>
              <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6901" b="1" dirty="0" err="1">
                <a:solidFill>
                  <a:srgbClr val="403953"/>
                </a:solidFill>
                <a:latin typeface="Times New Roman" panose="02020603050405020304" pitchFamily="18" charset="0"/>
                <a:ea typeface="Segoe UI Black" panose="020B0A02040204020203" pitchFamily="34" charset="0"/>
                <a:cs typeface="Times New Roman" panose="02020603050405020304" pitchFamily="18" charset="0"/>
              </a:rPr>
              <a:t>gia</a:t>
            </a:r>
            <a:endParaRPr lang="en-US" sz="6901" b="1" dirty="0">
              <a:solidFill>
                <a:srgbClr val="403953"/>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4" name="Rectangle 3"/>
          <p:cNvSpPr/>
          <p:nvPr/>
        </p:nvSpPr>
        <p:spPr>
          <a:xfrm>
            <a:off x="1053472" y="1425359"/>
            <a:ext cx="15151310" cy="1323439"/>
          </a:xfrm>
          <a:prstGeom prst="rect">
            <a:avLst/>
          </a:prstGeom>
        </p:spPr>
        <p:txBody>
          <a:bodyPr wrap="square">
            <a:spAutoFit/>
          </a:bodyPr>
          <a:lstStyle/>
          <a:p>
            <a:pPr algn="just"/>
            <a:r>
              <a:rPr lang="en-US" sz="4000" smtClean="0">
                <a:latin typeface="Times New Roman" panose="02020603050405020304" pitchFamily="18" charset="0"/>
                <a:ea typeface="Calibri" panose="020F0502020204030204" pitchFamily="34" charset="0"/>
                <a:sym typeface="Wingdings" panose="05000000000000000000" pitchFamily="2" charset="2"/>
              </a:rPr>
              <a:t> </a:t>
            </a:r>
            <a:r>
              <a:rPr lang="en-US" sz="4000" smtClean="0">
                <a:latin typeface="Times New Roman" panose="02020603050405020304" pitchFamily="18" charset="0"/>
                <a:ea typeface="Calibri" panose="020F0502020204030204" pitchFamily="34" charset="0"/>
              </a:rPr>
              <a:t>Quan </a:t>
            </a:r>
            <a:r>
              <a:rPr lang="en-US" sz="4000">
                <a:latin typeface="Times New Roman" panose="02020603050405020304" pitchFamily="18" charset="0"/>
                <a:ea typeface="Calibri" panose="020F0502020204030204" pitchFamily="34" charset="0"/>
              </a:rPr>
              <a:t>sát hình 4.2 trong SGK </a:t>
            </a:r>
            <a:r>
              <a:rPr lang="en-US" sz="4000" smtClean="0">
                <a:latin typeface="Times New Roman" panose="02020603050405020304" pitchFamily="18" charset="0"/>
                <a:ea typeface="Calibri" panose="020F0502020204030204" pitchFamily="34" charset="0"/>
              </a:rPr>
              <a:t>tìm </a:t>
            </a:r>
            <a:r>
              <a:rPr lang="en-US" sz="4000">
                <a:latin typeface="Times New Roman" panose="02020603050405020304" pitchFamily="18" charset="0"/>
                <a:ea typeface="Calibri" panose="020F0502020204030204" pitchFamily="34" charset="0"/>
              </a:rPr>
              <a:t>sự tương đồng của các thành phần trong hình 4.2 với các thành phần trong hình 4.1.</a:t>
            </a:r>
            <a:endParaRPr lang="en-US" sz="4000"/>
          </a:p>
        </p:txBody>
      </p:sp>
      <p:pic>
        <p:nvPicPr>
          <p:cNvPr id="15" name="Picture 14" descr="Bài 4. Hệ thống điện quốc gia trang 22, 23, 24, 25 SGK Công nghệ 12 Kết nối  tri thức | SGK Công nghệ 12 - Kết nối tri thức"/>
          <p:cNvPicPr/>
          <p:nvPr/>
        </p:nvPicPr>
        <p:blipFill>
          <a:blip r:embed="rId5">
            <a:extLst>
              <a:ext uri="{28A0092B-C50C-407E-A947-70E740481C1C}">
                <a14:useLocalDpi xmlns:a14="http://schemas.microsoft.com/office/drawing/2010/main" val="0"/>
              </a:ext>
            </a:extLst>
          </a:blip>
          <a:srcRect/>
          <a:stretch>
            <a:fillRect/>
          </a:stretch>
        </p:blipFill>
        <p:spPr bwMode="auto">
          <a:xfrm>
            <a:off x="1714018" y="2837386"/>
            <a:ext cx="14869509" cy="6647359"/>
          </a:xfrm>
          <a:prstGeom prst="rect">
            <a:avLst/>
          </a:prstGeom>
          <a:noFill/>
          <a:ln>
            <a:noFill/>
          </a:ln>
        </p:spPr>
      </p:pic>
    </p:spTree>
    <p:extLst>
      <p:ext uri="{BB962C8B-B14F-4D97-AF65-F5344CB8AC3E}">
        <p14:creationId xmlns:p14="http://schemas.microsoft.com/office/powerpoint/2010/main" val="19493642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TotalTime>
  <Words>1343</Words>
  <Application>Microsoft Office PowerPoint</Application>
  <PresentationFormat>Custom</PresentationFormat>
  <Paragraphs>177</Paragraphs>
  <Slides>36</Slides>
  <Notes>31</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Arial</vt:lpstr>
      <vt:lpstr>Arial Bold</vt:lpstr>
      <vt:lpstr>Poppins Bold</vt:lpstr>
      <vt:lpstr>Hind</vt:lpstr>
      <vt:lpstr>Cambria</vt:lpstr>
      <vt:lpstr>DejaVu Serif Bold</vt:lpstr>
      <vt:lpstr>Calibri</vt:lpstr>
      <vt:lpstr>Faustina</vt:lpstr>
      <vt:lpstr>Times New Roman</vt:lpstr>
      <vt:lpstr>Wingdings</vt:lpstr>
      <vt:lpstr>Segoe UI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Bachelor's Degree in Electronics Engineering by Slidesgo.pptx</dc:title>
  <dc:creator>HP</dc:creator>
  <cp:lastModifiedBy>User</cp:lastModifiedBy>
  <cp:revision>48</cp:revision>
  <dcterms:created xsi:type="dcterms:W3CDTF">2006-08-16T00:00:00Z</dcterms:created>
  <dcterms:modified xsi:type="dcterms:W3CDTF">2024-10-01T13:53:34Z</dcterms:modified>
  <dc:identifier>DAF_KohU-LE</dc:identifier>
</cp:coreProperties>
</file>