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1" r:id="rId2"/>
    <p:sldId id="455" r:id="rId3"/>
    <p:sldId id="457" r:id="rId4"/>
    <p:sldId id="458" r:id="rId5"/>
    <p:sldId id="459" r:id="rId6"/>
    <p:sldId id="470" r:id="rId7"/>
    <p:sldId id="469" r:id="rId8"/>
    <p:sldId id="473" r:id="rId9"/>
    <p:sldId id="474" r:id="rId10"/>
    <p:sldId id="476" r:id="rId11"/>
    <p:sldId id="477" r:id="rId12"/>
    <p:sldId id="478" r:id="rId13"/>
    <p:sldId id="479" r:id="rId14"/>
    <p:sldId id="485" r:id="rId15"/>
    <p:sldId id="486" r:id="rId16"/>
    <p:sldId id="480" r:id="rId17"/>
    <p:sldId id="481" r:id="rId18"/>
    <p:sldId id="482" r:id="rId19"/>
    <p:sldId id="484" r:id="rId20"/>
    <p:sldId id="384" r:id="rId21"/>
    <p:sldId id="385" r:id="rId22"/>
    <p:sldId id="386" r:id="rId23"/>
    <p:sldId id="387" r:id="rId24"/>
    <p:sldId id="388" r:id="rId25"/>
    <p:sldId id="449" r:id="rId26"/>
    <p:sldId id="487" r:id="rId27"/>
    <p:sldId id="390" r:id="rId28"/>
    <p:sldId id="488" r:id="rId29"/>
    <p:sldId id="391" r:id="rId30"/>
    <p:sldId id="472" r:id="rId3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A900"/>
    <a:srgbClr val="FFECB1"/>
    <a:srgbClr val="F0F0F0"/>
    <a:srgbClr val="FF7C80"/>
    <a:srgbClr val="0099FF"/>
    <a:srgbClr val="66FFCC"/>
    <a:srgbClr val="993300"/>
    <a:srgbClr val="FF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106" d="100"/>
          <a:sy n="106" d="100"/>
        </p:scale>
        <p:origin x="15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D94C3-EFA3-4873-AF44-39AA716D94DE}" type="datetimeFigureOut">
              <a:rPr lang="en-US" smtClean="0"/>
              <a:t>9/24/2024</a:t>
            </a:fld>
            <a:endParaRPr lang="en-US"/>
          </a:p>
        </p:txBody>
      </p:sp>
      <p:sp>
        <p:nvSpPr>
          <p:cNvPr id="4" name="Chỗ dành sẵn cho Hình ảnh của Bản chiếu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7DEAA-94A4-40A2-A499-1CB81D33EE6B}" type="slidenum">
              <a:rPr lang="en-US" smtClean="0"/>
              <a:t>‹#›</a:t>
            </a:fld>
            <a:endParaRPr lang="en-US"/>
          </a:p>
        </p:txBody>
      </p:sp>
    </p:spTree>
    <p:extLst>
      <p:ext uri="{BB962C8B-B14F-4D97-AF65-F5344CB8AC3E}">
        <p14:creationId xmlns:p14="http://schemas.microsoft.com/office/powerpoint/2010/main" val="3843693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48BD04E2-B7A5-4D05-9EB1-0D5028C2928C}" type="slidenum">
              <a:rPr lang="en-US" smtClean="0"/>
              <a:t>1</a:t>
            </a:fld>
            <a:endParaRPr lang="en-US"/>
          </a:p>
        </p:txBody>
      </p:sp>
    </p:spTree>
    <p:extLst>
      <p:ext uri="{BB962C8B-B14F-4D97-AF65-F5344CB8AC3E}">
        <p14:creationId xmlns:p14="http://schemas.microsoft.com/office/powerpoint/2010/main" val="41129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7DEAA-94A4-40A2-A499-1CB81D33EE6B}" type="slidenum">
              <a:rPr lang="en-US" smtClean="0"/>
              <a:t>24</a:t>
            </a:fld>
            <a:endParaRPr lang="en-US"/>
          </a:p>
        </p:txBody>
      </p:sp>
    </p:spTree>
    <p:extLst>
      <p:ext uri="{BB962C8B-B14F-4D97-AF65-F5344CB8AC3E}">
        <p14:creationId xmlns:p14="http://schemas.microsoft.com/office/powerpoint/2010/main" val="163512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7DEAA-94A4-40A2-A499-1CB81D33EE6B}" type="slidenum">
              <a:rPr lang="en-US" smtClean="0"/>
              <a:t>25</a:t>
            </a:fld>
            <a:endParaRPr lang="en-US"/>
          </a:p>
        </p:txBody>
      </p:sp>
    </p:spTree>
    <p:extLst>
      <p:ext uri="{BB962C8B-B14F-4D97-AF65-F5344CB8AC3E}">
        <p14:creationId xmlns:p14="http://schemas.microsoft.com/office/powerpoint/2010/main" val="281087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FA4B53A0-9293-4F51-8937-0A0D397224D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87461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A4B53A0-9293-4F51-8937-0A0D397224D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2560962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A4B53A0-9293-4F51-8937-0A0D397224D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25946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A4B53A0-9293-4F51-8937-0A0D397224D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297122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FA4B53A0-9293-4F51-8937-0A0D397224D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344558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FA4B53A0-9293-4F51-8937-0A0D397224D8}"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152540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82329" y="2505075"/>
            <a:ext cx="4190702"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014913" y="2505075"/>
            <a:ext cx="4211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FA4B53A0-9293-4F51-8937-0A0D397224D8}" type="datetimeFigureOut">
              <a:rPr lang="en-US" smtClean="0"/>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956209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A4B53A0-9293-4F51-8937-0A0D397224D8}" type="datetimeFigureOut">
              <a:rPr lang="en-US" smtClean="0"/>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472255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B53A0-9293-4F51-8937-0A0D397224D8}" type="datetimeFigureOut">
              <a:rPr lang="en-US" smtClean="0"/>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3310529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A4B53A0-9293-4F51-8937-0A0D397224D8}"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693408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A4B53A0-9293-4F51-8937-0A0D397224D8}"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EBFD8-2308-4FE7-A037-A31632626BFE}" type="slidenum">
              <a:rPr lang="en-US" smtClean="0"/>
              <a:t>‹#›</a:t>
            </a:fld>
            <a:endParaRPr lang="en-US"/>
          </a:p>
        </p:txBody>
      </p:sp>
    </p:spTree>
    <p:extLst>
      <p:ext uri="{BB962C8B-B14F-4D97-AF65-F5344CB8AC3E}">
        <p14:creationId xmlns:p14="http://schemas.microsoft.com/office/powerpoint/2010/main" val="3137478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4B53A0-9293-4F51-8937-0A0D397224D8}" type="datetimeFigureOut">
              <a:rPr lang="en-US" smtClean="0"/>
              <a:t>9/24/2024</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3EBFD8-2308-4FE7-A037-A31632626BFE}" type="slidenum">
              <a:rPr lang="en-US" smtClean="0"/>
              <a:t>‹#›</a:t>
            </a:fld>
            <a:endParaRPr lang="en-US"/>
          </a:p>
        </p:txBody>
      </p:sp>
    </p:spTree>
    <p:extLst>
      <p:ext uri="{BB962C8B-B14F-4D97-AF65-F5344CB8AC3E}">
        <p14:creationId xmlns:p14="http://schemas.microsoft.com/office/powerpoint/2010/main" val="4145969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5.gif"/><Relationship Id="rId18" Type="http://schemas.openxmlformats.org/officeDocument/2006/relationships/image" Target="../media/image20.gif"/><Relationship Id="rId3" Type="http://schemas.openxmlformats.org/officeDocument/2006/relationships/audio" Target="../media/media1.WAV"/><Relationship Id="rId21" Type="http://schemas.openxmlformats.org/officeDocument/2006/relationships/image" Target="../media/image23.png"/><Relationship Id="rId7" Type="http://schemas.openxmlformats.org/officeDocument/2006/relationships/slide" Target="slide21.xml"/><Relationship Id="rId12" Type="http://schemas.openxmlformats.org/officeDocument/2006/relationships/image" Target="../media/image14.gif"/><Relationship Id="rId17" Type="http://schemas.openxmlformats.org/officeDocument/2006/relationships/image" Target="../media/image19.gif"/><Relationship Id="rId2" Type="http://schemas.microsoft.com/office/2007/relationships/media" Target="../media/media1.WAV"/><Relationship Id="rId16" Type="http://schemas.openxmlformats.org/officeDocument/2006/relationships/image" Target="../media/image18.gif"/><Relationship Id="rId20" Type="http://schemas.openxmlformats.org/officeDocument/2006/relationships/image" Target="../media/image22.gif"/><Relationship Id="rId1" Type="http://schemas.openxmlformats.org/officeDocument/2006/relationships/audio" Target="file:///D:\Rung%20Chuong%20Vang\8.%20Ket%20thuc%20cau%20hoi.wav" TargetMode="External"/><Relationship Id="rId6" Type="http://schemas.openxmlformats.org/officeDocument/2006/relationships/audio" Target="../media/audio1.wav"/><Relationship Id="rId11" Type="http://schemas.openxmlformats.org/officeDocument/2006/relationships/image" Target="../media/image13.gif"/><Relationship Id="rId5" Type="http://schemas.openxmlformats.org/officeDocument/2006/relationships/slideLayout" Target="../slideLayouts/slideLayout1.xml"/><Relationship Id="rId15" Type="http://schemas.openxmlformats.org/officeDocument/2006/relationships/image" Target="../media/image17.gif"/><Relationship Id="rId10" Type="http://schemas.openxmlformats.org/officeDocument/2006/relationships/image" Target="../media/image12.gif"/><Relationship Id="rId19" Type="http://schemas.openxmlformats.org/officeDocument/2006/relationships/image" Target="../media/image21.gif"/><Relationship Id="rId4" Type="http://schemas.openxmlformats.org/officeDocument/2006/relationships/audio" Target="file:///D:\Rung%20Chuong%20Vang\chaomung.wav" TargetMode="External"/><Relationship Id="rId9" Type="http://schemas.openxmlformats.org/officeDocument/2006/relationships/image" Target="../media/image11.png"/><Relationship Id="rId14" Type="http://schemas.openxmlformats.org/officeDocument/2006/relationships/image" Target="../media/image16.gif"/></Relationships>
</file>

<file path=ppt/slides/_rels/slide2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4.wav"/><Relationship Id="rId7" Type="http://schemas.openxmlformats.org/officeDocument/2006/relationships/image" Target="../media/image24.gif"/><Relationship Id="rId12"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1.gif"/><Relationship Id="rId11" Type="http://schemas.openxmlformats.org/officeDocument/2006/relationships/hyperlink" Target="Bai%2015%20Kh&#225;i%20qu&#225;t%20v&#7873;%20c&#417;%20kh&#237;%20&#273;&#7897;ng%20l&#7921;c.ppt#-1,18,PowerPoint Presentation" TargetMode="External"/><Relationship Id="rId5" Type="http://schemas.openxmlformats.org/officeDocument/2006/relationships/image" Target="../media/image20.gif"/><Relationship Id="rId10" Type="http://schemas.openxmlformats.org/officeDocument/2006/relationships/image" Target="../media/image26.gif"/><Relationship Id="rId4" Type="http://schemas.openxmlformats.org/officeDocument/2006/relationships/audio" Target="../media/audio5.wav"/><Relationship Id="rId9" Type="http://schemas.openxmlformats.org/officeDocument/2006/relationships/image" Target="../media/image25.gif"/></Relationships>
</file>

<file path=ppt/slides/_rels/slide2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4.wav"/><Relationship Id="rId7" Type="http://schemas.openxmlformats.org/officeDocument/2006/relationships/image" Target="../media/image24.gif"/><Relationship Id="rId12"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1.gif"/><Relationship Id="rId11" Type="http://schemas.openxmlformats.org/officeDocument/2006/relationships/slide" Target="slide11.xml"/><Relationship Id="rId5" Type="http://schemas.openxmlformats.org/officeDocument/2006/relationships/image" Target="../media/image20.gif"/><Relationship Id="rId10" Type="http://schemas.openxmlformats.org/officeDocument/2006/relationships/image" Target="../media/image26.gif"/><Relationship Id="rId4" Type="http://schemas.openxmlformats.org/officeDocument/2006/relationships/audio" Target="../media/audio5.wav"/><Relationship Id="rId9" Type="http://schemas.openxmlformats.org/officeDocument/2006/relationships/image" Target="../media/image25.gif"/></Relationships>
</file>

<file path=ppt/slides/_rels/slide2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4.wav"/><Relationship Id="rId7" Type="http://schemas.openxmlformats.org/officeDocument/2006/relationships/image" Target="../media/image24.gif"/><Relationship Id="rId12"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1.gif"/><Relationship Id="rId11" Type="http://schemas.openxmlformats.org/officeDocument/2006/relationships/slide" Target="slide24.xml"/><Relationship Id="rId5" Type="http://schemas.openxmlformats.org/officeDocument/2006/relationships/image" Target="../media/image20.gif"/><Relationship Id="rId10" Type="http://schemas.openxmlformats.org/officeDocument/2006/relationships/image" Target="../media/image26.gif"/><Relationship Id="rId4" Type="http://schemas.openxmlformats.org/officeDocument/2006/relationships/audio" Target="../media/audio5.wav"/><Relationship Id="rId9" Type="http://schemas.openxmlformats.org/officeDocument/2006/relationships/image" Target="../media/image25.gif"/></Relationships>
</file>

<file path=ppt/slides/_rels/slide24.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1.gif"/><Relationship Id="rId12"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gif"/><Relationship Id="rId11" Type="http://schemas.openxmlformats.org/officeDocument/2006/relationships/image" Target="../media/image26.gif"/><Relationship Id="rId5" Type="http://schemas.openxmlformats.org/officeDocument/2006/relationships/audio" Target="../media/audio5.wav"/><Relationship Id="rId10" Type="http://schemas.openxmlformats.org/officeDocument/2006/relationships/image" Target="../media/image25.gif"/><Relationship Id="rId4" Type="http://schemas.openxmlformats.org/officeDocument/2006/relationships/audio" Target="../media/audio4.wav"/><Relationship Id="rId9" Type="http://schemas.openxmlformats.org/officeDocument/2006/relationships/slide" Target="slide9.xml"/><Relationship Id="rId1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1.gif"/><Relationship Id="rId12"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gif"/><Relationship Id="rId11" Type="http://schemas.openxmlformats.org/officeDocument/2006/relationships/image" Target="../media/image26.gif"/><Relationship Id="rId5" Type="http://schemas.openxmlformats.org/officeDocument/2006/relationships/audio" Target="../media/audio5.wav"/><Relationship Id="rId10" Type="http://schemas.openxmlformats.org/officeDocument/2006/relationships/image" Target="../media/image25.gif"/><Relationship Id="rId4" Type="http://schemas.openxmlformats.org/officeDocument/2006/relationships/audio" Target="../media/audio4.wav"/><Relationship Id="rId9" Type="http://schemas.openxmlformats.org/officeDocument/2006/relationships/slide" Target="slide9.xml"/><Relationship Id="rId1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Hình tự do: Hình 50">
            <a:extLst>
              <a:ext uri="{FF2B5EF4-FFF2-40B4-BE49-F238E27FC236}">
                <a16:creationId xmlns="" xmlns:a16="http://schemas.microsoft.com/office/drawing/2014/main" id="{E98FA6FA-9AF3-381A-EBFE-8BCDBF1A92DF}"/>
              </a:ext>
            </a:extLst>
          </p:cNvPr>
          <p:cNvSpPr/>
          <p:nvPr/>
        </p:nvSpPr>
        <p:spPr>
          <a:xfrm rot="5400000">
            <a:off x="537232" y="3350527"/>
            <a:ext cx="2789496" cy="2266609"/>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 xmlns:a16="http://schemas.microsoft.com/office/drawing/2014/main" id="{E9A99D14-E200-6824-31C8-9CB5F82F69AF}"/>
              </a:ext>
            </a:extLst>
          </p:cNvPr>
          <p:cNvSpPr txBox="1"/>
          <p:nvPr/>
        </p:nvSpPr>
        <p:spPr>
          <a:xfrm rot="5400000">
            <a:off x="1239483" y="3259079"/>
            <a:ext cx="1384995" cy="2108854"/>
          </a:xfrm>
          <a:prstGeom prst="rect">
            <a:avLst/>
          </a:prstGeom>
          <a:noFill/>
        </p:spPr>
        <p:txBody>
          <a:bodyPr vert="vert270" wrap="square" rtlCol="0">
            <a:spAutoFit/>
          </a:bodyPr>
          <a:lstStyle/>
          <a:p>
            <a:pPr algn="ctr"/>
            <a:r>
              <a:rPr lang="en-US" sz="2600" smtClean="0">
                <a:solidFill>
                  <a:schemeClr val="bg1"/>
                </a:solidFill>
                <a:latin typeface="Arial" panose="020B0604020202020204" pitchFamily="34" charset="0"/>
                <a:cs typeface="Arial" panose="020B0604020202020204" pitchFamily="34" charset="0"/>
              </a:rPr>
              <a:t>DÒNG </a:t>
            </a:r>
            <a:r>
              <a:rPr lang="en-US" sz="2600" dirty="0">
                <a:solidFill>
                  <a:schemeClr val="bg1"/>
                </a:solidFill>
                <a:latin typeface="Arial" panose="020B0604020202020204" pitchFamily="34" charset="0"/>
                <a:cs typeface="Arial" panose="020B0604020202020204" pitchFamily="34" charset="0"/>
              </a:rPr>
              <a:t>ĐIỆN </a:t>
            </a:r>
            <a:r>
              <a:rPr lang="en-US" sz="2600">
                <a:solidFill>
                  <a:schemeClr val="bg1"/>
                </a:solidFill>
                <a:latin typeface="Arial" panose="020B0604020202020204" pitchFamily="34" charset="0"/>
                <a:cs typeface="Arial" panose="020B0604020202020204" pitchFamily="34" charset="0"/>
              </a:rPr>
              <a:t>XOAY </a:t>
            </a:r>
            <a:r>
              <a:rPr lang="en-US" sz="2600" smtClean="0">
                <a:solidFill>
                  <a:schemeClr val="bg1"/>
                </a:solidFill>
                <a:latin typeface="Arial" panose="020B0604020202020204" pitchFamily="34" charset="0"/>
                <a:cs typeface="Arial" panose="020B0604020202020204" pitchFamily="34" charset="0"/>
              </a:rPr>
              <a:t>CHIỀU BA PHA</a:t>
            </a:r>
            <a:endParaRPr lang="en-US" sz="2600" dirty="0">
              <a:solidFill>
                <a:schemeClr val="bg1"/>
              </a:solidFill>
              <a:latin typeface="Arial" panose="020B0604020202020204" pitchFamily="34" charset="0"/>
              <a:cs typeface="Arial" panose="020B0604020202020204" pitchFamily="34" charset="0"/>
            </a:endParaRPr>
          </a:p>
        </p:txBody>
      </p:sp>
      <p:sp>
        <p:nvSpPr>
          <p:cNvPr id="30" name="Hình tự do: Hình 29">
            <a:extLst>
              <a:ext uri="{FF2B5EF4-FFF2-40B4-BE49-F238E27FC236}">
                <a16:creationId xmlns="" xmlns:a16="http://schemas.microsoft.com/office/drawing/2014/main" id="{374065A7-7AF2-A248-B08D-E6A5A8AE5C1B}"/>
              </a:ext>
            </a:extLst>
          </p:cNvPr>
          <p:cNvSpPr/>
          <p:nvPr/>
        </p:nvSpPr>
        <p:spPr>
          <a:xfrm rot="5400000">
            <a:off x="6426968" y="3221460"/>
            <a:ext cx="2792484" cy="2521752"/>
          </a:xfrm>
          <a:custGeom>
            <a:avLst/>
            <a:gdLst>
              <a:gd name="connsiteX0" fmla="*/ 0 w 590137"/>
              <a:gd name="connsiteY0" fmla="*/ 0 h 1487604"/>
              <a:gd name="connsiteX1" fmla="*/ 590137 w 590137"/>
              <a:gd name="connsiteY1" fmla="*/ 0 h 1487604"/>
              <a:gd name="connsiteX2" fmla="*/ 590137 w 590137"/>
              <a:gd name="connsiteY2" fmla="*/ 1487604 h 1487604"/>
              <a:gd name="connsiteX3" fmla="*/ 0 w 590137"/>
              <a:gd name="connsiteY3" fmla="*/ 1487604 h 1487604"/>
              <a:gd name="connsiteX4" fmla="*/ 0 w 590137"/>
              <a:gd name="connsiteY4" fmla="*/ 0 h 148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1487604">
                <a:moveTo>
                  <a:pt x="0" y="0"/>
                </a:moveTo>
                <a:lnTo>
                  <a:pt x="590137" y="0"/>
                </a:lnTo>
                <a:lnTo>
                  <a:pt x="590137" y="1487604"/>
                </a:lnTo>
                <a:lnTo>
                  <a:pt x="0" y="1487604"/>
                </a:lnTo>
                <a:lnTo>
                  <a:pt x="0" y="0"/>
                </a:ln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 xmlns:a16="http://schemas.microsoft.com/office/drawing/2014/main" id="{4CBC3E01-BF07-4829-A6B9-5AB0FC429BDC}"/>
              </a:ext>
            </a:extLst>
          </p:cNvPr>
          <p:cNvSpPr txBox="1"/>
          <p:nvPr/>
        </p:nvSpPr>
        <p:spPr>
          <a:xfrm rot="5400000">
            <a:off x="7330768" y="3221531"/>
            <a:ext cx="984885" cy="2183948"/>
          </a:xfrm>
          <a:prstGeom prst="rect">
            <a:avLst/>
          </a:prstGeom>
          <a:noFill/>
        </p:spPr>
        <p:txBody>
          <a:bodyPr vert="vert270" wrap="square" rtlCol="0">
            <a:spAutoFit/>
          </a:bodyPr>
          <a:lstStyle/>
          <a:p>
            <a:pPr algn="ctr"/>
            <a:r>
              <a:rPr lang="en-US" sz="2600" smtClean="0">
                <a:solidFill>
                  <a:schemeClr val="bg1"/>
                </a:solidFill>
                <a:latin typeface="Arial" panose="020B0604020202020204" pitchFamily="34" charset="0"/>
                <a:cs typeface="Arial" panose="020B0604020202020204" pitchFamily="34" charset="0"/>
              </a:rPr>
              <a:t> MẠCH ĐIỆN </a:t>
            </a:r>
            <a:r>
              <a:rPr lang="en-US" sz="2600">
                <a:solidFill>
                  <a:schemeClr val="bg1"/>
                </a:solidFill>
                <a:latin typeface="Arial" panose="020B0604020202020204" pitchFamily="34" charset="0"/>
                <a:cs typeface="Arial" panose="020B0604020202020204" pitchFamily="34" charset="0"/>
              </a:rPr>
              <a:t>BA </a:t>
            </a:r>
            <a:r>
              <a:rPr lang="en-US" sz="2600" smtClean="0">
                <a:solidFill>
                  <a:schemeClr val="bg1"/>
                </a:solidFill>
                <a:latin typeface="Arial" panose="020B0604020202020204" pitchFamily="34" charset="0"/>
                <a:cs typeface="Arial" panose="020B0604020202020204" pitchFamily="34" charset="0"/>
              </a:rPr>
              <a:t>PHA</a:t>
            </a:r>
            <a:endParaRPr lang="en-US" sz="2600" dirty="0">
              <a:solidFill>
                <a:schemeClr val="bg1"/>
              </a:solidFill>
              <a:latin typeface="Arial" panose="020B0604020202020204" pitchFamily="34" charset="0"/>
              <a:cs typeface="Arial" panose="020B0604020202020204" pitchFamily="34" charset="0"/>
            </a:endParaRPr>
          </a:p>
        </p:txBody>
      </p:sp>
      <p:sp>
        <p:nvSpPr>
          <p:cNvPr id="42" name="Hình tự do: Hình 41">
            <a:extLst>
              <a:ext uri="{FF2B5EF4-FFF2-40B4-BE49-F238E27FC236}">
                <a16:creationId xmlns="" xmlns:a16="http://schemas.microsoft.com/office/drawing/2014/main" id="{51EB62F6-CF37-4C0D-52D9-5E8968CDE31D}"/>
              </a:ext>
            </a:extLst>
          </p:cNvPr>
          <p:cNvSpPr/>
          <p:nvPr/>
        </p:nvSpPr>
        <p:spPr>
          <a:xfrm rot="5400000">
            <a:off x="3424216" y="3360329"/>
            <a:ext cx="2769892" cy="2266610"/>
          </a:xfrm>
          <a:custGeom>
            <a:avLst/>
            <a:gdLst>
              <a:gd name="connsiteX0" fmla="*/ 0 w 590137"/>
              <a:gd name="connsiteY0" fmla="*/ 0 h 1450291"/>
              <a:gd name="connsiteX1" fmla="*/ 590137 w 590137"/>
              <a:gd name="connsiteY1" fmla="*/ 0 h 1450291"/>
              <a:gd name="connsiteX2" fmla="*/ 590137 w 590137"/>
              <a:gd name="connsiteY2" fmla="*/ 1450291 h 1450291"/>
              <a:gd name="connsiteX3" fmla="*/ 0 w 590137"/>
              <a:gd name="connsiteY3" fmla="*/ 1450291 h 1450291"/>
              <a:gd name="connsiteX4" fmla="*/ 0 w 590137"/>
              <a:gd name="connsiteY4" fmla="*/ 0 h 14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1450291">
                <a:moveTo>
                  <a:pt x="0" y="0"/>
                </a:moveTo>
                <a:lnTo>
                  <a:pt x="590137" y="0"/>
                </a:lnTo>
                <a:lnTo>
                  <a:pt x="590137" y="1450291"/>
                </a:lnTo>
                <a:lnTo>
                  <a:pt x="0" y="1450291"/>
                </a:lnTo>
                <a:lnTo>
                  <a:pt x="0" y="0"/>
                </a:lnTo>
                <a:close/>
              </a:path>
            </a:pathLst>
          </a:cu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 xmlns:a16="http://schemas.microsoft.com/office/drawing/2014/main" id="{5968F8A8-C2D3-D86A-C186-D3B11F2423B5}"/>
              </a:ext>
            </a:extLst>
          </p:cNvPr>
          <p:cNvSpPr txBox="1"/>
          <p:nvPr/>
        </p:nvSpPr>
        <p:spPr>
          <a:xfrm rot="5400000">
            <a:off x="4116663" y="3251072"/>
            <a:ext cx="1384995" cy="2124867"/>
          </a:xfrm>
          <a:prstGeom prst="rect">
            <a:avLst/>
          </a:prstGeom>
          <a:noFill/>
        </p:spPr>
        <p:txBody>
          <a:bodyPr vert="vert270" wrap="square" rtlCol="0">
            <a:spAutoFit/>
          </a:bodyPr>
          <a:lstStyle/>
          <a:p>
            <a:pPr algn="ctr"/>
            <a:r>
              <a:rPr lang="en-US" sz="2600" dirty="0">
                <a:solidFill>
                  <a:schemeClr val="bg1"/>
                </a:solidFill>
                <a:latin typeface="Arial" panose="020B0604020202020204" pitchFamily="34" charset="0"/>
                <a:cs typeface="Arial" panose="020B0604020202020204" pitchFamily="34" charset="0"/>
              </a:rPr>
              <a:t>CÁCH </a:t>
            </a:r>
            <a:r>
              <a:rPr lang="en-US" sz="2600">
                <a:solidFill>
                  <a:schemeClr val="bg1"/>
                </a:solidFill>
                <a:latin typeface="Arial" panose="020B0604020202020204" pitchFamily="34" charset="0"/>
                <a:cs typeface="Arial" panose="020B0604020202020204" pitchFamily="34" charset="0"/>
              </a:rPr>
              <a:t>NỐI </a:t>
            </a:r>
            <a:r>
              <a:rPr lang="en-US" sz="2600" smtClean="0">
                <a:solidFill>
                  <a:schemeClr val="bg1"/>
                </a:solidFill>
                <a:latin typeface="Arial" panose="020B0604020202020204" pitchFamily="34" charset="0"/>
                <a:cs typeface="Arial" panose="020B0604020202020204" pitchFamily="34" charset="0"/>
              </a:rPr>
              <a:t>NGUỒN </a:t>
            </a:r>
            <a:r>
              <a:rPr lang="en-US" sz="2600" dirty="0">
                <a:solidFill>
                  <a:schemeClr val="bg1"/>
                </a:solidFill>
                <a:latin typeface="Arial" panose="020B0604020202020204" pitchFamily="34" charset="0"/>
                <a:cs typeface="Arial" panose="020B0604020202020204" pitchFamily="34" charset="0"/>
              </a:rPr>
              <a:t>VÀ TẢI BA PHA</a:t>
            </a:r>
          </a:p>
        </p:txBody>
      </p:sp>
      <p:sp>
        <p:nvSpPr>
          <p:cNvPr id="8" name="Hộp Văn bản 7">
            <a:extLst>
              <a:ext uri="{FF2B5EF4-FFF2-40B4-BE49-F238E27FC236}">
                <a16:creationId xmlns="" xmlns:a16="http://schemas.microsoft.com/office/drawing/2014/main" id="{07921E21-FF05-E135-0A96-E931C9259E0E}"/>
              </a:ext>
            </a:extLst>
          </p:cNvPr>
          <p:cNvSpPr txBox="1"/>
          <p:nvPr/>
        </p:nvSpPr>
        <p:spPr>
          <a:xfrm rot="5400000">
            <a:off x="4470606" y="-194563"/>
            <a:ext cx="677108" cy="4894265"/>
          </a:xfrm>
          <a:prstGeom prst="rect">
            <a:avLst/>
          </a:prstGeom>
          <a:noFill/>
        </p:spPr>
        <p:txBody>
          <a:bodyPr vert="vert270" wrap="square" rtlCol="0">
            <a:spAutoFit/>
          </a:bodyPr>
          <a:lstStyle/>
          <a:p>
            <a:pPr algn="ctr"/>
            <a:r>
              <a:rPr lang="en-US" sz="3200" dirty="0">
                <a:solidFill>
                  <a:srgbClr val="C00000"/>
                </a:solidFill>
                <a:latin typeface="Arial" panose="020B0604020202020204" pitchFamily="34" charset="0"/>
                <a:cs typeface="Arial" panose="020B0604020202020204" pitchFamily="34" charset="0"/>
              </a:rPr>
              <a:t>NỘI DUNG BÀI HỌC</a:t>
            </a:r>
          </a:p>
        </p:txBody>
      </p:sp>
      <p:sp>
        <p:nvSpPr>
          <p:cNvPr id="10" name="Subtitle 2"/>
          <p:cNvSpPr>
            <a:spLocks noGrp="1"/>
          </p:cNvSpPr>
          <p:nvPr>
            <p:ph type="subTitle" idx="4294967295"/>
          </p:nvPr>
        </p:nvSpPr>
        <p:spPr>
          <a:xfrm>
            <a:off x="2709339" y="716768"/>
            <a:ext cx="6752371" cy="594019"/>
          </a:xfrm>
        </p:spPr>
        <p:txBody>
          <a:bodyPr>
            <a:normAutofit/>
          </a:bodyPr>
          <a:lstStyle/>
          <a:p>
            <a:pPr marL="0" indent="0" algn="ctr" eaLnBrk="1" hangingPunct="1">
              <a:buFontTx/>
              <a:buNone/>
            </a:pPr>
            <a:r>
              <a:rPr lang="en-US" sz="3200" b="1" dirty="0">
                <a:solidFill>
                  <a:srgbClr val="0070C0"/>
                </a:solidFill>
                <a:latin typeface="Arial" panose="020B0604020202020204" pitchFamily="34" charset="0"/>
                <a:cs typeface="Arial" panose="020B0604020202020204" pitchFamily="34" charset="0"/>
              </a:rPr>
              <a:t>MẠCH</a:t>
            </a:r>
            <a:r>
              <a:rPr lang="en-US" sz="3200" b="1" dirty="0" smtClean="0">
                <a:solidFill>
                  <a:srgbClr val="0070C0"/>
                </a:solidFill>
                <a:latin typeface="Arial" panose="020B0604020202020204" pitchFamily="34" charset="0"/>
                <a:cs typeface="Arial" panose="020B0604020202020204" pitchFamily="34" charset="0"/>
              </a:rPr>
              <a:t> ĐIỆN XOAY CHIỀU BA PHA</a:t>
            </a:r>
          </a:p>
        </p:txBody>
      </p:sp>
      <p:grpSp>
        <p:nvGrpSpPr>
          <p:cNvPr id="3" name="Group 2"/>
          <p:cNvGrpSpPr/>
          <p:nvPr/>
        </p:nvGrpSpPr>
        <p:grpSpPr>
          <a:xfrm>
            <a:off x="524726" y="393348"/>
            <a:ext cx="8851255" cy="1188766"/>
            <a:chOff x="524726" y="393348"/>
            <a:chExt cx="8851255" cy="1188766"/>
          </a:xfrm>
        </p:grpSpPr>
        <p:sp>
          <p:nvSpPr>
            <p:cNvPr id="12" name="Parallelogram 11"/>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6" name="Straight Connector 15"/>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51014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5" grpId="0"/>
      <p:bldP spid="30" grpId="0" animBg="1"/>
      <p:bldP spid="17" grpId="0"/>
      <p:bldP spid="42" grpId="0" animBg="1"/>
      <p:bldP spid="18"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376292" y="2184616"/>
            <a:ext cx="3695646" cy="597666"/>
            <a:chOff x="433444" y="2313208"/>
            <a:chExt cx="7053208" cy="597666"/>
          </a:xfrm>
        </p:grpSpPr>
        <p:sp>
          <p:nvSpPr>
            <p:cNvPr id="12" name="Hình tự do: Hình 2">
              <a:extLst>
                <a:ext uri="{FF2B5EF4-FFF2-40B4-BE49-F238E27FC236}">
                  <a16:creationId xmlns=""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3" name="Hộp Văn bản 4">
              <a:extLst>
                <a:ext uri="{FF2B5EF4-FFF2-40B4-BE49-F238E27FC236}">
                  <a16:creationId xmlns=""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Cách nối tải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4" name="Hộp Văn bản 14">
            <a:extLst>
              <a:ext uri="{FF2B5EF4-FFF2-40B4-BE49-F238E27FC236}">
                <a16:creationId xmlns=""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 CÁCH NỐI NGUỒN VÀ TẢI BA PHA</a:t>
            </a:r>
            <a:endParaRPr lang="en-US" sz="2600" dirty="0">
              <a:solidFill>
                <a:schemeClr val="bg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1489711" y="3470125"/>
            <a:ext cx="6582726" cy="2677344"/>
          </a:xfrm>
          <a:prstGeom prst="rect">
            <a:avLst/>
          </a:prstGeom>
        </p:spPr>
      </p:pic>
    </p:spTree>
    <p:extLst>
      <p:ext uri="{BB962C8B-B14F-4D97-AF65-F5344CB8AC3E}">
        <p14:creationId xmlns:p14="http://schemas.microsoft.com/office/powerpoint/2010/main" val="1369034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850" y="1815884"/>
            <a:ext cx="3226230" cy="3226230"/>
          </a:xfrm>
          <a:prstGeom prst="rect">
            <a:avLst/>
          </a:prstGeom>
        </p:spPr>
      </p:pic>
      <p:sp>
        <p:nvSpPr>
          <p:cNvPr id="4" name="Hộp Văn bản 14">
            <a:extLst>
              <a:ext uri="{FF2B5EF4-FFF2-40B4-BE49-F238E27FC236}">
                <a16:creationId xmlns="" xmlns:a16="http://schemas.microsoft.com/office/drawing/2014/main" id="{E9A99D14-E200-6824-31C8-9CB5F82F69AF}"/>
              </a:ext>
            </a:extLst>
          </p:cNvPr>
          <p:cNvSpPr txBox="1"/>
          <p:nvPr/>
        </p:nvSpPr>
        <p:spPr>
          <a:xfrm rot="5400000">
            <a:off x="6121197" y="965395"/>
            <a:ext cx="677108" cy="4625545"/>
          </a:xfrm>
          <a:prstGeom prst="rect">
            <a:avLst/>
          </a:prstGeom>
          <a:noFill/>
        </p:spPr>
        <p:txBody>
          <a:bodyPr vert="vert270" wrap="square" rtlCol="0">
            <a:spAutoFit/>
          </a:bodyPr>
          <a:lstStyle/>
          <a:p>
            <a:r>
              <a:rPr lang="en-US" sz="3200" smtClean="0">
                <a:latin typeface="Arial" panose="020B0604020202020204" pitchFamily="34" charset="0"/>
                <a:cs typeface="Arial" panose="020B0604020202020204" pitchFamily="34" charset="0"/>
              </a:rPr>
              <a:t>III. MẠCH ĐIỆN BA PHA</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218166"/>
      </p:ext>
    </p:extLst>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A333B85-87B4-0217-9C19-A63A6791356B}"/>
              </a:ext>
            </a:extLst>
          </p:cNvPr>
          <p:cNvSpPr/>
          <p:nvPr/>
        </p:nvSpPr>
        <p:spPr>
          <a:xfrm>
            <a:off x="1964105" y="3307014"/>
            <a:ext cx="3220531" cy="682040"/>
          </a:xfrm>
          <a:prstGeom prst="rect">
            <a:avLst/>
          </a:prstGeom>
          <a:solidFill>
            <a:srgbClr val="FECE30"/>
          </a:solidFill>
          <a:ln w="12700" cap="flat" cmpd="sng" algn="ctr">
            <a:solidFill>
              <a:srgbClr val="FAD586"/>
            </a:solidFill>
            <a:prstDash val="solid"/>
            <a:miter lim="800000"/>
          </a:ln>
          <a:effectLst/>
        </p:spPr>
        <p:txBody>
          <a:bodyPr rtlCol="0" anchor="ctr"/>
          <a:lstStyle/>
          <a:p>
            <a:pPr algn="just" defTabSz="742977"/>
            <a:r>
              <a:rPr lang="en-US" sz="1950" b="1" kern="0" smtClean="0">
                <a:solidFill>
                  <a:srgbClr val="194E48"/>
                </a:solidFill>
                <a:latin typeface="Arial" panose="020B0604020202020204" pitchFamily="34" charset="0"/>
                <a:ea typeface="#9Slide03 Roboto Medium" panose="02000000000000000000" pitchFamily="2" charset="0"/>
                <a:cs typeface="Arial" panose="020B0604020202020204" pitchFamily="34" charset="0"/>
              </a:rPr>
              <a:t>Hoạt động theo nhóm</a:t>
            </a:r>
            <a:endParaRPr lang="en-US" sz="1950" b="1" kern="0" dirty="0">
              <a:solidFill>
                <a:srgbClr val="194E48"/>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3" name="Rectangle 2">
            <a:extLst>
              <a:ext uri="{FF2B5EF4-FFF2-40B4-BE49-F238E27FC236}">
                <a16:creationId xmlns="" xmlns:a16="http://schemas.microsoft.com/office/drawing/2014/main" id="{7CA41F56-F858-B62E-A34C-CA80C4CF1000}"/>
              </a:ext>
            </a:extLst>
          </p:cNvPr>
          <p:cNvSpPr/>
          <p:nvPr/>
        </p:nvSpPr>
        <p:spPr>
          <a:xfrm>
            <a:off x="1910268" y="4542618"/>
            <a:ext cx="3220531" cy="682040"/>
          </a:xfrm>
          <a:prstGeom prst="rect">
            <a:avLst/>
          </a:prstGeom>
          <a:solidFill>
            <a:srgbClr val="FECE30"/>
          </a:solidFill>
          <a:ln w="12700" cap="flat" cmpd="sng" algn="ctr">
            <a:solidFill>
              <a:srgbClr val="FAD586"/>
            </a:solidFill>
            <a:prstDash val="solid"/>
            <a:miter lim="800000"/>
          </a:ln>
          <a:effectLst/>
        </p:spPr>
        <p:txBody>
          <a:bodyPr rtlCol="0" anchor="ctr"/>
          <a:lstStyle/>
          <a:p>
            <a:pPr algn="just" defTabSz="742977"/>
            <a:r>
              <a:rPr lang="en-US" sz="1950" b="1" kern="0" smtClean="0">
                <a:solidFill>
                  <a:srgbClr val="194E48"/>
                </a:solidFill>
                <a:latin typeface="Arial" panose="020B0604020202020204" pitchFamily="34" charset="0"/>
                <a:ea typeface="#9Slide03 Roboto Medium" panose="02000000000000000000" pitchFamily="2" charset="0"/>
                <a:cs typeface="Arial" panose="020B0604020202020204" pitchFamily="34" charset="0"/>
              </a:rPr>
              <a:t>Trả lời các câu hỏi</a:t>
            </a:r>
            <a:endParaRPr lang="en-US" sz="1950" b="1" kern="0" dirty="0">
              <a:solidFill>
                <a:srgbClr val="194E48"/>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5" name="Picture 2" descr="Phần mềm Thử nghiệm Giả đối tượng Máy tính Biểu tượng thử nghiệm đơn Vị -  phát triển png tải về - Miễn phí trong suốt Góc png Tải về.">
            <a:extLst>
              <a:ext uri="{FF2B5EF4-FFF2-40B4-BE49-F238E27FC236}">
                <a16:creationId xmlns="" xmlns:a16="http://schemas.microsoft.com/office/drawing/2014/main" id="{054966E6-DB98-8FD2-A9CB-18D5FA45170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667" b="97000" l="3889" r="97333">
                        <a14:foregroundMark x1="46222" y1="26778" x2="71333" y2="26333"/>
                        <a14:foregroundMark x1="13222" y1="28778" x2="22556" y2="72111"/>
                        <a14:foregroundMark x1="22556" y1="76556" x2="61444" y2="86889"/>
                        <a14:foregroundMark x1="48222" y1="61333" x2="70778" y2="61778"/>
                        <a14:foregroundMark x1="87556" y1="31778" x2="87556" y2="31778"/>
                        <a14:foregroundMark x1="91556" y1="52444" x2="91556" y2="52444"/>
                        <a14:foregroundMark x1="81667" y1="74556" x2="92444" y2="34667"/>
                      </a14:backgroundRemoval>
                    </a14:imgEffect>
                  </a14:imgLayer>
                </a14:imgProps>
              </a:ext>
              <a:ext uri="{28A0092B-C50C-407E-A947-70E740481C1C}">
                <a14:useLocalDpi xmlns:a14="http://schemas.microsoft.com/office/drawing/2010/main" val="0"/>
              </a:ext>
            </a:extLst>
          </a:blip>
          <a:srcRect/>
          <a:stretch>
            <a:fillRect/>
          </a:stretch>
        </p:blipFill>
        <p:spPr bwMode="auto">
          <a:xfrm>
            <a:off x="444808" y="4353907"/>
            <a:ext cx="1110262" cy="1110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8" descr="Aadi Soumyaj (aadisoumyaj) – Profile | Pinterest">
            <a:extLst>
              <a:ext uri="{FF2B5EF4-FFF2-40B4-BE49-F238E27FC236}">
                <a16:creationId xmlns="" xmlns:a16="http://schemas.microsoft.com/office/drawing/2014/main" id="{9CAD9FE0-94BF-3479-2C7C-58EAFE4E3B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014" y="2789752"/>
            <a:ext cx="1360110" cy="136011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4">
            <a:extLst>
              <a:ext uri="{FF2B5EF4-FFF2-40B4-BE49-F238E27FC236}">
                <a16:creationId xmlns="" xmlns:a16="http://schemas.microsoft.com/office/drawing/2014/main" id="{0CE4059B-F1B6-B48F-47EB-B9FE8A0EBF92}"/>
              </a:ext>
            </a:extLst>
          </p:cNvPr>
          <p:cNvGrpSpPr/>
          <p:nvPr/>
        </p:nvGrpSpPr>
        <p:grpSpPr>
          <a:xfrm>
            <a:off x="463812" y="1382225"/>
            <a:ext cx="4065326" cy="1522120"/>
            <a:chOff x="0" y="-57150"/>
            <a:chExt cx="838217" cy="869950"/>
          </a:xfrm>
        </p:grpSpPr>
        <p:sp>
          <p:nvSpPr>
            <p:cNvPr id="10"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1"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grpSp>
        <p:nvGrpSpPr>
          <p:cNvPr id="13" name="Group 20">
            <a:extLst>
              <a:ext uri="{FF2B5EF4-FFF2-40B4-BE49-F238E27FC236}">
                <a16:creationId xmlns="" xmlns:a16="http://schemas.microsoft.com/office/drawing/2014/main" id="{15D3065C-917B-751A-0949-4F2CCB06A527}"/>
              </a:ext>
            </a:extLst>
          </p:cNvPr>
          <p:cNvGrpSpPr/>
          <p:nvPr/>
        </p:nvGrpSpPr>
        <p:grpSpPr>
          <a:xfrm>
            <a:off x="5851542" y="1552509"/>
            <a:ext cx="3807788" cy="4931889"/>
            <a:chOff x="0" y="0"/>
            <a:chExt cx="2430489" cy="799444"/>
          </a:xfrm>
        </p:grpSpPr>
        <p:sp>
          <p:nvSpPr>
            <p:cNvPr id="14" name="Freeform 21">
              <a:extLst>
                <a:ext uri="{FF2B5EF4-FFF2-40B4-BE49-F238E27FC236}">
                  <a16:creationId xmlns="" xmlns:a16="http://schemas.microsoft.com/office/drawing/2014/main" id="{5F9C8163-3800-1493-A196-1E7D48BB318A}"/>
                </a:ext>
              </a:extLst>
            </p:cNvPr>
            <p:cNvSpPr/>
            <p:nvPr/>
          </p:nvSpPr>
          <p:spPr>
            <a:xfrm>
              <a:off x="0" y="0"/>
              <a:ext cx="2430489" cy="799444"/>
            </a:xfrm>
            <a:custGeom>
              <a:avLst/>
              <a:gdLst/>
              <a:ahLst/>
              <a:cxnLst/>
              <a:rect l="l" t="t" r="r" b="b"/>
              <a:pathLst>
                <a:path w="2430489" h="799444">
                  <a:moveTo>
                    <a:pt x="38591" y="0"/>
                  </a:moveTo>
                  <a:lnTo>
                    <a:pt x="2391898" y="0"/>
                  </a:lnTo>
                  <a:cubicBezTo>
                    <a:pt x="2402133" y="0"/>
                    <a:pt x="2411948" y="4066"/>
                    <a:pt x="2419186" y="11303"/>
                  </a:cubicBezTo>
                  <a:cubicBezTo>
                    <a:pt x="2426423" y="18540"/>
                    <a:pt x="2430489" y="28356"/>
                    <a:pt x="2430489" y="38591"/>
                  </a:cubicBezTo>
                  <a:lnTo>
                    <a:pt x="2430489" y="760853"/>
                  </a:lnTo>
                  <a:cubicBezTo>
                    <a:pt x="2430489" y="771088"/>
                    <a:pt x="2426423" y="780903"/>
                    <a:pt x="2419186" y="788141"/>
                  </a:cubicBezTo>
                  <a:cubicBezTo>
                    <a:pt x="2411948" y="795378"/>
                    <a:pt x="2402133" y="799444"/>
                    <a:pt x="2391898" y="799444"/>
                  </a:cubicBezTo>
                  <a:lnTo>
                    <a:pt x="38591" y="799444"/>
                  </a:lnTo>
                  <a:cubicBezTo>
                    <a:pt x="28356" y="799444"/>
                    <a:pt x="18540" y="795378"/>
                    <a:pt x="11303" y="788141"/>
                  </a:cubicBezTo>
                  <a:cubicBezTo>
                    <a:pt x="4066" y="780903"/>
                    <a:pt x="0" y="771088"/>
                    <a:pt x="0" y="760853"/>
                  </a:cubicBezTo>
                  <a:lnTo>
                    <a:pt x="0" y="38591"/>
                  </a:lnTo>
                  <a:cubicBezTo>
                    <a:pt x="0" y="28356"/>
                    <a:pt x="4066" y="18540"/>
                    <a:pt x="11303" y="11303"/>
                  </a:cubicBezTo>
                  <a:cubicBezTo>
                    <a:pt x="18540" y="4066"/>
                    <a:pt x="28356" y="0"/>
                    <a:pt x="38591" y="0"/>
                  </a:cubicBezTo>
                  <a:close/>
                </a:path>
              </a:pathLst>
            </a:custGeom>
            <a:solidFill>
              <a:srgbClr val="0C9BAF"/>
            </a:solidFill>
          </p:spPr>
        </p:sp>
        <p:sp>
          <p:nvSpPr>
            <p:cNvPr id="15" name="TextBox 22">
              <a:extLst>
                <a:ext uri="{FF2B5EF4-FFF2-40B4-BE49-F238E27FC236}">
                  <a16:creationId xmlns="" xmlns:a16="http://schemas.microsoft.com/office/drawing/2014/main" id="{A83BAFFD-D911-A68D-1054-38FC8A707A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pPr>
              <a:endParaRPr sz="975"/>
            </a:p>
          </p:txBody>
        </p:sp>
      </p:grpSp>
      <p:sp>
        <p:nvSpPr>
          <p:cNvPr id="17" name="Right Arrow 16">
            <a:extLst>
              <a:ext uri="{FF2B5EF4-FFF2-40B4-BE49-F238E27FC236}">
                <a16:creationId xmlns="" xmlns:a16="http://schemas.microsoft.com/office/drawing/2014/main" id="{C1B97BC2-1A41-E4FC-B7EE-BC480C6A2038}"/>
              </a:ext>
            </a:extLst>
          </p:cNvPr>
          <p:cNvSpPr/>
          <p:nvPr/>
        </p:nvSpPr>
        <p:spPr>
          <a:xfrm>
            <a:off x="5314098" y="3502921"/>
            <a:ext cx="412750" cy="36366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975"/>
          </a:p>
        </p:txBody>
      </p:sp>
      <p:sp>
        <p:nvSpPr>
          <p:cNvPr id="18" name="Right Arrow 17">
            <a:extLst>
              <a:ext uri="{FF2B5EF4-FFF2-40B4-BE49-F238E27FC236}">
                <a16:creationId xmlns="" xmlns:a16="http://schemas.microsoft.com/office/drawing/2014/main" id="{10ADB0A6-7C50-89F9-98AE-B66839D6D96F}"/>
              </a:ext>
            </a:extLst>
          </p:cNvPr>
          <p:cNvSpPr/>
          <p:nvPr/>
        </p:nvSpPr>
        <p:spPr>
          <a:xfrm>
            <a:off x="5314098" y="4727206"/>
            <a:ext cx="412750" cy="36366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975"/>
          </a:p>
        </p:txBody>
      </p:sp>
      <p:sp>
        <p:nvSpPr>
          <p:cNvPr id="19"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21" name="Group 20"/>
          <p:cNvGrpSpPr/>
          <p:nvPr/>
        </p:nvGrpSpPr>
        <p:grpSpPr>
          <a:xfrm>
            <a:off x="524726" y="121876"/>
            <a:ext cx="8851255" cy="1188766"/>
            <a:chOff x="524726" y="393348"/>
            <a:chExt cx="8851255" cy="1188766"/>
          </a:xfrm>
        </p:grpSpPr>
        <p:sp>
          <p:nvSpPr>
            <p:cNvPr id="22" name="Parallelogram 21"/>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23"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24"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25" name="Straight Connector 24"/>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6" name="Hộp Văn bản 14">
            <a:extLst>
              <a:ext uri="{FF2B5EF4-FFF2-40B4-BE49-F238E27FC236}">
                <a16:creationId xmlns="" xmlns:a16="http://schemas.microsoft.com/office/drawing/2014/main" id="{E9A99D14-E200-6824-31C8-9CB5F82F69AF}"/>
              </a:ext>
            </a:extLst>
          </p:cNvPr>
          <p:cNvSpPr txBox="1"/>
          <p:nvPr/>
        </p:nvSpPr>
        <p:spPr>
          <a:xfrm rot="5400000">
            <a:off x="2169564" y="64405"/>
            <a:ext cx="584775" cy="3848621"/>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 xmlns:a16="http://schemas.microsoft.com/office/drawing/2014/main" id="{7CA41F56-F858-B62E-A34C-CA80C4CF1000}"/>
              </a:ext>
            </a:extLst>
          </p:cNvPr>
          <p:cNvSpPr/>
          <p:nvPr/>
        </p:nvSpPr>
        <p:spPr>
          <a:xfrm>
            <a:off x="1905500" y="5723727"/>
            <a:ext cx="3220531" cy="682040"/>
          </a:xfrm>
          <a:prstGeom prst="rect">
            <a:avLst/>
          </a:prstGeom>
          <a:solidFill>
            <a:srgbClr val="FECE30"/>
          </a:solidFill>
          <a:ln w="12700" cap="flat" cmpd="sng" algn="ctr">
            <a:solidFill>
              <a:srgbClr val="FAD586"/>
            </a:solidFill>
            <a:prstDash val="solid"/>
            <a:miter lim="800000"/>
          </a:ln>
          <a:effectLst/>
        </p:spPr>
        <p:txBody>
          <a:bodyPr rtlCol="0" anchor="ctr"/>
          <a:lstStyle/>
          <a:p>
            <a:pPr algn="just" defTabSz="742977"/>
            <a:r>
              <a:rPr lang="en-US" sz="1950" b="1" kern="0" smtClean="0">
                <a:solidFill>
                  <a:srgbClr val="194E48"/>
                </a:solidFill>
                <a:latin typeface="Arial" panose="020B0604020202020204" pitchFamily="34" charset="0"/>
                <a:ea typeface="#9Slide03 Roboto Medium" panose="02000000000000000000" pitchFamily="2" charset="0"/>
                <a:cs typeface="Arial" panose="020B0604020202020204" pitchFamily="34" charset="0"/>
              </a:rPr>
              <a:t>Nội dung kiến thức</a:t>
            </a:r>
            <a:endParaRPr lang="en-US" sz="1950" b="1" kern="0" dirty="0">
              <a:solidFill>
                <a:srgbClr val="194E48"/>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28" name="Picture 2" descr="Phần mềm Thử nghiệm Giả đối tượng Máy tính Biểu tượng thử nghiệm đơn Vị -  phát triển png tải về - Miễn phí trong suốt Góc png Tải về.">
            <a:extLst>
              <a:ext uri="{FF2B5EF4-FFF2-40B4-BE49-F238E27FC236}">
                <a16:creationId xmlns="" xmlns:a16="http://schemas.microsoft.com/office/drawing/2014/main" id="{054966E6-DB98-8FD2-A9CB-18D5FA45170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667" b="97000" l="3889" r="97333">
                        <a14:foregroundMark x1="46222" y1="26778" x2="71333" y2="26333"/>
                        <a14:foregroundMark x1="13222" y1="28778" x2="22556" y2="72111"/>
                        <a14:foregroundMark x1="22556" y1="76556" x2="61444" y2="86889"/>
                        <a14:foregroundMark x1="48222" y1="61333" x2="70778" y2="61778"/>
                        <a14:foregroundMark x1="87556" y1="31778" x2="87556" y2="31778"/>
                        <a14:foregroundMark x1="91556" y1="52444" x2="91556" y2="52444"/>
                        <a14:foregroundMark x1="81667" y1="74556" x2="92444" y2="34667"/>
                      </a14:backgroundRemoval>
                    </a14:imgEffect>
                  </a14:imgLayer>
                </a14:imgProps>
              </a:ext>
              <a:ext uri="{28A0092B-C50C-407E-A947-70E740481C1C}">
                <a14:useLocalDpi xmlns:a14="http://schemas.microsoft.com/office/drawing/2010/main" val="0"/>
              </a:ext>
            </a:extLst>
          </a:blip>
          <a:srcRect/>
          <a:stretch>
            <a:fillRect/>
          </a:stretch>
        </p:blipFill>
        <p:spPr bwMode="auto">
          <a:xfrm>
            <a:off x="440040" y="5535016"/>
            <a:ext cx="1110262" cy="1110262"/>
          </a:xfrm>
          <a:prstGeom prst="rect">
            <a:avLst/>
          </a:prstGeom>
          <a:noFill/>
          <a:extLst>
            <a:ext uri="{909E8E84-426E-40DD-AFC4-6F175D3DCCD1}">
              <a14:hiddenFill xmlns:a14="http://schemas.microsoft.com/office/drawing/2010/main">
                <a:solidFill>
                  <a:srgbClr val="FFFFFF"/>
                </a:solidFill>
              </a14:hiddenFill>
            </a:ext>
          </a:extLst>
        </p:spPr>
      </p:pic>
      <p:sp>
        <p:nvSpPr>
          <p:cNvPr id="29" name="Right Arrow 28">
            <a:extLst>
              <a:ext uri="{FF2B5EF4-FFF2-40B4-BE49-F238E27FC236}">
                <a16:creationId xmlns="" xmlns:a16="http://schemas.microsoft.com/office/drawing/2014/main" id="{10ADB0A6-7C50-89F9-98AE-B66839D6D96F}"/>
              </a:ext>
            </a:extLst>
          </p:cNvPr>
          <p:cNvSpPr/>
          <p:nvPr/>
        </p:nvSpPr>
        <p:spPr>
          <a:xfrm>
            <a:off x="5309330" y="5908315"/>
            <a:ext cx="412750" cy="36366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975"/>
          </a:p>
        </p:txBody>
      </p:sp>
      <p:sp>
        <p:nvSpPr>
          <p:cNvPr id="12" name="Rectangle 11"/>
          <p:cNvSpPr/>
          <p:nvPr/>
        </p:nvSpPr>
        <p:spPr>
          <a:xfrm>
            <a:off x="5970840" y="2789752"/>
            <a:ext cx="3510268" cy="1692771"/>
          </a:xfrm>
          <a:prstGeom prst="rect">
            <a:avLst/>
          </a:prstGeom>
        </p:spPr>
        <p:txBody>
          <a:bodyPr wrap="square">
            <a:spAutoFit/>
          </a:bodyPr>
          <a:lstStyle/>
          <a:p>
            <a:r>
              <a:rPr lang="en-US" sz="2600" smtClean="0">
                <a:solidFill>
                  <a:schemeClr val="bg1"/>
                </a:solidFill>
                <a:latin typeface="Arial" panose="020B0604020202020204" pitchFamily="34" charset="0"/>
                <a:ea typeface="Times New Roman" panose="02020603050405020304" pitchFamily="18" charset="0"/>
                <a:cs typeface="Arial" panose="020B0604020202020204" pitchFamily="34" charset="0"/>
              </a:rPr>
              <a:t>HS </a:t>
            </a:r>
            <a:r>
              <a:rPr lang="en-US" sz="2600">
                <a:solidFill>
                  <a:schemeClr val="bg1"/>
                </a:solidFill>
                <a:latin typeface="Arial" panose="020B0604020202020204" pitchFamily="34" charset="0"/>
                <a:ea typeface="Times New Roman" panose="02020603050405020304" pitchFamily="18" charset="0"/>
                <a:cs typeface="Arial" panose="020B0604020202020204" pitchFamily="34" charset="0"/>
              </a:rPr>
              <a:t>biết được sơ đồ mạch điện ba pha và mối quan hệ giữa các đại </a:t>
            </a:r>
            <a:r>
              <a:rPr lang="en-US" sz="2600" smtClean="0">
                <a:solidFill>
                  <a:schemeClr val="bg1"/>
                </a:solidFill>
                <a:latin typeface="Arial" panose="020B0604020202020204" pitchFamily="34" charset="0"/>
                <a:ea typeface="Times New Roman" panose="02020603050405020304" pitchFamily="18" charset="0"/>
                <a:cs typeface="Arial" panose="020B0604020202020204" pitchFamily="34" charset="0"/>
              </a:rPr>
              <a:t>lượng </a:t>
            </a:r>
            <a:r>
              <a:rPr lang="en-US" sz="2600">
                <a:solidFill>
                  <a:schemeClr val="bg1"/>
                </a:solidFill>
                <a:latin typeface="Arial" panose="020B0604020202020204" pitchFamily="34" charset="0"/>
                <a:ea typeface="Times New Roman" panose="02020603050405020304" pitchFamily="18" charset="0"/>
                <a:cs typeface="Arial" panose="020B0604020202020204" pitchFamily="34" charset="0"/>
              </a:rPr>
              <a:t>dây và </a:t>
            </a:r>
            <a:r>
              <a:rPr lang="en-US" sz="2600" smtClean="0">
                <a:solidFill>
                  <a:schemeClr val="bg1"/>
                </a:solidFill>
                <a:latin typeface="Arial" panose="020B0604020202020204" pitchFamily="34" charset="0"/>
                <a:ea typeface="Times New Roman" panose="02020603050405020304" pitchFamily="18" charset="0"/>
                <a:cs typeface="Arial" panose="020B0604020202020204" pitchFamily="34" charset="0"/>
              </a:rPr>
              <a:t>pha.</a:t>
            </a:r>
            <a:endParaRPr lang="en-US" sz="2600"/>
          </a:p>
        </p:txBody>
      </p:sp>
    </p:spTree>
    <p:extLst>
      <p:ext uri="{BB962C8B-B14F-4D97-AF65-F5344CB8AC3E}">
        <p14:creationId xmlns:p14="http://schemas.microsoft.com/office/powerpoint/2010/main" val="29521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ppt_x"/>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18" grpId="0" animBg="1"/>
      <p:bldP spid="27"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3" name="Group 2"/>
          <p:cNvGrpSpPr/>
          <p:nvPr/>
        </p:nvGrpSpPr>
        <p:grpSpPr>
          <a:xfrm>
            <a:off x="524726" y="121876"/>
            <a:ext cx="8851255" cy="1188766"/>
            <a:chOff x="524726" y="393348"/>
            <a:chExt cx="8851255" cy="1188766"/>
          </a:xfrm>
        </p:grpSpPr>
        <p:sp>
          <p:nvSpPr>
            <p:cNvPr id="4" name="Parallelogram 3"/>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7" name="Straight Connector 6"/>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76292" y="1394600"/>
            <a:ext cx="6391549" cy="1057306"/>
            <a:chOff x="524726" y="4624352"/>
            <a:chExt cx="6391549" cy="1057306"/>
          </a:xfrm>
        </p:grpSpPr>
        <p:grpSp>
          <p:nvGrpSpPr>
            <p:cNvPr id="9" name="Group 4">
              <a:extLst>
                <a:ext uri="{FF2B5EF4-FFF2-40B4-BE49-F238E27FC236}">
                  <a16:creationId xmlns="" xmlns:a16="http://schemas.microsoft.com/office/drawing/2014/main" id="{0CE4059B-F1B6-B48F-47EB-B9FE8A0EBF92}"/>
                </a:ext>
              </a:extLst>
            </p:cNvPr>
            <p:cNvGrpSpPr/>
            <p:nvPr/>
          </p:nvGrpSpPr>
          <p:grpSpPr>
            <a:xfrm>
              <a:off x="524726" y="4624352"/>
              <a:ext cx="6137016" cy="1057306"/>
              <a:chOff x="0" y="-57150"/>
              <a:chExt cx="838217" cy="869950"/>
            </a:xfrm>
          </p:grpSpPr>
          <p:sp>
            <p:nvSpPr>
              <p:cNvPr id="11"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2"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0" name="Hộp Văn bản 14">
              <a:extLst>
                <a:ext uri="{FF2B5EF4-FFF2-40B4-BE49-F238E27FC236}">
                  <a16:creationId xmlns=""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376292" y="2213189"/>
            <a:ext cx="4081408" cy="597666"/>
            <a:chOff x="433444" y="2313208"/>
            <a:chExt cx="7053208" cy="597666"/>
          </a:xfrm>
        </p:grpSpPr>
        <p:sp>
          <p:nvSpPr>
            <p:cNvPr id="14" name="Hình tự do: Hình 2">
              <a:extLst>
                <a:ext uri="{FF2B5EF4-FFF2-40B4-BE49-F238E27FC236}">
                  <a16:creationId xmlns=""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5" name="Hộp Văn bản 4">
              <a:extLst>
                <a:ext uri="{FF2B5EF4-FFF2-40B4-BE49-F238E27FC236}">
                  <a16:creationId xmlns=""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 hỏi thảo luận nhóm</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6" name="Rectangle 15"/>
          <p:cNvSpPr/>
          <p:nvPr/>
        </p:nvSpPr>
        <p:spPr>
          <a:xfrm>
            <a:off x="356082" y="3101459"/>
            <a:ext cx="9414757" cy="492443"/>
          </a:xfrm>
          <a:prstGeom prst="rect">
            <a:avLst/>
          </a:prstGeom>
        </p:spPr>
        <p:txBody>
          <a:bodyPr wrap="none">
            <a:spAutoFit/>
          </a:bodyPr>
          <a:lstStyle/>
          <a:p>
            <a:r>
              <a:rPr lang="en-US" sz="2600" smtClean="0">
                <a:latin typeface="Arial" panose="020B0604020202020204" pitchFamily="34" charset="0"/>
                <a:cs typeface="Arial" panose="020B0604020202020204" pitchFamily="34" charset="0"/>
              </a:rPr>
              <a:t>Câu 1: Sơ đồ mạch điện ba pha gồm những thành phần nào? </a:t>
            </a:r>
            <a:endParaRPr lang="en-US" sz="2600"/>
          </a:p>
        </p:txBody>
      </p:sp>
      <p:sp>
        <p:nvSpPr>
          <p:cNvPr id="17" name="Rectangle 16"/>
          <p:cNvSpPr/>
          <p:nvPr/>
        </p:nvSpPr>
        <p:spPr>
          <a:xfrm>
            <a:off x="365602" y="3568190"/>
            <a:ext cx="7476727" cy="492443"/>
          </a:xfrm>
          <a:prstGeom prst="rect">
            <a:avLst/>
          </a:prstGeom>
        </p:spPr>
        <p:txBody>
          <a:bodyPr wrap="none">
            <a:spAutoFit/>
          </a:bodyPr>
          <a:lstStyle/>
          <a:p>
            <a:r>
              <a:rPr lang="en-US" sz="2600" smtClean="0">
                <a:latin typeface="Arial" panose="020B0604020202020204" pitchFamily="34" charset="0"/>
                <a:cs typeface="Arial" panose="020B0604020202020204" pitchFamily="34" charset="0"/>
              </a:rPr>
              <a:t>Câu 2: Vẽ sơ đồ mạch điện ba pha thường gặp. </a:t>
            </a:r>
            <a:endParaRPr lang="en-US" sz="2600"/>
          </a:p>
        </p:txBody>
      </p:sp>
      <p:sp>
        <p:nvSpPr>
          <p:cNvPr id="18" name="Rectangle 17"/>
          <p:cNvSpPr/>
          <p:nvPr/>
        </p:nvSpPr>
        <p:spPr>
          <a:xfrm>
            <a:off x="360834" y="4049206"/>
            <a:ext cx="8754320" cy="492443"/>
          </a:xfrm>
          <a:prstGeom prst="rect">
            <a:avLst/>
          </a:prstGeom>
        </p:spPr>
        <p:txBody>
          <a:bodyPr wrap="none">
            <a:spAutoFit/>
          </a:bodyPr>
          <a:lstStyle/>
          <a:p>
            <a:r>
              <a:rPr lang="en-US" sz="2600" smtClean="0">
                <a:latin typeface="Arial" panose="020B0604020202020204" pitchFamily="34" charset="0"/>
                <a:cs typeface="Arial" panose="020B0604020202020204" pitchFamily="34" charset="0"/>
              </a:rPr>
              <a:t>Câu 3: Xác định các đại lượng trên sơ đồ H3.7/tr20 SGK. </a:t>
            </a:r>
            <a:endParaRPr lang="en-US" sz="2600"/>
          </a:p>
        </p:txBody>
      </p:sp>
      <p:sp>
        <p:nvSpPr>
          <p:cNvPr id="19" name="Rectangle 18"/>
          <p:cNvSpPr/>
          <p:nvPr/>
        </p:nvSpPr>
        <p:spPr>
          <a:xfrm>
            <a:off x="375122" y="4520689"/>
            <a:ext cx="9395717" cy="892552"/>
          </a:xfrm>
          <a:prstGeom prst="rect">
            <a:avLst/>
          </a:prstGeom>
        </p:spPr>
        <p:txBody>
          <a:bodyPr wrap="square">
            <a:spAutoFit/>
          </a:bodyPr>
          <a:lstStyle/>
          <a:p>
            <a:r>
              <a:rPr lang="en-US" sz="2600" smtClean="0">
                <a:latin typeface="Arial" panose="020B0604020202020204" pitchFamily="34" charset="0"/>
                <a:cs typeface="Arial" panose="020B0604020202020204" pitchFamily="34" charset="0"/>
              </a:rPr>
              <a:t>Câu 4: Nêu mối quan hệ giữa đại lượng dây và pha trong mỗi cách nối?</a:t>
            </a:r>
            <a:endParaRPr lang="en-US" sz="2600"/>
          </a:p>
        </p:txBody>
      </p:sp>
    </p:spTree>
    <p:extLst>
      <p:ext uri="{BB962C8B-B14F-4D97-AF65-F5344CB8AC3E}">
        <p14:creationId xmlns:p14="http://schemas.microsoft.com/office/powerpoint/2010/main" val="3734438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3" name="Group 2"/>
          <p:cNvGrpSpPr/>
          <p:nvPr/>
        </p:nvGrpSpPr>
        <p:grpSpPr>
          <a:xfrm>
            <a:off x="524726" y="121876"/>
            <a:ext cx="8851255" cy="1188766"/>
            <a:chOff x="524726" y="393348"/>
            <a:chExt cx="8851255" cy="1188766"/>
          </a:xfrm>
        </p:grpSpPr>
        <p:sp>
          <p:nvSpPr>
            <p:cNvPr id="4" name="Parallelogram 3"/>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7" name="Straight Connector 6"/>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76292" y="1394600"/>
            <a:ext cx="6391549" cy="1057306"/>
            <a:chOff x="524726" y="4624352"/>
            <a:chExt cx="6391549" cy="1057306"/>
          </a:xfrm>
        </p:grpSpPr>
        <p:grpSp>
          <p:nvGrpSpPr>
            <p:cNvPr id="9" name="Group 4">
              <a:extLst>
                <a:ext uri="{FF2B5EF4-FFF2-40B4-BE49-F238E27FC236}">
                  <a16:creationId xmlns="" xmlns:a16="http://schemas.microsoft.com/office/drawing/2014/main" id="{0CE4059B-F1B6-B48F-47EB-B9FE8A0EBF92}"/>
                </a:ext>
              </a:extLst>
            </p:cNvPr>
            <p:cNvGrpSpPr/>
            <p:nvPr/>
          </p:nvGrpSpPr>
          <p:grpSpPr>
            <a:xfrm>
              <a:off x="524726" y="4624352"/>
              <a:ext cx="6137016" cy="1057306"/>
              <a:chOff x="0" y="-57150"/>
              <a:chExt cx="838217" cy="869950"/>
            </a:xfrm>
          </p:grpSpPr>
          <p:sp>
            <p:nvSpPr>
              <p:cNvPr id="11"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2"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0" name="Hộp Văn bản 14">
              <a:extLst>
                <a:ext uri="{FF2B5EF4-FFF2-40B4-BE49-F238E27FC236}">
                  <a16:creationId xmlns=""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376292" y="2213189"/>
            <a:ext cx="4081408" cy="597666"/>
            <a:chOff x="433444" y="2313208"/>
            <a:chExt cx="7053208" cy="597666"/>
          </a:xfrm>
        </p:grpSpPr>
        <p:sp>
          <p:nvSpPr>
            <p:cNvPr id="14" name="Hình tự do: Hình 2">
              <a:extLst>
                <a:ext uri="{FF2B5EF4-FFF2-40B4-BE49-F238E27FC236}">
                  <a16:creationId xmlns=""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5" name="Hộp Văn bản 4">
              <a:extLst>
                <a:ext uri="{FF2B5EF4-FFF2-40B4-BE49-F238E27FC236}">
                  <a16:creationId xmlns=""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 hỏi thảo luận nhóm</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6" name="Picture 5" descr="empty-blue-rectangle">
            <a:extLst>
              <a:ext uri="{FF2B5EF4-FFF2-40B4-BE49-F238E27FC236}">
                <a16:creationId xmlns="" xmlns:a16="http://schemas.microsoft.com/office/drawing/2014/main" id="{B03AECCC-41C2-0BD9-9608-4D24C70B6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969" y="3282775"/>
            <a:ext cx="5862169" cy="236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empty-blue-rectangle">
            <a:extLst>
              <a:ext uri="{FF2B5EF4-FFF2-40B4-BE49-F238E27FC236}">
                <a16:creationId xmlns="" xmlns:a16="http://schemas.microsoft.com/office/drawing/2014/main" id="{84BE03EB-CE4C-442E-98D4-010353FBD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27" y="3258626"/>
            <a:ext cx="2643899" cy="236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8">
            <a:extLst>
              <a:ext uri="{FF2B5EF4-FFF2-40B4-BE49-F238E27FC236}">
                <a16:creationId xmlns="" xmlns:a16="http://schemas.microsoft.com/office/drawing/2014/main" id="{BD085267-A9B4-BE60-630C-BAE9630409B2}"/>
              </a:ext>
            </a:extLst>
          </p:cNvPr>
          <p:cNvSpPr txBox="1">
            <a:spLocks noChangeArrowheads="1"/>
          </p:cNvSpPr>
          <p:nvPr/>
        </p:nvSpPr>
        <p:spPr bwMode="auto">
          <a:xfrm>
            <a:off x="380519" y="3313978"/>
            <a:ext cx="2720929"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buClr>
                <a:srgbClr val="FF3300"/>
              </a:buClr>
            </a:pPr>
            <a:r>
              <a:rPr lang="en-US" altLang="en-US" sz="2275">
                <a:highlight>
                  <a:srgbClr val="FFFF00"/>
                </a:highlight>
              </a:rPr>
              <a:t>Dòng điện dây (</a:t>
            </a:r>
            <a:r>
              <a:rPr lang="en-US" altLang="en-US" sz="2275">
                <a:solidFill>
                  <a:srgbClr val="FF3300"/>
                </a:solidFill>
                <a:highlight>
                  <a:srgbClr val="FFFF00"/>
                </a:highlight>
              </a:rPr>
              <a:t>I</a:t>
            </a:r>
            <a:r>
              <a:rPr lang="en-US" altLang="en-US" sz="2275" baseline="-25000">
                <a:solidFill>
                  <a:srgbClr val="FF3300"/>
                </a:solidFill>
                <a:highlight>
                  <a:srgbClr val="FFFF00"/>
                </a:highlight>
              </a:rPr>
              <a:t>d</a:t>
            </a:r>
            <a:r>
              <a:rPr lang="en-US" altLang="en-US" sz="2275">
                <a:highlight>
                  <a:srgbClr val="FFFF00"/>
                </a:highlight>
              </a:rPr>
              <a:t>)</a:t>
            </a:r>
          </a:p>
          <a:p>
            <a:pPr eaLnBrk="1" hangingPunct="1">
              <a:lnSpc>
                <a:spcPct val="150000"/>
              </a:lnSpc>
              <a:buClr>
                <a:srgbClr val="FF3300"/>
              </a:buClr>
            </a:pPr>
            <a:r>
              <a:rPr lang="en-US" altLang="en-US" sz="2275">
                <a:highlight>
                  <a:srgbClr val="FFFF00"/>
                </a:highlight>
              </a:rPr>
              <a:t>Dòng điện pha (</a:t>
            </a:r>
            <a:r>
              <a:rPr lang="en-US" altLang="en-US" sz="2275">
                <a:solidFill>
                  <a:srgbClr val="FF3300"/>
                </a:solidFill>
                <a:highlight>
                  <a:srgbClr val="FFFF00"/>
                </a:highlight>
              </a:rPr>
              <a:t>I</a:t>
            </a:r>
            <a:r>
              <a:rPr lang="en-US" altLang="en-US" sz="2275" baseline="-25000">
                <a:solidFill>
                  <a:srgbClr val="FF3300"/>
                </a:solidFill>
                <a:highlight>
                  <a:srgbClr val="FFFF00"/>
                </a:highlight>
              </a:rPr>
              <a:t>p</a:t>
            </a:r>
            <a:r>
              <a:rPr lang="en-US" altLang="en-US" sz="2275">
                <a:highlight>
                  <a:srgbClr val="FFFF00"/>
                </a:highlight>
              </a:rPr>
              <a:t>)</a:t>
            </a:r>
          </a:p>
          <a:p>
            <a:pPr eaLnBrk="1" hangingPunct="1">
              <a:lnSpc>
                <a:spcPct val="150000"/>
              </a:lnSpc>
              <a:buClr>
                <a:srgbClr val="FF3300"/>
              </a:buClr>
            </a:pPr>
            <a:r>
              <a:rPr lang="en-US" altLang="en-US" sz="2275">
                <a:highlight>
                  <a:srgbClr val="FFFF00"/>
                </a:highlight>
              </a:rPr>
              <a:t>Điện áp dây (</a:t>
            </a:r>
            <a:r>
              <a:rPr lang="en-US" altLang="en-US" sz="2275">
                <a:solidFill>
                  <a:srgbClr val="FF3300"/>
                </a:solidFill>
                <a:highlight>
                  <a:srgbClr val="FFFF00"/>
                </a:highlight>
              </a:rPr>
              <a:t>U</a:t>
            </a:r>
            <a:r>
              <a:rPr lang="en-US" altLang="en-US" sz="2275" baseline="-25000">
                <a:solidFill>
                  <a:srgbClr val="FF3300"/>
                </a:solidFill>
                <a:highlight>
                  <a:srgbClr val="FFFF00"/>
                </a:highlight>
              </a:rPr>
              <a:t>d</a:t>
            </a:r>
            <a:r>
              <a:rPr lang="en-US" altLang="en-US" sz="2275">
                <a:highlight>
                  <a:srgbClr val="FFFF00"/>
                </a:highlight>
              </a:rPr>
              <a:t>)</a:t>
            </a:r>
          </a:p>
          <a:p>
            <a:pPr eaLnBrk="1" hangingPunct="1">
              <a:lnSpc>
                <a:spcPct val="150000"/>
              </a:lnSpc>
              <a:buClr>
                <a:srgbClr val="FF3300"/>
              </a:buClr>
            </a:pPr>
            <a:r>
              <a:rPr lang="en-US" altLang="en-US" sz="2275">
                <a:highlight>
                  <a:srgbClr val="FFFF00"/>
                </a:highlight>
              </a:rPr>
              <a:t>Điện áp pha (</a:t>
            </a:r>
            <a:r>
              <a:rPr lang="en-US" altLang="en-US" sz="2275">
                <a:solidFill>
                  <a:srgbClr val="FF3300"/>
                </a:solidFill>
                <a:highlight>
                  <a:srgbClr val="FFFF00"/>
                </a:highlight>
              </a:rPr>
              <a:t>U</a:t>
            </a:r>
            <a:r>
              <a:rPr lang="en-US" altLang="en-US" sz="2275" baseline="-25000">
                <a:solidFill>
                  <a:srgbClr val="FF3300"/>
                </a:solidFill>
                <a:highlight>
                  <a:srgbClr val="FFFF00"/>
                </a:highlight>
              </a:rPr>
              <a:t>p</a:t>
            </a:r>
            <a:r>
              <a:rPr lang="en-US" altLang="en-US" sz="2275">
                <a:highlight>
                  <a:srgbClr val="FFFF00"/>
                </a:highlight>
              </a:rPr>
              <a:t>)</a:t>
            </a:r>
          </a:p>
        </p:txBody>
      </p:sp>
      <p:sp>
        <p:nvSpPr>
          <p:cNvPr id="19" name="Text Box 18">
            <a:extLst>
              <a:ext uri="{FF2B5EF4-FFF2-40B4-BE49-F238E27FC236}">
                <a16:creationId xmlns="" xmlns:a16="http://schemas.microsoft.com/office/drawing/2014/main" id="{F80A7179-151D-3B9F-91A0-758361AA821F}"/>
              </a:ext>
            </a:extLst>
          </p:cNvPr>
          <p:cNvSpPr txBox="1">
            <a:spLocks noChangeArrowheads="1"/>
          </p:cNvSpPr>
          <p:nvPr/>
        </p:nvSpPr>
        <p:spPr bwMode="auto">
          <a:xfrm>
            <a:off x="4224796" y="3325120"/>
            <a:ext cx="5523119"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buClr>
                <a:srgbClr val="FF3300"/>
              </a:buClr>
            </a:pPr>
            <a:r>
              <a:rPr lang="en-US" altLang="en-US" sz="2275">
                <a:highlight>
                  <a:srgbClr val="50EC36"/>
                </a:highlight>
              </a:rPr>
              <a:t>là điện áp giữa dây pha và dây trung tính. </a:t>
            </a:r>
          </a:p>
          <a:p>
            <a:pPr eaLnBrk="1" hangingPunct="1">
              <a:lnSpc>
                <a:spcPct val="150000"/>
              </a:lnSpc>
              <a:buClr>
                <a:srgbClr val="FF3300"/>
              </a:buClr>
            </a:pPr>
            <a:r>
              <a:rPr lang="en-US" altLang="en-US" sz="2275">
                <a:highlight>
                  <a:srgbClr val="50EC36"/>
                </a:highlight>
              </a:rPr>
              <a:t>là dòng điện chạy trong dây pha.</a:t>
            </a:r>
          </a:p>
          <a:p>
            <a:pPr eaLnBrk="1" hangingPunct="1">
              <a:lnSpc>
                <a:spcPct val="150000"/>
              </a:lnSpc>
              <a:buClr>
                <a:srgbClr val="FF3300"/>
              </a:buClr>
            </a:pPr>
            <a:r>
              <a:rPr lang="en-US" altLang="en-US" sz="2275">
                <a:highlight>
                  <a:srgbClr val="50EC36"/>
                </a:highlight>
              </a:rPr>
              <a:t>là điện áp giữa hai dây pha.</a:t>
            </a:r>
          </a:p>
          <a:p>
            <a:pPr eaLnBrk="1" hangingPunct="1">
              <a:lnSpc>
                <a:spcPct val="150000"/>
              </a:lnSpc>
              <a:buClr>
                <a:srgbClr val="FF3300"/>
              </a:buClr>
            </a:pPr>
            <a:r>
              <a:rPr lang="en-US" altLang="en-US" sz="2275">
                <a:highlight>
                  <a:srgbClr val="50EC36"/>
                </a:highlight>
              </a:rPr>
              <a:t>là dòng điện chạy trong mỗi pha.</a:t>
            </a:r>
          </a:p>
        </p:txBody>
      </p:sp>
      <p:cxnSp>
        <p:nvCxnSpPr>
          <p:cNvPr id="20" name="Straight Connector 19">
            <a:extLst>
              <a:ext uri="{FF2B5EF4-FFF2-40B4-BE49-F238E27FC236}">
                <a16:creationId xmlns="" xmlns:a16="http://schemas.microsoft.com/office/drawing/2014/main" id="{9000C0BF-5A47-1F79-750D-92F55811F75F}"/>
              </a:ext>
            </a:extLst>
          </p:cNvPr>
          <p:cNvCxnSpPr>
            <a:cxnSpLocks/>
          </p:cNvCxnSpPr>
          <p:nvPr/>
        </p:nvCxnSpPr>
        <p:spPr>
          <a:xfrm>
            <a:off x="2789408" y="3657223"/>
            <a:ext cx="1435388" cy="499265"/>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8AC84481-A668-056F-5D54-EFEA7B9613AE}"/>
              </a:ext>
            </a:extLst>
          </p:cNvPr>
          <p:cNvCxnSpPr>
            <a:cxnSpLocks/>
          </p:cNvCxnSpPr>
          <p:nvPr/>
        </p:nvCxnSpPr>
        <p:spPr>
          <a:xfrm>
            <a:off x="2789408" y="4190740"/>
            <a:ext cx="1435388" cy="995482"/>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596EE062-3B48-D135-9CD9-68F133D53043}"/>
              </a:ext>
            </a:extLst>
          </p:cNvPr>
          <p:cNvCxnSpPr>
            <a:cxnSpLocks/>
          </p:cNvCxnSpPr>
          <p:nvPr/>
        </p:nvCxnSpPr>
        <p:spPr>
          <a:xfrm flipV="1">
            <a:off x="2614187" y="4688482"/>
            <a:ext cx="1610608" cy="16911"/>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CA176AD5-C374-3935-274E-2709E15F52E4}"/>
              </a:ext>
            </a:extLst>
          </p:cNvPr>
          <p:cNvCxnSpPr>
            <a:cxnSpLocks/>
          </p:cNvCxnSpPr>
          <p:nvPr/>
        </p:nvCxnSpPr>
        <p:spPr>
          <a:xfrm flipV="1">
            <a:off x="2614187" y="3657224"/>
            <a:ext cx="1610608" cy="1588256"/>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7FDBC78B-A29F-01BD-2022-1898980B0016}"/>
              </a:ext>
            </a:extLst>
          </p:cNvPr>
          <p:cNvSpPr txBox="1"/>
          <p:nvPr/>
        </p:nvSpPr>
        <p:spPr>
          <a:xfrm>
            <a:off x="1229205" y="2749963"/>
            <a:ext cx="619035" cy="317459"/>
          </a:xfrm>
          <a:prstGeom prst="rect">
            <a:avLst/>
          </a:prstGeom>
          <a:noFill/>
        </p:spPr>
        <p:txBody>
          <a:bodyPr wrap="square" rtlCol="0">
            <a:spAutoFit/>
          </a:bodyPr>
          <a:lstStyle/>
          <a:p>
            <a:pPr algn="ctr"/>
            <a:r>
              <a:rPr lang="en-US" sz="1463">
                <a:solidFill>
                  <a:srgbClr val="FF0000"/>
                </a:solidFill>
              </a:rPr>
              <a:t>A</a:t>
            </a:r>
          </a:p>
        </p:txBody>
      </p:sp>
      <p:sp>
        <p:nvSpPr>
          <p:cNvPr id="25" name="TextBox 24">
            <a:extLst>
              <a:ext uri="{FF2B5EF4-FFF2-40B4-BE49-F238E27FC236}">
                <a16:creationId xmlns="" xmlns:a16="http://schemas.microsoft.com/office/drawing/2014/main" id="{70C4DB32-0B60-6449-D104-0B2F6BDD51EC}"/>
              </a:ext>
            </a:extLst>
          </p:cNvPr>
          <p:cNvSpPr txBox="1"/>
          <p:nvPr/>
        </p:nvSpPr>
        <p:spPr>
          <a:xfrm>
            <a:off x="6879666" y="2738822"/>
            <a:ext cx="619035" cy="317459"/>
          </a:xfrm>
          <a:prstGeom prst="rect">
            <a:avLst/>
          </a:prstGeom>
          <a:noFill/>
        </p:spPr>
        <p:txBody>
          <a:bodyPr wrap="square" rtlCol="0">
            <a:spAutoFit/>
          </a:bodyPr>
          <a:lstStyle/>
          <a:p>
            <a:pPr algn="ctr"/>
            <a:r>
              <a:rPr lang="en-US" sz="1463">
                <a:solidFill>
                  <a:srgbClr val="FF0000"/>
                </a:solidFill>
              </a:rPr>
              <a:t>B</a:t>
            </a:r>
          </a:p>
        </p:txBody>
      </p:sp>
    </p:spTree>
    <p:extLst>
      <p:ext uri="{BB962C8B-B14F-4D97-AF65-F5344CB8AC3E}">
        <p14:creationId xmlns:p14="http://schemas.microsoft.com/office/powerpoint/2010/main" val="353888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empty-blue-rectangle">
            <a:extLst>
              <a:ext uri="{FF2B5EF4-FFF2-40B4-BE49-F238E27FC236}">
                <a16:creationId xmlns="" xmlns:a16="http://schemas.microsoft.com/office/drawing/2014/main" id="{84BE03EB-CE4C-442E-98D4-010353FBD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15" y="3257635"/>
            <a:ext cx="8853508" cy="236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8">
            <a:extLst>
              <a:ext uri="{FF2B5EF4-FFF2-40B4-BE49-F238E27FC236}">
                <a16:creationId xmlns="" xmlns:a16="http://schemas.microsoft.com/office/drawing/2014/main" id="{BD085267-A9B4-BE60-630C-BAE9630409B2}"/>
              </a:ext>
            </a:extLst>
          </p:cNvPr>
          <p:cNvSpPr txBox="1">
            <a:spLocks noChangeArrowheads="1"/>
          </p:cNvSpPr>
          <p:nvPr/>
        </p:nvSpPr>
        <p:spPr bwMode="auto">
          <a:xfrm>
            <a:off x="542143" y="3232521"/>
            <a:ext cx="8088027"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buClr>
                <a:srgbClr val="FF3300"/>
              </a:buClr>
              <a:buFont typeface="Wingdings" panose="05000000000000000000" pitchFamily="2" charset="2"/>
              <a:buChar char="§"/>
            </a:pPr>
            <a:r>
              <a:rPr lang="en-US" altLang="en-US" sz="2275"/>
              <a:t> Dòng điện dây (</a:t>
            </a:r>
            <a:r>
              <a:rPr lang="en-US" altLang="en-US" sz="2275">
                <a:solidFill>
                  <a:srgbClr val="FF3300"/>
                </a:solidFill>
              </a:rPr>
              <a:t>I</a:t>
            </a:r>
            <a:r>
              <a:rPr lang="en-US" altLang="en-US" sz="2275" baseline="-25000">
                <a:solidFill>
                  <a:srgbClr val="FF3300"/>
                </a:solidFill>
              </a:rPr>
              <a:t>d</a:t>
            </a:r>
            <a:r>
              <a:rPr lang="en-US" altLang="en-US" sz="2275"/>
              <a:t>): là dòng điện chạy trong dây pha.</a:t>
            </a:r>
          </a:p>
          <a:p>
            <a:pPr eaLnBrk="1" hangingPunct="1">
              <a:lnSpc>
                <a:spcPct val="150000"/>
              </a:lnSpc>
              <a:buClr>
                <a:srgbClr val="FF3300"/>
              </a:buClr>
              <a:buFont typeface="Wingdings" panose="05000000000000000000" pitchFamily="2" charset="2"/>
              <a:buChar char="§"/>
            </a:pPr>
            <a:r>
              <a:rPr lang="en-US" altLang="en-US" sz="2275"/>
              <a:t> Dòng điện pha (</a:t>
            </a:r>
            <a:r>
              <a:rPr lang="en-US" altLang="en-US" sz="2275">
                <a:solidFill>
                  <a:srgbClr val="FF3300"/>
                </a:solidFill>
              </a:rPr>
              <a:t>I</a:t>
            </a:r>
            <a:r>
              <a:rPr lang="en-US" altLang="en-US" sz="2275" baseline="-25000">
                <a:solidFill>
                  <a:srgbClr val="FF3300"/>
                </a:solidFill>
              </a:rPr>
              <a:t>p</a:t>
            </a:r>
            <a:r>
              <a:rPr lang="en-US" altLang="en-US" sz="2275"/>
              <a:t>):</a:t>
            </a:r>
            <a:r>
              <a:rPr lang="en-US" altLang="en-US" sz="2275">
                <a:solidFill>
                  <a:srgbClr val="FF3300"/>
                </a:solidFill>
              </a:rPr>
              <a:t> </a:t>
            </a:r>
            <a:r>
              <a:rPr lang="en-US" altLang="en-US" sz="2275"/>
              <a:t>là dòng điện chạy trong mỗi pha.</a:t>
            </a:r>
          </a:p>
          <a:p>
            <a:pPr eaLnBrk="1" hangingPunct="1">
              <a:lnSpc>
                <a:spcPct val="150000"/>
              </a:lnSpc>
              <a:buClr>
                <a:srgbClr val="FF3300"/>
              </a:buClr>
              <a:buFont typeface="Wingdings" panose="05000000000000000000" pitchFamily="2" charset="2"/>
              <a:buChar char="§"/>
            </a:pPr>
            <a:r>
              <a:rPr lang="en-US" altLang="en-US" sz="2275"/>
              <a:t> Điện áp dây (</a:t>
            </a:r>
            <a:r>
              <a:rPr lang="en-US" altLang="en-US" sz="2275">
                <a:solidFill>
                  <a:srgbClr val="FF3300"/>
                </a:solidFill>
              </a:rPr>
              <a:t>U</a:t>
            </a:r>
            <a:r>
              <a:rPr lang="en-US" altLang="en-US" sz="2275" baseline="-25000">
                <a:solidFill>
                  <a:srgbClr val="FF3300"/>
                </a:solidFill>
              </a:rPr>
              <a:t>d</a:t>
            </a:r>
            <a:r>
              <a:rPr lang="en-US" altLang="en-US" sz="2275"/>
              <a:t>):</a:t>
            </a:r>
            <a:r>
              <a:rPr lang="en-US" altLang="en-US" sz="2275">
                <a:solidFill>
                  <a:srgbClr val="FF3300"/>
                </a:solidFill>
              </a:rPr>
              <a:t> </a:t>
            </a:r>
            <a:r>
              <a:rPr lang="en-US" altLang="en-US" sz="2275"/>
              <a:t>là điện áp giữa hai dây pha.</a:t>
            </a:r>
          </a:p>
          <a:p>
            <a:pPr eaLnBrk="1" hangingPunct="1">
              <a:lnSpc>
                <a:spcPct val="150000"/>
              </a:lnSpc>
              <a:buClr>
                <a:srgbClr val="FF3300"/>
              </a:buClr>
              <a:buFont typeface="Wingdings" panose="05000000000000000000" pitchFamily="2" charset="2"/>
              <a:buChar char="§"/>
            </a:pPr>
            <a:r>
              <a:rPr lang="en-US" altLang="en-US" sz="2275"/>
              <a:t> Điện áp pha (</a:t>
            </a:r>
            <a:r>
              <a:rPr lang="en-US" altLang="en-US" sz="2275">
                <a:solidFill>
                  <a:srgbClr val="FF3300"/>
                </a:solidFill>
              </a:rPr>
              <a:t>U</a:t>
            </a:r>
            <a:r>
              <a:rPr lang="en-US" altLang="en-US" sz="2275" baseline="-25000">
                <a:solidFill>
                  <a:srgbClr val="FF3300"/>
                </a:solidFill>
              </a:rPr>
              <a:t>p</a:t>
            </a:r>
            <a:r>
              <a:rPr lang="en-US" altLang="en-US" sz="2275"/>
              <a:t>):</a:t>
            </a:r>
            <a:r>
              <a:rPr lang="en-US" altLang="en-US" sz="2275">
                <a:solidFill>
                  <a:srgbClr val="FF3300"/>
                </a:solidFill>
              </a:rPr>
              <a:t> </a:t>
            </a:r>
            <a:r>
              <a:rPr lang="en-US" altLang="en-US" sz="2275"/>
              <a:t>là điện áp giữa dây pha và dây trung tính. </a:t>
            </a:r>
          </a:p>
        </p:txBody>
      </p:sp>
      <p:sp>
        <p:nvSpPr>
          <p:cNvPr id="4"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5" name="Group 4"/>
          <p:cNvGrpSpPr/>
          <p:nvPr/>
        </p:nvGrpSpPr>
        <p:grpSpPr>
          <a:xfrm>
            <a:off x="524726" y="121876"/>
            <a:ext cx="8851255" cy="1188766"/>
            <a:chOff x="524726" y="393348"/>
            <a:chExt cx="8851255" cy="1188766"/>
          </a:xfrm>
        </p:grpSpPr>
        <p:sp>
          <p:nvSpPr>
            <p:cNvPr id="6" name="Parallelogram 5"/>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9" name="Straight Connector 8"/>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76292" y="1394600"/>
            <a:ext cx="6391549" cy="1057306"/>
            <a:chOff x="524726" y="4624352"/>
            <a:chExt cx="6391549" cy="1057306"/>
          </a:xfrm>
        </p:grpSpPr>
        <p:grpSp>
          <p:nvGrpSpPr>
            <p:cNvPr id="11" name="Group 4">
              <a:extLst>
                <a:ext uri="{FF2B5EF4-FFF2-40B4-BE49-F238E27FC236}">
                  <a16:creationId xmlns="" xmlns:a16="http://schemas.microsoft.com/office/drawing/2014/main" id="{0CE4059B-F1B6-B48F-47EB-B9FE8A0EBF92}"/>
                </a:ext>
              </a:extLst>
            </p:cNvPr>
            <p:cNvGrpSpPr/>
            <p:nvPr/>
          </p:nvGrpSpPr>
          <p:grpSpPr>
            <a:xfrm>
              <a:off x="524726" y="4624352"/>
              <a:ext cx="6137016" cy="1057306"/>
              <a:chOff x="0" y="-57150"/>
              <a:chExt cx="838217" cy="869950"/>
            </a:xfrm>
          </p:grpSpPr>
          <p:sp>
            <p:nvSpPr>
              <p:cNvPr id="13"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4"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2" name="Hộp Văn bản 14">
              <a:extLst>
                <a:ext uri="{FF2B5EF4-FFF2-40B4-BE49-F238E27FC236}">
                  <a16:creationId xmlns=""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5" name="Group 14"/>
          <p:cNvGrpSpPr/>
          <p:nvPr/>
        </p:nvGrpSpPr>
        <p:grpSpPr>
          <a:xfrm>
            <a:off x="376294" y="2241761"/>
            <a:ext cx="4081408" cy="597666"/>
            <a:chOff x="433444" y="2313208"/>
            <a:chExt cx="7053208" cy="597666"/>
          </a:xfrm>
        </p:grpSpPr>
        <p:sp>
          <p:nvSpPr>
            <p:cNvPr id="16" name="Hình tự do: Hình 2">
              <a:extLst>
                <a:ext uri="{FF2B5EF4-FFF2-40B4-BE49-F238E27FC236}">
                  <a16:creationId xmlns=""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7" name="Hộp Văn bản 4">
              <a:extLst>
                <a:ext uri="{FF2B5EF4-FFF2-40B4-BE49-F238E27FC236}">
                  <a16:creationId xmlns=""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 hỏi thảo luận nhóm</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991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3" name="Group 2"/>
          <p:cNvGrpSpPr/>
          <p:nvPr/>
        </p:nvGrpSpPr>
        <p:grpSpPr>
          <a:xfrm>
            <a:off x="524726" y="121876"/>
            <a:ext cx="8851255" cy="1188766"/>
            <a:chOff x="524726" y="393348"/>
            <a:chExt cx="8851255" cy="1188766"/>
          </a:xfrm>
        </p:grpSpPr>
        <p:sp>
          <p:nvSpPr>
            <p:cNvPr id="4" name="Parallelogram 3"/>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7" name="Straight Connector 6"/>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76292" y="1394600"/>
            <a:ext cx="6391549" cy="1057306"/>
            <a:chOff x="524726" y="4624352"/>
            <a:chExt cx="6391549" cy="1057306"/>
          </a:xfrm>
        </p:grpSpPr>
        <p:grpSp>
          <p:nvGrpSpPr>
            <p:cNvPr id="9" name="Group 4">
              <a:extLst>
                <a:ext uri="{FF2B5EF4-FFF2-40B4-BE49-F238E27FC236}">
                  <a16:creationId xmlns="" xmlns:a16="http://schemas.microsoft.com/office/drawing/2014/main" id="{0CE4059B-F1B6-B48F-47EB-B9FE8A0EBF92}"/>
                </a:ext>
              </a:extLst>
            </p:cNvPr>
            <p:cNvGrpSpPr/>
            <p:nvPr/>
          </p:nvGrpSpPr>
          <p:grpSpPr>
            <a:xfrm>
              <a:off x="524726" y="4624352"/>
              <a:ext cx="6137016" cy="1057306"/>
              <a:chOff x="0" y="-57150"/>
              <a:chExt cx="838217" cy="869950"/>
            </a:xfrm>
          </p:grpSpPr>
          <p:sp>
            <p:nvSpPr>
              <p:cNvPr id="11"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2"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0" name="Hộp Văn bản 14">
              <a:extLst>
                <a:ext uri="{FF2B5EF4-FFF2-40B4-BE49-F238E27FC236}">
                  <a16:creationId xmlns=""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376291" y="2213190"/>
            <a:ext cx="4881512" cy="597665"/>
            <a:chOff x="433444" y="2313209"/>
            <a:chExt cx="7265876" cy="597665"/>
          </a:xfrm>
        </p:grpSpPr>
        <p:sp>
          <p:nvSpPr>
            <p:cNvPr id="14" name="Hình tự do: Hình 2">
              <a:extLst>
                <a:ext uri="{FF2B5EF4-FFF2-40B4-BE49-F238E27FC236}">
                  <a16:creationId xmlns=""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5" name="Hộp Văn bản 4">
              <a:extLst>
                <a:ext uri="{FF2B5EF4-FFF2-40B4-BE49-F238E27FC236}">
                  <a16:creationId xmlns="" xmlns:a16="http://schemas.microsoft.com/office/drawing/2014/main" id="{D35B92B7-8E55-1FAC-02A4-0073A4F9328E}"/>
                </a:ext>
              </a:extLst>
            </p:cNvPr>
            <p:cNvSpPr txBox="1"/>
            <p:nvPr/>
          </p:nvSpPr>
          <p:spPr>
            <a:xfrm rot="5400000">
              <a:off x="3789179" y="-1012156"/>
              <a:ext cx="584775" cy="7235506"/>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Sơ đồ mạch điện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7" name="Picture 16"/>
          <p:cNvPicPr>
            <a:picLocks noChangeAspect="1"/>
          </p:cNvPicPr>
          <p:nvPr/>
        </p:nvPicPr>
        <p:blipFill>
          <a:blip r:embed="rId2"/>
          <a:stretch>
            <a:fillRect/>
          </a:stretch>
        </p:blipFill>
        <p:spPr>
          <a:xfrm>
            <a:off x="433191" y="3124078"/>
            <a:ext cx="9060459" cy="2519486"/>
          </a:xfrm>
          <a:prstGeom prst="rect">
            <a:avLst/>
          </a:prstGeom>
        </p:spPr>
      </p:pic>
    </p:spTree>
    <p:extLst>
      <p:ext uri="{BB962C8B-B14F-4D97-AF65-F5344CB8AC3E}">
        <p14:creationId xmlns:p14="http://schemas.microsoft.com/office/powerpoint/2010/main" val="35758440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3" name="Group 2"/>
          <p:cNvGrpSpPr/>
          <p:nvPr/>
        </p:nvGrpSpPr>
        <p:grpSpPr>
          <a:xfrm>
            <a:off x="524726" y="121876"/>
            <a:ext cx="8851255" cy="1188766"/>
            <a:chOff x="524726" y="393348"/>
            <a:chExt cx="8851255" cy="1188766"/>
          </a:xfrm>
        </p:grpSpPr>
        <p:sp>
          <p:nvSpPr>
            <p:cNvPr id="4" name="Parallelogram 3"/>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7" name="Straight Connector 6"/>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76292" y="1394600"/>
            <a:ext cx="6391549" cy="1057306"/>
            <a:chOff x="524726" y="4624352"/>
            <a:chExt cx="6391549" cy="1057306"/>
          </a:xfrm>
        </p:grpSpPr>
        <p:grpSp>
          <p:nvGrpSpPr>
            <p:cNvPr id="9" name="Group 4">
              <a:extLst>
                <a:ext uri="{FF2B5EF4-FFF2-40B4-BE49-F238E27FC236}">
                  <a16:creationId xmlns="" xmlns:a16="http://schemas.microsoft.com/office/drawing/2014/main" id="{0CE4059B-F1B6-B48F-47EB-B9FE8A0EBF92}"/>
                </a:ext>
              </a:extLst>
            </p:cNvPr>
            <p:cNvGrpSpPr/>
            <p:nvPr/>
          </p:nvGrpSpPr>
          <p:grpSpPr>
            <a:xfrm>
              <a:off x="524726" y="4624352"/>
              <a:ext cx="6137016" cy="1057306"/>
              <a:chOff x="0" y="-57150"/>
              <a:chExt cx="838217" cy="869950"/>
            </a:xfrm>
          </p:grpSpPr>
          <p:sp>
            <p:nvSpPr>
              <p:cNvPr id="11"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2"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0" name="Hộp Văn bản 14">
              <a:extLst>
                <a:ext uri="{FF2B5EF4-FFF2-40B4-BE49-F238E27FC236}">
                  <a16:creationId xmlns=""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376291" y="2213190"/>
            <a:ext cx="4881512" cy="597665"/>
            <a:chOff x="433444" y="2313209"/>
            <a:chExt cx="7265876" cy="597665"/>
          </a:xfrm>
        </p:grpSpPr>
        <p:sp>
          <p:nvSpPr>
            <p:cNvPr id="14" name="Hình tự do: Hình 2">
              <a:extLst>
                <a:ext uri="{FF2B5EF4-FFF2-40B4-BE49-F238E27FC236}">
                  <a16:creationId xmlns=""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5" name="Hộp Văn bản 4">
              <a:extLst>
                <a:ext uri="{FF2B5EF4-FFF2-40B4-BE49-F238E27FC236}">
                  <a16:creationId xmlns="" xmlns:a16="http://schemas.microsoft.com/office/drawing/2014/main" id="{D35B92B7-8E55-1FAC-02A4-0073A4F9328E}"/>
                </a:ext>
              </a:extLst>
            </p:cNvPr>
            <p:cNvSpPr txBox="1"/>
            <p:nvPr/>
          </p:nvSpPr>
          <p:spPr>
            <a:xfrm rot="5400000">
              <a:off x="3789179" y="-1012156"/>
              <a:ext cx="584775" cy="7235506"/>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Sơ đồ mạch điện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2"/>
          <a:stretch>
            <a:fillRect/>
          </a:stretch>
        </p:blipFill>
        <p:spPr>
          <a:xfrm>
            <a:off x="331635" y="3209924"/>
            <a:ext cx="9270321" cy="2533651"/>
          </a:xfrm>
          <a:prstGeom prst="rect">
            <a:avLst/>
          </a:prstGeom>
        </p:spPr>
      </p:pic>
    </p:spTree>
    <p:extLst>
      <p:ext uri="{BB962C8B-B14F-4D97-AF65-F5344CB8AC3E}">
        <p14:creationId xmlns:p14="http://schemas.microsoft.com/office/powerpoint/2010/main" val="1698596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3" name="Group 2"/>
          <p:cNvGrpSpPr/>
          <p:nvPr/>
        </p:nvGrpSpPr>
        <p:grpSpPr>
          <a:xfrm>
            <a:off x="524726" y="121876"/>
            <a:ext cx="8851255" cy="1188766"/>
            <a:chOff x="524726" y="393348"/>
            <a:chExt cx="8851255" cy="1188766"/>
          </a:xfrm>
        </p:grpSpPr>
        <p:sp>
          <p:nvSpPr>
            <p:cNvPr id="4" name="Parallelogram 3"/>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7" name="Straight Connector 6"/>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76292" y="1394600"/>
            <a:ext cx="6391549" cy="1057306"/>
            <a:chOff x="524726" y="4624352"/>
            <a:chExt cx="6391549" cy="1057306"/>
          </a:xfrm>
        </p:grpSpPr>
        <p:grpSp>
          <p:nvGrpSpPr>
            <p:cNvPr id="9" name="Group 4">
              <a:extLst>
                <a:ext uri="{FF2B5EF4-FFF2-40B4-BE49-F238E27FC236}">
                  <a16:creationId xmlns="" xmlns:a16="http://schemas.microsoft.com/office/drawing/2014/main" id="{0CE4059B-F1B6-B48F-47EB-B9FE8A0EBF92}"/>
                </a:ext>
              </a:extLst>
            </p:cNvPr>
            <p:cNvGrpSpPr/>
            <p:nvPr/>
          </p:nvGrpSpPr>
          <p:grpSpPr>
            <a:xfrm>
              <a:off x="524726" y="4624352"/>
              <a:ext cx="6137016" cy="1057306"/>
              <a:chOff x="0" y="-57150"/>
              <a:chExt cx="838217" cy="869950"/>
            </a:xfrm>
          </p:grpSpPr>
          <p:sp>
            <p:nvSpPr>
              <p:cNvPr id="11"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12"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10" name="Hộp Văn bản 14">
              <a:extLst>
                <a:ext uri="{FF2B5EF4-FFF2-40B4-BE49-F238E27FC236}">
                  <a16:creationId xmlns="" xmlns:a16="http://schemas.microsoft.com/office/drawing/2014/main" id="{E9A99D14-E200-6824-31C8-9CB5F82F69AF}"/>
                </a:ext>
              </a:extLst>
            </p:cNvPr>
            <p:cNvSpPr txBox="1"/>
            <p:nvPr/>
          </p:nvSpPr>
          <p:spPr>
            <a:xfrm rot="5400000">
              <a:off x="3456563" y="1886150"/>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III. MẠCH ĐIỆN BA PHA</a:t>
              </a:r>
              <a:endParaRPr lang="en-US" sz="2600" dirty="0">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376291" y="2213190"/>
            <a:ext cx="4881512" cy="597665"/>
            <a:chOff x="433444" y="2313209"/>
            <a:chExt cx="7265876" cy="597665"/>
          </a:xfrm>
        </p:grpSpPr>
        <p:sp>
          <p:nvSpPr>
            <p:cNvPr id="14" name="Hình tự do: Hình 2">
              <a:extLst>
                <a:ext uri="{FF2B5EF4-FFF2-40B4-BE49-F238E27FC236}">
                  <a16:creationId xmlns=""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5" name="Hộp Văn bản 4">
              <a:extLst>
                <a:ext uri="{FF2B5EF4-FFF2-40B4-BE49-F238E27FC236}">
                  <a16:creationId xmlns="" xmlns:a16="http://schemas.microsoft.com/office/drawing/2014/main" id="{D35B92B7-8E55-1FAC-02A4-0073A4F9328E}"/>
                </a:ext>
              </a:extLst>
            </p:cNvPr>
            <p:cNvSpPr txBox="1"/>
            <p:nvPr/>
          </p:nvSpPr>
          <p:spPr>
            <a:xfrm rot="5400000">
              <a:off x="3789179" y="-1012156"/>
              <a:ext cx="584775" cy="7235506"/>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Mạch điện ba pha đối xứng</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9"/>
              <p:cNvSpPr/>
              <p:nvPr/>
            </p:nvSpPr>
            <p:spPr>
              <a:xfrm>
                <a:off x="314090" y="2957869"/>
                <a:ext cx="9529710" cy="3402150"/>
              </a:xfrm>
              <a:prstGeom prst="rect">
                <a:avLst/>
              </a:prstGeom>
            </p:spPr>
            <p:txBody>
              <a:bodyPr wrap="square">
                <a:spAutoFit/>
              </a:bodyPr>
              <a:lstStyle/>
              <a:p>
                <a:r>
                  <a:rPr lang="en-US" sz="2600" smtClean="0">
                    <a:latin typeface="Arial" panose="020B0604020202020204" pitchFamily="34" charset="0"/>
                    <a:cs typeface="Arial" panose="020B0604020202020204" pitchFamily="34" charset="0"/>
                  </a:rPr>
                  <a:t>- Mạch điện ba pha được gọi là đối xứng nếu có nguồn đối xứng và tải đối xứng.</a:t>
                </a:r>
              </a:p>
              <a:p>
                <a:r>
                  <a:rPr lang="en-US" sz="2600">
                    <a:latin typeface="Arial" panose="020B0604020202020204" pitchFamily="34" charset="0"/>
                    <a:cs typeface="Arial" panose="020B0604020202020204" pitchFamily="34" charset="0"/>
                  </a:rPr>
                  <a:t>+</a:t>
                </a:r>
                <a:r>
                  <a:rPr lang="en-US" sz="2600" smtClean="0">
                    <a:latin typeface="Arial" panose="020B0604020202020204" pitchFamily="34" charset="0"/>
                    <a:cs typeface="Arial" panose="020B0604020202020204" pitchFamily="34" charset="0"/>
                  </a:rPr>
                  <a:t> Nguồn đối xứng là nguồn có biên độ và tần số bằng nhau, pha lệch nhau 2</a:t>
                </a:r>
                <a:r>
                  <a:rPr lang="el-GR" sz="2600" smtClean="0">
                    <a:latin typeface="Arial" panose="020B0604020202020204" pitchFamily="34" charset="0"/>
                    <a:cs typeface="Arial" panose="020B0604020202020204" pitchFamily="34" charset="0"/>
                  </a:rPr>
                  <a:t>π</a:t>
                </a:r>
                <a:r>
                  <a:rPr lang="en-US" sz="2600" smtClean="0">
                    <a:latin typeface="Arial" panose="020B0604020202020204" pitchFamily="34" charset="0"/>
                    <a:cs typeface="Arial" panose="020B0604020202020204" pitchFamily="34" charset="0"/>
                  </a:rPr>
                  <a:t>/3rad</a:t>
                </a:r>
              </a:p>
              <a:p>
                <a:r>
                  <a:rPr lang="en-US" sz="2600">
                    <a:latin typeface="Arial" panose="020B0604020202020204" pitchFamily="34" charset="0"/>
                    <a:cs typeface="Arial" panose="020B0604020202020204" pitchFamily="34" charset="0"/>
                  </a:rPr>
                  <a:t>+</a:t>
                </a:r>
                <a:r>
                  <a:rPr lang="en-US" sz="2600" smtClean="0">
                    <a:latin typeface="Arial" panose="020B0604020202020204" pitchFamily="34" charset="0"/>
                    <a:cs typeface="Arial" panose="020B0604020202020204" pitchFamily="34" charset="0"/>
                  </a:rPr>
                  <a:t>Tải được gọi là đối xứng nếu </a:t>
                </a:r>
                <a:r>
                  <a:rPr lang="pt-BR" sz="2600" smtClean="0">
                    <a:latin typeface="Arial" panose="020B0604020202020204" pitchFamily="34" charset="0"/>
                    <a:cs typeface="Arial" panose="020B0604020202020204" pitchFamily="34" charset="0"/>
                  </a:rPr>
                  <a:t>Z</a:t>
                </a:r>
                <a:r>
                  <a:rPr lang="pt-BR" sz="2600" baseline="-25000" smtClean="0">
                    <a:latin typeface="Arial" panose="020B0604020202020204" pitchFamily="34" charset="0"/>
                    <a:cs typeface="Arial" panose="020B0604020202020204" pitchFamily="34" charset="0"/>
                  </a:rPr>
                  <a:t>A</a:t>
                </a:r>
                <a:r>
                  <a:rPr lang="pt-BR" sz="2600" smtClean="0">
                    <a:latin typeface="Arial" panose="020B0604020202020204" pitchFamily="34" charset="0"/>
                    <a:cs typeface="Arial" panose="020B0604020202020204" pitchFamily="34" charset="0"/>
                  </a:rPr>
                  <a:t>= Z</a:t>
                </a:r>
                <a:r>
                  <a:rPr lang="pt-BR" sz="2600" baseline="-25000" smtClean="0">
                    <a:latin typeface="Arial" panose="020B0604020202020204" pitchFamily="34" charset="0"/>
                    <a:cs typeface="Arial" panose="020B0604020202020204" pitchFamily="34" charset="0"/>
                  </a:rPr>
                  <a:t>B</a:t>
                </a:r>
                <a:r>
                  <a:rPr lang="pt-BR" sz="2600">
                    <a:latin typeface="Arial" panose="020B0604020202020204" pitchFamily="34" charset="0"/>
                    <a:cs typeface="Arial" panose="020B0604020202020204" pitchFamily="34" charset="0"/>
                  </a:rPr>
                  <a:t> </a:t>
                </a:r>
                <a:r>
                  <a:rPr lang="pt-BR" sz="2600" smtClean="0">
                    <a:latin typeface="Arial" panose="020B0604020202020204" pitchFamily="34" charset="0"/>
                    <a:cs typeface="Arial" panose="020B0604020202020204" pitchFamily="34" charset="0"/>
                  </a:rPr>
                  <a:t>= Z</a:t>
                </a:r>
                <a:r>
                  <a:rPr lang="pt-BR" sz="2600" baseline="-25000" smtClean="0">
                    <a:latin typeface="Arial" panose="020B0604020202020204" pitchFamily="34" charset="0"/>
                    <a:cs typeface="Arial" panose="020B0604020202020204" pitchFamily="34" charset="0"/>
                  </a:rPr>
                  <a:t>C.</a:t>
                </a:r>
              </a:p>
              <a:p>
                <a:r>
                  <a:rPr lang="en-US" sz="2600" smtClean="0">
                    <a:latin typeface="Arial" panose="020B0604020202020204" pitchFamily="34" charset="0"/>
                    <a:cs typeface="Arial" panose="020B0604020202020204" pitchFamily="34" charset="0"/>
                  </a:rPr>
                  <a:t>- Mối quan hệ giữa đại lượng dây và pha</a:t>
                </a:r>
              </a:p>
              <a:p>
                <a:r>
                  <a:rPr lang="en-US" sz="2600" smtClean="0">
                    <a:latin typeface="Arial" panose="020B0604020202020204" pitchFamily="34" charset="0"/>
                    <a:cs typeface="Arial" panose="020B0604020202020204" pitchFamily="34" charset="0"/>
                  </a:rPr>
                  <a:t>+ </a:t>
                </a:r>
                <a:r>
                  <a:rPr lang="vi-VN" sz="2600">
                    <a:ea typeface="Times New Roman" panose="02020603050405020304" pitchFamily="18" charset="0"/>
                  </a:rPr>
                  <a:t>Khi nối </a:t>
                </a:r>
                <a:r>
                  <a:rPr lang="en-US" sz="2600" smtClean="0">
                    <a:latin typeface="Arial" panose="020B0604020202020204" pitchFamily="34" charset="0"/>
                    <a:ea typeface="Times New Roman" panose="02020603050405020304" pitchFamily="18" charset="0"/>
                    <a:cs typeface="Arial" panose="020B0604020202020204" pitchFamily="34" charset="0"/>
                  </a:rPr>
                  <a:t>hình </a:t>
                </a:r>
                <a:r>
                  <a:rPr lang="vi-VN" sz="2600" smtClean="0">
                    <a:ea typeface="Times New Roman" panose="02020603050405020304" pitchFamily="18" charset="0"/>
                  </a:rPr>
                  <a:t>sao</a:t>
                </a:r>
                <a:r>
                  <a:rPr lang="vi-VN" sz="2600">
                    <a:ea typeface="Times New Roman" panose="02020603050405020304" pitchFamily="18" charset="0"/>
                  </a:rPr>
                  <a:t>:  I</a:t>
                </a:r>
                <a:r>
                  <a:rPr lang="vi-VN" sz="2600" baseline="-25000">
                    <a:ea typeface="Times New Roman" panose="02020603050405020304" pitchFamily="18" charset="0"/>
                  </a:rPr>
                  <a:t>d </a:t>
                </a:r>
                <a:r>
                  <a:rPr lang="vi-VN" sz="2600">
                    <a:ea typeface="Times New Roman" panose="02020603050405020304" pitchFamily="18" charset="0"/>
                  </a:rPr>
                  <a:t>= I</a:t>
                </a:r>
                <a:r>
                  <a:rPr lang="vi-VN" sz="2600" baseline="-25000">
                    <a:ea typeface="Times New Roman" panose="02020603050405020304" pitchFamily="18" charset="0"/>
                  </a:rPr>
                  <a:t>P</a:t>
                </a:r>
                <a:r>
                  <a:rPr lang="vi-VN" sz="2600">
                    <a:ea typeface="Times New Roman" panose="02020603050405020304" pitchFamily="18" charset="0"/>
                  </a:rPr>
                  <a:t> ; U</a:t>
                </a:r>
                <a:r>
                  <a:rPr lang="vi-VN" sz="2600" baseline="-25000">
                    <a:ea typeface="Times New Roman" panose="02020603050405020304" pitchFamily="18" charset="0"/>
                  </a:rPr>
                  <a:t>d </a:t>
                </a:r>
                <a:r>
                  <a:rPr lang="vi-VN" sz="2600">
                    <a:ea typeface="Times New Roman" panose="02020603050405020304" pitchFamily="18" charset="0"/>
                  </a:rPr>
                  <a:t>= </a:t>
                </a:r>
                <a14:m>
                  <m:oMath xmlns:m="http://schemas.openxmlformats.org/officeDocument/2006/math">
                    <m:rad>
                      <m:radPr>
                        <m:degHide m:val="on"/>
                        <m:ctrlPr>
                          <a:rPr lang="en-US" sz="2600" i="1">
                            <a:latin typeface="Cambria Math" panose="02040503050406030204" pitchFamily="18" charset="0"/>
                            <a:ea typeface="Times New Roman" panose="02020603050405020304" pitchFamily="18" charset="0"/>
                          </a:rPr>
                        </m:ctrlPr>
                      </m:radPr>
                      <m:deg/>
                      <m:e>
                        <m:r>
                          <a:rPr lang="vi-VN" sz="2600" b="0" i="1">
                            <a:latin typeface="Cambria Math" panose="02040503050406030204" pitchFamily="18" charset="0"/>
                            <a:ea typeface="Times New Roman" panose="02020603050405020304" pitchFamily="18" charset="0"/>
                          </a:rPr>
                          <m:t>3</m:t>
                        </m:r>
                      </m:e>
                    </m:rad>
                  </m:oMath>
                </a14:m>
                <a:r>
                  <a:rPr lang="vi-VN" sz="2600">
                    <a:ea typeface="Times New Roman" panose="02020603050405020304" pitchFamily="18" charset="0"/>
                  </a:rPr>
                  <a:t>U</a:t>
                </a:r>
                <a:r>
                  <a:rPr lang="vi-VN" sz="2600" baseline="-25000">
                    <a:ea typeface="Times New Roman" panose="02020603050405020304" pitchFamily="18" charset="0"/>
                  </a:rPr>
                  <a:t>P</a:t>
                </a:r>
                <a:endParaRPr lang="en-US" sz="2600">
                  <a:ea typeface="Times New Roman" panose="02020603050405020304" pitchFamily="18" charset="0"/>
                </a:endParaRPr>
              </a:p>
              <a:p>
                <a:r>
                  <a:rPr lang="en-US" sz="2600" smtClean="0">
                    <a:latin typeface="Arial" panose="020B0604020202020204" pitchFamily="34" charset="0"/>
                    <a:cs typeface="Arial" panose="020B0604020202020204" pitchFamily="34" charset="0"/>
                  </a:rPr>
                  <a:t>+ Khi nối hình tam giác: </a:t>
                </a:r>
                <a:r>
                  <a:rPr lang="vi-VN" sz="2600">
                    <a:ea typeface="Times New Roman" panose="02020603050405020304" pitchFamily="18" charset="0"/>
                  </a:rPr>
                  <a:t>I</a:t>
                </a:r>
                <a:r>
                  <a:rPr lang="vi-VN" sz="2600" baseline="-25000">
                    <a:ea typeface="Times New Roman" panose="02020603050405020304" pitchFamily="18" charset="0"/>
                  </a:rPr>
                  <a:t>d </a:t>
                </a:r>
                <a:r>
                  <a:rPr lang="vi-VN" sz="2600">
                    <a:ea typeface="Times New Roman" panose="02020603050405020304" pitchFamily="18" charset="0"/>
                  </a:rPr>
                  <a:t>= </a:t>
                </a:r>
                <a14:m>
                  <m:oMath xmlns:m="http://schemas.openxmlformats.org/officeDocument/2006/math">
                    <m:rad>
                      <m:radPr>
                        <m:degHide m:val="on"/>
                        <m:ctrlPr>
                          <a:rPr lang="en-US" sz="2600" i="1">
                            <a:latin typeface="Cambria Math" panose="02040503050406030204" pitchFamily="18" charset="0"/>
                          </a:rPr>
                        </m:ctrlPr>
                      </m:radPr>
                      <m:deg/>
                      <m:e>
                        <m:r>
                          <a:rPr lang="vi-VN" sz="2600" b="0" i="1">
                            <a:latin typeface="Cambria Math" panose="02040503050406030204" pitchFamily="18" charset="0"/>
                            <a:ea typeface="Times New Roman" panose="02020603050405020304" pitchFamily="18" charset="0"/>
                            <a:cs typeface="Times New Roman" panose="02020603050405020304" pitchFamily="18" charset="0"/>
                          </a:rPr>
                          <m:t>3</m:t>
                        </m:r>
                      </m:e>
                    </m:rad>
                  </m:oMath>
                </a14:m>
                <a:r>
                  <a:rPr lang="vi-VN" sz="2600">
                    <a:ea typeface="Times New Roman" panose="02020603050405020304" pitchFamily="18" charset="0"/>
                  </a:rPr>
                  <a:t>I</a:t>
                </a:r>
                <a:r>
                  <a:rPr lang="vi-VN" sz="2600" baseline="-25000">
                    <a:ea typeface="Times New Roman" panose="02020603050405020304" pitchFamily="18" charset="0"/>
                  </a:rPr>
                  <a:t>P</a:t>
                </a:r>
                <a:r>
                  <a:rPr lang="vi-VN" sz="2600">
                    <a:ea typeface="Times New Roman" panose="02020603050405020304" pitchFamily="18" charset="0"/>
                  </a:rPr>
                  <a:t> ; U</a:t>
                </a:r>
                <a:r>
                  <a:rPr lang="vi-VN" sz="2600" baseline="-25000">
                    <a:ea typeface="Times New Roman" panose="02020603050405020304" pitchFamily="18" charset="0"/>
                  </a:rPr>
                  <a:t>d </a:t>
                </a:r>
                <a:r>
                  <a:rPr lang="vi-VN" sz="2600">
                    <a:ea typeface="Times New Roman" panose="02020603050405020304" pitchFamily="18" charset="0"/>
                  </a:rPr>
                  <a:t>= </a:t>
                </a:r>
                <a:r>
                  <a:rPr lang="vi-VN" sz="2600" smtClean="0">
                    <a:ea typeface="Times New Roman" panose="02020603050405020304" pitchFamily="18" charset="0"/>
                  </a:rPr>
                  <a:t>U</a:t>
                </a:r>
                <a:r>
                  <a:rPr lang="vi-VN" sz="2600" baseline="-25000" smtClean="0">
                    <a:ea typeface="Times New Roman" panose="02020603050405020304" pitchFamily="18" charset="0"/>
                  </a:rPr>
                  <a:t>P</a:t>
                </a:r>
                <a:r>
                  <a:rPr lang="en-US" sz="2600" smtClean="0">
                    <a:cs typeface="Arial" panose="020B0604020202020204" pitchFamily="34" charset="0"/>
                  </a:rPr>
                  <a:t> </a:t>
                </a:r>
              </a:p>
            </p:txBody>
          </p:sp>
        </mc:Choice>
        <mc:Fallback xmlns="">
          <p:sp>
            <p:nvSpPr>
              <p:cNvPr id="20" name="Rectangle 19"/>
              <p:cNvSpPr>
                <a:spLocks noRot="1" noChangeAspect="1" noMove="1" noResize="1" noEditPoints="1" noAdjustHandles="1" noChangeArrowheads="1" noChangeShapeType="1" noTextEdit="1"/>
              </p:cNvSpPr>
              <p:nvPr/>
            </p:nvSpPr>
            <p:spPr>
              <a:xfrm>
                <a:off x="314090" y="2957869"/>
                <a:ext cx="9529710" cy="3402150"/>
              </a:xfrm>
              <a:prstGeom prst="rect">
                <a:avLst/>
              </a:prstGeom>
              <a:blipFill>
                <a:blip r:embed="rId2"/>
                <a:stretch>
                  <a:fillRect l="-1152" t="-1613" b="-1971"/>
                </a:stretch>
              </a:blipFill>
            </p:spPr>
            <p:txBody>
              <a:bodyPr/>
              <a:lstStyle/>
              <a:p>
                <a:r>
                  <a:rPr lang="en-US">
                    <a:noFill/>
                  </a:rPr>
                  <a:t> </a:t>
                </a:r>
              </a:p>
            </p:txBody>
          </p:sp>
        </mc:Fallback>
      </mc:AlternateContent>
    </p:spTree>
    <p:extLst>
      <p:ext uri="{BB962C8B-B14F-4D97-AF65-F5344CB8AC3E}">
        <p14:creationId xmlns:p14="http://schemas.microsoft.com/office/powerpoint/2010/main" val="6161200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850" y="1815884"/>
            <a:ext cx="3226230" cy="3226230"/>
          </a:xfrm>
          <a:prstGeom prst="rect">
            <a:avLst/>
          </a:prstGeom>
        </p:spPr>
      </p:pic>
      <p:sp>
        <p:nvSpPr>
          <p:cNvPr id="4" name="Hộp Văn bản 14">
            <a:extLst>
              <a:ext uri="{FF2B5EF4-FFF2-40B4-BE49-F238E27FC236}">
                <a16:creationId xmlns="" xmlns:a16="http://schemas.microsoft.com/office/drawing/2014/main" id="{E9A99D14-E200-6824-31C8-9CB5F82F69AF}"/>
              </a:ext>
            </a:extLst>
          </p:cNvPr>
          <p:cNvSpPr txBox="1"/>
          <p:nvPr/>
        </p:nvSpPr>
        <p:spPr>
          <a:xfrm rot="5400000">
            <a:off x="5106785" y="1979807"/>
            <a:ext cx="677108" cy="2596721"/>
          </a:xfrm>
          <a:prstGeom prst="rect">
            <a:avLst/>
          </a:prstGeom>
          <a:noFill/>
        </p:spPr>
        <p:txBody>
          <a:bodyPr vert="vert270" wrap="square" rtlCol="0">
            <a:spAutoFit/>
          </a:bodyPr>
          <a:lstStyle/>
          <a:p>
            <a:r>
              <a:rPr lang="en-US" sz="3200" smtClean="0">
                <a:latin typeface="Arial" panose="020B0604020202020204" pitchFamily="34" charset="0"/>
                <a:cs typeface="Arial" panose="020B0604020202020204" pitchFamily="34" charset="0"/>
              </a:rPr>
              <a:t>LUYỆN TẬP</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733575"/>
      </p:ext>
    </p:extLst>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850" y="1815884"/>
            <a:ext cx="3226230" cy="3226230"/>
          </a:xfrm>
          <a:prstGeom prst="rect">
            <a:avLst/>
          </a:prstGeom>
        </p:spPr>
      </p:pic>
      <p:sp>
        <p:nvSpPr>
          <p:cNvPr id="4" name="Hộp Văn bản 14">
            <a:extLst>
              <a:ext uri="{FF2B5EF4-FFF2-40B4-BE49-F238E27FC236}">
                <a16:creationId xmlns="" xmlns:a16="http://schemas.microsoft.com/office/drawing/2014/main" id="{E9A99D14-E200-6824-31C8-9CB5F82F69AF}"/>
              </a:ext>
            </a:extLst>
          </p:cNvPr>
          <p:cNvSpPr txBox="1"/>
          <p:nvPr/>
        </p:nvSpPr>
        <p:spPr>
          <a:xfrm rot="5400000">
            <a:off x="5782108" y="1058263"/>
            <a:ext cx="1169551" cy="4439808"/>
          </a:xfrm>
          <a:prstGeom prst="rect">
            <a:avLst/>
          </a:prstGeom>
          <a:noFill/>
        </p:spPr>
        <p:txBody>
          <a:bodyPr vert="vert270" wrap="square" rtlCol="0">
            <a:spAutoFit/>
          </a:bodyPr>
          <a:lstStyle/>
          <a:p>
            <a:r>
              <a:rPr lang="en-US" sz="3200" smtClean="0">
                <a:latin typeface="Arial" panose="020B0604020202020204" pitchFamily="34" charset="0"/>
                <a:cs typeface="Arial" panose="020B0604020202020204" pitchFamily="34" charset="0"/>
              </a:rPr>
              <a:t>I. DÒNG </a:t>
            </a:r>
            <a:r>
              <a:rPr lang="en-US" sz="3200" dirty="0">
                <a:latin typeface="Arial" panose="020B0604020202020204" pitchFamily="34" charset="0"/>
                <a:cs typeface="Arial" panose="020B0604020202020204" pitchFamily="34" charset="0"/>
              </a:rPr>
              <a:t>ĐIỆN XOAY CHIỀU BA PHA</a:t>
            </a:r>
          </a:p>
        </p:txBody>
      </p:sp>
    </p:spTree>
    <p:extLst>
      <p:ext uri="{BB962C8B-B14F-4D97-AF65-F5344CB8AC3E}">
        <p14:creationId xmlns:p14="http://schemas.microsoft.com/office/powerpoint/2010/main" val="1291133778"/>
      </p:ext>
    </p:extLst>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NTER1">
            <a:hlinkClick r:id="rId7" action="ppaction://hlinksldjump">
              <a:snd r:embed="rId8" name="push.wav"/>
            </a:hlinkClick>
            <a:extLst>
              <a:ext uri="{FF2B5EF4-FFF2-40B4-BE49-F238E27FC236}">
                <a16:creationId xmlns="" xmlns:a16="http://schemas.microsoft.com/office/drawing/2014/main" id="{5FA5F76D-75E3-A5D1-BCB3-65D0687357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9176" y="5748338"/>
            <a:ext cx="8477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AutoShape 3">
            <a:extLst>
              <a:ext uri="{FF2B5EF4-FFF2-40B4-BE49-F238E27FC236}">
                <a16:creationId xmlns="" xmlns:a16="http://schemas.microsoft.com/office/drawing/2014/main" id="{7E9A5FD7-6274-32F9-2B79-98F85A7EE970}"/>
              </a:ext>
            </a:extLst>
          </p:cNvPr>
          <p:cNvSpPr>
            <a:spLocks noChangeArrowheads="1"/>
          </p:cNvSpPr>
          <p:nvPr/>
        </p:nvSpPr>
        <p:spPr bwMode="auto">
          <a:xfrm>
            <a:off x="685800" y="1028701"/>
            <a:ext cx="853440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100"/>
          </a:p>
        </p:txBody>
      </p:sp>
      <p:grpSp>
        <p:nvGrpSpPr>
          <p:cNvPr id="19460" name="Group 4">
            <a:extLst>
              <a:ext uri="{FF2B5EF4-FFF2-40B4-BE49-F238E27FC236}">
                <a16:creationId xmlns="" xmlns:a16="http://schemas.microsoft.com/office/drawing/2014/main" id="{A93A1296-8912-3BED-2F75-DADFEC00D40A}"/>
              </a:ext>
            </a:extLst>
          </p:cNvPr>
          <p:cNvGrpSpPr>
            <a:grpSpLocks/>
          </p:cNvGrpSpPr>
          <p:nvPr/>
        </p:nvGrpSpPr>
        <p:grpSpPr bwMode="auto">
          <a:xfrm>
            <a:off x="1270000" y="4886326"/>
            <a:ext cx="7340600" cy="771525"/>
            <a:chOff x="560" y="3384"/>
            <a:chExt cx="4624" cy="648"/>
          </a:xfrm>
        </p:grpSpPr>
        <p:pic>
          <p:nvPicPr>
            <p:cNvPr id="19471" name="Picture 5" descr="4408">
              <a:extLst>
                <a:ext uri="{FF2B5EF4-FFF2-40B4-BE49-F238E27FC236}">
                  <a16:creationId xmlns="" xmlns:a16="http://schemas.microsoft.com/office/drawing/2014/main" id="{313539EE-4E66-9D62-0AEE-73A57079988F}"/>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6" descr="4635">
              <a:extLst>
                <a:ext uri="{FF2B5EF4-FFF2-40B4-BE49-F238E27FC236}">
                  <a16:creationId xmlns="" xmlns:a16="http://schemas.microsoft.com/office/drawing/2014/main" id="{4CFBFD07-83C5-F704-2632-128F5F55853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7" descr="boo7">
              <a:extLst>
                <a:ext uri="{FF2B5EF4-FFF2-40B4-BE49-F238E27FC236}">
                  <a16:creationId xmlns="" xmlns:a16="http://schemas.microsoft.com/office/drawing/2014/main" id="{1181177B-8178-CF66-058B-7FF92CF9332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8" descr="email001">
              <a:extLst>
                <a:ext uri="{FF2B5EF4-FFF2-40B4-BE49-F238E27FC236}">
                  <a16:creationId xmlns="" xmlns:a16="http://schemas.microsoft.com/office/drawing/2014/main" id="{1D2FB4C3-7461-7E53-E2A6-299254C2942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9" descr="et5">
              <a:extLst>
                <a:ext uri="{FF2B5EF4-FFF2-40B4-BE49-F238E27FC236}">
                  <a16:creationId xmlns="" xmlns:a16="http://schemas.microsoft.com/office/drawing/2014/main" id="{AC46890F-C75A-B1DA-7BCA-33EB0AD3C3F2}"/>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10" descr="glob_anm">
              <a:extLst>
                <a:ext uri="{FF2B5EF4-FFF2-40B4-BE49-F238E27FC236}">
                  <a16:creationId xmlns="" xmlns:a16="http://schemas.microsoft.com/office/drawing/2014/main" id="{62EB979B-7C0A-1ABB-7689-083AC65B54DE}"/>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11" descr="ani53">
              <a:extLst>
                <a:ext uri="{FF2B5EF4-FFF2-40B4-BE49-F238E27FC236}">
                  <a16:creationId xmlns="" xmlns:a16="http://schemas.microsoft.com/office/drawing/2014/main" id="{8CF3AD68-97E6-097B-1670-F39EF4104028}"/>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12" descr="mu37">
              <a:extLst>
                <a:ext uri="{FF2B5EF4-FFF2-40B4-BE49-F238E27FC236}">
                  <a16:creationId xmlns="" xmlns:a16="http://schemas.microsoft.com/office/drawing/2014/main" id="{66ECC927-2573-D367-7521-E578630C1595}"/>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1" name="Group 13">
            <a:extLst>
              <a:ext uri="{FF2B5EF4-FFF2-40B4-BE49-F238E27FC236}">
                <a16:creationId xmlns="" xmlns:a16="http://schemas.microsoft.com/office/drawing/2014/main" id="{F0F89D0C-0AEC-69E9-D913-B6540FFD9DBC}"/>
              </a:ext>
            </a:extLst>
          </p:cNvPr>
          <p:cNvGrpSpPr>
            <a:grpSpLocks/>
          </p:cNvGrpSpPr>
          <p:nvPr/>
        </p:nvGrpSpPr>
        <p:grpSpPr bwMode="auto">
          <a:xfrm>
            <a:off x="723900" y="1085850"/>
            <a:ext cx="8458200" cy="1428750"/>
            <a:chOff x="216" y="192"/>
            <a:chExt cx="5328" cy="1200"/>
          </a:xfrm>
        </p:grpSpPr>
        <p:pic>
          <p:nvPicPr>
            <p:cNvPr id="19467" name="Picture 14" descr="an30">
              <a:extLst>
                <a:ext uri="{FF2B5EF4-FFF2-40B4-BE49-F238E27FC236}">
                  <a16:creationId xmlns="" xmlns:a16="http://schemas.microsoft.com/office/drawing/2014/main" id="{D30E8225-C1C0-428B-0DF4-AE0A79720CB1}"/>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5" descr="33">
              <a:extLst>
                <a:ext uri="{FF2B5EF4-FFF2-40B4-BE49-F238E27FC236}">
                  <a16:creationId xmlns="" xmlns:a16="http://schemas.microsoft.com/office/drawing/2014/main" id="{9EAE027D-3AD6-C7E0-E336-BFCACF97BBE6}"/>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6" descr="13">
              <a:extLst>
                <a:ext uri="{FF2B5EF4-FFF2-40B4-BE49-F238E27FC236}">
                  <a16:creationId xmlns="" xmlns:a16="http://schemas.microsoft.com/office/drawing/2014/main" id="{96E7E61C-72F9-33CD-FC72-D648B0B9D0FA}"/>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720688">
              <a:off x="288" y="768"/>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7" descr="13">
              <a:extLst>
                <a:ext uri="{FF2B5EF4-FFF2-40B4-BE49-F238E27FC236}">
                  <a16:creationId xmlns="" xmlns:a16="http://schemas.microsoft.com/office/drawing/2014/main" id="{9995D543-9666-F2CE-07B9-DD1A458A4CF8}"/>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20830273" flipH="1">
              <a:off x="3696" y="768"/>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6" name="WordArt 18">
            <a:extLst>
              <a:ext uri="{FF2B5EF4-FFF2-40B4-BE49-F238E27FC236}">
                <a16:creationId xmlns="" xmlns:a16="http://schemas.microsoft.com/office/drawing/2014/main" id="{F87DC372-1D94-FF91-1DF5-662B8ADC4056}"/>
              </a:ext>
            </a:extLst>
          </p:cNvPr>
          <p:cNvSpPr>
            <a:spLocks noChangeArrowheads="1" noChangeShapeType="1" noTextEdit="1"/>
          </p:cNvSpPr>
          <p:nvPr/>
        </p:nvSpPr>
        <p:spPr bwMode="auto">
          <a:xfrm>
            <a:off x="1524000" y="3486150"/>
            <a:ext cx="7086600" cy="914400"/>
          </a:xfrm>
          <a:prstGeom prst="rect">
            <a:avLst/>
          </a:prstGeom>
        </p:spPr>
        <p:txBody>
          <a:bodyPr wrap="none" fromWordArt="1">
            <a:prstTxWarp prst="textPlain">
              <a:avLst>
                <a:gd name="adj" fmla="val 50000"/>
              </a:avLst>
            </a:prstTxWarp>
          </a:bodyPr>
          <a:lstStyle/>
          <a:p>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chu«ng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vµng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 </a:t>
            </a:r>
          </a:p>
        </p:txBody>
      </p:sp>
      <p:sp>
        <p:nvSpPr>
          <p:cNvPr id="2067" name="Text Box 19">
            <a:extLst>
              <a:ext uri="{FF2B5EF4-FFF2-40B4-BE49-F238E27FC236}">
                <a16:creationId xmlns="" xmlns:a16="http://schemas.microsoft.com/office/drawing/2014/main" id="{AA0EC5DF-9C91-4718-8A48-D0C101AE75F8}"/>
              </a:ext>
            </a:extLst>
          </p:cNvPr>
          <p:cNvSpPr txBox="1">
            <a:spLocks noChangeArrowheads="1"/>
          </p:cNvSpPr>
          <p:nvPr/>
        </p:nvSpPr>
        <p:spPr bwMode="auto">
          <a:xfrm>
            <a:off x="1447800" y="2628900"/>
            <a:ext cx="6934200" cy="554038"/>
          </a:xfrm>
          <a:prstGeom prst="rect">
            <a:avLst/>
          </a:prstGeom>
          <a:noFill/>
          <a:ln>
            <a:noFill/>
          </a:ln>
          <a:effectLst/>
        </p:spPr>
        <p:txBody>
          <a:bodyPr>
            <a:spAutoFit/>
          </a:bodyPr>
          <a:lstStyle/>
          <a:p>
            <a:pPr>
              <a:spcBef>
                <a:spcPct val="50000"/>
              </a:spcBef>
              <a:defRPr/>
            </a:pPr>
            <a:r>
              <a:rPr lang="en-US" sz="3000" dirty="0" err="1">
                <a:solidFill>
                  <a:srgbClr val="FF0000"/>
                </a:solidFill>
                <a:effectLst>
                  <a:outerShdw blurRad="38100" dist="38100" dir="2700000" algn="tl">
                    <a:srgbClr val="000000"/>
                  </a:outerShdw>
                </a:effectLst>
                <a:latin typeface=".VnBlackH" pitchFamily="34" charset="0"/>
              </a:rPr>
              <a:t>Trß</a:t>
            </a:r>
            <a:r>
              <a:rPr lang="en-US" sz="3000" dirty="0">
                <a:solidFill>
                  <a:srgbClr val="FF0000"/>
                </a:solidFill>
                <a:effectLst>
                  <a:outerShdw blurRad="38100" dist="38100" dir="2700000" algn="tl">
                    <a:srgbClr val="000000"/>
                  </a:outerShdw>
                </a:effectLst>
                <a:latin typeface=".VnBlackH" pitchFamily="34" charset="0"/>
              </a:rPr>
              <a:t> </a:t>
            </a:r>
            <a:r>
              <a:rPr lang="en-US" sz="3000" dirty="0" err="1">
                <a:solidFill>
                  <a:srgbClr val="FF0000"/>
                </a:solidFill>
                <a:effectLst>
                  <a:outerShdw blurRad="38100" dist="38100" dir="2700000" algn="tl">
                    <a:srgbClr val="000000"/>
                  </a:outerShdw>
                </a:effectLst>
                <a:latin typeface=".VnBlackH" pitchFamily="34" charset="0"/>
              </a:rPr>
              <a:t>ch¬I</a:t>
            </a:r>
            <a:r>
              <a:rPr lang="en-US" sz="3000" dirty="0">
                <a:solidFill>
                  <a:srgbClr val="FF0000"/>
                </a:solidFill>
                <a:effectLst>
                  <a:outerShdw blurRad="38100" dist="38100" dir="2700000" algn="tl">
                    <a:srgbClr val="000000"/>
                  </a:outerShdw>
                </a:effectLst>
                <a:latin typeface=".VnBlackH" pitchFamily="34" charset="0"/>
              </a:rPr>
              <a:t> LUYỆN TẬP</a:t>
            </a:r>
          </a:p>
        </p:txBody>
      </p:sp>
      <p:pic>
        <p:nvPicPr>
          <p:cNvPr id="2068" name="8. Ket thuc cau hoi.wav">
            <a:hlinkClick r:id="" action="ppaction://media"/>
            <a:extLst>
              <a:ext uri="{FF2B5EF4-FFF2-40B4-BE49-F238E27FC236}">
                <a16:creationId xmlns="" xmlns:a16="http://schemas.microsoft.com/office/drawing/2014/main" id="{E437C381-08C0-DFFC-7E40-202CD032928A}"/>
              </a:ext>
            </a:extLst>
          </p:cNvPr>
          <p:cNvPicPr>
            <a:picLocks noRot="1" noChangeAspect="1" noChangeArrowheads="1"/>
          </p:cNvPicPr>
          <p:nvPr>
            <a:audioFile r:link="rId1"/>
          </p:nvPr>
        </p:nvPicPr>
        <p:blipFill>
          <a:blip r:embed="rId21">
            <a:extLst>
              <a:ext uri="{28A0092B-C50C-407E-A947-70E740481C1C}">
                <a14:useLocalDpi xmlns:a14="http://schemas.microsoft.com/office/drawing/2010/main" val="0"/>
              </a:ext>
            </a:extLst>
          </a:blip>
          <a:srcRect/>
          <a:stretch>
            <a:fillRect/>
          </a:stretch>
        </p:blipFill>
        <p:spPr bwMode="auto">
          <a:xfrm>
            <a:off x="533400" y="857250"/>
            <a:ext cx="76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3858.wav">
            <a:hlinkClick r:id="" action="ppaction://media"/>
            <a:extLst>
              <a:ext uri="{FF2B5EF4-FFF2-40B4-BE49-F238E27FC236}">
                <a16:creationId xmlns="" xmlns:a16="http://schemas.microsoft.com/office/drawing/2014/main" id="{A44F0068-37C1-C171-DA2C-5E6C24B066D0}"/>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21">
            <a:extLst>
              <a:ext uri="{28A0092B-C50C-407E-A947-70E740481C1C}">
                <a14:useLocalDpi xmlns:a14="http://schemas.microsoft.com/office/drawing/2010/main" val="0"/>
              </a:ext>
            </a:extLst>
          </a:blip>
          <a:srcRect/>
          <a:stretch>
            <a:fillRect/>
          </a:stretch>
        </p:blipFill>
        <p:spPr bwMode="auto">
          <a:xfrm>
            <a:off x="381000" y="857250"/>
            <a:ext cx="76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a:extLst>
              <a:ext uri="{FF2B5EF4-FFF2-40B4-BE49-F238E27FC236}">
                <a16:creationId xmlns="" xmlns:a16="http://schemas.microsoft.com/office/drawing/2014/main" id="{F8498666-D0D6-9409-4BEC-04A0F26E2F08}"/>
              </a:ext>
            </a:extLst>
          </p:cNvPr>
          <p:cNvPicPr>
            <a:picLocks noRot="1" noChangeAspect="1" noChangeArrowheads="1"/>
          </p:cNvPicPr>
          <p:nvPr>
            <a:audioFile r:link="rId4"/>
          </p:nvPr>
        </p:nvPicPr>
        <p:blipFill>
          <a:blip r:embed="rId21">
            <a:extLst>
              <a:ext uri="{28A0092B-C50C-407E-A947-70E740481C1C}">
                <a14:useLocalDpi xmlns:a14="http://schemas.microsoft.com/office/drawing/2010/main" val="0"/>
              </a:ext>
            </a:extLst>
          </a:blip>
          <a:srcRect/>
          <a:stretch>
            <a:fillRect/>
          </a:stretch>
        </p:blipFill>
        <p:spPr bwMode="auto">
          <a:xfrm>
            <a:off x="381000" y="5486400"/>
            <a:ext cx="76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9" fill="hold" nodeType="afterGroup">
                            <p:stCondLst>
                              <p:cond delay="3000"/>
                            </p:stCondLst>
                            <p:childTnLst>
                              <p:par>
                                <p:cTn id="10" presetID="51" presetClass="entr" presetSubtype="0" fill="hold"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155" decel="100000"/>
                                        <p:tgtEl>
                                          <p:spTgt spid="2066"/>
                                        </p:tgtEl>
                                      </p:cBhvr>
                                    </p:animEffect>
                                    <p:animScale>
                                      <p:cBhvr>
                                        <p:cTn id="13" dur="1155" decel="100000"/>
                                        <p:tgtEl>
                                          <p:spTgt spid="2066"/>
                                        </p:tgtEl>
                                      </p:cBhvr>
                                      <p:from x="10000" y="10000"/>
                                      <p:to x="200000" y="450000"/>
                                    </p:animScale>
                                    <p:animScale>
                                      <p:cBhvr>
                                        <p:cTn id="14" dur="1845" accel="100000" fill="hold">
                                          <p:stCondLst>
                                            <p:cond delay="1155"/>
                                          </p:stCondLst>
                                        </p:cTn>
                                        <p:tgtEl>
                                          <p:spTgt spid="2066"/>
                                        </p:tgtEl>
                                      </p:cBhvr>
                                      <p:from x="200000" y="450000"/>
                                      <p:to x="100000" y="100000"/>
                                    </p:animScale>
                                    <p:set>
                                      <p:cBhvr>
                                        <p:cTn id="15" dur="1155" fill="hold"/>
                                        <p:tgtEl>
                                          <p:spTgt spid="2066"/>
                                        </p:tgtEl>
                                        <p:attrNameLst>
                                          <p:attrName>ppt_x</p:attrName>
                                        </p:attrNameLst>
                                      </p:cBhvr>
                                      <p:to>
                                        <p:strVal val="(0.5)"/>
                                      </p:to>
                                    </p:set>
                                    <p:anim from="(0.5)" to="(#ppt_x)" calcmode="lin" valueType="num">
                                      <p:cBhvr>
                                        <p:cTn id="16" dur="1845" accel="100000" fill="hold">
                                          <p:stCondLst>
                                            <p:cond delay="1155"/>
                                          </p:stCondLst>
                                        </p:cTn>
                                        <p:tgtEl>
                                          <p:spTgt spid="2066"/>
                                        </p:tgtEl>
                                        <p:attrNameLst>
                                          <p:attrName>ppt_x</p:attrName>
                                        </p:attrNameLst>
                                      </p:cBhvr>
                                    </p:anim>
                                    <p:set>
                                      <p:cBhvr>
                                        <p:cTn id="17" dur="1155" fill="hold"/>
                                        <p:tgtEl>
                                          <p:spTgt spid="2066"/>
                                        </p:tgtEl>
                                        <p:attrNameLst>
                                          <p:attrName>ppt_y</p:attrName>
                                        </p:attrNameLst>
                                      </p:cBhvr>
                                      <p:to>
                                        <p:strVal val="(#ppt_y+0.4)"/>
                                      </p:to>
                                    </p:set>
                                    <p:anim from="(#ppt_y+0.4)" to="(#ppt_y)" calcmode="lin" valueType="num">
                                      <p:cBhvr>
                                        <p:cTn id="18" dur="1845" accel="100000" fill="hold">
                                          <p:stCondLst>
                                            <p:cond delay="1155"/>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childTnLst>
        </p:cTn>
      </p:par>
    </p:tnLst>
    <p:bldLst>
      <p:bldP spid="206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 xmlns:a16="http://schemas.microsoft.com/office/drawing/2014/main" id="{826F8208-4F0F-9535-1DBF-20DCF845726B}"/>
              </a:ext>
            </a:extLst>
          </p:cNvPr>
          <p:cNvSpPr>
            <a:spLocks noChangeArrowheads="1"/>
          </p:cNvSpPr>
          <p:nvPr/>
        </p:nvSpPr>
        <p:spPr bwMode="auto">
          <a:xfrm>
            <a:off x="3200400" y="3829051"/>
            <a:ext cx="19812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483" name="AutoShape 2">
            <a:extLst>
              <a:ext uri="{FF2B5EF4-FFF2-40B4-BE49-F238E27FC236}">
                <a16:creationId xmlns="" xmlns:a16="http://schemas.microsoft.com/office/drawing/2014/main" id="{A1E9D1A3-4CE8-5163-4F89-53B9D9B67233}"/>
              </a:ext>
            </a:extLst>
          </p:cNvPr>
          <p:cNvSpPr>
            <a:spLocks noChangeArrowheads="1"/>
          </p:cNvSpPr>
          <p:nvPr/>
        </p:nvSpPr>
        <p:spPr bwMode="auto">
          <a:xfrm>
            <a:off x="590448" y="1089964"/>
            <a:ext cx="8858351" cy="4791075"/>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100"/>
          </a:p>
        </p:txBody>
      </p:sp>
      <p:pic>
        <p:nvPicPr>
          <p:cNvPr id="20484" name="Picture 3" descr="an30">
            <a:extLst>
              <a:ext uri="{FF2B5EF4-FFF2-40B4-BE49-F238E27FC236}">
                <a16:creationId xmlns="" xmlns:a16="http://schemas.microsoft.com/office/drawing/2014/main" id="{F89F2E0E-9324-FA64-43DB-2E03D92304A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1096964"/>
            <a:ext cx="14478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33">
            <a:extLst>
              <a:ext uri="{FF2B5EF4-FFF2-40B4-BE49-F238E27FC236}">
                <a16:creationId xmlns="" xmlns:a16="http://schemas.microsoft.com/office/drawing/2014/main" id="{2E891445-09E4-FD9C-2465-1D5E4138A24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7700" y="1943100"/>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WordArt 5">
            <a:extLst>
              <a:ext uri="{FF2B5EF4-FFF2-40B4-BE49-F238E27FC236}">
                <a16:creationId xmlns="" xmlns:a16="http://schemas.microsoft.com/office/drawing/2014/main" id="{5557B890-12AC-002B-9557-62A49202B96D}"/>
              </a:ext>
            </a:extLst>
          </p:cNvPr>
          <p:cNvSpPr>
            <a:spLocks noChangeArrowheads="1" noChangeShapeType="1" noTextEdit="1"/>
          </p:cNvSpPr>
          <p:nvPr/>
        </p:nvSpPr>
        <p:spPr bwMode="auto">
          <a:xfrm>
            <a:off x="3200400" y="1268413"/>
            <a:ext cx="5181600" cy="457200"/>
          </a:xfrm>
          <a:prstGeom prst="rect">
            <a:avLst/>
          </a:prstGeom>
        </p:spPr>
        <p:txBody>
          <a:bodyPr wrap="none" fromWordArt="1">
            <a:prstTxWarp prst="textPlain">
              <a:avLst>
                <a:gd name="adj" fmla="val 50000"/>
              </a:avLst>
            </a:prstTxWarp>
          </a:bodyPr>
          <a:lstStyle/>
          <a:p>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chu«ng vµng </a:t>
            </a:r>
          </a:p>
        </p:txBody>
      </p:sp>
      <p:grpSp>
        <p:nvGrpSpPr>
          <p:cNvPr id="20487" name="Group 9">
            <a:extLst>
              <a:ext uri="{FF2B5EF4-FFF2-40B4-BE49-F238E27FC236}">
                <a16:creationId xmlns="" xmlns:a16="http://schemas.microsoft.com/office/drawing/2014/main" id="{28B75D98-5CEA-B420-F2EA-A0966CE31403}"/>
              </a:ext>
            </a:extLst>
          </p:cNvPr>
          <p:cNvGrpSpPr>
            <a:grpSpLocks/>
          </p:cNvGrpSpPr>
          <p:nvPr/>
        </p:nvGrpSpPr>
        <p:grpSpPr bwMode="auto">
          <a:xfrm>
            <a:off x="7543800" y="5372100"/>
            <a:ext cx="1168400" cy="446088"/>
            <a:chOff x="4512" y="3792"/>
            <a:chExt cx="736" cy="375"/>
          </a:xfrm>
        </p:grpSpPr>
        <p:pic>
          <p:nvPicPr>
            <p:cNvPr id="20526" name="Picture 10" descr="ani32">
              <a:extLst>
                <a:ext uri="{FF2B5EF4-FFF2-40B4-BE49-F238E27FC236}">
                  <a16:creationId xmlns="" xmlns:a16="http://schemas.microsoft.com/office/drawing/2014/main" id="{054E4145-DE73-D0E8-AF20-B62BEF49230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7" name="Text Box 11">
              <a:extLst>
                <a:ext uri="{FF2B5EF4-FFF2-40B4-BE49-F238E27FC236}">
                  <a16:creationId xmlns="" xmlns:a16="http://schemas.microsoft.com/office/drawing/2014/main" id="{B4B8B0C5-DEAA-4961-2279-19C736352227}"/>
                </a:ext>
              </a:extLst>
            </p:cNvPr>
            <p:cNvSpPr txBox="1">
              <a:spLocks noChangeArrowheads="1"/>
            </p:cNvSpPr>
            <p:nvPr/>
          </p:nvSpPr>
          <p:spPr bwMode="auto">
            <a:xfrm>
              <a:off x="4752" y="3896"/>
              <a:ext cx="49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500" b="1">
                  <a:latin typeface=".VnArial Narrow" panose="020B7200000000000000" pitchFamily="34" charset="0"/>
                </a:rPr>
                <a:t>Home</a:t>
              </a:r>
            </a:p>
          </p:txBody>
        </p:sp>
      </p:grpSp>
      <p:pic>
        <p:nvPicPr>
          <p:cNvPr id="20488" name="Picture 14" descr="star_tip_md_wht">
            <a:hlinkClick r:id="rId8" action="ppaction://hlinksldjump"/>
            <a:extLst>
              <a:ext uri="{FF2B5EF4-FFF2-40B4-BE49-F238E27FC236}">
                <a16:creationId xmlns="" xmlns:a16="http://schemas.microsoft.com/office/drawing/2014/main" id="{ACA0FDC9-7A6A-D452-D972-DCBC7F37CD5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458200" y="14859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5" descr="people008">
            <a:extLst>
              <a:ext uri="{FF2B5EF4-FFF2-40B4-BE49-F238E27FC236}">
                <a16:creationId xmlns="" xmlns:a16="http://schemas.microsoft.com/office/drawing/2014/main" id="{ED3D7B07-9372-5C84-34E4-5790AE4F56CC}"/>
              </a:ext>
            </a:extLst>
          </p:cNvPr>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6310313" y="4913313"/>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a:extLst>
              <a:ext uri="{FF2B5EF4-FFF2-40B4-BE49-F238E27FC236}">
                <a16:creationId xmlns="" xmlns:a16="http://schemas.microsoft.com/office/drawing/2014/main" id="{0804EE56-3216-9980-2874-22CE08C5CA5E}"/>
              </a:ext>
            </a:extLst>
          </p:cNvPr>
          <p:cNvSpPr txBox="1">
            <a:spLocks noChangeArrowheads="1"/>
          </p:cNvSpPr>
          <p:nvPr/>
        </p:nvSpPr>
        <p:spPr bwMode="auto">
          <a:xfrm>
            <a:off x="885826" y="2694771"/>
            <a:ext cx="783907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000" b="1" dirty="0" err="1">
                <a:solidFill>
                  <a:srgbClr val="FF0000"/>
                </a:solidFill>
                <a:cs typeface="Arial" panose="020B0604020202020204" pitchFamily="34" charset="0"/>
              </a:rPr>
              <a:t>Câu</a:t>
            </a:r>
            <a:r>
              <a:rPr lang="en-US" altLang="en-US" sz="2000" b="1" dirty="0">
                <a:solidFill>
                  <a:srgbClr val="FF0000"/>
                </a:solidFill>
                <a:cs typeface="Arial" panose="020B0604020202020204" pitchFamily="34" charset="0"/>
              </a:rPr>
              <a:t> 1: </a:t>
            </a:r>
            <a:r>
              <a:rPr lang="vi-VN" sz="2200" dirty="0">
                <a:cs typeface="Arial" panose="020B0604020202020204" pitchFamily="34" charset="0"/>
              </a:rPr>
              <a:t>Để tạo ra dòng điện xoay chiều ba pha, người ta dùng</a:t>
            </a:r>
            <a:endParaRPr lang="en-US" altLang="en-US" sz="2200" b="1" dirty="0">
              <a:solidFill>
                <a:srgbClr val="FF0000"/>
              </a:solidFill>
              <a:cs typeface="Arial" panose="020B0604020202020204" pitchFamily="34" charset="0"/>
            </a:endParaRPr>
          </a:p>
        </p:txBody>
      </p:sp>
      <p:sp>
        <p:nvSpPr>
          <p:cNvPr id="4114" name="Text Box 18">
            <a:extLst>
              <a:ext uri="{FF2B5EF4-FFF2-40B4-BE49-F238E27FC236}">
                <a16:creationId xmlns="" xmlns:a16="http://schemas.microsoft.com/office/drawing/2014/main" id="{BBD73594-C0EC-C57C-8003-7550E575FCB4}"/>
              </a:ext>
            </a:extLst>
          </p:cNvPr>
          <p:cNvSpPr txBox="1">
            <a:spLocks noChangeArrowheads="1"/>
          </p:cNvSpPr>
          <p:nvPr/>
        </p:nvSpPr>
        <p:spPr bwMode="auto">
          <a:xfrm>
            <a:off x="2193926" y="5456239"/>
            <a:ext cx="1050925" cy="414337"/>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a:defRPr/>
            </a:pPr>
            <a:r>
              <a:rPr lang="en-US" sz="2100">
                <a:effectLst>
                  <a:outerShdw blurRad="38100" dist="38100" dir="2700000" algn="tl">
                    <a:srgbClr val="FFFFFF"/>
                  </a:outerShdw>
                </a:effectLst>
                <a:latin typeface=".VnArial" pitchFamily="34" charset="0"/>
              </a:rPr>
              <a:t>§¸p ¸n</a:t>
            </a:r>
          </a:p>
        </p:txBody>
      </p:sp>
      <p:grpSp>
        <p:nvGrpSpPr>
          <p:cNvPr id="4115" name="Group 19">
            <a:extLst>
              <a:ext uri="{FF2B5EF4-FFF2-40B4-BE49-F238E27FC236}">
                <a16:creationId xmlns="" xmlns:a16="http://schemas.microsoft.com/office/drawing/2014/main" id="{67D586A7-5B39-DB7B-0EEE-DCA429457759}"/>
              </a:ext>
            </a:extLst>
          </p:cNvPr>
          <p:cNvGrpSpPr>
            <a:grpSpLocks/>
          </p:cNvGrpSpPr>
          <p:nvPr/>
        </p:nvGrpSpPr>
        <p:grpSpPr bwMode="auto">
          <a:xfrm>
            <a:off x="8078788" y="4629150"/>
            <a:ext cx="1370012" cy="971550"/>
            <a:chOff x="4574" y="3342"/>
            <a:chExt cx="960" cy="912"/>
          </a:xfrm>
        </p:grpSpPr>
        <p:sp>
          <p:nvSpPr>
            <p:cNvPr id="20524" name="AutoShape 20">
              <a:extLst>
                <a:ext uri="{FF2B5EF4-FFF2-40B4-BE49-F238E27FC236}">
                  <a16:creationId xmlns="" xmlns:a16="http://schemas.microsoft.com/office/drawing/2014/main" id="{217E1263-C9B5-4B54-FDA6-9C3F175A9D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25" name="Text Box 21">
              <a:extLst>
                <a:ext uri="{FF2B5EF4-FFF2-40B4-BE49-F238E27FC236}">
                  <a16:creationId xmlns="" xmlns:a16="http://schemas.microsoft.com/office/drawing/2014/main" id="{CA478992-DCAE-F0A1-7C44-629C1A9ADC25}"/>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1</a:t>
              </a:r>
            </a:p>
          </p:txBody>
        </p:sp>
      </p:grpSp>
      <p:grpSp>
        <p:nvGrpSpPr>
          <p:cNvPr id="4118" name="Group 22">
            <a:extLst>
              <a:ext uri="{FF2B5EF4-FFF2-40B4-BE49-F238E27FC236}">
                <a16:creationId xmlns="" xmlns:a16="http://schemas.microsoft.com/office/drawing/2014/main" id="{031F2802-F7CB-7BB8-BB7C-FA7E8DC092F7}"/>
              </a:ext>
            </a:extLst>
          </p:cNvPr>
          <p:cNvGrpSpPr>
            <a:grpSpLocks/>
          </p:cNvGrpSpPr>
          <p:nvPr/>
        </p:nvGrpSpPr>
        <p:grpSpPr bwMode="auto">
          <a:xfrm>
            <a:off x="8078788" y="4629150"/>
            <a:ext cx="1370012" cy="971550"/>
            <a:chOff x="4574" y="3342"/>
            <a:chExt cx="960" cy="912"/>
          </a:xfrm>
        </p:grpSpPr>
        <p:sp>
          <p:nvSpPr>
            <p:cNvPr id="20522" name="AutoShape 23">
              <a:extLst>
                <a:ext uri="{FF2B5EF4-FFF2-40B4-BE49-F238E27FC236}">
                  <a16:creationId xmlns="" xmlns:a16="http://schemas.microsoft.com/office/drawing/2014/main" id="{595DD8EC-BD7E-ACEF-5A66-FC52C754ED3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23" name="Text Box 24">
              <a:extLst>
                <a:ext uri="{FF2B5EF4-FFF2-40B4-BE49-F238E27FC236}">
                  <a16:creationId xmlns="" xmlns:a16="http://schemas.microsoft.com/office/drawing/2014/main" id="{56E25C35-E368-5F2C-45BD-52EA8A44150B}"/>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2</a:t>
              </a:r>
            </a:p>
          </p:txBody>
        </p:sp>
      </p:grpSp>
      <p:grpSp>
        <p:nvGrpSpPr>
          <p:cNvPr id="4121" name="Group 25">
            <a:extLst>
              <a:ext uri="{FF2B5EF4-FFF2-40B4-BE49-F238E27FC236}">
                <a16:creationId xmlns="" xmlns:a16="http://schemas.microsoft.com/office/drawing/2014/main" id="{F8330E27-B268-109C-9F65-6648C410F11D}"/>
              </a:ext>
            </a:extLst>
          </p:cNvPr>
          <p:cNvGrpSpPr>
            <a:grpSpLocks/>
          </p:cNvGrpSpPr>
          <p:nvPr/>
        </p:nvGrpSpPr>
        <p:grpSpPr bwMode="auto">
          <a:xfrm>
            <a:off x="8078788" y="4629150"/>
            <a:ext cx="1370012" cy="971550"/>
            <a:chOff x="4574" y="3342"/>
            <a:chExt cx="960" cy="912"/>
          </a:xfrm>
        </p:grpSpPr>
        <p:sp>
          <p:nvSpPr>
            <p:cNvPr id="20520" name="AutoShape 26">
              <a:extLst>
                <a:ext uri="{FF2B5EF4-FFF2-40B4-BE49-F238E27FC236}">
                  <a16:creationId xmlns="" xmlns:a16="http://schemas.microsoft.com/office/drawing/2014/main" id="{891DE9B2-C9EC-3D23-95A5-DFBF5B7B67E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21" name="Text Box 27">
              <a:extLst>
                <a:ext uri="{FF2B5EF4-FFF2-40B4-BE49-F238E27FC236}">
                  <a16:creationId xmlns="" xmlns:a16="http://schemas.microsoft.com/office/drawing/2014/main" id="{595DAB56-CD34-65D1-801A-5B279ABC32A2}"/>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3</a:t>
              </a:r>
            </a:p>
          </p:txBody>
        </p:sp>
      </p:grpSp>
      <p:grpSp>
        <p:nvGrpSpPr>
          <p:cNvPr id="4124" name="Group 28">
            <a:extLst>
              <a:ext uri="{FF2B5EF4-FFF2-40B4-BE49-F238E27FC236}">
                <a16:creationId xmlns="" xmlns:a16="http://schemas.microsoft.com/office/drawing/2014/main" id="{D2DF3942-3410-A67B-EEA8-83DFFD543ED4}"/>
              </a:ext>
            </a:extLst>
          </p:cNvPr>
          <p:cNvGrpSpPr>
            <a:grpSpLocks/>
          </p:cNvGrpSpPr>
          <p:nvPr/>
        </p:nvGrpSpPr>
        <p:grpSpPr bwMode="auto">
          <a:xfrm>
            <a:off x="8078788" y="4629150"/>
            <a:ext cx="1370012" cy="971550"/>
            <a:chOff x="4574" y="3342"/>
            <a:chExt cx="960" cy="912"/>
          </a:xfrm>
        </p:grpSpPr>
        <p:sp>
          <p:nvSpPr>
            <p:cNvPr id="20518" name="AutoShape 29">
              <a:extLst>
                <a:ext uri="{FF2B5EF4-FFF2-40B4-BE49-F238E27FC236}">
                  <a16:creationId xmlns="" xmlns:a16="http://schemas.microsoft.com/office/drawing/2014/main" id="{C1693F65-F325-ED43-FE4E-907D2EA90F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19" name="Text Box 30">
              <a:extLst>
                <a:ext uri="{FF2B5EF4-FFF2-40B4-BE49-F238E27FC236}">
                  <a16:creationId xmlns="" xmlns:a16="http://schemas.microsoft.com/office/drawing/2014/main" id="{5E4F7CB3-A3EB-4BB4-F082-AEF785FCE42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4</a:t>
              </a:r>
            </a:p>
          </p:txBody>
        </p:sp>
      </p:grpSp>
      <p:grpSp>
        <p:nvGrpSpPr>
          <p:cNvPr id="4127" name="Group 31">
            <a:extLst>
              <a:ext uri="{FF2B5EF4-FFF2-40B4-BE49-F238E27FC236}">
                <a16:creationId xmlns="" xmlns:a16="http://schemas.microsoft.com/office/drawing/2014/main" id="{D55D0A34-634A-7BF7-C6AC-7E9DE0477BFB}"/>
              </a:ext>
            </a:extLst>
          </p:cNvPr>
          <p:cNvGrpSpPr>
            <a:grpSpLocks/>
          </p:cNvGrpSpPr>
          <p:nvPr/>
        </p:nvGrpSpPr>
        <p:grpSpPr bwMode="auto">
          <a:xfrm>
            <a:off x="8078788" y="4629150"/>
            <a:ext cx="1370012" cy="971550"/>
            <a:chOff x="4574" y="3342"/>
            <a:chExt cx="960" cy="912"/>
          </a:xfrm>
        </p:grpSpPr>
        <p:sp>
          <p:nvSpPr>
            <p:cNvPr id="20516" name="AutoShape 32">
              <a:extLst>
                <a:ext uri="{FF2B5EF4-FFF2-40B4-BE49-F238E27FC236}">
                  <a16:creationId xmlns="" xmlns:a16="http://schemas.microsoft.com/office/drawing/2014/main" id="{A27E87B1-627C-A106-02C5-7DCFB7AD4F7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17" name="Text Box 33">
              <a:extLst>
                <a:ext uri="{FF2B5EF4-FFF2-40B4-BE49-F238E27FC236}">
                  <a16:creationId xmlns="" xmlns:a16="http://schemas.microsoft.com/office/drawing/2014/main" id="{1546D7B2-85CA-C7DC-05E7-D96AC25F878D}"/>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5</a:t>
              </a:r>
            </a:p>
          </p:txBody>
        </p:sp>
      </p:grpSp>
      <p:grpSp>
        <p:nvGrpSpPr>
          <p:cNvPr id="4130" name="Group 34">
            <a:extLst>
              <a:ext uri="{FF2B5EF4-FFF2-40B4-BE49-F238E27FC236}">
                <a16:creationId xmlns="" xmlns:a16="http://schemas.microsoft.com/office/drawing/2014/main" id="{483A6F0D-6818-480E-B56C-40A9057B835A}"/>
              </a:ext>
            </a:extLst>
          </p:cNvPr>
          <p:cNvGrpSpPr>
            <a:grpSpLocks/>
          </p:cNvGrpSpPr>
          <p:nvPr/>
        </p:nvGrpSpPr>
        <p:grpSpPr bwMode="auto">
          <a:xfrm>
            <a:off x="8078788" y="4629150"/>
            <a:ext cx="1370012" cy="971550"/>
            <a:chOff x="4574" y="3342"/>
            <a:chExt cx="960" cy="912"/>
          </a:xfrm>
        </p:grpSpPr>
        <p:sp>
          <p:nvSpPr>
            <p:cNvPr id="20514" name="AutoShape 35">
              <a:extLst>
                <a:ext uri="{FF2B5EF4-FFF2-40B4-BE49-F238E27FC236}">
                  <a16:creationId xmlns="" xmlns:a16="http://schemas.microsoft.com/office/drawing/2014/main" id="{7FE1A350-E6FD-C98F-66FB-E3E4068055D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15" name="Text Box 36">
              <a:extLst>
                <a:ext uri="{FF2B5EF4-FFF2-40B4-BE49-F238E27FC236}">
                  <a16:creationId xmlns="" xmlns:a16="http://schemas.microsoft.com/office/drawing/2014/main" id="{D1ECAF55-CDA6-CD71-CC8A-FD73A58B0D00}"/>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6</a:t>
              </a:r>
            </a:p>
          </p:txBody>
        </p:sp>
      </p:grpSp>
      <p:grpSp>
        <p:nvGrpSpPr>
          <p:cNvPr id="4133" name="Group 37">
            <a:extLst>
              <a:ext uri="{FF2B5EF4-FFF2-40B4-BE49-F238E27FC236}">
                <a16:creationId xmlns="" xmlns:a16="http://schemas.microsoft.com/office/drawing/2014/main" id="{D906D7B9-09AD-37A1-5B47-16375B6E17BF}"/>
              </a:ext>
            </a:extLst>
          </p:cNvPr>
          <p:cNvGrpSpPr>
            <a:grpSpLocks/>
          </p:cNvGrpSpPr>
          <p:nvPr/>
        </p:nvGrpSpPr>
        <p:grpSpPr bwMode="auto">
          <a:xfrm>
            <a:off x="8078788" y="4629150"/>
            <a:ext cx="1370012" cy="971550"/>
            <a:chOff x="4574" y="3342"/>
            <a:chExt cx="960" cy="912"/>
          </a:xfrm>
        </p:grpSpPr>
        <p:sp>
          <p:nvSpPr>
            <p:cNvPr id="20512" name="AutoShape 38">
              <a:extLst>
                <a:ext uri="{FF2B5EF4-FFF2-40B4-BE49-F238E27FC236}">
                  <a16:creationId xmlns="" xmlns:a16="http://schemas.microsoft.com/office/drawing/2014/main" id="{DB3631D7-AE99-6A1C-966C-E103F569413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13" name="Text Box 39">
              <a:extLst>
                <a:ext uri="{FF2B5EF4-FFF2-40B4-BE49-F238E27FC236}">
                  <a16:creationId xmlns="" xmlns:a16="http://schemas.microsoft.com/office/drawing/2014/main" id="{AD113435-DB5A-F63D-C34E-A78C69BAF382}"/>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7</a:t>
              </a:r>
            </a:p>
          </p:txBody>
        </p:sp>
      </p:grpSp>
      <p:grpSp>
        <p:nvGrpSpPr>
          <p:cNvPr id="4136" name="Group 40">
            <a:extLst>
              <a:ext uri="{FF2B5EF4-FFF2-40B4-BE49-F238E27FC236}">
                <a16:creationId xmlns="" xmlns:a16="http://schemas.microsoft.com/office/drawing/2014/main" id="{6B387880-28C7-6B29-FEE0-EF6679870143}"/>
              </a:ext>
            </a:extLst>
          </p:cNvPr>
          <p:cNvGrpSpPr>
            <a:grpSpLocks/>
          </p:cNvGrpSpPr>
          <p:nvPr/>
        </p:nvGrpSpPr>
        <p:grpSpPr bwMode="auto">
          <a:xfrm>
            <a:off x="8078788" y="4629150"/>
            <a:ext cx="1370012" cy="971550"/>
            <a:chOff x="4574" y="3342"/>
            <a:chExt cx="960" cy="912"/>
          </a:xfrm>
        </p:grpSpPr>
        <p:sp>
          <p:nvSpPr>
            <p:cNvPr id="20510" name="AutoShape 41">
              <a:extLst>
                <a:ext uri="{FF2B5EF4-FFF2-40B4-BE49-F238E27FC236}">
                  <a16:creationId xmlns="" xmlns:a16="http://schemas.microsoft.com/office/drawing/2014/main" id="{C254DF64-4B65-77B9-F7FB-5A57D4F73BF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11" name="Text Box 42">
              <a:extLst>
                <a:ext uri="{FF2B5EF4-FFF2-40B4-BE49-F238E27FC236}">
                  <a16:creationId xmlns="" xmlns:a16="http://schemas.microsoft.com/office/drawing/2014/main" id="{15DA9A81-D901-76C7-9831-0BFE963A1D00}"/>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8</a:t>
              </a:r>
            </a:p>
          </p:txBody>
        </p:sp>
      </p:grpSp>
      <p:grpSp>
        <p:nvGrpSpPr>
          <p:cNvPr id="4139" name="Group 43">
            <a:extLst>
              <a:ext uri="{FF2B5EF4-FFF2-40B4-BE49-F238E27FC236}">
                <a16:creationId xmlns="" xmlns:a16="http://schemas.microsoft.com/office/drawing/2014/main" id="{EC261247-8A3C-6B39-002E-AD65BCEBDE76}"/>
              </a:ext>
            </a:extLst>
          </p:cNvPr>
          <p:cNvGrpSpPr>
            <a:grpSpLocks/>
          </p:cNvGrpSpPr>
          <p:nvPr/>
        </p:nvGrpSpPr>
        <p:grpSpPr bwMode="auto">
          <a:xfrm>
            <a:off x="8078788" y="4629150"/>
            <a:ext cx="1370012" cy="971550"/>
            <a:chOff x="4574" y="3342"/>
            <a:chExt cx="960" cy="912"/>
          </a:xfrm>
        </p:grpSpPr>
        <p:sp>
          <p:nvSpPr>
            <p:cNvPr id="20508" name="AutoShape 44">
              <a:extLst>
                <a:ext uri="{FF2B5EF4-FFF2-40B4-BE49-F238E27FC236}">
                  <a16:creationId xmlns="" xmlns:a16="http://schemas.microsoft.com/office/drawing/2014/main" id="{84F3DC15-D920-4C97-CB9A-F6F69CF2BB6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09" name="Text Box 45">
              <a:extLst>
                <a:ext uri="{FF2B5EF4-FFF2-40B4-BE49-F238E27FC236}">
                  <a16:creationId xmlns="" xmlns:a16="http://schemas.microsoft.com/office/drawing/2014/main" id="{07F0D502-541F-CC3D-0B3D-07683DAA54B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9</a:t>
              </a:r>
            </a:p>
          </p:txBody>
        </p:sp>
      </p:grpSp>
      <p:grpSp>
        <p:nvGrpSpPr>
          <p:cNvPr id="4142" name="Group 46">
            <a:extLst>
              <a:ext uri="{FF2B5EF4-FFF2-40B4-BE49-F238E27FC236}">
                <a16:creationId xmlns="" xmlns:a16="http://schemas.microsoft.com/office/drawing/2014/main" id="{B498A2D8-31A5-72E1-0F16-B1F0CE4EA4F2}"/>
              </a:ext>
            </a:extLst>
          </p:cNvPr>
          <p:cNvGrpSpPr>
            <a:grpSpLocks/>
          </p:cNvGrpSpPr>
          <p:nvPr/>
        </p:nvGrpSpPr>
        <p:grpSpPr bwMode="auto">
          <a:xfrm>
            <a:off x="8077200" y="4627563"/>
            <a:ext cx="1371600" cy="971550"/>
            <a:chOff x="4574" y="3342"/>
            <a:chExt cx="960" cy="912"/>
          </a:xfrm>
        </p:grpSpPr>
        <p:sp>
          <p:nvSpPr>
            <p:cNvPr id="20506" name="AutoShape 47">
              <a:extLst>
                <a:ext uri="{FF2B5EF4-FFF2-40B4-BE49-F238E27FC236}">
                  <a16:creationId xmlns="" xmlns:a16="http://schemas.microsoft.com/office/drawing/2014/main" id="{653215E0-8400-1BEB-2658-80ECD711F05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0507" name="Text Box 48">
              <a:extLst>
                <a:ext uri="{FF2B5EF4-FFF2-40B4-BE49-F238E27FC236}">
                  <a16:creationId xmlns="" xmlns:a16="http://schemas.microsoft.com/office/drawing/2014/main" id="{CF8CC0EB-0FF1-8146-E6F4-668C308EE0F1}"/>
                </a:ext>
              </a:extLst>
            </p:cNvPr>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a:solidFill>
                    <a:schemeClr val="bg1"/>
                  </a:solidFill>
                  <a:latin typeface=".VnTime" panose="020B7200000000000000" pitchFamily="34" charset="0"/>
                </a:rPr>
                <a:t>HÕt giê</a:t>
              </a:r>
            </a:p>
          </p:txBody>
        </p:sp>
      </p:grpSp>
      <p:sp>
        <p:nvSpPr>
          <p:cNvPr id="4145" name="Text Box 49">
            <a:extLst>
              <a:ext uri="{FF2B5EF4-FFF2-40B4-BE49-F238E27FC236}">
                <a16:creationId xmlns="" xmlns:a16="http://schemas.microsoft.com/office/drawing/2014/main" id="{E2B1B77E-6785-3566-567D-C2E0124D9838}"/>
              </a:ext>
            </a:extLst>
          </p:cNvPr>
          <p:cNvSpPr txBox="1">
            <a:spLocks noChangeArrowheads="1"/>
          </p:cNvSpPr>
          <p:nvPr/>
        </p:nvSpPr>
        <p:spPr bwMode="auto">
          <a:xfrm>
            <a:off x="4800600" y="5429250"/>
            <a:ext cx="83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10s</a:t>
            </a:r>
          </a:p>
        </p:txBody>
      </p:sp>
      <p:sp>
        <p:nvSpPr>
          <p:cNvPr id="4148" name="AutoShape 52">
            <a:extLst>
              <a:ext uri="{FF2B5EF4-FFF2-40B4-BE49-F238E27FC236}">
                <a16:creationId xmlns="" xmlns:a16="http://schemas.microsoft.com/office/drawing/2014/main" id="{5A7AD8E8-D2B4-A53A-4A75-AD540FD8DAD7}"/>
              </a:ext>
            </a:extLst>
          </p:cNvPr>
          <p:cNvSpPr>
            <a:spLocks noChangeArrowheads="1"/>
          </p:cNvSpPr>
          <p:nvPr/>
        </p:nvSpPr>
        <p:spPr bwMode="auto">
          <a:xfrm>
            <a:off x="941387" y="3552494"/>
            <a:ext cx="6945313"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4146" name="Text Box 50">
            <a:extLst>
              <a:ext uri="{FF2B5EF4-FFF2-40B4-BE49-F238E27FC236}">
                <a16:creationId xmlns="" xmlns:a16="http://schemas.microsoft.com/office/drawing/2014/main" id="{5236CC9F-D9F8-906E-37A9-E3BAE5BC2B35}"/>
              </a:ext>
            </a:extLst>
          </p:cNvPr>
          <p:cNvSpPr txBox="1">
            <a:spLocks noChangeArrowheads="1"/>
          </p:cNvSpPr>
          <p:nvPr/>
        </p:nvSpPr>
        <p:spPr bwMode="auto">
          <a:xfrm>
            <a:off x="941387" y="3257494"/>
            <a:ext cx="7916863" cy="1323439"/>
          </a:xfrm>
          <a:prstGeom prst="rect">
            <a:avLst/>
          </a:prstGeom>
          <a:noFill/>
          <a:ln>
            <a:noFill/>
          </a:ln>
          <a:effectLst/>
        </p:spPr>
        <p:txBody>
          <a:bodyPr wrap="squar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just">
              <a:defRPr/>
            </a:pPr>
            <a:r>
              <a:rPr lang="en-US" sz="2000" b="0" dirty="0">
                <a:cs typeface="Arial" panose="020B0604020202020204" pitchFamily="34" charset="0"/>
              </a:rPr>
              <a:t>A. </a:t>
            </a:r>
            <a:r>
              <a:rPr lang="vi-VN" sz="2000" b="0" dirty="0">
                <a:cs typeface="Arial" panose="020B0604020202020204" pitchFamily="34" charset="0"/>
              </a:rPr>
              <a:t>Máy phát điện xoay chiều </a:t>
            </a:r>
            <a:r>
              <a:rPr lang="vi-VN" sz="2000" b="0">
                <a:cs typeface="Arial" panose="020B0604020202020204" pitchFamily="34" charset="0"/>
              </a:rPr>
              <a:t>một </a:t>
            </a:r>
            <a:r>
              <a:rPr lang="vi-VN" sz="2000" b="0" smtClean="0">
                <a:cs typeface="Arial" panose="020B0604020202020204" pitchFamily="34" charset="0"/>
              </a:rPr>
              <a:t>pha</a:t>
            </a:r>
            <a:endParaRPr lang="en-US" sz="2000" b="0" dirty="0">
              <a:cs typeface="Arial" panose="020B0604020202020204" pitchFamily="34" charset="0"/>
            </a:endParaRPr>
          </a:p>
          <a:p>
            <a:pPr algn="just">
              <a:defRPr/>
            </a:pPr>
            <a:r>
              <a:rPr lang="en-US" sz="2000" b="0" dirty="0">
                <a:cs typeface="Arial" panose="020B0604020202020204" pitchFamily="34" charset="0"/>
              </a:rPr>
              <a:t>B. </a:t>
            </a:r>
            <a:r>
              <a:rPr lang="vi-VN" sz="2000" b="0" dirty="0">
                <a:cs typeface="Arial" panose="020B0604020202020204" pitchFamily="34" charset="0"/>
              </a:rPr>
              <a:t>Máy phát điện xoay chiều ba pha</a:t>
            </a:r>
            <a:r>
              <a:rPr lang="en-US" sz="2000" b="0" dirty="0">
                <a:cs typeface="Arial" panose="020B0604020202020204" pitchFamily="34" charset="0"/>
              </a:rPr>
              <a:t>.</a:t>
            </a:r>
          </a:p>
          <a:p>
            <a:pPr algn="just">
              <a:defRPr/>
            </a:pPr>
            <a:r>
              <a:rPr lang="en-US" sz="2000" b="0" dirty="0">
                <a:cs typeface="Arial" panose="020B0604020202020204" pitchFamily="34" charset="0"/>
              </a:rPr>
              <a:t>C. </a:t>
            </a:r>
            <a:r>
              <a:rPr lang="vi-VN" sz="2000" b="0" dirty="0">
                <a:cs typeface="Arial" panose="020B0604020202020204" pitchFamily="34" charset="0"/>
              </a:rPr>
              <a:t>Máy phát điện xoay chiều một pha hoặc ba pha</a:t>
            </a:r>
            <a:r>
              <a:rPr lang="en-US" sz="2000" b="0" dirty="0">
                <a:cs typeface="Arial" panose="020B0604020202020204" pitchFamily="34" charset="0"/>
              </a:rPr>
              <a:t>.</a:t>
            </a:r>
          </a:p>
          <a:p>
            <a:pPr algn="just">
              <a:defRPr/>
            </a:pPr>
            <a:r>
              <a:rPr lang="en-US" sz="2000" b="0" smtClean="0">
                <a:cs typeface="Arial" panose="020B0604020202020204" pitchFamily="34" charset="0"/>
              </a:rPr>
              <a:t>D</a:t>
            </a:r>
            <a:r>
              <a:rPr lang="en-US" sz="2000" b="0" dirty="0">
                <a:cs typeface="Arial" panose="020B0604020202020204" pitchFamily="34" charset="0"/>
              </a:rPr>
              <a:t>. Ac </a:t>
            </a:r>
            <a:r>
              <a:rPr lang="en-US" sz="2000" b="0" dirty="0" err="1">
                <a:cs typeface="Arial" panose="020B0604020202020204" pitchFamily="34" charset="0"/>
              </a:rPr>
              <a:t>quy</a:t>
            </a:r>
            <a:r>
              <a:rPr lang="en-US" sz="2000" b="0" dirty="0">
                <a:cs typeface="Arial" panose="020B0604020202020204" pitchFamily="34" charset="0"/>
              </a:rPr>
              <a:t>.</a:t>
            </a:r>
          </a:p>
        </p:txBody>
      </p:sp>
      <p:pic>
        <p:nvPicPr>
          <p:cNvPr id="20505" name="Picture 1">
            <a:hlinkClick r:id="rId11" action="ppaction://hlinkpres?slideindex=18&amp;slidetitle=PowerPoint Presentation"/>
            <a:extLst>
              <a:ext uri="{FF2B5EF4-FFF2-40B4-BE49-F238E27FC236}">
                <a16:creationId xmlns="" xmlns:a16="http://schemas.microsoft.com/office/drawing/2014/main" id="{804C3D2B-E30F-2559-19D0-36DC12A4C5D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14426" y="5156200"/>
            <a:ext cx="600075"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zoom/>
    <p:sndAc>
      <p:stSnd>
        <p:snd r:embed="rId2" name="bee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nodeType="clickEffect">
                                  <p:stCondLst>
                                    <p:cond delay="1000"/>
                                  </p:stCondLst>
                                  <p:childTnLst>
                                    <p:set>
                                      <p:cBhvr>
                                        <p:cTn id="19"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0" fill="hold" nodeType="afterGroup">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beep.wav"/>
                                        </p:tgtEl>
                                      </p:cMediaNode>
                                    </p:audio>
                                  </p:sub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beep.wav"/>
                                        </p:tgtEl>
                                      </p:cMediaNode>
                                    </p:audio>
                                  </p:subTnLst>
                                </p:cTn>
                              </p:par>
                            </p:childTnLst>
                          </p:cTn>
                        </p:par>
                        <p:par>
                          <p:cTn id="26" fill="hold" nodeType="afterGroup">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nodeType="afterGroup">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nodeType="afterGroup">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nodeType="afterGroup">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nodeType="afterGroup">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beep.wav"/>
                                        </p:tgtEl>
                                      </p:cMediaNode>
                                    </p:audio>
                                  </p:subTnLst>
                                </p:cTn>
                              </p:par>
                            </p:childTnLst>
                          </p:cTn>
                        </p:par>
                        <p:par>
                          <p:cTn id="41" fill="hold" nodeType="afterGroup">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eep.wav"/>
                                        </p:tgtEl>
                                      </p:cMediaNode>
                                    </p:audio>
                                  </p:subTnLst>
                                </p:cTn>
                              </p:par>
                            </p:childTnLst>
                          </p:cTn>
                        </p:par>
                        <p:par>
                          <p:cTn id="44" fill="hold" nodeType="afterGroup">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FELIZ2.WAV"/>
                                        </p:tgtEl>
                                      </p:cMediaNode>
                                    </p:audio>
                                  </p:subTnLst>
                                </p:cTn>
                              </p:par>
                              <p:par>
                                <p:cTn id="52" presetID="3" presetClass="entr" presetSubtype="10" fill="hold"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 xmlns:a16="http://schemas.microsoft.com/office/drawing/2014/main" id="{DA399D67-9595-BF89-0D70-343E9F2F8CF9}"/>
              </a:ext>
            </a:extLst>
          </p:cNvPr>
          <p:cNvSpPr>
            <a:spLocks noChangeArrowheads="1"/>
          </p:cNvSpPr>
          <p:nvPr/>
        </p:nvSpPr>
        <p:spPr bwMode="auto">
          <a:xfrm>
            <a:off x="3200400" y="3829051"/>
            <a:ext cx="19812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07" name="AutoShape 2">
            <a:extLst>
              <a:ext uri="{FF2B5EF4-FFF2-40B4-BE49-F238E27FC236}">
                <a16:creationId xmlns="" xmlns:a16="http://schemas.microsoft.com/office/drawing/2014/main" id="{FD912089-5739-D553-481B-3CDB9AA1E8D9}"/>
              </a:ext>
            </a:extLst>
          </p:cNvPr>
          <p:cNvSpPr>
            <a:spLocks noChangeArrowheads="1"/>
          </p:cNvSpPr>
          <p:nvPr/>
        </p:nvSpPr>
        <p:spPr bwMode="auto">
          <a:xfrm>
            <a:off x="417513" y="785814"/>
            <a:ext cx="9067800" cy="5691187"/>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100"/>
          </a:p>
        </p:txBody>
      </p:sp>
      <p:pic>
        <p:nvPicPr>
          <p:cNvPr id="21508" name="Picture 3" descr="an30">
            <a:extLst>
              <a:ext uri="{FF2B5EF4-FFF2-40B4-BE49-F238E27FC236}">
                <a16:creationId xmlns="" xmlns:a16="http://schemas.microsoft.com/office/drawing/2014/main" id="{CB86FBA2-5CE6-3D12-364F-AD77EBA70BD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19214" y="962025"/>
            <a:ext cx="871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33">
            <a:extLst>
              <a:ext uri="{FF2B5EF4-FFF2-40B4-BE49-F238E27FC236}">
                <a16:creationId xmlns="" xmlns:a16="http://schemas.microsoft.com/office/drawing/2014/main" id="{A45A480B-C7CE-7743-3F46-603D6DB5EEC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541463"/>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WordArt 5">
            <a:extLst>
              <a:ext uri="{FF2B5EF4-FFF2-40B4-BE49-F238E27FC236}">
                <a16:creationId xmlns="" xmlns:a16="http://schemas.microsoft.com/office/drawing/2014/main" id="{4A1F5442-E3A2-BB05-A9EE-55ED09AFEB4D}"/>
              </a:ext>
            </a:extLst>
          </p:cNvPr>
          <p:cNvSpPr>
            <a:spLocks noChangeArrowheads="1" noChangeShapeType="1" noTextEdit="1"/>
          </p:cNvSpPr>
          <p:nvPr/>
        </p:nvSpPr>
        <p:spPr bwMode="auto">
          <a:xfrm>
            <a:off x="2601913" y="1096964"/>
            <a:ext cx="4495800" cy="307975"/>
          </a:xfrm>
          <a:prstGeom prst="rect">
            <a:avLst/>
          </a:prstGeom>
        </p:spPr>
        <p:txBody>
          <a:bodyPr wrap="none" fromWordArt="1">
            <a:prstTxWarp prst="textPlain">
              <a:avLst>
                <a:gd name="adj" fmla="val 50000"/>
              </a:avLst>
            </a:prstTxWarp>
          </a:bodyPr>
          <a:lstStyle/>
          <a:p>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chu«ng vµng </a:t>
            </a:r>
          </a:p>
        </p:txBody>
      </p:sp>
      <p:grpSp>
        <p:nvGrpSpPr>
          <p:cNvPr id="21511" name="Group 9">
            <a:extLst>
              <a:ext uri="{FF2B5EF4-FFF2-40B4-BE49-F238E27FC236}">
                <a16:creationId xmlns="" xmlns:a16="http://schemas.microsoft.com/office/drawing/2014/main" id="{0723AFED-AAE8-DE7E-5563-7AC06B5D7E93}"/>
              </a:ext>
            </a:extLst>
          </p:cNvPr>
          <p:cNvGrpSpPr>
            <a:grpSpLocks/>
          </p:cNvGrpSpPr>
          <p:nvPr/>
        </p:nvGrpSpPr>
        <p:grpSpPr bwMode="auto">
          <a:xfrm>
            <a:off x="7543800" y="5372100"/>
            <a:ext cx="1168400" cy="446088"/>
            <a:chOff x="4512" y="3792"/>
            <a:chExt cx="736" cy="375"/>
          </a:xfrm>
        </p:grpSpPr>
        <p:pic>
          <p:nvPicPr>
            <p:cNvPr id="21550" name="Picture 10" descr="ani32">
              <a:extLst>
                <a:ext uri="{FF2B5EF4-FFF2-40B4-BE49-F238E27FC236}">
                  <a16:creationId xmlns="" xmlns:a16="http://schemas.microsoft.com/office/drawing/2014/main" id="{43F8FCCE-1E8C-C84A-528F-9DBBBA7D6F8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51" name="Text Box 11">
              <a:extLst>
                <a:ext uri="{FF2B5EF4-FFF2-40B4-BE49-F238E27FC236}">
                  <a16:creationId xmlns="" xmlns:a16="http://schemas.microsoft.com/office/drawing/2014/main" id="{2CA1AB2F-FCAD-0051-3A54-0FD3410C05E3}"/>
                </a:ext>
              </a:extLst>
            </p:cNvPr>
            <p:cNvSpPr txBox="1">
              <a:spLocks noChangeArrowheads="1"/>
            </p:cNvSpPr>
            <p:nvPr/>
          </p:nvSpPr>
          <p:spPr bwMode="auto">
            <a:xfrm>
              <a:off x="4752" y="3896"/>
              <a:ext cx="49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500" b="1">
                  <a:latin typeface=".VnArial Narrow" panose="020B7200000000000000" pitchFamily="34" charset="0"/>
                </a:rPr>
                <a:t>Home</a:t>
              </a:r>
            </a:p>
          </p:txBody>
        </p:sp>
      </p:grpSp>
      <p:pic>
        <p:nvPicPr>
          <p:cNvPr id="21512" name="Picture 14" descr="star_tip_md_wht">
            <a:hlinkClick r:id="rId8" action="ppaction://hlinksldjump"/>
            <a:extLst>
              <a:ext uri="{FF2B5EF4-FFF2-40B4-BE49-F238E27FC236}">
                <a16:creationId xmlns="" xmlns:a16="http://schemas.microsoft.com/office/drawing/2014/main" id="{E7F08B41-0972-2F85-E0D1-E2AECABE8FF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812088" y="1004888"/>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5" descr="people008">
            <a:extLst>
              <a:ext uri="{FF2B5EF4-FFF2-40B4-BE49-F238E27FC236}">
                <a16:creationId xmlns="" xmlns:a16="http://schemas.microsoft.com/office/drawing/2014/main" id="{5FC61BF6-525D-4F9D-C572-22B908E20FFC}"/>
              </a:ext>
            </a:extLst>
          </p:cNvPr>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6126163" y="4991100"/>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a:extLst>
              <a:ext uri="{FF2B5EF4-FFF2-40B4-BE49-F238E27FC236}">
                <a16:creationId xmlns="" xmlns:a16="http://schemas.microsoft.com/office/drawing/2014/main" id="{0530F9AF-860F-2750-2F9B-7B21E322B414}"/>
              </a:ext>
            </a:extLst>
          </p:cNvPr>
          <p:cNvSpPr txBox="1">
            <a:spLocks noChangeArrowheads="1"/>
          </p:cNvSpPr>
          <p:nvPr/>
        </p:nvSpPr>
        <p:spPr bwMode="auto">
          <a:xfrm>
            <a:off x="914819" y="1801586"/>
            <a:ext cx="32142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err="1">
                <a:solidFill>
                  <a:srgbClr val="FF0000"/>
                </a:solidFill>
                <a:cs typeface="Arial" panose="020B0604020202020204" pitchFamily="34" charset="0"/>
              </a:rPr>
              <a:t>Câu</a:t>
            </a:r>
            <a:r>
              <a:rPr lang="en-US" altLang="en-US" sz="2400" dirty="0">
                <a:solidFill>
                  <a:srgbClr val="FF0000"/>
                </a:solidFill>
                <a:cs typeface="Arial" panose="020B0604020202020204" pitchFamily="34" charset="0"/>
              </a:rPr>
              <a:t> 2: </a:t>
            </a:r>
            <a:r>
              <a:rPr lang="vi-VN" sz="2400" dirty="0">
                <a:cs typeface="Arial" panose="020B0604020202020204" pitchFamily="34" charset="0"/>
              </a:rPr>
              <a:t>Nối hình sao:</a:t>
            </a:r>
            <a:endParaRPr lang="en-US" altLang="en-US" sz="2400" dirty="0">
              <a:solidFill>
                <a:srgbClr val="FF0000"/>
              </a:solidFill>
              <a:cs typeface="Arial" panose="020B0604020202020204" pitchFamily="34" charset="0"/>
            </a:endParaRPr>
          </a:p>
        </p:txBody>
      </p:sp>
      <p:sp>
        <p:nvSpPr>
          <p:cNvPr id="4114" name="Text Box 18">
            <a:extLst>
              <a:ext uri="{FF2B5EF4-FFF2-40B4-BE49-F238E27FC236}">
                <a16:creationId xmlns="" xmlns:a16="http://schemas.microsoft.com/office/drawing/2014/main" id="{6104F419-9954-D9AC-5496-BB526BD814CE}"/>
              </a:ext>
            </a:extLst>
          </p:cNvPr>
          <p:cNvSpPr txBox="1">
            <a:spLocks noChangeArrowheads="1"/>
          </p:cNvSpPr>
          <p:nvPr/>
        </p:nvSpPr>
        <p:spPr bwMode="auto">
          <a:xfrm>
            <a:off x="2193926" y="5456239"/>
            <a:ext cx="1050925" cy="414337"/>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a:defRPr/>
            </a:pPr>
            <a:r>
              <a:rPr lang="en-US" sz="2100">
                <a:effectLst>
                  <a:outerShdw blurRad="38100" dist="38100" dir="2700000" algn="tl">
                    <a:srgbClr val="FFFFFF"/>
                  </a:outerShdw>
                </a:effectLst>
                <a:latin typeface=".VnArial" pitchFamily="34" charset="0"/>
              </a:rPr>
              <a:t>§¸p ¸n</a:t>
            </a:r>
          </a:p>
        </p:txBody>
      </p:sp>
      <p:grpSp>
        <p:nvGrpSpPr>
          <p:cNvPr id="4115" name="Group 19">
            <a:extLst>
              <a:ext uri="{FF2B5EF4-FFF2-40B4-BE49-F238E27FC236}">
                <a16:creationId xmlns="" xmlns:a16="http://schemas.microsoft.com/office/drawing/2014/main" id="{31F32BD8-1A99-997E-B9D4-A4CCA93C5F64}"/>
              </a:ext>
            </a:extLst>
          </p:cNvPr>
          <p:cNvGrpSpPr>
            <a:grpSpLocks/>
          </p:cNvGrpSpPr>
          <p:nvPr/>
        </p:nvGrpSpPr>
        <p:grpSpPr bwMode="auto">
          <a:xfrm>
            <a:off x="8078788" y="4629150"/>
            <a:ext cx="1370012" cy="971550"/>
            <a:chOff x="4574" y="3342"/>
            <a:chExt cx="960" cy="912"/>
          </a:xfrm>
        </p:grpSpPr>
        <p:sp>
          <p:nvSpPr>
            <p:cNvPr id="21548" name="AutoShape 20">
              <a:extLst>
                <a:ext uri="{FF2B5EF4-FFF2-40B4-BE49-F238E27FC236}">
                  <a16:creationId xmlns="" xmlns:a16="http://schemas.microsoft.com/office/drawing/2014/main" id="{69CEDA58-4FCF-95AD-25BB-5D4AB4AE4ED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49" name="Text Box 21">
              <a:extLst>
                <a:ext uri="{FF2B5EF4-FFF2-40B4-BE49-F238E27FC236}">
                  <a16:creationId xmlns="" xmlns:a16="http://schemas.microsoft.com/office/drawing/2014/main" id="{E65A6B16-8120-360F-882E-6DF422690AC7}"/>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1</a:t>
              </a:r>
            </a:p>
          </p:txBody>
        </p:sp>
      </p:grpSp>
      <p:grpSp>
        <p:nvGrpSpPr>
          <p:cNvPr id="4118" name="Group 22">
            <a:extLst>
              <a:ext uri="{FF2B5EF4-FFF2-40B4-BE49-F238E27FC236}">
                <a16:creationId xmlns="" xmlns:a16="http://schemas.microsoft.com/office/drawing/2014/main" id="{2F9EE067-EFCC-00E1-D647-A262DE8D6613}"/>
              </a:ext>
            </a:extLst>
          </p:cNvPr>
          <p:cNvGrpSpPr>
            <a:grpSpLocks/>
          </p:cNvGrpSpPr>
          <p:nvPr/>
        </p:nvGrpSpPr>
        <p:grpSpPr bwMode="auto">
          <a:xfrm>
            <a:off x="8078788" y="4629150"/>
            <a:ext cx="1370012" cy="971550"/>
            <a:chOff x="4574" y="3342"/>
            <a:chExt cx="960" cy="912"/>
          </a:xfrm>
        </p:grpSpPr>
        <p:sp>
          <p:nvSpPr>
            <p:cNvPr id="21546" name="AutoShape 23">
              <a:extLst>
                <a:ext uri="{FF2B5EF4-FFF2-40B4-BE49-F238E27FC236}">
                  <a16:creationId xmlns="" xmlns:a16="http://schemas.microsoft.com/office/drawing/2014/main" id="{F275F8AA-FD45-215A-D81C-7529999BE09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47" name="Text Box 24">
              <a:extLst>
                <a:ext uri="{FF2B5EF4-FFF2-40B4-BE49-F238E27FC236}">
                  <a16:creationId xmlns="" xmlns:a16="http://schemas.microsoft.com/office/drawing/2014/main" id="{5C181F2D-232E-7682-BFF4-D2CCAD670B14}"/>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2</a:t>
              </a:r>
            </a:p>
          </p:txBody>
        </p:sp>
      </p:grpSp>
      <p:grpSp>
        <p:nvGrpSpPr>
          <p:cNvPr id="4121" name="Group 25">
            <a:extLst>
              <a:ext uri="{FF2B5EF4-FFF2-40B4-BE49-F238E27FC236}">
                <a16:creationId xmlns="" xmlns:a16="http://schemas.microsoft.com/office/drawing/2014/main" id="{0C21C712-79B1-DE12-DA86-05D2CF594FFC}"/>
              </a:ext>
            </a:extLst>
          </p:cNvPr>
          <p:cNvGrpSpPr>
            <a:grpSpLocks/>
          </p:cNvGrpSpPr>
          <p:nvPr/>
        </p:nvGrpSpPr>
        <p:grpSpPr bwMode="auto">
          <a:xfrm>
            <a:off x="8078788" y="4629150"/>
            <a:ext cx="1370012" cy="971550"/>
            <a:chOff x="4574" y="3342"/>
            <a:chExt cx="960" cy="912"/>
          </a:xfrm>
        </p:grpSpPr>
        <p:sp>
          <p:nvSpPr>
            <p:cNvPr id="21544" name="AutoShape 26">
              <a:extLst>
                <a:ext uri="{FF2B5EF4-FFF2-40B4-BE49-F238E27FC236}">
                  <a16:creationId xmlns="" xmlns:a16="http://schemas.microsoft.com/office/drawing/2014/main" id="{AD3A8D13-9A32-F842-F67E-75AF069528F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45" name="Text Box 27">
              <a:extLst>
                <a:ext uri="{FF2B5EF4-FFF2-40B4-BE49-F238E27FC236}">
                  <a16:creationId xmlns="" xmlns:a16="http://schemas.microsoft.com/office/drawing/2014/main" id="{38563B3A-5576-7250-5E03-5DECDB920BC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3</a:t>
              </a:r>
            </a:p>
          </p:txBody>
        </p:sp>
      </p:grpSp>
      <p:grpSp>
        <p:nvGrpSpPr>
          <p:cNvPr id="4124" name="Group 28">
            <a:extLst>
              <a:ext uri="{FF2B5EF4-FFF2-40B4-BE49-F238E27FC236}">
                <a16:creationId xmlns="" xmlns:a16="http://schemas.microsoft.com/office/drawing/2014/main" id="{0D6C88DB-9BA1-724F-6B76-4823F6BE2C1A}"/>
              </a:ext>
            </a:extLst>
          </p:cNvPr>
          <p:cNvGrpSpPr>
            <a:grpSpLocks/>
          </p:cNvGrpSpPr>
          <p:nvPr/>
        </p:nvGrpSpPr>
        <p:grpSpPr bwMode="auto">
          <a:xfrm>
            <a:off x="8078788" y="4629150"/>
            <a:ext cx="1370012" cy="971550"/>
            <a:chOff x="4574" y="3342"/>
            <a:chExt cx="960" cy="912"/>
          </a:xfrm>
        </p:grpSpPr>
        <p:sp>
          <p:nvSpPr>
            <p:cNvPr id="21542" name="AutoShape 29">
              <a:extLst>
                <a:ext uri="{FF2B5EF4-FFF2-40B4-BE49-F238E27FC236}">
                  <a16:creationId xmlns="" xmlns:a16="http://schemas.microsoft.com/office/drawing/2014/main" id="{7F6E4B7B-7306-E88A-E3C0-C3B5ACBE02A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43" name="Text Box 30">
              <a:extLst>
                <a:ext uri="{FF2B5EF4-FFF2-40B4-BE49-F238E27FC236}">
                  <a16:creationId xmlns="" xmlns:a16="http://schemas.microsoft.com/office/drawing/2014/main" id="{849DA1A4-68BD-2137-9D7C-6E74326E78A6}"/>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4</a:t>
              </a:r>
            </a:p>
          </p:txBody>
        </p:sp>
      </p:grpSp>
      <p:grpSp>
        <p:nvGrpSpPr>
          <p:cNvPr id="4127" name="Group 31">
            <a:extLst>
              <a:ext uri="{FF2B5EF4-FFF2-40B4-BE49-F238E27FC236}">
                <a16:creationId xmlns="" xmlns:a16="http://schemas.microsoft.com/office/drawing/2014/main" id="{C82FBF45-02B1-BD16-AFD4-77E1BBDF0837}"/>
              </a:ext>
            </a:extLst>
          </p:cNvPr>
          <p:cNvGrpSpPr>
            <a:grpSpLocks/>
          </p:cNvGrpSpPr>
          <p:nvPr/>
        </p:nvGrpSpPr>
        <p:grpSpPr bwMode="auto">
          <a:xfrm>
            <a:off x="8078788" y="4629150"/>
            <a:ext cx="1370012" cy="971550"/>
            <a:chOff x="4574" y="3342"/>
            <a:chExt cx="960" cy="912"/>
          </a:xfrm>
        </p:grpSpPr>
        <p:sp>
          <p:nvSpPr>
            <p:cNvPr id="21540" name="AutoShape 32">
              <a:extLst>
                <a:ext uri="{FF2B5EF4-FFF2-40B4-BE49-F238E27FC236}">
                  <a16:creationId xmlns="" xmlns:a16="http://schemas.microsoft.com/office/drawing/2014/main" id="{067BBE24-3C1E-A87C-5FB2-BACBF27A6CB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41" name="Text Box 33">
              <a:extLst>
                <a:ext uri="{FF2B5EF4-FFF2-40B4-BE49-F238E27FC236}">
                  <a16:creationId xmlns="" xmlns:a16="http://schemas.microsoft.com/office/drawing/2014/main" id="{EC90DE9C-404B-610D-88A4-EC381DEC8FE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5</a:t>
              </a:r>
            </a:p>
          </p:txBody>
        </p:sp>
      </p:grpSp>
      <p:grpSp>
        <p:nvGrpSpPr>
          <p:cNvPr id="4130" name="Group 34">
            <a:extLst>
              <a:ext uri="{FF2B5EF4-FFF2-40B4-BE49-F238E27FC236}">
                <a16:creationId xmlns="" xmlns:a16="http://schemas.microsoft.com/office/drawing/2014/main" id="{7DC6DC88-2581-A50E-E657-43E25F554D28}"/>
              </a:ext>
            </a:extLst>
          </p:cNvPr>
          <p:cNvGrpSpPr>
            <a:grpSpLocks/>
          </p:cNvGrpSpPr>
          <p:nvPr/>
        </p:nvGrpSpPr>
        <p:grpSpPr bwMode="auto">
          <a:xfrm>
            <a:off x="8078788" y="4629150"/>
            <a:ext cx="1370012" cy="971550"/>
            <a:chOff x="4574" y="3342"/>
            <a:chExt cx="960" cy="912"/>
          </a:xfrm>
        </p:grpSpPr>
        <p:sp>
          <p:nvSpPr>
            <p:cNvPr id="21538" name="AutoShape 35">
              <a:extLst>
                <a:ext uri="{FF2B5EF4-FFF2-40B4-BE49-F238E27FC236}">
                  <a16:creationId xmlns="" xmlns:a16="http://schemas.microsoft.com/office/drawing/2014/main" id="{CE0AC05F-2677-F997-97D5-918848C0D28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39" name="Text Box 36">
              <a:extLst>
                <a:ext uri="{FF2B5EF4-FFF2-40B4-BE49-F238E27FC236}">
                  <a16:creationId xmlns="" xmlns:a16="http://schemas.microsoft.com/office/drawing/2014/main" id="{843401D5-EFB8-898E-7A67-F62F96B4EB81}"/>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6</a:t>
              </a:r>
            </a:p>
          </p:txBody>
        </p:sp>
      </p:grpSp>
      <p:grpSp>
        <p:nvGrpSpPr>
          <p:cNvPr id="4133" name="Group 37">
            <a:extLst>
              <a:ext uri="{FF2B5EF4-FFF2-40B4-BE49-F238E27FC236}">
                <a16:creationId xmlns="" xmlns:a16="http://schemas.microsoft.com/office/drawing/2014/main" id="{62EEE578-E8D2-3DBF-32F5-9628F3163F61}"/>
              </a:ext>
            </a:extLst>
          </p:cNvPr>
          <p:cNvGrpSpPr>
            <a:grpSpLocks/>
          </p:cNvGrpSpPr>
          <p:nvPr/>
        </p:nvGrpSpPr>
        <p:grpSpPr bwMode="auto">
          <a:xfrm>
            <a:off x="8078788" y="4629150"/>
            <a:ext cx="1370012" cy="971550"/>
            <a:chOff x="4574" y="3342"/>
            <a:chExt cx="960" cy="912"/>
          </a:xfrm>
        </p:grpSpPr>
        <p:sp>
          <p:nvSpPr>
            <p:cNvPr id="21536" name="AutoShape 38">
              <a:extLst>
                <a:ext uri="{FF2B5EF4-FFF2-40B4-BE49-F238E27FC236}">
                  <a16:creationId xmlns="" xmlns:a16="http://schemas.microsoft.com/office/drawing/2014/main" id="{9020D65F-E3FD-2C61-E46D-706845EFA31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37" name="Text Box 39">
              <a:extLst>
                <a:ext uri="{FF2B5EF4-FFF2-40B4-BE49-F238E27FC236}">
                  <a16:creationId xmlns="" xmlns:a16="http://schemas.microsoft.com/office/drawing/2014/main" id="{47C3B370-9B9F-BA6D-47AB-C126CDFD5F2A}"/>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7</a:t>
              </a:r>
            </a:p>
          </p:txBody>
        </p:sp>
      </p:grpSp>
      <p:grpSp>
        <p:nvGrpSpPr>
          <p:cNvPr id="4136" name="Group 40">
            <a:extLst>
              <a:ext uri="{FF2B5EF4-FFF2-40B4-BE49-F238E27FC236}">
                <a16:creationId xmlns="" xmlns:a16="http://schemas.microsoft.com/office/drawing/2014/main" id="{673E9D6B-99B2-CF17-D6AC-87F4469690D8}"/>
              </a:ext>
            </a:extLst>
          </p:cNvPr>
          <p:cNvGrpSpPr>
            <a:grpSpLocks/>
          </p:cNvGrpSpPr>
          <p:nvPr/>
        </p:nvGrpSpPr>
        <p:grpSpPr bwMode="auto">
          <a:xfrm>
            <a:off x="8078788" y="4629150"/>
            <a:ext cx="1370012" cy="971550"/>
            <a:chOff x="4574" y="3342"/>
            <a:chExt cx="960" cy="912"/>
          </a:xfrm>
        </p:grpSpPr>
        <p:sp>
          <p:nvSpPr>
            <p:cNvPr id="21534" name="AutoShape 41">
              <a:extLst>
                <a:ext uri="{FF2B5EF4-FFF2-40B4-BE49-F238E27FC236}">
                  <a16:creationId xmlns="" xmlns:a16="http://schemas.microsoft.com/office/drawing/2014/main" id="{F8AF6FB3-5613-8E3C-F4D5-3B41788F63D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35" name="Text Box 42">
              <a:extLst>
                <a:ext uri="{FF2B5EF4-FFF2-40B4-BE49-F238E27FC236}">
                  <a16:creationId xmlns="" xmlns:a16="http://schemas.microsoft.com/office/drawing/2014/main" id="{FF46316B-2233-D7E3-2421-39DC6C497064}"/>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8</a:t>
              </a:r>
            </a:p>
          </p:txBody>
        </p:sp>
      </p:grpSp>
      <p:grpSp>
        <p:nvGrpSpPr>
          <p:cNvPr id="4139" name="Group 43">
            <a:extLst>
              <a:ext uri="{FF2B5EF4-FFF2-40B4-BE49-F238E27FC236}">
                <a16:creationId xmlns="" xmlns:a16="http://schemas.microsoft.com/office/drawing/2014/main" id="{913BCAD2-0854-0800-6A07-EC1AF91D52E3}"/>
              </a:ext>
            </a:extLst>
          </p:cNvPr>
          <p:cNvGrpSpPr>
            <a:grpSpLocks/>
          </p:cNvGrpSpPr>
          <p:nvPr/>
        </p:nvGrpSpPr>
        <p:grpSpPr bwMode="auto">
          <a:xfrm>
            <a:off x="8078788" y="4629150"/>
            <a:ext cx="1370012" cy="971550"/>
            <a:chOff x="4574" y="3342"/>
            <a:chExt cx="960" cy="912"/>
          </a:xfrm>
        </p:grpSpPr>
        <p:sp>
          <p:nvSpPr>
            <p:cNvPr id="21532" name="AutoShape 44">
              <a:extLst>
                <a:ext uri="{FF2B5EF4-FFF2-40B4-BE49-F238E27FC236}">
                  <a16:creationId xmlns="" xmlns:a16="http://schemas.microsoft.com/office/drawing/2014/main" id="{DCD437FB-D696-FB2B-9784-DEEE4071D6C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33" name="Text Box 45">
              <a:extLst>
                <a:ext uri="{FF2B5EF4-FFF2-40B4-BE49-F238E27FC236}">
                  <a16:creationId xmlns="" xmlns:a16="http://schemas.microsoft.com/office/drawing/2014/main" id="{5C67CB26-4389-B27D-E418-13799D006ADD}"/>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9</a:t>
              </a:r>
            </a:p>
          </p:txBody>
        </p:sp>
      </p:grpSp>
      <p:grpSp>
        <p:nvGrpSpPr>
          <p:cNvPr id="4142" name="Group 46">
            <a:extLst>
              <a:ext uri="{FF2B5EF4-FFF2-40B4-BE49-F238E27FC236}">
                <a16:creationId xmlns="" xmlns:a16="http://schemas.microsoft.com/office/drawing/2014/main" id="{A5EEC428-4CFA-B6F3-967A-3DDBCFABEF90}"/>
              </a:ext>
            </a:extLst>
          </p:cNvPr>
          <p:cNvGrpSpPr>
            <a:grpSpLocks/>
          </p:cNvGrpSpPr>
          <p:nvPr/>
        </p:nvGrpSpPr>
        <p:grpSpPr bwMode="auto">
          <a:xfrm>
            <a:off x="8077200" y="4895850"/>
            <a:ext cx="1371600" cy="971550"/>
            <a:chOff x="4574" y="3342"/>
            <a:chExt cx="960" cy="912"/>
          </a:xfrm>
        </p:grpSpPr>
        <p:sp>
          <p:nvSpPr>
            <p:cNvPr id="21530" name="AutoShape 47">
              <a:extLst>
                <a:ext uri="{FF2B5EF4-FFF2-40B4-BE49-F238E27FC236}">
                  <a16:creationId xmlns="" xmlns:a16="http://schemas.microsoft.com/office/drawing/2014/main" id="{45825FD8-C59D-1643-1E01-2350D57E1DD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1531" name="Text Box 48">
              <a:extLst>
                <a:ext uri="{FF2B5EF4-FFF2-40B4-BE49-F238E27FC236}">
                  <a16:creationId xmlns="" xmlns:a16="http://schemas.microsoft.com/office/drawing/2014/main" id="{63807057-D171-BEDC-E683-4CF07843CE61}"/>
                </a:ext>
              </a:extLst>
            </p:cNvPr>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a:solidFill>
                    <a:schemeClr val="bg1"/>
                  </a:solidFill>
                  <a:latin typeface=".VnTime" panose="020B7200000000000000" pitchFamily="34" charset="0"/>
                </a:rPr>
                <a:t>HÕt giê</a:t>
              </a:r>
            </a:p>
          </p:txBody>
        </p:sp>
      </p:grpSp>
      <p:sp>
        <p:nvSpPr>
          <p:cNvPr id="4145" name="Text Box 49">
            <a:extLst>
              <a:ext uri="{FF2B5EF4-FFF2-40B4-BE49-F238E27FC236}">
                <a16:creationId xmlns="" xmlns:a16="http://schemas.microsoft.com/office/drawing/2014/main" id="{EB0F14DF-1013-0B4A-1E94-767542CA7846}"/>
              </a:ext>
            </a:extLst>
          </p:cNvPr>
          <p:cNvSpPr txBox="1">
            <a:spLocks noChangeArrowheads="1"/>
          </p:cNvSpPr>
          <p:nvPr/>
        </p:nvSpPr>
        <p:spPr bwMode="auto">
          <a:xfrm>
            <a:off x="4800600" y="5429250"/>
            <a:ext cx="83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10s</a:t>
            </a:r>
          </a:p>
        </p:txBody>
      </p:sp>
      <p:sp>
        <p:nvSpPr>
          <p:cNvPr id="4148" name="AutoShape 52">
            <a:extLst>
              <a:ext uri="{FF2B5EF4-FFF2-40B4-BE49-F238E27FC236}">
                <a16:creationId xmlns="" xmlns:a16="http://schemas.microsoft.com/office/drawing/2014/main" id="{44F6FDD1-0E89-ED74-7F5C-82E1120FC4B5}"/>
              </a:ext>
            </a:extLst>
          </p:cNvPr>
          <p:cNvSpPr>
            <a:spLocks noChangeArrowheads="1"/>
          </p:cNvSpPr>
          <p:nvPr/>
        </p:nvSpPr>
        <p:spPr bwMode="auto">
          <a:xfrm>
            <a:off x="957681" y="4137405"/>
            <a:ext cx="8229600" cy="597046"/>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4146" name="Text Box 50">
            <a:extLst>
              <a:ext uri="{FF2B5EF4-FFF2-40B4-BE49-F238E27FC236}">
                <a16:creationId xmlns="" xmlns:a16="http://schemas.microsoft.com/office/drawing/2014/main" id="{1D5BFE2F-325F-58AD-CBAD-640079E59002}"/>
              </a:ext>
            </a:extLst>
          </p:cNvPr>
          <p:cNvSpPr txBox="1">
            <a:spLocks noChangeArrowheads="1"/>
          </p:cNvSpPr>
          <p:nvPr/>
        </p:nvSpPr>
        <p:spPr bwMode="auto">
          <a:xfrm>
            <a:off x="1005807" y="2390617"/>
            <a:ext cx="8054975" cy="2246769"/>
          </a:xfrm>
          <a:prstGeom prst="rect">
            <a:avLst/>
          </a:prstGeom>
          <a:noFill/>
          <a:ln>
            <a:noFill/>
          </a:ln>
          <a:effectLst/>
        </p:spPr>
        <p:txBody>
          <a:bodyPr>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marL="385763" indent="-385763" algn="just">
              <a:buFontTx/>
              <a:buAutoNum type="alphaUcPeriod"/>
              <a:defRPr/>
            </a:pPr>
            <a:r>
              <a:rPr lang="vi-VN" sz="2000" b="0" dirty="0">
                <a:cs typeface="Arial" panose="020B0604020202020204" pitchFamily="34" charset="0"/>
              </a:rPr>
              <a:t>Đầu pha này đối với cuối pha kia theo thứ tự pha.</a:t>
            </a:r>
            <a:endParaRPr lang="en-US" sz="2000" b="0" dirty="0">
              <a:cs typeface="Arial" panose="020B0604020202020204" pitchFamily="34" charset="0"/>
            </a:endParaRPr>
          </a:p>
          <a:p>
            <a:pPr marL="0" indent="0" algn="just">
              <a:defRPr/>
            </a:pPr>
            <a:endParaRPr lang="en-US" sz="2000" b="0" dirty="0">
              <a:cs typeface="Arial" panose="020B0604020202020204" pitchFamily="34" charset="0"/>
            </a:endParaRPr>
          </a:p>
          <a:p>
            <a:pPr algn="just">
              <a:defRPr/>
            </a:pPr>
            <a:r>
              <a:rPr lang="en-US" sz="2000" b="0" dirty="0">
                <a:cs typeface="Arial" panose="020B0604020202020204" pitchFamily="34" charset="0"/>
              </a:rPr>
              <a:t>B. </a:t>
            </a:r>
            <a:r>
              <a:rPr lang="vi-VN" sz="2000" b="0" dirty="0">
                <a:cs typeface="Arial" panose="020B0604020202020204" pitchFamily="34" charset="0"/>
              </a:rPr>
              <a:t>Ba điểm đầu của ba pha nối với nhau</a:t>
            </a:r>
            <a:r>
              <a:rPr lang="en-US" sz="2000" b="0" dirty="0">
                <a:cs typeface="Arial" panose="020B0604020202020204" pitchFamily="34" charset="0"/>
              </a:rPr>
              <a:t>.</a:t>
            </a:r>
          </a:p>
          <a:p>
            <a:pPr algn="just">
              <a:defRPr/>
            </a:pPr>
            <a:endParaRPr lang="en-US" sz="2000" b="0" dirty="0">
              <a:cs typeface="Arial" panose="020B0604020202020204" pitchFamily="34" charset="0"/>
            </a:endParaRPr>
          </a:p>
          <a:p>
            <a:pPr algn="just">
              <a:defRPr/>
            </a:pPr>
            <a:r>
              <a:rPr lang="en-US" sz="2000" b="0" dirty="0">
                <a:cs typeface="Arial" panose="020B0604020202020204" pitchFamily="34" charset="0"/>
              </a:rPr>
              <a:t>C. </a:t>
            </a:r>
            <a:r>
              <a:rPr lang="vi-VN" sz="2000" b="0" dirty="0">
                <a:cs typeface="Arial" panose="020B0604020202020204" pitchFamily="34" charset="0"/>
              </a:rPr>
              <a:t>Đầu pha này nối với cuối pha kia không cần theo thứ tự pha.</a:t>
            </a:r>
            <a:endParaRPr lang="en-US" sz="2000" b="0" dirty="0">
              <a:cs typeface="Arial" panose="020B0604020202020204" pitchFamily="34" charset="0"/>
            </a:endParaRPr>
          </a:p>
          <a:p>
            <a:pPr algn="just">
              <a:defRPr/>
            </a:pPr>
            <a:endParaRPr lang="en-US" sz="2000" b="0" dirty="0">
              <a:cs typeface="Arial" panose="020B0604020202020204" pitchFamily="34" charset="0"/>
            </a:endParaRPr>
          </a:p>
          <a:p>
            <a:pPr algn="just">
              <a:defRPr/>
            </a:pPr>
            <a:r>
              <a:rPr lang="en-US" sz="2000" b="0" dirty="0">
                <a:cs typeface="Arial" panose="020B0604020202020204" pitchFamily="34" charset="0"/>
              </a:rPr>
              <a:t>D. </a:t>
            </a:r>
            <a:r>
              <a:rPr lang="vi-VN" sz="2000" b="0" dirty="0">
                <a:cs typeface="Arial" panose="020B0604020202020204" pitchFamily="34" charset="0"/>
              </a:rPr>
              <a:t>Ba điểm cuối của ba pha nối với nhau</a:t>
            </a:r>
            <a:endParaRPr lang="en-US" sz="2000" b="0" dirty="0">
              <a:cs typeface="Arial" panose="020B0604020202020204" pitchFamily="34" charset="0"/>
            </a:endParaRPr>
          </a:p>
        </p:txBody>
      </p:sp>
      <p:pic>
        <p:nvPicPr>
          <p:cNvPr id="21529" name="Picture 1">
            <a:hlinkClick r:id="rId11" action="ppaction://hlinksldjump"/>
            <a:extLst>
              <a:ext uri="{FF2B5EF4-FFF2-40B4-BE49-F238E27FC236}">
                <a16:creationId xmlns="" xmlns:a16="http://schemas.microsoft.com/office/drawing/2014/main" id="{5FEF0131-1C0D-535B-F604-E0254A2D73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2813" y="5302251"/>
            <a:ext cx="60325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zoom/>
    <p:sndAc>
      <p:stSnd>
        <p:snd r:embed="rId2" name="bee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nodeType="clickEffect">
                                  <p:stCondLst>
                                    <p:cond delay="1000"/>
                                  </p:stCondLst>
                                  <p:childTnLst>
                                    <p:set>
                                      <p:cBhvr>
                                        <p:cTn id="19"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0" fill="hold" nodeType="afterGroup">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beep.wav"/>
                                        </p:tgtEl>
                                      </p:cMediaNode>
                                    </p:audio>
                                  </p:sub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beep.wav"/>
                                        </p:tgtEl>
                                      </p:cMediaNode>
                                    </p:audio>
                                  </p:subTnLst>
                                </p:cTn>
                              </p:par>
                            </p:childTnLst>
                          </p:cTn>
                        </p:par>
                        <p:par>
                          <p:cTn id="26" fill="hold" nodeType="afterGroup">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nodeType="afterGroup">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nodeType="afterGroup">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nodeType="afterGroup">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nodeType="afterGroup">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beep.wav"/>
                                        </p:tgtEl>
                                      </p:cMediaNode>
                                    </p:audio>
                                  </p:subTnLst>
                                </p:cTn>
                              </p:par>
                            </p:childTnLst>
                          </p:cTn>
                        </p:par>
                        <p:par>
                          <p:cTn id="41" fill="hold" nodeType="afterGroup">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eep.wav"/>
                                        </p:tgtEl>
                                      </p:cMediaNode>
                                    </p:audio>
                                  </p:subTnLst>
                                </p:cTn>
                              </p:par>
                            </p:childTnLst>
                          </p:cTn>
                        </p:par>
                        <p:par>
                          <p:cTn id="44" fill="hold" nodeType="afterGroup">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FELIZ2.WAV"/>
                                        </p:tgtEl>
                                      </p:cMediaNode>
                                    </p:audio>
                                  </p:subTnLst>
                                </p:cTn>
                              </p:par>
                              <p:par>
                                <p:cTn id="52" presetID="3" presetClass="entr" presetSubtype="10" fill="hold"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 xmlns:a16="http://schemas.microsoft.com/office/drawing/2014/main" id="{F9774B49-4042-B768-C537-0AC0B0B088E2}"/>
              </a:ext>
            </a:extLst>
          </p:cNvPr>
          <p:cNvSpPr>
            <a:spLocks noChangeArrowheads="1"/>
          </p:cNvSpPr>
          <p:nvPr/>
        </p:nvSpPr>
        <p:spPr bwMode="auto">
          <a:xfrm>
            <a:off x="3200400" y="3829051"/>
            <a:ext cx="19812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31" name="AutoShape 2">
            <a:extLst>
              <a:ext uri="{FF2B5EF4-FFF2-40B4-BE49-F238E27FC236}">
                <a16:creationId xmlns="" xmlns:a16="http://schemas.microsoft.com/office/drawing/2014/main" id="{6BD158CF-7528-0BBA-099C-5630D55C33FE}"/>
              </a:ext>
            </a:extLst>
          </p:cNvPr>
          <p:cNvSpPr>
            <a:spLocks noChangeArrowheads="1"/>
          </p:cNvSpPr>
          <p:nvPr/>
        </p:nvSpPr>
        <p:spPr bwMode="auto">
          <a:xfrm>
            <a:off x="285749" y="400050"/>
            <a:ext cx="9344025" cy="6129338"/>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100"/>
          </a:p>
        </p:txBody>
      </p:sp>
      <p:pic>
        <p:nvPicPr>
          <p:cNvPr id="22532" name="Picture 3" descr="an30">
            <a:extLst>
              <a:ext uri="{FF2B5EF4-FFF2-40B4-BE49-F238E27FC236}">
                <a16:creationId xmlns="" xmlns:a16="http://schemas.microsoft.com/office/drawing/2014/main" id="{7726286D-CC2A-D40A-A382-9DE33D531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1096964"/>
            <a:ext cx="14478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descr="33">
            <a:extLst>
              <a:ext uri="{FF2B5EF4-FFF2-40B4-BE49-F238E27FC236}">
                <a16:creationId xmlns="" xmlns:a16="http://schemas.microsoft.com/office/drawing/2014/main" id="{34FF38FA-A61C-4024-74BD-5FFE21E8722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7700" y="1943100"/>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WordArt 5">
            <a:extLst>
              <a:ext uri="{FF2B5EF4-FFF2-40B4-BE49-F238E27FC236}">
                <a16:creationId xmlns="" xmlns:a16="http://schemas.microsoft.com/office/drawing/2014/main" id="{831F0AF9-D32E-2B3F-7791-848C9389F442}"/>
              </a:ext>
            </a:extLst>
          </p:cNvPr>
          <p:cNvSpPr>
            <a:spLocks noChangeArrowheads="1" noChangeShapeType="1" noTextEdit="1"/>
          </p:cNvSpPr>
          <p:nvPr/>
        </p:nvSpPr>
        <p:spPr bwMode="auto">
          <a:xfrm>
            <a:off x="3200400" y="1268413"/>
            <a:ext cx="5181600" cy="457200"/>
          </a:xfrm>
          <a:prstGeom prst="rect">
            <a:avLst/>
          </a:prstGeom>
        </p:spPr>
        <p:txBody>
          <a:bodyPr wrap="none" fromWordArt="1">
            <a:prstTxWarp prst="textPlain">
              <a:avLst>
                <a:gd name="adj" fmla="val 50000"/>
              </a:avLst>
            </a:prstTxWarp>
          </a:bodyPr>
          <a:lstStyle/>
          <a:p>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chu«ng vµng </a:t>
            </a:r>
          </a:p>
        </p:txBody>
      </p:sp>
      <p:grpSp>
        <p:nvGrpSpPr>
          <p:cNvPr id="22535" name="Group 9">
            <a:extLst>
              <a:ext uri="{FF2B5EF4-FFF2-40B4-BE49-F238E27FC236}">
                <a16:creationId xmlns="" xmlns:a16="http://schemas.microsoft.com/office/drawing/2014/main" id="{766EC2CD-865A-9B15-29DE-855DBB84A41F}"/>
              </a:ext>
            </a:extLst>
          </p:cNvPr>
          <p:cNvGrpSpPr>
            <a:grpSpLocks/>
          </p:cNvGrpSpPr>
          <p:nvPr/>
        </p:nvGrpSpPr>
        <p:grpSpPr bwMode="auto">
          <a:xfrm>
            <a:off x="7543800" y="5372100"/>
            <a:ext cx="1168400" cy="446088"/>
            <a:chOff x="4512" y="3792"/>
            <a:chExt cx="736" cy="375"/>
          </a:xfrm>
        </p:grpSpPr>
        <p:pic>
          <p:nvPicPr>
            <p:cNvPr id="22574" name="Picture 10" descr="ani32">
              <a:extLst>
                <a:ext uri="{FF2B5EF4-FFF2-40B4-BE49-F238E27FC236}">
                  <a16:creationId xmlns="" xmlns:a16="http://schemas.microsoft.com/office/drawing/2014/main" id="{95C1048E-380F-6A8E-5C92-7F42C0EB74C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75" name="Text Box 11">
              <a:extLst>
                <a:ext uri="{FF2B5EF4-FFF2-40B4-BE49-F238E27FC236}">
                  <a16:creationId xmlns="" xmlns:a16="http://schemas.microsoft.com/office/drawing/2014/main" id="{199D7F9C-7379-A27A-E740-C7AE6CDE486F}"/>
                </a:ext>
              </a:extLst>
            </p:cNvPr>
            <p:cNvSpPr txBox="1">
              <a:spLocks noChangeArrowheads="1"/>
            </p:cNvSpPr>
            <p:nvPr/>
          </p:nvSpPr>
          <p:spPr bwMode="auto">
            <a:xfrm>
              <a:off x="4752" y="3896"/>
              <a:ext cx="49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500" b="1">
                  <a:latin typeface=".VnArial Narrow" panose="020B7200000000000000" pitchFamily="34" charset="0"/>
                </a:rPr>
                <a:t>Home</a:t>
              </a:r>
            </a:p>
          </p:txBody>
        </p:sp>
      </p:grpSp>
      <p:pic>
        <p:nvPicPr>
          <p:cNvPr id="22536" name="Picture 14" descr="star_tip_md_wht">
            <a:hlinkClick r:id="rId8" action="ppaction://hlinksldjump"/>
            <a:extLst>
              <a:ext uri="{FF2B5EF4-FFF2-40B4-BE49-F238E27FC236}">
                <a16:creationId xmlns="" xmlns:a16="http://schemas.microsoft.com/office/drawing/2014/main" id="{C45AA2D4-FF6B-34E8-1284-1B8D9E33484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458200" y="14859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5" descr="people008">
            <a:extLst>
              <a:ext uri="{FF2B5EF4-FFF2-40B4-BE49-F238E27FC236}">
                <a16:creationId xmlns="" xmlns:a16="http://schemas.microsoft.com/office/drawing/2014/main" id="{5D9BD30C-7BA5-8127-CBAB-5251E0C2D00C}"/>
              </a:ext>
            </a:extLst>
          </p:cNvPr>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6310313" y="4913313"/>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a:extLst>
              <a:ext uri="{FF2B5EF4-FFF2-40B4-BE49-F238E27FC236}">
                <a16:creationId xmlns="" xmlns:a16="http://schemas.microsoft.com/office/drawing/2014/main" id="{180E31FD-63DD-30F0-F7E5-B5C8A66E0141}"/>
              </a:ext>
            </a:extLst>
          </p:cNvPr>
          <p:cNvSpPr txBox="1">
            <a:spLocks noChangeArrowheads="1"/>
          </p:cNvSpPr>
          <p:nvPr/>
        </p:nvSpPr>
        <p:spPr bwMode="auto">
          <a:xfrm>
            <a:off x="682625" y="2414727"/>
            <a:ext cx="8686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000" dirty="0" err="1">
                <a:solidFill>
                  <a:srgbClr val="FF0000"/>
                </a:solidFill>
                <a:cs typeface="Arial" panose="020B0604020202020204" pitchFamily="34" charset="0"/>
              </a:rPr>
              <a:t>Câu</a:t>
            </a:r>
            <a:r>
              <a:rPr lang="en-US" altLang="en-US" sz="2000" dirty="0">
                <a:solidFill>
                  <a:srgbClr val="FF0000"/>
                </a:solidFill>
                <a:cs typeface="Arial" panose="020B0604020202020204" pitchFamily="34" charset="0"/>
              </a:rPr>
              <a:t> </a:t>
            </a:r>
            <a:r>
              <a:rPr lang="en-US" altLang="en-US" sz="2000">
                <a:solidFill>
                  <a:srgbClr val="FF0000"/>
                </a:solidFill>
                <a:cs typeface="Arial" panose="020B0604020202020204" pitchFamily="34" charset="0"/>
              </a:rPr>
              <a:t>3</a:t>
            </a:r>
            <a:r>
              <a:rPr lang="en-US" altLang="en-US" sz="2000" smtClean="0">
                <a:solidFill>
                  <a:srgbClr val="FF0000"/>
                </a:solidFill>
                <a:cs typeface="Arial" panose="020B0604020202020204" pitchFamily="34" charset="0"/>
              </a:rPr>
              <a:t>: </a:t>
            </a:r>
            <a:r>
              <a:rPr lang="vi-VN" sz="2000" smtClean="0">
                <a:cs typeface="Arial" panose="020B0604020202020204" pitchFamily="34" charset="0"/>
              </a:rPr>
              <a:t>Một </a:t>
            </a:r>
            <a:r>
              <a:rPr lang="vi-VN" sz="2000" dirty="0">
                <a:cs typeface="Arial" panose="020B0604020202020204" pitchFamily="34" charset="0"/>
              </a:rPr>
              <a:t>tải ba pha gồm ba điện trở R = 10Ω, nối hình tam giác, đấu vào nguồn điện ba pha có U</a:t>
            </a:r>
            <a:r>
              <a:rPr lang="vi-VN" sz="2000" baseline="-25000" dirty="0">
                <a:cs typeface="Arial" panose="020B0604020202020204" pitchFamily="34" charset="0"/>
              </a:rPr>
              <a:t>d</a:t>
            </a:r>
            <a:r>
              <a:rPr lang="vi-VN" sz="2000" dirty="0">
                <a:cs typeface="Arial" panose="020B0604020202020204" pitchFamily="34" charset="0"/>
              </a:rPr>
              <a:t> = 380V. Tính điện áp </a:t>
            </a:r>
            <a:r>
              <a:rPr lang="vi-VN" sz="2000">
                <a:cs typeface="Arial" panose="020B0604020202020204" pitchFamily="34" charset="0"/>
              </a:rPr>
              <a:t>pha</a:t>
            </a:r>
            <a:r>
              <a:rPr lang="vi-VN" sz="2000" smtClean="0">
                <a:cs typeface="Arial" panose="020B0604020202020204" pitchFamily="34" charset="0"/>
              </a:rPr>
              <a:t>?</a:t>
            </a:r>
            <a:endParaRPr lang="en-US" sz="2000" dirty="0">
              <a:cs typeface="Arial" panose="020B0604020202020204" pitchFamily="34" charset="0"/>
            </a:endParaRPr>
          </a:p>
        </p:txBody>
      </p:sp>
      <p:sp>
        <p:nvSpPr>
          <p:cNvPr id="4114" name="Text Box 18">
            <a:extLst>
              <a:ext uri="{FF2B5EF4-FFF2-40B4-BE49-F238E27FC236}">
                <a16:creationId xmlns="" xmlns:a16="http://schemas.microsoft.com/office/drawing/2014/main" id="{46950327-956A-60C1-D090-9500B0E492C7}"/>
              </a:ext>
            </a:extLst>
          </p:cNvPr>
          <p:cNvSpPr txBox="1">
            <a:spLocks noChangeArrowheads="1"/>
          </p:cNvSpPr>
          <p:nvPr/>
        </p:nvSpPr>
        <p:spPr bwMode="auto">
          <a:xfrm>
            <a:off x="2193926" y="5456239"/>
            <a:ext cx="1050925" cy="414337"/>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a:defRPr/>
            </a:pPr>
            <a:r>
              <a:rPr lang="en-US" sz="2100">
                <a:effectLst>
                  <a:outerShdw blurRad="38100" dist="38100" dir="2700000" algn="tl">
                    <a:srgbClr val="FFFFFF"/>
                  </a:outerShdw>
                </a:effectLst>
                <a:latin typeface=".VnArial" pitchFamily="34" charset="0"/>
              </a:rPr>
              <a:t>§¸p ¸n</a:t>
            </a:r>
          </a:p>
        </p:txBody>
      </p:sp>
      <p:grpSp>
        <p:nvGrpSpPr>
          <p:cNvPr id="4115" name="Group 19">
            <a:extLst>
              <a:ext uri="{FF2B5EF4-FFF2-40B4-BE49-F238E27FC236}">
                <a16:creationId xmlns="" xmlns:a16="http://schemas.microsoft.com/office/drawing/2014/main" id="{848AECB3-F0BB-E4E2-0EFD-DDC1508BD645}"/>
              </a:ext>
            </a:extLst>
          </p:cNvPr>
          <p:cNvGrpSpPr>
            <a:grpSpLocks/>
          </p:cNvGrpSpPr>
          <p:nvPr/>
        </p:nvGrpSpPr>
        <p:grpSpPr bwMode="auto">
          <a:xfrm>
            <a:off x="8078788" y="4629150"/>
            <a:ext cx="1370012" cy="971550"/>
            <a:chOff x="4574" y="3342"/>
            <a:chExt cx="960" cy="912"/>
          </a:xfrm>
        </p:grpSpPr>
        <p:sp>
          <p:nvSpPr>
            <p:cNvPr id="22572" name="AutoShape 20">
              <a:extLst>
                <a:ext uri="{FF2B5EF4-FFF2-40B4-BE49-F238E27FC236}">
                  <a16:creationId xmlns="" xmlns:a16="http://schemas.microsoft.com/office/drawing/2014/main" id="{1D2AA8C3-9994-F564-AFEB-AF3C40A6590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73" name="Text Box 21">
              <a:extLst>
                <a:ext uri="{FF2B5EF4-FFF2-40B4-BE49-F238E27FC236}">
                  <a16:creationId xmlns="" xmlns:a16="http://schemas.microsoft.com/office/drawing/2014/main" id="{89265251-E444-5346-9E64-95CCF228ECDD}"/>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1</a:t>
              </a:r>
            </a:p>
          </p:txBody>
        </p:sp>
      </p:grpSp>
      <p:grpSp>
        <p:nvGrpSpPr>
          <p:cNvPr id="4118" name="Group 22">
            <a:extLst>
              <a:ext uri="{FF2B5EF4-FFF2-40B4-BE49-F238E27FC236}">
                <a16:creationId xmlns="" xmlns:a16="http://schemas.microsoft.com/office/drawing/2014/main" id="{6AE68D80-ECFB-7F14-B199-DF9076BE4B90}"/>
              </a:ext>
            </a:extLst>
          </p:cNvPr>
          <p:cNvGrpSpPr>
            <a:grpSpLocks/>
          </p:cNvGrpSpPr>
          <p:nvPr/>
        </p:nvGrpSpPr>
        <p:grpSpPr bwMode="auto">
          <a:xfrm>
            <a:off x="8078788" y="4629150"/>
            <a:ext cx="1370012" cy="971550"/>
            <a:chOff x="4574" y="3342"/>
            <a:chExt cx="960" cy="912"/>
          </a:xfrm>
        </p:grpSpPr>
        <p:sp>
          <p:nvSpPr>
            <p:cNvPr id="22570" name="AutoShape 23">
              <a:extLst>
                <a:ext uri="{FF2B5EF4-FFF2-40B4-BE49-F238E27FC236}">
                  <a16:creationId xmlns="" xmlns:a16="http://schemas.microsoft.com/office/drawing/2014/main" id="{7FA02453-9AFB-F7A3-DA18-6466D095133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71" name="Text Box 24">
              <a:extLst>
                <a:ext uri="{FF2B5EF4-FFF2-40B4-BE49-F238E27FC236}">
                  <a16:creationId xmlns="" xmlns:a16="http://schemas.microsoft.com/office/drawing/2014/main" id="{5A2B8C9A-E762-5CC3-BFE9-76620CBB41BB}"/>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2</a:t>
              </a:r>
            </a:p>
          </p:txBody>
        </p:sp>
      </p:grpSp>
      <p:grpSp>
        <p:nvGrpSpPr>
          <p:cNvPr id="4121" name="Group 25">
            <a:extLst>
              <a:ext uri="{FF2B5EF4-FFF2-40B4-BE49-F238E27FC236}">
                <a16:creationId xmlns="" xmlns:a16="http://schemas.microsoft.com/office/drawing/2014/main" id="{F5D03B0B-FE05-F70D-B3DC-4AE934F7B7F8}"/>
              </a:ext>
            </a:extLst>
          </p:cNvPr>
          <p:cNvGrpSpPr>
            <a:grpSpLocks/>
          </p:cNvGrpSpPr>
          <p:nvPr/>
        </p:nvGrpSpPr>
        <p:grpSpPr bwMode="auto">
          <a:xfrm>
            <a:off x="8078788" y="4629150"/>
            <a:ext cx="1370012" cy="971550"/>
            <a:chOff x="4574" y="3342"/>
            <a:chExt cx="960" cy="912"/>
          </a:xfrm>
        </p:grpSpPr>
        <p:sp>
          <p:nvSpPr>
            <p:cNvPr id="22568" name="AutoShape 26">
              <a:extLst>
                <a:ext uri="{FF2B5EF4-FFF2-40B4-BE49-F238E27FC236}">
                  <a16:creationId xmlns="" xmlns:a16="http://schemas.microsoft.com/office/drawing/2014/main" id="{428BAEF1-7A71-7D9C-2A55-4D3E5E76A96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69" name="Text Box 27">
              <a:extLst>
                <a:ext uri="{FF2B5EF4-FFF2-40B4-BE49-F238E27FC236}">
                  <a16:creationId xmlns="" xmlns:a16="http://schemas.microsoft.com/office/drawing/2014/main" id="{000434D9-CF86-ADAE-F9BB-D0A891462DDB}"/>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3</a:t>
              </a:r>
            </a:p>
          </p:txBody>
        </p:sp>
      </p:grpSp>
      <p:grpSp>
        <p:nvGrpSpPr>
          <p:cNvPr id="4124" name="Group 28">
            <a:extLst>
              <a:ext uri="{FF2B5EF4-FFF2-40B4-BE49-F238E27FC236}">
                <a16:creationId xmlns="" xmlns:a16="http://schemas.microsoft.com/office/drawing/2014/main" id="{0B6C450B-F0CA-BB44-87E9-8E1CF9156341}"/>
              </a:ext>
            </a:extLst>
          </p:cNvPr>
          <p:cNvGrpSpPr>
            <a:grpSpLocks/>
          </p:cNvGrpSpPr>
          <p:nvPr/>
        </p:nvGrpSpPr>
        <p:grpSpPr bwMode="auto">
          <a:xfrm>
            <a:off x="8078788" y="4629150"/>
            <a:ext cx="1370012" cy="971550"/>
            <a:chOff x="4574" y="3342"/>
            <a:chExt cx="960" cy="912"/>
          </a:xfrm>
        </p:grpSpPr>
        <p:sp>
          <p:nvSpPr>
            <p:cNvPr id="22566" name="AutoShape 29">
              <a:extLst>
                <a:ext uri="{FF2B5EF4-FFF2-40B4-BE49-F238E27FC236}">
                  <a16:creationId xmlns="" xmlns:a16="http://schemas.microsoft.com/office/drawing/2014/main" id="{79245BF5-C4B6-F19E-9058-959E27557E7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67" name="Text Box 30">
              <a:extLst>
                <a:ext uri="{FF2B5EF4-FFF2-40B4-BE49-F238E27FC236}">
                  <a16:creationId xmlns="" xmlns:a16="http://schemas.microsoft.com/office/drawing/2014/main" id="{0A566CEF-7D1D-626F-1593-A8980A2833C7}"/>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4</a:t>
              </a:r>
            </a:p>
          </p:txBody>
        </p:sp>
      </p:grpSp>
      <p:grpSp>
        <p:nvGrpSpPr>
          <p:cNvPr id="4127" name="Group 31">
            <a:extLst>
              <a:ext uri="{FF2B5EF4-FFF2-40B4-BE49-F238E27FC236}">
                <a16:creationId xmlns="" xmlns:a16="http://schemas.microsoft.com/office/drawing/2014/main" id="{E679C282-DBA7-4DCB-B06D-A93F7DA76D97}"/>
              </a:ext>
            </a:extLst>
          </p:cNvPr>
          <p:cNvGrpSpPr>
            <a:grpSpLocks/>
          </p:cNvGrpSpPr>
          <p:nvPr/>
        </p:nvGrpSpPr>
        <p:grpSpPr bwMode="auto">
          <a:xfrm>
            <a:off x="8078788" y="4629150"/>
            <a:ext cx="1370012" cy="971550"/>
            <a:chOff x="4574" y="3342"/>
            <a:chExt cx="960" cy="912"/>
          </a:xfrm>
        </p:grpSpPr>
        <p:sp>
          <p:nvSpPr>
            <p:cNvPr id="22564" name="AutoShape 32">
              <a:extLst>
                <a:ext uri="{FF2B5EF4-FFF2-40B4-BE49-F238E27FC236}">
                  <a16:creationId xmlns="" xmlns:a16="http://schemas.microsoft.com/office/drawing/2014/main" id="{971437FB-69C1-396F-273B-3FB75DA4DA6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65" name="Text Box 33">
              <a:extLst>
                <a:ext uri="{FF2B5EF4-FFF2-40B4-BE49-F238E27FC236}">
                  <a16:creationId xmlns="" xmlns:a16="http://schemas.microsoft.com/office/drawing/2014/main" id="{02D39343-C821-0949-FEA7-78323A0B706F}"/>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5</a:t>
              </a:r>
            </a:p>
          </p:txBody>
        </p:sp>
      </p:grpSp>
      <p:grpSp>
        <p:nvGrpSpPr>
          <p:cNvPr id="4130" name="Group 34">
            <a:extLst>
              <a:ext uri="{FF2B5EF4-FFF2-40B4-BE49-F238E27FC236}">
                <a16:creationId xmlns="" xmlns:a16="http://schemas.microsoft.com/office/drawing/2014/main" id="{0930069F-5575-7620-AF28-2BAD4CE57E46}"/>
              </a:ext>
            </a:extLst>
          </p:cNvPr>
          <p:cNvGrpSpPr>
            <a:grpSpLocks/>
          </p:cNvGrpSpPr>
          <p:nvPr/>
        </p:nvGrpSpPr>
        <p:grpSpPr bwMode="auto">
          <a:xfrm>
            <a:off x="8078788" y="4629150"/>
            <a:ext cx="1370012" cy="971550"/>
            <a:chOff x="4574" y="3342"/>
            <a:chExt cx="960" cy="912"/>
          </a:xfrm>
        </p:grpSpPr>
        <p:sp>
          <p:nvSpPr>
            <p:cNvPr id="22562" name="AutoShape 35">
              <a:extLst>
                <a:ext uri="{FF2B5EF4-FFF2-40B4-BE49-F238E27FC236}">
                  <a16:creationId xmlns="" xmlns:a16="http://schemas.microsoft.com/office/drawing/2014/main" id="{9C33E6EB-8EDD-1B8B-5518-5807855570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63" name="Text Box 36">
              <a:extLst>
                <a:ext uri="{FF2B5EF4-FFF2-40B4-BE49-F238E27FC236}">
                  <a16:creationId xmlns="" xmlns:a16="http://schemas.microsoft.com/office/drawing/2014/main" id="{D2A41292-0305-DABF-D799-78CF9F74985E}"/>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6</a:t>
              </a:r>
            </a:p>
          </p:txBody>
        </p:sp>
      </p:grpSp>
      <p:grpSp>
        <p:nvGrpSpPr>
          <p:cNvPr id="4133" name="Group 37">
            <a:extLst>
              <a:ext uri="{FF2B5EF4-FFF2-40B4-BE49-F238E27FC236}">
                <a16:creationId xmlns="" xmlns:a16="http://schemas.microsoft.com/office/drawing/2014/main" id="{83DFEA5A-9B28-9034-011E-91FB02253358}"/>
              </a:ext>
            </a:extLst>
          </p:cNvPr>
          <p:cNvGrpSpPr>
            <a:grpSpLocks/>
          </p:cNvGrpSpPr>
          <p:nvPr/>
        </p:nvGrpSpPr>
        <p:grpSpPr bwMode="auto">
          <a:xfrm>
            <a:off x="8078788" y="4629150"/>
            <a:ext cx="1370012" cy="971550"/>
            <a:chOff x="4574" y="3342"/>
            <a:chExt cx="960" cy="912"/>
          </a:xfrm>
        </p:grpSpPr>
        <p:sp>
          <p:nvSpPr>
            <p:cNvPr id="22560" name="AutoShape 38">
              <a:extLst>
                <a:ext uri="{FF2B5EF4-FFF2-40B4-BE49-F238E27FC236}">
                  <a16:creationId xmlns="" xmlns:a16="http://schemas.microsoft.com/office/drawing/2014/main" id="{F7A86467-4FC3-1761-2ED9-3AD31190DD6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61" name="Text Box 39">
              <a:extLst>
                <a:ext uri="{FF2B5EF4-FFF2-40B4-BE49-F238E27FC236}">
                  <a16:creationId xmlns="" xmlns:a16="http://schemas.microsoft.com/office/drawing/2014/main" id="{B1E9C8D5-8DB3-2D0F-E89C-E66AA835ACEB}"/>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7</a:t>
              </a:r>
            </a:p>
          </p:txBody>
        </p:sp>
      </p:grpSp>
      <p:grpSp>
        <p:nvGrpSpPr>
          <p:cNvPr id="4136" name="Group 40">
            <a:extLst>
              <a:ext uri="{FF2B5EF4-FFF2-40B4-BE49-F238E27FC236}">
                <a16:creationId xmlns="" xmlns:a16="http://schemas.microsoft.com/office/drawing/2014/main" id="{BA3DDF14-4DE2-2313-6DA5-0101EDE44A80}"/>
              </a:ext>
            </a:extLst>
          </p:cNvPr>
          <p:cNvGrpSpPr>
            <a:grpSpLocks/>
          </p:cNvGrpSpPr>
          <p:nvPr/>
        </p:nvGrpSpPr>
        <p:grpSpPr bwMode="auto">
          <a:xfrm>
            <a:off x="8078788" y="4629150"/>
            <a:ext cx="1370012" cy="971550"/>
            <a:chOff x="4574" y="3342"/>
            <a:chExt cx="960" cy="912"/>
          </a:xfrm>
        </p:grpSpPr>
        <p:sp>
          <p:nvSpPr>
            <p:cNvPr id="22558" name="AutoShape 41">
              <a:extLst>
                <a:ext uri="{FF2B5EF4-FFF2-40B4-BE49-F238E27FC236}">
                  <a16:creationId xmlns="" xmlns:a16="http://schemas.microsoft.com/office/drawing/2014/main" id="{F8FF46DF-EE48-492B-324C-56E4C50CE0C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59" name="Text Box 42">
              <a:extLst>
                <a:ext uri="{FF2B5EF4-FFF2-40B4-BE49-F238E27FC236}">
                  <a16:creationId xmlns="" xmlns:a16="http://schemas.microsoft.com/office/drawing/2014/main" id="{FDDF1D1F-F486-2894-5303-EEFA2DB8A9A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8</a:t>
              </a:r>
            </a:p>
          </p:txBody>
        </p:sp>
      </p:grpSp>
      <p:grpSp>
        <p:nvGrpSpPr>
          <p:cNvPr id="4139" name="Group 43">
            <a:extLst>
              <a:ext uri="{FF2B5EF4-FFF2-40B4-BE49-F238E27FC236}">
                <a16:creationId xmlns="" xmlns:a16="http://schemas.microsoft.com/office/drawing/2014/main" id="{BBD679F3-B407-1878-0899-FD5E100E1F6E}"/>
              </a:ext>
            </a:extLst>
          </p:cNvPr>
          <p:cNvGrpSpPr>
            <a:grpSpLocks/>
          </p:cNvGrpSpPr>
          <p:nvPr/>
        </p:nvGrpSpPr>
        <p:grpSpPr bwMode="auto">
          <a:xfrm>
            <a:off x="8078788" y="4629150"/>
            <a:ext cx="1370012" cy="971550"/>
            <a:chOff x="4574" y="3342"/>
            <a:chExt cx="960" cy="912"/>
          </a:xfrm>
        </p:grpSpPr>
        <p:sp>
          <p:nvSpPr>
            <p:cNvPr id="22556" name="AutoShape 44">
              <a:extLst>
                <a:ext uri="{FF2B5EF4-FFF2-40B4-BE49-F238E27FC236}">
                  <a16:creationId xmlns="" xmlns:a16="http://schemas.microsoft.com/office/drawing/2014/main" id="{C00D7F9F-93E7-C6E9-F533-FE62B7163B6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57" name="Text Box 45">
              <a:extLst>
                <a:ext uri="{FF2B5EF4-FFF2-40B4-BE49-F238E27FC236}">
                  <a16:creationId xmlns="" xmlns:a16="http://schemas.microsoft.com/office/drawing/2014/main" id="{DA12A460-7E5C-09C8-EE70-EF4F1A45F9B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9</a:t>
              </a:r>
            </a:p>
          </p:txBody>
        </p:sp>
      </p:grpSp>
      <p:grpSp>
        <p:nvGrpSpPr>
          <p:cNvPr id="4142" name="Group 46">
            <a:extLst>
              <a:ext uri="{FF2B5EF4-FFF2-40B4-BE49-F238E27FC236}">
                <a16:creationId xmlns="" xmlns:a16="http://schemas.microsoft.com/office/drawing/2014/main" id="{62B1831B-0F7B-9E27-BEA2-F4BD09A6D6BE}"/>
              </a:ext>
            </a:extLst>
          </p:cNvPr>
          <p:cNvGrpSpPr>
            <a:grpSpLocks/>
          </p:cNvGrpSpPr>
          <p:nvPr/>
        </p:nvGrpSpPr>
        <p:grpSpPr bwMode="auto">
          <a:xfrm>
            <a:off x="8077200" y="4627563"/>
            <a:ext cx="1371600" cy="971550"/>
            <a:chOff x="4574" y="3342"/>
            <a:chExt cx="960" cy="912"/>
          </a:xfrm>
        </p:grpSpPr>
        <p:sp>
          <p:nvSpPr>
            <p:cNvPr id="22554" name="AutoShape 47">
              <a:extLst>
                <a:ext uri="{FF2B5EF4-FFF2-40B4-BE49-F238E27FC236}">
                  <a16:creationId xmlns="" xmlns:a16="http://schemas.microsoft.com/office/drawing/2014/main" id="{9386B29A-9F91-2EEF-51D1-F26E862D5A0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2555" name="Text Box 48">
              <a:extLst>
                <a:ext uri="{FF2B5EF4-FFF2-40B4-BE49-F238E27FC236}">
                  <a16:creationId xmlns="" xmlns:a16="http://schemas.microsoft.com/office/drawing/2014/main" id="{82562D42-08BA-1237-A5AB-2C879B44B7DD}"/>
                </a:ext>
              </a:extLst>
            </p:cNvPr>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a:solidFill>
                    <a:schemeClr val="bg1"/>
                  </a:solidFill>
                  <a:latin typeface=".VnTime" panose="020B7200000000000000" pitchFamily="34" charset="0"/>
                </a:rPr>
                <a:t>HÕt giê</a:t>
              </a:r>
            </a:p>
          </p:txBody>
        </p:sp>
      </p:grpSp>
      <p:sp>
        <p:nvSpPr>
          <p:cNvPr id="4145" name="Text Box 49">
            <a:extLst>
              <a:ext uri="{FF2B5EF4-FFF2-40B4-BE49-F238E27FC236}">
                <a16:creationId xmlns="" xmlns:a16="http://schemas.microsoft.com/office/drawing/2014/main" id="{D3750AAB-0E15-350C-BB60-F3D8F20F4C5B}"/>
              </a:ext>
            </a:extLst>
          </p:cNvPr>
          <p:cNvSpPr txBox="1">
            <a:spLocks noChangeArrowheads="1"/>
          </p:cNvSpPr>
          <p:nvPr/>
        </p:nvSpPr>
        <p:spPr bwMode="auto">
          <a:xfrm>
            <a:off x="4800600" y="5429250"/>
            <a:ext cx="83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10s</a:t>
            </a:r>
          </a:p>
        </p:txBody>
      </p:sp>
      <p:sp>
        <p:nvSpPr>
          <p:cNvPr id="4148" name="AutoShape 52">
            <a:extLst>
              <a:ext uri="{FF2B5EF4-FFF2-40B4-BE49-F238E27FC236}">
                <a16:creationId xmlns="" xmlns:a16="http://schemas.microsoft.com/office/drawing/2014/main" id="{F41BD4CA-A374-A265-8E91-7074886A1938}"/>
              </a:ext>
            </a:extLst>
          </p:cNvPr>
          <p:cNvSpPr>
            <a:spLocks noChangeArrowheads="1"/>
          </p:cNvSpPr>
          <p:nvPr/>
        </p:nvSpPr>
        <p:spPr bwMode="auto">
          <a:xfrm>
            <a:off x="1060450" y="3646488"/>
            <a:ext cx="7931150" cy="468312"/>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4146" name="Text Box 50">
            <a:extLst>
              <a:ext uri="{FF2B5EF4-FFF2-40B4-BE49-F238E27FC236}">
                <a16:creationId xmlns="" xmlns:a16="http://schemas.microsoft.com/office/drawing/2014/main" id="{3F6C6078-50F0-446F-DE2D-324B03939B93}"/>
              </a:ext>
            </a:extLst>
          </p:cNvPr>
          <p:cNvSpPr txBox="1">
            <a:spLocks noChangeArrowheads="1"/>
          </p:cNvSpPr>
          <p:nvPr/>
        </p:nvSpPr>
        <p:spPr bwMode="auto">
          <a:xfrm>
            <a:off x="1059396" y="3180634"/>
            <a:ext cx="7578725" cy="1708160"/>
          </a:xfrm>
          <a:prstGeom prst="rect">
            <a:avLst/>
          </a:prstGeom>
          <a:noFill/>
          <a:ln>
            <a:noFill/>
          </a:ln>
          <a:effectLst/>
        </p:spPr>
        <p:txBody>
          <a:bodyPr>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just">
              <a:defRPr/>
            </a:pPr>
            <a:r>
              <a:rPr lang="en-US" sz="2100" b="0" dirty="0">
                <a:cs typeface="Arial" panose="020B0604020202020204" pitchFamily="34" charset="0"/>
              </a:rPr>
              <a:t>A. </a:t>
            </a:r>
            <a:r>
              <a:rPr lang="vi-VN" sz="2200" b="0" dirty="0">
                <a:cs typeface="Arial" panose="020B0604020202020204" pitchFamily="34" charset="0"/>
              </a:rPr>
              <a:t>U</a:t>
            </a:r>
            <a:r>
              <a:rPr lang="vi-VN" sz="2200" b="0" baseline="-25000" dirty="0">
                <a:cs typeface="Arial" panose="020B0604020202020204" pitchFamily="34" charset="0"/>
              </a:rPr>
              <a:t>p</a:t>
            </a:r>
            <a:r>
              <a:rPr lang="vi-VN" sz="2200" b="0" dirty="0">
                <a:cs typeface="Arial" panose="020B0604020202020204" pitchFamily="34" charset="0"/>
              </a:rPr>
              <a:t> = 658,2V</a:t>
            </a:r>
            <a:endParaRPr lang="en-US" sz="2200" b="0" dirty="0">
              <a:cs typeface="Arial" panose="020B0604020202020204" pitchFamily="34" charset="0"/>
            </a:endParaRPr>
          </a:p>
          <a:p>
            <a:pPr marL="0" indent="0" algn="just" eaLnBrk="1" hangingPunct="1">
              <a:spcBef>
                <a:spcPct val="50000"/>
              </a:spcBef>
              <a:defRPr/>
            </a:pPr>
            <a:endParaRPr lang="en-US" sz="600" b="0" dirty="0">
              <a:cs typeface="Arial" panose="020B0604020202020204" pitchFamily="34" charset="0"/>
            </a:endParaRPr>
          </a:p>
          <a:p>
            <a:pPr algn="just">
              <a:defRPr/>
            </a:pPr>
            <a:r>
              <a:rPr lang="en-US" sz="2100" b="0" dirty="0">
                <a:cs typeface="Arial" panose="020B0604020202020204" pitchFamily="34" charset="0"/>
              </a:rPr>
              <a:t>B. </a:t>
            </a:r>
            <a:r>
              <a:rPr lang="vi-VN" sz="2400" b="0" dirty="0">
                <a:cs typeface="Arial" panose="020B0604020202020204" pitchFamily="34" charset="0"/>
              </a:rPr>
              <a:t>U</a:t>
            </a:r>
            <a:r>
              <a:rPr lang="vi-VN" sz="2400" b="0" baseline="-25000" dirty="0">
                <a:cs typeface="Arial" panose="020B0604020202020204" pitchFamily="34" charset="0"/>
              </a:rPr>
              <a:t>p</a:t>
            </a:r>
            <a:r>
              <a:rPr lang="vi-VN" sz="2400" b="0" dirty="0">
                <a:cs typeface="Arial" panose="020B0604020202020204" pitchFamily="34" charset="0"/>
              </a:rPr>
              <a:t> = 380V</a:t>
            </a:r>
            <a:endParaRPr lang="en-US" sz="2100" b="0" dirty="0">
              <a:cs typeface="Arial" panose="020B0604020202020204" pitchFamily="34" charset="0"/>
            </a:endParaRPr>
          </a:p>
          <a:p>
            <a:pPr algn="just">
              <a:defRPr/>
            </a:pPr>
            <a:endParaRPr lang="en-US" sz="600" b="0" dirty="0">
              <a:cs typeface="Arial" panose="020B0604020202020204" pitchFamily="34" charset="0"/>
            </a:endParaRPr>
          </a:p>
          <a:p>
            <a:pPr algn="just">
              <a:defRPr/>
            </a:pPr>
            <a:r>
              <a:rPr lang="en-US" sz="2100" b="0" dirty="0">
                <a:cs typeface="Arial" panose="020B0604020202020204" pitchFamily="34" charset="0"/>
              </a:rPr>
              <a:t>C</a:t>
            </a:r>
            <a:r>
              <a:rPr lang="en-US" sz="2200" b="0" dirty="0">
                <a:cs typeface="Arial" panose="020B0604020202020204" pitchFamily="34" charset="0"/>
              </a:rPr>
              <a:t>. </a:t>
            </a:r>
            <a:r>
              <a:rPr lang="vi-VN" sz="2200" b="0" dirty="0">
                <a:cs typeface="Arial" panose="020B0604020202020204" pitchFamily="34" charset="0"/>
              </a:rPr>
              <a:t>U</a:t>
            </a:r>
            <a:r>
              <a:rPr lang="vi-VN" sz="2200" b="0" baseline="-25000" dirty="0">
                <a:cs typeface="Arial" panose="020B0604020202020204" pitchFamily="34" charset="0"/>
              </a:rPr>
              <a:t>p</a:t>
            </a:r>
            <a:r>
              <a:rPr lang="vi-VN" sz="2200" b="0" dirty="0">
                <a:cs typeface="Arial" panose="020B0604020202020204" pitchFamily="34" charset="0"/>
              </a:rPr>
              <a:t> = 219,4V</a:t>
            </a:r>
            <a:endParaRPr lang="en-US" sz="2200" b="0" dirty="0">
              <a:cs typeface="Arial" panose="020B0604020202020204" pitchFamily="34" charset="0"/>
            </a:endParaRPr>
          </a:p>
          <a:p>
            <a:pPr algn="just">
              <a:defRPr/>
            </a:pPr>
            <a:r>
              <a:rPr lang="en-US" sz="2200" b="0" dirty="0">
                <a:cs typeface="Arial" panose="020B0604020202020204" pitchFamily="34" charset="0"/>
              </a:rPr>
              <a:t>D. </a:t>
            </a:r>
            <a:r>
              <a:rPr lang="vi-VN" sz="2200" b="0" dirty="0">
                <a:cs typeface="Arial" panose="020B0604020202020204" pitchFamily="34" charset="0"/>
              </a:rPr>
              <a:t>U</a:t>
            </a:r>
            <a:r>
              <a:rPr lang="vi-VN" sz="2200" b="0" baseline="-25000" dirty="0">
                <a:cs typeface="Arial" panose="020B0604020202020204" pitchFamily="34" charset="0"/>
              </a:rPr>
              <a:t>p</a:t>
            </a:r>
            <a:r>
              <a:rPr lang="vi-VN" sz="2200" b="0" dirty="0">
                <a:cs typeface="Arial" panose="020B0604020202020204" pitchFamily="34" charset="0"/>
              </a:rPr>
              <a:t> = 220V</a:t>
            </a:r>
            <a:endParaRPr lang="en-US" sz="2200" b="0" dirty="0">
              <a:cs typeface="Arial" panose="020B0604020202020204" pitchFamily="34" charset="0"/>
            </a:endParaRPr>
          </a:p>
        </p:txBody>
      </p:sp>
      <p:pic>
        <p:nvPicPr>
          <p:cNvPr id="22553" name="Picture 1">
            <a:hlinkClick r:id="rId11" action="ppaction://hlinksldjump"/>
            <a:extLst>
              <a:ext uri="{FF2B5EF4-FFF2-40B4-BE49-F238E27FC236}">
                <a16:creationId xmlns="" xmlns:a16="http://schemas.microsoft.com/office/drawing/2014/main" id="{49776844-B361-A93C-E329-A4C40B1B651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14426" y="5156200"/>
            <a:ext cx="600075"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zoom/>
    <p:sndAc>
      <p:stSnd>
        <p:snd r:embed="rId2" name="bee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nodeType="clickEffect">
                                  <p:stCondLst>
                                    <p:cond delay="1000"/>
                                  </p:stCondLst>
                                  <p:childTnLst>
                                    <p:set>
                                      <p:cBhvr>
                                        <p:cTn id="19"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0" fill="hold" nodeType="afterGroup">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beep.wav"/>
                                        </p:tgtEl>
                                      </p:cMediaNode>
                                    </p:audio>
                                  </p:sub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beep.wav"/>
                                        </p:tgtEl>
                                      </p:cMediaNode>
                                    </p:audio>
                                  </p:subTnLst>
                                </p:cTn>
                              </p:par>
                            </p:childTnLst>
                          </p:cTn>
                        </p:par>
                        <p:par>
                          <p:cTn id="26" fill="hold" nodeType="afterGroup">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nodeType="afterGroup">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nodeType="afterGroup">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nodeType="afterGroup">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nodeType="afterGroup">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beep.wav"/>
                                        </p:tgtEl>
                                      </p:cMediaNode>
                                    </p:audio>
                                  </p:subTnLst>
                                </p:cTn>
                              </p:par>
                            </p:childTnLst>
                          </p:cTn>
                        </p:par>
                        <p:par>
                          <p:cTn id="41" fill="hold" nodeType="afterGroup">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eep.wav"/>
                                        </p:tgtEl>
                                      </p:cMediaNode>
                                    </p:audio>
                                  </p:subTnLst>
                                </p:cTn>
                              </p:par>
                            </p:childTnLst>
                          </p:cTn>
                        </p:par>
                        <p:par>
                          <p:cTn id="44" fill="hold" nodeType="afterGroup">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FELIZ2.WAV"/>
                                        </p:tgtEl>
                                      </p:cMediaNode>
                                    </p:audio>
                                  </p:subTnLst>
                                </p:cTn>
                              </p:par>
                              <p:par>
                                <p:cTn id="52" presetID="3" presetClass="entr" presetSubtype="10" fill="hold"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 xmlns:a16="http://schemas.microsoft.com/office/drawing/2014/main" id="{4B4A05D6-7CB8-582D-E91D-978A8FF9EE47}"/>
              </a:ext>
            </a:extLst>
          </p:cNvPr>
          <p:cNvSpPr>
            <a:spLocks noChangeArrowheads="1"/>
          </p:cNvSpPr>
          <p:nvPr/>
        </p:nvSpPr>
        <p:spPr bwMode="auto">
          <a:xfrm>
            <a:off x="3200400" y="3829051"/>
            <a:ext cx="19812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55" name="AutoShape 2">
            <a:extLst>
              <a:ext uri="{FF2B5EF4-FFF2-40B4-BE49-F238E27FC236}">
                <a16:creationId xmlns="" xmlns:a16="http://schemas.microsoft.com/office/drawing/2014/main" id="{4DE03A89-63DE-DE32-AB4F-834F77FE54CF}"/>
              </a:ext>
            </a:extLst>
          </p:cNvPr>
          <p:cNvSpPr>
            <a:spLocks noChangeArrowheads="1"/>
          </p:cNvSpPr>
          <p:nvPr/>
        </p:nvSpPr>
        <p:spPr bwMode="auto">
          <a:xfrm>
            <a:off x="157163" y="185738"/>
            <a:ext cx="9501187" cy="6515099"/>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100"/>
          </a:p>
        </p:txBody>
      </p:sp>
      <p:pic>
        <p:nvPicPr>
          <p:cNvPr id="23556" name="Picture 3" descr="an30">
            <a:extLst>
              <a:ext uri="{FF2B5EF4-FFF2-40B4-BE49-F238E27FC236}">
                <a16:creationId xmlns="" xmlns:a16="http://schemas.microsoft.com/office/drawing/2014/main" id="{F9356B6D-8D50-815C-A821-D911E63F5B6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19214" y="233358"/>
            <a:ext cx="871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33">
            <a:extLst>
              <a:ext uri="{FF2B5EF4-FFF2-40B4-BE49-F238E27FC236}">
                <a16:creationId xmlns="" xmlns:a16="http://schemas.microsoft.com/office/drawing/2014/main" id="{B6C17084-F0DD-85D9-DA01-EA38765DE3D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 y="812796"/>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WordArt 5">
            <a:extLst>
              <a:ext uri="{FF2B5EF4-FFF2-40B4-BE49-F238E27FC236}">
                <a16:creationId xmlns="" xmlns:a16="http://schemas.microsoft.com/office/drawing/2014/main" id="{B3AF791B-2218-A734-8086-F923A0A6F38F}"/>
              </a:ext>
            </a:extLst>
          </p:cNvPr>
          <p:cNvSpPr>
            <a:spLocks noChangeArrowheads="1" noChangeShapeType="1" noTextEdit="1"/>
          </p:cNvSpPr>
          <p:nvPr/>
        </p:nvSpPr>
        <p:spPr bwMode="auto">
          <a:xfrm>
            <a:off x="2601913" y="368297"/>
            <a:ext cx="4495800" cy="307975"/>
          </a:xfrm>
          <a:prstGeom prst="rect">
            <a:avLst/>
          </a:prstGeom>
        </p:spPr>
        <p:txBody>
          <a:bodyPr wrap="none" fromWordArt="1">
            <a:prstTxWarp prst="textPlain">
              <a:avLst>
                <a:gd name="adj" fmla="val 50000"/>
              </a:avLst>
            </a:prstTxWarp>
          </a:bodyPr>
          <a:lstStyle/>
          <a:p>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chu«ng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vµng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 </a:t>
            </a:r>
          </a:p>
        </p:txBody>
      </p:sp>
      <p:grpSp>
        <p:nvGrpSpPr>
          <p:cNvPr id="23559" name="Group 9">
            <a:extLst>
              <a:ext uri="{FF2B5EF4-FFF2-40B4-BE49-F238E27FC236}">
                <a16:creationId xmlns="" xmlns:a16="http://schemas.microsoft.com/office/drawing/2014/main" id="{5EB66690-8907-B8B4-2BA9-70CC7FF4A3A0}"/>
              </a:ext>
            </a:extLst>
          </p:cNvPr>
          <p:cNvGrpSpPr>
            <a:grpSpLocks/>
          </p:cNvGrpSpPr>
          <p:nvPr/>
        </p:nvGrpSpPr>
        <p:grpSpPr bwMode="auto">
          <a:xfrm>
            <a:off x="7443784" y="6086486"/>
            <a:ext cx="1168400" cy="446088"/>
            <a:chOff x="4512" y="3792"/>
            <a:chExt cx="736" cy="375"/>
          </a:xfrm>
        </p:grpSpPr>
        <p:pic>
          <p:nvPicPr>
            <p:cNvPr id="23598" name="Picture 10" descr="ani32">
              <a:extLst>
                <a:ext uri="{FF2B5EF4-FFF2-40B4-BE49-F238E27FC236}">
                  <a16:creationId xmlns="" xmlns:a16="http://schemas.microsoft.com/office/drawing/2014/main" id="{8B83588A-7256-25CE-E48D-266DF59D5AD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9" name="Text Box 11">
              <a:extLst>
                <a:ext uri="{FF2B5EF4-FFF2-40B4-BE49-F238E27FC236}">
                  <a16:creationId xmlns="" xmlns:a16="http://schemas.microsoft.com/office/drawing/2014/main" id="{E74B488D-B4F2-CE44-9EE6-5A8BE6E5D622}"/>
                </a:ext>
              </a:extLst>
            </p:cNvPr>
            <p:cNvSpPr txBox="1">
              <a:spLocks noChangeArrowheads="1"/>
            </p:cNvSpPr>
            <p:nvPr/>
          </p:nvSpPr>
          <p:spPr bwMode="auto">
            <a:xfrm>
              <a:off x="4752" y="3896"/>
              <a:ext cx="49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500" b="1">
                  <a:latin typeface=".VnArial Narrow" panose="020B7200000000000000" pitchFamily="34" charset="0"/>
                </a:rPr>
                <a:t>Home</a:t>
              </a:r>
            </a:p>
          </p:txBody>
        </p:sp>
      </p:grpSp>
      <p:pic>
        <p:nvPicPr>
          <p:cNvPr id="23560" name="Picture 14" descr="star_tip_md_wht">
            <a:hlinkClick r:id="rId9" action="ppaction://hlinksldjump"/>
            <a:extLst>
              <a:ext uri="{FF2B5EF4-FFF2-40B4-BE49-F238E27FC236}">
                <a16:creationId xmlns="" xmlns:a16="http://schemas.microsoft.com/office/drawing/2014/main" id="{7178E155-E36F-59C3-17B8-4D258B25AE1C}"/>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812088" y="276221"/>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5" descr="people008">
            <a:extLst>
              <a:ext uri="{FF2B5EF4-FFF2-40B4-BE49-F238E27FC236}">
                <a16:creationId xmlns="" xmlns:a16="http://schemas.microsoft.com/office/drawing/2014/main" id="{700FA8AB-11F2-9717-4C69-930E6041A529}"/>
              </a:ext>
            </a:extLst>
          </p:cNvPr>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6026147" y="5705486"/>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a:extLst>
              <a:ext uri="{FF2B5EF4-FFF2-40B4-BE49-F238E27FC236}">
                <a16:creationId xmlns="" xmlns:a16="http://schemas.microsoft.com/office/drawing/2014/main" id="{35199627-B138-56F0-0EA1-8ED216C476E1}"/>
              </a:ext>
            </a:extLst>
          </p:cNvPr>
          <p:cNvSpPr txBox="1">
            <a:spLocks noChangeArrowheads="1"/>
          </p:cNvSpPr>
          <p:nvPr/>
        </p:nvSpPr>
        <p:spPr bwMode="auto">
          <a:xfrm>
            <a:off x="561975" y="918985"/>
            <a:ext cx="870585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err="1">
                <a:solidFill>
                  <a:srgbClr val="FF0000"/>
                </a:solidFill>
                <a:cs typeface="Arial" panose="020B0604020202020204" pitchFamily="34" charset="0"/>
              </a:rPr>
              <a:t>Câu</a:t>
            </a:r>
            <a:r>
              <a:rPr lang="en-US" altLang="en-US" sz="2400">
                <a:solidFill>
                  <a:srgbClr val="FF0000"/>
                </a:solidFill>
                <a:cs typeface="Arial" panose="020B0604020202020204" pitchFamily="34" charset="0"/>
              </a:rPr>
              <a:t> </a:t>
            </a:r>
            <a:r>
              <a:rPr lang="en-US" altLang="en-US" sz="2400" smtClean="0">
                <a:solidFill>
                  <a:srgbClr val="FF0000"/>
                </a:solidFill>
                <a:cs typeface="Arial" panose="020B0604020202020204" pitchFamily="34" charset="0"/>
              </a:rPr>
              <a:t>4: </a:t>
            </a:r>
            <a:r>
              <a:rPr lang="vi-VN" sz="2200" smtClean="0">
                <a:cs typeface="Arial" panose="020B0604020202020204" pitchFamily="34" charset="0"/>
              </a:rPr>
              <a:t>Quan </a:t>
            </a:r>
            <a:r>
              <a:rPr lang="vi-VN" sz="2200" dirty="0">
                <a:cs typeface="Arial" panose="020B0604020202020204" pitchFamily="34" charset="0"/>
              </a:rPr>
              <a:t>sát Hình 3.8 và cho biết nguồn điện và các tải ba pha 1, 2, 3 được nối theo hình gì? </a:t>
            </a:r>
            <a:endParaRPr lang="en-US" altLang="en-US" sz="2200" dirty="0">
              <a:solidFill>
                <a:srgbClr val="FF0000"/>
              </a:solidFill>
              <a:cs typeface="Arial" panose="020B0604020202020204" pitchFamily="34" charset="0"/>
            </a:endParaRPr>
          </a:p>
        </p:txBody>
      </p:sp>
      <p:sp>
        <p:nvSpPr>
          <p:cNvPr id="4114" name="Text Box 18">
            <a:extLst>
              <a:ext uri="{FF2B5EF4-FFF2-40B4-BE49-F238E27FC236}">
                <a16:creationId xmlns="" xmlns:a16="http://schemas.microsoft.com/office/drawing/2014/main" id="{52DD8557-17F4-1265-A606-D872B320E2F1}"/>
              </a:ext>
            </a:extLst>
          </p:cNvPr>
          <p:cNvSpPr txBox="1">
            <a:spLocks noChangeArrowheads="1"/>
          </p:cNvSpPr>
          <p:nvPr/>
        </p:nvSpPr>
        <p:spPr bwMode="auto">
          <a:xfrm>
            <a:off x="2093910" y="6170625"/>
            <a:ext cx="1050925" cy="414337"/>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a:defRPr/>
            </a:pPr>
            <a:r>
              <a:rPr lang="en-US" sz="2100">
                <a:effectLst>
                  <a:outerShdw blurRad="38100" dist="38100" dir="2700000" algn="tl">
                    <a:srgbClr val="FFFFFF"/>
                  </a:outerShdw>
                </a:effectLst>
                <a:latin typeface=".VnArial" pitchFamily="34" charset="0"/>
              </a:rPr>
              <a:t>§¸p ¸n</a:t>
            </a:r>
          </a:p>
        </p:txBody>
      </p:sp>
      <p:grpSp>
        <p:nvGrpSpPr>
          <p:cNvPr id="4115" name="Group 19">
            <a:extLst>
              <a:ext uri="{FF2B5EF4-FFF2-40B4-BE49-F238E27FC236}">
                <a16:creationId xmlns="" xmlns:a16="http://schemas.microsoft.com/office/drawing/2014/main" id="{C24DF944-17FE-EA94-B522-C9754E64F099}"/>
              </a:ext>
            </a:extLst>
          </p:cNvPr>
          <p:cNvGrpSpPr>
            <a:grpSpLocks/>
          </p:cNvGrpSpPr>
          <p:nvPr/>
        </p:nvGrpSpPr>
        <p:grpSpPr bwMode="auto">
          <a:xfrm>
            <a:off x="7978772" y="5343536"/>
            <a:ext cx="1370012" cy="971550"/>
            <a:chOff x="4574" y="3342"/>
            <a:chExt cx="960" cy="912"/>
          </a:xfrm>
        </p:grpSpPr>
        <p:sp>
          <p:nvSpPr>
            <p:cNvPr id="23596" name="AutoShape 20">
              <a:extLst>
                <a:ext uri="{FF2B5EF4-FFF2-40B4-BE49-F238E27FC236}">
                  <a16:creationId xmlns="" xmlns:a16="http://schemas.microsoft.com/office/drawing/2014/main" id="{F561E4DA-96BC-109A-B5A8-9A34EEB6156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7" name="Text Box 21">
              <a:extLst>
                <a:ext uri="{FF2B5EF4-FFF2-40B4-BE49-F238E27FC236}">
                  <a16:creationId xmlns="" xmlns:a16="http://schemas.microsoft.com/office/drawing/2014/main" id="{0E5FC19E-B7BE-3F6C-704A-7C57C486097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1</a:t>
              </a:r>
            </a:p>
          </p:txBody>
        </p:sp>
      </p:grpSp>
      <p:grpSp>
        <p:nvGrpSpPr>
          <p:cNvPr id="4118" name="Group 22">
            <a:extLst>
              <a:ext uri="{FF2B5EF4-FFF2-40B4-BE49-F238E27FC236}">
                <a16:creationId xmlns="" xmlns:a16="http://schemas.microsoft.com/office/drawing/2014/main" id="{9245E35A-21D5-518C-8B9E-FFC6B0784B1C}"/>
              </a:ext>
            </a:extLst>
          </p:cNvPr>
          <p:cNvGrpSpPr>
            <a:grpSpLocks/>
          </p:cNvGrpSpPr>
          <p:nvPr/>
        </p:nvGrpSpPr>
        <p:grpSpPr bwMode="auto">
          <a:xfrm>
            <a:off x="7978772" y="5343536"/>
            <a:ext cx="1370012" cy="971550"/>
            <a:chOff x="4574" y="3342"/>
            <a:chExt cx="960" cy="912"/>
          </a:xfrm>
        </p:grpSpPr>
        <p:sp>
          <p:nvSpPr>
            <p:cNvPr id="23594" name="AutoShape 23">
              <a:extLst>
                <a:ext uri="{FF2B5EF4-FFF2-40B4-BE49-F238E27FC236}">
                  <a16:creationId xmlns="" xmlns:a16="http://schemas.microsoft.com/office/drawing/2014/main" id="{18C4C7A9-7237-1766-7E29-69F01635C27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5" name="Text Box 24">
              <a:extLst>
                <a:ext uri="{FF2B5EF4-FFF2-40B4-BE49-F238E27FC236}">
                  <a16:creationId xmlns="" xmlns:a16="http://schemas.microsoft.com/office/drawing/2014/main" id="{FCB5EAF3-24EF-E8DB-47B5-E3779C2F5048}"/>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2</a:t>
              </a:r>
            </a:p>
          </p:txBody>
        </p:sp>
      </p:grpSp>
      <p:grpSp>
        <p:nvGrpSpPr>
          <p:cNvPr id="4121" name="Group 25">
            <a:extLst>
              <a:ext uri="{FF2B5EF4-FFF2-40B4-BE49-F238E27FC236}">
                <a16:creationId xmlns="" xmlns:a16="http://schemas.microsoft.com/office/drawing/2014/main" id="{7E3F20EC-7A35-A3A5-13F9-4650ED337110}"/>
              </a:ext>
            </a:extLst>
          </p:cNvPr>
          <p:cNvGrpSpPr>
            <a:grpSpLocks/>
          </p:cNvGrpSpPr>
          <p:nvPr/>
        </p:nvGrpSpPr>
        <p:grpSpPr bwMode="auto">
          <a:xfrm>
            <a:off x="7978772" y="5343536"/>
            <a:ext cx="1370012" cy="971550"/>
            <a:chOff x="4574" y="3342"/>
            <a:chExt cx="960" cy="912"/>
          </a:xfrm>
        </p:grpSpPr>
        <p:sp>
          <p:nvSpPr>
            <p:cNvPr id="23592" name="AutoShape 26">
              <a:extLst>
                <a:ext uri="{FF2B5EF4-FFF2-40B4-BE49-F238E27FC236}">
                  <a16:creationId xmlns="" xmlns:a16="http://schemas.microsoft.com/office/drawing/2014/main" id="{0B618BEB-6EE2-1944-66DE-B8DF413753E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3" name="Text Box 27">
              <a:extLst>
                <a:ext uri="{FF2B5EF4-FFF2-40B4-BE49-F238E27FC236}">
                  <a16:creationId xmlns="" xmlns:a16="http://schemas.microsoft.com/office/drawing/2014/main" id="{63193636-933B-C712-43E7-E79C29CDB670}"/>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3</a:t>
              </a:r>
            </a:p>
          </p:txBody>
        </p:sp>
      </p:grpSp>
      <p:grpSp>
        <p:nvGrpSpPr>
          <p:cNvPr id="4124" name="Group 28">
            <a:extLst>
              <a:ext uri="{FF2B5EF4-FFF2-40B4-BE49-F238E27FC236}">
                <a16:creationId xmlns="" xmlns:a16="http://schemas.microsoft.com/office/drawing/2014/main" id="{8F821673-D895-69C2-030B-ED387AC46E1A}"/>
              </a:ext>
            </a:extLst>
          </p:cNvPr>
          <p:cNvGrpSpPr>
            <a:grpSpLocks/>
          </p:cNvGrpSpPr>
          <p:nvPr/>
        </p:nvGrpSpPr>
        <p:grpSpPr bwMode="auto">
          <a:xfrm>
            <a:off x="7978772" y="5343536"/>
            <a:ext cx="1370012" cy="971550"/>
            <a:chOff x="4574" y="3342"/>
            <a:chExt cx="960" cy="912"/>
          </a:xfrm>
        </p:grpSpPr>
        <p:sp>
          <p:nvSpPr>
            <p:cNvPr id="23590" name="AutoShape 29">
              <a:extLst>
                <a:ext uri="{FF2B5EF4-FFF2-40B4-BE49-F238E27FC236}">
                  <a16:creationId xmlns="" xmlns:a16="http://schemas.microsoft.com/office/drawing/2014/main" id="{993CFF11-2505-D287-531D-B71CC623491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1" name="Text Box 30">
              <a:extLst>
                <a:ext uri="{FF2B5EF4-FFF2-40B4-BE49-F238E27FC236}">
                  <a16:creationId xmlns="" xmlns:a16="http://schemas.microsoft.com/office/drawing/2014/main" id="{8041093D-F0E6-C1C9-1B53-B6B7FF452666}"/>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4</a:t>
              </a:r>
            </a:p>
          </p:txBody>
        </p:sp>
      </p:grpSp>
      <p:grpSp>
        <p:nvGrpSpPr>
          <p:cNvPr id="4127" name="Group 31">
            <a:extLst>
              <a:ext uri="{FF2B5EF4-FFF2-40B4-BE49-F238E27FC236}">
                <a16:creationId xmlns="" xmlns:a16="http://schemas.microsoft.com/office/drawing/2014/main" id="{D6F70A83-4E71-0EB3-8D9F-2D5DDE02C5CD}"/>
              </a:ext>
            </a:extLst>
          </p:cNvPr>
          <p:cNvGrpSpPr>
            <a:grpSpLocks/>
          </p:cNvGrpSpPr>
          <p:nvPr/>
        </p:nvGrpSpPr>
        <p:grpSpPr bwMode="auto">
          <a:xfrm>
            <a:off x="7978772" y="5343536"/>
            <a:ext cx="1370012" cy="971550"/>
            <a:chOff x="4574" y="3342"/>
            <a:chExt cx="960" cy="912"/>
          </a:xfrm>
        </p:grpSpPr>
        <p:sp>
          <p:nvSpPr>
            <p:cNvPr id="23588" name="AutoShape 32">
              <a:extLst>
                <a:ext uri="{FF2B5EF4-FFF2-40B4-BE49-F238E27FC236}">
                  <a16:creationId xmlns="" xmlns:a16="http://schemas.microsoft.com/office/drawing/2014/main" id="{5A63BA46-28D7-ADDE-40D8-DC65DDDBD1F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9" name="Text Box 33">
              <a:extLst>
                <a:ext uri="{FF2B5EF4-FFF2-40B4-BE49-F238E27FC236}">
                  <a16:creationId xmlns="" xmlns:a16="http://schemas.microsoft.com/office/drawing/2014/main" id="{731CCD5C-E02E-BFBA-8F6F-F6575EC3F4F3}"/>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5</a:t>
              </a:r>
            </a:p>
          </p:txBody>
        </p:sp>
      </p:grpSp>
      <p:grpSp>
        <p:nvGrpSpPr>
          <p:cNvPr id="4130" name="Group 34">
            <a:extLst>
              <a:ext uri="{FF2B5EF4-FFF2-40B4-BE49-F238E27FC236}">
                <a16:creationId xmlns="" xmlns:a16="http://schemas.microsoft.com/office/drawing/2014/main" id="{4C0EEB78-24EB-8A92-B8CC-C166A2CD2624}"/>
              </a:ext>
            </a:extLst>
          </p:cNvPr>
          <p:cNvGrpSpPr>
            <a:grpSpLocks/>
          </p:cNvGrpSpPr>
          <p:nvPr/>
        </p:nvGrpSpPr>
        <p:grpSpPr bwMode="auto">
          <a:xfrm>
            <a:off x="7978772" y="5343536"/>
            <a:ext cx="1370012" cy="971550"/>
            <a:chOff x="4574" y="3342"/>
            <a:chExt cx="960" cy="912"/>
          </a:xfrm>
        </p:grpSpPr>
        <p:sp>
          <p:nvSpPr>
            <p:cNvPr id="23586" name="AutoShape 35">
              <a:extLst>
                <a:ext uri="{FF2B5EF4-FFF2-40B4-BE49-F238E27FC236}">
                  <a16:creationId xmlns="" xmlns:a16="http://schemas.microsoft.com/office/drawing/2014/main" id="{3F7CE4FB-5976-6010-CABB-D4B956BE6D7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7" name="Text Box 36">
              <a:extLst>
                <a:ext uri="{FF2B5EF4-FFF2-40B4-BE49-F238E27FC236}">
                  <a16:creationId xmlns="" xmlns:a16="http://schemas.microsoft.com/office/drawing/2014/main" id="{92EA232A-4E96-DCE5-4DF9-02D94132E9CF}"/>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6</a:t>
              </a:r>
            </a:p>
          </p:txBody>
        </p:sp>
      </p:grpSp>
      <p:grpSp>
        <p:nvGrpSpPr>
          <p:cNvPr id="4133" name="Group 37">
            <a:extLst>
              <a:ext uri="{FF2B5EF4-FFF2-40B4-BE49-F238E27FC236}">
                <a16:creationId xmlns="" xmlns:a16="http://schemas.microsoft.com/office/drawing/2014/main" id="{BB915EE9-C603-E13B-D83B-06C8EF3DF655}"/>
              </a:ext>
            </a:extLst>
          </p:cNvPr>
          <p:cNvGrpSpPr>
            <a:grpSpLocks/>
          </p:cNvGrpSpPr>
          <p:nvPr/>
        </p:nvGrpSpPr>
        <p:grpSpPr bwMode="auto">
          <a:xfrm>
            <a:off x="7978772" y="5343536"/>
            <a:ext cx="1370012" cy="971550"/>
            <a:chOff x="4574" y="3342"/>
            <a:chExt cx="960" cy="912"/>
          </a:xfrm>
        </p:grpSpPr>
        <p:sp>
          <p:nvSpPr>
            <p:cNvPr id="23584" name="AutoShape 38">
              <a:extLst>
                <a:ext uri="{FF2B5EF4-FFF2-40B4-BE49-F238E27FC236}">
                  <a16:creationId xmlns="" xmlns:a16="http://schemas.microsoft.com/office/drawing/2014/main" id="{2A4ADDD6-0FD0-5A32-FA44-A57EDE23A8E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5" name="Text Box 39">
              <a:extLst>
                <a:ext uri="{FF2B5EF4-FFF2-40B4-BE49-F238E27FC236}">
                  <a16:creationId xmlns="" xmlns:a16="http://schemas.microsoft.com/office/drawing/2014/main" id="{E140C1F9-D7DA-2DDE-D956-291F9B5218A0}"/>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7</a:t>
              </a:r>
            </a:p>
          </p:txBody>
        </p:sp>
      </p:grpSp>
      <p:grpSp>
        <p:nvGrpSpPr>
          <p:cNvPr id="4136" name="Group 40">
            <a:extLst>
              <a:ext uri="{FF2B5EF4-FFF2-40B4-BE49-F238E27FC236}">
                <a16:creationId xmlns="" xmlns:a16="http://schemas.microsoft.com/office/drawing/2014/main" id="{35F70225-D0BE-5556-1670-A5349EA382A0}"/>
              </a:ext>
            </a:extLst>
          </p:cNvPr>
          <p:cNvGrpSpPr>
            <a:grpSpLocks/>
          </p:cNvGrpSpPr>
          <p:nvPr/>
        </p:nvGrpSpPr>
        <p:grpSpPr bwMode="auto">
          <a:xfrm>
            <a:off x="7978772" y="5343536"/>
            <a:ext cx="1370012" cy="971550"/>
            <a:chOff x="4574" y="3342"/>
            <a:chExt cx="960" cy="912"/>
          </a:xfrm>
        </p:grpSpPr>
        <p:sp>
          <p:nvSpPr>
            <p:cNvPr id="23582" name="AutoShape 41">
              <a:extLst>
                <a:ext uri="{FF2B5EF4-FFF2-40B4-BE49-F238E27FC236}">
                  <a16:creationId xmlns="" xmlns:a16="http://schemas.microsoft.com/office/drawing/2014/main" id="{46153F16-178F-A962-0F3A-E556B353DEF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3" name="Text Box 42">
              <a:extLst>
                <a:ext uri="{FF2B5EF4-FFF2-40B4-BE49-F238E27FC236}">
                  <a16:creationId xmlns="" xmlns:a16="http://schemas.microsoft.com/office/drawing/2014/main" id="{FE70A34C-596E-4A7A-389E-D65A688C111F}"/>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8</a:t>
              </a:r>
            </a:p>
          </p:txBody>
        </p:sp>
      </p:grpSp>
      <p:grpSp>
        <p:nvGrpSpPr>
          <p:cNvPr id="4139" name="Group 43">
            <a:extLst>
              <a:ext uri="{FF2B5EF4-FFF2-40B4-BE49-F238E27FC236}">
                <a16:creationId xmlns="" xmlns:a16="http://schemas.microsoft.com/office/drawing/2014/main" id="{C11C133A-2230-F41E-E602-E63C8A5AEB55}"/>
              </a:ext>
            </a:extLst>
          </p:cNvPr>
          <p:cNvGrpSpPr>
            <a:grpSpLocks/>
          </p:cNvGrpSpPr>
          <p:nvPr/>
        </p:nvGrpSpPr>
        <p:grpSpPr bwMode="auto">
          <a:xfrm>
            <a:off x="7978772" y="5343536"/>
            <a:ext cx="1370012" cy="971550"/>
            <a:chOff x="4574" y="3342"/>
            <a:chExt cx="960" cy="912"/>
          </a:xfrm>
        </p:grpSpPr>
        <p:sp>
          <p:nvSpPr>
            <p:cNvPr id="23580" name="AutoShape 44">
              <a:extLst>
                <a:ext uri="{FF2B5EF4-FFF2-40B4-BE49-F238E27FC236}">
                  <a16:creationId xmlns="" xmlns:a16="http://schemas.microsoft.com/office/drawing/2014/main" id="{B09F89F7-3D59-B6D7-ED2D-1B6509DA9C2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1" name="Text Box 45">
              <a:extLst>
                <a:ext uri="{FF2B5EF4-FFF2-40B4-BE49-F238E27FC236}">
                  <a16:creationId xmlns="" xmlns:a16="http://schemas.microsoft.com/office/drawing/2014/main" id="{D025E969-DB37-7223-3D8F-78C539E2C099}"/>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9</a:t>
              </a:r>
            </a:p>
          </p:txBody>
        </p:sp>
      </p:grpSp>
      <p:grpSp>
        <p:nvGrpSpPr>
          <p:cNvPr id="4142" name="Group 46">
            <a:extLst>
              <a:ext uri="{FF2B5EF4-FFF2-40B4-BE49-F238E27FC236}">
                <a16:creationId xmlns="" xmlns:a16="http://schemas.microsoft.com/office/drawing/2014/main" id="{88D25316-30C0-09A9-2697-AC201C373B18}"/>
              </a:ext>
            </a:extLst>
          </p:cNvPr>
          <p:cNvGrpSpPr>
            <a:grpSpLocks/>
          </p:cNvGrpSpPr>
          <p:nvPr/>
        </p:nvGrpSpPr>
        <p:grpSpPr bwMode="auto">
          <a:xfrm>
            <a:off x="7977184" y="5341949"/>
            <a:ext cx="1371600" cy="971550"/>
            <a:chOff x="4574" y="3342"/>
            <a:chExt cx="960" cy="912"/>
          </a:xfrm>
        </p:grpSpPr>
        <p:sp>
          <p:nvSpPr>
            <p:cNvPr id="23578" name="AutoShape 47">
              <a:extLst>
                <a:ext uri="{FF2B5EF4-FFF2-40B4-BE49-F238E27FC236}">
                  <a16:creationId xmlns="" xmlns:a16="http://schemas.microsoft.com/office/drawing/2014/main" id="{923E68DA-C296-13BB-DC89-1103A9E1D92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79" name="Text Box 48">
              <a:extLst>
                <a:ext uri="{FF2B5EF4-FFF2-40B4-BE49-F238E27FC236}">
                  <a16:creationId xmlns="" xmlns:a16="http://schemas.microsoft.com/office/drawing/2014/main" id="{C85563FC-D775-E5D0-62B1-E849EAE3569D}"/>
                </a:ext>
              </a:extLst>
            </p:cNvPr>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a:solidFill>
                    <a:schemeClr val="bg1"/>
                  </a:solidFill>
                  <a:latin typeface=".VnTime" panose="020B7200000000000000" pitchFamily="34" charset="0"/>
                </a:rPr>
                <a:t>HÕt giê</a:t>
              </a:r>
            </a:p>
          </p:txBody>
        </p:sp>
      </p:grpSp>
      <p:sp>
        <p:nvSpPr>
          <p:cNvPr id="4145" name="Text Box 49">
            <a:extLst>
              <a:ext uri="{FF2B5EF4-FFF2-40B4-BE49-F238E27FC236}">
                <a16:creationId xmlns="" xmlns:a16="http://schemas.microsoft.com/office/drawing/2014/main" id="{CE62646A-82FD-4898-8407-E5B1145D4CC2}"/>
              </a:ext>
            </a:extLst>
          </p:cNvPr>
          <p:cNvSpPr txBox="1">
            <a:spLocks noChangeArrowheads="1"/>
          </p:cNvSpPr>
          <p:nvPr/>
        </p:nvSpPr>
        <p:spPr bwMode="auto">
          <a:xfrm>
            <a:off x="4700584" y="6143636"/>
            <a:ext cx="83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10s</a:t>
            </a:r>
          </a:p>
        </p:txBody>
      </p:sp>
      <p:pic>
        <p:nvPicPr>
          <p:cNvPr id="23577" name="Picture 1">
            <a:hlinkClick r:id="rId12" action="ppaction://hlinksldjump"/>
            <a:extLst>
              <a:ext uri="{FF2B5EF4-FFF2-40B4-BE49-F238E27FC236}">
                <a16:creationId xmlns="" xmlns:a16="http://schemas.microsoft.com/office/drawing/2014/main" id="{B1FD4823-04BD-1BC9-9D29-141136643F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222" y="5975362"/>
            <a:ext cx="60325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Quan sát Hình 3.8 và cho biết nguồn điện và các tải ba pha 1, 2, 3 được nối theo hình gì?  (ảnh 1)">
            <a:extLst>
              <a:ext uri="{FF2B5EF4-FFF2-40B4-BE49-F238E27FC236}">
                <a16:creationId xmlns="" xmlns:a16="http://schemas.microsoft.com/office/drawing/2014/main" id="{0DF61B30-B16F-BAB2-58F9-A40D9D73420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66225" y="2129178"/>
            <a:ext cx="3891438" cy="2463169"/>
          </a:xfrm>
          <a:prstGeom prst="rect">
            <a:avLst/>
          </a:prstGeom>
          <a:noFill/>
          <a:ln>
            <a:noFill/>
          </a:ln>
        </p:spPr>
      </p:pic>
      <p:sp>
        <p:nvSpPr>
          <p:cNvPr id="48" name="TextBox 47">
            <a:extLst>
              <a:ext uri="{FF2B5EF4-FFF2-40B4-BE49-F238E27FC236}">
                <a16:creationId xmlns="" xmlns:a16="http://schemas.microsoft.com/office/drawing/2014/main" id="{0D86AD12-DD8C-A9B5-B451-7950381F5D4B}"/>
              </a:ext>
            </a:extLst>
          </p:cNvPr>
          <p:cNvSpPr txBox="1"/>
          <p:nvPr/>
        </p:nvSpPr>
        <p:spPr>
          <a:xfrm>
            <a:off x="4289424" y="2153926"/>
            <a:ext cx="5287967" cy="2246769"/>
          </a:xfrm>
          <a:prstGeom prst="rect">
            <a:avLst/>
          </a:prstGeom>
          <a:noFill/>
        </p:spPr>
        <p:txBody>
          <a:bodyPr wrap="square">
            <a:spAutoFit/>
          </a:bodyPr>
          <a:lstStyle/>
          <a:p>
            <a:pPr algn="just" fontAlgn="base">
              <a:lnSpc>
                <a:spcPct val="150000"/>
              </a:lnSpc>
              <a:spcAft>
                <a:spcPts val="800"/>
              </a:spcAft>
            </a:pPr>
            <a:r>
              <a:rPr lang="vi-VN" sz="20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Nguồn điện nối hình sao có dây trung tính.</a:t>
            </a:r>
            <a:endParaRPr lang="en-US" sz="200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Aft>
                <a:spcPts val="800"/>
              </a:spcAft>
            </a:pPr>
            <a:r>
              <a:rPr lang="vi-VN" sz="20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Tải 1 nối hình sao</a:t>
            </a:r>
            <a:endParaRPr lang="en-US" sz="200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Aft>
                <a:spcPts val="800"/>
              </a:spcAft>
            </a:pPr>
            <a:r>
              <a:rPr lang="vi-VN" sz="20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Tải 2 nối hình tam giác</a:t>
            </a:r>
            <a:endParaRPr lang="en-US" sz="200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Aft>
                <a:spcPts val="800"/>
              </a:spcAft>
            </a:pPr>
            <a:r>
              <a:rPr lang="vi-VN" sz="20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Tải 3 nối hình sao có dây trung tính</a:t>
            </a:r>
            <a:endParaRPr lang="en-US" sz="2000" dirty="0">
              <a:effectLst/>
              <a:highlight>
                <a:srgbClr val="FFFFFF"/>
              </a:highligh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spd="slow" advClick="0">
    <p:zoom/>
    <p:sndAc>
      <p:stSnd>
        <p:snd r:embed="rId3" name="beep.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1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nodeType="afterGroup">
                            <p:stCondLst>
                              <p:cond delay="1500"/>
                            </p:stCondLst>
                            <p:childTnLst>
                              <p:par>
                                <p:cTn id="14" presetID="1" presetClass="entr" presetSubtype="0" fill="hold" nodeType="afterEffect">
                                  <p:stCondLst>
                                    <p:cond delay="1000"/>
                                  </p:stCondLst>
                                  <p:childTnLst>
                                    <p:set>
                                      <p:cBhvr>
                                        <p:cTn id="15"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nodeType="afterGroup">
                            <p:stCondLst>
                              <p:cond delay="3000"/>
                            </p:stCondLst>
                            <p:childTnLst>
                              <p:par>
                                <p:cTn id="17" presetID="1" presetClass="entr" presetSubtype="0" fill="hold" nodeType="afterEffect">
                                  <p:stCondLst>
                                    <p:cond delay="1000"/>
                                  </p:stCondLst>
                                  <p:childTnLst>
                                    <p:set>
                                      <p:cBhvr>
                                        <p:cTn id="18"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nodeType="afterGroup">
                            <p:stCondLst>
                              <p:cond delay="6000"/>
                            </p:stCondLst>
                            <p:childTnLst>
                              <p:par>
                                <p:cTn id="23" presetID="1" presetClass="entr" presetSubtype="0" fill="hold" nodeType="afterEffect">
                                  <p:stCondLst>
                                    <p:cond delay="1000"/>
                                  </p:stCondLst>
                                  <p:childTnLst>
                                    <p:set>
                                      <p:cBhvr>
                                        <p:cTn id="24"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nodeType="afterGroup">
                            <p:stCondLst>
                              <p:cond delay="7500"/>
                            </p:stCondLst>
                            <p:childTnLst>
                              <p:par>
                                <p:cTn id="26" presetID="1" presetClass="entr" presetSubtype="0" fill="hold" nodeType="afterEffect">
                                  <p:stCondLst>
                                    <p:cond delay="1000"/>
                                  </p:stCondLst>
                                  <p:childTnLst>
                                    <p:set>
                                      <p:cBhvr>
                                        <p:cTn id="27"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nodeType="afterGroup">
                            <p:stCondLst>
                              <p:cond delay="9000"/>
                            </p:stCondLst>
                            <p:childTnLst>
                              <p:par>
                                <p:cTn id="29" presetID="1" presetClass="entr" presetSubtype="0" fill="hold" nodeType="afterEffect">
                                  <p:stCondLst>
                                    <p:cond delay="1000"/>
                                  </p:stCondLst>
                                  <p:childTnLst>
                                    <p:set>
                                      <p:cBhvr>
                                        <p:cTn id="30"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nodeType="afterGroup">
                            <p:stCondLst>
                              <p:cond delay="10500"/>
                            </p:stCondLst>
                            <p:childTnLst>
                              <p:par>
                                <p:cTn id="32" presetID="1" presetClass="entr" presetSubtype="0" fill="hold" nodeType="afterEffect">
                                  <p:stCondLst>
                                    <p:cond delay="1000"/>
                                  </p:stCondLst>
                                  <p:childTnLst>
                                    <p:set>
                                      <p:cBhvr>
                                        <p:cTn id="33"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nodeType="afterGroup">
                            <p:stCondLst>
                              <p:cond delay="12000"/>
                            </p:stCondLst>
                            <p:childTnLst>
                              <p:par>
                                <p:cTn id="35" presetID="1" presetClass="entr" presetSubtype="0" fill="hold" nodeType="afterEffect">
                                  <p:stCondLst>
                                    <p:cond delay="1000"/>
                                  </p:stCondLst>
                                  <p:childTnLst>
                                    <p:set>
                                      <p:cBhvr>
                                        <p:cTn id="36"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nodeType="afterGroup">
                            <p:stCondLst>
                              <p:cond delay="13500"/>
                            </p:stCondLst>
                            <p:childTnLst>
                              <p:par>
                                <p:cTn id="38" presetID="1" presetClass="entr" presetSubtype="0" fill="hold" nodeType="afterEffect">
                                  <p:stCondLst>
                                    <p:cond delay="1000"/>
                                  </p:stCondLst>
                                  <p:childTnLst>
                                    <p:set>
                                      <p:cBhvr>
                                        <p:cTn id="39"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0" restart="whenNotActive" fill="hold" evtFilter="cancelBubble" nodeType="interactiveSeq">
                <p:stCondLst>
                  <p:cond evt="onClick" delay="0">
                    <p:tgtEl>
                      <p:spTgt spid="4114"/>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FELIZ2.WAV"/>
                                        </p:tgtEl>
                                      </p:cMediaNode>
                                    </p:audio>
                                  </p:subTnLst>
                                </p:cTn>
                              </p:par>
                              <p:par>
                                <p:cTn id="45" presetID="22" presetClass="emph" presetSubtype="0" repeatCount="10000" fill="remove" nodeType="withEffect">
                                  <p:stCondLst>
                                    <p:cond delay="0"/>
                                  </p:stCondLst>
                                  <p:childTnLst>
                                    <p:animClr clrSpc="hsl" dir="cw">
                                      <p:cBhvr override="childStyle">
                                        <p:cTn id="46" dur="500" fill="hold"/>
                                        <p:tgtEl>
                                          <p:spTgt spid="4147"/>
                                        </p:tgtEl>
                                        <p:attrNameLst>
                                          <p:attrName>style.color</p:attrName>
                                        </p:attrNameLst>
                                      </p:cBhvr>
                                      <p:by>
                                        <p:hsl h="-7200000" s="0" l="0"/>
                                      </p:by>
                                    </p:animClr>
                                    <p:animClr clrSpc="hsl" dir="cw">
                                      <p:cBhvr>
                                        <p:cTn id="47" dur="500" fill="hold"/>
                                        <p:tgtEl>
                                          <p:spTgt spid="4147"/>
                                        </p:tgtEl>
                                        <p:attrNameLst>
                                          <p:attrName>fillcolor</p:attrName>
                                        </p:attrNameLst>
                                      </p:cBhvr>
                                      <p:by>
                                        <p:hsl h="-7200000" s="0" l="0"/>
                                      </p:by>
                                    </p:animClr>
                                    <p:animClr clrSpc="hsl" dir="cw">
                                      <p:cBhvr>
                                        <p:cTn id="48" dur="500" fill="hold"/>
                                        <p:tgtEl>
                                          <p:spTgt spid="4147"/>
                                        </p:tgtEl>
                                        <p:attrNameLst>
                                          <p:attrName>stroke.color</p:attrName>
                                        </p:attrNameLst>
                                      </p:cBhvr>
                                      <p:by>
                                        <p:hsl h="-7200000" s="0" l="0"/>
                                      </p:by>
                                    </p:animClr>
                                    <p:set>
                                      <p:cBhvr>
                                        <p:cTn id="49"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 xmlns:a16="http://schemas.microsoft.com/office/drawing/2014/main" id="{4B4A05D6-7CB8-582D-E91D-978A8FF9EE47}"/>
              </a:ext>
            </a:extLst>
          </p:cNvPr>
          <p:cNvSpPr>
            <a:spLocks noChangeArrowheads="1"/>
          </p:cNvSpPr>
          <p:nvPr/>
        </p:nvSpPr>
        <p:spPr bwMode="auto">
          <a:xfrm>
            <a:off x="3200400" y="3829051"/>
            <a:ext cx="19812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55" name="AutoShape 2">
            <a:extLst>
              <a:ext uri="{FF2B5EF4-FFF2-40B4-BE49-F238E27FC236}">
                <a16:creationId xmlns="" xmlns:a16="http://schemas.microsoft.com/office/drawing/2014/main" id="{4DE03A89-63DE-DE32-AB4F-834F77FE54CF}"/>
              </a:ext>
            </a:extLst>
          </p:cNvPr>
          <p:cNvSpPr>
            <a:spLocks noChangeArrowheads="1"/>
          </p:cNvSpPr>
          <p:nvPr/>
        </p:nvSpPr>
        <p:spPr bwMode="auto">
          <a:xfrm>
            <a:off x="214313" y="214313"/>
            <a:ext cx="9458325" cy="6443661"/>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100"/>
          </a:p>
        </p:txBody>
      </p:sp>
      <p:pic>
        <p:nvPicPr>
          <p:cNvPr id="23556" name="Picture 3" descr="an30">
            <a:extLst>
              <a:ext uri="{FF2B5EF4-FFF2-40B4-BE49-F238E27FC236}">
                <a16:creationId xmlns="" xmlns:a16="http://schemas.microsoft.com/office/drawing/2014/main" id="{F9356B6D-8D50-815C-A821-D911E63F5B6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19214" y="333361"/>
            <a:ext cx="871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33">
            <a:extLst>
              <a:ext uri="{FF2B5EF4-FFF2-40B4-BE49-F238E27FC236}">
                <a16:creationId xmlns="" xmlns:a16="http://schemas.microsoft.com/office/drawing/2014/main" id="{B6C17084-F0DD-85D9-DA01-EA38765DE3D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 y="912799"/>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WordArt 5">
            <a:extLst>
              <a:ext uri="{FF2B5EF4-FFF2-40B4-BE49-F238E27FC236}">
                <a16:creationId xmlns="" xmlns:a16="http://schemas.microsoft.com/office/drawing/2014/main" id="{B3AF791B-2218-A734-8086-F923A0A6F38F}"/>
              </a:ext>
            </a:extLst>
          </p:cNvPr>
          <p:cNvSpPr>
            <a:spLocks noChangeArrowheads="1" noChangeShapeType="1" noTextEdit="1"/>
          </p:cNvSpPr>
          <p:nvPr/>
        </p:nvSpPr>
        <p:spPr bwMode="auto">
          <a:xfrm>
            <a:off x="2601913" y="468300"/>
            <a:ext cx="4495800" cy="307975"/>
          </a:xfrm>
          <a:prstGeom prst="rect">
            <a:avLst/>
          </a:prstGeom>
        </p:spPr>
        <p:txBody>
          <a:bodyPr wrap="none" fromWordArt="1">
            <a:prstTxWarp prst="textPlain">
              <a:avLst>
                <a:gd name="adj" fmla="val 50000"/>
              </a:avLst>
            </a:prstTxWarp>
          </a:bodyPr>
          <a:lstStyle/>
          <a:p>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chu«ng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vµng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 </a:t>
            </a:r>
          </a:p>
        </p:txBody>
      </p:sp>
      <p:grpSp>
        <p:nvGrpSpPr>
          <p:cNvPr id="23559" name="Group 9">
            <a:extLst>
              <a:ext uri="{FF2B5EF4-FFF2-40B4-BE49-F238E27FC236}">
                <a16:creationId xmlns="" xmlns:a16="http://schemas.microsoft.com/office/drawing/2014/main" id="{5EB66690-8907-B8B4-2BA9-70CC7FF4A3A0}"/>
              </a:ext>
            </a:extLst>
          </p:cNvPr>
          <p:cNvGrpSpPr>
            <a:grpSpLocks/>
          </p:cNvGrpSpPr>
          <p:nvPr/>
        </p:nvGrpSpPr>
        <p:grpSpPr bwMode="auto">
          <a:xfrm>
            <a:off x="7543800" y="6086487"/>
            <a:ext cx="1168400" cy="446088"/>
            <a:chOff x="4512" y="3792"/>
            <a:chExt cx="736" cy="375"/>
          </a:xfrm>
        </p:grpSpPr>
        <p:pic>
          <p:nvPicPr>
            <p:cNvPr id="23598" name="Picture 10" descr="ani32">
              <a:extLst>
                <a:ext uri="{FF2B5EF4-FFF2-40B4-BE49-F238E27FC236}">
                  <a16:creationId xmlns="" xmlns:a16="http://schemas.microsoft.com/office/drawing/2014/main" id="{8B83588A-7256-25CE-E48D-266DF59D5AD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9" name="Text Box 11">
              <a:extLst>
                <a:ext uri="{FF2B5EF4-FFF2-40B4-BE49-F238E27FC236}">
                  <a16:creationId xmlns="" xmlns:a16="http://schemas.microsoft.com/office/drawing/2014/main" id="{E74B488D-B4F2-CE44-9EE6-5A8BE6E5D622}"/>
                </a:ext>
              </a:extLst>
            </p:cNvPr>
            <p:cNvSpPr txBox="1">
              <a:spLocks noChangeArrowheads="1"/>
            </p:cNvSpPr>
            <p:nvPr/>
          </p:nvSpPr>
          <p:spPr bwMode="auto">
            <a:xfrm>
              <a:off x="4752" y="3896"/>
              <a:ext cx="49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500" b="1">
                  <a:latin typeface=".VnArial Narrow" panose="020B7200000000000000" pitchFamily="34" charset="0"/>
                </a:rPr>
                <a:t>Home</a:t>
              </a:r>
            </a:p>
          </p:txBody>
        </p:sp>
      </p:grpSp>
      <p:pic>
        <p:nvPicPr>
          <p:cNvPr id="23560" name="Picture 14" descr="star_tip_md_wht">
            <a:hlinkClick r:id="rId9" action="ppaction://hlinksldjump"/>
            <a:extLst>
              <a:ext uri="{FF2B5EF4-FFF2-40B4-BE49-F238E27FC236}">
                <a16:creationId xmlns="" xmlns:a16="http://schemas.microsoft.com/office/drawing/2014/main" id="{7178E155-E36F-59C3-17B8-4D258B25AE1C}"/>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812088" y="376224"/>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5" descr="people008">
            <a:extLst>
              <a:ext uri="{FF2B5EF4-FFF2-40B4-BE49-F238E27FC236}">
                <a16:creationId xmlns="" xmlns:a16="http://schemas.microsoft.com/office/drawing/2014/main" id="{700FA8AB-11F2-9717-4C69-930E6041A529}"/>
              </a:ext>
            </a:extLst>
          </p:cNvPr>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6126163" y="5705487"/>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a:extLst>
              <a:ext uri="{FF2B5EF4-FFF2-40B4-BE49-F238E27FC236}">
                <a16:creationId xmlns="" xmlns:a16="http://schemas.microsoft.com/office/drawing/2014/main" id="{35199627-B138-56F0-0EA1-8ED216C476E1}"/>
              </a:ext>
            </a:extLst>
          </p:cNvPr>
          <p:cNvSpPr txBox="1">
            <a:spLocks noChangeArrowheads="1"/>
          </p:cNvSpPr>
          <p:nvPr/>
        </p:nvSpPr>
        <p:spPr bwMode="auto">
          <a:xfrm>
            <a:off x="561975" y="1171946"/>
            <a:ext cx="87058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err="1">
                <a:solidFill>
                  <a:srgbClr val="FF0000"/>
                </a:solidFill>
                <a:cs typeface="Arial" panose="020B0604020202020204" pitchFamily="34" charset="0"/>
              </a:rPr>
              <a:t>Câu</a:t>
            </a:r>
            <a:r>
              <a:rPr lang="en-US" altLang="en-US" sz="2400" dirty="0">
                <a:solidFill>
                  <a:srgbClr val="FF0000"/>
                </a:solidFill>
                <a:cs typeface="Arial" panose="020B0604020202020204" pitchFamily="34" charset="0"/>
              </a:rPr>
              <a:t> 5: </a:t>
            </a:r>
            <a:r>
              <a:rPr lang="vi-VN" sz="2400" dirty="0">
                <a:cs typeface="Arial" panose="020B0604020202020204" pitchFamily="34" charset="0"/>
              </a:rPr>
              <a:t>Cho mạch điện ba pha tải đối xứng nối theo hình sao trong đó điện áp pha U</a:t>
            </a:r>
            <a:r>
              <a:rPr lang="vi-VN" sz="2400" baseline="-25000" dirty="0">
                <a:cs typeface="Arial" panose="020B0604020202020204" pitchFamily="34" charset="0"/>
              </a:rPr>
              <a:t>p</a:t>
            </a:r>
            <a:r>
              <a:rPr lang="vi-VN" sz="2400" dirty="0">
                <a:cs typeface="Arial" panose="020B0604020202020204" pitchFamily="34" charset="0"/>
              </a:rPr>
              <a:t> = 220 V và tải ba pha gồm 3 điện trở R= 50Ω. Tính dòng điện pha, dòng điện dây và điện áp dây của mạch. </a:t>
            </a:r>
            <a:endParaRPr lang="en-US" altLang="en-US" sz="2400" dirty="0">
              <a:solidFill>
                <a:srgbClr val="FF0000"/>
              </a:solidFill>
              <a:cs typeface="Arial" panose="020B0604020202020204" pitchFamily="34" charset="0"/>
            </a:endParaRPr>
          </a:p>
        </p:txBody>
      </p:sp>
      <p:sp>
        <p:nvSpPr>
          <p:cNvPr id="4114" name="Text Box 18">
            <a:extLst>
              <a:ext uri="{FF2B5EF4-FFF2-40B4-BE49-F238E27FC236}">
                <a16:creationId xmlns="" xmlns:a16="http://schemas.microsoft.com/office/drawing/2014/main" id="{52DD8557-17F4-1265-A606-D872B320E2F1}"/>
              </a:ext>
            </a:extLst>
          </p:cNvPr>
          <p:cNvSpPr txBox="1">
            <a:spLocks noChangeArrowheads="1"/>
          </p:cNvSpPr>
          <p:nvPr/>
        </p:nvSpPr>
        <p:spPr bwMode="auto">
          <a:xfrm>
            <a:off x="2193926" y="6170626"/>
            <a:ext cx="1050925" cy="414337"/>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a:defRPr/>
            </a:pPr>
            <a:r>
              <a:rPr lang="en-US" sz="2100">
                <a:effectLst>
                  <a:outerShdw blurRad="38100" dist="38100" dir="2700000" algn="tl">
                    <a:srgbClr val="FFFFFF"/>
                  </a:outerShdw>
                </a:effectLst>
                <a:latin typeface=".VnArial" pitchFamily="34" charset="0"/>
              </a:rPr>
              <a:t>§¸p ¸n</a:t>
            </a:r>
          </a:p>
        </p:txBody>
      </p:sp>
      <p:grpSp>
        <p:nvGrpSpPr>
          <p:cNvPr id="4115" name="Group 19">
            <a:extLst>
              <a:ext uri="{FF2B5EF4-FFF2-40B4-BE49-F238E27FC236}">
                <a16:creationId xmlns="" xmlns:a16="http://schemas.microsoft.com/office/drawing/2014/main" id="{C24DF944-17FE-EA94-B522-C9754E64F099}"/>
              </a:ext>
            </a:extLst>
          </p:cNvPr>
          <p:cNvGrpSpPr>
            <a:grpSpLocks/>
          </p:cNvGrpSpPr>
          <p:nvPr/>
        </p:nvGrpSpPr>
        <p:grpSpPr bwMode="auto">
          <a:xfrm>
            <a:off x="8078788" y="5343537"/>
            <a:ext cx="1370012" cy="971550"/>
            <a:chOff x="4574" y="3342"/>
            <a:chExt cx="960" cy="912"/>
          </a:xfrm>
        </p:grpSpPr>
        <p:sp>
          <p:nvSpPr>
            <p:cNvPr id="23596" name="AutoShape 20">
              <a:extLst>
                <a:ext uri="{FF2B5EF4-FFF2-40B4-BE49-F238E27FC236}">
                  <a16:creationId xmlns="" xmlns:a16="http://schemas.microsoft.com/office/drawing/2014/main" id="{F561E4DA-96BC-109A-B5A8-9A34EEB6156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7" name="Text Box 21">
              <a:extLst>
                <a:ext uri="{FF2B5EF4-FFF2-40B4-BE49-F238E27FC236}">
                  <a16:creationId xmlns="" xmlns:a16="http://schemas.microsoft.com/office/drawing/2014/main" id="{0E5FC19E-B7BE-3F6C-704A-7C57C486097C}"/>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1</a:t>
              </a:r>
            </a:p>
          </p:txBody>
        </p:sp>
      </p:grpSp>
      <p:grpSp>
        <p:nvGrpSpPr>
          <p:cNvPr id="4118" name="Group 22">
            <a:extLst>
              <a:ext uri="{FF2B5EF4-FFF2-40B4-BE49-F238E27FC236}">
                <a16:creationId xmlns="" xmlns:a16="http://schemas.microsoft.com/office/drawing/2014/main" id="{9245E35A-21D5-518C-8B9E-FFC6B0784B1C}"/>
              </a:ext>
            </a:extLst>
          </p:cNvPr>
          <p:cNvGrpSpPr>
            <a:grpSpLocks/>
          </p:cNvGrpSpPr>
          <p:nvPr/>
        </p:nvGrpSpPr>
        <p:grpSpPr bwMode="auto">
          <a:xfrm>
            <a:off x="8078788" y="5343537"/>
            <a:ext cx="1370012" cy="971550"/>
            <a:chOff x="4574" y="3342"/>
            <a:chExt cx="960" cy="912"/>
          </a:xfrm>
        </p:grpSpPr>
        <p:sp>
          <p:nvSpPr>
            <p:cNvPr id="23594" name="AutoShape 23">
              <a:extLst>
                <a:ext uri="{FF2B5EF4-FFF2-40B4-BE49-F238E27FC236}">
                  <a16:creationId xmlns="" xmlns:a16="http://schemas.microsoft.com/office/drawing/2014/main" id="{18C4C7A9-7237-1766-7E29-69F01635C27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5" name="Text Box 24">
              <a:extLst>
                <a:ext uri="{FF2B5EF4-FFF2-40B4-BE49-F238E27FC236}">
                  <a16:creationId xmlns="" xmlns:a16="http://schemas.microsoft.com/office/drawing/2014/main" id="{FCB5EAF3-24EF-E8DB-47B5-E3779C2F5048}"/>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2</a:t>
              </a:r>
            </a:p>
          </p:txBody>
        </p:sp>
      </p:grpSp>
      <p:grpSp>
        <p:nvGrpSpPr>
          <p:cNvPr id="4121" name="Group 25">
            <a:extLst>
              <a:ext uri="{FF2B5EF4-FFF2-40B4-BE49-F238E27FC236}">
                <a16:creationId xmlns="" xmlns:a16="http://schemas.microsoft.com/office/drawing/2014/main" id="{7E3F20EC-7A35-A3A5-13F9-4650ED337110}"/>
              </a:ext>
            </a:extLst>
          </p:cNvPr>
          <p:cNvGrpSpPr>
            <a:grpSpLocks/>
          </p:cNvGrpSpPr>
          <p:nvPr/>
        </p:nvGrpSpPr>
        <p:grpSpPr bwMode="auto">
          <a:xfrm>
            <a:off x="8078788" y="5343537"/>
            <a:ext cx="1370012" cy="971550"/>
            <a:chOff x="4574" y="3342"/>
            <a:chExt cx="960" cy="912"/>
          </a:xfrm>
        </p:grpSpPr>
        <p:sp>
          <p:nvSpPr>
            <p:cNvPr id="23592" name="AutoShape 26">
              <a:extLst>
                <a:ext uri="{FF2B5EF4-FFF2-40B4-BE49-F238E27FC236}">
                  <a16:creationId xmlns="" xmlns:a16="http://schemas.microsoft.com/office/drawing/2014/main" id="{0B618BEB-6EE2-1944-66DE-B8DF413753E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3" name="Text Box 27">
              <a:extLst>
                <a:ext uri="{FF2B5EF4-FFF2-40B4-BE49-F238E27FC236}">
                  <a16:creationId xmlns="" xmlns:a16="http://schemas.microsoft.com/office/drawing/2014/main" id="{63193636-933B-C712-43E7-E79C29CDB670}"/>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3</a:t>
              </a:r>
            </a:p>
          </p:txBody>
        </p:sp>
      </p:grpSp>
      <p:grpSp>
        <p:nvGrpSpPr>
          <p:cNvPr id="4124" name="Group 28">
            <a:extLst>
              <a:ext uri="{FF2B5EF4-FFF2-40B4-BE49-F238E27FC236}">
                <a16:creationId xmlns="" xmlns:a16="http://schemas.microsoft.com/office/drawing/2014/main" id="{8F821673-D895-69C2-030B-ED387AC46E1A}"/>
              </a:ext>
            </a:extLst>
          </p:cNvPr>
          <p:cNvGrpSpPr>
            <a:grpSpLocks/>
          </p:cNvGrpSpPr>
          <p:nvPr/>
        </p:nvGrpSpPr>
        <p:grpSpPr bwMode="auto">
          <a:xfrm>
            <a:off x="8078788" y="5343537"/>
            <a:ext cx="1370012" cy="971550"/>
            <a:chOff x="4574" y="3342"/>
            <a:chExt cx="960" cy="912"/>
          </a:xfrm>
        </p:grpSpPr>
        <p:sp>
          <p:nvSpPr>
            <p:cNvPr id="23590" name="AutoShape 29">
              <a:extLst>
                <a:ext uri="{FF2B5EF4-FFF2-40B4-BE49-F238E27FC236}">
                  <a16:creationId xmlns="" xmlns:a16="http://schemas.microsoft.com/office/drawing/2014/main" id="{993CFF11-2505-D287-531D-B71CC623491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91" name="Text Box 30">
              <a:extLst>
                <a:ext uri="{FF2B5EF4-FFF2-40B4-BE49-F238E27FC236}">
                  <a16:creationId xmlns="" xmlns:a16="http://schemas.microsoft.com/office/drawing/2014/main" id="{8041093D-F0E6-C1C9-1B53-B6B7FF452666}"/>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4</a:t>
              </a:r>
            </a:p>
          </p:txBody>
        </p:sp>
      </p:grpSp>
      <p:grpSp>
        <p:nvGrpSpPr>
          <p:cNvPr id="4127" name="Group 31">
            <a:extLst>
              <a:ext uri="{FF2B5EF4-FFF2-40B4-BE49-F238E27FC236}">
                <a16:creationId xmlns="" xmlns:a16="http://schemas.microsoft.com/office/drawing/2014/main" id="{D6F70A83-4E71-0EB3-8D9F-2D5DDE02C5CD}"/>
              </a:ext>
            </a:extLst>
          </p:cNvPr>
          <p:cNvGrpSpPr>
            <a:grpSpLocks/>
          </p:cNvGrpSpPr>
          <p:nvPr/>
        </p:nvGrpSpPr>
        <p:grpSpPr bwMode="auto">
          <a:xfrm>
            <a:off x="8078788" y="5343537"/>
            <a:ext cx="1370012" cy="971550"/>
            <a:chOff x="4574" y="3342"/>
            <a:chExt cx="960" cy="912"/>
          </a:xfrm>
        </p:grpSpPr>
        <p:sp>
          <p:nvSpPr>
            <p:cNvPr id="23588" name="AutoShape 32">
              <a:extLst>
                <a:ext uri="{FF2B5EF4-FFF2-40B4-BE49-F238E27FC236}">
                  <a16:creationId xmlns="" xmlns:a16="http://schemas.microsoft.com/office/drawing/2014/main" id="{5A63BA46-28D7-ADDE-40D8-DC65DDDBD1F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9" name="Text Box 33">
              <a:extLst>
                <a:ext uri="{FF2B5EF4-FFF2-40B4-BE49-F238E27FC236}">
                  <a16:creationId xmlns="" xmlns:a16="http://schemas.microsoft.com/office/drawing/2014/main" id="{731CCD5C-E02E-BFBA-8F6F-F6575EC3F4F3}"/>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5</a:t>
              </a:r>
            </a:p>
          </p:txBody>
        </p:sp>
      </p:grpSp>
      <p:grpSp>
        <p:nvGrpSpPr>
          <p:cNvPr id="4130" name="Group 34">
            <a:extLst>
              <a:ext uri="{FF2B5EF4-FFF2-40B4-BE49-F238E27FC236}">
                <a16:creationId xmlns="" xmlns:a16="http://schemas.microsoft.com/office/drawing/2014/main" id="{4C0EEB78-24EB-8A92-B8CC-C166A2CD2624}"/>
              </a:ext>
            </a:extLst>
          </p:cNvPr>
          <p:cNvGrpSpPr>
            <a:grpSpLocks/>
          </p:cNvGrpSpPr>
          <p:nvPr/>
        </p:nvGrpSpPr>
        <p:grpSpPr bwMode="auto">
          <a:xfrm>
            <a:off x="8078788" y="5343537"/>
            <a:ext cx="1370012" cy="971550"/>
            <a:chOff x="4574" y="3342"/>
            <a:chExt cx="960" cy="912"/>
          </a:xfrm>
        </p:grpSpPr>
        <p:sp>
          <p:nvSpPr>
            <p:cNvPr id="23586" name="AutoShape 35">
              <a:extLst>
                <a:ext uri="{FF2B5EF4-FFF2-40B4-BE49-F238E27FC236}">
                  <a16:creationId xmlns="" xmlns:a16="http://schemas.microsoft.com/office/drawing/2014/main" id="{3F7CE4FB-5976-6010-CABB-D4B956BE6D7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7" name="Text Box 36">
              <a:extLst>
                <a:ext uri="{FF2B5EF4-FFF2-40B4-BE49-F238E27FC236}">
                  <a16:creationId xmlns="" xmlns:a16="http://schemas.microsoft.com/office/drawing/2014/main" id="{92EA232A-4E96-DCE5-4DF9-02D94132E9CF}"/>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6</a:t>
              </a:r>
            </a:p>
          </p:txBody>
        </p:sp>
      </p:grpSp>
      <p:grpSp>
        <p:nvGrpSpPr>
          <p:cNvPr id="4133" name="Group 37">
            <a:extLst>
              <a:ext uri="{FF2B5EF4-FFF2-40B4-BE49-F238E27FC236}">
                <a16:creationId xmlns="" xmlns:a16="http://schemas.microsoft.com/office/drawing/2014/main" id="{BB915EE9-C603-E13B-D83B-06C8EF3DF655}"/>
              </a:ext>
            </a:extLst>
          </p:cNvPr>
          <p:cNvGrpSpPr>
            <a:grpSpLocks/>
          </p:cNvGrpSpPr>
          <p:nvPr/>
        </p:nvGrpSpPr>
        <p:grpSpPr bwMode="auto">
          <a:xfrm>
            <a:off x="8078788" y="5343537"/>
            <a:ext cx="1370012" cy="971550"/>
            <a:chOff x="4574" y="3342"/>
            <a:chExt cx="960" cy="912"/>
          </a:xfrm>
        </p:grpSpPr>
        <p:sp>
          <p:nvSpPr>
            <p:cNvPr id="23584" name="AutoShape 38">
              <a:extLst>
                <a:ext uri="{FF2B5EF4-FFF2-40B4-BE49-F238E27FC236}">
                  <a16:creationId xmlns="" xmlns:a16="http://schemas.microsoft.com/office/drawing/2014/main" id="{2A4ADDD6-0FD0-5A32-FA44-A57EDE23A8E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5" name="Text Box 39">
              <a:extLst>
                <a:ext uri="{FF2B5EF4-FFF2-40B4-BE49-F238E27FC236}">
                  <a16:creationId xmlns="" xmlns:a16="http://schemas.microsoft.com/office/drawing/2014/main" id="{E140C1F9-D7DA-2DDE-D956-291F9B5218A0}"/>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7</a:t>
              </a:r>
            </a:p>
          </p:txBody>
        </p:sp>
      </p:grpSp>
      <p:grpSp>
        <p:nvGrpSpPr>
          <p:cNvPr id="4136" name="Group 40">
            <a:extLst>
              <a:ext uri="{FF2B5EF4-FFF2-40B4-BE49-F238E27FC236}">
                <a16:creationId xmlns="" xmlns:a16="http://schemas.microsoft.com/office/drawing/2014/main" id="{35F70225-D0BE-5556-1670-A5349EA382A0}"/>
              </a:ext>
            </a:extLst>
          </p:cNvPr>
          <p:cNvGrpSpPr>
            <a:grpSpLocks/>
          </p:cNvGrpSpPr>
          <p:nvPr/>
        </p:nvGrpSpPr>
        <p:grpSpPr bwMode="auto">
          <a:xfrm>
            <a:off x="8078788" y="5343537"/>
            <a:ext cx="1370012" cy="971550"/>
            <a:chOff x="4574" y="3342"/>
            <a:chExt cx="960" cy="912"/>
          </a:xfrm>
        </p:grpSpPr>
        <p:sp>
          <p:nvSpPr>
            <p:cNvPr id="23582" name="AutoShape 41">
              <a:extLst>
                <a:ext uri="{FF2B5EF4-FFF2-40B4-BE49-F238E27FC236}">
                  <a16:creationId xmlns="" xmlns:a16="http://schemas.microsoft.com/office/drawing/2014/main" id="{46153F16-178F-A962-0F3A-E556B353DEF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3" name="Text Box 42">
              <a:extLst>
                <a:ext uri="{FF2B5EF4-FFF2-40B4-BE49-F238E27FC236}">
                  <a16:creationId xmlns="" xmlns:a16="http://schemas.microsoft.com/office/drawing/2014/main" id="{FE70A34C-596E-4A7A-389E-D65A688C111F}"/>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8</a:t>
              </a:r>
            </a:p>
          </p:txBody>
        </p:sp>
      </p:grpSp>
      <p:grpSp>
        <p:nvGrpSpPr>
          <p:cNvPr id="4139" name="Group 43">
            <a:extLst>
              <a:ext uri="{FF2B5EF4-FFF2-40B4-BE49-F238E27FC236}">
                <a16:creationId xmlns="" xmlns:a16="http://schemas.microsoft.com/office/drawing/2014/main" id="{C11C133A-2230-F41E-E602-E63C8A5AEB55}"/>
              </a:ext>
            </a:extLst>
          </p:cNvPr>
          <p:cNvGrpSpPr>
            <a:grpSpLocks/>
          </p:cNvGrpSpPr>
          <p:nvPr/>
        </p:nvGrpSpPr>
        <p:grpSpPr bwMode="auto">
          <a:xfrm>
            <a:off x="8078788" y="5343537"/>
            <a:ext cx="1370012" cy="971550"/>
            <a:chOff x="4574" y="3342"/>
            <a:chExt cx="960" cy="912"/>
          </a:xfrm>
        </p:grpSpPr>
        <p:sp>
          <p:nvSpPr>
            <p:cNvPr id="23580" name="AutoShape 44">
              <a:extLst>
                <a:ext uri="{FF2B5EF4-FFF2-40B4-BE49-F238E27FC236}">
                  <a16:creationId xmlns="" xmlns:a16="http://schemas.microsoft.com/office/drawing/2014/main" id="{B09F89F7-3D59-B6D7-ED2D-1B6509DA9C2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81" name="Text Box 45">
              <a:extLst>
                <a:ext uri="{FF2B5EF4-FFF2-40B4-BE49-F238E27FC236}">
                  <a16:creationId xmlns="" xmlns:a16="http://schemas.microsoft.com/office/drawing/2014/main" id="{D025E969-DB37-7223-3D8F-78C539E2C099}"/>
                </a:ext>
              </a:extLst>
            </p:cNvPr>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chemeClr val="bg1"/>
                  </a:solidFill>
                  <a:latin typeface=".VnTime" panose="020B7200000000000000" pitchFamily="34" charset="0"/>
                </a:rPr>
                <a:t>9</a:t>
              </a:r>
            </a:p>
          </p:txBody>
        </p:sp>
      </p:grpSp>
      <p:grpSp>
        <p:nvGrpSpPr>
          <p:cNvPr id="4142" name="Group 46">
            <a:extLst>
              <a:ext uri="{FF2B5EF4-FFF2-40B4-BE49-F238E27FC236}">
                <a16:creationId xmlns="" xmlns:a16="http://schemas.microsoft.com/office/drawing/2014/main" id="{88D25316-30C0-09A9-2697-AC201C373B18}"/>
              </a:ext>
            </a:extLst>
          </p:cNvPr>
          <p:cNvGrpSpPr>
            <a:grpSpLocks/>
          </p:cNvGrpSpPr>
          <p:nvPr/>
        </p:nvGrpSpPr>
        <p:grpSpPr bwMode="auto">
          <a:xfrm>
            <a:off x="8077200" y="5341950"/>
            <a:ext cx="1371600" cy="971550"/>
            <a:chOff x="4574" y="3342"/>
            <a:chExt cx="960" cy="912"/>
          </a:xfrm>
        </p:grpSpPr>
        <p:sp>
          <p:nvSpPr>
            <p:cNvPr id="23578" name="AutoShape 47">
              <a:extLst>
                <a:ext uri="{FF2B5EF4-FFF2-40B4-BE49-F238E27FC236}">
                  <a16:creationId xmlns="" xmlns:a16="http://schemas.microsoft.com/office/drawing/2014/main" id="{923E68DA-C296-13BB-DC89-1103A9E1D92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p>
          </p:txBody>
        </p:sp>
        <p:sp>
          <p:nvSpPr>
            <p:cNvPr id="23579" name="Text Box 48">
              <a:extLst>
                <a:ext uri="{FF2B5EF4-FFF2-40B4-BE49-F238E27FC236}">
                  <a16:creationId xmlns="" xmlns:a16="http://schemas.microsoft.com/office/drawing/2014/main" id="{C85563FC-D775-E5D0-62B1-E849EAE3569D}"/>
                </a:ext>
              </a:extLst>
            </p:cNvPr>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a:solidFill>
                    <a:schemeClr val="bg1"/>
                  </a:solidFill>
                  <a:latin typeface=".VnTime" panose="020B7200000000000000" pitchFamily="34" charset="0"/>
                </a:rPr>
                <a:t>HÕt giê</a:t>
              </a:r>
            </a:p>
          </p:txBody>
        </p:sp>
      </p:grpSp>
      <p:sp>
        <p:nvSpPr>
          <p:cNvPr id="4145" name="Text Box 49">
            <a:extLst>
              <a:ext uri="{FF2B5EF4-FFF2-40B4-BE49-F238E27FC236}">
                <a16:creationId xmlns="" xmlns:a16="http://schemas.microsoft.com/office/drawing/2014/main" id="{CE62646A-82FD-4898-8407-E5B1145D4CC2}"/>
              </a:ext>
            </a:extLst>
          </p:cNvPr>
          <p:cNvSpPr txBox="1">
            <a:spLocks noChangeArrowheads="1"/>
          </p:cNvSpPr>
          <p:nvPr/>
        </p:nvSpPr>
        <p:spPr bwMode="auto">
          <a:xfrm>
            <a:off x="4800600" y="6143637"/>
            <a:ext cx="83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10s</a:t>
            </a:r>
          </a:p>
        </p:txBody>
      </p:sp>
      <p:pic>
        <p:nvPicPr>
          <p:cNvPr id="23577" name="Picture 1">
            <a:hlinkClick r:id="rId12" action="ppaction://hlinksldjump"/>
            <a:extLst>
              <a:ext uri="{FF2B5EF4-FFF2-40B4-BE49-F238E27FC236}">
                <a16:creationId xmlns="" xmlns:a16="http://schemas.microsoft.com/office/drawing/2014/main" id="{B1FD4823-04BD-1BC9-9D29-141136643F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238" y="5975363"/>
            <a:ext cx="60325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a:extLst>
              <a:ext uri="{FF2B5EF4-FFF2-40B4-BE49-F238E27FC236}">
                <a16:creationId xmlns="" xmlns:a16="http://schemas.microsoft.com/office/drawing/2014/main" id="{1AB6C942-CD37-6979-2137-E3E5097C22E3}"/>
              </a:ext>
            </a:extLst>
          </p:cNvPr>
          <p:cNvPicPr>
            <a:picLocks noChangeAspect="1"/>
          </p:cNvPicPr>
          <p:nvPr/>
        </p:nvPicPr>
        <p:blipFill>
          <a:blip r:embed="rId14"/>
          <a:stretch>
            <a:fillRect/>
          </a:stretch>
        </p:blipFill>
        <p:spPr>
          <a:xfrm>
            <a:off x="1038726" y="2775846"/>
            <a:ext cx="7190874" cy="2785192"/>
          </a:xfrm>
          <a:prstGeom prst="rect">
            <a:avLst/>
          </a:prstGeom>
        </p:spPr>
      </p:pic>
    </p:spTree>
    <p:extLst>
      <p:ext uri="{BB962C8B-B14F-4D97-AF65-F5344CB8AC3E}">
        <p14:creationId xmlns:p14="http://schemas.microsoft.com/office/powerpoint/2010/main" val="2802594405"/>
      </p:ext>
    </p:extLst>
  </p:cSld>
  <p:clrMapOvr>
    <a:masterClrMapping/>
  </p:clrMapOvr>
  <p:transition spd="slow" advClick="0">
    <p:zoom/>
    <p:sndAc>
      <p:stSnd>
        <p:snd r:embed="rId3" name="bee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nodeType="clickEffect">
                                  <p:stCondLst>
                                    <p:cond delay="1000"/>
                                  </p:stCondLst>
                                  <p:childTnLst>
                                    <p:set>
                                      <p:cBhvr>
                                        <p:cTn id="19"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nodeType="afterGroup">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nodeType="afterGroup">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22" presetClass="emph" presetSubtype="0" repeatCount="10000" fill="remove" nodeType="withEffect">
                                  <p:stCondLst>
                                    <p:cond delay="0"/>
                                  </p:stCondLst>
                                  <p:childTnLst>
                                    <p:animClr clrSpc="hsl" dir="cw">
                                      <p:cBhvr override="childStyle">
                                        <p:cTn id="53" dur="500" fill="hold"/>
                                        <p:tgtEl>
                                          <p:spTgt spid="4147"/>
                                        </p:tgtEl>
                                        <p:attrNameLst>
                                          <p:attrName>style.color</p:attrName>
                                        </p:attrNameLst>
                                      </p:cBhvr>
                                      <p:by>
                                        <p:hsl h="-7200000" s="0" l="0"/>
                                      </p:by>
                                    </p:animClr>
                                    <p:animClr clrSpc="hsl" dir="cw">
                                      <p:cBhvr>
                                        <p:cTn id="54" dur="500" fill="hold"/>
                                        <p:tgtEl>
                                          <p:spTgt spid="4147"/>
                                        </p:tgtEl>
                                        <p:attrNameLst>
                                          <p:attrName>fillcolor</p:attrName>
                                        </p:attrNameLst>
                                      </p:cBhvr>
                                      <p:by>
                                        <p:hsl h="-7200000" s="0" l="0"/>
                                      </p:by>
                                    </p:animClr>
                                    <p:animClr clrSpc="hsl" dir="cw">
                                      <p:cBhvr>
                                        <p:cTn id="55" dur="500" fill="hold"/>
                                        <p:tgtEl>
                                          <p:spTgt spid="4147"/>
                                        </p:tgtEl>
                                        <p:attrNameLst>
                                          <p:attrName>stroke.color</p:attrName>
                                        </p:attrNameLst>
                                      </p:cBhvr>
                                      <p:by>
                                        <p:hsl h="-7200000" s="0" l="0"/>
                                      </p:by>
                                    </p:animClr>
                                    <p:set>
                                      <p:cBhvr>
                                        <p:cTn id="56"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850" y="1815884"/>
            <a:ext cx="3226230" cy="3226230"/>
          </a:xfrm>
          <a:prstGeom prst="rect">
            <a:avLst/>
          </a:prstGeom>
        </p:spPr>
      </p:pic>
      <p:sp>
        <p:nvSpPr>
          <p:cNvPr id="4" name="Hộp Văn bản 14">
            <a:extLst>
              <a:ext uri="{FF2B5EF4-FFF2-40B4-BE49-F238E27FC236}">
                <a16:creationId xmlns="" xmlns:a16="http://schemas.microsoft.com/office/drawing/2014/main" id="{E9A99D14-E200-6824-31C8-9CB5F82F69AF}"/>
              </a:ext>
            </a:extLst>
          </p:cNvPr>
          <p:cNvSpPr txBox="1"/>
          <p:nvPr/>
        </p:nvSpPr>
        <p:spPr>
          <a:xfrm rot="5400000">
            <a:off x="4963910" y="2122683"/>
            <a:ext cx="677108" cy="2310971"/>
          </a:xfrm>
          <a:prstGeom prst="rect">
            <a:avLst/>
          </a:prstGeom>
          <a:noFill/>
        </p:spPr>
        <p:txBody>
          <a:bodyPr vert="vert270" wrap="square" rtlCol="0">
            <a:spAutoFit/>
          </a:bodyPr>
          <a:lstStyle/>
          <a:p>
            <a:r>
              <a:rPr lang="en-US" sz="3200" smtClean="0">
                <a:latin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461011"/>
      </p:ext>
    </p:extLst>
  </p:cSld>
  <p:clrMapOvr>
    <a:masterClrMapping/>
  </p:clrMapOvr>
  <p:transition spd="slow">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 xmlns:a16="http://schemas.microsoft.com/office/drawing/2014/main" id="{58DAD309-F3E2-5956-EC34-6FA6EFF8A20A}"/>
              </a:ext>
            </a:extLst>
          </p:cNvPr>
          <p:cNvSpPr txBox="1">
            <a:spLocks noChangeArrowheads="1"/>
          </p:cNvSpPr>
          <p:nvPr/>
        </p:nvSpPr>
        <p:spPr bwMode="auto">
          <a:xfrm>
            <a:off x="600075" y="838200"/>
            <a:ext cx="88296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u="sng" dirty="0" err="1">
                <a:solidFill>
                  <a:srgbClr val="FF0000"/>
                </a:solidFill>
                <a:cs typeface="Arial" panose="020B0604020202020204" pitchFamily="34" charset="0"/>
              </a:rPr>
              <a:t>Vận</a:t>
            </a:r>
            <a:r>
              <a:rPr lang="en-US" altLang="en-US" u="sng" dirty="0">
                <a:solidFill>
                  <a:srgbClr val="FF0000"/>
                </a:solidFill>
                <a:cs typeface="Arial" panose="020B0604020202020204" pitchFamily="34" charset="0"/>
              </a:rPr>
              <a:t> </a:t>
            </a:r>
            <a:r>
              <a:rPr lang="en-US" altLang="en-US" u="sng" dirty="0" err="1">
                <a:solidFill>
                  <a:srgbClr val="FF0000"/>
                </a:solidFill>
                <a:cs typeface="Arial" panose="020B0604020202020204" pitchFamily="34" charset="0"/>
              </a:rPr>
              <a:t>dụng</a:t>
            </a:r>
            <a:endParaRPr lang="en-US" altLang="en-US" u="sng" dirty="0">
              <a:solidFill>
                <a:srgbClr val="FF0000"/>
              </a:solidFill>
              <a:cs typeface="Arial" panose="020B0604020202020204" pitchFamily="34" charset="0"/>
            </a:endParaRPr>
          </a:p>
          <a:p>
            <a:pPr>
              <a:spcBef>
                <a:spcPct val="50000"/>
              </a:spcBef>
              <a:buFontTx/>
              <a:buNone/>
            </a:pPr>
            <a:r>
              <a:rPr lang="en-US" altLang="en-US" dirty="0" err="1">
                <a:cs typeface="Arial" panose="020B0604020202020204" pitchFamily="34" charset="0"/>
              </a:rPr>
              <a:t>Mạng</a:t>
            </a:r>
            <a:r>
              <a:rPr lang="en-US" altLang="en-US" dirty="0">
                <a:cs typeface="Arial" panose="020B0604020202020204" pitchFamily="34" charset="0"/>
              </a:rPr>
              <a:t> </a:t>
            </a:r>
            <a:r>
              <a:rPr lang="en-US" altLang="en-US" dirty="0" err="1">
                <a:cs typeface="Arial" panose="020B0604020202020204" pitchFamily="34" charset="0"/>
              </a:rPr>
              <a:t>điện</a:t>
            </a:r>
            <a:r>
              <a:rPr lang="en-US" altLang="en-US" dirty="0">
                <a:cs typeface="Arial" panose="020B0604020202020204" pitchFamily="34" charset="0"/>
              </a:rPr>
              <a:t> </a:t>
            </a:r>
            <a:r>
              <a:rPr lang="en-US" altLang="en-US" dirty="0" err="1">
                <a:cs typeface="Arial" panose="020B0604020202020204" pitchFamily="34" charset="0"/>
              </a:rPr>
              <a:t>gia</a:t>
            </a:r>
            <a:r>
              <a:rPr lang="en-US" altLang="en-US" dirty="0">
                <a:cs typeface="Arial" panose="020B0604020202020204" pitchFamily="34" charset="0"/>
              </a:rPr>
              <a:t> </a:t>
            </a:r>
            <a:r>
              <a:rPr lang="en-US" altLang="en-US" dirty="0" err="1">
                <a:cs typeface="Arial" panose="020B0604020202020204" pitchFamily="34" charset="0"/>
              </a:rPr>
              <a:t>đình</a:t>
            </a:r>
            <a:r>
              <a:rPr lang="en-US" altLang="en-US" dirty="0">
                <a:cs typeface="Arial" panose="020B0604020202020204" pitchFamily="34" charset="0"/>
              </a:rPr>
              <a:t> </a:t>
            </a:r>
            <a:r>
              <a:rPr lang="en-US" altLang="en-US" err="1">
                <a:cs typeface="Arial" panose="020B0604020202020204" pitchFamily="34" charset="0"/>
              </a:rPr>
              <a:t>em</a:t>
            </a:r>
            <a:r>
              <a:rPr lang="en-US" altLang="en-US">
                <a:cs typeface="Arial" panose="020B0604020202020204" pitchFamily="34" charset="0"/>
              </a:rPr>
              <a:t> </a:t>
            </a:r>
            <a:r>
              <a:rPr lang="en-US" altLang="en-US" smtClean="0">
                <a:cs typeface="Arial" panose="020B0604020202020204" pitchFamily="34" charset="0"/>
              </a:rPr>
              <a:t>dùng </a:t>
            </a:r>
            <a:r>
              <a:rPr lang="en-US" altLang="en-US" dirty="0" err="1">
                <a:cs typeface="Arial" panose="020B0604020202020204" pitchFamily="34" charset="0"/>
              </a:rPr>
              <a:t>nguồn</a:t>
            </a:r>
            <a:r>
              <a:rPr lang="en-US" altLang="en-US" dirty="0">
                <a:cs typeface="Arial" panose="020B0604020202020204" pitchFamily="34" charset="0"/>
              </a:rPr>
              <a:t> </a:t>
            </a:r>
            <a:r>
              <a:rPr lang="en-US" altLang="en-US" dirty="0" err="1">
                <a:cs typeface="Arial" panose="020B0604020202020204" pitchFamily="34" charset="0"/>
              </a:rPr>
              <a:t>một</a:t>
            </a:r>
            <a:r>
              <a:rPr lang="en-US" altLang="en-US" dirty="0">
                <a:cs typeface="Arial" panose="020B0604020202020204" pitchFamily="34" charset="0"/>
              </a:rPr>
              <a:t> </a:t>
            </a:r>
            <a:r>
              <a:rPr lang="en-US" altLang="en-US" dirty="0" err="1">
                <a:cs typeface="Arial" panose="020B0604020202020204" pitchFamily="34" charset="0"/>
              </a:rPr>
              <a:t>pha</a:t>
            </a:r>
            <a:r>
              <a:rPr lang="en-US" altLang="en-US" dirty="0">
                <a:cs typeface="Arial" panose="020B0604020202020204" pitchFamily="34" charset="0"/>
              </a:rPr>
              <a:t> hay </a:t>
            </a:r>
            <a:r>
              <a:rPr lang="en-US" altLang="en-US" dirty="0" err="1">
                <a:cs typeface="Arial" panose="020B0604020202020204" pitchFamily="34" charset="0"/>
              </a:rPr>
              <a:t>ba</a:t>
            </a:r>
            <a:r>
              <a:rPr lang="en-US" altLang="en-US" dirty="0">
                <a:cs typeface="Arial" panose="020B0604020202020204" pitchFamily="34" charset="0"/>
              </a:rPr>
              <a:t> </a:t>
            </a:r>
            <a:r>
              <a:rPr lang="en-US" altLang="en-US" dirty="0" err="1">
                <a:cs typeface="Arial" panose="020B0604020202020204" pitchFamily="34" charset="0"/>
              </a:rPr>
              <a:t>pha</a:t>
            </a:r>
            <a:r>
              <a:rPr lang="en-US" altLang="en-US" dirty="0">
                <a:cs typeface="Arial" panose="020B0604020202020204" pitchFamily="34" charset="0"/>
              </a:rPr>
              <a:t>? </a:t>
            </a:r>
            <a:r>
              <a:rPr lang="en-US" altLang="en-US" dirty="0" err="1">
                <a:cs typeface="Arial" panose="020B0604020202020204" pitchFamily="34" charset="0"/>
              </a:rPr>
              <a:t>Trường</a:t>
            </a:r>
            <a:r>
              <a:rPr lang="en-US" altLang="en-US" dirty="0">
                <a:cs typeface="Arial" panose="020B0604020202020204" pitchFamily="34" charset="0"/>
              </a:rPr>
              <a:t> </a:t>
            </a:r>
            <a:r>
              <a:rPr lang="en-US" altLang="en-US" dirty="0" err="1">
                <a:cs typeface="Arial" panose="020B0604020202020204" pitchFamily="34" charset="0"/>
              </a:rPr>
              <a:t>hợp</a:t>
            </a:r>
            <a:r>
              <a:rPr lang="en-US" altLang="en-US" dirty="0">
                <a:cs typeface="Arial" panose="020B0604020202020204" pitchFamily="34" charset="0"/>
              </a:rPr>
              <a:t> </a:t>
            </a:r>
            <a:r>
              <a:rPr lang="en-US" altLang="en-US" dirty="0" err="1">
                <a:cs typeface="Arial" panose="020B0604020202020204" pitchFamily="34" charset="0"/>
              </a:rPr>
              <a:t>nào</a:t>
            </a:r>
            <a:r>
              <a:rPr lang="en-US" altLang="en-US" dirty="0">
                <a:cs typeface="Arial" panose="020B0604020202020204" pitchFamily="34" charset="0"/>
              </a:rPr>
              <a:t> </a:t>
            </a:r>
            <a:r>
              <a:rPr lang="en-US" altLang="en-US" err="1">
                <a:cs typeface="Arial" panose="020B0604020202020204" pitchFamily="34" charset="0"/>
              </a:rPr>
              <a:t>cần</a:t>
            </a:r>
            <a:r>
              <a:rPr lang="en-US" altLang="en-US">
                <a:cs typeface="Arial" panose="020B0604020202020204" pitchFamily="34" charset="0"/>
              </a:rPr>
              <a:t> </a:t>
            </a:r>
            <a:r>
              <a:rPr lang="en-US" altLang="en-US" smtClean="0">
                <a:cs typeface="Arial" panose="020B0604020202020204" pitchFamily="34" charset="0"/>
              </a:rPr>
              <a:t>dùng </a:t>
            </a:r>
            <a:r>
              <a:rPr lang="en-US" altLang="en-US" dirty="0" err="1">
                <a:cs typeface="Arial" panose="020B0604020202020204" pitchFamily="34" charset="0"/>
              </a:rPr>
              <a:t>nguồn</a:t>
            </a:r>
            <a:r>
              <a:rPr lang="en-US" altLang="en-US" dirty="0">
                <a:cs typeface="Arial" panose="020B0604020202020204" pitchFamily="34" charset="0"/>
              </a:rPr>
              <a:t> </a:t>
            </a:r>
            <a:r>
              <a:rPr lang="en-US" altLang="en-US" dirty="0" err="1">
                <a:cs typeface="Arial" panose="020B0604020202020204" pitchFamily="34" charset="0"/>
              </a:rPr>
              <a:t>ba</a:t>
            </a:r>
            <a:r>
              <a:rPr lang="en-US" altLang="en-US" dirty="0">
                <a:cs typeface="Arial" panose="020B0604020202020204" pitchFamily="34" charset="0"/>
              </a:rPr>
              <a:t> </a:t>
            </a:r>
            <a:r>
              <a:rPr lang="en-US" altLang="en-US" dirty="0" err="1">
                <a:cs typeface="Arial" panose="020B0604020202020204" pitchFamily="34" charset="0"/>
              </a:rPr>
              <a:t>pha</a:t>
            </a:r>
            <a:r>
              <a:rPr lang="en-US" altLang="en-US" dirty="0">
                <a:cs typeface="Arial" panose="020B0604020202020204" pitchFamily="34" charset="0"/>
              </a:rPr>
              <a:t>?</a:t>
            </a:r>
          </a:p>
        </p:txBody>
      </p:sp>
      <p:sp>
        <p:nvSpPr>
          <p:cNvPr id="2" name="Rounded Rectangle 1"/>
          <p:cNvSpPr/>
          <p:nvPr/>
        </p:nvSpPr>
        <p:spPr>
          <a:xfrm>
            <a:off x="214313" y="214312"/>
            <a:ext cx="9415462" cy="641508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6">
                                            <p:txEl>
                                              <p:pRg st="1" end="1"/>
                                            </p:txEl>
                                          </p:spTgt>
                                        </p:tgtEl>
                                        <p:attrNameLst>
                                          <p:attrName>style.visibility</p:attrName>
                                        </p:attrNameLst>
                                      </p:cBhvr>
                                      <p:to>
                                        <p:strVal val="visible"/>
                                      </p:to>
                                    </p:set>
                                    <p:animEffect transition="in" filter="blinds(horizontal)">
                                      <p:cBhvr>
                                        <p:cTn id="7" dur="500"/>
                                        <p:tgtEl>
                                          <p:spTgt spid="133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850" y="1815884"/>
            <a:ext cx="3226230" cy="3226230"/>
          </a:xfrm>
          <a:prstGeom prst="rect">
            <a:avLst/>
          </a:prstGeom>
        </p:spPr>
      </p:pic>
      <p:sp>
        <p:nvSpPr>
          <p:cNvPr id="4" name="Hộp Văn bản 14">
            <a:extLst>
              <a:ext uri="{FF2B5EF4-FFF2-40B4-BE49-F238E27FC236}">
                <a16:creationId xmlns="" xmlns:a16="http://schemas.microsoft.com/office/drawing/2014/main" id="{E9A99D14-E200-6824-31C8-9CB5F82F69AF}"/>
              </a:ext>
            </a:extLst>
          </p:cNvPr>
          <p:cNvSpPr txBox="1"/>
          <p:nvPr/>
        </p:nvSpPr>
        <p:spPr>
          <a:xfrm rot="5400000">
            <a:off x="6121197" y="965395"/>
            <a:ext cx="677108" cy="4625545"/>
          </a:xfrm>
          <a:prstGeom prst="rect">
            <a:avLst/>
          </a:prstGeom>
          <a:noFill/>
        </p:spPr>
        <p:txBody>
          <a:bodyPr vert="vert270" wrap="square" rtlCol="0">
            <a:spAutoFit/>
          </a:bodyPr>
          <a:lstStyle/>
          <a:p>
            <a:r>
              <a:rPr lang="en-US" sz="3200" smtClean="0">
                <a:latin typeface="Arial" panose="020B0604020202020204" pitchFamily="34" charset="0"/>
                <a:cs typeface="Arial" panose="020B0604020202020204" pitchFamily="34" charset="0"/>
              </a:rPr>
              <a:t>HƯỚNG DẪN VỀ NHÀ</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526344"/>
      </p:ext>
    </p:extLst>
  </p:cSld>
  <p:clrMapOvr>
    <a:masterClrMapping/>
  </p:clrMapOvr>
  <p:transition spd="slow">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 xmlns:a16="http://schemas.microsoft.com/office/drawing/2014/main" id="{34096F2F-7AA1-D8F1-772F-B2EBE9967454}"/>
              </a:ext>
            </a:extLst>
          </p:cNvPr>
          <p:cNvSpPr txBox="1">
            <a:spLocks noChangeArrowheads="1"/>
          </p:cNvSpPr>
          <p:nvPr/>
        </p:nvSpPr>
        <p:spPr bwMode="auto">
          <a:xfrm>
            <a:off x="838200" y="838200"/>
            <a:ext cx="84455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dirty="0" err="1">
                <a:solidFill>
                  <a:srgbClr val="FF0000"/>
                </a:solidFill>
                <a:cs typeface="Arial" panose="020B0604020202020204" pitchFamily="34" charset="0"/>
              </a:rPr>
              <a:t>Hướng</a:t>
            </a:r>
            <a:r>
              <a:rPr lang="en-US" altLang="en-US" dirty="0">
                <a:solidFill>
                  <a:srgbClr val="FF0000"/>
                </a:solidFill>
                <a:cs typeface="Arial" panose="020B0604020202020204" pitchFamily="34" charset="0"/>
              </a:rPr>
              <a:t> </a:t>
            </a:r>
            <a:r>
              <a:rPr lang="en-US" altLang="en-US" dirty="0" err="1">
                <a:solidFill>
                  <a:srgbClr val="FF0000"/>
                </a:solidFill>
                <a:cs typeface="Arial" panose="020B0604020202020204" pitchFamily="34" charset="0"/>
              </a:rPr>
              <a:t>dẫn</a:t>
            </a:r>
            <a:r>
              <a:rPr lang="en-US" altLang="en-US" dirty="0">
                <a:solidFill>
                  <a:srgbClr val="FF0000"/>
                </a:solidFill>
                <a:cs typeface="Arial" panose="020B0604020202020204" pitchFamily="34" charset="0"/>
              </a:rPr>
              <a:t> </a:t>
            </a:r>
            <a:r>
              <a:rPr lang="en-US" altLang="en-US" dirty="0" err="1">
                <a:solidFill>
                  <a:srgbClr val="FF0000"/>
                </a:solidFill>
                <a:cs typeface="Arial" panose="020B0604020202020204" pitchFamily="34" charset="0"/>
              </a:rPr>
              <a:t>về</a:t>
            </a:r>
            <a:r>
              <a:rPr lang="en-US" altLang="en-US" dirty="0">
                <a:solidFill>
                  <a:srgbClr val="FF0000"/>
                </a:solidFill>
                <a:cs typeface="Arial" panose="020B0604020202020204" pitchFamily="34" charset="0"/>
              </a:rPr>
              <a:t> </a:t>
            </a:r>
            <a:r>
              <a:rPr lang="en-US" altLang="en-US" dirty="0" err="1">
                <a:solidFill>
                  <a:srgbClr val="FF0000"/>
                </a:solidFill>
                <a:cs typeface="Arial" panose="020B0604020202020204" pitchFamily="34" charset="0"/>
              </a:rPr>
              <a:t>nhà</a:t>
            </a:r>
            <a:endParaRPr lang="en-US" altLang="en-US" dirty="0">
              <a:solidFill>
                <a:srgbClr val="FF0000"/>
              </a:solidFill>
              <a:cs typeface="Arial" panose="020B0604020202020204" pitchFamily="34" charset="0"/>
            </a:endParaRPr>
          </a:p>
          <a:p>
            <a:pPr algn="just">
              <a:spcBef>
                <a:spcPct val="50000"/>
              </a:spcBef>
              <a:buFontTx/>
              <a:buNone/>
            </a:pPr>
            <a:r>
              <a:rPr lang="en-US" altLang="en-US" dirty="0">
                <a:cs typeface="Arial" panose="020B0604020202020204" pitchFamily="34" charset="0"/>
              </a:rPr>
              <a:t>- </a:t>
            </a:r>
            <a:r>
              <a:rPr lang="en-US" altLang="en-US" dirty="0" err="1">
                <a:cs typeface="Arial" panose="020B0604020202020204" pitchFamily="34" charset="0"/>
              </a:rPr>
              <a:t>Học</a:t>
            </a:r>
            <a:r>
              <a:rPr lang="en-US" altLang="en-US" dirty="0">
                <a:cs typeface="Arial" panose="020B0604020202020204" pitchFamily="34" charset="0"/>
              </a:rPr>
              <a:t> </a:t>
            </a:r>
            <a:r>
              <a:rPr lang="en-US" altLang="en-US" dirty="0" err="1">
                <a:cs typeface="Arial" panose="020B0604020202020204" pitchFamily="34" charset="0"/>
              </a:rPr>
              <a:t>bài</a:t>
            </a:r>
            <a:r>
              <a:rPr lang="en-US" altLang="en-US" dirty="0">
                <a:cs typeface="Arial" panose="020B0604020202020204" pitchFamily="34" charset="0"/>
              </a:rPr>
              <a:t> </a:t>
            </a:r>
            <a:r>
              <a:rPr lang="en-US" altLang="en-US" dirty="0" err="1">
                <a:cs typeface="Arial" panose="020B0604020202020204" pitchFamily="34" charset="0"/>
              </a:rPr>
              <a:t>ghi</a:t>
            </a:r>
            <a:r>
              <a:rPr lang="en-US" altLang="en-US" dirty="0">
                <a:cs typeface="Arial" panose="020B0604020202020204" pitchFamily="34" charset="0"/>
              </a:rPr>
              <a:t> </a:t>
            </a:r>
            <a:r>
              <a:rPr lang="en-US" altLang="en-US" dirty="0" err="1">
                <a:cs typeface="Arial" panose="020B0604020202020204" pitchFamily="34" charset="0"/>
              </a:rPr>
              <a:t>nhớ</a:t>
            </a:r>
            <a:r>
              <a:rPr lang="en-US" altLang="en-US" dirty="0">
                <a:cs typeface="Arial" panose="020B0604020202020204" pitchFamily="34" charset="0"/>
              </a:rPr>
              <a:t> </a:t>
            </a:r>
            <a:r>
              <a:rPr lang="en-US" altLang="en-US" dirty="0" err="1">
                <a:cs typeface="Arial" panose="020B0604020202020204" pitchFamily="34" charset="0"/>
              </a:rPr>
              <a:t>kiến</a:t>
            </a:r>
            <a:r>
              <a:rPr lang="en-US" altLang="en-US" dirty="0">
                <a:cs typeface="Arial" panose="020B0604020202020204" pitchFamily="34" charset="0"/>
              </a:rPr>
              <a:t> </a:t>
            </a:r>
            <a:r>
              <a:rPr lang="en-US" altLang="en-US" dirty="0" err="1">
                <a:cs typeface="Arial" panose="020B0604020202020204" pitchFamily="34" charset="0"/>
              </a:rPr>
              <a:t>thức</a:t>
            </a:r>
            <a:r>
              <a:rPr lang="en-US" altLang="en-US" dirty="0">
                <a:cs typeface="Arial" panose="020B0604020202020204" pitchFamily="34" charset="0"/>
              </a:rPr>
              <a:t> </a:t>
            </a:r>
            <a:r>
              <a:rPr lang="en-US" altLang="en-US" dirty="0" err="1">
                <a:cs typeface="Arial" panose="020B0604020202020204" pitchFamily="34" charset="0"/>
              </a:rPr>
              <a:t>vừa</a:t>
            </a:r>
            <a:r>
              <a:rPr lang="en-US" altLang="en-US" dirty="0">
                <a:cs typeface="Arial" panose="020B0604020202020204" pitchFamily="34" charset="0"/>
              </a:rPr>
              <a:t> </a:t>
            </a:r>
            <a:r>
              <a:rPr lang="en-US" altLang="en-US" dirty="0" err="1">
                <a:cs typeface="Arial" panose="020B0604020202020204" pitchFamily="34" charset="0"/>
              </a:rPr>
              <a:t>học</a:t>
            </a:r>
            <a:endParaRPr lang="en-US" altLang="en-US" dirty="0">
              <a:cs typeface="Arial" panose="020B0604020202020204" pitchFamily="34" charset="0"/>
            </a:endParaRPr>
          </a:p>
          <a:p>
            <a:pPr algn="just">
              <a:spcBef>
                <a:spcPct val="50000"/>
              </a:spcBef>
              <a:buFontTx/>
              <a:buChar char="-"/>
            </a:pPr>
            <a:r>
              <a:rPr lang="en-US" altLang="en-US" dirty="0">
                <a:cs typeface="Arial" panose="020B0604020202020204" pitchFamily="34" charset="0"/>
              </a:rPr>
              <a:t> </a:t>
            </a:r>
            <a:r>
              <a:rPr lang="en-US" altLang="en-US" dirty="0" err="1">
                <a:cs typeface="Arial" panose="020B0604020202020204" pitchFamily="34" charset="0"/>
              </a:rPr>
              <a:t>Xem</a:t>
            </a:r>
            <a:r>
              <a:rPr lang="en-US" altLang="en-US" dirty="0">
                <a:cs typeface="Arial" panose="020B0604020202020204" pitchFamily="34" charset="0"/>
              </a:rPr>
              <a:t> </a:t>
            </a:r>
            <a:r>
              <a:rPr lang="en-US" altLang="en-US" dirty="0" err="1">
                <a:cs typeface="Arial" panose="020B0604020202020204" pitchFamily="34" charset="0"/>
              </a:rPr>
              <a:t>trước</a:t>
            </a:r>
            <a:r>
              <a:rPr lang="en-US" altLang="en-US" dirty="0">
                <a:cs typeface="Arial" panose="020B0604020202020204" pitchFamily="34" charset="0"/>
              </a:rPr>
              <a:t> </a:t>
            </a:r>
            <a:r>
              <a:rPr lang="en-US" altLang="en-US" dirty="0" err="1">
                <a:cs typeface="Arial" panose="020B0604020202020204" pitchFamily="34" charset="0"/>
              </a:rPr>
              <a:t>bài</a:t>
            </a:r>
            <a:r>
              <a:rPr lang="en-US" altLang="en-US" dirty="0">
                <a:cs typeface="Arial" panose="020B0604020202020204" pitchFamily="34" charset="0"/>
              </a:rPr>
              <a:t> 4</a:t>
            </a:r>
          </a:p>
          <a:p>
            <a:pPr algn="just">
              <a:spcBef>
                <a:spcPct val="50000"/>
              </a:spcBef>
              <a:buFontTx/>
              <a:buChar char="-"/>
            </a:pPr>
            <a:r>
              <a:rPr lang="en-US" altLang="en-US" dirty="0">
                <a:cs typeface="Arial" panose="020B0604020202020204" pitchFamily="34" charset="0"/>
              </a:rPr>
              <a:t> </a:t>
            </a:r>
            <a:r>
              <a:rPr lang="en-US" altLang="en-US" dirty="0" err="1">
                <a:cs typeface="Arial" panose="020B0604020202020204" pitchFamily="34" charset="0"/>
              </a:rPr>
              <a:t>Làm</a:t>
            </a:r>
            <a:r>
              <a:rPr lang="en-US" altLang="en-US" dirty="0">
                <a:cs typeface="Arial" panose="020B0604020202020204" pitchFamily="34" charset="0"/>
              </a:rPr>
              <a:t> </a:t>
            </a:r>
            <a:r>
              <a:rPr lang="en-US" altLang="en-US" dirty="0" err="1">
                <a:cs typeface="Arial" panose="020B0604020202020204" pitchFamily="34" charset="0"/>
              </a:rPr>
              <a:t>hết</a:t>
            </a:r>
            <a:r>
              <a:rPr lang="en-US" altLang="en-US" dirty="0">
                <a:cs typeface="Arial" panose="020B0604020202020204" pitchFamily="34" charset="0"/>
              </a:rPr>
              <a:t> </a:t>
            </a:r>
            <a:r>
              <a:rPr lang="en-US" altLang="en-US" dirty="0" err="1">
                <a:cs typeface="Arial" panose="020B0604020202020204" pitchFamily="34" charset="0"/>
              </a:rPr>
              <a:t>các</a:t>
            </a:r>
            <a:r>
              <a:rPr lang="en-US" altLang="en-US" dirty="0">
                <a:cs typeface="Arial" panose="020B0604020202020204" pitchFamily="34" charset="0"/>
              </a:rPr>
              <a:t> </a:t>
            </a:r>
            <a:r>
              <a:rPr lang="en-US" altLang="en-US" dirty="0" err="1">
                <a:cs typeface="Arial" panose="020B0604020202020204" pitchFamily="34" charset="0"/>
              </a:rPr>
              <a:t>bài</a:t>
            </a:r>
            <a:r>
              <a:rPr lang="en-US" altLang="en-US" dirty="0">
                <a:cs typeface="Arial" panose="020B0604020202020204" pitchFamily="34" charset="0"/>
              </a:rPr>
              <a:t> </a:t>
            </a:r>
            <a:r>
              <a:rPr lang="en-US" altLang="en-US" dirty="0" err="1">
                <a:cs typeface="Arial" panose="020B0604020202020204" pitchFamily="34" charset="0"/>
              </a:rPr>
              <a:t>tập</a:t>
            </a:r>
            <a:r>
              <a:rPr lang="en-US" altLang="en-US" dirty="0">
                <a:cs typeface="Arial" panose="020B0604020202020204" pitchFamily="34" charset="0"/>
              </a:rPr>
              <a:t> </a:t>
            </a:r>
            <a:r>
              <a:rPr lang="en-US" altLang="en-US" dirty="0" err="1">
                <a:cs typeface="Arial" panose="020B0604020202020204" pitchFamily="34" charset="0"/>
              </a:rPr>
              <a:t>phần</a:t>
            </a:r>
            <a:r>
              <a:rPr lang="en-US" altLang="en-US" dirty="0">
                <a:cs typeface="Arial" panose="020B0604020202020204" pitchFamily="34" charset="0"/>
              </a:rPr>
              <a:t> </a:t>
            </a:r>
            <a:r>
              <a:rPr lang="en-US" altLang="en-US" dirty="0" err="1">
                <a:cs typeface="Arial" panose="020B0604020202020204" pitchFamily="34" charset="0"/>
              </a:rPr>
              <a:t>luyện</a:t>
            </a:r>
            <a:r>
              <a:rPr lang="en-US" altLang="en-US" dirty="0">
                <a:cs typeface="Arial" panose="020B0604020202020204" pitchFamily="34" charset="0"/>
              </a:rPr>
              <a:t> </a:t>
            </a:r>
            <a:r>
              <a:rPr lang="en-US" altLang="en-US" dirty="0" err="1">
                <a:cs typeface="Arial" panose="020B0604020202020204" pitchFamily="34" charset="0"/>
              </a:rPr>
              <a:t>tập</a:t>
            </a:r>
            <a:r>
              <a:rPr lang="en-US" altLang="en-US" dirty="0">
                <a:cs typeface="Arial" panose="020B0604020202020204" pitchFamily="34" charset="0"/>
              </a:rPr>
              <a:t>.</a:t>
            </a:r>
          </a:p>
        </p:txBody>
      </p:sp>
      <p:sp>
        <p:nvSpPr>
          <p:cNvPr id="3" name="Rounded Rectangle 2"/>
          <p:cNvSpPr/>
          <p:nvPr/>
        </p:nvSpPr>
        <p:spPr>
          <a:xfrm>
            <a:off x="214313" y="214312"/>
            <a:ext cx="9415462" cy="641508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6">
                                            <p:txEl>
                                              <p:pRg st="1" end="1"/>
                                            </p:txEl>
                                          </p:spTgt>
                                        </p:tgtEl>
                                        <p:attrNameLst>
                                          <p:attrName>style.visibility</p:attrName>
                                        </p:attrNameLst>
                                      </p:cBhvr>
                                      <p:to>
                                        <p:strVal val="visible"/>
                                      </p:to>
                                    </p:set>
                                    <p:animEffect transition="in" filter="blinds(horizontal)">
                                      <p:cBhvr>
                                        <p:cTn id="7" dur="500"/>
                                        <p:tgtEl>
                                          <p:spTgt spid="1331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316">
                                            <p:txEl>
                                              <p:pRg st="2" end="2"/>
                                            </p:txEl>
                                          </p:spTgt>
                                        </p:tgtEl>
                                        <p:attrNameLst>
                                          <p:attrName>style.visibility</p:attrName>
                                        </p:attrNameLst>
                                      </p:cBhvr>
                                      <p:to>
                                        <p:strVal val="visible"/>
                                      </p:to>
                                    </p:set>
                                    <p:animEffect transition="in" filter="blinds(horizontal)">
                                      <p:cBhvr>
                                        <p:cTn id="12" dur="500"/>
                                        <p:tgtEl>
                                          <p:spTgt spid="133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316">
                                            <p:txEl>
                                              <p:pRg st="3" end="3"/>
                                            </p:txEl>
                                          </p:spTgt>
                                        </p:tgtEl>
                                        <p:attrNameLst>
                                          <p:attrName>style.visibility</p:attrName>
                                        </p:attrNameLst>
                                      </p:cBhvr>
                                      <p:to>
                                        <p:strVal val="visible"/>
                                      </p:to>
                                    </p:set>
                                    <p:animEffect transition="in" filter="blinds(horizontal)">
                                      <p:cBhvr>
                                        <p:cTn id="17" dur="500"/>
                                        <p:tgtEl>
                                          <p:spTgt spid="133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Hộp Văn bản 14">
            <a:extLst>
              <a:ext uri="{FF2B5EF4-FFF2-40B4-BE49-F238E27FC236}">
                <a16:creationId xmlns=""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 DÒNG ĐIỆN XOAY CHIỀU BA PHA</a:t>
            </a:r>
            <a:endParaRPr lang="en-US" sz="2600" dirty="0">
              <a:solidFill>
                <a:schemeClr val="bg1"/>
              </a:solidFill>
              <a:latin typeface="Arial" panose="020B0604020202020204" pitchFamily="34" charset="0"/>
              <a:cs typeface="Arial" panose="020B0604020202020204" pitchFamily="34" charset="0"/>
            </a:endParaRPr>
          </a:p>
        </p:txBody>
      </p:sp>
      <p:grpSp>
        <p:nvGrpSpPr>
          <p:cNvPr id="15" name="Group 14"/>
          <p:cNvGrpSpPr/>
          <p:nvPr/>
        </p:nvGrpSpPr>
        <p:grpSpPr>
          <a:xfrm>
            <a:off x="201686" y="2270344"/>
            <a:ext cx="7213526" cy="597666"/>
            <a:chOff x="273126" y="2313208"/>
            <a:chExt cx="7213526" cy="597666"/>
          </a:xfrm>
        </p:grpSpPr>
        <p:sp>
          <p:nvSpPr>
            <p:cNvPr id="13" name="Hình tự do: Hình 2">
              <a:extLst>
                <a:ext uri="{FF2B5EF4-FFF2-40B4-BE49-F238E27FC236}">
                  <a16:creationId xmlns=""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4" name="Hộp Văn bản 4">
              <a:extLst>
                <a:ext uri="{FF2B5EF4-FFF2-40B4-BE49-F238E27FC236}">
                  <a16:creationId xmlns="" xmlns:a16="http://schemas.microsoft.com/office/drawing/2014/main" id="{D35B92B7-8E55-1FAC-02A4-0073A4F9328E}"/>
                </a:ext>
              </a:extLst>
            </p:cNvPr>
            <p:cNvSpPr txBox="1"/>
            <p:nvPr/>
          </p:nvSpPr>
          <p:spPr>
            <a:xfrm rot="5400000">
              <a:off x="3398290" y="-811956"/>
              <a:ext cx="584775" cy="6835104"/>
            </a:xfrm>
            <a:prstGeom prst="rect">
              <a:avLst/>
            </a:prstGeom>
            <a:noFill/>
          </p:spPr>
          <p:txBody>
            <a:bodyPr vert="vert270" wrap="square" rtlCol="0">
              <a:spAutoFit/>
            </a:bodyPr>
            <a:lstStyle/>
            <a:p>
              <a:pPr algn="ctr"/>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Khái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niệm</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dòng</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điện</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xoay</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chiều</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sz="2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a:t>
              </a:r>
              <a:r>
                <a:rPr lang="en-US" sz="2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6" name="Hộp Văn bản 9">
            <a:extLst>
              <a:ext uri="{FF2B5EF4-FFF2-40B4-BE49-F238E27FC236}">
                <a16:creationId xmlns="" xmlns:a16="http://schemas.microsoft.com/office/drawing/2014/main" id="{8A43EFCB-6DE6-AEBC-5972-789D114E05CA}"/>
              </a:ext>
            </a:extLst>
          </p:cNvPr>
          <p:cNvSpPr txBox="1"/>
          <p:nvPr/>
        </p:nvSpPr>
        <p:spPr>
          <a:xfrm>
            <a:off x="362004" y="3045694"/>
            <a:ext cx="9296346" cy="1460785"/>
          </a:xfrm>
          <a:prstGeom prst="rect">
            <a:avLst/>
          </a:prstGeom>
          <a:noFill/>
        </p:spPr>
        <p:txBody>
          <a:bodyPr wrap="square" rtlCol="0">
            <a:spAutoFit/>
          </a:bodyPr>
          <a:lstStyle/>
          <a:p>
            <a:pPr>
              <a:lnSpc>
                <a:spcPct val="114000"/>
              </a:lnSpc>
              <a:tabLst>
                <a:tab pos="1149350" algn="l"/>
              </a:tabLst>
            </a:pPr>
            <a:r>
              <a:rPr lang="en-US" sz="2600" dirty="0" err="1">
                <a:effectLst/>
                <a:latin typeface="Arial" panose="020B0604020202020204" pitchFamily="34" charset="0"/>
                <a:ea typeface="Times New Roman" panose="02020603050405020304" pitchFamily="18" charset="0"/>
                <a:cs typeface="Arial" panose="020B0604020202020204" pitchFamily="34" charset="0"/>
              </a:rPr>
              <a:t>Dòng</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xoay</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err="1">
                <a:effectLst/>
                <a:latin typeface="Arial" panose="020B0604020202020204" pitchFamily="34" charset="0"/>
                <a:ea typeface="Times New Roman" panose="02020603050405020304" pitchFamily="18" charset="0"/>
                <a:cs typeface="Arial" panose="020B0604020202020204" pitchFamily="34" charset="0"/>
              </a:rPr>
              <a:t>một</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pha </a:t>
            </a:r>
            <a:r>
              <a:rPr lang="en-US" sz="2600" dirty="0" err="1">
                <a:effectLst/>
                <a:latin typeface="Arial" panose="020B0604020202020204" pitchFamily="34" charset="0"/>
                <a:ea typeface="Times New Roman" panose="02020603050405020304" pitchFamily="18" charset="0"/>
                <a:cs typeface="Arial" panose="020B0604020202020204" pitchFamily="34" charset="0"/>
              </a:rPr>
              <a:t>là</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dòng</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err="1">
                <a:effectLst/>
                <a:latin typeface="Arial" panose="020B0604020202020204" pitchFamily="34" charset="0"/>
                <a:ea typeface="Times New Roman" panose="02020603050405020304" pitchFamily="18" charset="0"/>
                <a:cs typeface="Arial" panose="020B0604020202020204" pitchFamily="34" charset="0"/>
              </a:rPr>
              <a:t>biến</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latin typeface="Arial" panose="020B0604020202020204" pitchFamily="34" charset="0"/>
                <a:ea typeface="Times New Roman" panose="02020603050405020304" pitchFamily="18" charset="0"/>
                <a:cs typeface="Arial" panose="020B0604020202020204" pitchFamily="34" charset="0"/>
              </a:rPr>
              <a:t>thiên tuần hoàn</a:t>
            </a:r>
            <a:r>
              <a:rPr lang="en-US" sz="2600" smtClean="0">
                <a:effectLst/>
                <a:latin typeface="Arial" panose="020B0604020202020204" pitchFamily="34" charset="0"/>
                <a:ea typeface="Times New Roman" panose="02020603050405020304" pitchFamily="18" charset="0"/>
                <a:cs typeface="Arial" panose="020B0604020202020204" pitchFamily="34" charset="0"/>
              </a:rPr>
              <a:t> </a:t>
            </a:r>
            <a:r>
              <a:rPr lang="en-US" sz="2600" err="1">
                <a:effectLst/>
                <a:latin typeface="Arial" panose="020B0604020202020204" pitchFamily="34" charset="0"/>
                <a:ea typeface="Times New Roman" panose="02020603050405020304" pitchFamily="18" charset="0"/>
                <a:cs typeface="Arial" panose="020B0604020202020204" pitchFamily="34" charset="0"/>
              </a:rPr>
              <a:t>theo</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dạng hình </a:t>
            </a:r>
            <a:r>
              <a:rPr lang="en-US" sz="2600" dirty="0">
                <a:effectLst/>
                <a:latin typeface="Arial" panose="020B0604020202020204" pitchFamily="34" charset="0"/>
                <a:ea typeface="Times New Roman" panose="02020603050405020304" pitchFamily="18" charset="0"/>
                <a:cs typeface="Arial" panose="020B0604020202020204" pitchFamily="34" charset="0"/>
              </a:rPr>
              <a:t>sin </a:t>
            </a:r>
            <a:r>
              <a:rPr lang="en-US" sz="2600" err="1">
                <a:effectLst/>
                <a:latin typeface="Arial" panose="020B0604020202020204" pitchFamily="34" charset="0"/>
                <a:ea typeface="Times New Roman" panose="02020603050405020304" pitchFamily="18" charset="0"/>
                <a:cs typeface="Arial" panose="020B0604020202020204" pitchFamily="34" charset="0"/>
              </a:rPr>
              <a:t>được</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minh hoạ như đồ </a:t>
            </a:r>
            <a:r>
              <a:rPr lang="en-US" sz="2600">
                <a:effectLst/>
                <a:latin typeface="Arial" panose="020B0604020202020204" pitchFamily="34" charset="0"/>
                <a:ea typeface="Times New Roman" panose="02020603050405020304" pitchFamily="18" charset="0"/>
                <a:cs typeface="Arial" panose="020B0604020202020204" pitchFamily="34" charset="0"/>
              </a:rPr>
              <a:t>thị </a:t>
            </a:r>
            <a:r>
              <a:rPr lang="en-US" sz="2600" smtClean="0">
                <a:effectLst/>
                <a:latin typeface="Arial" panose="020B0604020202020204" pitchFamily="34" charset="0"/>
                <a:ea typeface="Times New Roman" panose="02020603050405020304" pitchFamily="18" charset="0"/>
                <a:cs typeface="Arial" panose="020B0604020202020204" pitchFamily="34" charset="0"/>
              </a:rPr>
              <a:t>(H3.4) và </a:t>
            </a:r>
            <a:r>
              <a:rPr lang="en-US" sz="2600">
                <a:effectLst/>
                <a:latin typeface="Arial" panose="020B0604020202020204" pitchFamily="34" charset="0"/>
                <a:ea typeface="Times New Roman" panose="02020603050405020304" pitchFamily="18" charset="0"/>
                <a:cs typeface="Arial" panose="020B0604020202020204" pitchFamily="34" charset="0"/>
              </a:rPr>
              <a:t>có </a:t>
            </a:r>
            <a:r>
              <a:rPr lang="en-US" sz="2600" smtClean="0">
                <a:latin typeface="Arial" panose="020B0604020202020204" pitchFamily="34" charset="0"/>
                <a:ea typeface="Times New Roman" panose="02020603050405020304" pitchFamily="18" charset="0"/>
                <a:cs typeface="Arial" panose="020B0604020202020204" pitchFamily="34" charset="0"/>
              </a:rPr>
              <a:t>biểu</a:t>
            </a:r>
            <a:r>
              <a:rPr lang="en-US" sz="2600" smtClean="0">
                <a:effectLst/>
                <a:latin typeface="Arial" panose="020B0604020202020204" pitchFamily="34" charset="0"/>
                <a:ea typeface="Times New Roman" panose="02020603050405020304" pitchFamily="18" charset="0"/>
                <a:cs typeface="Arial" panose="020B0604020202020204" pitchFamily="34" charset="0"/>
              </a:rPr>
              <a:t> thức như sau:</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a:off x="1229670" y="5066286"/>
            <a:ext cx="3477807" cy="720152"/>
          </a:xfrm>
          <a:prstGeom prst="rect">
            <a:avLst/>
          </a:prstGeom>
        </p:spPr>
      </p:pic>
      <p:pic>
        <p:nvPicPr>
          <p:cNvPr id="21" name="Picture 20"/>
          <p:cNvPicPr>
            <a:picLocks noChangeAspect="1"/>
          </p:cNvPicPr>
          <p:nvPr/>
        </p:nvPicPr>
        <p:blipFill>
          <a:blip r:embed="rId3"/>
          <a:stretch>
            <a:fillRect/>
          </a:stretch>
        </p:blipFill>
        <p:spPr>
          <a:xfrm>
            <a:off x="5357813" y="4158891"/>
            <a:ext cx="3028950" cy="2437935"/>
          </a:xfrm>
          <a:prstGeom prst="rect">
            <a:avLst/>
          </a:prstGeom>
        </p:spPr>
      </p:pic>
    </p:spTree>
    <p:extLst>
      <p:ext uri="{BB962C8B-B14F-4D97-AF65-F5344CB8AC3E}">
        <p14:creationId xmlns:p14="http://schemas.microsoft.com/office/powerpoint/2010/main" val="602563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C Generato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304800"/>
            <a:ext cx="8229600" cy="6172200"/>
          </a:xfrm>
          <a:prstGeom prst="rect">
            <a:avLst/>
          </a:prstGeom>
        </p:spPr>
      </p:pic>
    </p:spTree>
    <p:extLst>
      <p:ext uri="{BB962C8B-B14F-4D97-AF65-F5344CB8AC3E}">
        <p14:creationId xmlns:p14="http://schemas.microsoft.com/office/powerpoint/2010/main" val="886385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Hộp Văn bản 14">
            <a:extLst>
              <a:ext uri="{FF2B5EF4-FFF2-40B4-BE49-F238E27FC236}">
                <a16:creationId xmlns=""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 DÒNG ĐIỆN XOAY CHIỀU BA PHA</a:t>
            </a:r>
            <a:endParaRPr lang="en-US" sz="2600" dirty="0">
              <a:solidFill>
                <a:schemeClr val="bg1"/>
              </a:solidFill>
              <a:latin typeface="Arial" panose="020B0604020202020204" pitchFamily="34" charset="0"/>
              <a:cs typeface="Arial" panose="020B0604020202020204" pitchFamily="34" charset="0"/>
            </a:endParaRPr>
          </a:p>
        </p:txBody>
      </p:sp>
      <p:grpSp>
        <p:nvGrpSpPr>
          <p:cNvPr id="12" name="Group 11"/>
          <p:cNvGrpSpPr/>
          <p:nvPr/>
        </p:nvGrpSpPr>
        <p:grpSpPr>
          <a:xfrm>
            <a:off x="201686" y="2270344"/>
            <a:ext cx="7213526" cy="597666"/>
            <a:chOff x="273126" y="2313208"/>
            <a:chExt cx="7213526" cy="597666"/>
          </a:xfrm>
        </p:grpSpPr>
        <p:sp>
          <p:nvSpPr>
            <p:cNvPr id="13" name="Hình tự do: Hình 2">
              <a:extLst>
                <a:ext uri="{FF2B5EF4-FFF2-40B4-BE49-F238E27FC236}">
                  <a16:creationId xmlns=""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4" name="Hộp Văn bản 4">
              <a:extLst>
                <a:ext uri="{FF2B5EF4-FFF2-40B4-BE49-F238E27FC236}">
                  <a16:creationId xmlns="" xmlns:a16="http://schemas.microsoft.com/office/drawing/2014/main" id="{D35B92B7-8E55-1FAC-02A4-0073A4F9328E}"/>
                </a:ext>
              </a:extLst>
            </p:cNvPr>
            <p:cNvSpPr txBox="1"/>
            <p:nvPr/>
          </p:nvSpPr>
          <p:spPr>
            <a:xfrm rot="5400000">
              <a:off x="3398290" y="-811956"/>
              <a:ext cx="584775" cy="6835104"/>
            </a:xfrm>
            <a:prstGeom prst="rect">
              <a:avLst/>
            </a:prstGeom>
            <a:noFill/>
          </p:spPr>
          <p:txBody>
            <a:bodyPr vert="vert270" wrap="square" rtlCol="0">
              <a:spAutoFit/>
            </a:bodyPr>
            <a:lstStyle/>
            <a:p>
              <a:pPr algn="ctr"/>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Khái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niệm</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dòng</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điện</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xoay</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chiều</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sz="2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a:t>
              </a:r>
              <a:r>
                <a:rPr lang="en-US" sz="2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5" name="Hộp Văn bản 12">
            <a:extLst>
              <a:ext uri="{FF2B5EF4-FFF2-40B4-BE49-F238E27FC236}">
                <a16:creationId xmlns="" xmlns:a16="http://schemas.microsoft.com/office/drawing/2014/main" id="{1BB35951-54F9-3C0F-D518-CB20700D0BC8}"/>
              </a:ext>
            </a:extLst>
          </p:cNvPr>
          <p:cNvSpPr txBox="1"/>
          <p:nvPr/>
        </p:nvSpPr>
        <p:spPr>
          <a:xfrm>
            <a:off x="3955449" y="3711037"/>
            <a:ext cx="5991226" cy="2492990"/>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Trong </a:t>
            </a:r>
            <a:r>
              <a:rPr lang="en-US" sz="2600" dirty="0" err="1">
                <a:latin typeface="Arial" panose="020B0604020202020204" pitchFamily="34" charset="0"/>
                <a:cs typeface="Arial" panose="020B0604020202020204" pitchFamily="34" charset="0"/>
              </a:rPr>
              <a:t>đó</a:t>
            </a:r>
            <a:r>
              <a:rPr lang="en-US" sz="2600" dirty="0">
                <a:latin typeface="Arial" panose="020B0604020202020204" pitchFamily="34" charset="0"/>
                <a:cs typeface="Arial" panose="020B0604020202020204" pitchFamily="34" charset="0"/>
              </a:rPr>
              <a:t>:</a:t>
            </a:r>
          </a:p>
          <a:p>
            <a:pPr>
              <a:tabLst>
                <a:tab pos="114935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i</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là</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tức</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dòng</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điện</a:t>
            </a:r>
            <a:endParaRPr lang="en-US" sz="2600" dirty="0">
              <a:latin typeface="Arial" panose="020B0604020202020204" pitchFamily="34" charset="0"/>
              <a:ea typeface="Times New Roman" panose="02020603050405020304" pitchFamily="18" charset="0"/>
              <a:cs typeface="Arial" panose="020B0604020202020204" pitchFamily="34" charset="0"/>
            </a:endParaRPr>
          </a:p>
          <a:p>
            <a:pPr>
              <a:tabLst>
                <a:tab pos="114935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I</a:t>
            </a:r>
            <a:r>
              <a:rPr lang="en-US" sz="2600" baseline="-25000" dirty="0" err="1">
                <a:effectLst/>
                <a:latin typeface="Arial" panose="020B0604020202020204" pitchFamily="34" charset="0"/>
                <a:ea typeface="Times New Roman" panose="02020603050405020304" pitchFamily="18" charset="0"/>
                <a:cs typeface="Arial" panose="020B0604020202020204" pitchFamily="34" charset="0"/>
              </a:rPr>
              <a:t>m</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là</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err="1">
                <a:effectLst/>
                <a:latin typeface="Arial" panose="020B0604020202020204" pitchFamily="34" charset="0"/>
                <a:ea typeface="Times New Roman" panose="02020603050405020304" pitchFamily="18" charset="0"/>
                <a:cs typeface="Arial" panose="020B0604020202020204" pitchFamily="34" charset="0"/>
              </a:rPr>
              <a:t>giá</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trị</a:t>
            </a:r>
            <a:r>
              <a:rPr lang="en-US" sz="2600">
                <a:latin typeface="Arial" panose="020B0604020202020204" pitchFamily="34" charset="0"/>
                <a:ea typeface="Times New Roman" panose="02020603050405020304" pitchFamily="18" charset="0"/>
                <a:cs typeface="Arial" panose="020B0604020202020204" pitchFamily="34" charset="0"/>
              </a:rPr>
              <a:t> </a:t>
            </a:r>
            <a:r>
              <a:rPr lang="en-US" sz="2600" smtClean="0">
                <a:latin typeface="Arial" panose="020B0604020202020204" pitchFamily="34" charset="0"/>
                <a:ea typeface="Times New Roman" panose="02020603050405020304" pitchFamily="18" charset="0"/>
                <a:cs typeface="Arial" panose="020B0604020202020204" pitchFamily="34" charset="0"/>
              </a:rPr>
              <a:t>dòng điện cực đại (A)</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a:tabLst>
                <a:tab pos="114935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Ψ: </a:t>
            </a:r>
            <a:r>
              <a:rPr lang="en-US" sz="2600" dirty="0" err="1">
                <a:effectLst/>
                <a:latin typeface="Arial" panose="020B0604020202020204" pitchFamily="34" charset="0"/>
                <a:ea typeface="Times New Roman" panose="02020603050405020304" pitchFamily="18" charset="0"/>
                <a:cs typeface="Arial" panose="020B0604020202020204" pitchFamily="34" charset="0"/>
              </a:rPr>
              <a:t>là</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err="1">
                <a:effectLst/>
                <a:latin typeface="Arial" panose="020B0604020202020204" pitchFamily="34" charset="0"/>
                <a:ea typeface="Times New Roman" panose="02020603050405020304" pitchFamily="18" charset="0"/>
                <a:cs typeface="Arial" panose="020B0604020202020204" pitchFamily="34" charset="0"/>
              </a:rPr>
              <a:t>góc</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pha</a:t>
            </a:r>
            <a:r>
              <a:rPr lang="en-US" sz="2600">
                <a:latin typeface="Arial" panose="020B0604020202020204" pitchFamily="34" charset="0"/>
                <a:ea typeface="Times New Roman" panose="02020603050405020304" pitchFamily="18" charset="0"/>
                <a:cs typeface="Arial" panose="020B0604020202020204" pitchFamily="34" charset="0"/>
              </a:rPr>
              <a:t> </a:t>
            </a:r>
            <a:r>
              <a:rPr lang="en-US" sz="2600" smtClean="0">
                <a:latin typeface="Arial" panose="020B0604020202020204" pitchFamily="34" charset="0"/>
                <a:ea typeface="Times New Roman" panose="02020603050405020304" pitchFamily="18" charset="0"/>
                <a:cs typeface="Arial" panose="020B0604020202020204" pitchFamily="34" charset="0"/>
              </a:rPr>
              <a:t>ban đầu (rad)</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a:tabLst>
                <a:tab pos="1149350" algn="l"/>
              </a:tabLst>
            </a:pPr>
            <a:r>
              <a:rPr lang="en-US" sz="2600">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ω: </a:t>
            </a:r>
            <a:r>
              <a:rPr lang="en-US" sz="2600" dirty="0" err="1">
                <a:effectLst/>
                <a:latin typeface="Arial" panose="020B0604020202020204" pitchFamily="34" charset="0"/>
                <a:ea typeface="Times New Roman" panose="02020603050405020304" pitchFamily="18" charset="0"/>
                <a:cs typeface="Arial" panose="020B0604020202020204" pitchFamily="34" charset="0"/>
              </a:rPr>
              <a:t>là</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tốc</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600" dirty="0">
                <a:effectLst/>
                <a:latin typeface="Arial" panose="020B0604020202020204" pitchFamily="34" charset="0"/>
                <a:ea typeface="Times New Roman" panose="02020603050405020304" pitchFamily="18" charset="0"/>
                <a:cs typeface="Arial" panose="020B0604020202020204" pitchFamily="34" charset="0"/>
              </a:rPr>
              <a:t> </a:t>
            </a:r>
            <a:r>
              <a:rPr lang="en-US" sz="2600" err="1">
                <a:effectLst/>
                <a:latin typeface="Arial" panose="020B0604020202020204" pitchFamily="34" charset="0"/>
                <a:ea typeface="Times New Roman" panose="02020603050405020304" pitchFamily="18" charset="0"/>
                <a:cs typeface="Arial" panose="020B0604020202020204" pitchFamily="34" charset="0"/>
              </a:rPr>
              <a:t>góc</a:t>
            </a:r>
            <a:r>
              <a:rPr lang="en-US" sz="2600">
                <a:effectLst/>
                <a:latin typeface="Arial" panose="020B0604020202020204" pitchFamily="34" charset="0"/>
                <a:ea typeface="Times New Roman" panose="02020603050405020304" pitchFamily="18" charset="0"/>
                <a:cs typeface="Arial" panose="020B0604020202020204" pitchFamily="34" charset="0"/>
              </a:rPr>
              <a:t> </a:t>
            </a:r>
            <a:r>
              <a:rPr lang="en-US" sz="2600" smtClean="0">
                <a:effectLst/>
                <a:latin typeface="Arial" panose="020B0604020202020204" pitchFamily="34" charset="0"/>
                <a:ea typeface="Times New Roman" panose="02020603050405020304" pitchFamily="18" charset="0"/>
                <a:cs typeface="Arial" panose="020B0604020202020204" pitchFamily="34" charset="0"/>
              </a:rPr>
              <a:t>của dòng điện (rad/s)</a:t>
            </a:r>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298598" y="3104712"/>
            <a:ext cx="3477807" cy="720152"/>
          </a:xfrm>
          <a:prstGeom prst="rect">
            <a:avLst/>
          </a:prstGeom>
        </p:spPr>
      </p:pic>
      <p:pic>
        <p:nvPicPr>
          <p:cNvPr id="17" name="Picture 16"/>
          <p:cNvPicPr>
            <a:picLocks noChangeAspect="1"/>
          </p:cNvPicPr>
          <p:nvPr/>
        </p:nvPicPr>
        <p:blipFill>
          <a:blip r:embed="rId3"/>
          <a:stretch>
            <a:fillRect/>
          </a:stretch>
        </p:blipFill>
        <p:spPr>
          <a:xfrm>
            <a:off x="341461" y="3970409"/>
            <a:ext cx="3434944" cy="2437935"/>
          </a:xfrm>
          <a:prstGeom prst="rect">
            <a:avLst/>
          </a:prstGeom>
        </p:spPr>
      </p:pic>
    </p:spTree>
    <p:extLst>
      <p:ext uri="{BB962C8B-B14F-4D97-AF65-F5344CB8AC3E}">
        <p14:creationId xmlns:p14="http://schemas.microsoft.com/office/powerpoint/2010/main" val="3434341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Hộp Văn bản 14">
            <a:extLst>
              <a:ext uri="{FF2B5EF4-FFF2-40B4-BE49-F238E27FC236}">
                <a16:creationId xmlns=""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 DÒNG ĐIỆN XOAY CHIỀU BA PHA</a:t>
            </a:r>
            <a:endParaRPr lang="en-US" sz="2600" dirty="0">
              <a:solidFill>
                <a:schemeClr val="bg1"/>
              </a:solidFill>
              <a:latin typeface="Arial" panose="020B0604020202020204" pitchFamily="34" charset="0"/>
              <a:cs typeface="Arial" panose="020B0604020202020204" pitchFamily="34" charset="0"/>
            </a:endParaRPr>
          </a:p>
        </p:txBody>
      </p:sp>
      <p:grpSp>
        <p:nvGrpSpPr>
          <p:cNvPr id="12" name="Group 11"/>
          <p:cNvGrpSpPr/>
          <p:nvPr/>
        </p:nvGrpSpPr>
        <p:grpSpPr>
          <a:xfrm>
            <a:off x="376292" y="2184616"/>
            <a:ext cx="5024384" cy="597666"/>
            <a:chOff x="433444" y="2313208"/>
            <a:chExt cx="7053208" cy="597666"/>
          </a:xfrm>
        </p:grpSpPr>
        <p:sp>
          <p:nvSpPr>
            <p:cNvPr id="13" name="Hình tự do: Hình 2">
              <a:extLst>
                <a:ext uri="{FF2B5EF4-FFF2-40B4-BE49-F238E27FC236}">
                  <a16:creationId xmlns=""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4" name="Hộp Văn bản 4">
              <a:extLst>
                <a:ext uri="{FF2B5EF4-FFF2-40B4-BE49-F238E27FC236}">
                  <a16:creationId xmlns=""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Dòng điện xoay chiều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8" name="Hộp Văn bản 4">
            <a:extLst>
              <a:ext uri="{FF2B5EF4-FFF2-40B4-BE49-F238E27FC236}">
                <a16:creationId xmlns="" xmlns:a16="http://schemas.microsoft.com/office/drawing/2014/main" id="{D35B92B7-8E55-1FAC-02A4-0073A4F9328E}"/>
              </a:ext>
            </a:extLst>
          </p:cNvPr>
          <p:cNvSpPr txBox="1"/>
          <p:nvPr/>
        </p:nvSpPr>
        <p:spPr>
          <a:xfrm rot="5400000">
            <a:off x="1211093" y="2014224"/>
            <a:ext cx="584775" cy="2279370"/>
          </a:xfrm>
          <a:prstGeom prst="rect">
            <a:avLst/>
          </a:prstGeom>
          <a:solidFill>
            <a:srgbClr val="DEA900"/>
          </a:solid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Khái niệm</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Hộp Văn bản 14">
            <a:extLst>
              <a:ext uri="{FF2B5EF4-FFF2-40B4-BE49-F238E27FC236}">
                <a16:creationId xmlns="" xmlns:a16="http://schemas.microsoft.com/office/drawing/2014/main" id="{B1279C99-0B66-D968-E68B-0AD4C707B65B}"/>
              </a:ext>
            </a:extLst>
          </p:cNvPr>
          <p:cNvSpPr txBox="1"/>
          <p:nvPr/>
        </p:nvSpPr>
        <p:spPr>
          <a:xfrm>
            <a:off x="282787" y="3634093"/>
            <a:ext cx="9332701" cy="2317045"/>
          </a:xfrm>
          <a:prstGeom prst="rect">
            <a:avLst/>
          </a:prstGeom>
          <a:noFill/>
        </p:spPr>
        <p:txBody>
          <a:bodyPr wrap="square" rtlCol="0">
            <a:spAutoFit/>
          </a:bodyPr>
          <a:lstStyle/>
          <a:p>
            <a:pPr marL="66040">
              <a:lnSpc>
                <a:spcPct val="114000"/>
              </a:lnSpc>
              <a:spcBef>
                <a:spcPts val="700"/>
              </a:spcBef>
              <a:spcAft>
                <a:spcPts val="0"/>
              </a:spcAft>
            </a:pPr>
            <a:r>
              <a:rPr lang="en-US" sz="2600" smtClean="0">
                <a:latin typeface="Arial" panose="020B0604020202020204" pitchFamily="34" charset="0"/>
                <a:ea typeface="Times New Roman" panose="02020603050405020304" pitchFamily="18" charset="0"/>
                <a:cs typeface="Arial" panose="020B0604020202020204" pitchFamily="34" charset="0"/>
              </a:rPr>
              <a:t>Dòng điện xoay chiều ba pha sinh ra trong mạch điện ba pha (gồm nguồn ba pha, tải ba pha và dây ba pha) là hệ thống ba dòng điện xoay chiều có cùng tần số, cùng biên độ và có góc pha lệch nhau 120</a:t>
            </a:r>
            <a:r>
              <a:rPr lang="en-US" sz="2600" baseline="30000" smtClean="0">
                <a:latin typeface="Arial" panose="020B0604020202020204" pitchFamily="34" charset="0"/>
                <a:ea typeface="Times New Roman" panose="02020603050405020304" pitchFamily="18" charset="0"/>
                <a:cs typeface="Arial" panose="020B0604020202020204" pitchFamily="34" charset="0"/>
              </a:rPr>
              <a:t>0</a:t>
            </a:r>
            <a:r>
              <a:rPr lang="en-US" sz="2600" smtClean="0">
                <a:latin typeface="Arial" panose="020B0604020202020204" pitchFamily="34" charset="0"/>
                <a:ea typeface="Times New Roman" panose="02020603050405020304" pitchFamily="18" charset="0"/>
                <a:cs typeface="Arial" panose="020B0604020202020204" pitchFamily="34" charset="0"/>
              </a:rPr>
              <a:t> giữa các pha.</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36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Hộp Văn bản 14">
            <a:extLst>
              <a:ext uri="{FF2B5EF4-FFF2-40B4-BE49-F238E27FC236}">
                <a16:creationId xmlns=""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 DÒNG ĐIỆN XOAY CHIỀU BA PHA</a:t>
            </a:r>
            <a:endParaRPr lang="en-US" sz="2600" dirty="0">
              <a:solidFill>
                <a:schemeClr val="bg1"/>
              </a:solidFill>
              <a:latin typeface="Arial" panose="020B0604020202020204" pitchFamily="34" charset="0"/>
              <a:cs typeface="Arial" panose="020B0604020202020204" pitchFamily="34" charset="0"/>
            </a:endParaRPr>
          </a:p>
        </p:txBody>
      </p:sp>
      <p:grpSp>
        <p:nvGrpSpPr>
          <p:cNvPr id="12" name="Group 11"/>
          <p:cNvGrpSpPr/>
          <p:nvPr/>
        </p:nvGrpSpPr>
        <p:grpSpPr>
          <a:xfrm>
            <a:off x="376292" y="2184616"/>
            <a:ext cx="5024384" cy="597666"/>
            <a:chOff x="433444" y="2313208"/>
            <a:chExt cx="7053208" cy="597666"/>
          </a:xfrm>
        </p:grpSpPr>
        <p:sp>
          <p:nvSpPr>
            <p:cNvPr id="13" name="Hình tự do: Hình 2">
              <a:extLst>
                <a:ext uri="{FF2B5EF4-FFF2-40B4-BE49-F238E27FC236}">
                  <a16:creationId xmlns=""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4" name="Hộp Văn bản 4">
              <a:extLst>
                <a:ext uri="{FF2B5EF4-FFF2-40B4-BE49-F238E27FC236}">
                  <a16:creationId xmlns=""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Dòng điện xoay chiều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8" name="Hộp Văn bản 4">
            <a:extLst>
              <a:ext uri="{FF2B5EF4-FFF2-40B4-BE49-F238E27FC236}">
                <a16:creationId xmlns="" xmlns:a16="http://schemas.microsoft.com/office/drawing/2014/main" id="{D35B92B7-8E55-1FAC-02A4-0073A4F9328E}"/>
              </a:ext>
            </a:extLst>
          </p:cNvPr>
          <p:cNvSpPr txBox="1"/>
          <p:nvPr/>
        </p:nvSpPr>
        <p:spPr>
          <a:xfrm rot="5400000">
            <a:off x="3882868" y="-657550"/>
            <a:ext cx="584775" cy="7622920"/>
          </a:xfrm>
          <a:prstGeom prst="rect">
            <a:avLst/>
          </a:prstGeom>
          <a:solidFill>
            <a:srgbClr val="DEA900"/>
          </a:solid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 Nguyên lí tạo ra dòng điện xoay chiều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ectangle 16"/>
          <p:cNvSpPr/>
          <p:nvPr/>
        </p:nvSpPr>
        <p:spPr>
          <a:xfrm>
            <a:off x="313942" y="3667808"/>
            <a:ext cx="9592058" cy="1292662"/>
          </a:xfrm>
          <a:prstGeom prst="rect">
            <a:avLst/>
          </a:prstGeom>
        </p:spPr>
        <p:txBody>
          <a:bodyPr wrap="square">
            <a:spAutoFit/>
          </a:bodyPr>
          <a:lstStyle/>
          <a:p>
            <a:pPr lvl="0">
              <a:spcBef>
                <a:spcPts val="700"/>
              </a:spcBef>
              <a:spcAft>
                <a:spcPts val="0"/>
              </a:spcAft>
              <a:buSzPts val="1300"/>
            </a:pPr>
            <a:r>
              <a:rPr lang="en-US" sz="2600" smtClean="0">
                <a:latin typeface="Arial" panose="020B0604020202020204" pitchFamily="34" charset="0"/>
                <a:ea typeface="Times New Roman" panose="02020603050405020304" pitchFamily="18" charset="0"/>
                <a:cs typeface="Arial" panose="020B0604020202020204" pitchFamily="34" charset="0"/>
              </a:rPr>
              <a:t>- Để tạo ra dòng điện xoay chiều ba pha người ta sử dụng nguồn điện xoay chiều ba pha được tạo ra từ máy phát điện ba pha.</a:t>
            </a:r>
            <a:endParaRPr lang="en-US" sz="2600"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Rectangle 18"/>
          <p:cNvSpPr/>
          <p:nvPr/>
        </p:nvSpPr>
        <p:spPr>
          <a:xfrm>
            <a:off x="313942" y="3732187"/>
            <a:ext cx="9370751" cy="3072636"/>
          </a:xfrm>
          <a:prstGeom prst="rect">
            <a:avLst/>
          </a:prstGeom>
        </p:spPr>
        <p:txBody>
          <a:bodyPr wrap="square">
            <a:spAutoFit/>
          </a:bodyPr>
          <a:lstStyle/>
          <a:p>
            <a:pPr lvl="0">
              <a:spcBef>
                <a:spcPts val="700"/>
              </a:spcBef>
              <a:spcAft>
                <a:spcPts val="0"/>
              </a:spcAft>
              <a:buSzPts val="1300"/>
            </a:pPr>
            <a:r>
              <a:rPr lang="en-US" sz="2600">
                <a:latin typeface="Arial" panose="020B0604020202020204" pitchFamily="34" charset="0"/>
                <a:ea typeface="Times New Roman" panose="02020603050405020304" pitchFamily="18" charset="0"/>
                <a:cs typeface="Arial" panose="020B0604020202020204" pitchFamily="34" charset="0"/>
              </a:rPr>
              <a:t>- Cấu tạo của máy phát điện xoay chiều ba pha gồm:</a:t>
            </a:r>
          </a:p>
          <a:p>
            <a:pPr lvl="0">
              <a:spcBef>
                <a:spcPts val="700"/>
              </a:spcBef>
              <a:spcAft>
                <a:spcPts val="0"/>
              </a:spcAft>
            </a:pPr>
            <a:r>
              <a:rPr lang="en-US" sz="2600">
                <a:latin typeface="Arial" panose="020B0604020202020204" pitchFamily="34" charset="0"/>
                <a:ea typeface="Times New Roman" panose="02020603050405020304" pitchFamily="18" charset="0"/>
                <a:cs typeface="Arial" panose="020B0604020202020204" pitchFamily="34" charset="0"/>
              </a:rPr>
              <a:t> + Phần tĩnh (stator) là lõi thép có rãnh, đặt ba cuộn dây AX, BY, CZ có cùng số vòng và kích thước dây, lệch nhau góc 120</a:t>
            </a:r>
            <a:r>
              <a:rPr lang="en-US" sz="2600" baseline="30000">
                <a:latin typeface="Arial" panose="020B0604020202020204" pitchFamily="34" charset="0"/>
                <a:ea typeface="Times New Roman" panose="02020603050405020304" pitchFamily="18" charset="0"/>
                <a:cs typeface="Arial" panose="020B0604020202020204" pitchFamily="34" charset="0"/>
              </a:rPr>
              <a:t>0</a:t>
            </a:r>
            <a:r>
              <a:rPr lang="en-US" sz="2600">
                <a:latin typeface="Arial" panose="020B0604020202020204" pitchFamily="34" charset="0"/>
                <a:ea typeface="Times New Roman" panose="02020603050405020304" pitchFamily="18" charset="0"/>
                <a:cs typeface="Arial" panose="020B0604020202020204" pitchFamily="34" charset="0"/>
              </a:rPr>
              <a:t>. Mỗi cuộn dây được gọi là một pha: Cuộn dây AX, BY, CZ tương ứng với pha A,B,C của máy phát </a:t>
            </a:r>
            <a:r>
              <a:rPr lang="en-US" sz="2600" smtClean="0">
                <a:latin typeface="Arial" panose="020B0604020202020204" pitchFamily="34" charset="0"/>
                <a:ea typeface="Times New Roman" panose="02020603050405020304" pitchFamily="18" charset="0"/>
                <a:cs typeface="Arial" panose="020B0604020202020204" pitchFamily="34" charset="0"/>
              </a:rPr>
              <a:t>điện.</a:t>
            </a:r>
            <a:endParaRPr lang="en-US" sz="2600">
              <a:latin typeface="Arial" panose="020B0604020202020204" pitchFamily="34" charset="0"/>
              <a:ea typeface="Times New Roman" panose="02020603050405020304" pitchFamily="18" charset="0"/>
              <a:cs typeface="Arial" panose="020B0604020202020204" pitchFamily="34" charset="0"/>
            </a:endParaRPr>
          </a:p>
          <a:p>
            <a:pPr lvl="0">
              <a:spcBef>
                <a:spcPts val="700"/>
              </a:spcBef>
              <a:spcAft>
                <a:spcPts val="0"/>
              </a:spcAft>
            </a:pPr>
            <a:r>
              <a:rPr lang="en-US" sz="2600">
                <a:latin typeface="Arial" panose="020B0604020202020204" pitchFamily="34" charset="0"/>
                <a:ea typeface="Times New Roman" panose="02020603050405020304" pitchFamily="18" charset="0"/>
                <a:cs typeface="Arial" panose="020B0604020202020204" pitchFamily="34" charset="0"/>
              </a:rPr>
              <a:t>+ Phần quay (rotor) là một nam châm điện, khi quay sẽ tạo ra từ thông biến thiên.</a:t>
            </a:r>
          </a:p>
        </p:txBody>
      </p:sp>
      <p:sp>
        <p:nvSpPr>
          <p:cNvPr id="20" name="Rectangle 19"/>
          <p:cNvSpPr/>
          <p:nvPr/>
        </p:nvSpPr>
        <p:spPr>
          <a:xfrm>
            <a:off x="313942" y="3666931"/>
            <a:ext cx="9592058" cy="2582758"/>
          </a:xfrm>
          <a:prstGeom prst="rect">
            <a:avLst/>
          </a:prstGeom>
        </p:spPr>
        <p:txBody>
          <a:bodyPr wrap="square">
            <a:spAutoFit/>
          </a:bodyPr>
          <a:lstStyle/>
          <a:p>
            <a:pPr lvl="0">
              <a:spcBef>
                <a:spcPts val="700"/>
              </a:spcBef>
              <a:spcAft>
                <a:spcPts val="0"/>
              </a:spcAft>
            </a:pPr>
            <a:r>
              <a:rPr lang="en-US" sz="2600">
                <a:latin typeface="Arial" panose="020B0604020202020204" pitchFamily="34" charset="0"/>
                <a:ea typeface="Times New Roman" panose="02020603050405020304" pitchFamily="18" charset="0"/>
                <a:cs typeface="Arial" panose="020B0604020202020204" pitchFamily="34" charset="0"/>
              </a:rPr>
              <a:t>- Nguyên lí làm việc của máy phát điện xoay chiều ba pha:</a:t>
            </a:r>
          </a:p>
          <a:p>
            <a:pPr>
              <a:spcBef>
                <a:spcPts val="700"/>
              </a:spcBef>
            </a:pPr>
            <a:r>
              <a:rPr lang="en-US" sz="2600">
                <a:latin typeface="Arial" panose="020B0604020202020204" pitchFamily="34" charset="0"/>
                <a:ea typeface="Times New Roman" panose="02020603050405020304" pitchFamily="18" charset="0"/>
                <a:cs typeface="Arial" panose="020B0604020202020204" pitchFamily="34" charset="0"/>
              </a:rPr>
              <a:t>Khi nam châm quay với tốc độ góc ω không đổi, trong cuộn dây mỗi pha xuất hiện sức điện động xoay chiều một pha. Do các cuộn dây có cùng thông số và đặt lệch nhau một góc 120</a:t>
            </a:r>
            <a:r>
              <a:rPr lang="en-US" sz="2600" baseline="30000">
                <a:latin typeface="Arial" panose="020B0604020202020204" pitchFamily="34" charset="0"/>
                <a:ea typeface="Times New Roman" panose="02020603050405020304" pitchFamily="18" charset="0"/>
                <a:cs typeface="Arial" panose="020B0604020202020204" pitchFamily="34" charset="0"/>
              </a:rPr>
              <a:t>0</a:t>
            </a:r>
            <a:r>
              <a:rPr lang="en-US" sz="2600">
                <a:latin typeface="Arial" panose="020B0604020202020204" pitchFamily="34" charset="0"/>
                <a:ea typeface="Times New Roman" panose="02020603050405020304" pitchFamily="18" charset="0"/>
                <a:cs typeface="Arial" panose="020B0604020202020204" pitchFamily="34" charset="0"/>
              </a:rPr>
              <a:t> nên sức điện động trên các pha A,B,C là e</a:t>
            </a:r>
            <a:r>
              <a:rPr lang="en-US" sz="2600" baseline="-25000">
                <a:latin typeface="Arial" panose="020B0604020202020204" pitchFamily="34" charset="0"/>
                <a:ea typeface="Times New Roman" panose="02020603050405020304" pitchFamily="18" charset="0"/>
                <a:cs typeface="Arial" panose="020B0604020202020204" pitchFamily="34" charset="0"/>
              </a:rPr>
              <a:t>A</a:t>
            </a:r>
            <a:r>
              <a:rPr lang="en-US" sz="2600">
                <a:latin typeface="Arial" panose="020B0604020202020204" pitchFamily="34" charset="0"/>
                <a:ea typeface="Times New Roman" panose="02020603050405020304" pitchFamily="18" charset="0"/>
                <a:cs typeface="Arial" panose="020B0604020202020204" pitchFamily="34" charset="0"/>
              </a:rPr>
              <a:t>, e</a:t>
            </a:r>
            <a:r>
              <a:rPr lang="en-US" sz="2600" baseline="-25000">
                <a:latin typeface="Arial" panose="020B0604020202020204" pitchFamily="34" charset="0"/>
                <a:ea typeface="Times New Roman" panose="02020603050405020304" pitchFamily="18" charset="0"/>
                <a:cs typeface="Arial" panose="020B0604020202020204" pitchFamily="34" charset="0"/>
              </a:rPr>
              <a:t>B</a:t>
            </a:r>
            <a:r>
              <a:rPr lang="en-US" sz="2600">
                <a:latin typeface="Arial" panose="020B0604020202020204" pitchFamily="34" charset="0"/>
                <a:ea typeface="Times New Roman" panose="02020603050405020304" pitchFamily="18" charset="0"/>
                <a:cs typeface="Arial" panose="020B0604020202020204" pitchFamily="34" charset="0"/>
              </a:rPr>
              <a:t>, e</a:t>
            </a:r>
            <a:r>
              <a:rPr lang="en-US" sz="2600" baseline="-25000">
                <a:latin typeface="Arial" panose="020B0604020202020204" pitchFamily="34" charset="0"/>
                <a:ea typeface="Times New Roman" panose="02020603050405020304" pitchFamily="18" charset="0"/>
                <a:cs typeface="Arial" panose="020B0604020202020204" pitchFamily="34" charset="0"/>
              </a:rPr>
              <a:t>C</a:t>
            </a:r>
            <a:r>
              <a:rPr lang="en-US" sz="2600">
                <a:latin typeface="Arial" panose="020B0604020202020204" pitchFamily="34" charset="0"/>
                <a:ea typeface="Times New Roman" panose="02020603050405020304" pitchFamily="18" charset="0"/>
                <a:cs typeface="Arial" panose="020B0604020202020204" pitchFamily="34" charset="0"/>
              </a:rPr>
              <a:t> bằng nhau về biên độ và tần số nhưng </a:t>
            </a:r>
            <a:r>
              <a:rPr lang="en-US" sz="2600" smtClean="0">
                <a:latin typeface="Arial" panose="020B0604020202020204" pitchFamily="34" charset="0"/>
                <a:ea typeface="Times New Roman" panose="02020603050405020304" pitchFamily="18" charset="0"/>
                <a:cs typeface="Arial" panose="020B0604020202020204" pitchFamily="34" charset="0"/>
              </a:rPr>
              <a:t>lệch </a:t>
            </a:r>
            <a:r>
              <a:rPr lang="en-US" sz="2600">
                <a:latin typeface="Arial" panose="020B0604020202020204" pitchFamily="34" charset="0"/>
                <a:ea typeface="Times New Roman" panose="02020603050405020304" pitchFamily="18" charset="0"/>
                <a:cs typeface="Arial" panose="020B0604020202020204" pitchFamily="34" charset="0"/>
              </a:rPr>
              <a:t>nhau một góc là 2ᴨ/3rad.</a:t>
            </a:r>
          </a:p>
        </p:txBody>
      </p:sp>
      <p:sp>
        <p:nvSpPr>
          <p:cNvPr id="15" name="Action Button: Forward or Next 14">
            <a:hlinkClick r:id="rId2" action="ppaction://hlinksldjump" highlightClick="1"/>
          </p:cNvPr>
          <p:cNvSpPr/>
          <p:nvPr/>
        </p:nvSpPr>
        <p:spPr>
          <a:xfrm>
            <a:off x="8215313" y="2861522"/>
            <a:ext cx="1160668" cy="58477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78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32" fill="hold" grpId="1" nodeType="clickEffect">
                                  <p:stCondLst>
                                    <p:cond delay="0"/>
                                  </p:stCondLst>
                                  <p:childTnLst>
                                    <p:animEffect transition="out" filter="box(out)">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xit" presetSubtype="32" fill="hold" grpId="1" nodeType="clickEffect">
                                  <p:stCondLst>
                                    <p:cond delay="0"/>
                                  </p:stCondLst>
                                  <p:childTnLst>
                                    <p:animEffect transition="out" filter="box(out)">
                                      <p:cBhvr>
                                        <p:cTn id="23" dur="2000"/>
                                        <p:tgtEl>
                                          <p:spTgt spid="19"/>
                                        </p:tgtEl>
                                      </p:cBhvr>
                                    </p:animEffect>
                                    <p:set>
                                      <p:cBhvr>
                                        <p:cTn id="24" dur="1" fill="hold">
                                          <p:stCondLst>
                                            <p:cond delay="1999"/>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850" y="1815884"/>
            <a:ext cx="3226230" cy="3226230"/>
          </a:xfrm>
          <a:prstGeom prst="rect">
            <a:avLst/>
          </a:prstGeom>
        </p:spPr>
      </p:pic>
      <p:sp>
        <p:nvSpPr>
          <p:cNvPr id="4" name="Hộp Văn bản 14">
            <a:extLst>
              <a:ext uri="{FF2B5EF4-FFF2-40B4-BE49-F238E27FC236}">
                <a16:creationId xmlns="" xmlns:a16="http://schemas.microsoft.com/office/drawing/2014/main" id="{E9A99D14-E200-6824-31C8-9CB5F82F69AF}"/>
              </a:ext>
            </a:extLst>
          </p:cNvPr>
          <p:cNvSpPr txBox="1"/>
          <p:nvPr/>
        </p:nvSpPr>
        <p:spPr>
          <a:xfrm rot="5400000">
            <a:off x="5782108" y="1058263"/>
            <a:ext cx="1169551" cy="4439808"/>
          </a:xfrm>
          <a:prstGeom prst="rect">
            <a:avLst/>
          </a:prstGeom>
          <a:noFill/>
        </p:spPr>
        <p:txBody>
          <a:bodyPr vert="vert270" wrap="square" rtlCol="0">
            <a:spAutoFit/>
          </a:bodyPr>
          <a:lstStyle/>
          <a:p>
            <a:r>
              <a:rPr lang="en-US" sz="3200" smtClean="0">
                <a:latin typeface="Arial" panose="020B0604020202020204" pitchFamily="34" charset="0"/>
                <a:cs typeface="Arial" panose="020B0604020202020204" pitchFamily="34" charset="0"/>
              </a:rPr>
              <a:t>II. CÁCH NỐI NGUỒN VÀ TẢI BA PHA</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586571"/>
      </p:ext>
    </p:extLst>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Hộp Văn bản 14">
            <a:extLst>
              <a:ext uri="{FF2B5EF4-FFF2-40B4-BE49-F238E27FC236}">
                <a16:creationId xmlns=""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 CÁCH NỐI NGUỒN VÀ TẢI BA PHA</a:t>
            </a:r>
            <a:endParaRPr lang="en-US" sz="26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392372" y="2471733"/>
            <a:ext cx="8490614" cy="3354765"/>
          </a:xfrm>
          <a:prstGeom prst="rect">
            <a:avLst/>
          </a:prstGeom>
          <a:noFill/>
        </p:spPr>
        <p:txBody>
          <a:bodyPr wrap="square" rtlCol="0">
            <a:spAutoFit/>
          </a:bodyPr>
          <a:lstStyle>
            <a:defPPr>
              <a:defRPr lang="en-GB"/>
            </a:defPPr>
            <a:lvl1pPr>
              <a:defRPr sz="3200" b="1">
                <a:solidFill>
                  <a:srgbClr val="0070C0"/>
                </a:solidFill>
                <a:latin typeface="+mj-lt"/>
                <a:cs typeface="Times New Roman" panose="02020603050405020304" pitchFamily="18" charset="0"/>
              </a:defRPr>
            </a:lvl1pPr>
            <a:lvl2pPr marL="1314450" lvl="1" indent="-571500">
              <a:lnSpc>
                <a:spcPct val="150000"/>
              </a:lnSpc>
              <a:buFont typeface="Wingdings" panose="05000000000000000000" pitchFamily="2" charset="2"/>
              <a:buChar char="Ø"/>
              <a:defRPr sz="2800">
                <a:solidFill>
                  <a:schemeClr val="tx1"/>
                </a:solidFill>
                <a:latin typeface="+mn-lt"/>
                <a:cs typeface="Times New Roman" panose="02020603050405020304" pitchFamily="18" charset="0"/>
              </a:defRPr>
            </a:lvl2pPr>
          </a:lstStyle>
          <a:p>
            <a:pPr>
              <a:spcBef>
                <a:spcPts val="1200"/>
              </a:spcBef>
              <a:buClr>
                <a:srgbClr val="669900"/>
              </a:buClr>
            </a:pPr>
            <a:r>
              <a:rPr lang="en-US" sz="2600" b="0" smtClean="0">
                <a:solidFill>
                  <a:schemeClr val="tx1"/>
                </a:solidFill>
                <a:latin typeface="Arial" panose="020B0604020202020204" pitchFamily="34" charset="0"/>
                <a:cs typeface="Arial" panose="020B0604020202020204" pitchFamily="34" charset="0"/>
              </a:rPr>
              <a:t>- Tải trên </a:t>
            </a:r>
            <a:r>
              <a:rPr lang="en-US" sz="2600" b="0" dirty="0" err="1">
                <a:solidFill>
                  <a:schemeClr val="tx1"/>
                </a:solidFill>
                <a:latin typeface="Arial" panose="020B0604020202020204" pitchFamily="34" charset="0"/>
                <a:cs typeface="Arial" panose="020B0604020202020204" pitchFamily="34" charset="0"/>
              </a:rPr>
              <a:t>mỗi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pha</a:t>
            </a:r>
            <a:r>
              <a:rPr lang="en-US" sz="2600" b="0" dirty="0">
                <a:solidFill>
                  <a:schemeClr val="tx1"/>
                </a:solidFill>
                <a:latin typeface="Arial" panose="020B0604020202020204" pitchFamily="34" charset="0"/>
                <a:cs typeface="Arial" panose="020B0604020202020204" pitchFamily="34" charset="0"/>
              </a:rPr>
              <a:t> A,B,C </a:t>
            </a:r>
            <a:r>
              <a:rPr lang="en-US" sz="2600" b="0" dirty="0" err="1">
                <a:solidFill>
                  <a:schemeClr val="tx1"/>
                </a:solidFill>
                <a:latin typeface="Arial" panose="020B0604020202020204" pitchFamily="34" charset="0"/>
                <a:cs typeface="Arial" panose="020B0604020202020204" pitchFamily="34" charset="0"/>
              </a:rPr>
              <a:t>của</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nguồn</a:t>
            </a:r>
            <a:r>
              <a:rPr lang="en-US" sz="2600" b="0" dirty="0">
                <a:solidFill>
                  <a:schemeClr val="tx1"/>
                </a:solidFill>
                <a:latin typeface="Arial" panose="020B0604020202020204" pitchFamily="34" charset="0"/>
                <a:cs typeface="Arial" panose="020B0604020202020204" pitchFamily="34" charset="0"/>
              </a:rPr>
              <a:t> </a:t>
            </a:r>
            <a:r>
              <a:rPr lang="en-US" sz="2600" b="0" err="1">
                <a:solidFill>
                  <a:schemeClr val="tx1"/>
                </a:solidFill>
                <a:latin typeface="Arial" panose="020B0604020202020204" pitchFamily="34" charset="0"/>
                <a:cs typeface="Arial" panose="020B0604020202020204" pitchFamily="34" charset="0"/>
              </a:rPr>
              <a:t>điện</a:t>
            </a:r>
            <a:r>
              <a:rPr lang="en-US" sz="2600" b="0">
                <a:solidFill>
                  <a:schemeClr val="tx1"/>
                </a:solidFill>
                <a:latin typeface="Arial" panose="020B0604020202020204" pitchFamily="34" charset="0"/>
                <a:cs typeface="Arial" panose="020B0604020202020204" pitchFamily="34" charset="0"/>
              </a:rPr>
              <a:t> </a:t>
            </a:r>
            <a:r>
              <a:rPr lang="en-US" sz="2600" b="0" smtClean="0">
                <a:solidFill>
                  <a:schemeClr val="tx1"/>
                </a:solidFill>
                <a:latin typeface="Arial" panose="020B0604020202020204" pitchFamily="34" charset="0"/>
                <a:cs typeface="Arial" panose="020B0604020202020204" pitchFamily="34" charset="0"/>
              </a:rPr>
              <a:t>ba pha</a:t>
            </a:r>
            <a:r>
              <a:rPr lang="en-US" sz="2600" b="0">
                <a:solidFill>
                  <a:schemeClr val="tx1"/>
                </a:solidFill>
                <a:latin typeface="Arial" panose="020B0604020202020204" pitchFamily="34" charset="0"/>
                <a:cs typeface="Arial" panose="020B0604020202020204" pitchFamily="34" charset="0"/>
              </a:rPr>
              <a:t> </a:t>
            </a:r>
            <a:r>
              <a:rPr lang="en-US" sz="2600" b="0" smtClean="0">
                <a:solidFill>
                  <a:schemeClr val="tx1"/>
                </a:solidFill>
                <a:latin typeface="Arial" panose="020B0604020202020204" pitchFamily="34" charset="0"/>
                <a:cs typeface="Arial" panose="020B0604020202020204" pitchFamily="34" charset="0"/>
              </a:rPr>
              <a:t>có </a:t>
            </a:r>
            <a:r>
              <a:rPr lang="en-US" sz="2600" b="0" dirty="0" err="1">
                <a:solidFill>
                  <a:schemeClr val="tx1"/>
                </a:solidFill>
                <a:latin typeface="Arial" panose="020B0604020202020204" pitchFamily="34" charset="0"/>
                <a:cs typeface="Arial" panose="020B0604020202020204" pitchFamily="34" charset="0"/>
              </a:rPr>
              <a:t>tổng</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trở</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được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ký</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hiệu</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lần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lượt</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là</a:t>
            </a:r>
            <a:r>
              <a:rPr lang="en-US" sz="2600" b="0">
                <a:solidFill>
                  <a:schemeClr val="tx1"/>
                </a:solidFill>
                <a:latin typeface="Arial" panose="020B0604020202020204" pitchFamily="34" charset="0"/>
                <a:cs typeface="Arial" panose="020B0604020202020204" pitchFamily="34" charset="0"/>
              </a:rPr>
              <a:t>: </a:t>
            </a:r>
            <a:r>
              <a:rPr lang="pt-BR" sz="2600" b="0" smtClean="0">
                <a:solidFill>
                  <a:schemeClr val="tx1"/>
                </a:solidFill>
                <a:latin typeface="Arial" panose="020B0604020202020204" pitchFamily="34" charset="0"/>
                <a:cs typeface="Arial" panose="020B0604020202020204" pitchFamily="34" charset="0"/>
              </a:rPr>
              <a:t>Z</a:t>
            </a:r>
            <a:r>
              <a:rPr lang="pt-BR" sz="2600" b="0" baseline="-25000" smtClean="0">
                <a:solidFill>
                  <a:schemeClr val="tx1"/>
                </a:solidFill>
                <a:latin typeface="Arial" panose="020B0604020202020204" pitchFamily="34" charset="0"/>
                <a:cs typeface="Arial" panose="020B0604020202020204" pitchFamily="34" charset="0"/>
              </a:rPr>
              <a:t>A</a:t>
            </a:r>
            <a:r>
              <a:rPr lang="pt-BR" sz="2600" b="0" smtClean="0">
                <a:solidFill>
                  <a:schemeClr val="tx1"/>
                </a:solidFill>
                <a:latin typeface="Arial" panose="020B0604020202020204" pitchFamily="34" charset="0"/>
                <a:cs typeface="Arial" panose="020B0604020202020204" pitchFamily="34" charset="0"/>
              </a:rPr>
              <a:t>,Z</a:t>
            </a:r>
            <a:r>
              <a:rPr lang="pt-BR" sz="2600" b="0" baseline="-25000" smtClean="0">
                <a:solidFill>
                  <a:schemeClr val="tx1"/>
                </a:solidFill>
                <a:latin typeface="Arial" panose="020B0604020202020204" pitchFamily="34" charset="0"/>
                <a:cs typeface="Arial" panose="020B0604020202020204" pitchFamily="34" charset="0"/>
              </a:rPr>
              <a:t>B</a:t>
            </a:r>
            <a:r>
              <a:rPr lang="pt-BR" sz="2600" b="0" smtClean="0">
                <a:solidFill>
                  <a:schemeClr val="tx1"/>
                </a:solidFill>
                <a:latin typeface="Arial" panose="020B0604020202020204" pitchFamily="34" charset="0"/>
                <a:cs typeface="Arial" panose="020B0604020202020204" pitchFamily="34" charset="0"/>
              </a:rPr>
              <a:t>,Z</a:t>
            </a:r>
            <a:r>
              <a:rPr lang="pt-BR" sz="2600" b="0" baseline="-25000" smtClean="0">
                <a:solidFill>
                  <a:schemeClr val="tx1"/>
                </a:solidFill>
                <a:latin typeface="Arial" panose="020B0604020202020204" pitchFamily="34" charset="0"/>
                <a:cs typeface="Arial" panose="020B0604020202020204" pitchFamily="34" charset="0"/>
              </a:rPr>
              <a:t>C.</a:t>
            </a:r>
            <a:endParaRPr lang="en-US" sz="2600" b="0" dirty="0">
              <a:solidFill>
                <a:schemeClr val="tx1"/>
              </a:solidFill>
              <a:latin typeface="Arial" panose="020B0604020202020204" pitchFamily="34" charset="0"/>
              <a:cs typeface="Arial" panose="020B0604020202020204" pitchFamily="34" charset="0"/>
            </a:endParaRPr>
          </a:p>
          <a:p>
            <a:pPr>
              <a:spcBef>
                <a:spcPts val="1200"/>
              </a:spcBef>
              <a:buClr>
                <a:srgbClr val="669900"/>
              </a:buClr>
            </a:pPr>
            <a:r>
              <a:rPr lang="en-US" sz="2600" b="0" smtClean="0">
                <a:solidFill>
                  <a:schemeClr val="tx1"/>
                </a:solidFill>
                <a:latin typeface="Arial" panose="020B0604020202020204" pitchFamily="34" charset="0"/>
                <a:cs typeface="Arial" panose="020B0604020202020204" pitchFamily="34" charset="0"/>
              </a:rPr>
              <a:t>- Có </a:t>
            </a:r>
            <a:r>
              <a:rPr lang="en-US" sz="2600" b="0" dirty="0">
                <a:solidFill>
                  <a:schemeClr val="tx1"/>
                </a:solidFill>
                <a:latin typeface="Arial" panose="020B0604020202020204" pitchFamily="34" charset="0"/>
                <a:cs typeface="Arial" panose="020B0604020202020204" pitchFamily="34" charset="0"/>
              </a:rPr>
              <a:t>2 </a:t>
            </a:r>
            <a:r>
              <a:rPr lang="en-US" sz="2600" b="0" dirty="0" err="1">
                <a:solidFill>
                  <a:schemeClr val="tx1"/>
                </a:solidFill>
                <a:latin typeface="Arial" panose="020B0604020202020204" pitchFamily="34" charset="0"/>
                <a:cs typeface="Arial" panose="020B0604020202020204" pitchFamily="34" charset="0"/>
              </a:rPr>
              <a:t>cách</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nối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nguồn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và</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tải</a:t>
            </a:r>
            <a:r>
              <a:rPr lang="en-US" sz="2600" b="0" dirty="0">
                <a:solidFill>
                  <a:schemeClr val="tx1"/>
                </a:solidFill>
                <a:latin typeface="Arial" panose="020B0604020202020204" pitchFamily="34" charset="0"/>
                <a:cs typeface="Arial" panose="020B0604020202020204" pitchFamily="34" charset="0"/>
              </a:rPr>
              <a:t> </a:t>
            </a:r>
            <a:r>
              <a:rPr lang="en-US" sz="2600" b="0" err="1">
                <a:solidFill>
                  <a:schemeClr val="tx1"/>
                </a:solidFill>
                <a:latin typeface="Arial" panose="020B0604020202020204" pitchFamily="34" charset="0"/>
                <a:cs typeface="Arial" panose="020B0604020202020204" pitchFamily="34" charset="0"/>
              </a:rPr>
              <a:t>ba</a:t>
            </a:r>
            <a:r>
              <a:rPr lang="en-US" sz="2600" b="0">
                <a:solidFill>
                  <a:schemeClr val="tx1"/>
                </a:solidFill>
                <a:latin typeface="Arial" panose="020B0604020202020204" pitchFamily="34" charset="0"/>
                <a:cs typeface="Arial" panose="020B0604020202020204" pitchFamily="34" charset="0"/>
              </a:rPr>
              <a:t> </a:t>
            </a:r>
            <a:r>
              <a:rPr lang="en-US" sz="2600" b="0" smtClean="0">
                <a:solidFill>
                  <a:schemeClr val="tx1"/>
                </a:solidFill>
                <a:latin typeface="Arial" panose="020B0604020202020204" pitchFamily="34" charset="0"/>
                <a:cs typeface="Arial" panose="020B0604020202020204" pitchFamily="34" charset="0"/>
              </a:rPr>
              <a:t>pha</a:t>
            </a:r>
            <a:r>
              <a:rPr lang="en-US" sz="2600" b="0" dirty="0">
                <a:solidFill>
                  <a:schemeClr val="tx1"/>
                </a:solidFill>
                <a:latin typeface="Arial" panose="020B0604020202020204" pitchFamily="34" charset="0"/>
                <a:cs typeface="Arial" panose="020B0604020202020204" pitchFamily="34" charset="0"/>
              </a:rPr>
              <a:t>:</a:t>
            </a:r>
          </a:p>
          <a:p>
            <a:pPr>
              <a:spcBef>
                <a:spcPts val="1200"/>
              </a:spcBef>
              <a:buClr>
                <a:srgbClr val="669900"/>
              </a:buClr>
            </a:pPr>
            <a:r>
              <a:rPr lang="en-US" sz="2600" b="0">
                <a:solidFill>
                  <a:schemeClr val="tx1"/>
                </a:solidFill>
                <a:latin typeface="Arial" panose="020B0604020202020204" pitchFamily="34" charset="0"/>
                <a:cs typeface="Arial" panose="020B0604020202020204" pitchFamily="34" charset="0"/>
              </a:rPr>
              <a:t>+</a:t>
            </a:r>
            <a:r>
              <a:rPr lang="en-US" sz="2600" b="0" smtClean="0">
                <a:solidFill>
                  <a:schemeClr val="tx1"/>
                </a:solidFill>
                <a:latin typeface="Arial" panose="020B0604020202020204" pitchFamily="34" charset="0"/>
                <a:cs typeface="Arial" panose="020B0604020202020204" pitchFamily="34" charset="0"/>
              </a:rPr>
              <a:t> Nối </a:t>
            </a:r>
            <a:r>
              <a:rPr lang="en-US" sz="2600" b="0">
                <a:solidFill>
                  <a:schemeClr val="tx1"/>
                </a:solidFill>
                <a:latin typeface="Arial" panose="020B0604020202020204" pitchFamily="34" charset="0"/>
                <a:cs typeface="Arial" panose="020B0604020202020204" pitchFamily="34" charset="0"/>
              </a:rPr>
              <a:t>hình </a:t>
            </a:r>
            <a:r>
              <a:rPr lang="en-US" sz="2600" b="0" smtClean="0">
                <a:solidFill>
                  <a:schemeClr val="tx1"/>
                </a:solidFill>
                <a:latin typeface="Arial" panose="020B0604020202020204" pitchFamily="34" charset="0"/>
                <a:cs typeface="Arial" panose="020B0604020202020204" pitchFamily="34" charset="0"/>
              </a:rPr>
              <a:t>sao: Ba </a:t>
            </a:r>
            <a:r>
              <a:rPr lang="en-US" sz="2600" b="0" dirty="0">
                <a:solidFill>
                  <a:schemeClr val="tx1"/>
                </a:solidFill>
                <a:latin typeface="Arial" panose="020B0604020202020204" pitchFamily="34" charset="0"/>
                <a:cs typeface="Arial" panose="020B0604020202020204" pitchFamily="34" charset="0"/>
              </a:rPr>
              <a:t>điểm cuối X, Y, Z </a:t>
            </a:r>
            <a:r>
              <a:rPr lang="en-US" sz="2600" b="0">
                <a:solidFill>
                  <a:schemeClr val="tx1"/>
                </a:solidFill>
                <a:latin typeface="Arial" panose="020B0604020202020204" pitchFamily="34" charset="0"/>
                <a:cs typeface="Arial" panose="020B0604020202020204" pitchFamily="34" charset="0"/>
              </a:rPr>
              <a:t>của </a:t>
            </a:r>
            <a:r>
              <a:rPr lang="en-US" sz="2600" b="0" smtClean="0">
                <a:solidFill>
                  <a:schemeClr val="tx1"/>
                </a:solidFill>
                <a:latin typeface="Arial" panose="020B0604020202020204" pitchFamily="34" charset="0"/>
                <a:cs typeface="Arial" panose="020B0604020202020204" pitchFamily="34" charset="0"/>
              </a:rPr>
              <a:t>các pha </a:t>
            </a:r>
            <a:r>
              <a:rPr lang="en-US" sz="2600" b="0" dirty="0">
                <a:solidFill>
                  <a:schemeClr val="tx1"/>
                </a:solidFill>
                <a:latin typeface="Arial" panose="020B0604020202020204" pitchFamily="34" charset="0"/>
                <a:cs typeface="Arial" panose="020B0604020202020204" pitchFamily="34" charset="0"/>
              </a:rPr>
              <a:t>nối với nhau tạo thành điểm trung </a:t>
            </a:r>
            <a:r>
              <a:rPr lang="en-US" sz="2600" b="0">
                <a:solidFill>
                  <a:schemeClr val="tx1"/>
                </a:solidFill>
                <a:latin typeface="Arial" panose="020B0604020202020204" pitchFamily="34" charset="0"/>
                <a:cs typeface="Arial" panose="020B0604020202020204" pitchFamily="34" charset="0"/>
              </a:rPr>
              <a:t>tính </a:t>
            </a:r>
            <a:r>
              <a:rPr lang="en-US" sz="2600" b="0" smtClean="0">
                <a:solidFill>
                  <a:schemeClr val="tx1"/>
                </a:solidFill>
                <a:latin typeface="Arial" panose="020B0604020202020204" pitchFamily="34" charset="0"/>
                <a:cs typeface="Arial" panose="020B0604020202020204" pitchFamily="34" charset="0"/>
              </a:rPr>
              <a:t>O.</a:t>
            </a:r>
            <a:endParaRPr lang="en-US" sz="2600" b="0" dirty="0">
              <a:solidFill>
                <a:schemeClr val="tx1"/>
              </a:solidFill>
              <a:latin typeface="Arial" panose="020B0604020202020204" pitchFamily="34" charset="0"/>
              <a:cs typeface="Arial" panose="020B0604020202020204" pitchFamily="34" charset="0"/>
            </a:endParaRPr>
          </a:p>
          <a:p>
            <a:pPr>
              <a:spcBef>
                <a:spcPts val="1200"/>
              </a:spcBef>
              <a:buClr>
                <a:srgbClr val="669900"/>
              </a:buClr>
            </a:pPr>
            <a:r>
              <a:rPr lang="en-US" sz="2600" b="0" smtClean="0">
                <a:solidFill>
                  <a:schemeClr val="tx1"/>
                </a:solidFill>
                <a:latin typeface="Arial" panose="020B0604020202020204" pitchFamily="34" charset="0"/>
                <a:cs typeface="Arial" panose="020B0604020202020204" pitchFamily="34" charset="0"/>
              </a:rPr>
              <a:t>+ Nối </a:t>
            </a:r>
            <a:r>
              <a:rPr lang="en-US" sz="2600" b="0">
                <a:solidFill>
                  <a:schemeClr val="tx1"/>
                </a:solidFill>
                <a:latin typeface="Arial" panose="020B0604020202020204" pitchFamily="34" charset="0"/>
                <a:cs typeface="Arial" panose="020B0604020202020204" pitchFamily="34" charset="0"/>
              </a:rPr>
              <a:t>tam </a:t>
            </a:r>
            <a:r>
              <a:rPr lang="en-US" sz="2600" b="0" smtClean="0">
                <a:solidFill>
                  <a:schemeClr val="tx1"/>
                </a:solidFill>
                <a:latin typeface="Arial" panose="020B0604020202020204" pitchFamily="34" charset="0"/>
                <a:cs typeface="Arial" panose="020B0604020202020204" pitchFamily="34" charset="0"/>
              </a:rPr>
              <a:t>giác: Điểm đầu của pha </a:t>
            </a:r>
            <a:r>
              <a:rPr lang="en-US" sz="2600" b="0">
                <a:solidFill>
                  <a:schemeClr val="tx1"/>
                </a:solidFill>
                <a:latin typeface="Arial" panose="020B0604020202020204" pitchFamily="34" charset="0"/>
                <a:cs typeface="Arial" panose="020B0604020202020204" pitchFamily="34" charset="0"/>
              </a:rPr>
              <a:t>này </a:t>
            </a:r>
            <a:r>
              <a:rPr lang="en-US" sz="2600" b="0" smtClean="0">
                <a:solidFill>
                  <a:schemeClr val="tx1"/>
                </a:solidFill>
                <a:latin typeface="Arial" panose="020B0604020202020204" pitchFamily="34" charset="0"/>
                <a:cs typeface="Arial" panose="020B0604020202020204" pitchFamily="34" charset="0"/>
              </a:rPr>
              <a:t>được nối với điểm cuối của pha </a:t>
            </a:r>
            <a:r>
              <a:rPr lang="en-US" sz="2600" b="0">
                <a:solidFill>
                  <a:schemeClr val="tx1"/>
                </a:solidFill>
                <a:latin typeface="Arial" panose="020B0604020202020204" pitchFamily="34" charset="0"/>
                <a:cs typeface="Arial" panose="020B0604020202020204" pitchFamily="34" charset="0"/>
              </a:rPr>
              <a:t>kia </a:t>
            </a:r>
            <a:r>
              <a:rPr lang="en-US" sz="2600" b="0" smtClean="0">
                <a:solidFill>
                  <a:schemeClr val="tx1"/>
                </a:solidFill>
                <a:latin typeface="Arial" panose="020B0604020202020204" pitchFamily="34" charset="0"/>
                <a:cs typeface="Arial" panose="020B0604020202020204" pitchFamily="34" charset="0"/>
              </a:rPr>
              <a:t>tạo thành hình tam giác.</a:t>
            </a:r>
            <a:endParaRPr lang="en-US" sz="26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6305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 xmlns:a16="http://schemas.microsoft.com/office/drawing/2014/main" id="{0CE4059B-F1B6-B48F-47EB-B9FE8A0EBF92}"/>
              </a:ext>
            </a:extLst>
          </p:cNvPr>
          <p:cNvGrpSpPr/>
          <p:nvPr/>
        </p:nvGrpSpPr>
        <p:grpSpPr>
          <a:xfrm>
            <a:off x="392372" y="1414427"/>
            <a:ext cx="6137016" cy="1057306"/>
            <a:chOff x="0" y="-57150"/>
            <a:chExt cx="838217" cy="869950"/>
          </a:xfrm>
        </p:grpSpPr>
        <p:sp>
          <p:nvSpPr>
            <p:cNvPr id="3" name="Freeform 5">
              <a:extLst>
                <a:ext uri="{FF2B5EF4-FFF2-40B4-BE49-F238E27FC236}">
                  <a16:creationId xmlns="" xmlns:a16="http://schemas.microsoft.com/office/drawing/2014/main" id="{76DB53A7-0D6A-3E6B-E05F-BFB4E00F86EC}"/>
                </a:ext>
              </a:extLst>
            </p:cNvPr>
            <p:cNvSpPr/>
            <p:nvPr/>
          </p:nvSpPr>
          <p:spPr>
            <a:xfrm>
              <a:off x="0" y="0"/>
              <a:ext cx="838217" cy="591863"/>
            </a:xfrm>
            <a:custGeom>
              <a:avLst/>
              <a:gdLst/>
              <a:ahLst/>
              <a:cxnLst/>
              <a:rect l="l" t="t" r="r" b="b"/>
              <a:pathLst>
                <a:path w="1402116" h="311633">
                  <a:moveTo>
                    <a:pt x="0" y="0"/>
                  </a:moveTo>
                  <a:lnTo>
                    <a:pt x="1402116" y="0"/>
                  </a:lnTo>
                  <a:lnTo>
                    <a:pt x="1402116" y="311633"/>
                  </a:lnTo>
                  <a:lnTo>
                    <a:pt x="0" y="311633"/>
                  </a:lnTo>
                  <a:close/>
                </a:path>
              </a:pathLst>
            </a:custGeom>
            <a:solidFill>
              <a:srgbClr val="0C9BAF"/>
            </a:solidFill>
          </p:spPr>
        </p:sp>
        <p:sp>
          <p:nvSpPr>
            <p:cNvPr id="4" name="TextBox 6">
              <a:extLst>
                <a:ext uri="{FF2B5EF4-FFF2-40B4-BE49-F238E27FC236}">
                  <a16:creationId xmlns="" xmlns:a16="http://schemas.microsoft.com/office/drawing/2014/main" id="{C6B78215-38D2-A44D-182D-527EE8534477}"/>
                </a:ext>
              </a:extLst>
            </p:cNvPr>
            <p:cNvSpPr txBox="1"/>
            <p:nvPr/>
          </p:nvSpPr>
          <p:spPr>
            <a:xfrm>
              <a:off x="0" y="-57150"/>
              <a:ext cx="812800" cy="869950"/>
            </a:xfrm>
            <a:prstGeom prst="rect">
              <a:avLst/>
            </a:prstGeom>
          </p:spPr>
          <p:txBody>
            <a:bodyPr lIns="27517" tIns="27517" rIns="27517" bIns="27517" rtlCol="0" anchor="ctr"/>
            <a:lstStyle/>
            <a:p>
              <a:pPr algn="ctr">
                <a:lnSpc>
                  <a:spcPts val="1440"/>
                </a:lnSpc>
                <a:spcBef>
                  <a:spcPct val="0"/>
                </a:spcBef>
              </a:pPr>
              <a:endParaRPr sz="975"/>
            </a:p>
          </p:txBody>
        </p:sp>
      </p:grpSp>
      <p:sp>
        <p:nvSpPr>
          <p:cNvPr id="5" name="Subtitle 2"/>
          <p:cNvSpPr txBox="1">
            <a:spLocks/>
          </p:cNvSpPr>
          <p:nvPr/>
        </p:nvSpPr>
        <p:spPr>
          <a:xfrm>
            <a:off x="2709339" y="445296"/>
            <a:ext cx="6752371" cy="59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200" b="1" smtClean="0">
                <a:solidFill>
                  <a:srgbClr val="0070C0"/>
                </a:solidFill>
                <a:latin typeface="Arial" panose="020B0604020202020204" pitchFamily="34" charset="0"/>
                <a:cs typeface="Arial" panose="020B0604020202020204" pitchFamily="34" charset="0"/>
              </a:rPr>
              <a:t>MẠCH ĐIỆN XOAY CHIỀU BA PHA</a:t>
            </a:r>
            <a:endParaRPr lang="en-US" sz="3200" b="1" dirty="0" smtClean="0">
              <a:solidFill>
                <a:srgbClr val="0070C0"/>
              </a:solidFill>
              <a:latin typeface="Arial" panose="020B0604020202020204" pitchFamily="34" charset="0"/>
              <a:cs typeface="Arial" panose="020B0604020202020204" pitchFamily="34" charset="0"/>
            </a:endParaRPr>
          </a:p>
        </p:txBody>
      </p:sp>
      <p:grpSp>
        <p:nvGrpSpPr>
          <p:cNvPr id="6" name="Group 5"/>
          <p:cNvGrpSpPr/>
          <p:nvPr/>
        </p:nvGrpSpPr>
        <p:grpSpPr>
          <a:xfrm>
            <a:off x="524726" y="121876"/>
            <a:ext cx="8851255" cy="1188766"/>
            <a:chOff x="524726" y="393348"/>
            <a:chExt cx="8851255" cy="1188766"/>
          </a:xfrm>
        </p:grpSpPr>
        <p:sp>
          <p:nvSpPr>
            <p:cNvPr id="7" name="Parallelogram 6"/>
            <p:cNvSpPr/>
            <p:nvPr/>
          </p:nvSpPr>
          <p:spPr bwMode="auto">
            <a:xfrm rot="20755715">
              <a:off x="1334393" y="466923"/>
              <a:ext cx="1438654" cy="1039003"/>
            </a:xfrm>
            <a:prstGeom prst="parallelogram">
              <a:avLst>
                <a:gd name="adj" fmla="val 27949"/>
              </a:avLst>
            </a:prstGeom>
            <a:solidFill>
              <a:srgbClr val="99CC00"/>
            </a:solidFill>
            <a:ln>
              <a:noFill/>
            </a:ln>
          </p:spPr>
          <p:txBody>
            <a:bodyPr/>
            <a:lstStyle/>
            <a:p>
              <a:pPr defTabSz="914400" eaLnBrk="1" hangingPunct="1">
                <a:spcBef>
                  <a:spcPct val="20000"/>
                </a:spcBef>
                <a:buFont typeface="Arial" panose="020B0604020202020204" pitchFamily="34" charset="0"/>
                <a:buNone/>
              </a:pP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524726" y="393348"/>
              <a:ext cx="12391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eaLnBrk="1" hangingPunct="1"/>
              <a:r>
                <a:rPr lang="en-US" b="1" smtClean="0">
                  <a:solidFill>
                    <a:srgbClr val="CC6600"/>
                  </a:solidFill>
                  <a:latin typeface="Times New Roman" panose="02020603050405020304" pitchFamily="18" charset="0"/>
                  <a:cs typeface="Times New Roman" panose="02020603050405020304" pitchFamily="18" charset="0"/>
                </a:rPr>
                <a:t>Bài</a:t>
              </a:r>
              <a:endParaRPr lang="en-US" sz="8000" b="1" dirty="0" smtClean="0">
                <a:solidFill>
                  <a:srgbClr val="CC66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791017" y="539997"/>
              <a:ext cx="1088215" cy="10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buClrTx/>
                <a:buSzTx/>
                <a:buFontTx/>
                <a:buNone/>
              </a:pPr>
              <a:r>
                <a:rPr lang="en-US" sz="4800">
                  <a:latin typeface="VNI-Butlong" panose="00000400000000000000" pitchFamily="2" charset="0"/>
                  <a:cs typeface="Times New Roman" panose="02020603050405020304" pitchFamily="18" charset="0"/>
                </a:rPr>
                <a:t>3</a:t>
              </a:r>
              <a:endParaRPr lang="en-US" sz="4800" dirty="0">
                <a:latin typeface="VNI-Butlong" panose="00000400000000000000" pitchFamily="2" charset="0"/>
                <a:cs typeface="Times New Roman" panose="02020603050405020304" pitchFamily="18" charset="0"/>
              </a:endParaRPr>
            </a:p>
          </p:txBody>
        </p:sp>
        <p:cxnSp>
          <p:nvCxnSpPr>
            <p:cNvPr id="10" name="Straight Connector 9"/>
            <p:cNvCxnSpPr/>
            <p:nvPr/>
          </p:nvCxnSpPr>
          <p:spPr>
            <a:xfrm>
              <a:off x="524726" y="1229962"/>
              <a:ext cx="8851255"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376292" y="2184616"/>
            <a:ext cx="5024384" cy="597666"/>
            <a:chOff x="433444" y="2313208"/>
            <a:chExt cx="7053208" cy="597666"/>
          </a:xfrm>
        </p:grpSpPr>
        <p:sp>
          <p:nvSpPr>
            <p:cNvPr id="13" name="Hình tự do: Hình 2">
              <a:extLst>
                <a:ext uri="{FF2B5EF4-FFF2-40B4-BE49-F238E27FC236}">
                  <a16:creationId xmlns="" xmlns:a16="http://schemas.microsoft.com/office/drawing/2014/main" id="{86C2DADF-203E-D970-2BAC-B2C0767CB486}"/>
                </a:ext>
              </a:extLst>
            </p:cNvPr>
            <p:cNvSpPr/>
            <p:nvPr/>
          </p:nvSpPr>
          <p:spPr>
            <a:xfrm rot="5400000">
              <a:off x="3700834" y="-874944"/>
              <a:ext cx="518428" cy="7053208"/>
            </a:xfrm>
            <a:custGeom>
              <a:avLst/>
              <a:gdLst>
                <a:gd name="connsiteX0" fmla="*/ 0 w 590137"/>
                <a:gd name="connsiteY0" fmla="*/ 0 h 938467"/>
                <a:gd name="connsiteX1" fmla="*/ 590137 w 590137"/>
                <a:gd name="connsiteY1" fmla="*/ 0 h 938467"/>
                <a:gd name="connsiteX2" fmla="*/ 590137 w 590137"/>
                <a:gd name="connsiteY2" fmla="*/ 938467 h 938467"/>
                <a:gd name="connsiteX3" fmla="*/ 0 w 590137"/>
                <a:gd name="connsiteY3" fmla="*/ 938467 h 938467"/>
                <a:gd name="connsiteX4" fmla="*/ 0 w 590137"/>
                <a:gd name="connsiteY4" fmla="*/ 0 h 93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37" h="938467">
                  <a:moveTo>
                    <a:pt x="0" y="0"/>
                  </a:moveTo>
                  <a:lnTo>
                    <a:pt x="590137" y="0"/>
                  </a:lnTo>
                  <a:lnTo>
                    <a:pt x="590137" y="938467"/>
                  </a:lnTo>
                  <a:lnTo>
                    <a:pt x="0" y="938467"/>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50" dirty="0">
                <a:latin typeface="Times New Roman" panose="02020603050405020304" pitchFamily="18" charset="0"/>
                <a:cs typeface="Times New Roman" panose="02020603050405020304" pitchFamily="18" charset="0"/>
              </a:endParaRPr>
            </a:p>
          </p:txBody>
        </p:sp>
        <p:sp>
          <p:nvSpPr>
            <p:cNvPr id="14" name="Hộp Văn bản 4">
              <a:extLst>
                <a:ext uri="{FF2B5EF4-FFF2-40B4-BE49-F238E27FC236}">
                  <a16:creationId xmlns="" xmlns:a16="http://schemas.microsoft.com/office/drawing/2014/main" id="{D35B92B7-8E55-1FAC-02A4-0073A4F9328E}"/>
                </a:ext>
              </a:extLst>
            </p:cNvPr>
            <p:cNvSpPr txBox="1"/>
            <p:nvPr/>
          </p:nvSpPr>
          <p:spPr>
            <a:xfrm rot="5400000">
              <a:off x="3588977" y="-811956"/>
              <a:ext cx="584775" cy="6835104"/>
            </a:xfrm>
            <a:prstGeom prst="rect">
              <a:avLst/>
            </a:prstGeom>
            <a:noFill/>
          </p:spPr>
          <p:txBody>
            <a:bodyPr vert="vert270" wrap="square" rtlCol="0">
              <a:spAutoFit/>
            </a:bodyPr>
            <a:lstStyle/>
            <a:p>
              <a:r>
                <a:rPr lang="en-US" sz="26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Cách nối nguồn điện ba pha</a:t>
              </a:r>
              <a:endPar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6" name="Hộp Văn bản 14">
            <a:extLst>
              <a:ext uri="{FF2B5EF4-FFF2-40B4-BE49-F238E27FC236}">
                <a16:creationId xmlns="" xmlns:a16="http://schemas.microsoft.com/office/drawing/2014/main" id="{E9A99D14-E200-6824-31C8-9CB5F82F69AF}"/>
              </a:ext>
            </a:extLst>
          </p:cNvPr>
          <p:cNvSpPr txBox="1"/>
          <p:nvPr/>
        </p:nvSpPr>
        <p:spPr>
          <a:xfrm rot="5400000">
            <a:off x="3341138" y="-1307199"/>
            <a:ext cx="584775" cy="6334648"/>
          </a:xfrm>
          <a:prstGeom prst="rect">
            <a:avLst/>
          </a:prstGeom>
          <a:noFill/>
        </p:spPr>
        <p:txBody>
          <a:bodyPr vert="vert270" wrap="square" rtlCol="0">
            <a:spAutoFit/>
          </a:bodyPr>
          <a:lstStyle/>
          <a:p>
            <a:r>
              <a:rPr lang="en-US" sz="2600" smtClean="0">
                <a:solidFill>
                  <a:schemeClr val="bg1"/>
                </a:solidFill>
                <a:latin typeface="Arial" panose="020B0604020202020204" pitchFamily="34" charset="0"/>
                <a:cs typeface="Arial" panose="020B0604020202020204" pitchFamily="34" charset="0"/>
              </a:rPr>
              <a:t>II. CÁCH NỐI NGUỒN VÀ TẢI BA PHA</a:t>
            </a:r>
            <a:endParaRPr lang="en-US" sz="2600" dirty="0">
              <a:solidFill>
                <a:schemeClr val="bg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392372" y="3172465"/>
            <a:ext cx="9101536" cy="2742560"/>
          </a:xfrm>
          <a:prstGeom prst="rect">
            <a:avLst/>
          </a:prstGeom>
        </p:spPr>
      </p:pic>
    </p:spTree>
    <p:extLst>
      <p:ext uri="{BB962C8B-B14F-4D97-AF65-F5344CB8AC3E}">
        <p14:creationId xmlns:p14="http://schemas.microsoft.com/office/powerpoint/2010/main" val="3361856729"/>
      </p:ext>
    </p:extLst>
  </p:cSld>
  <p:clrMapOvr>
    <a:masterClrMapping/>
  </p:clrMapOvr>
  <p:timing>
    <p:tnLst>
      <p:par>
        <p:cTn id="1" dur="indefinite" restart="never" nodeType="tmRoot"/>
      </p:par>
    </p:tnLst>
  </p:timing>
</p:sld>
</file>

<file path=ppt/theme/theme1.xml><?xml version="1.0" encoding="utf-8"?>
<a:theme xmlns:a="http://schemas.openxmlformats.org/drawingml/2006/main" name="Chủ đề Office">
  <a:themeElements>
    <a:clrScheme name="Chủ đề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hủ đề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1446</TotalTime>
  <Words>1501</Words>
  <Application>Microsoft Office PowerPoint</Application>
  <PresentationFormat>A4 Paper (210x297 mm)</PresentationFormat>
  <Paragraphs>235</Paragraphs>
  <Slides>30</Slides>
  <Notes>3</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#9Slide03 Roboto Medium</vt:lpstr>
      <vt:lpstr>.VnArial</vt:lpstr>
      <vt:lpstr>.VnArial Narrow</vt:lpstr>
      <vt:lpstr>.VnBahamasBH</vt:lpstr>
      <vt:lpstr>.VnBlackH</vt:lpstr>
      <vt:lpstr>.VnTime</vt:lpstr>
      <vt:lpstr>Aptos</vt:lpstr>
      <vt:lpstr>Aptos Display</vt:lpstr>
      <vt:lpstr>Arial</vt:lpstr>
      <vt:lpstr>Cambria Math</vt:lpstr>
      <vt:lpstr>Times New Roman</vt:lpstr>
      <vt:lpstr>VNI-Butlong</vt:lpstr>
      <vt:lpstr>Wingdings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hương trần thị mai</dc:creator>
  <cp:lastModifiedBy>User</cp:lastModifiedBy>
  <cp:revision>60</cp:revision>
  <dcterms:created xsi:type="dcterms:W3CDTF">2024-05-14T12:55:52Z</dcterms:created>
  <dcterms:modified xsi:type="dcterms:W3CDTF">2024-09-24T13:49:24Z</dcterms:modified>
</cp:coreProperties>
</file>