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  <p:sldMasterId id="2147484072" r:id="rId2"/>
    <p:sldMasterId id="2147484096" r:id="rId3"/>
  </p:sldMasterIdLst>
  <p:notesMasterIdLst>
    <p:notesMasterId r:id="rId47"/>
  </p:notesMasterIdLst>
  <p:sldIdLst>
    <p:sldId id="380" r:id="rId4"/>
    <p:sldId id="500" r:id="rId5"/>
    <p:sldId id="501" r:id="rId6"/>
    <p:sldId id="502" r:id="rId7"/>
    <p:sldId id="257" r:id="rId8"/>
    <p:sldId id="338" r:id="rId9"/>
    <p:sldId id="509" r:id="rId10"/>
    <p:sldId id="510" r:id="rId11"/>
    <p:sldId id="511" r:id="rId12"/>
    <p:sldId id="512" r:id="rId13"/>
    <p:sldId id="513" r:id="rId14"/>
    <p:sldId id="530" r:id="rId15"/>
    <p:sldId id="514" r:id="rId16"/>
    <p:sldId id="515" r:id="rId17"/>
    <p:sldId id="516" r:id="rId18"/>
    <p:sldId id="517" r:id="rId19"/>
    <p:sldId id="335" r:id="rId20"/>
    <p:sldId id="519" r:id="rId21"/>
    <p:sldId id="520" r:id="rId22"/>
    <p:sldId id="518" r:id="rId23"/>
    <p:sldId id="521" r:id="rId24"/>
    <p:sldId id="345" r:id="rId25"/>
    <p:sldId id="522" r:id="rId26"/>
    <p:sldId id="523" r:id="rId27"/>
    <p:sldId id="524" r:id="rId28"/>
    <p:sldId id="525" r:id="rId29"/>
    <p:sldId id="350" r:id="rId30"/>
    <p:sldId id="526" r:id="rId31"/>
    <p:sldId id="527" r:id="rId32"/>
    <p:sldId id="528" r:id="rId33"/>
    <p:sldId id="529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29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33"/>
    <a:srgbClr val="FF6600"/>
    <a:srgbClr val="FF33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AD71-4BFA-4337-BEDE-6D122CD35B1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C69DF-0EE1-4483-808F-57B0D03BF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2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25e9861825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125e9861825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458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25e9861825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125e9861825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13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25e9861825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125e9861825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73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25e9861825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125e9861825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21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25e9861825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125e9861825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62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25e9861825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125e9861825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16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25e9861825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125e9861825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324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25e9861825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125e9861825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62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25e9861825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125e9861825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393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25e9861825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125e9861825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78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F2F9-F969-48A3-914C-A8564FCCC14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CC4F-FDF2-4EAA-8EC2-8498836598F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F2F9-F969-48A3-914C-A8564FCCC14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CC4F-FDF2-4EAA-8EC2-8498836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4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F2F9-F969-48A3-914C-A8564FCCC14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CC4F-FDF2-4EAA-8EC2-8498836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l="1019" t="8581" r="921" b="8581"/>
          <a:stretch/>
        </p:blipFill>
        <p:spPr>
          <a:xfrm rot="10800000" flipH="1">
            <a:off x="1" y="-1"/>
            <a:ext cx="121806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325200" y="3429000"/>
            <a:ext cx="954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5341000" y="1587033"/>
            <a:ext cx="151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514600" y="4745400"/>
            <a:ext cx="7162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-1245787" y="-303863"/>
            <a:ext cx="14177521" cy="9304308"/>
            <a:chOff x="-934341" y="-227898"/>
            <a:chExt cx="10633141" cy="6978231"/>
          </a:xfrm>
        </p:grpSpPr>
        <p:grpSp>
          <p:nvGrpSpPr>
            <p:cNvPr id="27" name="Google Shape;27;p3"/>
            <p:cNvGrpSpPr/>
            <p:nvPr/>
          </p:nvGrpSpPr>
          <p:grpSpPr>
            <a:xfrm>
              <a:off x="467179" y="4603505"/>
              <a:ext cx="1631475" cy="2146829"/>
              <a:chOff x="987425" y="941388"/>
              <a:chExt cx="1517651" cy="1997050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987425" y="974725"/>
                <a:ext cx="1484315" cy="1933574"/>
              </a:xfrm>
              <a:custGeom>
                <a:avLst/>
                <a:gdLst/>
                <a:ahLst/>
                <a:cxnLst/>
                <a:rect l="l" t="t" r="r" b="b"/>
                <a:pathLst>
                  <a:path w="3642" h="4742" extrusionOk="0">
                    <a:moveTo>
                      <a:pt x="318" y="4742"/>
                    </a:moveTo>
                    <a:lnTo>
                      <a:pt x="318" y="3319"/>
                    </a:lnTo>
                    <a:lnTo>
                      <a:pt x="0" y="3000"/>
                    </a:lnTo>
                    <a:lnTo>
                      <a:pt x="0" y="2138"/>
                    </a:lnTo>
                    <a:lnTo>
                      <a:pt x="1068" y="1059"/>
                    </a:lnTo>
                    <a:lnTo>
                      <a:pt x="1828" y="1059"/>
                    </a:lnTo>
                    <a:lnTo>
                      <a:pt x="2275" y="1506"/>
                    </a:lnTo>
                    <a:lnTo>
                      <a:pt x="2893" y="1506"/>
                    </a:lnTo>
                    <a:lnTo>
                      <a:pt x="3193" y="1206"/>
                    </a:lnTo>
                    <a:lnTo>
                      <a:pt x="3193" y="449"/>
                    </a:lnTo>
                    <a:lnTo>
                      <a:pt x="3642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1087438" y="2878138"/>
                <a:ext cx="58800" cy="60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2439988" y="941388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32" y="131"/>
                    </a:moveTo>
                    <a:cubicBezTo>
                      <a:pt x="160" y="103"/>
                      <a:pt x="160" y="57"/>
                      <a:pt x="132" y="28"/>
                    </a:cubicBezTo>
                    <a:cubicBezTo>
                      <a:pt x="103" y="0"/>
                      <a:pt x="57" y="0"/>
                      <a:pt x="29" y="28"/>
                    </a:cubicBezTo>
                    <a:cubicBezTo>
                      <a:pt x="0" y="57"/>
                      <a:pt x="0" y="103"/>
                      <a:pt x="29" y="131"/>
                    </a:cubicBezTo>
                    <a:cubicBezTo>
                      <a:pt x="57" y="160"/>
                      <a:pt x="103" y="160"/>
                      <a:pt x="13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31;p3"/>
            <p:cNvGrpSpPr/>
            <p:nvPr/>
          </p:nvGrpSpPr>
          <p:grpSpPr>
            <a:xfrm rot="10800000">
              <a:off x="7659717" y="4401551"/>
              <a:ext cx="1017112" cy="1274803"/>
              <a:chOff x="3406775" y="1971675"/>
              <a:chExt cx="946151" cy="1185863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3435350" y="2001838"/>
                <a:ext cx="884237" cy="112236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54" extrusionOk="0">
                    <a:moveTo>
                      <a:pt x="2170" y="2754"/>
                    </a:moveTo>
                    <a:lnTo>
                      <a:pt x="1376" y="1960"/>
                    </a:lnTo>
                    <a:lnTo>
                      <a:pt x="1006" y="1960"/>
                    </a:lnTo>
                    <a:lnTo>
                      <a:pt x="0" y="95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4287838" y="3092450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32" y="29"/>
                    </a:moveTo>
                    <a:cubicBezTo>
                      <a:pt x="160" y="57"/>
                      <a:pt x="160" y="103"/>
                      <a:pt x="132" y="132"/>
                    </a:cubicBezTo>
                    <a:cubicBezTo>
                      <a:pt x="104" y="160"/>
                      <a:pt x="57" y="160"/>
                      <a:pt x="29" y="132"/>
                    </a:cubicBezTo>
                    <a:cubicBezTo>
                      <a:pt x="0" y="103"/>
                      <a:pt x="0" y="57"/>
                      <a:pt x="29" y="29"/>
                    </a:cubicBezTo>
                    <a:cubicBezTo>
                      <a:pt x="57" y="0"/>
                      <a:pt x="104" y="0"/>
                      <a:pt x="13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406775" y="1971675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rot="-5400000">
              <a:off x="8552842" y="1934351"/>
              <a:ext cx="1017112" cy="1274803"/>
              <a:chOff x="3406775" y="1971675"/>
              <a:chExt cx="946151" cy="1185863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435350" y="2001838"/>
                <a:ext cx="884237" cy="112236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54" extrusionOk="0">
                    <a:moveTo>
                      <a:pt x="2170" y="2754"/>
                    </a:moveTo>
                    <a:lnTo>
                      <a:pt x="1376" y="1960"/>
                    </a:lnTo>
                    <a:lnTo>
                      <a:pt x="1006" y="1960"/>
                    </a:lnTo>
                    <a:lnTo>
                      <a:pt x="0" y="95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4287838" y="3092450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32" y="29"/>
                    </a:moveTo>
                    <a:cubicBezTo>
                      <a:pt x="160" y="57"/>
                      <a:pt x="160" y="103"/>
                      <a:pt x="132" y="132"/>
                    </a:cubicBezTo>
                    <a:cubicBezTo>
                      <a:pt x="104" y="160"/>
                      <a:pt x="57" y="160"/>
                      <a:pt x="29" y="132"/>
                    </a:cubicBezTo>
                    <a:cubicBezTo>
                      <a:pt x="0" y="103"/>
                      <a:pt x="0" y="57"/>
                      <a:pt x="29" y="29"/>
                    </a:cubicBezTo>
                    <a:cubicBezTo>
                      <a:pt x="57" y="0"/>
                      <a:pt x="104" y="0"/>
                      <a:pt x="13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3406775" y="1971675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>
              <a:off x="-934341" y="152400"/>
              <a:ext cx="1868687" cy="1646829"/>
              <a:chOff x="2757488" y="141767"/>
              <a:chExt cx="1738314" cy="1531934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2786063" y="171930"/>
                <a:ext cx="1709739" cy="1501771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683" extrusionOk="0">
                    <a:moveTo>
                      <a:pt x="3874" y="0"/>
                    </a:moveTo>
                    <a:lnTo>
                      <a:pt x="3874" y="1423"/>
                    </a:lnTo>
                    <a:lnTo>
                      <a:pt x="4192" y="1742"/>
                    </a:lnTo>
                    <a:lnTo>
                      <a:pt x="4192" y="2604"/>
                    </a:lnTo>
                    <a:lnTo>
                      <a:pt x="3125" y="3683"/>
                    </a:lnTo>
                    <a:lnTo>
                      <a:pt x="2364" y="3683"/>
                    </a:lnTo>
                    <a:lnTo>
                      <a:pt x="1917" y="3236"/>
                    </a:lnTo>
                    <a:lnTo>
                      <a:pt x="1299" y="3236"/>
                    </a:lnTo>
                    <a:lnTo>
                      <a:pt x="999" y="3536"/>
                    </a:lnTo>
                    <a:lnTo>
                      <a:pt x="0" y="353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2757488" y="1441450"/>
                <a:ext cx="58738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6" extrusionOk="0">
                    <a:moveTo>
                      <a:pt x="73" y="0"/>
                    </a:moveTo>
                    <a:cubicBezTo>
                      <a:pt x="33" y="0"/>
                      <a:pt x="0" y="32"/>
                      <a:pt x="0" y="73"/>
                    </a:cubicBezTo>
                    <a:cubicBezTo>
                      <a:pt x="0" y="113"/>
                      <a:pt x="32" y="146"/>
                      <a:pt x="73" y="146"/>
                    </a:cubicBezTo>
                    <a:cubicBezTo>
                      <a:pt x="113" y="146"/>
                      <a:pt x="146" y="113"/>
                      <a:pt x="146" y="73"/>
                    </a:cubicBezTo>
                    <a:cubicBezTo>
                      <a:pt x="146" y="33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337050" y="141767"/>
                <a:ext cx="58800" cy="60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43;p3"/>
            <p:cNvGrpSpPr/>
            <p:nvPr/>
          </p:nvGrpSpPr>
          <p:grpSpPr>
            <a:xfrm>
              <a:off x="-86047" y="2640401"/>
              <a:ext cx="855055" cy="686105"/>
              <a:chOff x="3524250" y="2062163"/>
              <a:chExt cx="795400" cy="638237"/>
            </a:xfrm>
          </p:grpSpPr>
          <p:sp>
            <p:nvSpPr>
              <p:cNvPr id="44" name="Google Shape;44;p3"/>
              <p:cNvSpPr/>
              <p:nvPr/>
            </p:nvSpPr>
            <p:spPr>
              <a:xfrm>
                <a:off x="3554413" y="2090738"/>
                <a:ext cx="736598" cy="58102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422" extrusionOk="0">
                    <a:moveTo>
                      <a:pt x="1805" y="1422"/>
                    </a:moveTo>
                    <a:lnTo>
                      <a:pt x="729" y="1422"/>
                    </a:lnTo>
                    <a:lnTo>
                      <a:pt x="0" y="693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4260850" y="2641600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3524250" y="2062163"/>
                <a:ext cx="603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47;p3"/>
            <p:cNvGrpSpPr/>
            <p:nvPr/>
          </p:nvGrpSpPr>
          <p:grpSpPr>
            <a:xfrm rot="10800000">
              <a:off x="7347110" y="-227898"/>
              <a:ext cx="2153797" cy="455801"/>
              <a:chOff x="4886735" y="1558927"/>
              <a:chExt cx="2153797" cy="455801"/>
            </a:xfrm>
          </p:grpSpPr>
          <p:sp>
            <p:nvSpPr>
              <p:cNvPr id="48" name="Google Shape;48;p3"/>
              <p:cNvSpPr/>
              <p:nvPr/>
            </p:nvSpPr>
            <p:spPr>
              <a:xfrm>
                <a:off x="4919159" y="1591351"/>
                <a:ext cx="2090506" cy="390797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893" extrusionOk="0">
                    <a:moveTo>
                      <a:pt x="0" y="893"/>
                    </a:moveTo>
                    <a:lnTo>
                      <a:pt x="1232" y="893"/>
                    </a:lnTo>
                    <a:lnTo>
                      <a:pt x="2125" y="0"/>
                    </a:lnTo>
                    <a:lnTo>
                      <a:pt x="4768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4886735" y="1951428"/>
                <a:ext cx="65100" cy="63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6977232" y="1558927"/>
                <a:ext cx="63300" cy="651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1393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DF2709-B526-1D6E-D0E5-057B8518A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CA9E58D-5745-969C-D715-6103D1E13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EB2C86-A14E-A69F-24A2-33352CA1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1CAA-D43E-41C7-B747-7F9ABC4F4B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9E3BAF-E46D-57F1-9574-E9BD1B06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8007F-99F9-6D95-2DC5-FF60C121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9BA3-72C7-4CD1-9C6F-679CA5BC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81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9699AC-2335-7AC6-FDCE-D83372C4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C1A89C-AE61-010D-41AE-806FC084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FBDD28-7078-83FF-62A0-EB1DB9D5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1CAA-D43E-41C7-B747-7F9ABC4F4B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10B820-76DB-54B2-B8DE-098F156D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3E4DB4-F7BC-F7FF-25F0-C914E580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9BA3-72C7-4CD1-9C6F-679CA5BC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02AFA4-D485-4160-5B45-79EE805C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40BA39-1FCB-2C7D-D020-06113ADB7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6632A7-DCE5-B63F-82F2-9BB025865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1CAA-D43E-41C7-B747-7F9ABC4F4B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E2B6AE-7083-68BF-26BE-FC204FC5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2B738F-8A3C-D865-CC69-70BDC51D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9BA3-72C7-4CD1-9C6F-679CA5BC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5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1CBB62-7FF8-22D6-7E73-5305813B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228111-F54E-9D4D-5A62-4C47FAE9B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8C0C7B7-F6B5-D2DD-1302-F1A185C6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E17640-2AB9-BD44-B2A4-C62BA279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1CAA-D43E-41C7-B747-7F9ABC4F4B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992B8E-1C0A-C648-0C77-B69C467B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723D84-DC41-ACEB-C26A-B2D51588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9BA3-72C7-4CD1-9C6F-679CA5BC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08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AF261-7224-537B-5A7D-5D9961BB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2BE71B-528D-DC91-0CBE-B6A299603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4E25EE-D46E-9F05-C0FF-2D9A6451B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9E63A12-8A1E-9169-C14F-DDDEE914C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BC045E-09C3-0BD6-D0AE-E0F665B0C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4189B1E-8744-FC32-1014-88AF9353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1CAA-D43E-41C7-B747-7F9ABC4F4B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6B23AC4-4741-40C7-D3B0-48BEEE2A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B7FD02-C8F6-4AEA-8F49-3F711A67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9BA3-72C7-4CD1-9C6F-679CA5BC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5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C6C13C-99CA-9064-F63C-2D2CE719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E19C03C-7D12-6532-168C-16A07D56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1CAA-D43E-41C7-B747-7F9ABC4F4B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C0A090-A542-59BE-E0E8-5171EC46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903D031-492B-2DC0-F79C-36698A9A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9BA3-72C7-4CD1-9C6F-679CA5BC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80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685BD6-C2A2-324D-35D3-54051613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1CAA-D43E-41C7-B747-7F9ABC4F4B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71F2A4E-3DE6-F613-536B-D51FAC5B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50A9F3-9174-29D5-136A-DC929FA3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9BA3-72C7-4CD1-9C6F-679CA5BC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2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F2F9-F969-48A3-914C-A8564FCCC14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CC4F-FDF2-4EAA-8EC2-8498836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5F870-43B0-5E94-5C94-137416D3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F111BC-8946-E679-5CC9-914D536E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718564B-9419-ECD6-5455-2979F309C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FBA11B-CD74-997B-E432-53EAD3F5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1CAA-D43E-41C7-B747-7F9ABC4F4B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306C20-4ED4-EE6B-C6C6-EF0B348E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6F2611-FAE4-B4B4-E7C8-07D78673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9BA3-72C7-4CD1-9C6F-679CA5BC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74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19D071-7C8A-5A7D-7812-CC43B665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64C913A-08FE-887D-5611-102A0919D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6901B6B-22A6-32FE-1889-E5CAE96F1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A49445-9379-99FA-1571-527966D0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1CAA-D43E-41C7-B747-7F9ABC4F4B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7591A0-82DC-FFDA-0966-3E1A0759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61B852-9DC4-6F37-9013-47181089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9BA3-72C7-4CD1-9C6F-679CA5BC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11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A432DC-8B5D-D24D-7DC0-2748BDC7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4A8089B-41D7-404D-A59B-8DEFFE4BF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80E8C8-4113-B534-BCCA-A442B39D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1CAA-D43E-41C7-B747-7F9ABC4F4B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F070F6-96F9-AFD5-E6A4-520C566EF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F6C5EE-35B6-A39E-D0BC-B9D3CB56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9BA3-72C7-4CD1-9C6F-679CA5BC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7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D526593-070A-0A18-9873-83D9B230B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E70E9EE-B6F8-505E-2ACA-C42DA5B16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5AC9CD-89C2-8694-867D-7A438CE2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1CAA-D43E-41C7-B747-7F9ABC4F4B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D643E0-A6A8-8033-6685-143CF9CB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9232B6-0DF7-2DB5-EE92-74F5364C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9BA3-72C7-4CD1-9C6F-679CA5BC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5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84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90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05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17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4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F2F9-F969-48A3-914C-A8564FCCC14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CC4F-FDF2-4EAA-8EC2-8498836598F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7046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07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75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74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92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7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F2F9-F969-48A3-914C-A8564FCCC14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CC4F-FDF2-4EAA-8EC2-8498836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6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F2F9-F969-48A3-914C-A8564FCCC14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CC4F-FDF2-4EAA-8EC2-8498836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1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F2F9-F969-48A3-914C-A8564FCCC14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CC4F-FDF2-4EAA-8EC2-8498836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5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F2F9-F969-48A3-914C-A8564FCCC14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CC4F-FDF2-4EAA-8EC2-8498836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3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F5AF2F9-F969-48A3-914C-A8564FCCC14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31CC4F-FDF2-4EAA-8EC2-8498836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9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F2F9-F969-48A3-914C-A8564FCCC14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CC4F-FDF2-4EAA-8EC2-8498836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0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5AF2F9-F969-48A3-914C-A8564FCCC14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31CC4F-FDF2-4EAA-8EC2-8498836598F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1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A28D5EA-F842-2428-CBC1-1E515339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4E0A93-B5B5-010E-AAC5-B00E73BD5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F33860-C9E0-D547-887C-FD799301F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51CAA-D43E-41C7-B747-7F9ABC4F4B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4CB5F6-3D0E-4FE4-6C1D-1117B12DD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25BB11-8715-A192-23F4-A55655FE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79BA3-72C7-4CD1-9C6F-679CA5BC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2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9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0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8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7.sv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8.sv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57.svg"/><Relationship Id="rId5" Type="http://schemas.microsoft.com/office/2007/relationships/media" Target="../media/media3.wav"/><Relationship Id="rId10" Type="http://schemas.openxmlformats.org/officeDocument/2006/relationships/image" Target="../media/image54.png"/><Relationship Id="rId4" Type="http://schemas.openxmlformats.org/officeDocument/2006/relationships/audio" Target="../media/media2.mp3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57.svg"/><Relationship Id="rId5" Type="http://schemas.microsoft.com/office/2007/relationships/media" Target="../media/media3.wav"/><Relationship Id="rId10" Type="http://schemas.openxmlformats.org/officeDocument/2006/relationships/image" Target="../media/image54.png"/><Relationship Id="rId4" Type="http://schemas.openxmlformats.org/officeDocument/2006/relationships/audio" Target="../media/media2.mp3"/><Relationship Id="rId9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2.mp3"/><Relationship Id="rId7" Type="http://schemas.openxmlformats.org/officeDocument/2006/relationships/image" Target="../media/image5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Relationship Id="rId9" Type="http://schemas.openxmlformats.org/officeDocument/2006/relationships/image" Target="../media/image57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2.mp3"/><Relationship Id="rId7" Type="http://schemas.openxmlformats.org/officeDocument/2006/relationships/image" Target="../media/image5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Relationship Id="rId9" Type="http://schemas.openxmlformats.org/officeDocument/2006/relationships/image" Target="../media/image57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57.svg"/><Relationship Id="rId5" Type="http://schemas.microsoft.com/office/2007/relationships/media" Target="../media/media3.wav"/><Relationship Id="rId10" Type="http://schemas.openxmlformats.org/officeDocument/2006/relationships/image" Target="../media/image54.png"/><Relationship Id="rId4" Type="http://schemas.openxmlformats.org/officeDocument/2006/relationships/audio" Target="../media/media2.mp3"/><Relationship Id="rId9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2.mp3"/><Relationship Id="rId7" Type="http://schemas.openxmlformats.org/officeDocument/2006/relationships/image" Target="../media/image5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Relationship Id="rId9" Type="http://schemas.openxmlformats.org/officeDocument/2006/relationships/image" Target="../media/image57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2.mp3"/><Relationship Id="rId7" Type="http://schemas.openxmlformats.org/officeDocument/2006/relationships/image" Target="../media/image5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Relationship Id="rId9" Type="http://schemas.openxmlformats.org/officeDocument/2006/relationships/image" Target="../media/image5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2.mp3"/><Relationship Id="rId7" Type="http://schemas.openxmlformats.org/officeDocument/2006/relationships/image" Target="../media/image5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Relationship Id="rId9" Type="http://schemas.openxmlformats.org/officeDocument/2006/relationships/image" Target="../media/image57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57.svg"/><Relationship Id="rId5" Type="http://schemas.microsoft.com/office/2007/relationships/media" Target="../media/media3.wav"/><Relationship Id="rId10" Type="http://schemas.openxmlformats.org/officeDocument/2006/relationships/image" Target="../media/image54.png"/><Relationship Id="rId4" Type="http://schemas.openxmlformats.org/officeDocument/2006/relationships/audio" Target="../media/media2.mp3"/><Relationship Id="rId9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2.mp3"/><Relationship Id="rId7" Type="http://schemas.openxmlformats.org/officeDocument/2006/relationships/image" Target="../media/image5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Relationship Id="rId9" Type="http://schemas.openxmlformats.org/officeDocument/2006/relationships/image" Target="../media/image57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7.png"/><Relationship Id="rId5" Type="http://schemas.openxmlformats.org/officeDocument/2006/relationships/image" Target="../media/image73.sv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0059" y="3533752"/>
            <a:ext cx="69980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sát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hình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xác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định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gọi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ngành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nghề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lĩnh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vực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kĩ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thuật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itchFamily="18" charset="0"/>
              </a:rPr>
              <a:t>điện</a:t>
            </a:r>
            <a:r>
              <a:rPr lang="en-US" sz="3200" dirty="0">
                <a:latin typeface="Bahnschrift SemiBold SemiConden" panose="020B0502040204020203" pitchFamily="34" charset="0"/>
                <a:cs typeface="Times New Roman" pitchFamily="18" charset="0"/>
              </a:rPr>
              <a:t>?</a:t>
            </a:r>
          </a:p>
          <a:p>
            <a:pPr algn="ctr"/>
            <a:endParaRPr lang="en-US" sz="3200" dirty="0">
              <a:latin typeface="Bahnschrift SemiBold SemiConden" panose="020B0502040204020203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677" y="3066019"/>
            <a:ext cx="3903606" cy="232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9A7485A-EA69-3846-6C6F-076E55FE0FCC}"/>
              </a:ext>
            </a:extLst>
          </p:cNvPr>
          <p:cNvSpPr/>
          <p:nvPr/>
        </p:nvSpPr>
        <p:spPr>
          <a:xfrm>
            <a:off x="599983" y="3005055"/>
            <a:ext cx="7218218" cy="25908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49E1FCE-CE4F-E935-79F9-14F552ECE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47" y="190582"/>
            <a:ext cx="2909117" cy="2550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83F3A38-E5F7-1A64-C777-6FAE13EEC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475" y="190581"/>
            <a:ext cx="2678688" cy="255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4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3">
            <a:extLst>
              <a:ext uri="{FF2B5EF4-FFF2-40B4-BE49-F238E27FC236}">
                <a16:creationId xmlns="" xmlns:a16="http://schemas.microsoft.com/office/drawing/2014/main" id="{9D13BC82-0EDD-F9BA-F68D-C0DBAAE36D00}"/>
              </a:ext>
            </a:extLst>
          </p:cNvPr>
          <p:cNvSpPr/>
          <p:nvPr/>
        </p:nvSpPr>
        <p:spPr>
          <a:xfrm>
            <a:off x="236045" y="1907931"/>
            <a:ext cx="3083929" cy="3042137"/>
          </a:xfrm>
          <a:prstGeom prst="rightArrow">
            <a:avLst>
              <a:gd name="adj1" fmla="val 50000"/>
              <a:gd name="adj2" fmla="val 47719"/>
            </a:avLst>
          </a:prstGeom>
          <a:solidFill>
            <a:srgbClr val="CC3300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lực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3A1928A7-3D3B-A929-22F0-0237E24F1A6A}"/>
              </a:ext>
            </a:extLst>
          </p:cNvPr>
          <p:cNvSpPr/>
          <p:nvPr/>
        </p:nvSpPr>
        <p:spPr>
          <a:xfrm>
            <a:off x="3447674" y="392727"/>
            <a:ext cx="8326984" cy="1389686"/>
          </a:xfrm>
          <a:prstGeom prst="roundRect">
            <a:avLst/>
          </a:prstGeom>
          <a:solidFill>
            <a:srgbClr val="CCDDEA"/>
          </a:solidFill>
          <a:ln w="28575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13">
            <a:extLst>
              <a:ext uri="{FF2B5EF4-FFF2-40B4-BE49-F238E27FC236}">
                <a16:creationId xmlns="" xmlns:a16="http://schemas.microsoft.com/office/drawing/2014/main" id="{72EED036-6EB2-AFAB-4299-96C4DD662E1E}"/>
              </a:ext>
            </a:extLst>
          </p:cNvPr>
          <p:cNvSpPr/>
          <p:nvPr/>
        </p:nvSpPr>
        <p:spPr>
          <a:xfrm>
            <a:off x="3447674" y="2118645"/>
            <a:ext cx="8326984" cy="1389686"/>
          </a:xfrm>
          <a:prstGeom prst="roundRect">
            <a:avLst/>
          </a:prstGeom>
          <a:solidFill>
            <a:srgbClr val="E48312">
              <a:lumMod val="20000"/>
              <a:lumOff val="80000"/>
            </a:srgbClr>
          </a:solidFill>
          <a:ln w="28575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14">
            <a:extLst>
              <a:ext uri="{FF2B5EF4-FFF2-40B4-BE49-F238E27FC236}">
                <a16:creationId xmlns="" xmlns:a16="http://schemas.microsoft.com/office/drawing/2014/main" id="{77A3F967-2232-C726-71DA-28CE913DDF52}"/>
              </a:ext>
            </a:extLst>
          </p:cNvPr>
          <p:cNvSpPr/>
          <p:nvPr/>
        </p:nvSpPr>
        <p:spPr>
          <a:xfrm>
            <a:off x="3447674" y="3894576"/>
            <a:ext cx="8326984" cy="1226064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thạo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22">
            <a:extLst>
              <a:ext uri="{FF2B5EF4-FFF2-40B4-BE49-F238E27FC236}">
                <a16:creationId xmlns="" xmlns:a16="http://schemas.microsoft.com/office/drawing/2014/main" id="{6CF41266-812C-68E9-01A7-6513B686E4B2}"/>
              </a:ext>
            </a:extLst>
          </p:cNvPr>
          <p:cNvSpPr/>
          <p:nvPr/>
        </p:nvSpPr>
        <p:spPr>
          <a:xfrm>
            <a:off x="3447674" y="5373047"/>
            <a:ext cx="8326984" cy="1092226"/>
          </a:xfrm>
          <a:prstGeom prst="roundRect">
            <a:avLst/>
          </a:prstGeom>
          <a:solidFill>
            <a:srgbClr val="C2BC80">
              <a:lumMod val="75000"/>
            </a:srgbClr>
          </a:solidFill>
          <a:ln w="28575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6948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B18F396-1F19-95AB-7059-AA97AB42E6AF}"/>
              </a:ext>
            </a:extLst>
          </p:cNvPr>
          <p:cNvSpPr/>
          <p:nvPr/>
        </p:nvSpPr>
        <p:spPr>
          <a:xfrm>
            <a:off x="4132519" y="205244"/>
            <a:ext cx="4148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E48312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E48312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48312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E48312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48312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E48312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48312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việc</a:t>
            </a:r>
            <a:endParaRPr lang="en-US" sz="4000" b="1" dirty="0">
              <a:solidFill>
                <a:srgbClr val="E48312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CA75D42-4215-B256-43A9-0B5BA5C1A3AC}"/>
              </a:ext>
            </a:extLst>
          </p:cNvPr>
          <p:cNvSpPr/>
          <p:nvPr/>
        </p:nvSpPr>
        <p:spPr>
          <a:xfrm>
            <a:off x="214165" y="3363232"/>
            <a:ext cx="2726789" cy="2896891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ADAFD8-282B-C0E2-F00D-97825AA60895}"/>
              </a:ext>
            </a:extLst>
          </p:cNvPr>
          <p:cNvSpPr/>
          <p:nvPr/>
        </p:nvSpPr>
        <p:spPr>
          <a:xfrm>
            <a:off x="3223826" y="3363232"/>
            <a:ext cx="2645533" cy="2896891"/>
          </a:xfrm>
          <a:prstGeom prst="rect">
            <a:avLst/>
          </a:prstGeom>
          <a:solidFill>
            <a:srgbClr val="E48312"/>
          </a:solidFill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ty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lắp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tòa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sở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endParaRPr kumimoji="0" lang="en-US" sz="2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BC0AE53-EA27-AEC5-2F41-DFA2400E7684}"/>
              </a:ext>
            </a:extLst>
          </p:cNvPr>
          <p:cNvSpPr/>
          <p:nvPr/>
        </p:nvSpPr>
        <p:spPr>
          <a:xfrm>
            <a:off x="6096000" y="3363525"/>
            <a:ext cx="2928424" cy="2896597"/>
          </a:xfrm>
          <a:prstGeom prst="rect">
            <a:avLst/>
          </a:prstGeom>
          <a:solidFill>
            <a:srgbClr val="CCDDEA">
              <a:lumMod val="50000"/>
            </a:srgbClr>
          </a:solidFill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công ty năng lượng để thiết kế hệ thống điện cho các dự án năng lượng điện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3AB15A5-A6D0-5E3C-A0E8-F2C87F7D4341}"/>
              </a:ext>
            </a:extLst>
          </p:cNvPr>
          <p:cNvSpPr/>
          <p:nvPr/>
        </p:nvSpPr>
        <p:spPr>
          <a:xfrm>
            <a:off x="9234635" y="3363231"/>
            <a:ext cx="2743200" cy="2896891"/>
          </a:xfrm>
          <a:prstGeom prst="rect">
            <a:avLst/>
          </a:prstGeom>
          <a:solidFill>
            <a:srgbClr val="E48312"/>
          </a:solidFill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trường đại học và viện nghiên cứu để giảng dạy và nghiên cứu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9263BE2-FA32-85CD-10B4-9DEF98178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65" y="1189185"/>
            <a:ext cx="2726789" cy="197894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00E4F7C-0E20-94FD-CE8C-56AAA4F40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479" y="1189185"/>
            <a:ext cx="2700228" cy="197894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7FEB8D-DDC0-5B96-0423-1502AE250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89185"/>
            <a:ext cx="2928424" cy="197894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E3F382C-C524-96ED-01F7-FBE59132E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717" y="1189185"/>
            <a:ext cx="2743201" cy="197894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DCF8CF1-9A4B-BDC2-42C1-95364EAE82DD}"/>
              </a:ext>
            </a:extLst>
          </p:cNvPr>
          <p:cNvCxnSpPr>
            <a:stCxn id="7" idx="2"/>
            <a:endCxn id="3" idx="0"/>
          </p:cNvCxnSpPr>
          <p:nvPr/>
        </p:nvCxnSpPr>
        <p:spPr>
          <a:xfrm>
            <a:off x="1577560" y="3168125"/>
            <a:ext cx="0" cy="1951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10B1281-5B61-E7CD-621C-83071B89F302}"/>
              </a:ext>
            </a:extLst>
          </p:cNvPr>
          <p:cNvCxnSpPr>
            <a:stCxn id="8" idx="2"/>
          </p:cNvCxnSpPr>
          <p:nvPr/>
        </p:nvCxnSpPr>
        <p:spPr>
          <a:xfrm flipH="1">
            <a:off x="4543865" y="3168125"/>
            <a:ext cx="2728" cy="1951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57D5D68-BA71-AFBA-9EEA-021F8463D926}"/>
              </a:ext>
            </a:extLst>
          </p:cNvPr>
          <p:cNvCxnSpPr/>
          <p:nvPr/>
        </p:nvCxnSpPr>
        <p:spPr>
          <a:xfrm flipH="1">
            <a:off x="7560212" y="3168125"/>
            <a:ext cx="2728" cy="1951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7971A89F-416D-7FF6-B2AB-268C71F15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3559" y="3148210"/>
            <a:ext cx="42676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17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y trình sản xuất máy biến áp của Công ty | lioa.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43" y="1867080"/>
            <a:ext cx="4183897" cy="33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áy biến áp LE: Đối tác tin cậy của ngành điện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44" y="1896269"/>
            <a:ext cx="5459217" cy="33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080723" y="318618"/>
            <a:ext cx="95972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SẢN XUẤT, CHẾ TẠO THIẾT BỊ ĐIỆN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2890" y="5581399"/>
            <a:ext cx="4953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áp</a:t>
            </a:r>
            <a:endParaRPr lang="en-US" sz="3200" dirty="0"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6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650B4A17-E727-C85E-DFBA-A3CD9131B836}"/>
              </a:ext>
            </a:extLst>
          </p:cNvPr>
          <p:cNvSpPr/>
          <p:nvPr/>
        </p:nvSpPr>
        <p:spPr>
          <a:xfrm>
            <a:off x="206511" y="1883701"/>
            <a:ext cx="2849217" cy="2716696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BD582C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Mô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tả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công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việc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="" xmlns:a16="http://schemas.microsoft.com/office/drawing/2014/main" id="{56CC1ED2-5462-81C3-7EA2-01E9169FE740}"/>
              </a:ext>
            </a:extLst>
          </p:cNvPr>
          <p:cNvSpPr/>
          <p:nvPr/>
        </p:nvSpPr>
        <p:spPr>
          <a:xfrm>
            <a:off x="-1523842" y="1048814"/>
            <a:ext cx="5087099" cy="4386470"/>
          </a:xfrm>
          <a:prstGeom prst="blockArc">
            <a:avLst>
              <a:gd name="adj1" fmla="val 16406837"/>
              <a:gd name="adj2" fmla="val 5028564"/>
              <a:gd name="adj3" fmla="val 5184"/>
            </a:avLst>
          </a:prstGeom>
          <a:solidFill>
            <a:srgbClr val="BD582C">
              <a:lumMod val="75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="" xmlns:a16="http://schemas.microsoft.com/office/drawing/2014/main" id="{9398A5C5-9A15-50DE-CCD6-AF57CBF53D25}"/>
              </a:ext>
            </a:extLst>
          </p:cNvPr>
          <p:cNvSpPr/>
          <p:nvPr/>
        </p:nvSpPr>
        <p:spPr>
          <a:xfrm>
            <a:off x="3470680" y="475187"/>
            <a:ext cx="8388386" cy="2057872"/>
          </a:xfrm>
          <a:prstGeom prst="roundRect">
            <a:avLst/>
          </a:prstGeom>
          <a:noFill/>
          <a:ln w="5715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48692A1E-C9C5-F378-8568-29FD0194CCC3}"/>
              </a:ext>
            </a:extLst>
          </p:cNvPr>
          <p:cNvSpPr/>
          <p:nvPr/>
        </p:nvSpPr>
        <p:spPr>
          <a:xfrm>
            <a:off x="3470679" y="3829031"/>
            <a:ext cx="8388387" cy="2343228"/>
          </a:xfrm>
          <a:prstGeom prst="roundRect">
            <a:avLst/>
          </a:prstGeom>
          <a:noFill/>
          <a:ln w="5715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D53A301-9423-1FAF-AB5C-977A33CFBEB3}"/>
              </a:ext>
            </a:extLst>
          </p:cNvPr>
          <p:cNvSpPr/>
          <p:nvPr/>
        </p:nvSpPr>
        <p:spPr>
          <a:xfrm>
            <a:off x="3059297" y="2072073"/>
            <a:ext cx="457671" cy="460985"/>
          </a:xfrm>
          <a:prstGeom prst="ellipse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6550ED2-3596-CDCE-DA2A-94CE09B3075C}"/>
              </a:ext>
            </a:extLst>
          </p:cNvPr>
          <p:cNvSpPr/>
          <p:nvPr/>
        </p:nvSpPr>
        <p:spPr>
          <a:xfrm>
            <a:off x="3178227" y="3753678"/>
            <a:ext cx="457671" cy="460985"/>
          </a:xfrm>
          <a:prstGeom prst="ellipse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="" xmlns:a16="http://schemas.microsoft.com/office/drawing/2014/main" id="{FA27CF3A-30D2-BB5A-8C41-1DEA25DF7F6A}"/>
              </a:ext>
            </a:extLst>
          </p:cNvPr>
          <p:cNvSpPr/>
          <p:nvPr/>
        </p:nvSpPr>
        <p:spPr>
          <a:xfrm>
            <a:off x="3635898" y="742123"/>
            <a:ext cx="8169198" cy="1524000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chuyền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="" xmlns:a16="http://schemas.microsoft.com/office/drawing/2014/main" id="{E3D9DF77-63FD-DAD3-A6FF-F218417E3C1E}"/>
              </a:ext>
            </a:extLst>
          </p:cNvPr>
          <p:cNvSpPr/>
          <p:nvPr/>
        </p:nvSpPr>
        <p:spPr>
          <a:xfrm>
            <a:off x="3928350" y="4098608"/>
            <a:ext cx="7089905" cy="1804073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BB9886E3-F6B0-E629-450F-6CBD3FF4FF42}"/>
              </a:ext>
            </a:extLst>
          </p:cNvPr>
          <p:cNvSpPr/>
          <p:nvPr/>
        </p:nvSpPr>
        <p:spPr>
          <a:xfrm>
            <a:off x="595745" y="1586347"/>
            <a:ext cx="5971311" cy="2729346"/>
          </a:xfrm>
          <a:prstGeom prst="flowChartAlternateProcess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9E3E3A9F-A365-65A9-CEE4-94BE818BC19F}"/>
              </a:ext>
            </a:extLst>
          </p:cNvPr>
          <p:cNvSpPr/>
          <p:nvPr/>
        </p:nvSpPr>
        <p:spPr>
          <a:xfrm>
            <a:off x="7446819" y="1925782"/>
            <a:ext cx="4322617" cy="3490280"/>
          </a:xfrm>
          <a:prstGeom prst="flowChartAlternateProcess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16706982-1DE5-C1C8-1CE5-06AC09D6D682}"/>
              </a:ext>
            </a:extLst>
          </p:cNvPr>
          <p:cNvSpPr/>
          <p:nvPr/>
        </p:nvSpPr>
        <p:spPr>
          <a:xfrm>
            <a:off x="5264728" y="217742"/>
            <a:ext cx="4599709" cy="1943568"/>
          </a:xfrm>
          <a:prstGeom prst="ellipse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YÊU CẦU VỀ TRÌNH ĐỘ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="" xmlns:a16="http://schemas.microsoft.com/office/drawing/2014/main" id="{28A45052-AC68-A269-8142-315D6FC3191A}"/>
              </a:ext>
            </a:extLst>
          </p:cNvPr>
          <p:cNvSpPr/>
          <p:nvPr/>
        </p:nvSpPr>
        <p:spPr>
          <a:xfrm>
            <a:off x="678874" y="1586347"/>
            <a:ext cx="5888182" cy="2729345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 SemiConden" panose="020B0502040204020203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="" xmlns:a16="http://schemas.microsoft.com/office/drawing/2014/main" id="{BEDA3AD4-D74E-CF9D-17A6-9C74E98D654B}"/>
              </a:ext>
            </a:extLst>
          </p:cNvPr>
          <p:cNvSpPr/>
          <p:nvPr/>
        </p:nvSpPr>
        <p:spPr>
          <a:xfrm>
            <a:off x="595745" y="2212485"/>
            <a:ext cx="5971311" cy="1350498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trí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chuyên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ngành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thuật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="" xmlns:a16="http://schemas.microsoft.com/office/drawing/2014/main" id="{5CE3CE1F-34BC-FE23-8FF0-F760C56B2164}"/>
              </a:ext>
            </a:extLst>
          </p:cNvPr>
          <p:cNvSpPr/>
          <p:nvPr/>
        </p:nvSpPr>
        <p:spPr>
          <a:xfrm>
            <a:off x="7678005" y="2538068"/>
            <a:ext cx="3730893" cy="2504049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trí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cấp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đẳng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chuyên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ngành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thuật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Thợ điện PNG, Vector, PSD, và biểu tượng để tải về miễn phí |  pngtree">
            <a:extLst>
              <a:ext uri="{FF2B5EF4-FFF2-40B4-BE49-F238E27FC236}">
                <a16:creationId xmlns="" xmlns:a16="http://schemas.microsoft.com/office/drawing/2014/main" id="{FFDF3F39-E375-EE9E-5BCD-BD75FE921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580" y="47596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2D4F5998-C48E-3F57-F206-8F36192CF571}"/>
              </a:ext>
            </a:extLst>
          </p:cNvPr>
          <p:cNvSpPr/>
          <p:nvPr/>
        </p:nvSpPr>
        <p:spPr>
          <a:xfrm>
            <a:off x="0" y="3945585"/>
            <a:ext cx="2375789" cy="227542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6">
            <a:extLst>
              <a:ext uri="{FF2B5EF4-FFF2-40B4-BE49-F238E27FC236}">
                <a16:creationId xmlns="" xmlns:a16="http://schemas.microsoft.com/office/drawing/2014/main" id="{ED8794E8-3B25-6777-5127-6A6F737772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66425" y="5032907"/>
            <a:ext cx="7279617" cy="18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49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3">
            <a:extLst>
              <a:ext uri="{FF2B5EF4-FFF2-40B4-BE49-F238E27FC236}">
                <a16:creationId xmlns="" xmlns:a16="http://schemas.microsoft.com/office/drawing/2014/main" id="{9D13BC82-0EDD-F9BA-F68D-C0DBAAE36D00}"/>
              </a:ext>
            </a:extLst>
          </p:cNvPr>
          <p:cNvSpPr/>
          <p:nvPr/>
        </p:nvSpPr>
        <p:spPr>
          <a:xfrm>
            <a:off x="236045" y="1907931"/>
            <a:ext cx="3083929" cy="3042137"/>
          </a:xfrm>
          <a:prstGeom prst="rightArrow">
            <a:avLst>
              <a:gd name="adj1" fmla="val 50000"/>
              <a:gd name="adj2" fmla="val 47719"/>
            </a:avLst>
          </a:prstGeom>
          <a:solidFill>
            <a:srgbClr val="CC3300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lực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SemiConden" panose="020B0502040204020203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="" xmlns:a16="http://schemas.microsoft.com/office/drawing/2014/main" id="{E24E2562-0896-582F-31A2-30D9F0358494}"/>
              </a:ext>
            </a:extLst>
          </p:cNvPr>
          <p:cNvSpPr/>
          <p:nvPr/>
        </p:nvSpPr>
        <p:spPr>
          <a:xfrm>
            <a:off x="3842771" y="288619"/>
            <a:ext cx="7835707" cy="1374122"/>
          </a:xfrm>
          <a:prstGeom prst="roundRect">
            <a:avLst/>
          </a:prstGeom>
          <a:solidFill>
            <a:srgbClr val="CCDDEA">
              <a:lumMod val="50000"/>
            </a:srgbClr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="" xmlns:a16="http://schemas.microsoft.com/office/drawing/2014/main" id="{1963D1B2-41E3-9104-D22D-040BDA283CD1}"/>
              </a:ext>
            </a:extLst>
          </p:cNvPr>
          <p:cNvSpPr/>
          <p:nvPr/>
        </p:nvSpPr>
        <p:spPr>
          <a:xfrm>
            <a:off x="3842771" y="1885071"/>
            <a:ext cx="7835708" cy="1374123"/>
          </a:xfrm>
          <a:prstGeom prst="roundRect">
            <a:avLst/>
          </a:prstGeom>
          <a:solidFill>
            <a:srgbClr val="637052"/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="" xmlns:a16="http://schemas.microsoft.com/office/drawing/2014/main" id="{6F71A111-9040-663B-E2B6-374A02508FF5}"/>
              </a:ext>
            </a:extLst>
          </p:cNvPr>
          <p:cNvSpPr/>
          <p:nvPr/>
        </p:nvSpPr>
        <p:spPr>
          <a:xfrm>
            <a:off x="3842771" y="3542078"/>
            <a:ext cx="7835707" cy="1398205"/>
          </a:xfrm>
          <a:prstGeom prst="roundRect">
            <a:avLst/>
          </a:prstGeom>
          <a:solidFill>
            <a:srgbClr val="002060"/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lường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="" xmlns:a16="http://schemas.microsoft.com/office/drawing/2014/main" id="{456606E6-9608-C4CA-FFE3-10279E048C91}"/>
              </a:ext>
            </a:extLst>
          </p:cNvPr>
          <p:cNvSpPr/>
          <p:nvPr/>
        </p:nvSpPr>
        <p:spPr>
          <a:xfrm>
            <a:off x="3842772" y="5223167"/>
            <a:ext cx="7835706" cy="1398205"/>
          </a:xfrm>
          <a:prstGeom prst="roundRect">
            <a:avLst/>
          </a:prstGeom>
          <a:solidFill>
            <a:srgbClr val="E48312">
              <a:lumMod val="50000"/>
            </a:srgbClr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9737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64654F19-3DAC-7B1B-217F-E28792CEB24D}"/>
              </a:ext>
            </a:extLst>
          </p:cNvPr>
          <p:cNvSpPr/>
          <p:nvPr/>
        </p:nvSpPr>
        <p:spPr>
          <a:xfrm>
            <a:off x="3896955" y="233591"/>
            <a:ext cx="4805362" cy="881270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việc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SemiConden" panose="020B0502040204020203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30EA6D-DDDC-22EA-E25B-E05EEB56F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64" y="1722782"/>
            <a:ext cx="3534575" cy="2080591"/>
          </a:xfrm>
          <a:prstGeom prst="rect">
            <a:avLst/>
          </a:prstGeom>
          <a:ln w="28575">
            <a:solidFill>
              <a:srgbClr val="CC3300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542C0A8-7D97-A48E-D4F1-82B766DC9E5E}"/>
              </a:ext>
            </a:extLst>
          </p:cNvPr>
          <p:cNvSpPr/>
          <p:nvPr/>
        </p:nvSpPr>
        <p:spPr>
          <a:xfrm>
            <a:off x="782518" y="4081669"/>
            <a:ext cx="2850465" cy="2234724"/>
          </a:xfrm>
          <a:prstGeom prst="ellipse">
            <a:avLst/>
          </a:prstGeom>
          <a:solidFill>
            <a:srgbClr val="BD582C">
              <a:lumMod val="75000"/>
            </a:srgbClr>
          </a:solidFill>
          <a:ln w="28575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xưởng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mô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tơ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88887B-29BB-685C-7556-9C6E3D0D2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902" y="1722781"/>
            <a:ext cx="3442605" cy="2080591"/>
          </a:xfrm>
          <a:prstGeom prst="rect">
            <a:avLst/>
          </a:prstGeom>
          <a:ln w="28575">
            <a:solidFill>
              <a:srgbClr val="CC330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27CE619A-4363-8254-FDD6-7F39825DCAB8}"/>
              </a:ext>
            </a:extLst>
          </p:cNvPr>
          <p:cNvSpPr/>
          <p:nvPr/>
        </p:nvSpPr>
        <p:spPr>
          <a:xfrm>
            <a:off x="4592523" y="4032431"/>
            <a:ext cx="3015723" cy="2333199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xưởng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pin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ắcquy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72AB9E4-46B3-A44B-DD06-F205F695B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0" y="1722780"/>
            <a:ext cx="3868615" cy="2080591"/>
          </a:xfrm>
          <a:prstGeom prst="rect">
            <a:avLst/>
          </a:prstGeom>
          <a:ln w="28575">
            <a:solidFill>
              <a:srgbClr val="CC3300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CA13C833-ABD5-719A-05E9-EBE3EABCC54F}"/>
              </a:ext>
            </a:extLst>
          </p:cNvPr>
          <p:cNvSpPr/>
          <p:nvPr/>
        </p:nvSpPr>
        <p:spPr>
          <a:xfrm>
            <a:off x="8702317" y="4081669"/>
            <a:ext cx="2850465" cy="2234724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xưởng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chiếu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918237D-4ACF-9350-3F54-67D0F460A731}"/>
              </a:ext>
            </a:extLst>
          </p:cNvPr>
          <p:cNvCxnSpPr>
            <a:stCxn id="3" idx="2"/>
            <a:endCxn id="4" idx="0"/>
          </p:cNvCxnSpPr>
          <p:nvPr/>
        </p:nvCxnSpPr>
        <p:spPr>
          <a:xfrm flipH="1">
            <a:off x="2207751" y="3803373"/>
            <a:ext cx="1" cy="278296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777DE5E-E38B-783A-C350-B7B57F498787}"/>
              </a:ext>
            </a:extLst>
          </p:cNvPr>
          <p:cNvCxnSpPr>
            <a:endCxn id="8" idx="0"/>
          </p:cNvCxnSpPr>
          <p:nvPr/>
        </p:nvCxnSpPr>
        <p:spPr>
          <a:xfrm>
            <a:off x="10127549" y="3803371"/>
            <a:ext cx="1" cy="278298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985B1C91-69D8-BBBB-C7AB-608CE2C6821A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6100385" y="3803372"/>
            <a:ext cx="1820" cy="229059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511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678" y="319276"/>
            <a:ext cx="4203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LẮP ĐẶT ĐIỆN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60" y="1710563"/>
            <a:ext cx="3869838" cy="3474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50" y="1695449"/>
            <a:ext cx="3975652" cy="3471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054" y="1691515"/>
            <a:ext cx="3578086" cy="347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8085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650B4A17-E727-C85E-DFBA-A3CD9131B836}"/>
              </a:ext>
            </a:extLst>
          </p:cNvPr>
          <p:cNvSpPr/>
          <p:nvPr/>
        </p:nvSpPr>
        <p:spPr>
          <a:xfrm>
            <a:off x="206511" y="1883701"/>
            <a:ext cx="2849217" cy="2716696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BD582C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Mô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t</a:t>
            </a:r>
            <a:r>
              <a:rPr lang="en-US" sz="4400" kern="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ả </a:t>
            </a:r>
            <a:r>
              <a:rPr lang="en-US" sz="4400" kern="0" dirty="0" err="1">
                <a:solidFill>
                  <a:srgbClr val="000000"/>
                </a:solidFill>
                <a:latin typeface="Bahnschrift SemiBold Condensed" panose="020B0502040204020203" pitchFamily="34" charset="0"/>
              </a:rPr>
              <a:t>công</a:t>
            </a:r>
            <a:r>
              <a:rPr lang="en-US" sz="4400" kern="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Bahnschrift SemiBold Condensed" panose="020B0502040204020203" pitchFamily="34" charset="0"/>
              </a:rPr>
              <a:t>việc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="" xmlns:a16="http://schemas.microsoft.com/office/drawing/2014/main" id="{56CC1ED2-5462-81C3-7EA2-01E9169FE740}"/>
              </a:ext>
            </a:extLst>
          </p:cNvPr>
          <p:cNvSpPr/>
          <p:nvPr/>
        </p:nvSpPr>
        <p:spPr>
          <a:xfrm>
            <a:off x="-1523842" y="1048814"/>
            <a:ext cx="5087099" cy="4386470"/>
          </a:xfrm>
          <a:prstGeom prst="blockArc">
            <a:avLst>
              <a:gd name="adj1" fmla="val 16406837"/>
              <a:gd name="adj2" fmla="val 5028564"/>
              <a:gd name="adj3" fmla="val 5184"/>
            </a:avLst>
          </a:prstGeom>
          <a:solidFill>
            <a:srgbClr val="BD582C">
              <a:lumMod val="75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="" xmlns:a16="http://schemas.microsoft.com/office/drawing/2014/main" id="{9398A5C5-9A15-50DE-CCD6-AF57CBF53D25}"/>
              </a:ext>
            </a:extLst>
          </p:cNvPr>
          <p:cNvSpPr/>
          <p:nvPr/>
        </p:nvSpPr>
        <p:spPr>
          <a:xfrm>
            <a:off x="3470680" y="475187"/>
            <a:ext cx="8388386" cy="2057872"/>
          </a:xfrm>
          <a:prstGeom prst="roundRect">
            <a:avLst/>
          </a:prstGeom>
          <a:solidFill>
            <a:srgbClr val="FF6600">
              <a:alpha val="60000"/>
            </a:srgbClr>
          </a:solidFill>
          <a:ln w="5715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48692A1E-C9C5-F378-8568-29FD0194CCC3}"/>
              </a:ext>
            </a:extLst>
          </p:cNvPr>
          <p:cNvSpPr/>
          <p:nvPr/>
        </p:nvSpPr>
        <p:spPr>
          <a:xfrm>
            <a:off x="3470679" y="3455563"/>
            <a:ext cx="8388387" cy="2927250"/>
          </a:xfrm>
          <a:prstGeom prst="roundRect">
            <a:avLst/>
          </a:prstGeom>
          <a:solidFill>
            <a:srgbClr val="FF6600">
              <a:alpha val="60000"/>
            </a:srgbClr>
          </a:solidFill>
          <a:ln w="5715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D53A301-9423-1FAF-AB5C-977A33CFBEB3}"/>
              </a:ext>
            </a:extLst>
          </p:cNvPr>
          <p:cNvSpPr/>
          <p:nvPr/>
        </p:nvSpPr>
        <p:spPr>
          <a:xfrm>
            <a:off x="3059297" y="2072073"/>
            <a:ext cx="457671" cy="460985"/>
          </a:xfrm>
          <a:prstGeom prst="ellipse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6550ED2-3596-CDCE-DA2A-94CE09B3075C}"/>
              </a:ext>
            </a:extLst>
          </p:cNvPr>
          <p:cNvSpPr/>
          <p:nvPr/>
        </p:nvSpPr>
        <p:spPr>
          <a:xfrm>
            <a:off x="3178227" y="3753678"/>
            <a:ext cx="457671" cy="460985"/>
          </a:xfrm>
          <a:prstGeom prst="ellipse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="" xmlns:a16="http://schemas.microsoft.com/office/drawing/2014/main" id="{120F1EC9-F272-0C2C-6F18-24F3B8A7B2A9}"/>
              </a:ext>
            </a:extLst>
          </p:cNvPr>
          <p:cNvSpPr/>
          <p:nvPr/>
        </p:nvSpPr>
        <p:spPr>
          <a:xfrm>
            <a:off x="3748854" y="404849"/>
            <a:ext cx="7832035" cy="2080591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="" xmlns:a16="http://schemas.microsoft.com/office/drawing/2014/main" id="{E1E3061B-28D2-5A76-6DDF-D84A82C3D682}"/>
              </a:ext>
            </a:extLst>
          </p:cNvPr>
          <p:cNvSpPr/>
          <p:nvPr/>
        </p:nvSpPr>
        <p:spPr>
          <a:xfrm>
            <a:off x="3685756" y="3753678"/>
            <a:ext cx="7832035" cy="2292626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4537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extLst>
              <a:ext uri="{FF2B5EF4-FFF2-40B4-BE49-F238E27FC236}">
                <a16:creationId xmlns="" xmlns:a16="http://schemas.microsoft.com/office/drawing/2014/main" id="{221418EB-E004-6851-CCA2-7AF34E2F9D03}"/>
              </a:ext>
            </a:extLst>
          </p:cNvPr>
          <p:cNvSpPr/>
          <p:nvPr/>
        </p:nvSpPr>
        <p:spPr>
          <a:xfrm>
            <a:off x="2318838" y="3041090"/>
            <a:ext cx="5160183" cy="2073579"/>
          </a:xfrm>
          <a:prstGeom prst="flowChartAlternateProcess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BB9886E3-F6B0-E629-450F-6CBD3FF4FF42}"/>
              </a:ext>
            </a:extLst>
          </p:cNvPr>
          <p:cNvSpPr/>
          <p:nvPr/>
        </p:nvSpPr>
        <p:spPr>
          <a:xfrm>
            <a:off x="268513" y="620838"/>
            <a:ext cx="5971311" cy="1943568"/>
          </a:xfrm>
          <a:prstGeom prst="flowChartAlternateProcess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9E3E3A9F-A365-65A9-CEE4-94BE818BC19F}"/>
              </a:ext>
            </a:extLst>
          </p:cNvPr>
          <p:cNvSpPr/>
          <p:nvPr/>
        </p:nvSpPr>
        <p:spPr>
          <a:xfrm>
            <a:off x="7768667" y="1835553"/>
            <a:ext cx="3973951" cy="3490280"/>
          </a:xfrm>
          <a:prstGeom prst="flowChartAlternateProcess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16706982-1DE5-C1C8-1CE5-06AC09D6D682}"/>
              </a:ext>
            </a:extLst>
          </p:cNvPr>
          <p:cNvSpPr/>
          <p:nvPr/>
        </p:nvSpPr>
        <p:spPr>
          <a:xfrm>
            <a:off x="5434736" y="366569"/>
            <a:ext cx="4599709" cy="1943568"/>
          </a:xfrm>
          <a:prstGeom prst="ellipse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YÊU CẦU VỀ TRÌNH ĐỘ</a:t>
            </a:r>
          </a:p>
        </p:txBody>
      </p:sp>
      <p:pic>
        <p:nvPicPr>
          <p:cNvPr id="1026" name="Picture 2" descr="Hình ảnh Thợ điện PNG, Vector, PSD, và biểu tượng để tải về miễn phí |  pngtree">
            <a:extLst>
              <a:ext uri="{FF2B5EF4-FFF2-40B4-BE49-F238E27FC236}">
                <a16:creationId xmlns="" xmlns:a16="http://schemas.microsoft.com/office/drawing/2014/main" id="{FFDF3F39-E375-EE9E-5BCD-BD75FE921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200" y="40778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2D4F5998-C48E-3F57-F206-8F36192CF571}"/>
              </a:ext>
            </a:extLst>
          </p:cNvPr>
          <p:cNvSpPr/>
          <p:nvPr/>
        </p:nvSpPr>
        <p:spPr>
          <a:xfrm>
            <a:off x="42216" y="2287432"/>
            <a:ext cx="2375789" cy="227542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="" xmlns:a16="http://schemas.microsoft.com/office/drawing/2014/main" id="{9428589E-290E-F5D3-EEE3-83EA48992815}"/>
              </a:ext>
            </a:extLst>
          </p:cNvPr>
          <p:cNvSpPr/>
          <p:nvPr/>
        </p:nvSpPr>
        <p:spPr>
          <a:xfrm>
            <a:off x="312061" y="903348"/>
            <a:ext cx="5030510" cy="1272209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chuyên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ngành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="" xmlns:a16="http://schemas.microsoft.com/office/drawing/2014/main" id="{85BA48D3-6105-10F1-818B-7B8B3FA0D15E}"/>
              </a:ext>
            </a:extLst>
          </p:cNvPr>
          <p:cNvSpPr/>
          <p:nvPr/>
        </p:nvSpPr>
        <p:spPr>
          <a:xfrm>
            <a:off x="8001881" y="2672354"/>
            <a:ext cx="3507521" cy="1272209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cấp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nghề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="" xmlns:a16="http://schemas.microsoft.com/office/drawing/2014/main" id="{80231413-9F2B-0BE6-A2F5-FBC7014F69F0}"/>
              </a:ext>
            </a:extLst>
          </p:cNvPr>
          <p:cNvSpPr/>
          <p:nvPr/>
        </p:nvSpPr>
        <p:spPr>
          <a:xfrm>
            <a:off x="2490519" y="3205309"/>
            <a:ext cx="5041077" cy="1745140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cấp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chuyên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ngành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="" xmlns:a16="http://schemas.microsoft.com/office/drawing/2014/main" id="{AB68B00C-DE5A-CAFF-7957-077ECB7CA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497406">
            <a:off x="3342920" y="5062888"/>
            <a:ext cx="4183633" cy="39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6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3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4074" y="595616"/>
            <a:ext cx="5514108" cy="5083967"/>
            <a:chOff x="760153" y="2083687"/>
            <a:chExt cx="5434585" cy="36514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53" y="2083687"/>
              <a:ext cx="5434585" cy="3039548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762593" y="5211911"/>
              <a:ext cx="14297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cs typeface="Times New Roman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cs typeface="Times New Roman" pitchFamily="18" charset="0"/>
                </a:rPr>
                <a:t> 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03820" y="595615"/>
            <a:ext cx="5514106" cy="5095221"/>
            <a:chOff x="6869269" y="2083687"/>
            <a:chExt cx="4497946" cy="360385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269" y="2083687"/>
              <a:ext cx="4497946" cy="3003467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697265" y="5164323"/>
              <a:ext cx="14297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cs typeface="Times New Roman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cs typeface="Times New Roman" pitchFamily="18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3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4">
            <a:extLst>
              <a:ext uri="{FF2B5EF4-FFF2-40B4-BE49-F238E27FC236}">
                <a16:creationId xmlns="" xmlns:a16="http://schemas.microsoft.com/office/drawing/2014/main" id="{2C1ADE9D-49CA-E037-234E-E0A89D5B1CA3}"/>
              </a:ext>
            </a:extLst>
          </p:cNvPr>
          <p:cNvSpPr/>
          <p:nvPr/>
        </p:nvSpPr>
        <p:spPr>
          <a:xfrm>
            <a:off x="0" y="2801257"/>
            <a:ext cx="3120571" cy="1359925"/>
          </a:xfrm>
          <a:prstGeom prst="chevron">
            <a:avLst/>
          </a:prstGeom>
          <a:solidFill>
            <a:srgbClr val="FF9933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YÊU CẦU NĂNG LỰC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="" xmlns:a16="http://schemas.microsoft.com/office/drawing/2014/main" id="{5485425A-0FF9-9B45-DBEF-9DDBA1058596}"/>
              </a:ext>
            </a:extLst>
          </p:cNvPr>
          <p:cNvSpPr/>
          <p:nvPr/>
        </p:nvSpPr>
        <p:spPr>
          <a:xfrm>
            <a:off x="3570515" y="119745"/>
            <a:ext cx="8184160" cy="1099931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6A89F9D5-06AF-E491-92EA-092AC7A269DF}"/>
              </a:ext>
            </a:extLst>
          </p:cNvPr>
          <p:cNvSpPr/>
          <p:nvPr/>
        </p:nvSpPr>
        <p:spPr>
          <a:xfrm>
            <a:off x="3570515" y="1368762"/>
            <a:ext cx="8184160" cy="940904"/>
          </a:xfrm>
          <a:prstGeom prst="roundRect">
            <a:avLst/>
          </a:prstGeom>
          <a:solidFill>
            <a:srgbClr val="00B050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="" xmlns:a16="http://schemas.microsoft.com/office/drawing/2014/main" id="{3D86FC83-6F95-2876-3862-4E3DDC0C415A}"/>
              </a:ext>
            </a:extLst>
          </p:cNvPr>
          <p:cNvSpPr/>
          <p:nvPr/>
        </p:nvSpPr>
        <p:spPr>
          <a:xfrm>
            <a:off x="3570514" y="2438400"/>
            <a:ext cx="8184160" cy="940904"/>
          </a:xfrm>
          <a:prstGeom prst="roundRect">
            <a:avLst/>
          </a:prstGeom>
          <a:solidFill>
            <a:srgbClr val="002060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="" xmlns:a16="http://schemas.microsoft.com/office/drawing/2014/main" id="{0C274F78-0D52-0E06-EA23-17F18410ED4F}"/>
              </a:ext>
            </a:extLst>
          </p:cNvPr>
          <p:cNvSpPr/>
          <p:nvPr/>
        </p:nvSpPr>
        <p:spPr>
          <a:xfrm>
            <a:off x="3570514" y="3508038"/>
            <a:ext cx="8184160" cy="940904"/>
          </a:xfrm>
          <a:prstGeom prst="roundRect">
            <a:avLst/>
          </a:prstGeom>
          <a:solidFill>
            <a:srgbClr val="7030A0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lường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="" xmlns:a16="http://schemas.microsoft.com/office/drawing/2014/main" id="{1CD560E7-0A25-4EBF-15AF-F100F015EDF4}"/>
              </a:ext>
            </a:extLst>
          </p:cNvPr>
          <p:cNvSpPr/>
          <p:nvPr/>
        </p:nvSpPr>
        <p:spPr>
          <a:xfrm>
            <a:off x="3570515" y="4577676"/>
            <a:ext cx="8184159" cy="940904"/>
          </a:xfrm>
          <a:prstGeom prst="roundRect">
            <a:avLst/>
          </a:prstGeom>
          <a:solidFill>
            <a:srgbClr val="637052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="" xmlns:a16="http://schemas.microsoft.com/office/drawing/2014/main" id="{36A7A94A-1EFB-F8A6-0F05-614E839F0284}"/>
              </a:ext>
            </a:extLst>
          </p:cNvPr>
          <p:cNvSpPr/>
          <p:nvPr/>
        </p:nvSpPr>
        <p:spPr>
          <a:xfrm>
            <a:off x="3570515" y="5682021"/>
            <a:ext cx="8184159" cy="940904"/>
          </a:xfrm>
          <a:prstGeom prst="roundRect">
            <a:avLst/>
          </a:prstGeom>
          <a:solidFill>
            <a:srgbClr val="000000">
              <a:lumMod val="75000"/>
              <a:lumOff val="25000"/>
            </a:srgbClr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23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="" xmlns:a16="http://schemas.microsoft.com/office/drawing/2014/main" id="{60018BCF-B266-AA9F-67EF-37B55C189157}"/>
              </a:ext>
            </a:extLst>
          </p:cNvPr>
          <p:cNvSpPr/>
          <p:nvPr/>
        </p:nvSpPr>
        <p:spPr>
          <a:xfrm>
            <a:off x="2592264" y="236013"/>
            <a:ext cx="7007471" cy="983186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MÔI TRƯỜNG LÀM VIỆC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E2178C7-8205-57CE-2D43-2247783C9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71" y="1709321"/>
            <a:ext cx="3822717" cy="319650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8417FA5E-5366-A22E-8B6A-DCE7BF1FFB4A}"/>
              </a:ext>
            </a:extLst>
          </p:cNvPr>
          <p:cNvSpPr/>
          <p:nvPr/>
        </p:nvSpPr>
        <p:spPr>
          <a:xfrm>
            <a:off x="202771" y="5148678"/>
            <a:ext cx="3822717" cy="1312172"/>
          </a:xfrm>
          <a:prstGeom prst="roundRect">
            <a:avLst/>
          </a:prstGeom>
          <a:solidFill>
            <a:srgbClr val="002060"/>
          </a:solidFill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C33B08-BE7D-04BF-3C82-00C75A71A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4" y="1709323"/>
            <a:ext cx="4036233" cy="319650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3" name="Rounded Rectangle 7">
            <a:extLst>
              <a:ext uri="{FF2B5EF4-FFF2-40B4-BE49-F238E27FC236}">
                <a16:creationId xmlns="" xmlns:a16="http://schemas.microsoft.com/office/drawing/2014/main" id="{C87B155D-B58B-BBCB-A205-694E14A34C3D}"/>
              </a:ext>
            </a:extLst>
          </p:cNvPr>
          <p:cNvSpPr/>
          <p:nvPr/>
        </p:nvSpPr>
        <p:spPr>
          <a:xfrm>
            <a:off x="4313783" y="5148677"/>
            <a:ext cx="3768893" cy="1312172"/>
          </a:xfrm>
          <a:prstGeom prst="roundRect">
            <a:avLst/>
          </a:prstGeom>
          <a:solidFill>
            <a:srgbClr val="94A088">
              <a:lumMod val="50000"/>
            </a:srgbClr>
          </a:solidFill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AE26D8-D38C-1937-9603-2DD7CE030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982" y="1709323"/>
            <a:ext cx="3656247" cy="319650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5" name="Rounded Rectangle 11">
            <a:extLst>
              <a:ext uri="{FF2B5EF4-FFF2-40B4-BE49-F238E27FC236}">
                <a16:creationId xmlns="" xmlns:a16="http://schemas.microsoft.com/office/drawing/2014/main" id="{B66E496F-629D-A735-A0E2-7B1C009D8E90}"/>
              </a:ext>
            </a:extLst>
          </p:cNvPr>
          <p:cNvSpPr/>
          <p:nvPr/>
        </p:nvSpPr>
        <p:spPr>
          <a:xfrm>
            <a:off x="8370971" y="5148677"/>
            <a:ext cx="3656247" cy="1312172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tòa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28135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68" y="455095"/>
            <a:ext cx="5733143" cy="6145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VẬN HÀNH ĐIỆN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68" y="1550504"/>
            <a:ext cx="4098027" cy="4008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094" y="1550504"/>
            <a:ext cx="3903263" cy="4008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56" y="1550504"/>
            <a:ext cx="3638218" cy="40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650B4A17-E727-C85E-DFBA-A3CD9131B836}"/>
              </a:ext>
            </a:extLst>
          </p:cNvPr>
          <p:cNvSpPr/>
          <p:nvPr/>
        </p:nvSpPr>
        <p:spPr>
          <a:xfrm>
            <a:off x="206511" y="1883701"/>
            <a:ext cx="2849217" cy="2716696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BD582C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Mô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tả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công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việc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="" xmlns:a16="http://schemas.microsoft.com/office/drawing/2014/main" id="{56CC1ED2-5462-81C3-7EA2-01E9169FE740}"/>
              </a:ext>
            </a:extLst>
          </p:cNvPr>
          <p:cNvSpPr/>
          <p:nvPr/>
        </p:nvSpPr>
        <p:spPr>
          <a:xfrm>
            <a:off x="-1523842" y="1048814"/>
            <a:ext cx="5087099" cy="4386470"/>
          </a:xfrm>
          <a:prstGeom prst="blockArc">
            <a:avLst>
              <a:gd name="adj1" fmla="val 16406837"/>
              <a:gd name="adj2" fmla="val 5028564"/>
              <a:gd name="adj3" fmla="val 5184"/>
            </a:avLst>
          </a:prstGeom>
          <a:solidFill>
            <a:srgbClr val="BD582C">
              <a:lumMod val="75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="" xmlns:a16="http://schemas.microsoft.com/office/drawing/2014/main" id="{9398A5C5-9A15-50DE-CCD6-AF57CBF53D25}"/>
              </a:ext>
            </a:extLst>
          </p:cNvPr>
          <p:cNvSpPr/>
          <p:nvPr/>
        </p:nvSpPr>
        <p:spPr>
          <a:xfrm>
            <a:off x="3178227" y="322504"/>
            <a:ext cx="7918559" cy="1749569"/>
          </a:xfrm>
          <a:prstGeom prst="roundRect">
            <a:avLst/>
          </a:prstGeom>
          <a:solidFill>
            <a:srgbClr val="FF6600">
              <a:alpha val="50000"/>
            </a:srgbClr>
          </a:solidFill>
          <a:ln w="5715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48692A1E-C9C5-F378-8568-29FD0194CCC3}"/>
              </a:ext>
            </a:extLst>
          </p:cNvPr>
          <p:cNvSpPr/>
          <p:nvPr/>
        </p:nvSpPr>
        <p:spPr>
          <a:xfrm>
            <a:off x="3927600" y="4915295"/>
            <a:ext cx="8130082" cy="1782416"/>
          </a:xfrm>
          <a:prstGeom prst="roundRect">
            <a:avLst/>
          </a:prstGeom>
          <a:solidFill>
            <a:srgbClr val="FF6600">
              <a:alpha val="16000"/>
            </a:srgbClr>
          </a:solidFill>
          <a:ln w="5715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D53A301-9423-1FAF-AB5C-977A33CFBEB3}"/>
              </a:ext>
            </a:extLst>
          </p:cNvPr>
          <p:cNvSpPr/>
          <p:nvPr/>
        </p:nvSpPr>
        <p:spPr>
          <a:xfrm>
            <a:off x="2131350" y="1213584"/>
            <a:ext cx="457671" cy="460985"/>
          </a:xfrm>
          <a:prstGeom prst="ellipse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6550ED2-3596-CDCE-DA2A-94CE09B3075C}"/>
              </a:ext>
            </a:extLst>
          </p:cNvPr>
          <p:cNvSpPr/>
          <p:nvPr/>
        </p:nvSpPr>
        <p:spPr>
          <a:xfrm>
            <a:off x="3225520" y="3259368"/>
            <a:ext cx="457671" cy="460985"/>
          </a:xfrm>
          <a:prstGeom prst="ellipse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09505B70-8023-8DF7-7BBD-70F46FA94FCC}"/>
              </a:ext>
            </a:extLst>
          </p:cNvPr>
          <p:cNvSpPr/>
          <p:nvPr/>
        </p:nvSpPr>
        <p:spPr>
          <a:xfrm>
            <a:off x="3805691" y="2586893"/>
            <a:ext cx="7639122" cy="1782416"/>
          </a:xfrm>
          <a:prstGeom prst="roundRect">
            <a:avLst/>
          </a:prstGeom>
          <a:solidFill>
            <a:srgbClr val="FF6600">
              <a:alpha val="34000"/>
            </a:srgbClr>
          </a:solidFill>
          <a:ln w="5715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F73A2CE-A8BD-E096-3749-2E7A55A6D53B}"/>
              </a:ext>
            </a:extLst>
          </p:cNvPr>
          <p:cNvSpPr/>
          <p:nvPr/>
        </p:nvSpPr>
        <p:spPr>
          <a:xfrm>
            <a:off x="2167400" y="4783737"/>
            <a:ext cx="457671" cy="460985"/>
          </a:xfrm>
          <a:prstGeom prst="ellipse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="" xmlns:a16="http://schemas.microsoft.com/office/drawing/2014/main" id="{639E8515-5035-1FBC-AB6D-916804BE23D8}"/>
              </a:ext>
            </a:extLst>
          </p:cNvPr>
          <p:cNvSpPr/>
          <p:nvPr/>
        </p:nvSpPr>
        <p:spPr>
          <a:xfrm>
            <a:off x="3252601" y="439214"/>
            <a:ext cx="7689202" cy="1444487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nhằm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duy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cậy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="" xmlns:a16="http://schemas.microsoft.com/office/drawing/2014/main" id="{040B5FD6-ED16-E635-C0AC-E6E2174F4999}"/>
              </a:ext>
            </a:extLst>
          </p:cNvPr>
          <p:cNvSpPr/>
          <p:nvPr/>
        </p:nvSpPr>
        <p:spPr>
          <a:xfrm>
            <a:off x="3805690" y="2767616"/>
            <a:ext cx="7516623" cy="1444487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Phạm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vi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lưới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lưới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truyền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phối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mạng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="" xmlns:a16="http://schemas.microsoft.com/office/drawing/2014/main" id="{4902BFDB-5C1C-C4B4-F725-2D1A08B0DD13}"/>
              </a:ext>
            </a:extLst>
          </p:cNvPr>
          <p:cNvSpPr/>
          <p:nvPr/>
        </p:nvSpPr>
        <p:spPr>
          <a:xfrm>
            <a:off x="3927600" y="4970031"/>
            <a:ext cx="8021593" cy="1727680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: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đạo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5" grpId="0" animBg="1"/>
      <p:bldP spid="8" grpId="0" animBg="1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extLst>
              <a:ext uri="{FF2B5EF4-FFF2-40B4-BE49-F238E27FC236}">
                <a16:creationId xmlns="" xmlns:a16="http://schemas.microsoft.com/office/drawing/2014/main" id="{221418EB-E004-6851-CCA2-7AF34E2F9D03}"/>
              </a:ext>
            </a:extLst>
          </p:cNvPr>
          <p:cNvSpPr/>
          <p:nvPr/>
        </p:nvSpPr>
        <p:spPr>
          <a:xfrm>
            <a:off x="1321705" y="3729257"/>
            <a:ext cx="6668653" cy="2073579"/>
          </a:xfrm>
          <a:prstGeom prst="flowChartAlternateProcess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BB9886E3-F6B0-E629-450F-6CBD3FF4FF42}"/>
              </a:ext>
            </a:extLst>
          </p:cNvPr>
          <p:cNvSpPr/>
          <p:nvPr/>
        </p:nvSpPr>
        <p:spPr>
          <a:xfrm>
            <a:off x="4153066" y="502689"/>
            <a:ext cx="5971311" cy="1943568"/>
          </a:xfrm>
          <a:prstGeom prst="flowChartAlternateProcess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16706982-1DE5-C1C8-1CE5-06AC09D6D682}"/>
              </a:ext>
            </a:extLst>
          </p:cNvPr>
          <p:cNvSpPr/>
          <p:nvPr/>
        </p:nvSpPr>
        <p:spPr>
          <a:xfrm>
            <a:off x="453571" y="1838548"/>
            <a:ext cx="4599709" cy="1943568"/>
          </a:xfrm>
          <a:prstGeom prst="ellipse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YÊU CẦU VỀ TRÌNH ĐỘ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D4F5998-C48E-3F57-F206-8F36192CF571}"/>
              </a:ext>
            </a:extLst>
          </p:cNvPr>
          <p:cNvSpPr/>
          <p:nvPr/>
        </p:nvSpPr>
        <p:spPr>
          <a:xfrm>
            <a:off x="9753599" y="1148832"/>
            <a:ext cx="2375789" cy="227542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="" xmlns:a16="http://schemas.microsoft.com/office/drawing/2014/main" id="{9428589E-290E-F5D3-EEE3-83EA48992815}"/>
              </a:ext>
            </a:extLst>
          </p:cNvPr>
          <p:cNvSpPr/>
          <p:nvPr/>
        </p:nvSpPr>
        <p:spPr>
          <a:xfrm>
            <a:off x="4433152" y="854617"/>
            <a:ext cx="5320447" cy="1272209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sư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chuyên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ngành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 SemiConden" panose="020B0502040204020203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="" xmlns:a16="http://schemas.microsoft.com/office/drawing/2014/main" id="{80231413-9F2B-0BE6-A2F5-FBC7014F69F0}"/>
              </a:ext>
            </a:extLst>
          </p:cNvPr>
          <p:cNvSpPr/>
          <p:nvPr/>
        </p:nvSpPr>
        <p:spPr>
          <a:xfrm>
            <a:off x="1518955" y="3902470"/>
            <a:ext cx="6471403" cy="1745140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cấp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đẳng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chuyên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ngành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Bold SemiConden" panose="020B0502040204020203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0EDAD4CD-06FD-0C3F-44AD-B5FEB8FAD8AD}"/>
              </a:ext>
            </a:extLst>
          </p:cNvPr>
          <p:cNvSpPr/>
          <p:nvPr/>
        </p:nvSpPr>
        <p:spPr>
          <a:xfrm>
            <a:off x="7859484" y="4509900"/>
            <a:ext cx="2375789" cy="227542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3C3280F-0A59-AEAA-034E-B70E36F74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31140">
            <a:off x="-1290018" y="-150198"/>
            <a:ext cx="4876800" cy="200962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F97BB112-8891-4B31-6FBC-A14568BF48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659758">
            <a:off x="8653622" y="5126170"/>
            <a:ext cx="4876800" cy="200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2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3">
            <a:extLst>
              <a:ext uri="{FF2B5EF4-FFF2-40B4-BE49-F238E27FC236}">
                <a16:creationId xmlns="" xmlns:a16="http://schemas.microsoft.com/office/drawing/2014/main" id="{2C0C02F1-F658-7098-0043-FEA59CCB3E87}"/>
              </a:ext>
            </a:extLst>
          </p:cNvPr>
          <p:cNvSpPr/>
          <p:nvPr/>
        </p:nvSpPr>
        <p:spPr>
          <a:xfrm>
            <a:off x="186346" y="2098026"/>
            <a:ext cx="3723861" cy="2427593"/>
          </a:xfrm>
          <a:prstGeom prst="rightArrowCallout">
            <a:avLst/>
          </a:prstGeom>
          <a:solidFill>
            <a:srgbClr val="E48312"/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YÊU CẦU VỀ NĂNG LỰC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47897FAA-F86E-354B-B6BC-DC392A44FBD8}"/>
              </a:ext>
            </a:extLst>
          </p:cNvPr>
          <p:cNvSpPr/>
          <p:nvPr/>
        </p:nvSpPr>
        <p:spPr>
          <a:xfrm>
            <a:off x="4019895" y="271363"/>
            <a:ext cx="7389615" cy="1657132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làm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="" xmlns:a16="http://schemas.microsoft.com/office/drawing/2014/main" id="{BDEE1821-7D33-02A7-672C-A7232FBF391F}"/>
              </a:ext>
            </a:extLst>
          </p:cNvPr>
          <p:cNvSpPr/>
          <p:nvPr/>
        </p:nvSpPr>
        <p:spPr>
          <a:xfrm>
            <a:off x="4090232" y="2332381"/>
            <a:ext cx="7389615" cy="1808923"/>
          </a:xfrm>
          <a:prstGeom prst="roundRect">
            <a:avLst/>
          </a:prstGeom>
          <a:solidFill>
            <a:srgbClr val="C2BC80">
              <a:lumMod val="50000"/>
            </a:srgbClr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Nắm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ngành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27D488E3-9553-0DF3-E4BC-031FDF192497}"/>
              </a:ext>
            </a:extLst>
          </p:cNvPr>
          <p:cNvSpPr/>
          <p:nvPr/>
        </p:nvSpPr>
        <p:spPr>
          <a:xfrm>
            <a:off x="4160569" y="4525619"/>
            <a:ext cx="7248939" cy="1945519"/>
          </a:xfrm>
          <a:prstGeom prst="roundRect">
            <a:avLst/>
          </a:prstGeom>
          <a:solidFill>
            <a:srgbClr val="94A088">
              <a:lumMod val="50000"/>
            </a:srgbClr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lý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duy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logic,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hiểm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tiềm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ẩn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67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B99B0E58-F417-4418-7095-18E4E1F87AE0}"/>
              </a:ext>
            </a:extLst>
          </p:cNvPr>
          <p:cNvSpPr/>
          <p:nvPr/>
        </p:nvSpPr>
        <p:spPr>
          <a:xfrm>
            <a:off x="3504487" y="165331"/>
            <a:ext cx="4929808" cy="833476"/>
          </a:xfrm>
          <a:prstGeom prst="roundRect">
            <a:avLst/>
          </a:prstGeom>
          <a:solidFill>
            <a:srgbClr val="E48312"/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MÔI TRƯỜNG LÀM VIỆC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EAA8D1-DD3F-A615-A6CC-D7AC61F23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4" y="1392702"/>
            <a:ext cx="4103482" cy="3358203"/>
          </a:xfrm>
          <a:prstGeom prst="rect">
            <a:avLst/>
          </a:prstGeom>
          <a:ln w="38100">
            <a:solidFill>
              <a:srgbClr val="CC3300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38CCE9A1-1899-6CC8-9BC8-4143B29B6FC9}"/>
              </a:ext>
            </a:extLst>
          </p:cNvPr>
          <p:cNvSpPr/>
          <p:nvPr/>
        </p:nvSpPr>
        <p:spPr>
          <a:xfrm>
            <a:off x="234258" y="4969472"/>
            <a:ext cx="3807655" cy="1630017"/>
          </a:xfrm>
          <a:prstGeom prst="ellipse">
            <a:avLst/>
          </a:prstGeom>
          <a:solidFill>
            <a:srgbClr val="C2BC80">
              <a:lumMod val="50000"/>
            </a:srgbClr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9A0A44-F8EE-3A8E-99C6-DDF2C0D67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434" y="1392702"/>
            <a:ext cx="3807655" cy="3358203"/>
          </a:xfrm>
          <a:prstGeom prst="rect">
            <a:avLst/>
          </a:prstGeom>
          <a:ln w="38100">
            <a:solidFill>
              <a:srgbClr val="CC330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AE6066B2-6D0F-DABB-CAD0-F54A7C4F1CAB}"/>
              </a:ext>
            </a:extLst>
          </p:cNvPr>
          <p:cNvSpPr/>
          <p:nvPr/>
        </p:nvSpPr>
        <p:spPr>
          <a:xfrm>
            <a:off x="4240696" y="4969472"/>
            <a:ext cx="3807654" cy="1630017"/>
          </a:xfrm>
          <a:prstGeom prst="ellipse">
            <a:avLst/>
          </a:prstGeom>
          <a:solidFill>
            <a:srgbClr val="CCDDEA">
              <a:lumMod val="25000"/>
            </a:srgbClr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DAFF673-8E57-C43A-CCCC-E08A52A89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132" y="1392701"/>
            <a:ext cx="3807654" cy="3358203"/>
          </a:xfrm>
          <a:prstGeom prst="rect">
            <a:avLst/>
          </a:prstGeom>
          <a:ln w="38100">
            <a:solidFill>
              <a:srgbClr val="CC3300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B1ACE702-7D28-48F0-5041-60171F1431AA}"/>
              </a:ext>
            </a:extLst>
          </p:cNvPr>
          <p:cNvSpPr/>
          <p:nvPr/>
        </p:nvSpPr>
        <p:spPr>
          <a:xfrm>
            <a:off x="8247132" y="4969472"/>
            <a:ext cx="3710610" cy="1630017"/>
          </a:xfrm>
          <a:prstGeom prst="ellipse">
            <a:avLst/>
          </a:prstGeom>
          <a:solidFill>
            <a:srgbClr val="0070C0"/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769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082"/>
            <a:ext cx="8410693" cy="69706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BẢO DƯỠNG, SỬA CHỮA ĐIỆN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8" y="1568721"/>
            <a:ext cx="3924852" cy="3699962"/>
          </a:xfrm>
          <a:prstGeom prst="rect">
            <a:avLst/>
          </a:prstGeom>
          <a:ln w="38100">
            <a:solidFill>
              <a:srgbClr val="CC33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486" y="1568722"/>
            <a:ext cx="3924852" cy="3699961"/>
          </a:xfrm>
          <a:prstGeom prst="rect">
            <a:avLst/>
          </a:prstGeom>
          <a:ln w="38100">
            <a:solidFill>
              <a:srgbClr val="CC33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450" y="1568723"/>
            <a:ext cx="3924852" cy="3699961"/>
          </a:xfrm>
          <a:prstGeom prst="rect">
            <a:avLst/>
          </a:prstGeom>
          <a:ln w="38100"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38925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650B4A17-E727-C85E-DFBA-A3CD9131B836}"/>
              </a:ext>
            </a:extLst>
          </p:cNvPr>
          <p:cNvSpPr/>
          <p:nvPr/>
        </p:nvSpPr>
        <p:spPr>
          <a:xfrm>
            <a:off x="206511" y="1883701"/>
            <a:ext cx="2849217" cy="2716696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BD582C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Mô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tả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công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việc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="" xmlns:a16="http://schemas.microsoft.com/office/drawing/2014/main" id="{56CC1ED2-5462-81C3-7EA2-01E9169FE740}"/>
              </a:ext>
            </a:extLst>
          </p:cNvPr>
          <p:cNvSpPr/>
          <p:nvPr/>
        </p:nvSpPr>
        <p:spPr>
          <a:xfrm>
            <a:off x="-1523842" y="1048814"/>
            <a:ext cx="5087099" cy="4386470"/>
          </a:xfrm>
          <a:prstGeom prst="blockArc">
            <a:avLst>
              <a:gd name="adj1" fmla="val 16406837"/>
              <a:gd name="adj2" fmla="val 5028564"/>
              <a:gd name="adj3" fmla="val 5184"/>
            </a:avLst>
          </a:prstGeom>
          <a:solidFill>
            <a:srgbClr val="BD582C">
              <a:lumMod val="75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="" xmlns:a16="http://schemas.microsoft.com/office/drawing/2014/main" id="{9398A5C5-9A15-50DE-CCD6-AF57CBF53D25}"/>
              </a:ext>
            </a:extLst>
          </p:cNvPr>
          <p:cNvSpPr/>
          <p:nvPr/>
        </p:nvSpPr>
        <p:spPr>
          <a:xfrm>
            <a:off x="3178227" y="322504"/>
            <a:ext cx="8496939" cy="1280937"/>
          </a:xfrm>
          <a:prstGeom prst="roundRect">
            <a:avLst/>
          </a:prstGeom>
          <a:noFill/>
          <a:ln w="5715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48692A1E-C9C5-F378-8568-29FD0194CCC3}"/>
              </a:ext>
            </a:extLst>
          </p:cNvPr>
          <p:cNvSpPr/>
          <p:nvPr/>
        </p:nvSpPr>
        <p:spPr>
          <a:xfrm>
            <a:off x="3353927" y="3998739"/>
            <a:ext cx="8496939" cy="2698972"/>
          </a:xfrm>
          <a:prstGeom prst="roundRect">
            <a:avLst/>
          </a:prstGeom>
          <a:noFill/>
          <a:ln w="5715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D53A301-9423-1FAF-AB5C-977A33CFBEB3}"/>
              </a:ext>
            </a:extLst>
          </p:cNvPr>
          <p:cNvSpPr/>
          <p:nvPr/>
        </p:nvSpPr>
        <p:spPr>
          <a:xfrm>
            <a:off x="1949444" y="1059561"/>
            <a:ext cx="457671" cy="460985"/>
          </a:xfrm>
          <a:prstGeom prst="ellipse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6550ED2-3596-CDCE-DA2A-94CE09B3075C}"/>
              </a:ext>
            </a:extLst>
          </p:cNvPr>
          <p:cNvSpPr/>
          <p:nvPr/>
        </p:nvSpPr>
        <p:spPr>
          <a:xfrm>
            <a:off x="3147574" y="2628768"/>
            <a:ext cx="457671" cy="460985"/>
          </a:xfrm>
          <a:prstGeom prst="ellipse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09505B70-8023-8DF7-7BBD-70F46FA94FCC}"/>
              </a:ext>
            </a:extLst>
          </p:cNvPr>
          <p:cNvSpPr/>
          <p:nvPr/>
        </p:nvSpPr>
        <p:spPr>
          <a:xfrm>
            <a:off x="3693095" y="2023422"/>
            <a:ext cx="8027932" cy="1555336"/>
          </a:xfrm>
          <a:prstGeom prst="roundRect">
            <a:avLst/>
          </a:prstGeom>
          <a:noFill/>
          <a:ln w="5715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F73A2CE-A8BD-E096-3749-2E7A55A6D53B}"/>
              </a:ext>
            </a:extLst>
          </p:cNvPr>
          <p:cNvSpPr/>
          <p:nvPr/>
        </p:nvSpPr>
        <p:spPr>
          <a:xfrm>
            <a:off x="2167400" y="4783737"/>
            <a:ext cx="457671" cy="460985"/>
          </a:xfrm>
          <a:prstGeom prst="ellipse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D80430C-6CEC-B348-F017-BD8E4F010127}"/>
              </a:ext>
            </a:extLst>
          </p:cNvPr>
          <p:cNvSpPr txBox="1"/>
          <p:nvPr/>
        </p:nvSpPr>
        <p:spPr>
          <a:xfrm>
            <a:off x="3454354" y="423586"/>
            <a:ext cx="80248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kì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nhằm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trì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thống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thiết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bình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tránh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hỏng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hóc</a:t>
            </a:r>
            <a:r>
              <a:rPr lang="en-US" sz="3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99A052-BCA3-9171-62FA-414562A2BC3A}"/>
              </a:ext>
            </a:extLst>
          </p:cNvPr>
          <p:cNvSpPr txBox="1"/>
          <p:nvPr/>
        </p:nvSpPr>
        <p:spPr>
          <a:xfrm>
            <a:off x="3831946" y="2108592"/>
            <a:ext cx="7647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hồi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5969E18-5377-319D-1E4C-D578F97DB542}"/>
              </a:ext>
            </a:extLst>
          </p:cNvPr>
          <p:cNvSpPr txBox="1"/>
          <p:nvPr/>
        </p:nvSpPr>
        <p:spPr>
          <a:xfrm>
            <a:off x="3556286" y="4041204"/>
            <a:ext cx="8118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giám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endParaRPr lang="en-US" sz="2800" dirty="0"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endParaRPr lang="en-US" sz="2800" dirty="0"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5" grpId="0" animBg="1"/>
      <p:bldP spid="8" grpId="0" animBg="1"/>
      <p:bldP spid="10" grpId="0"/>
      <p:bldP spid="11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extLst>
              <a:ext uri="{FF2B5EF4-FFF2-40B4-BE49-F238E27FC236}">
                <a16:creationId xmlns="" xmlns:a16="http://schemas.microsoft.com/office/drawing/2014/main" id="{221418EB-E004-6851-CCA2-7AF34E2F9D03}"/>
              </a:ext>
            </a:extLst>
          </p:cNvPr>
          <p:cNvSpPr/>
          <p:nvPr/>
        </p:nvSpPr>
        <p:spPr>
          <a:xfrm>
            <a:off x="2318838" y="3041090"/>
            <a:ext cx="5160183" cy="2073579"/>
          </a:xfrm>
          <a:prstGeom prst="flowChartAlternateProcess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BB9886E3-F6B0-E629-450F-6CBD3FF4FF42}"/>
              </a:ext>
            </a:extLst>
          </p:cNvPr>
          <p:cNvSpPr/>
          <p:nvPr/>
        </p:nvSpPr>
        <p:spPr>
          <a:xfrm>
            <a:off x="268513" y="620838"/>
            <a:ext cx="5971311" cy="1943568"/>
          </a:xfrm>
          <a:prstGeom prst="flowChartAlternateProcess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9E3E3A9F-A365-65A9-CEE4-94BE818BC19F}"/>
              </a:ext>
            </a:extLst>
          </p:cNvPr>
          <p:cNvSpPr/>
          <p:nvPr/>
        </p:nvSpPr>
        <p:spPr>
          <a:xfrm>
            <a:off x="7768667" y="1835553"/>
            <a:ext cx="3973951" cy="3490280"/>
          </a:xfrm>
          <a:prstGeom prst="flowChartAlternateProcess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16706982-1DE5-C1C8-1CE5-06AC09D6D682}"/>
              </a:ext>
            </a:extLst>
          </p:cNvPr>
          <p:cNvSpPr/>
          <p:nvPr/>
        </p:nvSpPr>
        <p:spPr>
          <a:xfrm>
            <a:off x="5434736" y="366569"/>
            <a:ext cx="4599709" cy="1943568"/>
          </a:xfrm>
          <a:prstGeom prst="ellipse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YÊU CẦU VỀ TRÌNH ĐỘ</a:t>
            </a:r>
          </a:p>
        </p:txBody>
      </p:sp>
      <p:pic>
        <p:nvPicPr>
          <p:cNvPr id="1026" name="Picture 2" descr="Hình ảnh Thợ điện PNG, Vector, PSD, và biểu tượng để tải về miễn phí |  pngtree">
            <a:extLst>
              <a:ext uri="{FF2B5EF4-FFF2-40B4-BE49-F238E27FC236}">
                <a16:creationId xmlns="" xmlns:a16="http://schemas.microsoft.com/office/drawing/2014/main" id="{FFDF3F39-E375-EE9E-5BCD-BD75FE921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200" y="40778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2D4F5998-C48E-3F57-F206-8F36192CF571}"/>
              </a:ext>
            </a:extLst>
          </p:cNvPr>
          <p:cNvSpPr/>
          <p:nvPr/>
        </p:nvSpPr>
        <p:spPr>
          <a:xfrm>
            <a:off x="42216" y="2287432"/>
            <a:ext cx="2375789" cy="227542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="" xmlns:a16="http://schemas.microsoft.com/office/drawing/2014/main" id="{9428589E-290E-F5D3-EEE3-83EA48992815}"/>
              </a:ext>
            </a:extLst>
          </p:cNvPr>
          <p:cNvSpPr/>
          <p:nvPr/>
        </p:nvSpPr>
        <p:spPr>
          <a:xfrm>
            <a:off x="312061" y="903348"/>
            <a:ext cx="5030510" cy="1272209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sư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chuyên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ngành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 SemiConden" panose="020B0502040204020203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="" xmlns:a16="http://schemas.microsoft.com/office/drawing/2014/main" id="{85BA48D3-6105-10F1-818B-7B8B3FA0D15E}"/>
              </a:ext>
            </a:extLst>
          </p:cNvPr>
          <p:cNvSpPr/>
          <p:nvPr/>
        </p:nvSpPr>
        <p:spPr>
          <a:xfrm>
            <a:off x="8001881" y="2672354"/>
            <a:ext cx="3507521" cy="1272209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thợ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cấp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Bold SemiConden" panose="020B0502040204020203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="" xmlns:a16="http://schemas.microsoft.com/office/drawing/2014/main" id="{80231413-9F2B-0BE6-A2F5-FBC7014F69F0}"/>
              </a:ext>
            </a:extLst>
          </p:cNvPr>
          <p:cNvSpPr/>
          <p:nvPr/>
        </p:nvSpPr>
        <p:spPr>
          <a:xfrm>
            <a:off x="2490519" y="3205309"/>
            <a:ext cx="5041077" cy="1745140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cấp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đẳng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chuyên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ngành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Bold SemiConden" panose="020B0502040204020203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="" xmlns:a16="http://schemas.microsoft.com/office/drawing/2014/main" id="{AB68B00C-DE5A-CAFF-7957-077ECB7CA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497406">
            <a:off x="3342920" y="5062888"/>
            <a:ext cx="4183633" cy="39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637309"/>
            <a:ext cx="5511085" cy="5228286"/>
            <a:chOff x="754487" y="1885942"/>
            <a:chExt cx="5213798" cy="398328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87" y="1885942"/>
              <a:ext cx="5213798" cy="3351727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646533" y="5346003"/>
              <a:ext cx="14297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cs typeface="Times New Roman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cs typeface="Times New Roman" pitchFamily="18" charset="0"/>
                </a:rPr>
                <a:t> 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23715" y="637309"/>
            <a:ext cx="5511085" cy="5243521"/>
            <a:chOff x="6234846" y="1885942"/>
            <a:chExt cx="5105717" cy="399488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846" y="1885942"/>
              <a:ext cx="5105717" cy="3351727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293994" y="5357610"/>
              <a:ext cx="14297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cs typeface="Times New Roman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cs typeface="Times New Roman" pitchFamily="18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985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F5B08AF3-8643-B358-1F0B-043318DE7586}"/>
              </a:ext>
            </a:extLst>
          </p:cNvPr>
          <p:cNvSpPr/>
          <p:nvPr/>
        </p:nvSpPr>
        <p:spPr>
          <a:xfrm>
            <a:off x="106017" y="2166731"/>
            <a:ext cx="3143620" cy="2743199"/>
          </a:xfrm>
          <a:prstGeom prst="ellipse">
            <a:avLst/>
          </a:prstGeom>
          <a:solidFill>
            <a:srgbClr val="E48312"/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YÊU CẦU NĂNG LỰC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F66930B7-6DC1-799C-FF00-866FD5A44FF5}"/>
              </a:ext>
            </a:extLst>
          </p:cNvPr>
          <p:cNvSpPr/>
          <p:nvPr/>
        </p:nvSpPr>
        <p:spPr>
          <a:xfrm>
            <a:off x="4439478" y="225287"/>
            <a:ext cx="7434470" cy="993913"/>
          </a:xfrm>
          <a:prstGeom prst="roundRect">
            <a:avLst/>
          </a:prstGeom>
          <a:solidFill>
            <a:srgbClr val="CCDDEA">
              <a:lumMod val="75000"/>
            </a:srgbClr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kiến thức chuyên môn về kĩ thuật điện tương ứng với vị trí việc làm.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="" xmlns:a16="http://schemas.microsoft.com/office/drawing/2014/main" id="{410DBF4A-07B2-AE2E-FF06-F1632C78815B}"/>
              </a:ext>
            </a:extLst>
          </p:cNvPr>
          <p:cNvSpPr/>
          <p:nvPr/>
        </p:nvSpPr>
        <p:spPr>
          <a:xfrm>
            <a:off x="4439478" y="1444487"/>
            <a:ext cx="7434470" cy="722244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 hiểu về hệ thống điện và thiết bị điện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1B0687AB-D5C1-F66E-0E8A-83117D08C403}"/>
              </a:ext>
            </a:extLst>
          </p:cNvPr>
          <p:cNvSpPr/>
          <p:nvPr/>
        </p:nvSpPr>
        <p:spPr>
          <a:xfrm>
            <a:off x="4439478" y="2392018"/>
            <a:ext cx="7434470" cy="1053546"/>
          </a:xfrm>
          <a:prstGeom prst="roundRect">
            <a:avLst/>
          </a:prstGeom>
          <a:solidFill>
            <a:srgbClr val="002060"/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thạo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="" xmlns:a16="http://schemas.microsoft.com/office/drawing/2014/main" id="{9EE12CBE-53AB-B1DE-1E73-1C7CF11140FB}"/>
              </a:ext>
            </a:extLst>
          </p:cNvPr>
          <p:cNvSpPr/>
          <p:nvPr/>
        </p:nvSpPr>
        <p:spPr>
          <a:xfrm>
            <a:off x="4439478" y="3670851"/>
            <a:ext cx="7434470" cy="609600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tư duy logic, khả năng suy luận, chuẩn đoán lỗi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="" xmlns:a16="http://schemas.microsoft.com/office/drawing/2014/main" id="{97B04C8C-3CED-2242-9EB6-81CE14972257}"/>
              </a:ext>
            </a:extLst>
          </p:cNvPr>
          <p:cNvSpPr/>
          <p:nvPr/>
        </p:nvSpPr>
        <p:spPr>
          <a:xfrm>
            <a:off x="4439478" y="4505738"/>
            <a:ext cx="7434470" cy="768627"/>
          </a:xfrm>
          <a:prstGeom prst="roundRect">
            <a:avLst/>
          </a:prstGeom>
          <a:solidFill>
            <a:srgbClr val="637052"/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kĩ năng sử  dụng các công cụ, dụng cụ bảo hộ, an toàn điện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="" xmlns:a16="http://schemas.microsoft.com/office/drawing/2014/main" id="{6790E0D8-711C-C612-BD09-6493A5663A51}"/>
              </a:ext>
            </a:extLst>
          </p:cNvPr>
          <p:cNvSpPr/>
          <p:nvPr/>
        </p:nvSpPr>
        <p:spPr>
          <a:xfrm>
            <a:off x="4439478" y="5499652"/>
            <a:ext cx="7434470" cy="768627"/>
          </a:xfrm>
          <a:prstGeom prst="roundRect">
            <a:avLst/>
          </a:prstGeom>
          <a:solidFill>
            <a:srgbClr val="000000">
              <a:lumMod val="65000"/>
              <a:lumOff val="35000"/>
            </a:srgbClr>
          </a:solidFill>
          <a:ln w="381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Tuân thủ các quy chuẩn kĩ thuật và an toàn điện.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6D4FFA97-DF62-5B3E-C9F5-9780E6807D46}"/>
              </a:ext>
            </a:extLst>
          </p:cNvPr>
          <p:cNvCxnSpPr>
            <a:cxnSpLocks/>
            <a:stCxn id="2" idx="6"/>
          </p:cNvCxnSpPr>
          <p:nvPr/>
        </p:nvCxnSpPr>
        <p:spPr>
          <a:xfrm flipV="1">
            <a:off x="3249637" y="596348"/>
            <a:ext cx="1189841" cy="2941983"/>
          </a:xfrm>
          <a:prstGeom prst="straightConnector1">
            <a:avLst/>
          </a:prstGeom>
          <a:noFill/>
          <a:ln w="38100" cap="flat" cmpd="sng" algn="ctr">
            <a:solidFill>
              <a:srgbClr val="CC3300"/>
            </a:solidFill>
            <a:prstDash val="soli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D6B9318A-B0D0-FCD1-3F61-4AD849656C68}"/>
              </a:ext>
            </a:extLst>
          </p:cNvPr>
          <p:cNvCxnSpPr>
            <a:cxnSpLocks/>
            <a:stCxn id="2" idx="6"/>
            <a:endCxn id="4" idx="1"/>
          </p:cNvCxnSpPr>
          <p:nvPr/>
        </p:nvCxnSpPr>
        <p:spPr>
          <a:xfrm flipV="1">
            <a:off x="3249637" y="1805609"/>
            <a:ext cx="1189841" cy="1732722"/>
          </a:xfrm>
          <a:prstGeom prst="straightConnector1">
            <a:avLst/>
          </a:prstGeom>
          <a:noFill/>
          <a:ln w="38100" cap="flat" cmpd="sng" algn="ctr">
            <a:solidFill>
              <a:srgbClr val="CC3300"/>
            </a:solidFill>
            <a:prstDash val="soli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A0A05921-8EE3-4C7C-7218-14E7A04BBE1B}"/>
              </a:ext>
            </a:extLst>
          </p:cNvPr>
          <p:cNvCxnSpPr>
            <a:cxnSpLocks/>
            <a:stCxn id="2" idx="6"/>
            <a:endCxn id="5" idx="1"/>
          </p:cNvCxnSpPr>
          <p:nvPr/>
        </p:nvCxnSpPr>
        <p:spPr>
          <a:xfrm flipV="1">
            <a:off x="3249637" y="2918791"/>
            <a:ext cx="1189841" cy="619540"/>
          </a:xfrm>
          <a:prstGeom prst="straightConnector1">
            <a:avLst/>
          </a:prstGeom>
          <a:noFill/>
          <a:ln w="38100" cap="flat" cmpd="sng" algn="ctr">
            <a:solidFill>
              <a:srgbClr val="CC3300"/>
            </a:solidFill>
            <a:prstDash val="soli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D873E5EE-7277-49AF-9839-0CA7CBA33AC5}"/>
              </a:ext>
            </a:extLst>
          </p:cNvPr>
          <p:cNvCxnSpPr>
            <a:cxnSpLocks/>
            <a:stCxn id="2" idx="6"/>
            <a:endCxn id="6" idx="1"/>
          </p:cNvCxnSpPr>
          <p:nvPr/>
        </p:nvCxnSpPr>
        <p:spPr>
          <a:xfrm>
            <a:off x="3249637" y="3538331"/>
            <a:ext cx="1189841" cy="437320"/>
          </a:xfrm>
          <a:prstGeom prst="straightConnector1">
            <a:avLst/>
          </a:prstGeom>
          <a:noFill/>
          <a:ln w="38100" cap="flat" cmpd="sng" algn="ctr">
            <a:solidFill>
              <a:srgbClr val="CC3300"/>
            </a:solidFill>
            <a:prstDash val="soli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306466F-E143-04AE-A839-B78C26E404F1}"/>
              </a:ext>
            </a:extLst>
          </p:cNvPr>
          <p:cNvCxnSpPr>
            <a:cxnSpLocks/>
            <a:stCxn id="2" idx="6"/>
            <a:endCxn id="7" idx="1"/>
          </p:cNvCxnSpPr>
          <p:nvPr/>
        </p:nvCxnSpPr>
        <p:spPr>
          <a:xfrm>
            <a:off x="3249637" y="3538331"/>
            <a:ext cx="1189841" cy="1351721"/>
          </a:xfrm>
          <a:prstGeom prst="straightConnector1">
            <a:avLst/>
          </a:prstGeom>
          <a:noFill/>
          <a:ln w="38100" cap="flat" cmpd="sng" algn="ctr">
            <a:solidFill>
              <a:srgbClr val="CC3300"/>
            </a:solidFill>
            <a:prstDash val="soli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80A56EA-3E77-0B2B-4F43-E6B4B4C697F5}"/>
              </a:ext>
            </a:extLst>
          </p:cNvPr>
          <p:cNvCxnSpPr>
            <a:cxnSpLocks/>
            <a:stCxn id="2" idx="6"/>
            <a:endCxn id="8" idx="1"/>
          </p:cNvCxnSpPr>
          <p:nvPr/>
        </p:nvCxnSpPr>
        <p:spPr>
          <a:xfrm>
            <a:off x="3249637" y="3538331"/>
            <a:ext cx="1189841" cy="2345635"/>
          </a:xfrm>
          <a:prstGeom prst="straightConnector1">
            <a:avLst/>
          </a:prstGeom>
          <a:noFill/>
          <a:ln w="38100" cap="flat" cmpd="sng" algn="ctr">
            <a:solidFill>
              <a:srgbClr val="CC33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9395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87554F02-FFEE-324D-E61A-17B91B3DA6A7}"/>
              </a:ext>
            </a:extLst>
          </p:cNvPr>
          <p:cNvSpPr/>
          <p:nvPr/>
        </p:nvSpPr>
        <p:spPr>
          <a:xfrm>
            <a:off x="3097951" y="379827"/>
            <a:ext cx="5618922" cy="827343"/>
          </a:xfrm>
          <a:prstGeom prst="roundRect">
            <a:avLst/>
          </a:prstGeom>
          <a:solidFill>
            <a:srgbClr val="E48312"/>
          </a:solidFill>
          <a:ln w="28575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MÔI TRƯỜNG LÀM VIỆC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6FEE4E-CC12-FA6A-7749-F1B4C6CD2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4" y="1678075"/>
            <a:ext cx="2945634" cy="2719754"/>
          </a:xfrm>
          <a:prstGeom prst="rect">
            <a:avLst/>
          </a:prstGeom>
          <a:ln w="28575">
            <a:solidFill>
              <a:srgbClr val="CC33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958316C-41F1-8CBE-BAAF-B1A60FF4B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257" y="1676699"/>
            <a:ext cx="2945634" cy="2734382"/>
          </a:xfrm>
          <a:prstGeom prst="rect">
            <a:avLst/>
          </a:prstGeom>
          <a:ln w="28575">
            <a:solidFill>
              <a:srgbClr val="CC33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34C0549-B390-E83B-2C92-48ED9F3D6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740" y="1691327"/>
            <a:ext cx="3077328" cy="2719754"/>
          </a:xfrm>
          <a:prstGeom prst="rect">
            <a:avLst/>
          </a:prstGeom>
          <a:ln w="28575">
            <a:solidFill>
              <a:srgbClr val="CC33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B4F5D03-C21C-6CE9-0E30-5FFD81C0B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1917" y="1676699"/>
            <a:ext cx="2751737" cy="2719754"/>
          </a:xfrm>
          <a:prstGeom prst="rect">
            <a:avLst/>
          </a:prstGeom>
          <a:ln w="28575">
            <a:solidFill>
              <a:srgbClr val="CC33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0C30AA7-A428-5C6E-A410-2B5D6CFCEA82}"/>
              </a:ext>
            </a:extLst>
          </p:cNvPr>
          <p:cNvSpPr txBox="1"/>
          <p:nvPr/>
        </p:nvSpPr>
        <p:spPr>
          <a:xfrm>
            <a:off x="720443" y="4717683"/>
            <a:ext cx="10898593" cy="1815882"/>
          </a:xfrm>
          <a:prstGeom prst="rect">
            <a:avLst/>
          </a:prstGeom>
          <a:noFill/>
          <a:ln w="57150">
            <a:solidFill>
              <a:srgbClr val="CC3300">
                <a:alpha val="99000"/>
              </a:srgb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lưới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tòa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xí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558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98"/>
          <p:cNvPicPr/>
          <p:nvPr/>
        </p:nvPicPr>
        <p:blipFill>
          <a:blip r:embed="rId2"/>
          <a:stretch/>
        </p:blipFill>
        <p:spPr>
          <a:xfrm>
            <a:off x="1213603" y="511005"/>
            <a:ext cx="2730500" cy="156189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24026" y="754111"/>
            <a:ext cx="6800919" cy="107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Times New Roman" pitchFamily="18" charset="0"/>
                <a:cs typeface="#9Slide03 Arima Madurai Black" panose="00000A00000000000000" pitchFamily="2" charset="0"/>
              </a:rPr>
              <a:t>LUYỆN TẬP</a:t>
            </a:r>
            <a:endParaRPr lang="en-US" sz="7200" dirty="0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A8273DF6-40D4-F5D8-C399-987FFCB2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44" y="3141614"/>
            <a:ext cx="1752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E252240-6683-8766-59AA-A8925ECA18A2}"/>
              </a:ext>
            </a:extLst>
          </p:cNvPr>
          <p:cNvSpPr txBox="1"/>
          <p:nvPr/>
        </p:nvSpPr>
        <p:spPr>
          <a:xfrm>
            <a:off x="274156" y="2499093"/>
            <a:ext cx="967287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dirty="0" err="1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QR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Quizizz.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 HS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endParaRPr lang="en-US" sz="3200" dirty="0">
              <a:effectLst/>
              <a:latin typeface="Bahnschrift SemiBold SemiConden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71F404-3FB7-2992-7646-45F5BE14F268}"/>
              </a:ext>
            </a:extLst>
          </p:cNvPr>
          <p:cNvSpPr txBox="1"/>
          <p:nvPr/>
        </p:nvSpPr>
        <p:spPr>
          <a:xfrm>
            <a:off x="3944103" y="4903560"/>
            <a:ext cx="327379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QR do GV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Quizizz,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Quizizz GV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558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8841C0C-68B3-EB6D-C198-EBB86FB225E4}"/>
              </a:ext>
            </a:extLst>
          </p:cNvPr>
          <p:cNvSpPr/>
          <p:nvPr/>
        </p:nvSpPr>
        <p:spPr>
          <a:xfrm>
            <a:off x="17109" y="0"/>
            <a:ext cx="12192000" cy="6926655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72A37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9" name="Google Shape;1199;p50"/>
          <p:cNvSpPr/>
          <p:nvPr/>
        </p:nvSpPr>
        <p:spPr>
          <a:xfrm>
            <a:off x="672384" y="182879"/>
            <a:ext cx="1185284" cy="11263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1" name="Google Shape;1201;p50"/>
          <p:cNvSpPr txBox="1">
            <a:spLocks noGrp="1"/>
          </p:cNvSpPr>
          <p:nvPr>
            <p:ph type="title" idx="2"/>
          </p:nvPr>
        </p:nvSpPr>
        <p:spPr>
          <a:xfrm>
            <a:off x="523932" y="182879"/>
            <a:ext cx="1537671" cy="11263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0 1</a:t>
            </a:r>
            <a:endParaRPr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2" name="Google Shape;1202;p50"/>
          <p:cNvSpPr txBox="1">
            <a:spLocks noGrp="1"/>
          </p:cNvSpPr>
          <p:nvPr>
            <p:ph type="subTitle" idx="1"/>
          </p:nvPr>
        </p:nvSpPr>
        <p:spPr>
          <a:xfrm>
            <a:off x="2265539" y="1309239"/>
            <a:ext cx="7949607" cy="1585493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Nơi đào tạo các ngành nghề liên quan đến lĩnh vực kĩ thuật điện 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1" name="Google Shape;1199;p50"/>
          <p:cNvSpPr/>
          <p:nvPr/>
        </p:nvSpPr>
        <p:spPr>
          <a:xfrm>
            <a:off x="6216277" y="5216095"/>
            <a:ext cx="4980364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99;p50"/>
          <p:cNvSpPr/>
          <p:nvPr/>
        </p:nvSpPr>
        <p:spPr>
          <a:xfrm>
            <a:off x="6216278" y="3497655"/>
            <a:ext cx="5054549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1199;p50"/>
          <p:cNvSpPr/>
          <p:nvPr/>
        </p:nvSpPr>
        <p:spPr>
          <a:xfrm>
            <a:off x="941371" y="5216095"/>
            <a:ext cx="4569909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1199;p50"/>
          <p:cNvSpPr/>
          <p:nvPr/>
        </p:nvSpPr>
        <p:spPr>
          <a:xfrm>
            <a:off x="875735" y="3498899"/>
            <a:ext cx="4635544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047" y="5289261"/>
            <a:ext cx="4458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0343" y="3583209"/>
            <a:ext cx="4783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5191" y="5289261"/>
            <a:ext cx="4638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D.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2783" y="3583209"/>
            <a:ext cx="4216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Home 14">
            <a:hlinkClick r:id="" action="ppaction://noaction" highlightClick="1"/>
          </p:cNvPr>
          <p:cNvSpPr/>
          <p:nvPr/>
        </p:nvSpPr>
        <p:spPr>
          <a:xfrm>
            <a:off x="11379200" y="6163733"/>
            <a:ext cx="812800" cy="6942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2226" y="6130666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8020" y="6113855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5117" y="6167694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2226" y="6141486"/>
            <a:ext cx="812800" cy="8128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4834509" y="3497655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10400536" y="3552450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578531" y="5154074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79915" y="4887318"/>
            <a:ext cx="9108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00FF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2226" y="6076827"/>
            <a:ext cx="812800" cy="812800"/>
          </a:xfrm>
          <a:prstGeom prst="rect">
            <a:avLst/>
          </a:prstGeom>
        </p:spPr>
      </p:pic>
      <p:pic>
        <p:nvPicPr>
          <p:cNvPr id="3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9335" y="6087647"/>
            <a:ext cx="812800" cy="8128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5009B0BC-BE2E-7D3C-E2BA-648ED85065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26981">
            <a:off x="9090582" y="-153561"/>
            <a:ext cx="4221730" cy="16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2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68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02" grpId="0" build="p" animBg="1"/>
      <p:bldP spid="5" grpId="0"/>
      <p:bldP spid="6" grpId="0"/>
      <p:bldP spid="7" grpId="0"/>
      <p:bldP spid="10" grpId="0"/>
      <p:bldP spid="21" grpId="0" animBg="1"/>
      <p:bldP spid="26" grpId="0" animBg="1"/>
      <p:bldP spid="27" grpId="0" animBg="1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494E023-2BE0-4EDD-9944-58FE0984506B}"/>
              </a:ext>
            </a:extLst>
          </p:cNvPr>
          <p:cNvSpPr/>
          <p:nvPr/>
        </p:nvSpPr>
        <p:spPr>
          <a:xfrm>
            <a:off x="17109" y="0"/>
            <a:ext cx="12192000" cy="6926655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72A37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9" name="Google Shape;1199;p50"/>
          <p:cNvSpPr/>
          <p:nvPr/>
        </p:nvSpPr>
        <p:spPr>
          <a:xfrm>
            <a:off x="848539" y="205133"/>
            <a:ext cx="1185284" cy="11263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1" name="Google Shape;1201;p50"/>
          <p:cNvSpPr txBox="1">
            <a:spLocks noGrp="1"/>
          </p:cNvSpPr>
          <p:nvPr>
            <p:ph type="title" idx="2"/>
          </p:nvPr>
        </p:nvSpPr>
        <p:spPr>
          <a:xfrm>
            <a:off x="672345" y="224430"/>
            <a:ext cx="1537671" cy="11263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2" name="Google Shape;1202;p50"/>
          <p:cNvSpPr txBox="1">
            <a:spLocks noGrp="1"/>
          </p:cNvSpPr>
          <p:nvPr>
            <p:ph type="subTitle" idx="1"/>
          </p:nvPr>
        </p:nvSpPr>
        <p:spPr>
          <a:xfrm>
            <a:off x="1441180" y="1616732"/>
            <a:ext cx="9227289" cy="1291893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font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Google Shape;1199;p50"/>
          <p:cNvSpPr/>
          <p:nvPr/>
        </p:nvSpPr>
        <p:spPr>
          <a:xfrm>
            <a:off x="6084632" y="3498899"/>
            <a:ext cx="4702336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99;p50"/>
          <p:cNvSpPr/>
          <p:nvPr/>
        </p:nvSpPr>
        <p:spPr>
          <a:xfrm>
            <a:off x="6084632" y="5100994"/>
            <a:ext cx="4702336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1199;p50"/>
          <p:cNvSpPr/>
          <p:nvPr/>
        </p:nvSpPr>
        <p:spPr>
          <a:xfrm>
            <a:off x="756399" y="5114040"/>
            <a:ext cx="4754880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1199;p50"/>
          <p:cNvSpPr/>
          <p:nvPr/>
        </p:nvSpPr>
        <p:spPr>
          <a:xfrm>
            <a:off x="875735" y="3498899"/>
            <a:ext cx="4635544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783" y="5192547"/>
            <a:ext cx="4458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2820" y="5135549"/>
            <a:ext cx="4783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82820" y="3572062"/>
            <a:ext cx="4200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9922" y="3587452"/>
            <a:ext cx="4216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Home 14">
            <a:hlinkClick r:id="" action="ppaction://noaction" highlightClick="1"/>
          </p:cNvPr>
          <p:cNvSpPr/>
          <p:nvPr/>
        </p:nvSpPr>
        <p:spPr>
          <a:xfrm>
            <a:off x="11379200" y="6163733"/>
            <a:ext cx="812800" cy="6942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982" y="5960490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4959" y="59565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1305" y="5978823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1305" y="5937221"/>
            <a:ext cx="812800" cy="8128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4573255" y="3505422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9848944" y="5127531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573255" y="5114041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88243" y="3202731"/>
            <a:ext cx="9108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00FF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2750" y="5989950"/>
            <a:ext cx="812800" cy="812800"/>
          </a:xfrm>
          <a:prstGeom prst="rect">
            <a:avLst/>
          </a:prstGeom>
        </p:spPr>
      </p:pic>
      <p:pic>
        <p:nvPicPr>
          <p:cNvPr id="3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2750" y="5967696"/>
            <a:ext cx="812800" cy="8128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435F6D81-63DB-0A3B-487D-21D28687BE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26981">
            <a:off x="9090582" y="-153561"/>
            <a:ext cx="4221730" cy="16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1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68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02" grpId="0" build="p" animBg="1"/>
      <p:bldP spid="5" grpId="0"/>
      <p:bldP spid="6" grpId="0"/>
      <p:bldP spid="7" grpId="0"/>
      <p:bldP spid="10" grpId="0"/>
      <p:bldP spid="21" grpId="0" animBg="1"/>
      <p:bldP spid="26" grpId="0" animBg="1"/>
      <p:bldP spid="27" grpId="0" animBg="1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CC56A74-EB79-8404-611E-F585CFD1478F}"/>
              </a:ext>
            </a:extLst>
          </p:cNvPr>
          <p:cNvSpPr/>
          <p:nvPr/>
        </p:nvSpPr>
        <p:spPr>
          <a:xfrm>
            <a:off x="17109" y="0"/>
            <a:ext cx="12192000" cy="6926655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72A37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9" name="Google Shape;1199;p50"/>
          <p:cNvSpPr/>
          <p:nvPr/>
        </p:nvSpPr>
        <p:spPr>
          <a:xfrm>
            <a:off x="1122731" y="182879"/>
            <a:ext cx="1185284" cy="11263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1" name="Google Shape;1201;p50"/>
          <p:cNvSpPr txBox="1">
            <a:spLocks noGrp="1"/>
          </p:cNvSpPr>
          <p:nvPr>
            <p:ph type="title" idx="2"/>
          </p:nvPr>
        </p:nvSpPr>
        <p:spPr>
          <a:xfrm>
            <a:off x="941370" y="182879"/>
            <a:ext cx="1537671" cy="11263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2" name="Google Shape;1202;p50"/>
          <p:cNvSpPr txBox="1">
            <a:spLocks noGrp="1"/>
          </p:cNvSpPr>
          <p:nvPr>
            <p:ph type="subTitle" idx="1"/>
          </p:nvPr>
        </p:nvSpPr>
        <p:spPr>
          <a:xfrm>
            <a:off x="1710205" y="1537843"/>
            <a:ext cx="9228739" cy="1384752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"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Google Shape;1199;p50"/>
          <p:cNvSpPr/>
          <p:nvPr/>
        </p:nvSpPr>
        <p:spPr>
          <a:xfrm>
            <a:off x="941371" y="3497655"/>
            <a:ext cx="4807499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99;p50"/>
          <p:cNvSpPr/>
          <p:nvPr/>
        </p:nvSpPr>
        <p:spPr>
          <a:xfrm>
            <a:off x="6216278" y="3497655"/>
            <a:ext cx="5054549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1199;p50"/>
          <p:cNvSpPr/>
          <p:nvPr/>
        </p:nvSpPr>
        <p:spPr>
          <a:xfrm>
            <a:off x="717718" y="5027558"/>
            <a:ext cx="4833087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1199;p50"/>
          <p:cNvSpPr/>
          <p:nvPr/>
        </p:nvSpPr>
        <p:spPr>
          <a:xfrm>
            <a:off x="6216278" y="5216095"/>
            <a:ext cx="5341830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132" y="5111011"/>
            <a:ext cx="4458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8199" y="3618702"/>
            <a:ext cx="4783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Kĩ thuật viên kĩ thuật điện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538210"/>
            <a:ext cx="3682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A. Kĩ sư điện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51" y="5300405"/>
            <a:ext cx="5233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Home 14">
            <a:hlinkClick r:id="" action="ppaction://noaction" highlightClick="1"/>
          </p:cNvPr>
          <p:cNvSpPr/>
          <p:nvPr/>
        </p:nvSpPr>
        <p:spPr>
          <a:xfrm>
            <a:off x="11379200" y="6163733"/>
            <a:ext cx="812800" cy="6942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892" y="6025816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892" y="6054892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892" y="6035508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6383" y="6045200"/>
            <a:ext cx="812800" cy="8128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11069856" y="5229141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10351470" y="3553158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786257" y="5028979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3169" y="3140541"/>
            <a:ext cx="9108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00FF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8CCFD7-4DFB-7E73-85AA-DA4E34BABA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6981">
            <a:off x="9090582" y="-153561"/>
            <a:ext cx="4221730" cy="16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3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8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68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02" grpId="0" build="p" animBg="1"/>
      <p:bldP spid="5" grpId="0"/>
      <p:bldP spid="6" grpId="0"/>
      <p:bldP spid="7" grpId="0"/>
      <p:bldP spid="10" grpId="0"/>
      <p:bldP spid="21" grpId="0" animBg="1"/>
      <p:bldP spid="26" grpId="0" animBg="1"/>
      <p:bldP spid="27" grpId="0" animBg="1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7CEBFBC-646F-575B-C5C2-5C30EFF75912}"/>
              </a:ext>
            </a:extLst>
          </p:cNvPr>
          <p:cNvSpPr/>
          <p:nvPr/>
        </p:nvSpPr>
        <p:spPr>
          <a:xfrm>
            <a:off x="17109" y="0"/>
            <a:ext cx="12192000" cy="6926655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9" name="Google Shape;1199;p50"/>
          <p:cNvSpPr/>
          <p:nvPr/>
        </p:nvSpPr>
        <p:spPr>
          <a:xfrm>
            <a:off x="1122731" y="182879"/>
            <a:ext cx="1185284" cy="10047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1" name="Google Shape;1201;p50"/>
          <p:cNvSpPr txBox="1">
            <a:spLocks noGrp="1"/>
          </p:cNvSpPr>
          <p:nvPr>
            <p:ph type="title" idx="2"/>
          </p:nvPr>
        </p:nvSpPr>
        <p:spPr>
          <a:xfrm>
            <a:off x="941370" y="182879"/>
            <a:ext cx="1537671" cy="11263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2" name="Google Shape;1202;p50"/>
          <p:cNvSpPr txBox="1">
            <a:spLocks noGrp="1"/>
          </p:cNvSpPr>
          <p:nvPr>
            <p:ph type="subTitle" idx="1"/>
          </p:nvPr>
        </p:nvSpPr>
        <p:spPr>
          <a:xfrm>
            <a:off x="1122732" y="1309239"/>
            <a:ext cx="10148096" cy="1384752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Yêu cầu "Có trình độ chuyên môn tương đương sơ cấp nghề kĩ thuật điện" là của vị trí việc làm nào?</a:t>
            </a:r>
          </a:p>
        </p:txBody>
      </p:sp>
      <p:sp>
        <p:nvSpPr>
          <p:cNvPr id="11" name="Google Shape;1199;p50"/>
          <p:cNvSpPr/>
          <p:nvPr/>
        </p:nvSpPr>
        <p:spPr>
          <a:xfrm>
            <a:off x="941371" y="3497655"/>
            <a:ext cx="4807499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99;p50"/>
          <p:cNvSpPr/>
          <p:nvPr/>
        </p:nvSpPr>
        <p:spPr>
          <a:xfrm>
            <a:off x="6216278" y="3497655"/>
            <a:ext cx="5054549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1199;p50"/>
          <p:cNvSpPr/>
          <p:nvPr/>
        </p:nvSpPr>
        <p:spPr>
          <a:xfrm>
            <a:off x="941370" y="5216095"/>
            <a:ext cx="4833087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1199;p50"/>
          <p:cNvSpPr/>
          <p:nvPr/>
        </p:nvSpPr>
        <p:spPr>
          <a:xfrm>
            <a:off x="6216277" y="5216095"/>
            <a:ext cx="5528751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783" y="5262874"/>
            <a:ext cx="4458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Kĩ thuật viên kĩ thuật điện tử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8199" y="3618702"/>
            <a:ext cx="4783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Kĩ thuật viên kĩ thuật điện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7166" y="5287043"/>
            <a:ext cx="5276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8090" y="3553158"/>
            <a:ext cx="4783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Kĩ sư điện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Home 14">
            <a:hlinkClick r:id="" action="ppaction://noaction" highlightClick="1"/>
          </p:cNvPr>
          <p:cNvSpPr/>
          <p:nvPr/>
        </p:nvSpPr>
        <p:spPr>
          <a:xfrm>
            <a:off x="11379200" y="6163733"/>
            <a:ext cx="812800" cy="6942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6452" y="6045200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2380" y="598555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6452" y="598555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4970" y="6045200"/>
            <a:ext cx="812800" cy="8128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5008925" y="3510701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10351470" y="3553158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5215739" y="5252737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90986" y="4940092"/>
            <a:ext cx="9108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00FF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1A9FD3-D476-A017-09E9-E183A7D053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6981">
            <a:off x="9090582" y="-153561"/>
            <a:ext cx="4221730" cy="16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8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68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02" grpId="0" build="p" animBg="1"/>
      <p:bldP spid="5" grpId="0"/>
      <p:bldP spid="6" grpId="0"/>
      <p:bldP spid="7" grpId="0"/>
      <p:bldP spid="10" grpId="0"/>
      <p:bldP spid="21" grpId="0" animBg="1"/>
      <p:bldP spid="26" grpId="0" animBg="1"/>
      <p:bldP spid="27" grpId="0" animBg="1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B797AA-9650-0934-5215-E0C0ADAADB87}"/>
              </a:ext>
            </a:extLst>
          </p:cNvPr>
          <p:cNvSpPr/>
          <p:nvPr/>
        </p:nvSpPr>
        <p:spPr>
          <a:xfrm>
            <a:off x="17109" y="0"/>
            <a:ext cx="12192000" cy="6926655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72A37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9" name="Google Shape;1199;p50"/>
          <p:cNvSpPr/>
          <p:nvPr/>
        </p:nvSpPr>
        <p:spPr>
          <a:xfrm>
            <a:off x="1122731" y="182879"/>
            <a:ext cx="1185284" cy="11263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1" name="Google Shape;1201;p50"/>
          <p:cNvSpPr txBox="1">
            <a:spLocks noGrp="1"/>
          </p:cNvSpPr>
          <p:nvPr>
            <p:ph type="title" idx="2"/>
          </p:nvPr>
        </p:nvSpPr>
        <p:spPr>
          <a:xfrm>
            <a:off x="941370" y="182879"/>
            <a:ext cx="1537671" cy="11263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2" name="Google Shape;1202;p50"/>
          <p:cNvSpPr txBox="1">
            <a:spLocks noGrp="1"/>
          </p:cNvSpPr>
          <p:nvPr>
            <p:ph type="subTitle" idx="1"/>
          </p:nvPr>
        </p:nvSpPr>
        <p:spPr>
          <a:xfrm>
            <a:off x="1424052" y="1523766"/>
            <a:ext cx="9378114" cy="1429574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Google Shape;1199;p50"/>
          <p:cNvSpPr/>
          <p:nvPr/>
        </p:nvSpPr>
        <p:spPr>
          <a:xfrm>
            <a:off x="6084632" y="3498899"/>
            <a:ext cx="4702336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99;p50"/>
          <p:cNvSpPr/>
          <p:nvPr/>
        </p:nvSpPr>
        <p:spPr>
          <a:xfrm>
            <a:off x="5767319" y="4984453"/>
            <a:ext cx="5368041" cy="75531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1199;p50"/>
          <p:cNvSpPr/>
          <p:nvPr/>
        </p:nvSpPr>
        <p:spPr>
          <a:xfrm>
            <a:off x="514774" y="5070706"/>
            <a:ext cx="4754880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1199;p50"/>
          <p:cNvSpPr/>
          <p:nvPr/>
        </p:nvSpPr>
        <p:spPr>
          <a:xfrm>
            <a:off x="406723" y="3524815"/>
            <a:ext cx="4635544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4420" y="5150334"/>
            <a:ext cx="4458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Thợ sửa chữa </a:t>
            </a:r>
            <a:endParaRPr lang="en-US" sz="240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3166" y="5131277"/>
            <a:ext cx="5302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lắp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chữa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endParaRPr lang="en-US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6431" y="3613370"/>
            <a:ext cx="4200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>
                <a:latin typeface="Times New Roman" pitchFamily="18" charset="0"/>
                <a:cs typeface="Times New Roman" panose="02020603050405020304" pitchFamily="18" charset="0"/>
              </a:rPr>
              <a:t>B. Kĩ thuật viên kĩ thuật điện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2783" y="3583209"/>
            <a:ext cx="4216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Kĩ sư điện</a:t>
            </a:r>
          </a:p>
        </p:txBody>
      </p:sp>
      <p:sp>
        <p:nvSpPr>
          <p:cNvPr id="15" name="Action Button: Home 14">
            <a:hlinkClick r:id="" action="ppaction://noaction" highlightClick="1"/>
          </p:cNvPr>
          <p:cNvSpPr/>
          <p:nvPr/>
        </p:nvSpPr>
        <p:spPr>
          <a:xfrm>
            <a:off x="11379200" y="6163733"/>
            <a:ext cx="812800" cy="6942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8614" y="609849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0905" y="6175508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8014" y="6120754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8814" y="6189362"/>
            <a:ext cx="812800" cy="8128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3955586" y="3449308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10317956" y="5127086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104243" y="5155207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88243" y="3202731"/>
            <a:ext cx="9108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FF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9614" y="6135786"/>
            <a:ext cx="812800" cy="812800"/>
          </a:xfrm>
          <a:prstGeom prst="rect">
            <a:avLst/>
          </a:prstGeom>
        </p:spPr>
      </p:pic>
      <p:pic>
        <p:nvPicPr>
          <p:cNvPr id="3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8814" y="6120754"/>
            <a:ext cx="812800" cy="8128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64D5FA63-1181-B3EF-F49E-ACE7E8E700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26981">
            <a:off x="9090582" y="-153561"/>
            <a:ext cx="4221730" cy="16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68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02" grpId="0" build="p" animBg="1"/>
      <p:bldP spid="5" grpId="0"/>
      <p:bldP spid="6" grpId="0"/>
      <p:bldP spid="7" grpId="0"/>
      <p:bldP spid="10" grpId="0"/>
      <p:bldP spid="21" grpId="0" animBg="1"/>
      <p:bldP spid="26" grpId="0" animBg="1"/>
      <p:bldP spid="27" grpId="0" animBg="1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ABF475B-0C9F-DC35-5D3F-A43711B59D9B}"/>
              </a:ext>
            </a:extLst>
          </p:cNvPr>
          <p:cNvSpPr/>
          <p:nvPr/>
        </p:nvSpPr>
        <p:spPr>
          <a:xfrm>
            <a:off x="17109" y="0"/>
            <a:ext cx="12192000" cy="6926655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72A37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9" name="Google Shape;1199;p50"/>
          <p:cNvSpPr/>
          <p:nvPr/>
        </p:nvSpPr>
        <p:spPr>
          <a:xfrm>
            <a:off x="1122731" y="182879"/>
            <a:ext cx="1185284" cy="11263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1" name="Google Shape;1201;p50"/>
          <p:cNvSpPr txBox="1">
            <a:spLocks noGrp="1"/>
          </p:cNvSpPr>
          <p:nvPr>
            <p:ph type="title" idx="2"/>
          </p:nvPr>
        </p:nvSpPr>
        <p:spPr>
          <a:xfrm>
            <a:off x="941370" y="182879"/>
            <a:ext cx="1537671" cy="11263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endParaRPr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2" name="Google Shape;1202;p50"/>
          <p:cNvSpPr txBox="1">
            <a:spLocks noGrp="1"/>
          </p:cNvSpPr>
          <p:nvPr>
            <p:ph type="subTitle" idx="1"/>
          </p:nvPr>
        </p:nvSpPr>
        <p:spPr>
          <a:xfrm>
            <a:off x="2660403" y="1108498"/>
            <a:ext cx="7190179" cy="1092985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Đâu là nhiệm vụ của kĩ sư điện?</a:t>
            </a:r>
          </a:p>
        </p:txBody>
      </p:sp>
      <p:sp>
        <p:nvSpPr>
          <p:cNvPr id="11" name="Google Shape;1199;p50"/>
          <p:cNvSpPr/>
          <p:nvPr/>
        </p:nvSpPr>
        <p:spPr>
          <a:xfrm>
            <a:off x="556592" y="2688640"/>
            <a:ext cx="5495556" cy="190633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99;p50"/>
          <p:cNvSpPr/>
          <p:nvPr/>
        </p:nvSpPr>
        <p:spPr>
          <a:xfrm>
            <a:off x="6258560" y="2688638"/>
            <a:ext cx="5270831" cy="18894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1199;p50"/>
          <p:cNvSpPr/>
          <p:nvPr/>
        </p:nvSpPr>
        <p:spPr>
          <a:xfrm>
            <a:off x="556592" y="5002976"/>
            <a:ext cx="5403619" cy="150789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1199;p50"/>
          <p:cNvSpPr/>
          <p:nvPr/>
        </p:nvSpPr>
        <p:spPr>
          <a:xfrm>
            <a:off x="6417305" y="4964635"/>
            <a:ext cx="5054549" cy="158034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122" y="5110580"/>
            <a:ext cx="4458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Trực tiếp lắp đặt, bảo trì, sửa chữa hệ thống điện, đường dây tải điện máy và các thiết bị điện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1342" y="2757614"/>
            <a:ext cx="4783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B. Hỗ trợ nghiên cứu, thiết kế, sản xuất, lắp ráp, xây dựng, vận hành, bảo trì, sửa chữa thiết bị điện và hệ thống phân phối điện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7849" y="2745448"/>
            <a:ext cx="4837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A. Tiến hành nghiên cứu, tư vấn, thiết kế, chỉ đạo xây dựng và vận hành, bảo trì sửa chữa hệ thống điện, linh kiện, động cơ và thiết bị điện</a:t>
            </a:r>
          </a:p>
          <a:p>
            <a:pPr lvl="0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92664" y="5223140"/>
            <a:ext cx="4354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Lắp ráp, kiểm tra, thay thế và bảo dưỡng động cơ xe cơ giới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Home 14">
            <a:hlinkClick r:id="" action="ppaction://noaction" highlightClick="1"/>
          </p:cNvPr>
          <p:cNvSpPr/>
          <p:nvPr/>
        </p:nvSpPr>
        <p:spPr>
          <a:xfrm>
            <a:off x="11379200" y="6163733"/>
            <a:ext cx="812800" cy="6942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29" y="6198542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817" y="6215377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29" y="6181725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955" y="6154114"/>
            <a:ext cx="812800" cy="8128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10794005" y="5292759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11013163" y="3320501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5329692" y="5498597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6407" y="2909328"/>
            <a:ext cx="9108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00FF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EA2DE6-4D60-78B4-BDBC-F1A749104D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6981">
            <a:off x="9090582" y="-153561"/>
            <a:ext cx="4221730" cy="16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8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68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02" grpId="0" build="p" animBg="1"/>
      <p:bldP spid="5" grpId="0"/>
      <p:bldP spid="6" grpId="0"/>
      <p:bldP spid="7" grpId="0"/>
      <p:bldP spid="10" grpId="0"/>
      <p:bldP spid="21" grpId="0" animBg="1"/>
      <p:bldP spid="26" grpId="0" animBg="1"/>
      <p:bldP spid="27" grpId="0" animBg="1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4C7CB67-210C-DBCD-42DA-3B49C14EB611}"/>
              </a:ext>
            </a:extLst>
          </p:cNvPr>
          <p:cNvSpPr/>
          <p:nvPr/>
        </p:nvSpPr>
        <p:spPr>
          <a:xfrm>
            <a:off x="17109" y="0"/>
            <a:ext cx="12192000" cy="6926655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72A37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9" name="Google Shape;1199;p50"/>
          <p:cNvSpPr/>
          <p:nvPr/>
        </p:nvSpPr>
        <p:spPr>
          <a:xfrm>
            <a:off x="912562" y="171794"/>
            <a:ext cx="1185284" cy="11263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1" name="Google Shape;1201;p50"/>
          <p:cNvSpPr txBox="1">
            <a:spLocks noGrp="1"/>
          </p:cNvSpPr>
          <p:nvPr>
            <p:ph type="title" idx="2"/>
          </p:nvPr>
        </p:nvSpPr>
        <p:spPr>
          <a:xfrm>
            <a:off x="764756" y="190678"/>
            <a:ext cx="1537671" cy="11263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endParaRPr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2" name="Google Shape;1202;p50"/>
          <p:cNvSpPr txBox="1">
            <a:spLocks noGrp="1"/>
          </p:cNvSpPr>
          <p:nvPr>
            <p:ph type="subTitle" idx="1"/>
          </p:nvPr>
        </p:nvSpPr>
        <p:spPr>
          <a:xfrm>
            <a:off x="2295845" y="1152383"/>
            <a:ext cx="7600310" cy="1092985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Đâu là nhiệm vụ kĩ thuật viên kĩ thuật điện?</a:t>
            </a:r>
          </a:p>
        </p:txBody>
      </p:sp>
      <p:sp>
        <p:nvSpPr>
          <p:cNvPr id="11" name="Google Shape;1199;p50"/>
          <p:cNvSpPr/>
          <p:nvPr/>
        </p:nvSpPr>
        <p:spPr>
          <a:xfrm>
            <a:off x="556592" y="2688640"/>
            <a:ext cx="5495556" cy="190633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99;p50"/>
          <p:cNvSpPr/>
          <p:nvPr/>
        </p:nvSpPr>
        <p:spPr>
          <a:xfrm>
            <a:off x="6270929" y="2688638"/>
            <a:ext cx="5270831" cy="18894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1199;p50"/>
          <p:cNvSpPr/>
          <p:nvPr/>
        </p:nvSpPr>
        <p:spPr>
          <a:xfrm>
            <a:off x="556592" y="5002976"/>
            <a:ext cx="5403619" cy="150789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1199;p50"/>
          <p:cNvSpPr/>
          <p:nvPr/>
        </p:nvSpPr>
        <p:spPr>
          <a:xfrm>
            <a:off x="6417305" y="4964635"/>
            <a:ext cx="5054549" cy="158034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122" y="5110580"/>
            <a:ext cx="4458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Trực tiếp lắp đặt, bảo trì, sửa chữa hệ thống điện, đường dây tải điện máy và các thiết bị điện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2562" y="2849251"/>
            <a:ext cx="4783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A.Tiến hành nghiên cứu, tư vấn, thiết kế, chỉ đạo xây dựng và vận hành, bảo trì sửa chữa hệ thống điện, linh kiện, động cơ và thiết bị điện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4549" y="2689071"/>
            <a:ext cx="4837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B. Hỗ trợ nghiên cứu, thiết kế, sản xuất, lắp ráp, xây dựng, vận hành, bảo trì , sửa chữa thiết bị điện và hệ thống phân phối điện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92664" y="5223140"/>
            <a:ext cx="4354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Lắp ráp, kiểm tra, thay thế và bảo dưỡng động cơ xe cơ giới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Home 14">
            <a:hlinkClick r:id="" action="ppaction://noaction" highlightClick="1"/>
          </p:cNvPr>
          <p:cNvSpPr/>
          <p:nvPr/>
        </p:nvSpPr>
        <p:spPr>
          <a:xfrm>
            <a:off x="11379200" y="6163733"/>
            <a:ext cx="812800" cy="6942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817" y="6112521"/>
            <a:ext cx="812800" cy="812800"/>
          </a:xfrm>
          <a:prstGeom prst="rect">
            <a:avLst/>
          </a:prstGeom>
          <a:ln>
            <a:solidFill>
              <a:srgbClr val="CC3300"/>
            </a:solidFill>
          </a:ln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955" y="6122696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719" y="6161512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719" y="6132739"/>
            <a:ext cx="812800" cy="8128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10794005" y="5292759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4693020" y="3860384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5329692" y="5498597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67691" y="3008244"/>
            <a:ext cx="1053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0FF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73DC43-B7AF-6B27-DA85-204DF49BB4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6981">
            <a:off x="9090582" y="-153561"/>
            <a:ext cx="4221730" cy="16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8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02" grpId="0" build="p" animBg="1"/>
      <p:bldP spid="5" grpId="0"/>
      <p:bldP spid="6" grpId="0"/>
      <p:bldP spid="7" grpId="0"/>
      <p:bldP spid="10" grpId="0"/>
      <p:bldP spid="21" grpId="0" animBg="1"/>
      <p:bldP spid="26" grpId="0" animBg="1"/>
      <p:bldP spid="27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595746"/>
            <a:ext cx="5697731" cy="476596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24" y="594902"/>
            <a:ext cx="5697731" cy="476596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62054" y="5547476"/>
            <a:ext cx="1429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itchFamily="18" charset="0"/>
              </a:rPr>
              <a:t>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9785" y="5552290"/>
            <a:ext cx="1429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282677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037FFC-3809-D841-F9B8-563E75087DA3}"/>
              </a:ext>
            </a:extLst>
          </p:cNvPr>
          <p:cNvSpPr/>
          <p:nvPr/>
        </p:nvSpPr>
        <p:spPr>
          <a:xfrm>
            <a:off x="17109" y="0"/>
            <a:ext cx="12192000" cy="6926655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72A37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9" name="Google Shape;1199;p50"/>
          <p:cNvSpPr/>
          <p:nvPr/>
        </p:nvSpPr>
        <p:spPr>
          <a:xfrm>
            <a:off x="1122731" y="182879"/>
            <a:ext cx="1185284" cy="11263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1" name="Google Shape;1201;p50"/>
          <p:cNvSpPr txBox="1">
            <a:spLocks noGrp="1"/>
          </p:cNvSpPr>
          <p:nvPr>
            <p:ph type="title" idx="2"/>
          </p:nvPr>
        </p:nvSpPr>
        <p:spPr>
          <a:xfrm>
            <a:off x="941370" y="182879"/>
            <a:ext cx="1537671" cy="11263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endParaRPr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2" name="Google Shape;1202;p50"/>
          <p:cNvSpPr txBox="1">
            <a:spLocks noGrp="1"/>
          </p:cNvSpPr>
          <p:nvPr>
            <p:ph type="subTitle" idx="1"/>
          </p:nvPr>
        </p:nvSpPr>
        <p:spPr>
          <a:xfrm>
            <a:off x="2344378" y="1140846"/>
            <a:ext cx="8091977" cy="1092985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Google Shape;1199;p50"/>
          <p:cNvSpPr/>
          <p:nvPr/>
        </p:nvSpPr>
        <p:spPr>
          <a:xfrm>
            <a:off x="556592" y="2688640"/>
            <a:ext cx="5495556" cy="190633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99;p50"/>
          <p:cNvSpPr/>
          <p:nvPr/>
        </p:nvSpPr>
        <p:spPr>
          <a:xfrm>
            <a:off x="6270929" y="2688638"/>
            <a:ext cx="5270831" cy="18894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1199;p50"/>
          <p:cNvSpPr/>
          <p:nvPr/>
        </p:nvSpPr>
        <p:spPr>
          <a:xfrm>
            <a:off x="556592" y="5002976"/>
            <a:ext cx="5403619" cy="150789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1199;p50"/>
          <p:cNvSpPr/>
          <p:nvPr/>
        </p:nvSpPr>
        <p:spPr>
          <a:xfrm>
            <a:off x="6417305" y="4964635"/>
            <a:ext cx="5054549" cy="158034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4836" y="2889992"/>
            <a:ext cx="4458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Hỗ trợ nghiên cứu, thiết kế, sản xuất, lắp ráp, xây dựng, vận hành, bảo trì , sửa chữa thiết bị điện và hệ thống phân phối điện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2562" y="2849251"/>
            <a:ext cx="4783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A.Tiến hành nghiên cứu, tư vấn, thiết kế, chỉ đạo xây dựng và vận hành, bảo trì sửa chữa hệ thống điện, linh kiện, động cơ và thiết bị điện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2731" y="5196246"/>
            <a:ext cx="42069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Trực tiếp lắp đặt, bảo trì, sửa chữa hệ thống điện, đường dây tải điện máy và các thiết bị điện</a:t>
            </a:r>
          </a:p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92664" y="5223140"/>
            <a:ext cx="4354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Lắp ráp, kiểm tra, thay thế và bảo dưỡng động cơ xe cơ giới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Home 14">
            <a:hlinkClick r:id="" action="ppaction://noaction" highlightClick="1"/>
          </p:cNvPr>
          <p:cNvSpPr/>
          <p:nvPr/>
        </p:nvSpPr>
        <p:spPr>
          <a:xfrm>
            <a:off x="11379200" y="6163733"/>
            <a:ext cx="812800" cy="6942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746" y="616893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9254" y="6178328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222" y="6074107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484" y="6138580"/>
            <a:ext cx="812800" cy="8128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10794005" y="5292759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4693020" y="3860384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10910188" y="3328942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5969" y="5154642"/>
            <a:ext cx="1053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0FF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BAD95FF-C9EB-6FD9-9010-87B885D958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6981">
            <a:off x="9090582" y="-153561"/>
            <a:ext cx="4221730" cy="16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8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02" grpId="0" build="p" animBg="1"/>
      <p:bldP spid="5" grpId="0"/>
      <p:bldP spid="6" grpId="0"/>
      <p:bldP spid="7" grpId="0"/>
      <p:bldP spid="10" grpId="0"/>
      <p:bldP spid="21" grpId="0" animBg="1"/>
      <p:bldP spid="26" grpId="0" animBg="1"/>
      <p:bldP spid="27" grpId="0" animBg="1"/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8DA78B0-FAF0-05BE-278F-4B5875168085}"/>
              </a:ext>
            </a:extLst>
          </p:cNvPr>
          <p:cNvSpPr/>
          <p:nvPr/>
        </p:nvSpPr>
        <p:spPr>
          <a:xfrm>
            <a:off x="17109" y="0"/>
            <a:ext cx="12192000" cy="6926655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72A37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9" name="Google Shape;1199;p50"/>
          <p:cNvSpPr/>
          <p:nvPr/>
        </p:nvSpPr>
        <p:spPr>
          <a:xfrm>
            <a:off x="622210" y="97381"/>
            <a:ext cx="1185284" cy="11263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1" name="Google Shape;1201;p50"/>
          <p:cNvSpPr txBox="1">
            <a:spLocks noGrp="1"/>
          </p:cNvSpPr>
          <p:nvPr>
            <p:ph type="title" idx="2"/>
          </p:nvPr>
        </p:nvSpPr>
        <p:spPr>
          <a:xfrm>
            <a:off x="446016" y="107573"/>
            <a:ext cx="1537671" cy="11263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09</a:t>
            </a:r>
            <a:endParaRPr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2" name="Google Shape;1202;p50"/>
          <p:cNvSpPr txBox="1">
            <a:spLocks noGrp="1"/>
          </p:cNvSpPr>
          <p:nvPr>
            <p:ph type="subTitle" idx="1"/>
          </p:nvPr>
        </p:nvSpPr>
        <p:spPr>
          <a:xfrm>
            <a:off x="1983687" y="722778"/>
            <a:ext cx="7468523" cy="1134929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Nhóm công việc sản xuất, chế tạo thiết bị điện không có vị trí việc làm:</a:t>
            </a:r>
          </a:p>
        </p:txBody>
      </p:sp>
      <p:sp>
        <p:nvSpPr>
          <p:cNvPr id="11" name="Google Shape;1199;p50"/>
          <p:cNvSpPr/>
          <p:nvPr/>
        </p:nvSpPr>
        <p:spPr>
          <a:xfrm>
            <a:off x="1134778" y="4531804"/>
            <a:ext cx="9716355" cy="71805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99;p50"/>
          <p:cNvSpPr/>
          <p:nvPr/>
        </p:nvSpPr>
        <p:spPr>
          <a:xfrm>
            <a:off x="1093894" y="5524960"/>
            <a:ext cx="9824718" cy="87584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1199;p50"/>
          <p:cNvSpPr/>
          <p:nvPr/>
        </p:nvSpPr>
        <p:spPr>
          <a:xfrm>
            <a:off x="1067301" y="3353586"/>
            <a:ext cx="9851311" cy="9052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1199;p50"/>
          <p:cNvSpPr/>
          <p:nvPr/>
        </p:nvSpPr>
        <p:spPr>
          <a:xfrm>
            <a:off x="1067301" y="2142983"/>
            <a:ext cx="9742948" cy="87330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4472" y="3425705"/>
            <a:ext cx="8065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4472" y="5476822"/>
            <a:ext cx="8368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7685" y="4549090"/>
            <a:ext cx="7385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4472" y="2112782"/>
            <a:ext cx="8368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Home 14">
            <a:hlinkClick r:id="" action="ppaction://noaction" highlightClick="1"/>
          </p:cNvPr>
          <p:cNvSpPr/>
          <p:nvPr/>
        </p:nvSpPr>
        <p:spPr>
          <a:xfrm>
            <a:off x="11379200" y="6163733"/>
            <a:ext cx="812800" cy="6942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7869" y="6114454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5829" y="60679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2035" y="6091935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3533" y="6046398"/>
            <a:ext cx="812800" cy="8128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9654066" y="2284913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9872225" y="5682092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9654066" y="3550287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4778" y="4328821"/>
            <a:ext cx="9108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00FF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978" y="6045200"/>
            <a:ext cx="812800" cy="812800"/>
          </a:xfrm>
          <a:prstGeom prst="rect">
            <a:avLst/>
          </a:prstGeom>
        </p:spPr>
      </p:pic>
      <p:pic>
        <p:nvPicPr>
          <p:cNvPr id="3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1094" y="6045200"/>
            <a:ext cx="812800" cy="8128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6B2B1C61-09FF-6D05-99F5-4CC3B78C9C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26981">
            <a:off x="9090582" y="-153561"/>
            <a:ext cx="4221730" cy="16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8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68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02" grpId="0" build="p" animBg="1"/>
      <p:bldP spid="5" grpId="0"/>
      <p:bldP spid="6" grpId="0"/>
      <p:bldP spid="7" grpId="0"/>
      <p:bldP spid="10" grpId="0"/>
      <p:bldP spid="21" grpId="0" animBg="1"/>
      <p:bldP spid="26" grpId="0" animBg="1"/>
      <p:bldP spid="27" grpId="0" animBg="1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32E1CA3-BAD5-E060-E789-DAA344E01389}"/>
              </a:ext>
            </a:extLst>
          </p:cNvPr>
          <p:cNvSpPr/>
          <p:nvPr/>
        </p:nvSpPr>
        <p:spPr>
          <a:xfrm>
            <a:off x="17109" y="0"/>
            <a:ext cx="12192000" cy="6926655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72A37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9" name="Google Shape;1199;p50"/>
          <p:cNvSpPr/>
          <p:nvPr/>
        </p:nvSpPr>
        <p:spPr>
          <a:xfrm>
            <a:off x="1122731" y="182879"/>
            <a:ext cx="1185284" cy="11263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1" name="Google Shape;1201;p50"/>
          <p:cNvSpPr txBox="1">
            <a:spLocks noGrp="1"/>
          </p:cNvSpPr>
          <p:nvPr>
            <p:ph type="title" idx="2"/>
          </p:nvPr>
        </p:nvSpPr>
        <p:spPr>
          <a:xfrm>
            <a:off x="941370" y="182879"/>
            <a:ext cx="1537671" cy="11263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2" name="Google Shape;1202;p50"/>
          <p:cNvSpPr txBox="1">
            <a:spLocks noGrp="1"/>
          </p:cNvSpPr>
          <p:nvPr>
            <p:ph type="subTitle" idx="1"/>
          </p:nvPr>
        </p:nvSpPr>
        <p:spPr>
          <a:xfrm>
            <a:off x="601446" y="1492118"/>
            <a:ext cx="10833505" cy="1200470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Công việc nhằm duy trì chế độ làm việc bình thường của hệ thống điện đáp ứng yêu cầu về chất lượng, độ tin cậy và kinh tế</a:t>
            </a:r>
          </a:p>
        </p:txBody>
      </p:sp>
      <p:sp>
        <p:nvSpPr>
          <p:cNvPr id="11" name="Google Shape;1199;p50"/>
          <p:cNvSpPr/>
          <p:nvPr/>
        </p:nvSpPr>
        <p:spPr>
          <a:xfrm>
            <a:off x="941371" y="3497655"/>
            <a:ext cx="4807499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99;p50"/>
          <p:cNvSpPr/>
          <p:nvPr/>
        </p:nvSpPr>
        <p:spPr>
          <a:xfrm>
            <a:off x="6216278" y="3497655"/>
            <a:ext cx="5054549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1199;p50"/>
          <p:cNvSpPr/>
          <p:nvPr/>
        </p:nvSpPr>
        <p:spPr>
          <a:xfrm>
            <a:off x="941370" y="5216095"/>
            <a:ext cx="4833087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1199;p50"/>
          <p:cNvSpPr/>
          <p:nvPr/>
        </p:nvSpPr>
        <p:spPr>
          <a:xfrm>
            <a:off x="6216278" y="5216095"/>
            <a:ext cx="5054549" cy="63877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solidFill>
              <a:srgbClr val="CC3300"/>
            </a:solidFill>
          </a:ln>
          <a:effectLst>
            <a:outerShdw blurRad="142875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783" y="5262874"/>
            <a:ext cx="4458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7128" y="3581434"/>
            <a:ext cx="3774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6742" y="5309424"/>
            <a:ext cx="4083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3333" y="3565656"/>
            <a:ext cx="4783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Home 14">
            <a:hlinkClick r:id="" action="ppaction://noaction" highlightClick="1"/>
          </p:cNvPr>
          <p:cNvSpPr/>
          <p:nvPr/>
        </p:nvSpPr>
        <p:spPr>
          <a:xfrm>
            <a:off x="11379200" y="6163733"/>
            <a:ext cx="812800" cy="6942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9983" y="6191288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2024" y="6268721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2024" y="6252132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2024" y="6205996"/>
            <a:ext cx="812800" cy="8128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5080175" y="3542093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10351470" y="3553158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5215739" y="5252737"/>
            <a:ext cx="938024" cy="6257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58560" y="4940092"/>
            <a:ext cx="9108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00FF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DD0334-512F-C29A-3F89-4DDB1E3DC1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6981">
            <a:off x="9090582" y="-153561"/>
            <a:ext cx="4221730" cy="16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8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8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68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02" grpId="0" build="p" animBg="1"/>
      <p:bldP spid="5" grpId="0"/>
      <p:bldP spid="6" grpId="0"/>
      <p:bldP spid="7" grpId="0"/>
      <p:bldP spid="10" grpId="0"/>
      <p:bldP spid="21" grpId="0" animBg="1"/>
      <p:bldP spid="26" grpId="0" animBg="1"/>
      <p:bldP spid="27" grpId="0" animBg="1"/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83382"/>
            <a:ext cx="12491297" cy="93684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59885" y="201949"/>
            <a:ext cx="11717507" cy="6631816"/>
            <a:chOff x="0" y="-47625"/>
            <a:chExt cx="4274726" cy="2251563"/>
          </a:xfrm>
        </p:grpSpPr>
        <p:sp>
          <p:nvSpPr>
            <p:cNvPr id="4" name="Freeform 4"/>
            <p:cNvSpPr/>
            <p:nvPr/>
          </p:nvSpPr>
          <p:spPr>
            <a:xfrm>
              <a:off x="0" y="36471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2879" y="0"/>
                  </a:moveTo>
                  <a:lnTo>
                    <a:pt x="4261847" y="0"/>
                  </a:lnTo>
                  <a:cubicBezTo>
                    <a:pt x="4268960" y="0"/>
                    <a:pt x="4274726" y="5766"/>
                    <a:pt x="4274726" y="12879"/>
                  </a:cubicBezTo>
                  <a:lnTo>
                    <a:pt x="4274726" y="2154588"/>
                  </a:lnTo>
                  <a:cubicBezTo>
                    <a:pt x="4274726" y="2161701"/>
                    <a:pt x="4268960" y="2167467"/>
                    <a:pt x="4261847" y="2167467"/>
                  </a:cubicBezTo>
                  <a:lnTo>
                    <a:pt x="12879" y="2167467"/>
                  </a:lnTo>
                  <a:cubicBezTo>
                    <a:pt x="5766" y="2167467"/>
                    <a:pt x="0" y="2161701"/>
                    <a:pt x="0" y="2154588"/>
                  </a:cubicBezTo>
                  <a:lnTo>
                    <a:pt x="0" y="12879"/>
                  </a:lnTo>
                  <a:cubicBezTo>
                    <a:pt x="0" y="5766"/>
                    <a:pt x="5766" y="0"/>
                    <a:pt x="12879" y="0"/>
                  </a:cubicBezTo>
                  <a:close/>
                </a:path>
              </a:pathLst>
            </a:custGeom>
            <a:solidFill>
              <a:srgbClr val="FFFFFF"/>
            </a:solidFill>
            <a:ln w="85725">
              <a:solidFill>
                <a:srgbClr val="DAAAEB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94383" y="-123268"/>
            <a:ext cx="1604428" cy="160442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20592018">
            <a:off x="69720" y="713025"/>
            <a:ext cx="3231906" cy="1166581"/>
            <a:chOff x="0" y="0"/>
            <a:chExt cx="7796199" cy="185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796199" cy="1859975"/>
            </a:xfrm>
            <a:custGeom>
              <a:avLst/>
              <a:gdLst/>
              <a:ahLst/>
              <a:cxnLst/>
              <a:rect l="l" t="t" r="r" b="b"/>
              <a:pathLst>
                <a:path w="7796199" h="1859975">
                  <a:moveTo>
                    <a:pt x="21984" y="0"/>
                  </a:moveTo>
                  <a:lnTo>
                    <a:pt x="7774215" y="0"/>
                  </a:lnTo>
                  <a:cubicBezTo>
                    <a:pt x="7786357" y="0"/>
                    <a:pt x="7796199" y="9843"/>
                    <a:pt x="7796199" y="21984"/>
                  </a:cubicBezTo>
                  <a:lnTo>
                    <a:pt x="7796199" y="1837991"/>
                  </a:lnTo>
                  <a:cubicBezTo>
                    <a:pt x="7796199" y="1850132"/>
                    <a:pt x="7786357" y="1859975"/>
                    <a:pt x="7774215" y="1859975"/>
                  </a:cubicBezTo>
                  <a:lnTo>
                    <a:pt x="21984" y="1859975"/>
                  </a:lnTo>
                  <a:cubicBezTo>
                    <a:pt x="9843" y="1859975"/>
                    <a:pt x="0" y="1850132"/>
                    <a:pt x="0" y="1837991"/>
                  </a:cubicBezTo>
                  <a:lnTo>
                    <a:pt x="0" y="21984"/>
                  </a:lnTo>
                  <a:cubicBezTo>
                    <a:pt x="0" y="9843"/>
                    <a:pt x="9843" y="0"/>
                    <a:pt x="21984" y="0"/>
                  </a:cubicBezTo>
                  <a:close/>
                </a:path>
              </a:pathLst>
            </a:custGeom>
            <a:solidFill>
              <a:srgbClr val="37319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20592040">
            <a:off x="613238" y="201887"/>
            <a:ext cx="4230780" cy="1241793"/>
            <a:chOff x="0" y="0"/>
            <a:chExt cx="7611485" cy="185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611485" cy="1859975"/>
            </a:xfrm>
            <a:custGeom>
              <a:avLst/>
              <a:gdLst/>
              <a:ahLst/>
              <a:cxnLst/>
              <a:rect l="l" t="t" r="r" b="b"/>
              <a:pathLst>
                <a:path w="7611485" h="1859975">
                  <a:moveTo>
                    <a:pt x="22517" y="0"/>
                  </a:moveTo>
                  <a:lnTo>
                    <a:pt x="7588968" y="0"/>
                  </a:lnTo>
                  <a:cubicBezTo>
                    <a:pt x="7594940" y="0"/>
                    <a:pt x="7600667" y="2372"/>
                    <a:pt x="7604890" y="6595"/>
                  </a:cubicBezTo>
                  <a:cubicBezTo>
                    <a:pt x="7609112" y="10818"/>
                    <a:pt x="7611485" y="16545"/>
                    <a:pt x="7611485" y="22517"/>
                  </a:cubicBezTo>
                  <a:lnTo>
                    <a:pt x="7611485" y="1837457"/>
                  </a:lnTo>
                  <a:cubicBezTo>
                    <a:pt x="7611485" y="1849893"/>
                    <a:pt x="7601403" y="1859975"/>
                    <a:pt x="7588968" y="1859975"/>
                  </a:cubicBezTo>
                  <a:lnTo>
                    <a:pt x="22517" y="1859975"/>
                  </a:lnTo>
                  <a:cubicBezTo>
                    <a:pt x="16545" y="1859975"/>
                    <a:pt x="10818" y="1857603"/>
                    <a:pt x="6595" y="1853380"/>
                  </a:cubicBezTo>
                  <a:cubicBezTo>
                    <a:pt x="2372" y="1849157"/>
                    <a:pt x="0" y="1843430"/>
                    <a:pt x="0" y="1837457"/>
                  </a:cubicBezTo>
                  <a:lnTo>
                    <a:pt x="0" y="22517"/>
                  </a:lnTo>
                  <a:cubicBezTo>
                    <a:pt x="0" y="16545"/>
                    <a:pt x="2372" y="10818"/>
                    <a:pt x="6595" y="6595"/>
                  </a:cubicBezTo>
                  <a:cubicBezTo>
                    <a:pt x="10818" y="2372"/>
                    <a:pt x="16545" y="0"/>
                    <a:pt x="22517" y="0"/>
                  </a:cubicBezTo>
                  <a:close/>
                </a:path>
              </a:pathLst>
            </a:custGeom>
            <a:solidFill>
              <a:srgbClr val="6BC65C"/>
            </a:solidFill>
            <a:ln w="28575">
              <a:solidFill>
                <a:srgbClr val="37319D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76525">
            <a:off x="-58728" y="5835078"/>
            <a:ext cx="1367037" cy="1043919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 rot="20544220">
            <a:off x="-38580" y="823972"/>
            <a:ext cx="5648809" cy="56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37319D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VẬN DỤNG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13386FE-94F8-1551-AE4C-B29B05152164}"/>
              </a:ext>
            </a:extLst>
          </p:cNvPr>
          <p:cNvSpPr txBox="1"/>
          <p:nvPr/>
        </p:nvSpPr>
        <p:spPr>
          <a:xfrm>
            <a:off x="918905" y="2293348"/>
            <a:ext cx="106534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(SGK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14)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effectLst/>
              <a:latin typeface="Bahnschrift SemiBold SemiConden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5174F90-CEFC-BCD1-FAFD-AF38B555EE6B}"/>
              </a:ext>
            </a:extLst>
          </p:cNvPr>
          <p:cNvSpPr txBox="1"/>
          <p:nvPr/>
        </p:nvSpPr>
        <p:spPr>
          <a:xfrm>
            <a:off x="937307" y="3909816"/>
            <a:ext cx="10635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Bài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tập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nhà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báo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cáo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lựa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chọn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1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nghề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quan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tâm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liên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quan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cụ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tên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nghề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mô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tả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công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cầu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trình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cầu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năng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lực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vị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trí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, xu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hướng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phát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triển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giới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thiệu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nơi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đào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tạo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nghề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tên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trường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tên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ngành</a:t>
            </a:r>
            <a:r>
              <a:rPr lang="en-US" sz="30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…)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F4568CB5-E996-92F8-C1BF-9409E781636D}"/>
              </a:ext>
            </a:extLst>
          </p:cNvPr>
          <p:cNvSpPr/>
          <p:nvPr/>
        </p:nvSpPr>
        <p:spPr>
          <a:xfrm>
            <a:off x="3132178" y="1144828"/>
            <a:ext cx="7511056" cy="5139494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Bold SemiConden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CAFD4F4-F2A3-A0C4-9332-37964EC9D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9556" y="1669250"/>
            <a:ext cx="2422228" cy="4615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B75E24-80F3-943C-E77A-D112330270ED}"/>
              </a:ext>
            </a:extLst>
          </p:cNvPr>
          <p:cNvSpPr txBox="1"/>
          <p:nvPr/>
        </p:nvSpPr>
        <p:spPr>
          <a:xfrm>
            <a:off x="3685795" y="1389175"/>
            <a:ext cx="6829804" cy="4424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1.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điện</a:t>
            </a:r>
            <a:endParaRPr lang="en-US" sz="3200" dirty="0">
              <a:solidFill>
                <a:srgbClr val="000000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2.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Thiết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điện</a:t>
            </a:r>
            <a:endParaRPr lang="en-US" sz="3200" dirty="0">
              <a:solidFill>
                <a:srgbClr val="000000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3.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Lắp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điện</a:t>
            </a:r>
            <a:endParaRPr lang="en-US" sz="3200" dirty="0">
              <a:solidFill>
                <a:srgbClr val="000000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4.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chế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thiết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điện</a:t>
            </a:r>
            <a:endParaRPr lang="en-US" sz="3200" dirty="0">
              <a:solidFill>
                <a:srgbClr val="000000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5.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dưỡng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sửa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chữa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điện</a:t>
            </a:r>
            <a:endParaRPr lang="en-US" sz="3200" dirty="0">
              <a:solidFill>
                <a:srgbClr val="000000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6.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dưỡng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sửa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chữa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điện</a:t>
            </a:r>
            <a:endParaRPr lang="en-US" sz="3200" dirty="0">
              <a:solidFill>
                <a:srgbClr val="000000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838018" y="1322332"/>
            <a:ext cx="10515963" cy="210666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NGÀNH NGHỀ TRONG 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/>
            </a:r>
            <a:b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KĨ THUẬT ĐIỆN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8" y="3235750"/>
            <a:ext cx="1752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FD52B15-50F1-8519-2782-405EF1212641}"/>
              </a:ext>
            </a:extLst>
          </p:cNvPr>
          <p:cNvSpPr txBox="1"/>
          <p:nvPr/>
        </p:nvSpPr>
        <p:spPr>
          <a:xfrm>
            <a:off x="2426851" y="4716887"/>
            <a:ext cx="9650436" cy="1050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00025" algn="just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200025" algn="just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581B2D5E-C41E-7A7C-7515-B3EA0A716CA2}"/>
              </a:ext>
            </a:extLst>
          </p:cNvPr>
          <p:cNvSpPr txBox="1">
            <a:spLocks/>
          </p:cNvSpPr>
          <p:nvPr/>
        </p:nvSpPr>
        <p:spPr>
          <a:xfrm>
            <a:off x="534572" y="188129"/>
            <a:ext cx="5561428" cy="760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5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I. THIẾT KẾ ĐIỆN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411A8F-AAC9-4D13-E080-50595853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03" y="1649114"/>
            <a:ext cx="5715000" cy="3850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80B3C1-D976-3C7D-63D5-29BB4580F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99" y="1649112"/>
            <a:ext cx="5715000" cy="38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650B4A17-E727-C85E-DFBA-A3CD9131B836}"/>
              </a:ext>
            </a:extLst>
          </p:cNvPr>
          <p:cNvSpPr/>
          <p:nvPr/>
        </p:nvSpPr>
        <p:spPr>
          <a:xfrm>
            <a:off x="206511" y="1883701"/>
            <a:ext cx="2849217" cy="2716696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BD582C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Mô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tả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công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việc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="" xmlns:a16="http://schemas.microsoft.com/office/drawing/2014/main" id="{56CC1ED2-5462-81C3-7EA2-01E9169FE740}"/>
              </a:ext>
            </a:extLst>
          </p:cNvPr>
          <p:cNvSpPr/>
          <p:nvPr/>
        </p:nvSpPr>
        <p:spPr>
          <a:xfrm>
            <a:off x="-1523842" y="1048814"/>
            <a:ext cx="5087099" cy="4386470"/>
          </a:xfrm>
          <a:prstGeom prst="blockArc">
            <a:avLst>
              <a:gd name="adj1" fmla="val 16406837"/>
              <a:gd name="adj2" fmla="val 5028564"/>
              <a:gd name="adj3" fmla="val 5184"/>
            </a:avLst>
          </a:prstGeom>
          <a:solidFill>
            <a:srgbClr val="BD582C">
              <a:lumMod val="75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="" xmlns:a16="http://schemas.microsoft.com/office/drawing/2014/main" id="{9398A5C5-9A15-50DE-CCD6-AF57CBF53D25}"/>
              </a:ext>
            </a:extLst>
          </p:cNvPr>
          <p:cNvSpPr/>
          <p:nvPr/>
        </p:nvSpPr>
        <p:spPr>
          <a:xfrm>
            <a:off x="3055728" y="166598"/>
            <a:ext cx="8929761" cy="1524000"/>
          </a:xfrm>
          <a:prstGeom prst="roundRect">
            <a:avLst/>
          </a:prstGeom>
          <a:noFill/>
          <a:ln w="5715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="" xmlns:a16="http://schemas.microsoft.com/office/drawing/2014/main" id="{2A509775-01F7-4E1E-DB72-BF8644B10F37}"/>
              </a:ext>
            </a:extLst>
          </p:cNvPr>
          <p:cNvSpPr/>
          <p:nvPr/>
        </p:nvSpPr>
        <p:spPr>
          <a:xfrm>
            <a:off x="3763618" y="2191342"/>
            <a:ext cx="8021510" cy="1325217"/>
          </a:xfrm>
          <a:prstGeom prst="roundRect">
            <a:avLst/>
          </a:prstGeom>
          <a:noFill/>
          <a:ln w="5715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48692A1E-C9C5-F378-8568-29FD0194CCC3}"/>
              </a:ext>
            </a:extLst>
          </p:cNvPr>
          <p:cNvSpPr/>
          <p:nvPr/>
        </p:nvSpPr>
        <p:spPr>
          <a:xfrm>
            <a:off x="3378100" y="4017303"/>
            <a:ext cx="8607389" cy="2716696"/>
          </a:xfrm>
          <a:prstGeom prst="roundRect">
            <a:avLst/>
          </a:prstGeom>
          <a:noFill/>
          <a:ln w="5715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trợ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phức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tạp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thấp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D53A301-9423-1FAF-AB5C-977A33CFBEB3}"/>
              </a:ext>
            </a:extLst>
          </p:cNvPr>
          <p:cNvSpPr/>
          <p:nvPr/>
        </p:nvSpPr>
        <p:spPr>
          <a:xfrm>
            <a:off x="2530408" y="1422716"/>
            <a:ext cx="457671" cy="460985"/>
          </a:xfrm>
          <a:prstGeom prst="ellipse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1C1D226-387D-4312-6928-A919654174F1}"/>
              </a:ext>
            </a:extLst>
          </p:cNvPr>
          <p:cNvSpPr/>
          <p:nvPr/>
        </p:nvSpPr>
        <p:spPr>
          <a:xfrm>
            <a:off x="3256089" y="3198507"/>
            <a:ext cx="457671" cy="460985"/>
          </a:xfrm>
          <a:prstGeom prst="ellipse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6550ED2-3596-CDCE-DA2A-94CE09B3075C}"/>
              </a:ext>
            </a:extLst>
          </p:cNvPr>
          <p:cNvSpPr/>
          <p:nvPr/>
        </p:nvSpPr>
        <p:spPr>
          <a:xfrm>
            <a:off x="2301572" y="4770153"/>
            <a:ext cx="457671" cy="460985"/>
          </a:xfrm>
          <a:prstGeom prst="ellipse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2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BB9886E3-F6B0-E629-450F-6CBD3FF4FF42}"/>
              </a:ext>
            </a:extLst>
          </p:cNvPr>
          <p:cNvSpPr/>
          <p:nvPr/>
        </p:nvSpPr>
        <p:spPr>
          <a:xfrm>
            <a:off x="595745" y="1586347"/>
            <a:ext cx="5971311" cy="2729346"/>
          </a:xfrm>
          <a:prstGeom prst="flowChartAlternateProcess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9E3E3A9F-A365-65A9-CEE4-94BE818BC19F}"/>
              </a:ext>
            </a:extLst>
          </p:cNvPr>
          <p:cNvSpPr/>
          <p:nvPr/>
        </p:nvSpPr>
        <p:spPr>
          <a:xfrm>
            <a:off x="7446819" y="1925782"/>
            <a:ext cx="4322617" cy="4714476"/>
          </a:xfrm>
          <a:prstGeom prst="flowChartAlternateProcess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16706982-1DE5-C1C8-1CE5-06AC09D6D682}"/>
              </a:ext>
            </a:extLst>
          </p:cNvPr>
          <p:cNvSpPr/>
          <p:nvPr/>
        </p:nvSpPr>
        <p:spPr>
          <a:xfrm>
            <a:off x="5264728" y="217742"/>
            <a:ext cx="4599709" cy="1943568"/>
          </a:xfrm>
          <a:prstGeom prst="ellipse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YÊU CẦU VỀ TRÌNH ĐỘ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="" xmlns:a16="http://schemas.microsoft.com/office/drawing/2014/main" id="{CE8831AB-F7D4-D56A-6AF7-E1F58F745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042117"/>
            <a:ext cx="4461164" cy="1815883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="" xmlns:a16="http://schemas.microsoft.com/office/drawing/2014/main" id="{28A45052-AC68-A269-8142-315D6FC3191A}"/>
              </a:ext>
            </a:extLst>
          </p:cNvPr>
          <p:cNvSpPr/>
          <p:nvPr/>
        </p:nvSpPr>
        <p:spPr>
          <a:xfrm>
            <a:off x="678874" y="1586347"/>
            <a:ext cx="5888182" cy="2729345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trí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sư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chuyên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ngành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thuật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C3754392-BD3A-06D0-4D62-59C2DF9A8F8E}"/>
              </a:ext>
            </a:extLst>
          </p:cNvPr>
          <p:cNvSpPr/>
          <p:nvPr/>
        </p:nvSpPr>
        <p:spPr>
          <a:xfrm>
            <a:off x="7564582" y="2902529"/>
            <a:ext cx="4204854" cy="2680856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trí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thuật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đẳng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chuyên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ngành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thuật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709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  <wetp:taskpane dockstate="right" visibility="0" width="350" row="5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CC18ACFC-5090-490C-B6A9-6D674A3838BA}">
  <we:reference id="wa104187975" version="1.0.0.1" store="en-US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D3A5CF3-CD34-4B63-BD12-0A63838764C7}">
  <we:reference id="wa104178772" version="1.0.0.0" store="en-US" storeType="OMEX"/>
  <we:alternateReferences>
    <we:reference id="WA104178772" version="1.0.0.0" store="WA10417877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7019</TotalTime>
  <Words>2593</Words>
  <Application>Microsoft Office PowerPoint</Application>
  <PresentationFormat>Widescreen</PresentationFormat>
  <Paragraphs>198</Paragraphs>
  <Slides>43</Slides>
  <Notes>10</Notes>
  <HiddenSlides>0</HiddenSlides>
  <MMClips>48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#9Slide03 Arima Madurai Black</vt:lpstr>
      <vt:lpstr>Arial</vt:lpstr>
      <vt:lpstr>Bahnschrift SemiBold Condensed</vt:lpstr>
      <vt:lpstr>Bahnschrift SemiBold SemiConden</vt:lpstr>
      <vt:lpstr>Calibri</vt:lpstr>
      <vt:lpstr>Calibri Light</vt:lpstr>
      <vt:lpstr>Cambria</vt:lpstr>
      <vt:lpstr>Times New Roman</vt:lpstr>
      <vt:lpstr>Wingdings</vt:lpstr>
      <vt:lpstr>Retrospect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NGÀNH NGHỀ TRONG  LĨNH VỰC KĨ THUẬT ĐIỆN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SẢN XUẤT, CHẾ TẠO THIẾT BỊ ĐIỆN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VẬN HÀNH ĐIỆN</vt:lpstr>
      <vt:lpstr>PowerPoint Presentation</vt:lpstr>
      <vt:lpstr>PowerPoint Presentation</vt:lpstr>
      <vt:lpstr>PowerPoint Presentation</vt:lpstr>
      <vt:lpstr>PowerPoint Presentation</vt:lpstr>
      <vt:lpstr>V. BẢO DƯỠNG, SỬA CHỮA ĐIỆN</vt:lpstr>
      <vt:lpstr>PowerPoint Presentation</vt:lpstr>
      <vt:lpstr>PowerPoint Presentation</vt:lpstr>
      <vt:lpstr>PowerPoint Presentation</vt:lpstr>
      <vt:lpstr>PowerPoint Presentation</vt:lpstr>
      <vt:lpstr>LUYỆN TẬP</vt:lpstr>
      <vt:lpstr>0 1</vt:lpstr>
      <vt:lpstr>02</vt:lpstr>
      <vt:lpstr>03</vt:lpstr>
      <vt:lpstr>04</vt:lpstr>
      <vt:lpstr>05</vt:lpstr>
      <vt:lpstr>06</vt:lpstr>
      <vt:lpstr>07</vt:lpstr>
      <vt:lpstr>08</vt:lpstr>
      <vt:lpstr>09</vt:lpstr>
      <vt:lpstr>10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12: DÂY CHUYỀN SẢN XUẤT TỰ ĐỘNG VỚI SỰ THAM GIA CỦA ROBOT</dc:title>
  <dc:creator>adim</dc:creator>
  <cp:lastModifiedBy>User</cp:lastModifiedBy>
  <cp:revision>219</cp:revision>
  <dcterms:created xsi:type="dcterms:W3CDTF">2023-07-31T10:30:37Z</dcterms:created>
  <dcterms:modified xsi:type="dcterms:W3CDTF">2024-09-17T09:35:08Z</dcterms:modified>
</cp:coreProperties>
</file>