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2"/>
  </p:notesMasterIdLst>
  <p:sldIdLst>
    <p:sldId id="338" r:id="rId2"/>
    <p:sldId id="326" r:id="rId3"/>
    <p:sldId id="327" r:id="rId4"/>
    <p:sldId id="328" r:id="rId5"/>
    <p:sldId id="329" r:id="rId6"/>
    <p:sldId id="330" r:id="rId7"/>
    <p:sldId id="331" r:id="rId8"/>
    <p:sldId id="332" r:id="rId9"/>
    <p:sldId id="333" r:id="rId10"/>
    <p:sldId id="334" r:id="rId11"/>
    <p:sldId id="335" r:id="rId12"/>
    <p:sldId id="336" r:id="rId13"/>
    <p:sldId id="337" r:id="rId14"/>
    <p:sldId id="256" r:id="rId15"/>
    <p:sldId id="257" r:id="rId16"/>
    <p:sldId id="258" r:id="rId17"/>
    <p:sldId id="259" r:id="rId18"/>
    <p:sldId id="260" r:id="rId19"/>
    <p:sldId id="669"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339" r:id="rId51"/>
    <p:sldId id="294" r:id="rId52"/>
    <p:sldId id="341" r:id="rId53"/>
    <p:sldId id="342" r:id="rId54"/>
    <p:sldId id="340" r:id="rId55"/>
    <p:sldId id="343" r:id="rId56"/>
    <p:sldId id="344" r:id="rId57"/>
    <p:sldId id="346" r:id="rId58"/>
    <p:sldId id="347" r:id="rId59"/>
    <p:sldId id="345" r:id="rId60"/>
    <p:sldId id="295" r:id="rId61"/>
    <p:sldId id="296" r:id="rId62"/>
    <p:sldId id="297" r:id="rId63"/>
    <p:sldId id="298" r:id="rId64"/>
    <p:sldId id="321" r:id="rId65"/>
    <p:sldId id="322" r:id="rId66"/>
    <p:sldId id="323" r:id="rId67"/>
    <p:sldId id="324" r:id="rId68"/>
    <p:sldId id="325" r:id="rId69"/>
    <p:sldId id="666" r:id="rId70"/>
    <p:sldId id="667" r:id="rId71"/>
  </p:sldIdLst>
  <p:sldSz cx="18288000" cy="10287000"/>
  <p:notesSz cx="6858000" cy="9144000"/>
  <p:embeddedFontLst>
    <p:embeddedFont>
      <p:font typeface="Century Gothic" panose="020B0502020202020204" pitchFamily="34" charset="0"/>
      <p:regular r:id="rId73"/>
      <p:bold r:id="rId74"/>
      <p:italic r:id="rId75"/>
      <p:boldItalic r:id="rId76"/>
    </p:embeddedFont>
    <p:embeddedFont>
      <p:font typeface="宋体" panose="02010600030101010101" pitchFamily="2" charset="-122"/>
      <p:regular r:id="rId77"/>
    </p:embeddedFont>
    <p:embeddedFont>
      <p:font typeface="Calibri" panose="020F0502020204030204" pitchFamily="34" charset="0"/>
      <p:regular r:id="rId78"/>
      <p:bold r:id="rId79"/>
      <p:italic r:id="rId80"/>
      <p:boldItalic r:id="rId81"/>
    </p:embeddedFont>
    <p:embeddedFont>
      <p:font typeface="Arial Unicode" panose="020B0604020202020204" charset="-128"/>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3955" autoAdjust="0"/>
  </p:normalViewPr>
  <p:slideViewPr>
    <p:cSldViewPr>
      <p:cViewPr>
        <p:scale>
          <a:sx n="48" d="100"/>
          <a:sy n="48" d="100"/>
        </p:scale>
        <p:origin x="4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D01A0-D266-4CE9-9295-9332986E458A}" type="datetimeFigureOut">
              <a:rPr lang="vi-VN" smtClean="0"/>
              <a:t>04/10/2024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1F600-5A2B-49DE-AD5F-2517501E1CF4}" type="slidenum">
              <a:rPr lang="vi-VN" smtClean="0"/>
              <a:t>‹#›</a:t>
            </a:fld>
            <a:endParaRPr lang="vi-VN"/>
          </a:p>
        </p:txBody>
      </p:sp>
    </p:spTree>
    <p:extLst>
      <p:ext uri="{BB962C8B-B14F-4D97-AF65-F5344CB8AC3E}">
        <p14:creationId xmlns:p14="http://schemas.microsoft.com/office/powerpoint/2010/main" val="293717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C51F600-5A2B-49DE-AD5F-2517501E1CF4}" type="slidenum">
              <a:rPr lang="vi-VN" smtClean="0"/>
              <a:t>14</a:t>
            </a:fld>
            <a:endParaRPr lang="vi-VN"/>
          </a:p>
        </p:txBody>
      </p:sp>
    </p:spTree>
    <p:extLst>
      <p:ext uri="{BB962C8B-B14F-4D97-AF65-F5344CB8AC3E}">
        <p14:creationId xmlns:p14="http://schemas.microsoft.com/office/powerpoint/2010/main" val="18836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E687288-427C-4C69-A042-DB4CAFEAE392}"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69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490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10" Type="http://schemas.openxmlformats.org/officeDocument/2006/relationships/image" Target="../media/image39.svg"/><Relationship Id="rId4" Type="http://schemas.openxmlformats.org/officeDocument/2006/relationships/image" Target="../media/image22.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0.svg"/><Relationship Id="rId10" Type="http://schemas.openxmlformats.org/officeDocument/2006/relationships/image" Target="../media/image37.svg"/><Relationship Id="rId4" Type="http://schemas.openxmlformats.org/officeDocument/2006/relationships/image" Target="../media/image18.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3" Type="http://schemas.openxmlformats.org/officeDocument/2006/relationships/image" Target="../media/image69.svg"/><Relationship Id="rId7" Type="http://schemas.openxmlformats.org/officeDocument/2006/relationships/image" Target="../media/image55.svg"/><Relationship Id="rId12" Type="http://schemas.openxmlformats.org/officeDocument/2006/relationships/image" Target="../media/image8.png"/><Relationship Id="rId17" Type="http://schemas.openxmlformats.org/officeDocument/2006/relationships/image" Target="../media/image73.svg"/><Relationship Id="rId2" Type="http://schemas.openxmlformats.org/officeDocument/2006/relationships/image" Target="../media/image39.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9.svg"/><Relationship Id="rId5" Type="http://schemas.openxmlformats.org/officeDocument/2006/relationships/image" Target="../media/image71.svg"/><Relationship Id="rId15" Type="http://schemas.openxmlformats.org/officeDocument/2006/relationships/image" Target="../media/image61.svg"/><Relationship Id="rId10" Type="http://schemas.openxmlformats.org/officeDocument/2006/relationships/image" Target="../media/image34.png"/><Relationship Id="rId4" Type="http://schemas.openxmlformats.org/officeDocument/2006/relationships/image" Target="../media/image40.png"/><Relationship Id="rId9" Type="http://schemas.openxmlformats.org/officeDocument/2006/relationships/image" Target="../media/image11.sv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gif"/><Relationship Id="rId7" Type="http://schemas.openxmlformats.org/officeDocument/2006/relationships/image" Target="../media/image26.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34.png"/><Relationship Id="rId12" Type="http://schemas.openxmlformats.org/officeDocument/2006/relationships/image" Target="../media/image6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35.png"/><Relationship Id="rId5" Type="http://schemas.openxmlformats.org/officeDocument/2006/relationships/image" Target="../media/image42.png"/><Relationship Id="rId15" Type="http://schemas.openxmlformats.org/officeDocument/2006/relationships/image" Target="../media/image45.jpeg"/><Relationship Id="rId10" Type="http://schemas.openxmlformats.org/officeDocument/2006/relationships/image" Target="../media/image15.svg"/><Relationship Id="rId4" Type="http://schemas.openxmlformats.org/officeDocument/2006/relationships/image" Target="../media/image63.svg"/><Relationship Id="rId9" Type="http://schemas.openxmlformats.org/officeDocument/2006/relationships/image" Target="../media/image8.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34.png"/><Relationship Id="rId12" Type="http://schemas.openxmlformats.org/officeDocument/2006/relationships/image" Target="../media/image6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35.png"/><Relationship Id="rId5" Type="http://schemas.openxmlformats.org/officeDocument/2006/relationships/image" Target="../media/image42.png"/><Relationship Id="rId10" Type="http://schemas.openxmlformats.org/officeDocument/2006/relationships/image" Target="../media/image15.svg"/><Relationship Id="rId4" Type="http://schemas.openxmlformats.org/officeDocument/2006/relationships/image" Target="../media/image63.svg"/><Relationship Id="rId9" Type="http://schemas.openxmlformats.org/officeDocument/2006/relationships/image" Target="../media/image8.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48.pn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49.jpe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50.pn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52.jpe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53.pn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2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54.pn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8.png"/><Relationship Id="rId7" Type="http://schemas.openxmlformats.org/officeDocument/2006/relationships/slide" Target="slide7.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image" Target="../media/image30.svg"/><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20"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55.pn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3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8.png"/><Relationship Id="rId18" Type="http://schemas.openxmlformats.org/officeDocument/2006/relationships/image" Target="../media/image7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59.svg"/><Relationship Id="rId17"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11.svg"/><Relationship Id="rId19" Type="http://schemas.openxmlformats.org/officeDocument/2006/relationships/image" Target="../media/image56.jpeg"/><Relationship Id="rId4" Type="http://schemas.openxmlformats.org/officeDocument/2006/relationships/image" Target="../media/image69.svg"/><Relationship Id="rId9" Type="http://schemas.openxmlformats.org/officeDocument/2006/relationships/image" Target="../media/image6.png"/><Relationship Id="rId14" Type="http://schemas.openxmlformats.org/officeDocument/2006/relationships/image" Target="../media/image15.svg"/></Relationships>
</file>

<file path=ppt/slides/_rels/slide3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57.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3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58.gif"/><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59.jpe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3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3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0.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9.svg"/><Relationship Id="rId3" Type="http://schemas.openxmlformats.org/officeDocument/2006/relationships/image" Target="../media/image42.svg"/><Relationship Id="rId7" Type="http://schemas.openxmlformats.org/officeDocument/2006/relationships/image" Target="../media/image53.svg"/><Relationship Id="rId12" Type="http://schemas.openxmlformats.org/officeDocument/2006/relationships/image" Target="../media/image34.png"/><Relationship Id="rId2" Type="http://schemas.openxmlformats.org/officeDocument/2006/relationships/image" Target="../media/image25.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1.svg"/><Relationship Id="rId5" Type="http://schemas.openxmlformats.org/officeDocument/2006/relationships/image" Target="../media/image4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57.svg"/><Relationship Id="rId1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slide" Target="slide14.xml"/></Relationships>
</file>

<file path=ppt/slides/_rels/slide4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18" Type="http://schemas.openxmlformats.org/officeDocument/2006/relationships/image" Target="../media/image102.sv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2.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3.jpe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4.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5.jpe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7.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4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svg"/><Relationship Id="rId17" Type="http://schemas.openxmlformats.org/officeDocument/2006/relationships/image" Target="../media/image68.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33.png"/><Relationship Id="rId14"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slide" Target="slide12.xml"/></Relationships>
</file>

<file path=ppt/slides/_rels/slide50.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2.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4.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1.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2.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4.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2.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21" Type="http://schemas.openxmlformats.org/officeDocument/2006/relationships/image" Target="../media/image6.png"/><Relationship Id="rId34" Type="http://schemas.openxmlformats.org/officeDocument/2006/relationships/image" Target="../media/image116.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2.png"/><Relationship Id="rId38" Type="http://schemas.openxmlformats.org/officeDocument/2006/relationships/image" Target="../media/image118.sv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37" Type="http://schemas.openxmlformats.org/officeDocument/2006/relationships/image" Target="../media/image71.pn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7.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0.png"/><Relationship Id="rId8" Type="http://schemas.openxmlformats.org/officeDocument/2006/relationships/image" Target="../media/image49.svg"/><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6.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8.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59.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63.svg"/><Relationship Id="rId3" Type="http://schemas.openxmlformats.org/officeDocument/2006/relationships/image" Target="../media/image27.png"/><Relationship Id="rId21" Type="http://schemas.openxmlformats.org/officeDocument/2006/relationships/image" Target="../media/image6.png"/><Relationship Id="rId34" Type="http://schemas.openxmlformats.org/officeDocument/2006/relationships/image" Target="../media/image117.svg"/><Relationship Id="rId7" Type="http://schemas.openxmlformats.org/officeDocument/2006/relationships/image" Target="../media/image29.png"/><Relationship Id="rId12" Type="http://schemas.openxmlformats.org/officeDocument/2006/relationships/image" Target="../media/image53.svg"/><Relationship Id="rId17" Type="http://schemas.openxmlformats.org/officeDocument/2006/relationships/image" Target="../media/image8.png"/><Relationship Id="rId25" Type="http://schemas.openxmlformats.org/officeDocument/2006/relationships/image" Target="../media/image36.png"/><Relationship Id="rId33" Type="http://schemas.openxmlformats.org/officeDocument/2006/relationships/image" Target="../media/image70.png"/><Relationship Id="rId2" Type="http://schemas.openxmlformats.org/officeDocument/2006/relationships/image" Target="../media/image1.jpeg"/><Relationship Id="rId16" Type="http://schemas.openxmlformats.org/officeDocument/2006/relationships/image" Target="../media/image57.svg"/><Relationship Id="rId20" Type="http://schemas.openxmlformats.org/officeDocument/2006/relationships/image" Target="../media/image59.sv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1.png"/><Relationship Id="rId24" Type="http://schemas.openxmlformats.org/officeDocument/2006/relationships/image" Target="../media/image61.svg"/><Relationship Id="rId32" Type="http://schemas.openxmlformats.org/officeDocument/2006/relationships/image" Target="../media/image67.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65.svg"/><Relationship Id="rId36" Type="http://schemas.openxmlformats.org/officeDocument/2006/relationships/image" Target="../media/image118.svg"/><Relationship Id="rId10" Type="http://schemas.openxmlformats.org/officeDocument/2006/relationships/image" Target="../media/image51.svg"/><Relationship Id="rId19" Type="http://schemas.openxmlformats.org/officeDocument/2006/relationships/image" Target="../media/image34.png"/><Relationship Id="rId31" Type="http://schemas.openxmlformats.org/officeDocument/2006/relationships/image" Target="../media/image38.pn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55.svg"/><Relationship Id="rId22" Type="http://schemas.openxmlformats.org/officeDocument/2006/relationships/image" Target="../media/image11.svg"/><Relationship Id="rId27" Type="http://schemas.openxmlformats.org/officeDocument/2006/relationships/image" Target="../media/image37.png"/><Relationship Id="rId30" Type="http://schemas.openxmlformats.org/officeDocument/2006/relationships/image" Target="../media/image110.svg"/><Relationship Id="rId35" Type="http://schemas.openxmlformats.org/officeDocument/2006/relationships/image" Target="../media/image71.png"/><Relationship Id="rId8"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slide" Target="slide12.xml"/></Relationships>
</file>

<file path=ppt/slides/_rels/slide6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4.png"/><Relationship Id="rId18" Type="http://schemas.openxmlformats.org/officeDocument/2006/relationships/image" Target="../media/image61.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35.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59.svg"/></Relationships>
</file>

<file path=ppt/slides/_rels/slide6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6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35.png"/><Relationship Id="rId5" Type="http://schemas.openxmlformats.org/officeDocument/2006/relationships/image" Target="../media/image73.png"/><Relationship Id="rId10" Type="http://schemas.openxmlformats.org/officeDocument/2006/relationships/image" Target="../media/image15.svg"/><Relationship Id="rId4" Type="http://schemas.openxmlformats.org/officeDocument/2006/relationships/image" Target="../media/image42.sv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74.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11.png"/></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slide" Target="slide1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90221" y="-3851201"/>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5012920" y="5921496"/>
            <a:ext cx="3988291" cy="5014122"/>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873501">
            <a:off x="-373777" y="6898200"/>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10096954">
            <a:off x="1568051" y="7786997"/>
            <a:ext cx="3065917" cy="2801377"/>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r>
              <a:rPr lang="en-US"/>
              <a:t>  </a:t>
            </a:r>
            <a:endParaRPr lang="vi-VN"/>
          </a:p>
        </p:txBody>
      </p:sp>
      <p:sp>
        <p:nvSpPr>
          <p:cNvPr id="19" name="Freeform 19"/>
          <p:cNvSpPr/>
          <p:nvPr/>
        </p:nvSpPr>
        <p:spPr>
          <a:xfrm rot="776812">
            <a:off x="13404853" y="8079567"/>
            <a:ext cx="1403466" cy="2756808"/>
          </a:xfrm>
          <a:custGeom>
            <a:avLst/>
            <a:gdLst/>
            <a:ahLst/>
            <a:cxnLst/>
            <a:rect l="l" t="t" r="r" b="b"/>
            <a:pathLst>
              <a:path w="1403466" h="2756808">
                <a:moveTo>
                  <a:pt x="0" y="0"/>
                </a:moveTo>
                <a:lnTo>
                  <a:pt x="1403466" y="0"/>
                </a:lnTo>
                <a:lnTo>
                  <a:pt x="1403466" y="2756808"/>
                </a:lnTo>
                <a:lnTo>
                  <a:pt x="0" y="2756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5" name="Group 25"/>
          <p:cNvGrpSpPr>
            <a:grpSpLocks noChangeAspect="1"/>
          </p:cNvGrpSpPr>
          <p:nvPr/>
        </p:nvGrpSpPr>
        <p:grpSpPr>
          <a:xfrm rot="-874149">
            <a:off x="16240920" y="5598979"/>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1" name="Group 31"/>
          <p:cNvGrpSpPr>
            <a:grpSpLocks noChangeAspect="1"/>
          </p:cNvGrpSpPr>
          <p:nvPr/>
        </p:nvGrpSpPr>
        <p:grpSpPr>
          <a:xfrm rot="-9583335">
            <a:off x="4665469" y="9265917"/>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4" name="Freeform 34"/>
          <p:cNvSpPr/>
          <p:nvPr/>
        </p:nvSpPr>
        <p:spPr>
          <a:xfrm>
            <a:off x="217999" y="-1107549"/>
            <a:ext cx="18079004" cy="5333306"/>
          </a:xfrm>
          <a:custGeom>
            <a:avLst/>
            <a:gdLst/>
            <a:ahLst/>
            <a:cxnLst/>
            <a:rect l="l" t="t" r="r" b="b"/>
            <a:pathLst>
              <a:path w="18079004" h="5333306">
                <a:moveTo>
                  <a:pt x="0" y="0"/>
                </a:moveTo>
                <a:lnTo>
                  <a:pt x="18079004" y="0"/>
                </a:lnTo>
                <a:lnTo>
                  <a:pt x="18079004" y="5333306"/>
                </a:lnTo>
                <a:lnTo>
                  <a:pt x="0" y="5333306"/>
                </a:lnTo>
                <a:lnTo>
                  <a:pt x="0" y="0"/>
                </a:lnTo>
                <a:close/>
              </a:path>
            </a:pathLst>
          </a:custGeom>
          <a:blipFill>
            <a:blip r:embed="rId21"/>
            <a:stretch>
              <a:fillRect/>
            </a:stretch>
          </a:blipFill>
        </p:spPr>
      </p:sp>
      <p:sp>
        <p:nvSpPr>
          <p:cNvPr id="35" name="TextBox 35"/>
          <p:cNvSpPr txBox="1"/>
          <p:nvPr/>
        </p:nvSpPr>
        <p:spPr>
          <a:xfrm>
            <a:off x="2965999" y="3115700"/>
            <a:ext cx="12617543" cy="3693319"/>
          </a:xfrm>
          <a:prstGeom prst="rect">
            <a:avLst/>
          </a:prstGeom>
        </p:spPr>
        <p:txBody>
          <a:bodyPr lIns="0" tIns="0" rIns="0" bIns="0" rtlCol="0" anchor="t">
            <a:spAutoFit/>
          </a:bodyPr>
          <a:lstStyle/>
          <a:p>
            <a:pPr algn="ctr">
              <a:spcBef>
                <a:spcPct val="0"/>
              </a:spcBef>
            </a:pPr>
            <a:r>
              <a:rPr lang="en-US" sz="8000" spc="1652" dirty="0">
                <a:solidFill>
                  <a:srgbClr val="000000"/>
                </a:solidFill>
                <a:latin typeface="Arial Unicode"/>
              </a:rPr>
              <a:t>CHÀO MỪNG CÁC EM ĐẾN </a:t>
            </a:r>
            <a:r>
              <a:rPr lang="en-US" sz="8000" spc="1652" dirty="0" smtClean="0">
                <a:solidFill>
                  <a:srgbClr val="000000"/>
                </a:solidFill>
                <a:latin typeface="Arial Unicode"/>
              </a:rPr>
              <a:t>VỚ MÔN SINH </a:t>
            </a:r>
            <a:r>
              <a:rPr lang="en-US" sz="8000" spc="1652" dirty="0">
                <a:solidFill>
                  <a:srgbClr val="000000"/>
                </a:solidFill>
                <a:latin typeface="Arial Unicode"/>
              </a:rPr>
              <a:t>HỌC</a:t>
            </a:r>
          </a:p>
        </p:txBody>
      </p:sp>
    </p:spTree>
    <p:extLst>
      <p:ext uri="{BB962C8B-B14F-4D97-AF65-F5344CB8AC3E}">
        <p14:creationId xmlns:p14="http://schemas.microsoft.com/office/powerpoint/2010/main" val="234536703"/>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81" y="-443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149543" y="1020625"/>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006482" y="8001336"/>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149543" y="1048810"/>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5410200" y="4610100"/>
            <a:ext cx="1513036" cy="1447800"/>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pic>
        <p:nvPicPr>
          <p:cNvPr id="6" name="Graphic 5" descr="House">
            <a:hlinkClick r:id="rId8" action="ppaction://hlinksldjump"/>
            <a:extLst>
              <a:ext uri="{FF2B5EF4-FFF2-40B4-BE49-F238E27FC236}">
                <a16:creationId xmlns:a16="http://schemas.microsoft.com/office/drawing/2014/main" id="{E9C7E02B-1A90-CBF1-4CC3-44C8B6A3C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6459199" y="8439593"/>
            <a:ext cx="1828800" cy="1828800"/>
          </a:xfrm>
          <a:prstGeom prst="rect">
            <a:avLst/>
          </a:prstGeom>
        </p:spPr>
      </p:pic>
    </p:spTree>
    <p:extLst>
      <p:ext uri="{BB962C8B-B14F-4D97-AF65-F5344CB8AC3E}">
        <p14:creationId xmlns:p14="http://schemas.microsoft.com/office/powerpoint/2010/main" val="975668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149543" y="1015309"/>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3"/>
          <p:cNvSpPr/>
          <p:nvPr/>
        </p:nvSpPr>
        <p:spPr>
          <a:xfrm>
            <a:off x="8006482" y="814037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5544098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2667000" y="1104900"/>
            <a:ext cx="914400" cy="1066800"/>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6" name="Graphic 5" descr="House">
            <a:hlinkClick r:id="rId6" action="ppaction://hlinksldjump"/>
            <a:extLst>
              <a:ext uri="{FF2B5EF4-FFF2-40B4-BE49-F238E27FC236}">
                <a16:creationId xmlns:a16="http://schemas.microsoft.com/office/drawing/2014/main" id="{290EA454-F2B2-B238-ECA8-D8917DA7F6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6459199" y="8439593"/>
            <a:ext cx="1828800" cy="1828800"/>
          </a:xfrm>
          <a:prstGeom prst="rect">
            <a:avLst/>
          </a:prstGeom>
        </p:spPr>
      </p:pic>
      <p:sp>
        <p:nvSpPr>
          <p:cNvPr id="5" name="Freeform 4">
            <a:extLst>
              <a:ext uri="{FF2B5EF4-FFF2-40B4-BE49-F238E27FC236}">
                <a16:creationId xmlns:a16="http://schemas.microsoft.com/office/drawing/2014/main" id="{08C1C496-9CEC-1811-A29B-CE3560B7E801}"/>
              </a:ext>
            </a:extLst>
          </p:cNvPr>
          <p:cNvSpPr/>
          <p:nvPr/>
        </p:nvSpPr>
        <p:spPr>
          <a:xfrm>
            <a:off x="4149543" y="1015309"/>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Tree>
    <p:extLst>
      <p:ext uri="{BB962C8B-B14F-4D97-AF65-F5344CB8AC3E}">
        <p14:creationId xmlns:p14="http://schemas.microsoft.com/office/powerpoint/2010/main" val="3583785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792064" y="2395978"/>
            <a:ext cx="8199536" cy="5465482"/>
          </a:xfrm>
          <a:custGeom>
            <a:avLst/>
            <a:gdLst/>
            <a:ahLst/>
            <a:cxnLst/>
            <a:rect l="l" t="t" r="r" b="b"/>
            <a:pathLst>
              <a:path w="9320084" h="5465482">
                <a:moveTo>
                  <a:pt x="0" y="0"/>
                </a:moveTo>
                <a:lnTo>
                  <a:pt x="9320084" y="0"/>
                </a:lnTo>
                <a:lnTo>
                  <a:pt x="9320084" y="5465482"/>
                </a:lnTo>
                <a:lnTo>
                  <a:pt x="0" y="5465482"/>
                </a:lnTo>
                <a:lnTo>
                  <a:pt x="0" y="0"/>
                </a:lnTo>
                <a:close/>
              </a:path>
            </a:pathLst>
          </a:custGeom>
          <a:blipFill>
            <a:blip r:embed="rId4"/>
            <a:stretch>
              <a:fillRect/>
            </a:stretch>
          </a:blipFill>
        </p:spPr>
      </p:sp>
      <p:sp>
        <p:nvSpPr>
          <p:cNvPr id="17" name="TextBox 17"/>
          <p:cNvSpPr txBox="1"/>
          <p:nvPr/>
        </p:nvSpPr>
        <p:spPr>
          <a:xfrm>
            <a:off x="9390431" y="2243481"/>
            <a:ext cx="8420969" cy="5659050"/>
          </a:xfrm>
          <a:prstGeom prst="rect">
            <a:avLst/>
          </a:prstGeom>
        </p:spPr>
        <p:txBody>
          <a:bodyPr wrap="square" lIns="0" tIns="0" rIns="0" bIns="0" rtlCol="0" anchor="t">
            <a:spAutoFit/>
          </a:bodyPr>
          <a:lstStyle/>
          <a:p>
            <a:pPr>
              <a:lnSpc>
                <a:spcPts val="5599"/>
              </a:lnSpc>
              <a:spcBef>
                <a:spcPct val="0"/>
              </a:spcBef>
            </a:pPr>
            <a:r>
              <a:rPr lang="en-US" sz="3200">
                <a:solidFill>
                  <a:srgbClr val="000000"/>
                </a:solidFill>
                <a:latin typeface="Arial" panose="020B0604020202020204" pitchFamily="34" charset="0"/>
                <a:cs typeface="Arial" panose="020B0604020202020204" pitchFamily="34" charset="0"/>
              </a:rPr>
              <a:t>Trong những bệnh di truyền nguy hiểm hiện nay thì động kinh được nhắc đến nhiều nhất. Bệnh do đột biến điểm ở một gen ở ti thể, hệ thần kinh gặp phải sự xáo trộn và lặp đi lặp lại của các nơron bên trong vỏ não, tạo nên các triệu chứng rối loạn về hệ thần kinh như: cắn lưỡi, co giật bắp thịt, mắt trợn ngược, sùi bọt mép, mất kiểm soát khi tiểu tiện, bất tỉnh</a:t>
            </a:r>
          </a:p>
        </p:txBody>
      </p:sp>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3594573">
            <a:off x="15158246" y="7023377"/>
            <a:ext cx="2218029" cy="2584567"/>
          </a:xfrm>
          <a:custGeom>
            <a:avLst/>
            <a:gdLst/>
            <a:ahLst/>
            <a:cxnLst/>
            <a:rect l="l" t="t" r="r" b="b"/>
            <a:pathLst>
              <a:path w="2218029" h="2584567">
                <a:moveTo>
                  <a:pt x="0" y="0"/>
                </a:moveTo>
                <a:lnTo>
                  <a:pt x="2218029" y="0"/>
                </a:lnTo>
                <a:lnTo>
                  <a:pt x="2218029" y="2584567"/>
                </a:lnTo>
                <a:lnTo>
                  <a:pt x="0" y="2584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7" name="Picture 17"/>
          <p:cNvPicPr>
            <a:picLocks noChangeAspect="1"/>
          </p:cNvPicPr>
          <p:nvPr/>
        </p:nvPicPr>
        <p:blipFill>
          <a:blip r:embed="rId5"/>
          <a:srcRect/>
          <a:stretch>
            <a:fillRect/>
          </a:stretch>
        </p:blipFill>
        <p:spPr>
          <a:xfrm>
            <a:off x="485595" y="2146028"/>
            <a:ext cx="6220006" cy="5277670"/>
          </a:xfrm>
          <a:prstGeom prst="rect">
            <a:avLst/>
          </a:prstGeom>
        </p:spPr>
      </p:pic>
      <p:sp>
        <p:nvSpPr>
          <p:cNvPr id="18" name="TextBox 18"/>
          <p:cNvSpPr txBox="1"/>
          <p:nvPr/>
        </p:nvSpPr>
        <p:spPr>
          <a:xfrm>
            <a:off x="7604787" y="1911845"/>
            <a:ext cx="8881015" cy="3231654"/>
          </a:xfrm>
          <a:prstGeom prst="rect">
            <a:avLst/>
          </a:prstGeom>
        </p:spPr>
        <p:txBody>
          <a:bodyPr wrap="square" lIns="0" tIns="0" rIns="0" bIns="0" rtlCol="0" anchor="t">
            <a:spAutoFit/>
          </a:bodyPr>
          <a:lstStyle/>
          <a:p>
            <a:pPr>
              <a:lnSpc>
                <a:spcPts val="6299"/>
              </a:lnSpc>
              <a:spcBef>
                <a:spcPct val="0"/>
              </a:spcBef>
            </a:pPr>
            <a:r>
              <a:rPr lang="en-US" sz="4800" dirty="0">
                <a:latin typeface="Arial" panose="020B0604020202020204" pitchFamily="34" charset="0"/>
                <a:cs typeface="Arial" panose="020B0604020202020204" pitchFamily="34" charset="0"/>
              </a:rPr>
              <a:t>Đột biến gene có thể xảy ra bằng cách nào và liệu có cách nào phòng chống đột biến gene gây bệnh ở người?</a:t>
            </a: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69912" y="-4940424"/>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Arial" panose="020B0604020202020204" pitchFamily="34" charset="0"/>
                  <a:cs typeface="Arial" panose="020B0604020202020204" pitchFamily="34" charset="0"/>
                </a:endParaRPr>
              </a:p>
            </p:txBody>
          </p:sp>
        </p:grpSp>
      </p:grpSp>
      <p:sp>
        <p:nvSpPr>
          <p:cNvPr id="16" name="TextBox 16"/>
          <p:cNvSpPr txBox="1"/>
          <p:nvPr/>
        </p:nvSpPr>
        <p:spPr>
          <a:xfrm>
            <a:off x="3129731" y="4051441"/>
            <a:ext cx="12553091" cy="2923877"/>
          </a:xfrm>
          <a:prstGeom prst="rect">
            <a:avLst/>
          </a:prstGeom>
        </p:spPr>
        <p:txBody>
          <a:bodyPr lIns="0" tIns="0" rIns="0" bIns="0" rtlCol="0" anchor="t">
            <a:spAutoFit/>
          </a:bodyPr>
          <a:lstStyle/>
          <a:p>
            <a:pPr algn="ctr"/>
            <a:r>
              <a:rPr lang="en-US" sz="8000" b="1" spc="451">
                <a:solidFill>
                  <a:srgbClr val="00AD9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4</a:t>
            </a:r>
          </a:p>
          <a:p>
            <a:pPr algn="ctr"/>
            <a:r>
              <a:rPr lang="en-US" sz="11000" b="1" spc="451">
                <a:solidFill>
                  <a:srgbClr val="00AD9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ĐỘT BIẾN GENE</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5" name="TextBox 25"/>
          <p:cNvSpPr txBox="1"/>
          <p:nvPr/>
        </p:nvSpPr>
        <p:spPr>
          <a:xfrm>
            <a:off x="2395972" y="2873806"/>
            <a:ext cx="13496057" cy="524824"/>
          </a:xfrm>
          <a:prstGeom prst="rect">
            <a:avLst/>
          </a:prstGeom>
        </p:spPr>
        <p:txBody>
          <a:bodyPr wrap="square" lIns="0" tIns="0" rIns="0" bIns="0" rtlCol="0" anchor="t">
            <a:spAutoFit/>
          </a:bodyPr>
          <a:lstStyle/>
          <a:p>
            <a:pPr algn="ctr">
              <a:lnSpc>
                <a:spcPts val="3999"/>
              </a:lnSpc>
              <a:spcBef>
                <a:spcPct val="0"/>
              </a:spcBef>
            </a:pPr>
            <a:r>
              <a:rPr lang="en-US" sz="4800" b="1" spc="503">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CHƯƠNG 1 DI TRUYỀN PHÂN TỬ</a:t>
            </a:r>
          </a:p>
        </p:txBody>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55" name="Group 55"/>
          <p:cNvGrpSpPr/>
          <p:nvPr/>
        </p:nvGrpSpPr>
        <p:grpSpPr>
          <a:xfrm>
            <a:off x="17374128" y="5789409"/>
            <a:ext cx="208069" cy="208069"/>
            <a:chOff x="0" y="0"/>
            <a:chExt cx="6350000" cy="6350000"/>
          </a:xfrm>
        </p:grpSpPr>
        <p:sp>
          <p:nvSpPr>
            <p:cNvPr id="56" name="Freeform 5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9" name="Freeform 59"/>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61" name="Group 61"/>
          <p:cNvGrpSpPr/>
          <p:nvPr/>
        </p:nvGrpSpPr>
        <p:grpSpPr>
          <a:xfrm>
            <a:off x="12018872" y="362559"/>
            <a:ext cx="252393" cy="252393"/>
            <a:chOff x="0" y="0"/>
            <a:chExt cx="6350000" cy="6350000"/>
          </a:xfrm>
        </p:grpSpPr>
        <p:sp>
          <p:nvSpPr>
            <p:cNvPr id="62" name="Freeform 6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5C7E"/>
            </a:solidFill>
          </p:spPr>
        </p:sp>
      </p:gr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578789" y="7346943"/>
            <a:ext cx="2297153" cy="2297153"/>
          </a:xfrm>
          <a:custGeom>
            <a:avLst/>
            <a:gdLst/>
            <a:ahLst/>
            <a:cxnLst/>
            <a:rect l="l" t="t" r="r" b="b"/>
            <a:pathLst>
              <a:path w="2297153" h="2297153">
                <a:moveTo>
                  <a:pt x="0" y="2297154"/>
                </a:moveTo>
                <a:lnTo>
                  <a:pt x="2297154" y="2297154"/>
                </a:lnTo>
                <a:lnTo>
                  <a:pt x="2297154" y="0"/>
                </a:lnTo>
                <a:lnTo>
                  <a:pt x="0" y="0"/>
                </a:lnTo>
                <a:lnTo>
                  <a:pt x="0" y="229715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708962" y="7726067"/>
            <a:ext cx="2127522" cy="2077235"/>
          </a:xfrm>
          <a:custGeom>
            <a:avLst/>
            <a:gdLst/>
            <a:ahLst/>
            <a:cxnLst/>
            <a:rect l="l" t="t" r="r" b="b"/>
            <a:pathLst>
              <a:path w="2127522" h="2077235">
                <a:moveTo>
                  <a:pt x="0" y="0"/>
                </a:moveTo>
                <a:lnTo>
                  <a:pt x="2127522" y="0"/>
                </a:lnTo>
                <a:lnTo>
                  <a:pt x="2127522" y="2077235"/>
                </a:lnTo>
                <a:lnTo>
                  <a:pt x="0" y="20772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43" name="TextBox 43"/>
          <p:cNvSpPr txBox="1"/>
          <p:nvPr/>
        </p:nvSpPr>
        <p:spPr>
          <a:xfrm>
            <a:off x="5127204" y="697559"/>
            <a:ext cx="8033593" cy="819199"/>
          </a:xfrm>
          <a:prstGeom prst="rect">
            <a:avLst/>
          </a:prstGeom>
        </p:spPr>
        <p:txBody>
          <a:bodyPr wrap="square" lIns="0" tIns="0" rIns="0" bIns="0" rtlCol="0" anchor="t">
            <a:spAutoFit/>
          </a:bodyPr>
          <a:lstStyle/>
          <a:p>
            <a:pPr algn="ctr">
              <a:lnSpc>
                <a:spcPts val="7000"/>
              </a:lnSpc>
            </a:pPr>
            <a:r>
              <a:rPr lang="en-US" sz="5000" b="1">
                <a:solidFill>
                  <a:srgbClr val="000000"/>
                </a:solidFill>
                <a:latin typeface="Arial" panose="020B0604020202020204" pitchFamily="34" charset="0"/>
                <a:cs typeface="Arial" panose="020B0604020202020204" pitchFamily="34" charset="0"/>
              </a:rPr>
              <a:t>MỤC TIÊU BÀI HỌC</a:t>
            </a:r>
          </a:p>
        </p:txBody>
      </p:sp>
      <p:grpSp>
        <p:nvGrpSpPr>
          <p:cNvPr id="44" name="Group 44"/>
          <p:cNvGrpSpPr/>
          <p:nvPr/>
        </p:nvGrpSpPr>
        <p:grpSpPr>
          <a:xfrm>
            <a:off x="3400803" y="1616396"/>
            <a:ext cx="12334952" cy="948085"/>
            <a:chOff x="0" y="0"/>
            <a:chExt cx="3248712" cy="249701"/>
          </a:xfrm>
        </p:grpSpPr>
        <p:sp>
          <p:nvSpPr>
            <p:cNvPr id="45" name="Freeform 45"/>
            <p:cNvSpPr/>
            <p:nvPr/>
          </p:nvSpPr>
          <p:spPr>
            <a:xfrm>
              <a:off x="0" y="0"/>
              <a:ext cx="3248712" cy="249701"/>
            </a:xfrm>
            <a:custGeom>
              <a:avLst/>
              <a:gdLst/>
              <a:ahLst/>
              <a:cxnLst/>
              <a:rect l="l" t="t" r="r" b="b"/>
              <a:pathLst>
                <a:path w="3248712" h="249701">
                  <a:moveTo>
                    <a:pt x="32010" y="0"/>
                  </a:moveTo>
                  <a:lnTo>
                    <a:pt x="3216702" y="0"/>
                  </a:lnTo>
                  <a:cubicBezTo>
                    <a:pt x="3234380" y="0"/>
                    <a:pt x="3248712" y="14331"/>
                    <a:pt x="3248712" y="32010"/>
                  </a:cubicBezTo>
                  <a:lnTo>
                    <a:pt x="3248712" y="217692"/>
                  </a:lnTo>
                  <a:cubicBezTo>
                    <a:pt x="3248712" y="235370"/>
                    <a:pt x="3234380" y="249701"/>
                    <a:pt x="3216702" y="249701"/>
                  </a:cubicBezTo>
                  <a:lnTo>
                    <a:pt x="32010" y="249701"/>
                  </a:lnTo>
                  <a:cubicBezTo>
                    <a:pt x="14331" y="249701"/>
                    <a:pt x="0" y="235370"/>
                    <a:pt x="0" y="217692"/>
                  </a:cubicBezTo>
                  <a:lnTo>
                    <a:pt x="0" y="32010"/>
                  </a:lnTo>
                  <a:cubicBezTo>
                    <a:pt x="0" y="14331"/>
                    <a:pt x="14331" y="0"/>
                    <a:pt x="32010" y="0"/>
                  </a:cubicBezTo>
                  <a:close/>
                </a:path>
              </a:pathLst>
            </a:custGeom>
            <a:solidFill>
              <a:srgbClr val="5CE1E6"/>
            </a:solidFill>
          </p:spPr>
        </p:sp>
        <p:sp>
          <p:nvSpPr>
            <p:cNvPr id="46" name="TextBox 46"/>
            <p:cNvSpPr txBox="1"/>
            <p:nvPr/>
          </p:nvSpPr>
          <p:spPr>
            <a:xfrm>
              <a:off x="0" y="-76200"/>
              <a:ext cx="3248712"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1. Nêu được khái niệm đột biến gene. </a:t>
              </a:r>
            </a:p>
          </p:txBody>
        </p:sp>
      </p:grpSp>
      <p:grpSp>
        <p:nvGrpSpPr>
          <p:cNvPr id="47" name="Group 47"/>
          <p:cNvGrpSpPr/>
          <p:nvPr/>
        </p:nvGrpSpPr>
        <p:grpSpPr>
          <a:xfrm>
            <a:off x="3400803" y="2916905"/>
            <a:ext cx="12334952" cy="948085"/>
            <a:chOff x="0" y="0"/>
            <a:chExt cx="3248712" cy="249701"/>
          </a:xfrm>
        </p:grpSpPr>
        <p:sp>
          <p:nvSpPr>
            <p:cNvPr id="48" name="Freeform 48"/>
            <p:cNvSpPr/>
            <p:nvPr/>
          </p:nvSpPr>
          <p:spPr>
            <a:xfrm>
              <a:off x="0" y="0"/>
              <a:ext cx="3248712" cy="249701"/>
            </a:xfrm>
            <a:custGeom>
              <a:avLst/>
              <a:gdLst/>
              <a:ahLst/>
              <a:cxnLst/>
              <a:rect l="l" t="t" r="r" b="b"/>
              <a:pathLst>
                <a:path w="3248712" h="249701">
                  <a:moveTo>
                    <a:pt x="32010" y="0"/>
                  </a:moveTo>
                  <a:lnTo>
                    <a:pt x="3216702" y="0"/>
                  </a:lnTo>
                  <a:cubicBezTo>
                    <a:pt x="3234380" y="0"/>
                    <a:pt x="3248712" y="14331"/>
                    <a:pt x="3248712" y="32010"/>
                  </a:cubicBezTo>
                  <a:lnTo>
                    <a:pt x="3248712" y="217692"/>
                  </a:lnTo>
                  <a:cubicBezTo>
                    <a:pt x="3248712" y="235370"/>
                    <a:pt x="3234380" y="249701"/>
                    <a:pt x="3216702" y="249701"/>
                  </a:cubicBezTo>
                  <a:lnTo>
                    <a:pt x="32010" y="249701"/>
                  </a:lnTo>
                  <a:cubicBezTo>
                    <a:pt x="14331" y="249701"/>
                    <a:pt x="0" y="235370"/>
                    <a:pt x="0" y="217692"/>
                  </a:cubicBezTo>
                  <a:lnTo>
                    <a:pt x="0" y="32010"/>
                  </a:lnTo>
                  <a:cubicBezTo>
                    <a:pt x="0" y="14331"/>
                    <a:pt x="14331" y="0"/>
                    <a:pt x="32010" y="0"/>
                  </a:cubicBezTo>
                  <a:close/>
                </a:path>
              </a:pathLst>
            </a:custGeom>
            <a:solidFill>
              <a:srgbClr val="5CE1E6"/>
            </a:solidFill>
          </p:spPr>
        </p:sp>
        <p:sp>
          <p:nvSpPr>
            <p:cNvPr id="49" name="TextBox 49"/>
            <p:cNvSpPr txBox="1"/>
            <p:nvPr/>
          </p:nvSpPr>
          <p:spPr>
            <a:xfrm>
              <a:off x="0" y="-76200"/>
              <a:ext cx="3248712"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2. Phân biệt được các dạng đột biến gene</a:t>
              </a:r>
            </a:p>
          </p:txBody>
        </p:sp>
      </p:grpSp>
      <p:grpSp>
        <p:nvGrpSpPr>
          <p:cNvPr id="50" name="Group 50"/>
          <p:cNvGrpSpPr/>
          <p:nvPr/>
        </p:nvGrpSpPr>
        <p:grpSpPr>
          <a:xfrm>
            <a:off x="3403500" y="4217415"/>
            <a:ext cx="12334952" cy="1652935"/>
            <a:chOff x="0" y="0"/>
            <a:chExt cx="3248712" cy="435341"/>
          </a:xfrm>
        </p:grpSpPr>
        <p:sp>
          <p:nvSpPr>
            <p:cNvPr id="51" name="Freeform 51"/>
            <p:cNvSpPr/>
            <p:nvPr/>
          </p:nvSpPr>
          <p:spPr>
            <a:xfrm>
              <a:off x="0" y="0"/>
              <a:ext cx="3248712" cy="435341"/>
            </a:xfrm>
            <a:custGeom>
              <a:avLst/>
              <a:gdLst/>
              <a:ahLst/>
              <a:cxnLst/>
              <a:rect l="l" t="t" r="r" b="b"/>
              <a:pathLst>
                <a:path w="3248712" h="435341">
                  <a:moveTo>
                    <a:pt x="32010" y="0"/>
                  </a:moveTo>
                  <a:lnTo>
                    <a:pt x="3216702" y="0"/>
                  </a:lnTo>
                  <a:cubicBezTo>
                    <a:pt x="3234380" y="0"/>
                    <a:pt x="3248712" y="14331"/>
                    <a:pt x="3248712" y="32010"/>
                  </a:cubicBezTo>
                  <a:lnTo>
                    <a:pt x="3248712" y="403331"/>
                  </a:lnTo>
                  <a:cubicBezTo>
                    <a:pt x="3248712" y="421010"/>
                    <a:pt x="3234380" y="435341"/>
                    <a:pt x="3216702" y="435341"/>
                  </a:cubicBezTo>
                  <a:lnTo>
                    <a:pt x="32010" y="435341"/>
                  </a:lnTo>
                  <a:cubicBezTo>
                    <a:pt x="14331" y="435341"/>
                    <a:pt x="0" y="421010"/>
                    <a:pt x="0" y="403331"/>
                  </a:cubicBezTo>
                  <a:lnTo>
                    <a:pt x="0" y="32010"/>
                  </a:lnTo>
                  <a:cubicBezTo>
                    <a:pt x="0" y="14331"/>
                    <a:pt x="14331" y="0"/>
                    <a:pt x="32010" y="0"/>
                  </a:cubicBezTo>
                  <a:close/>
                </a:path>
              </a:pathLst>
            </a:custGeom>
            <a:solidFill>
              <a:srgbClr val="5CE1E6"/>
            </a:solidFill>
          </p:spPr>
        </p:sp>
        <p:sp>
          <p:nvSpPr>
            <p:cNvPr id="52" name="TextBox 52"/>
            <p:cNvSpPr txBox="1"/>
            <p:nvPr/>
          </p:nvSpPr>
          <p:spPr>
            <a:xfrm>
              <a:off x="0" y="-76200"/>
              <a:ext cx="3248712" cy="51154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3. Phân tích được nguyên nhân, cơ chế phát sinh của đột biến gene</a:t>
              </a:r>
            </a:p>
          </p:txBody>
        </p:sp>
      </p:grpSp>
      <p:grpSp>
        <p:nvGrpSpPr>
          <p:cNvPr id="53" name="Group 53"/>
          <p:cNvGrpSpPr/>
          <p:nvPr/>
        </p:nvGrpSpPr>
        <p:grpSpPr>
          <a:xfrm>
            <a:off x="3403500" y="6167686"/>
            <a:ext cx="12334952" cy="2357785"/>
            <a:chOff x="0" y="0"/>
            <a:chExt cx="3248712" cy="620980"/>
          </a:xfrm>
        </p:grpSpPr>
        <p:sp>
          <p:nvSpPr>
            <p:cNvPr id="54" name="Freeform 54"/>
            <p:cNvSpPr/>
            <p:nvPr/>
          </p:nvSpPr>
          <p:spPr>
            <a:xfrm>
              <a:off x="0" y="0"/>
              <a:ext cx="3248712" cy="620980"/>
            </a:xfrm>
            <a:custGeom>
              <a:avLst/>
              <a:gdLst/>
              <a:ahLst/>
              <a:cxnLst/>
              <a:rect l="l" t="t" r="r" b="b"/>
              <a:pathLst>
                <a:path w="3248712" h="620980">
                  <a:moveTo>
                    <a:pt x="32010" y="0"/>
                  </a:moveTo>
                  <a:lnTo>
                    <a:pt x="3216702" y="0"/>
                  </a:lnTo>
                  <a:cubicBezTo>
                    <a:pt x="3234380" y="0"/>
                    <a:pt x="3248712" y="14331"/>
                    <a:pt x="3248712" y="32010"/>
                  </a:cubicBezTo>
                  <a:lnTo>
                    <a:pt x="3248712" y="588971"/>
                  </a:lnTo>
                  <a:cubicBezTo>
                    <a:pt x="3248712" y="606649"/>
                    <a:pt x="3234380" y="620980"/>
                    <a:pt x="3216702" y="620980"/>
                  </a:cubicBezTo>
                  <a:lnTo>
                    <a:pt x="32010" y="620980"/>
                  </a:lnTo>
                  <a:cubicBezTo>
                    <a:pt x="14331" y="620980"/>
                    <a:pt x="0" y="606649"/>
                    <a:pt x="0" y="588971"/>
                  </a:cubicBezTo>
                  <a:lnTo>
                    <a:pt x="0" y="32010"/>
                  </a:lnTo>
                  <a:cubicBezTo>
                    <a:pt x="0" y="14331"/>
                    <a:pt x="14331" y="0"/>
                    <a:pt x="32010" y="0"/>
                  </a:cubicBezTo>
                  <a:close/>
                </a:path>
              </a:pathLst>
            </a:custGeom>
            <a:solidFill>
              <a:srgbClr val="5CE1E6"/>
            </a:solidFill>
          </p:spPr>
        </p:sp>
        <p:sp>
          <p:nvSpPr>
            <p:cNvPr id="55" name="TextBox 55"/>
            <p:cNvSpPr txBox="1"/>
            <p:nvPr/>
          </p:nvSpPr>
          <p:spPr>
            <a:xfrm>
              <a:off x="0" y="-76200"/>
              <a:ext cx="3248712" cy="697180"/>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4. Trình bày được vai trò của đột biến gene trong tiến hoá, trong chọn giống và trong nghiên cứu di truyền</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3581"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063576"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644862">
            <a:off x="14723546" y="3143445"/>
            <a:ext cx="743325" cy="2743818"/>
          </a:xfrm>
          <a:custGeom>
            <a:avLst/>
            <a:gdLst/>
            <a:ahLst/>
            <a:cxnLst/>
            <a:rect l="l" t="t" r="r" b="b"/>
            <a:pathLst>
              <a:path w="743325" h="2743818">
                <a:moveTo>
                  <a:pt x="0" y="0"/>
                </a:moveTo>
                <a:lnTo>
                  <a:pt x="743326" y="0"/>
                </a:lnTo>
                <a:lnTo>
                  <a:pt x="743326" y="2743818"/>
                </a:lnTo>
                <a:lnTo>
                  <a:pt x="0" y="27438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rot="788756">
            <a:off x="15300278" y="5883927"/>
            <a:ext cx="1930671" cy="3381749"/>
          </a:xfrm>
          <a:custGeom>
            <a:avLst/>
            <a:gdLst/>
            <a:ahLst/>
            <a:cxnLst/>
            <a:rect l="l" t="t" r="r" b="b"/>
            <a:pathLst>
              <a:path w="1930671" h="3381749">
                <a:moveTo>
                  <a:pt x="0" y="0"/>
                </a:moveTo>
                <a:lnTo>
                  <a:pt x="1930672" y="0"/>
                </a:lnTo>
                <a:lnTo>
                  <a:pt x="1930672" y="3381749"/>
                </a:lnTo>
                <a:lnTo>
                  <a:pt x="0" y="33817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1" name="Freeform 21"/>
          <p:cNvSpPr/>
          <p:nvPr/>
        </p:nvSpPr>
        <p:spPr>
          <a:xfrm>
            <a:off x="14003993" y="4276664"/>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rot="-771795">
            <a:off x="14163472" y="8810697"/>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4708986" y="6438035"/>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6" name="Freeform 26"/>
          <p:cNvSpPr/>
          <p:nvPr/>
        </p:nvSpPr>
        <p:spPr>
          <a:xfrm>
            <a:off x="14353263" y="1491639"/>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rot="-858404">
            <a:off x="1399873" y="5918867"/>
            <a:ext cx="2657994" cy="333766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9" name="Freeform 29"/>
          <p:cNvSpPr/>
          <p:nvPr/>
        </p:nvSpPr>
        <p:spPr>
          <a:xfrm rot="450598">
            <a:off x="2952473" y="3227284"/>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0" name="Group 30"/>
          <p:cNvGrpSpPr/>
          <p:nvPr/>
        </p:nvGrpSpPr>
        <p:grpSpPr>
          <a:xfrm>
            <a:off x="3887691" y="6070403"/>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3" name="Freeform 33"/>
          <p:cNvSpPr/>
          <p:nvPr/>
        </p:nvSpPr>
        <p:spPr>
          <a:xfrm rot="-771795">
            <a:off x="3397828" y="2224409"/>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4" name="Freeform 34"/>
          <p:cNvSpPr/>
          <p:nvPr/>
        </p:nvSpPr>
        <p:spPr>
          <a:xfrm>
            <a:off x="2860074" y="84608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5" name="Group 35"/>
          <p:cNvGrpSpPr>
            <a:grpSpLocks noChangeAspect="1"/>
          </p:cNvGrpSpPr>
          <p:nvPr/>
        </p:nvGrpSpPr>
        <p:grpSpPr>
          <a:xfrm rot="-874149">
            <a:off x="3753307" y="9108079"/>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7" name="Freeform 37"/>
          <p:cNvSpPr/>
          <p:nvPr/>
        </p:nvSpPr>
        <p:spPr>
          <a:xfrm>
            <a:off x="1491997" y="3614305"/>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8" name="TextBox 38"/>
          <p:cNvSpPr txBox="1"/>
          <p:nvPr/>
        </p:nvSpPr>
        <p:spPr>
          <a:xfrm>
            <a:off x="5682353" y="933450"/>
            <a:ext cx="6707504" cy="819199"/>
          </a:xfrm>
          <a:prstGeom prst="rect">
            <a:avLst/>
          </a:prstGeom>
        </p:spPr>
        <p:txBody>
          <a:bodyPr wrap="square" lIns="0" tIns="0" rIns="0" bIns="0" rtlCol="0" anchor="t">
            <a:spAutoFit/>
          </a:bodyPr>
          <a:lstStyle/>
          <a:p>
            <a:pPr algn="ctr">
              <a:lnSpc>
                <a:spcPts val="7000"/>
              </a:lnSpc>
            </a:pPr>
            <a:r>
              <a:rPr lang="en-US" sz="5000" b="1">
                <a:solidFill>
                  <a:srgbClr val="000000"/>
                </a:solidFill>
                <a:latin typeface="Arial" panose="020B0604020202020204" pitchFamily="34" charset="0"/>
                <a:cs typeface="Arial" panose="020B0604020202020204" pitchFamily="34" charset="0"/>
              </a:rPr>
              <a:t>NỘI DUNG BÀI HỌC</a:t>
            </a:r>
          </a:p>
        </p:txBody>
      </p:sp>
      <p:grpSp>
        <p:nvGrpSpPr>
          <p:cNvPr id="39" name="Group 39"/>
          <p:cNvGrpSpPr/>
          <p:nvPr/>
        </p:nvGrpSpPr>
        <p:grpSpPr>
          <a:xfrm>
            <a:off x="4217788" y="2430224"/>
            <a:ext cx="9840830" cy="948085"/>
            <a:chOff x="0" y="0"/>
            <a:chExt cx="2591824" cy="249701"/>
          </a:xfrm>
        </p:grpSpPr>
        <p:sp>
          <p:nvSpPr>
            <p:cNvPr id="40" name="Freeform 40"/>
            <p:cNvSpPr/>
            <p:nvPr/>
          </p:nvSpPr>
          <p:spPr>
            <a:xfrm>
              <a:off x="0" y="0"/>
              <a:ext cx="2591824" cy="249701"/>
            </a:xfrm>
            <a:custGeom>
              <a:avLst/>
              <a:gdLst/>
              <a:ahLst/>
              <a:cxnLst/>
              <a:rect l="l" t="t" r="r" b="b"/>
              <a:pathLst>
                <a:path w="2591824" h="249701">
                  <a:moveTo>
                    <a:pt x="40122" y="0"/>
                  </a:moveTo>
                  <a:lnTo>
                    <a:pt x="2551701" y="0"/>
                  </a:lnTo>
                  <a:cubicBezTo>
                    <a:pt x="2573860" y="0"/>
                    <a:pt x="2591824" y="17963"/>
                    <a:pt x="2591824" y="40122"/>
                  </a:cubicBezTo>
                  <a:lnTo>
                    <a:pt x="2591824" y="209579"/>
                  </a:lnTo>
                  <a:cubicBezTo>
                    <a:pt x="2591824" y="220220"/>
                    <a:pt x="2587596" y="230425"/>
                    <a:pt x="2580072" y="237950"/>
                  </a:cubicBezTo>
                  <a:cubicBezTo>
                    <a:pt x="2572548" y="245474"/>
                    <a:pt x="2562342" y="249701"/>
                    <a:pt x="2551701" y="249701"/>
                  </a:cubicBezTo>
                  <a:lnTo>
                    <a:pt x="40122" y="249701"/>
                  </a:lnTo>
                  <a:cubicBezTo>
                    <a:pt x="29481" y="249701"/>
                    <a:pt x="19276" y="245474"/>
                    <a:pt x="11752" y="237950"/>
                  </a:cubicBezTo>
                  <a:cubicBezTo>
                    <a:pt x="4227" y="230425"/>
                    <a:pt x="0" y="220220"/>
                    <a:pt x="0" y="209579"/>
                  </a:cubicBezTo>
                  <a:lnTo>
                    <a:pt x="0" y="40122"/>
                  </a:lnTo>
                  <a:cubicBezTo>
                    <a:pt x="0" y="29481"/>
                    <a:pt x="4227" y="19276"/>
                    <a:pt x="11752" y="11752"/>
                  </a:cubicBezTo>
                  <a:cubicBezTo>
                    <a:pt x="19276" y="4227"/>
                    <a:pt x="29481" y="0"/>
                    <a:pt x="40122" y="0"/>
                  </a:cubicBezTo>
                  <a:close/>
                </a:path>
              </a:pathLst>
            </a:custGeom>
            <a:gradFill rotWithShape="1">
              <a:gsLst>
                <a:gs pos="0">
                  <a:srgbClr val="FFF7AD">
                    <a:alpha val="100000"/>
                  </a:srgbClr>
                </a:gs>
                <a:gs pos="100000">
                  <a:srgbClr val="FFA9F9">
                    <a:alpha val="100000"/>
                  </a:srgbClr>
                </a:gs>
              </a:gsLst>
              <a:lin ang="0"/>
            </a:gradFill>
          </p:spPr>
        </p:sp>
        <p:sp>
          <p:nvSpPr>
            <p:cNvPr id="41" name="TextBox 41"/>
            <p:cNvSpPr txBox="1"/>
            <p:nvPr/>
          </p:nvSpPr>
          <p:spPr>
            <a:xfrm>
              <a:off x="0" y="-76200"/>
              <a:ext cx="2591824"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I. Khái niệm và các dạng đột biến gene </a:t>
              </a:r>
            </a:p>
          </p:txBody>
        </p:sp>
      </p:grpSp>
      <p:grpSp>
        <p:nvGrpSpPr>
          <p:cNvPr id="42" name="Group 42"/>
          <p:cNvGrpSpPr/>
          <p:nvPr/>
        </p:nvGrpSpPr>
        <p:grpSpPr>
          <a:xfrm>
            <a:off x="4103947" y="3802869"/>
            <a:ext cx="9996073" cy="1237407"/>
            <a:chOff x="-40887" y="-31018"/>
            <a:chExt cx="2632711" cy="325901"/>
          </a:xfrm>
        </p:grpSpPr>
        <p:sp>
          <p:nvSpPr>
            <p:cNvPr id="43" name="Freeform 43"/>
            <p:cNvSpPr/>
            <p:nvPr/>
          </p:nvSpPr>
          <p:spPr>
            <a:xfrm>
              <a:off x="0" y="0"/>
              <a:ext cx="2591824" cy="249701"/>
            </a:xfrm>
            <a:custGeom>
              <a:avLst/>
              <a:gdLst/>
              <a:ahLst/>
              <a:cxnLst/>
              <a:rect l="l" t="t" r="r" b="b"/>
              <a:pathLst>
                <a:path w="2591824" h="249701">
                  <a:moveTo>
                    <a:pt x="40122" y="0"/>
                  </a:moveTo>
                  <a:lnTo>
                    <a:pt x="2551701" y="0"/>
                  </a:lnTo>
                  <a:cubicBezTo>
                    <a:pt x="2573860" y="0"/>
                    <a:pt x="2591824" y="17963"/>
                    <a:pt x="2591824" y="40122"/>
                  </a:cubicBezTo>
                  <a:lnTo>
                    <a:pt x="2591824" y="209579"/>
                  </a:lnTo>
                  <a:cubicBezTo>
                    <a:pt x="2591824" y="220220"/>
                    <a:pt x="2587596" y="230425"/>
                    <a:pt x="2580072" y="237950"/>
                  </a:cubicBezTo>
                  <a:cubicBezTo>
                    <a:pt x="2572548" y="245474"/>
                    <a:pt x="2562342" y="249701"/>
                    <a:pt x="2551701" y="249701"/>
                  </a:cubicBezTo>
                  <a:lnTo>
                    <a:pt x="40122" y="249701"/>
                  </a:lnTo>
                  <a:cubicBezTo>
                    <a:pt x="29481" y="249701"/>
                    <a:pt x="19276" y="245474"/>
                    <a:pt x="11752" y="237950"/>
                  </a:cubicBezTo>
                  <a:cubicBezTo>
                    <a:pt x="4227" y="230425"/>
                    <a:pt x="0" y="220220"/>
                    <a:pt x="0" y="209579"/>
                  </a:cubicBezTo>
                  <a:lnTo>
                    <a:pt x="0" y="40122"/>
                  </a:lnTo>
                  <a:cubicBezTo>
                    <a:pt x="0" y="29481"/>
                    <a:pt x="4227" y="19276"/>
                    <a:pt x="11752" y="11752"/>
                  </a:cubicBezTo>
                  <a:cubicBezTo>
                    <a:pt x="19276" y="4227"/>
                    <a:pt x="29481" y="0"/>
                    <a:pt x="40122" y="0"/>
                  </a:cubicBezTo>
                  <a:close/>
                </a:path>
              </a:pathLst>
            </a:custGeom>
            <a:gradFill rotWithShape="1">
              <a:gsLst>
                <a:gs pos="0">
                  <a:srgbClr val="FFF7AD">
                    <a:alpha val="100000"/>
                  </a:srgbClr>
                </a:gs>
                <a:gs pos="100000">
                  <a:srgbClr val="FFA9F9">
                    <a:alpha val="100000"/>
                  </a:srgbClr>
                </a:gs>
              </a:gsLst>
              <a:lin ang="0"/>
            </a:gradFill>
          </p:spPr>
        </p:sp>
        <p:sp>
          <p:nvSpPr>
            <p:cNvPr id="44" name="TextBox 44"/>
            <p:cNvSpPr txBox="1"/>
            <p:nvPr/>
          </p:nvSpPr>
          <p:spPr>
            <a:xfrm>
              <a:off x="-40887" y="-31018"/>
              <a:ext cx="2591824"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II. Nguyên nhân và cơ chế phát sinh </a:t>
              </a:r>
            </a:p>
          </p:txBody>
        </p:sp>
      </p:grpSp>
      <p:grpSp>
        <p:nvGrpSpPr>
          <p:cNvPr id="45" name="Group 45"/>
          <p:cNvGrpSpPr/>
          <p:nvPr/>
        </p:nvGrpSpPr>
        <p:grpSpPr>
          <a:xfrm>
            <a:off x="4223585" y="5293361"/>
            <a:ext cx="9840830" cy="1237407"/>
            <a:chOff x="0" y="-76200"/>
            <a:chExt cx="2591824" cy="325901"/>
          </a:xfrm>
        </p:grpSpPr>
        <p:sp>
          <p:nvSpPr>
            <p:cNvPr id="46" name="Freeform 46"/>
            <p:cNvSpPr/>
            <p:nvPr/>
          </p:nvSpPr>
          <p:spPr>
            <a:xfrm>
              <a:off x="0" y="0"/>
              <a:ext cx="2591824" cy="249701"/>
            </a:xfrm>
            <a:custGeom>
              <a:avLst/>
              <a:gdLst/>
              <a:ahLst/>
              <a:cxnLst/>
              <a:rect l="l" t="t" r="r" b="b"/>
              <a:pathLst>
                <a:path w="2591824" h="249701">
                  <a:moveTo>
                    <a:pt x="40122" y="0"/>
                  </a:moveTo>
                  <a:lnTo>
                    <a:pt x="2551701" y="0"/>
                  </a:lnTo>
                  <a:cubicBezTo>
                    <a:pt x="2573860" y="0"/>
                    <a:pt x="2591824" y="17963"/>
                    <a:pt x="2591824" y="40122"/>
                  </a:cubicBezTo>
                  <a:lnTo>
                    <a:pt x="2591824" y="209579"/>
                  </a:lnTo>
                  <a:cubicBezTo>
                    <a:pt x="2591824" y="220220"/>
                    <a:pt x="2587596" y="230425"/>
                    <a:pt x="2580072" y="237950"/>
                  </a:cubicBezTo>
                  <a:cubicBezTo>
                    <a:pt x="2572548" y="245474"/>
                    <a:pt x="2562342" y="249701"/>
                    <a:pt x="2551701" y="249701"/>
                  </a:cubicBezTo>
                  <a:lnTo>
                    <a:pt x="40122" y="249701"/>
                  </a:lnTo>
                  <a:cubicBezTo>
                    <a:pt x="29481" y="249701"/>
                    <a:pt x="19276" y="245474"/>
                    <a:pt x="11752" y="237950"/>
                  </a:cubicBezTo>
                  <a:cubicBezTo>
                    <a:pt x="4227" y="230425"/>
                    <a:pt x="0" y="220220"/>
                    <a:pt x="0" y="209579"/>
                  </a:cubicBezTo>
                  <a:lnTo>
                    <a:pt x="0" y="40122"/>
                  </a:lnTo>
                  <a:cubicBezTo>
                    <a:pt x="0" y="29481"/>
                    <a:pt x="4227" y="19276"/>
                    <a:pt x="11752" y="11752"/>
                  </a:cubicBezTo>
                  <a:cubicBezTo>
                    <a:pt x="19276" y="4227"/>
                    <a:pt x="29481" y="0"/>
                    <a:pt x="40122" y="0"/>
                  </a:cubicBezTo>
                  <a:close/>
                </a:path>
              </a:pathLst>
            </a:custGeom>
            <a:gradFill rotWithShape="1">
              <a:gsLst>
                <a:gs pos="0">
                  <a:srgbClr val="FFF7AD">
                    <a:alpha val="100000"/>
                  </a:srgbClr>
                </a:gs>
                <a:gs pos="100000">
                  <a:srgbClr val="FFA9F9">
                    <a:alpha val="100000"/>
                  </a:srgbClr>
                </a:gs>
              </a:gsLst>
              <a:lin ang="0"/>
            </a:gradFill>
          </p:spPr>
        </p:sp>
        <p:sp>
          <p:nvSpPr>
            <p:cNvPr id="47" name="TextBox 47"/>
            <p:cNvSpPr txBox="1"/>
            <p:nvPr/>
          </p:nvSpPr>
          <p:spPr>
            <a:xfrm>
              <a:off x="0" y="-76200"/>
              <a:ext cx="2591824"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III. Vai trò của đột biến gene </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grpSp>
        <p:nvGrpSpPr>
          <p:cNvPr id="20" name="Group 20"/>
          <p:cNvGrpSpPr/>
          <p:nvPr/>
        </p:nvGrpSpPr>
        <p:grpSpPr>
          <a:xfrm>
            <a:off x="17148841" y="1166582"/>
            <a:ext cx="220918" cy="220918"/>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23" name="Group 23"/>
          <p:cNvGrpSpPr>
            <a:grpSpLocks noChangeAspect="1"/>
          </p:cNvGrpSpPr>
          <p:nvPr/>
        </p:nvGrpSpPr>
        <p:grpSpPr>
          <a:xfrm rot="-2402669">
            <a:off x="638913" y="746628"/>
            <a:ext cx="583271" cy="307275"/>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27" name="TextBox 27"/>
          <p:cNvSpPr txBox="1"/>
          <p:nvPr/>
        </p:nvSpPr>
        <p:spPr>
          <a:xfrm>
            <a:off x="3278525" y="554038"/>
            <a:ext cx="11730950" cy="819199"/>
          </a:xfrm>
          <a:prstGeom prst="rect">
            <a:avLst/>
          </a:prstGeom>
        </p:spPr>
        <p:txBody>
          <a:bodyPr wrap="square" lIns="0" tIns="0" rIns="0" bIns="0" rtlCol="0" anchor="t">
            <a:spAutoFit/>
          </a:bodyPr>
          <a:lstStyle/>
          <a:p>
            <a:pPr algn="ctr">
              <a:lnSpc>
                <a:spcPts val="7000"/>
              </a:lnSpc>
            </a:pPr>
            <a:r>
              <a:rPr lang="en-US" sz="5000" b="1">
                <a:solidFill>
                  <a:srgbClr val="000000"/>
                </a:solidFill>
                <a:latin typeface="Arial" panose="020B0604020202020204" pitchFamily="34" charset="0"/>
                <a:cs typeface="Arial" panose="020B0604020202020204" pitchFamily="34" charset="0"/>
              </a:rPr>
              <a:t>I. Khái niệm và các dạng đột biến gene</a:t>
            </a:r>
          </a:p>
        </p:txBody>
      </p:sp>
      <p:sp>
        <p:nvSpPr>
          <p:cNvPr id="39" name="TextBox 38"/>
          <p:cNvSpPr txBox="1"/>
          <p:nvPr/>
        </p:nvSpPr>
        <p:spPr>
          <a:xfrm>
            <a:off x="2667000" y="1790700"/>
            <a:ext cx="7696200" cy="646331"/>
          </a:xfrm>
          <a:prstGeom prst="rect">
            <a:avLst/>
          </a:prstGeom>
          <a:noFill/>
        </p:spPr>
        <p:txBody>
          <a:bodyPr wrap="square" rtlCol="0">
            <a:spAutoFit/>
          </a:bodyPr>
          <a:lstStyle/>
          <a:p>
            <a:r>
              <a:rPr lang="en-US" sz="3600" dirty="0" smtClean="0"/>
              <a:t>Nối 2 cột để được các khái niệm đúng? </a:t>
            </a:r>
            <a:endParaRPr lang="vi-VN" sz="3600" dirty="0"/>
          </a:p>
        </p:txBody>
      </p:sp>
      <p:graphicFrame>
        <p:nvGraphicFramePr>
          <p:cNvPr id="16" name="Table 15"/>
          <p:cNvGraphicFramePr>
            <a:graphicFrameLocks noGrp="1"/>
          </p:cNvGraphicFramePr>
          <p:nvPr>
            <p:extLst>
              <p:ext uri="{D42A27DB-BD31-4B8C-83A1-F6EECF244321}">
                <p14:modId xmlns:p14="http://schemas.microsoft.com/office/powerpoint/2010/main" val="2652862000"/>
              </p:ext>
            </p:extLst>
          </p:nvPr>
        </p:nvGraphicFramePr>
        <p:xfrm>
          <a:off x="2663687" y="2830471"/>
          <a:ext cx="14252713" cy="5760720"/>
        </p:xfrm>
        <a:graphic>
          <a:graphicData uri="http://schemas.openxmlformats.org/drawingml/2006/table">
            <a:tbl>
              <a:tblPr firstRow="1" bandRow="1">
                <a:tableStyleId>{5C22544A-7EE6-4342-B048-85BDC9FD1C3A}</a:tableStyleId>
              </a:tblPr>
              <a:tblGrid>
                <a:gridCol w="3889513">
                  <a:extLst>
                    <a:ext uri="{9D8B030D-6E8A-4147-A177-3AD203B41FA5}">
                      <a16:colId xmlns:a16="http://schemas.microsoft.com/office/drawing/2014/main" val="204649920"/>
                    </a:ext>
                  </a:extLst>
                </a:gridCol>
                <a:gridCol w="10363200">
                  <a:extLst>
                    <a:ext uri="{9D8B030D-6E8A-4147-A177-3AD203B41FA5}">
                      <a16:colId xmlns:a16="http://schemas.microsoft.com/office/drawing/2014/main" val="1602756772"/>
                    </a:ext>
                  </a:extLst>
                </a:gridCol>
              </a:tblGrid>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vi-VN" dirty="0"/>
                    </a:p>
                  </a:txBody>
                  <a:tcPr/>
                </a:tc>
                <a:tc>
                  <a:txBody>
                    <a:bodyPr/>
                    <a:lstStyle/>
                    <a:p>
                      <a:endParaRPr lang="vi-VN" dirty="0"/>
                    </a:p>
                  </a:txBody>
                  <a:tcPr/>
                </a:tc>
                <a:extLst>
                  <a:ext uri="{0D108BD9-81ED-4DB2-BD59-A6C34878D82A}">
                    <a16:rowId xmlns:a16="http://schemas.microsoft.com/office/drawing/2014/main" val="3765841494"/>
                  </a:ext>
                </a:extLst>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vi-VN" dirty="0"/>
                    </a:p>
                  </a:txBody>
                  <a:tcPr/>
                </a:tc>
                <a:tc>
                  <a:txBody>
                    <a:bodyPr/>
                    <a:lstStyle/>
                    <a:p>
                      <a:endParaRPr lang="vi-VN" dirty="0"/>
                    </a:p>
                  </a:txBody>
                  <a:tcPr/>
                </a:tc>
                <a:extLst>
                  <a:ext uri="{0D108BD9-81ED-4DB2-BD59-A6C34878D82A}">
                    <a16:rowId xmlns:a16="http://schemas.microsoft.com/office/drawing/2014/main" val="1068573457"/>
                  </a:ext>
                </a:extLst>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vi-VN" dirty="0"/>
                    </a:p>
                  </a:txBody>
                  <a:tcPr/>
                </a:tc>
                <a:tc>
                  <a:txBody>
                    <a:bodyPr/>
                    <a:lstStyle/>
                    <a:p>
                      <a:endParaRPr lang="vi-VN" dirty="0"/>
                    </a:p>
                  </a:txBody>
                  <a:tcPr/>
                </a:tc>
                <a:extLst>
                  <a:ext uri="{0D108BD9-81ED-4DB2-BD59-A6C34878D82A}">
                    <a16:rowId xmlns:a16="http://schemas.microsoft.com/office/drawing/2014/main" val="3952630048"/>
                  </a:ext>
                </a:extLst>
              </a:tr>
            </a:tbl>
          </a:graphicData>
        </a:graphic>
      </p:graphicFrame>
      <p:sp>
        <p:nvSpPr>
          <p:cNvPr id="29" name="TextBox 28"/>
          <p:cNvSpPr txBox="1"/>
          <p:nvPr/>
        </p:nvSpPr>
        <p:spPr>
          <a:xfrm>
            <a:off x="3504960" y="3582556"/>
            <a:ext cx="3655675" cy="584775"/>
          </a:xfrm>
          <a:prstGeom prst="rect">
            <a:avLst/>
          </a:prstGeom>
          <a:noFill/>
        </p:spPr>
        <p:txBody>
          <a:bodyPr wrap="square" rtlCol="0">
            <a:spAutoFit/>
          </a:bodyPr>
          <a:lstStyle/>
          <a:p>
            <a:r>
              <a:rPr lang="en-US" sz="3200" dirty="0" smtClean="0"/>
              <a:t>1. Đột biến gen</a:t>
            </a:r>
            <a:endParaRPr lang="vi-VN" sz="3200" dirty="0"/>
          </a:p>
        </p:txBody>
      </p:sp>
      <p:sp>
        <p:nvSpPr>
          <p:cNvPr id="30" name="TextBox 29"/>
          <p:cNvSpPr txBox="1"/>
          <p:nvPr/>
        </p:nvSpPr>
        <p:spPr>
          <a:xfrm>
            <a:off x="3478456" y="5321139"/>
            <a:ext cx="3276600" cy="584775"/>
          </a:xfrm>
          <a:prstGeom prst="rect">
            <a:avLst/>
          </a:prstGeom>
          <a:noFill/>
        </p:spPr>
        <p:txBody>
          <a:bodyPr wrap="square" rtlCol="0">
            <a:spAutoFit/>
          </a:bodyPr>
          <a:lstStyle/>
          <a:p>
            <a:r>
              <a:rPr lang="en-US" sz="3200" dirty="0" smtClean="0"/>
              <a:t>2. Đột biến điểm</a:t>
            </a:r>
            <a:endParaRPr lang="vi-VN" sz="3200" dirty="0"/>
          </a:p>
        </p:txBody>
      </p:sp>
      <p:sp>
        <p:nvSpPr>
          <p:cNvPr id="31" name="TextBox 30"/>
          <p:cNvSpPr txBox="1"/>
          <p:nvPr/>
        </p:nvSpPr>
        <p:spPr>
          <a:xfrm>
            <a:off x="3539747" y="7330409"/>
            <a:ext cx="3154017" cy="584775"/>
          </a:xfrm>
          <a:prstGeom prst="rect">
            <a:avLst/>
          </a:prstGeom>
          <a:noFill/>
        </p:spPr>
        <p:txBody>
          <a:bodyPr wrap="square" rtlCol="0">
            <a:spAutoFit/>
          </a:bodyPr>
          <a:lstStyle/>
          <a:p>
            <a:r>
              <a:rPr lang="en-US" sz="3200" dirty="0" smtClean="0"/>
              <a:t>3. Thể đột biến</a:t>
            </a:r>
            <a:endParaRPr lang="vi-VN" sz="3200" dirty="0"/>
          </a:p>
        </p:txBody>
      </p:sp>
      <p:sp>
        <p:nvSpPr>
          <p:cNvPr id="32" name="TextBox 31"/>
          <p:cNvSpPr txBox="1"/>
          <p:nvPr/>
        </p:nvSpPr>
        <p:spPr>
          <a:xfrm>
            <a:off x="7542560" y="7022631"/>
            <a:ext cx="8077200" cy="1200329"/>
          </a:xfrm>
          <a:prstGeom prst="rect">
            <a:avLst/>
          </a:prstGeom>
          <a:noFill/>
        </p:spPr>
        <p:txBody>
          <a:bodyPr wrap="square" rtlCol="0">
            <a:spAutoFit/>
          </a:bodyPr>
          <a:lstStyle/>
          <a:p>
            <a:r>
              <a:rPr lang="en-US" sz="3600" dirty="0" smtClean="0"/>
              <a:t>A-Là những biến đổi trong cấu trúc của gen liên quan tới 1 hoặc 1 số cặp </a:t>
            </a:r>
            <a:r>
              <a:rPr lang="en-US" sz="3600" dirty="0" err="1" smtClean="0"/>
              <a:t>nucleotit</a:t>
            </a:r>
            <a:endParaRPr lang="vi-VN" sz="3600" dirty="0"/>
          </a:p>
        </p:txBody>
      </p:sp>
      <p:sp>
        <p:nvSpPr>
          <p:cNvPr id="40" name="TextBox 39"/>
          <p:cNvSpPr txBox="1"/>
          <p:nvPr/>
        </p:nvSpPr>
        <p:spPr>
          <a:xfrm>
            <a:off x="7619019" y="3290168"/>
            <a:ext cx="7639550" cy="584775"/>
          </a:xfrm>
          <a:prstGeom prst="rect">
            <a:avLst/>
          </a:prstGeom>
          <a:noFill/>
        </p:spPr>
        <p:txBody>
          <a:bodyPr wrap="square" rtlCol="0">
            <a:spAutoFit/>
          </a:bodyPr>
          <a:lstStyle/>
          <a:p>
            <a:r>
              <a:rPr lang="en-US" sz="3200" dirty="0" smtClean="0"/>
              <a:t>B- Đột biến liên quan tới 1 cặp </a:t>
            </a:r>
            <a:r>
              <a:rPr lang="en-US" sz="3200" dirty="0" err="1" smtClean="0"/>
              <a:t>nucleotit</a:t>
            </a:r>
            <a:endParaRPr lang="vi-VN" sz="3200" dirty="0"/>
          </a:p>
        </p:txBody>
      </p:sp>
      <p:sp>
        <p:nvSpPr>
          <p:cNvPr id="41" name="TextBox 40"/>
          <p:cNvSpPr txBox="1"/>
          <p:nvPr/>
        </p:nvSpPr>
        <p:spPr>
          <a:xfrm>
            <a:off x="7676650" y="5332177"/>
            <a:ext cx="6400800" cy="584775"/>
          </a:xfrm>
          <a:prstGeom prst="rect">
            <a:avLst/>
          </a:prstGeom>
          <a:noFill/>
        </p:spPr>
        <p:txBody>
          <a:bodyPr wrap="square" rtlCol="0">
            <a:spAutoFit/>
          </a:bodyPr>
          <a:lstStyle/>
          <a:p>
            <a:r>
              <a:rPr lang="en-US" sz="3200" dirty="0" smtClean="0"/>
              <a:t>C- Thể đột biên</a:t>
            </a:r>
            <a:endParaRPr lang="vi-VN" sz="3200" dirty="0"/>
          </a:p>
        </p:txBody>
      </p:sp>
    </p:spTree>
    <p:extLst>
      <p:ext uri="{BB962C8B-B14F-4D97-AF65-F5344CB8AC3E}">
        <p14:creationId xmlns:p14="http://schemas.microsoft.com/office/powerpoint/2010/main" val="788523751"/>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323442" cy="10176742"/>
          </a:xfrm>
          <a:custGeom>
            <a:avLst/>
            <a:gdLst/>
            <a:ahLst/>
            <a:cxnLst/>
            <a:rect l="l" t="t" r="r" b="b"/>
            <a:pathLst>
              <a:path w="24223135" h="10779295">
                <a:moveTo>
                  <a:pt x="0" y="0"/>
                </a:moveTo>
                <a:lnTo>
                  <a:pt x="24223134" y="0"/>
                </a:lnTo>
                <a:lnTo>
                  <a:pt x="24223134" y="10779295"/>
                </a:lnTo>
                <a:lnTo>
                  <a:pt x="0" y="10779295"/>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15725155" y="4127282"/>
            <a:ext cx="2562845" cy="5824648"/>
          </a:xfrm>
          <a:prstGeom prst="rect">
            <a:avLst/>
          </a:prstGeom>
        </p:spPr>
      </p:pic>
      <p:sp>
        <p:nvSpPr>
          <p:cNvPr id="4" name="Freeform 4"/>
          <p:cNvSpPr/>
          <p:nvPr/>
        </p:nvSpPr>
        <p:spPr>
          <a:xfrm>
            <a:off x="0" y="4022514"/>
            <a:ext cx="6206270" cy="6034184"/>
          </a:xfrm>
          <a:custGeom>
            <a:avLst/>
            <a:gdLst/>
            <a:ahLst/>
            <a:cxnLst/>
            <a:rect l="l" t="t" r="r" b="b"/>
            <a:pathLst>
              <a:path w="6206270" h="6034184">
                <a:moveTo>
                  <a:pt x="0" y="0"/>
                </a:moveTo>
                <a:lnTo>
                  <a:pt x="6206270" y="0"/>
                </a:lnTo>
                <a:lnTo>
                  <a:pt x="6206270" y="6034185"/>
                </a:lnTo>
                <a:lnTo>
                  <a:pt x="0" y="6034185"/>
                </a:lnTo>
                <a:lnTo>
                  <a:pt x="0" y="0"/>
                </a:lnTo>
                <a:close/>
              </a:path>
            </a:pathLst>
          </a:custGeom>
          <a:blipFill>
            <a:blip r:embed="rId4"/>
            <a:stretch>
              <a:fillRect l="-705" r="-705"/>
            </a:stretch>
          </a:blipFill>
        </p:spPr>
      </p:sp>
      <p:pic>
        <p:nvPicPr>
          <p:cNvPr id="5" name="Picture 5"/>
          <p:cNvPicPr>
            <a:picLocks noChangeAspect="1"/>
          </p:cNvPicPr>
          <p:nvPr/>
        </p:nvPicPr>
        <p:blipFill>
          <a:blip r:embed="rId5"/>
          <a:srcRect/>
          <a:stretch>
            <a:fillRect/>
          </a:stretch>
        </p:blipFill>
        <p:spPr>
          <a:xfrm>
            <a:off x="6206270" y="6351380"/>
            <a:ext cx="9475134" cy="3600551"/>
          </a:xfrm>
          <a:prstGeom prst="rect">
            <a:avLst/>
          </a:prstGeom>
        </p:spPr>
      </p:pic>
      <p:sp>
        <p:nvSpPr>
          <p:cNvPr id="6" name="Freeform 6"/>
          <p:cNvSpPr/>
          <p:nvPr/>
        </p:nvSpPr>
        <p:spPr>
          <a:xfrm>
            <a:off x="1891819" y="1846026"/>
            <a:ext cx="1211316" cy="1154054"/>
          </a:xfrm>
          <a:custGeom>
            <a:avLst/>
            <a:gdLst/>
            <a:ahLst/>
            <a:cxnLst/>
            <a:rect l="l" t="t" r="r" b="b"/>
            <a:pathLst>
              <a:path w="1211316" h="1154054">
                <a:moveTo>
                  <a:pt x="0" y="0"/>
                </a:moveTo>
                <a:lnTo>
                  <a:pt x="1211316" y="0"/>
                </a:lnTo>
                <a:lnTo>
                  <a:pt x="1211316" y="1154054"/>
                </a:lnTo>
                <a:lnTo>
                  <a:pt x="0" y="11540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750247" y="-309611"/>
            <a:ext cx="1715760" cy="1634651"/>
          </a:xfrm>
          <a:custGeom>
            <a:avLst/>
            <a:gdLst/>
            <a:ahLst/>
            <a:cxnLst/>
            <a:rect l="l" t="t" r="r" b="b"/>
            <a:pathLst>
              <a:path w="1715760" h="1634651">
                <a:moveTo>
                  <a:pt x="0" y="0"/>
                </a:moveTo>
                <a:lnTo>
                  <a:pt x="1715760" y="0"/>
                </a:lnTo>
                <a:lnTo>
                  <a:pt x="1715760" y="1634652"/>
                </a:lnTo>
                <a:lnTo>
                  <a:pt x="0" y="1634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075285" y="1485900"/>
            <a:ext cx="1320896" cy="1258453"/>
          </a:xfrm>
          <a:custGeom>
            <a:avLst/>
            <a:gdLst/>
            <a:ahLst/>
            <a:cxnLst/>
            <a:rect l="l" t="t" r="r" b="b"/>
            <a:pathLst>
              <a:path w="1320896" h="1258453">
                <a:moveTo>
                  <a:pt x="0" y="0"/>
                </a:moveTo>
                <a:lnTo>
                  <a:pt x="1320896" y="0"/>
                </a:lnTo>
                <a:lnTo>
                  <a:pt x="1320896" y="1258454"/>
                </a:lnTo>
                <a:lnTo>
                  <a:pt x="0" y="12584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71275" y="211374"/>
            <a:ext cx="1715760" cy="1634651"/>
          </a:xfrm>
          <a:custGeom>
            <a:avLst/>
            <a:gdLst/>
            <a:ahLst/>
            <a:cxnLst/>
            <a:rect l="l" t="t" r="r" b="b"/>
            <a:pathLst>
              <a:path w="1715760" h="1634651">
                <a:moveTo>
                  <a:pt x="0" y="0"/>
                </a:moveTo>
                <a:lnTo>
                  <a:pt x="1715760" y="0"/>
                </a:lnTo>
                <a:lnTo>
                  <a:pt x="1715760" y="1634652"/>
                </a:lnTo>
                <a:lnTo>
                  <a:pt x="0" y="1634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7130461" y="1824956"/>
            <a:ext cx="5243632" cy="4395117"/>
          </a:xfrm>
          <a:custGeom>
            <a:avLst/>
            <a:gdLst/>
            <a:ahLst/>
            <a:cxnLst/>
            <a:rect l="l" t="t" r="r" b="b"/>
            <a:pathLst>
              <a:path w="5243632" h="4395117">
                <a:moveTo>
                  <a:pt x="0" y="0"/>
                </a:moveTo>
                <a:lnTo>
                  <a:pt x="5243633" y="0"/>
                </a:lnTo>
                <a:lnTo>
                  <a:pt x="5243633" y="4395117"/>
                </a:lnTo>
                <a:lnTo>
                  <a:pt x="0" y="43951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3709741" y="110258"/>
            <a:ext cx="12691679" cy="1655910"/>
          </a:xfrm>
          <a:prstGeom prst="rect">
            <a:avLst/>
          </a:prstGeom>
        </p:spPr>
        <p:txBody>
          <a:bodyPr wrap="square" lIns="0" tIns="0" rIns="0" bIns="0" rtlCol="0" anchor="t">
            <a:spAutoFit/>
          </a:bodyPr>
          <a:lstStyle/>
          <a:p>
            <a:pPr algn="ctr">
              <a:lnSpc>
                <a:spcPts val="13560"/>
              </a:lnSpc>
              <a:spcBef>
                <a:spcPct val="0"/>
              </a:spcBef>
            </a:pPr>
            <a:r>
              <a:rPr lang="en-US" sz="9685" b="1">
                <a:solidFill>
                  <a:srgbClr val="000000"/>
                </a:solidFill>
                <a:effectLst>
                  <a:outerShdw blurRad="50800" dist="38100" dir="5400000" algn="t" rotWithShape="0">
                    <a:prstClr val="black">
                      <a:alpha val="40000"/>
                    </a:prstClr>
                  </a:outerShdw>
                  <a:reflection blurRad="6350" stA="60000" endA="900" endPos="58000" dir="5400000" sy="-100000" algn="bl" rotWithShape="0"/>
                </a:effectLst>
                <a:latin typeface="Arial Unicode"/>
              </a:rPr>
              <a:t>SÂN BÓNG VUI VẺ</a:t>
            </a:r>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7455856">
            <a:off x="15281754" y="660763"/>
            <a:ext cx="2458174" cy="2382194"/>
          </a:xfrm>
          <a:custGeom>
            <a:avLst/>
            <a:gdLst/>
            <a:ahLst/>
            <a:cxnLst/>
            <a:rect l="l" t="t" r="r" b="b"/>
            <a:pathLst>
              <a:path w="2458174" h="2382194">
                <a:moveTo>
                  <a:pt x="0" y="0"/>
                </a:moveTo>
                <a:lnTo>
                  <a:pt x="2458174" y="0"/>
                </a:lnTo>
                <a:lnTo>
                  <a:pt x="2458174" y="2382194"/>
                </a:lnTo>
                <a:lnTo>
                  <a:pt x="0" y="2382194"/>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a:off x="799213" y="649288"/>
            <a:ext cx="2589581" cy="2509539"/>
          </a:xfrm>
          <a:custGeom>
            <a:avLst/>
            <a:gdLst/>
            <a:ahLst/>
            <a:cxnLst/>
            <a:rect l="l" t="t" r="r" b="b"/>
            <a:pathLst>
              <a:path w="2589581" h="2509539">
                <a:moveTo>
                  <a:pt x="0" y="0"/>
                </a:moveTo>
                <a:lnTo>
                  <a:pt x="2589580" y="0"/>
                </a:lnTo>
                <a:lnTo>
                  <a:pt x="2589580" y="2509539"/>
                </a:lnTo>
                <a:lnTo>
                  <a:pt x="0" y="2509539"/>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71795">
            <a:off x="16312522" y="3577666"/>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17027269" y="330234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7148841" y="1166582"/>
            <a:ext cx="220918" cy="220918"/>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22" name="Freeform 22"/>
          <p:cNvSpPr/>
          <p:nvPr/>
        </p:nvSpPr>
        <p:spPr>
          <a:xfrm>
            <a:off x="1629496" y="3302348"/>
            <a:ext cx="464507" cy="416367"/>
          </a:xfrm>
          <a:custGeom>
            <a:avLst/>
            <a:gdLst/>
            <a:ahLst/>
            <a:cxnLst/>
            <a:rect l="l" t="t" r="r" b="b"/>
            <a:pathLst>
              <a:path w="464507" h="416367">
                <a:moveTo>
                  <a:pt x="0" y="0"/>
                </a:moveTo>
                <a:lnTo>
                  <a:pt x="464507" y="0"/>
                </a:lnTo>
                <a:lnTo>
                  <a:pt x="464507" y="416367"/>
                </a:lnTo>
                <a:lnTo>
                  <a:pt x="0" y="41636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grpSp>
        <p:nvGrpSpPr>
          <p:cNvPr id="23" name="Group 23"/>
          <p:cNvGrpSpPr>
            <a:grpSpLocks noChangeAspect="1"/>
          </p:cNvGrpSpPr>
          <p:nvPr/>
        </p:nvGrpSpPr>
        <p:grpSpPr>
          <a:xfrm rot="-2402669">
            <a:off x="638913" y="746628"/>
            <a:ext cx="583271" cy="307275"/>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25" name="Freeform 25"/>
          <p:cNvSpPr/>
          <p:nvPr/>
        </p:nvSpPr>
        <p:spPr>
          <a:xfrm>
            <a:off x="608441" y="330234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7" name="Freeform 27"/>
          <p:cNvSpPr/>
          <p:nvPr/>
        </p:nvSpPr>
        <p:spPr>
          <a:xfrm>
            <a:off x="1072503" y="1609192"/>
            <a:ext cx="16249130" cy="4049661"/>
          </a:xfrm>
          <a:custGeom>
            <a:avLst/>
            <a:gdLst/>
            <a:ahLst/>
            <a:cxnLst/>
            <a:rect l="l" t="t" r="r" b="b"/>
            <a:pathLst>
              <a:path w="16249130" h="4049661">
                <a:moveTo>
                  <a:pt x="0" y="0"/>
                </a:moveTo>
                <a:lnTo>
                  <a:pt x="16249129" y="0"/>
                </a:lnTo>
                <a:lnTo>
                  <a:pt x="16249129" y="4049662"/>
                </a:lnTo>
                <a:lnTo>
                  <a:pt x="0" y="4049662"/>
                </a:lnTo>
                <a:lnTo>
                  <a:pt x="0" y="0"/>
                </a:lnTo>
                <a:close/>
              </a:path>
            </a:pathLst>
          </a:custGeom>
          <a:blipFill>
            <a:blip r:embed="rId13"/>
            <a:stretch>
              <a:fillRect l="-1116" r="-1116"/>
            </a:stretch>
          </a:blipFill>
        </p:spPr>
      </p:sp>
      <p:sp>
        <p:nvSpPr>
          <p:cNvPr id="28" name="Freeform 28"/>
          <p:cNvSpPr/>
          <p:nvPr/>
        </p:nvSpPr>
        <p:spPr>
          <a:xfrm>
            <a:off x="15675988" y="6521687"/>
            <a:ext cx="2099493" cy="3255028"/>
          </a:xfrm>
          <a:custGeom>
            <a:avLst/>
            <a:gdLst/>
            <a:ahLst/>
            <a:cxnLst/>
            <a:rect l="l" t="t" r="r" b="b"/>
            <a:pathLst>
              <a:path w="2099493" h="3255028">
                <a:moveTo>
                  <a:pt x="0" y="0"/>
                </a:moveTo>
                <a:lnTo>
                  <a:pt x="2099493" y="0"/>
                </a:lnTo>
                <a:lnTo>
                  <a:pt x="2099493" y="3255028"/>
                </a:lnTo>
                <a:lnTo>
                  <a:pt x="0" y="3255028"/>
                </a:lnTo>
                <a:lnTo>
                  <a:pt x="0" y="0"/>
                </a:lnTo>
                <a:close/>
              </a:path>
            </a:pathLst>
          </a:custGeom>
          <a:blipFill>
            <a:blip r:embed="rId14"/>
            <a:stretch>
              <a:fillRect/>
            </a:stretch>
          </a:blipFill>
        </p:spPr>
      </p:sp>
      <p:sp>
        <p:nvSpPr>
          <p:cNvPr id="29" name="Freeform 29"/>
          <p:cNvSpPr/>
          <p:nvPr/>
        </p:nvSpPr>
        <p:spPr>
          <a:xfrm>
            <a:off x="2611514" y="5858879"/>
            <a:ext cx="13171107" cy="3672814"/>
          </a:xfrm>
          <a:custGeom>
            <a:avLst/>
            <a:gdLst/>
            <a:ahLst/>
            <a:cxnLst/>
            <a:rect l="l" t="t" r="r" b="b"/>
            <a:pathLst>
              <a:path w="13171107" h="3672814">
                <a:moveTo>
                  <a:pt x="0" y="0"/>
                </a:moveTo>
                <a:lnTo>
                  <a:pt x="13171107" y="0"/>
                </a:lnTo>
                <a:lnTo>
                  <a:pt x="13171107" y="3672813"/>
                </a:lnTo>
                <a:lnTo>
                  <a:pt x="0" y="3672813"/>
                </a:lnTo>
                <a:lnTo>
                  <a:pt x="0" y="0"/>
                </a:lnTo>
                <a:close/>
              </a:path>
            </a:pathLst>
          </a:custGeom>
          <a:blipFill>
            <a:blip r:embed="rId15"/>
            <a:stretch>
              <a:fillRect b="-13893"/>
            </a:stretch>
          </a:blipFill>
        </p:spPr>
      </p:sp>
      <p:sp>
        <p:nvSpPr>
          <p:cNvPr id="30" name="TextBox 37">
            <a:extLst>
              <a:ext uri="{FF2B5EF4-FFF2-40B4-BE49-F238E27FC236}">
                <a16:creationId xmlns:a16="http://schemas.microsoft.com/office/drawing/2014/main" id="{697D8403-1A81-8209-9E67-986C6EC40C3C}"/>
              </a:ext>
            </a:extLst>
          </p:cNvPr>
          <p:cNvSpPr txBox="1"/>
          <p:nvPr/>
        </p:nvSpPr>
        <p:spPr>
          <a:xfrm>
            <a:off x="3194131" y="554038"/>
            <a:ext cx="11899738" cy="819199"/>
          </a:xfrm>
          <a:prstGeom prst="rect">
            <a:avLst/>
          </a:prstGeom>
        </p:spPr>
        <p:txBody>
          <a:bodyPr wrap="square" lIns="0" tIns="0" rIns="0" bIns="0" rtlCol="0" anchor="t">
            <a:spAutoFit/>
          </a:bodyPr>
          <a:lstStyle/>
          <a:p>
            <a:pPr algn="ctr">
              <a:lnSpc>
                <a:spcPts val="7000"/>
              </a:lnSpc>
            </a:pPr>
            <a:r>
              <a:rPr lang="en-US" sz="5000" b="1">
                <a:solidFill>
                  <a:srgbClr val="000000"/>
                </a:solidFill>
                <a:latin typeface="Arial" panose="020B0604020202020204" pitchFamily="34" charset="0"/>
                <a:cs typeface="Arial" panose="020B0604020202020204" pitchFamily="34" charset="0"/>
              </a:rPr>
              <a:t>I. Khái niệm và các dạng đột biến gene</a:t>
            </a:r>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7455856">
            <a:off x="15281754" y="660763"/>
            <a:ext cx="2458174" cy="2382194"/>
          </a:xfrm>
          <a:custGeom>
            <a:avLst/>
            <a:gdLst/>
            <a:ahLst/>
            <a:cxnLst/>
            <a:rect l="l" t="t" r="r" b="b"/>
            <a:pathLst>
              <a:path w="2458174" h="2382194">
                <a:moveTo>
                  <a:pt x="0" y="0"/>
                </a:moveTo>
                <a:lnTo>
                  <a:pt x="2458174" y="0"/>
                </a:lnTo>
                <a:lnTo>
                  <a:pt x="2458174" y="2382194"/>
                </a:lnTo>
                <a:lnTo>
                  <a:pt x="0" y="2382194"/>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a:off x="799213" y="649288"/>
            <a:ext cx="2589581" cy="2509539"/>
          </a:xfrm>
          <a:custGeom>
            <a:avLst/>
            <a:gdLst/>
            <a:ahLst/>
            <a:cxnLst/>
            <a:rect l="l" t="t" r="r" b="b"/>
            <a:pathLst>
              <a:path w="2589581" h="2509539">
                <a:moveTo>
                  <a:pt x="0" y="0"/>
                </a:moveTo>
                <a:lnTo>
                  <a:pt x="2589580" y="0"/>
                </a:lnTo>
                <a:lnTo>
                  <a:pt x="2589580" y="2509539"/>
                </a:lnTo>
                <a:lnTo>
                  <a:pt x="0" y="2509539"/>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71795">
            <a:off x="16312522" y="3577666"/>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17027269" y="330234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7148841" y="1166582"/>
            <a:ext cx="220918" cy="220918"/>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22" name="Freeform 22"/>
          <p:cNvSpPr/>
          <p:nvPr/>
        </p:nvSpPr>
        <p:spPr>
          <a:xfrm>
            <a:off x="1629496" y="3302348"/>
            <a:ext cx="464507" cy="416367"/>
          </a:xfrm>
          <a:custGeom>
            <a:avLst/>
            <a:gdLst/>
            <a:ahLst/>
            <a:cxnLst/>
            <a:rect l="l" t="t" r="r" b="b"/>
            <a:pathLst>
              <a:path w="464507" h="416367">
                <a:moveTo>
                  <a:pt x="0" y="0"/>
                </a:moveTo>
                <a:lnTo>
                  <a:pt x="464507" y="0"/>
                </a:lnTo>
                <a:lnTo>
                  <a:pt x="464507" y="416367"/>
                </a:lnTo>
                <a:lnTo>
                  <a:pt x="0" y="41636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grpSp>
        <p:nvGrpSpPr>
          <p:cNvPr id="23" name="Group 23"/>
          <p:cNvGrpSpPr>
            <a:grpSpLocks noChangeAspect="1"/>
          </p:cNvGrpSpPr>
          <p:nvPr/>
        </p:nvGrpSpPr>
        <p:grpSpPr>
          <a:xfrm rot="-2402669">
            <a:off x="638913" y="746628"/>
            <a:ext cx="583271" cy="307275"/>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25" name="Freeform 25"/>
          <p:cNvSpPr/>
          <p:nvPr/>
        </p:nvSpPr>
        <p:spPr>
          <a:xfrm>
            <a:off x="608441" y="330234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26" name="Group 26"/>
          <p:cNvGrpSpPr/>
          <p:nvPr/>
        </p:nvGrpSpPr>
        <p:grpSpPr>
          <a:xfrm>
            <a:off x="6294487" y="2828925"/>
            <a:ext cx="9270601" cy="2099357"/>
            <a:chOff x="0" y="-2540"/>
            <a:chExt cx="12360801" cy="2799142"/>
          </a:xfrm>
        </p:grpSpPr>
        <p:grpSp>
          <p:nvGrpSpPr>
            <p:cNvPr id="27" name="Group 27"/>
            <p:cNvGrpSpPr/>
            <p:nvPr/>
          </p:nvGrpSpPr>
          <p:grpSpPr>
            <a:xfrm>
              <a:off x="0" y="0"/>
              <a:ext cx="12360801" cy="2757593"/>
              <a:chOff x="0" y="0"/>
              <a:chExt cx="2645544" cy="590199"/>
            </a:xfrm>
          </p:grpSpPr>
          <p:sp>
            <p:nvSpPr>
              <p:cNvPr id="28" name="Freeform 28"/>
              <p:cNvSpPr/>
              <p:nvPr/>
            </p:nvSpPr>
            <p:spPr>
              <a:xfrm>
                <a:off x="0" y="0"/>
                <a:ext cx="2645544" cy="590199"/>
              </a:xfrm>
              <a:custGeom>
                <a:avLst/>
                <a:gdLst/>
                <a:ahLst/>
                <a:cxnLst/>
                <a:rect l="l" t="t" r="r" b="b"/>
                <a:pathLst>
                  <a:path w="2645544" h="590199">
                    <a:moveTo>
                      <a:pt x="45086" y="0"/>
                    </a:moveTo>
                    <a:lnTo>
                      <a:pt x="2600457" y="0"/>
                    </a:lnTo>
                    <a:cubicBezTo>
                      <a:pt x="2612415" y="0"/>
                      <a:pt x="2623883" y="4750"/>
                      <a:pt x="2632338" y="13205"/>
                    </a:cubicBezTo>
                    <a:cubicBezTo>
                      <a:pt x="2640793" y="21661"/>
                      <a:pt x="2645544" y="33129"/>
                      <a:pt x="2645544" y="45086"/>
                    </a:cubicBezTo>
                    <a:lnTo>
                      <a:pt x="2645544" y="545113"/>
                    </a:lnTo>
                    <a:cubicBezTo>
                      <a:pt x="2645544" y="570013"/>
                      <a:pt x="2625358" y="590199"/>
                      <a:pt x="2600457" y="590199"/>
                    </a:cubicBezTo>
                    <a:lnTo>
                      <a:pt x="45086" y="590199"/>
                    </a:lnTo>
                    <a:cubicBezTo>
                      <a:pt x="33129" y="590199"/>
                      <a:pt x="21661" y="585449"/>
                      <a:pt x="13205" y="576994"/>
                    </a:cubicBezTo>
                    <a:cubicBezTo>
                      <a:pt x="4750" y="568538"/>
                      <a:pt x="0" y="557070"/>
                      <a:pt x="0" y="545113"/>
                    </a:cubicBezTo>
                    <a:lnTo>
                      <a:pt x="0" y="45086"/>
                    </a:lnTo>
                    <a:cubicBezTo>
                      <a:pt x="0" y="20186"/>
                      <a:pt x="20186" y="0"/>
                      <a:pt x="45086" y="0"/>
                    </a:cubicBezTo>
                    <a:close/>
                  </a:path>
                </a:pathLst>
              </a:custGeom>
              <a:solidFill>
                <a:srgbClr val="ECF1CA"/>
              </a:solidFill>
            </p:spPr>
          </p:sp>
          <p:sp>
            <p:nvSpPr>
              <p:cNvPr id="29" name="TextBox 29"/>
              <p:cNvSpPr txBox="1"/>
              <p:nvPr/>
            </p:nvSpPr>
            <p:spPr>
              <a:xfrm>
                <a:off x="0" y="-38100"/>
                <a:ext cx="2645544" cy="628299"/>
              </a:xfrm>
              <a:prstGeom prst="rect">
                <a:avLst/>
              </a:prstGeom>
            </p:spPr>
            <p:txBody>
              <a:bodyPr lIns="50800" tIns="50800" rIns="50800" bIns="50800"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30" name="TextBox 30"/>
            <p:cNvSpPr txBox="1"/>
            <p:nvPr/>
          </p:nvSpPr>
          <p:spPr>
            <a:xfrm>
              <a:off x="189129" y="-2540"/>
              <a:ext cx="11982542" cy="2799142"/>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 Ngoài tiêu chí phân loại như trên, đột biến gene còn được phân loại theo các tiêu chí nào khác?</a:t>
              </a:r>
            </a:p>
          </p:txBody>
        </p:sp>
      </p:grpSp>
      <p:sp>
        <p:nvSpPr>
          <p:cNvPr id="31" name="Freeform 31"/>
          <p:cNvSpPr/>
          <p:nvPr/>
        </p:nvSpPr>
        <p:spPr>
          <a:xfrm>
            <a:off x="2771602" y="1742215"/>
            <a:ext cx="3237135" cy="4245424"/>
          </a:xfrm>
          <a:custGeom>
            <a:avLst/>
            <a:gdLst/>
            <a:ahLst/>
            <a:cxnLst/>
            <a:rect l="l" t="t" r="r" b="b"/>
            <a:pathLst>
              <a:path w="3237135" h="4245424">
                <a:moveTo>
                  <a:pt x="0" y="0"/>
                </a:moveTo>
                <a:lnTo>
                  <a:pt x="3237135" y="0"/>
                </a:lnTo>
                <a:lnTo>
                  <a:pt x="3237135" y="4245424"/>
                </a:lnTo>
                <a:lnTo>
                  <a:pt x="0" y="4245424"/>
                </a:lnTo>
                <a:lnTo>
                  <a:pt x="0" y="0"/>
                </a:lnTo>
                <a:close/>
              </a:path>
            </a:pathLst>
          </a:custGeom>
          <a:blipFill>
            <a:blip r:embed="rId13"/>
            <a:stretch>
              <a:fillRect/>
            </a:stretch>
          </a:blipFill>
        </p:spPr>
      </p:sp>
      <p:sp>
        <p:nvSpPr>
          <p:cNvPr id="32" name="Freeform 32"/>
          <p:cNvSpPr/>
          <p:nvPr/>
        </p:nvSpPr>
        <p:spPr>
          <a:xfrm>
            <a:off x="14532622" y="4660643"/>
            <a:ext cx="2837137" cy="4597657"/>
          </a:xfrm>
          <a:custGeom>
            <a:avLst/>
            <a:gdLst/>
            <a:ahLst/>
            <a:cxnLst/>
            <a:rect l="l" t="t" r="r" b="b"/>
            <a:pathLst>
              <a:path w="2837137" h="4597657">
                <a:moveTo>
                  <a:pt x="0" y="0"/>
                </a:moveTo>
                <a:lnTo>
                  <a:pt x="2837137" y="0"/>
                </a:lnTo>
                <a:lnTo>
                  <a:pt x="2837137" y="4597657"/>
                </a:lnTo>
                <a:lnTo>
                  <a:pt x="0" y="4597657"/>
                </a:lnTo>
                <a:lnTo>
                  <a:pt x="0" y="0"/>
                </a:lnTo>
                <a:close/>
              </a:path>
            </a:pathLst>
          </a:custGeom>
          <a:blipFill>
            <a:blip r:embed="rId14"/>
            <a:stretch>
              <a:fillRect/>
            </a:stretch>
          </a:blipFill>
        </p:spPr>
      </p:sp>
      <p:grpSp>
        <p:nvGrpSpPr>
          <p:cNvPr id="34" name="Group 34"/>
          <p:cNvGrpSpPr/>
          <p:nvPr/>
        </p:nvGrpSpPr>
        <p:grpSpPr>
          <a:xfrm>
            <a:off x="4140792" y="5985734"/>
            <a:ext cx="10390507" cy="2809808"/>
            <a:chOff x="0" y="-2540"/>
            <a:chExt cx="13854009" cy="3746410"/>
          </a:xfrm>
        </p:grpSpPr>
        <p:grpSp>
          <p:nvGrpSpPr>
            <p:cNvPr id="35" name="Group 35"/>
            <p:cNvGrpSpPr/>
            <p:nvPr/>
          </p:nvGrpSpPr>
          <p:grpSpPr>
            <a:xfrm>
              <a:off x="0" y="0"/>
              <a:ext cx="13854009" cy="3697393"/>
              <a:chOff x="0" y="0"/>
              <a:chExt cx="2965130" cy="791342"/>
            </a:xfrm>
          </p:grpSpPr>
          <p:sp>
            <p:nvSpPr>
              <p:cNvPr id="36" name="Freeform 36"/>
              <p:cNvSpPr/>
              <p:nvPr/>
            </p:nvSpPr>
            <p:spPr>
              <a:xfrm>
                <a:off x="0" y="0"/>
                <a:ext cx="2965130" cy="791342"/>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solidFill>
                <a:srgbClr val="F1CBCA"/>
              </a:solidFill>
            </p:spPr>
          </p:sp>
          <p:sp>
            <p:nvSpPr>
              <p:cNvPr id="37" name="TextBox 37"/>
              <p:cNvSpPr txBox="1"/>
              <p:nvPr/>
            </p:nvSpPr>
            <p:spPr>
              <a:xfrm>
                <a:off x="0" y="-38100"/>
                <a:ext cx="2965130" cy="829442"/>
              </a:xfrm>
              <a:prstGeom prst="rect">
                <a:avLst/>
              </a:prstGeom>
            </p:spPr>
            <p:txBody>
              <a:bodyPr lIns="50800" tIns="50800" rIns="50800" bIns="50800"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38" name="TextBox 38"/>
            <p:cNvSpPr txBox="1"/>
            <p:nvPr/>
          </p:nvSpPr>
          <p:spPr>
            <a:xfrm>
              <a:off x="211976" y="-2540"/>
              <a:ext cx="13430058" cy="3746410"/>
            </a:xfrm>
            <a:prstGeom prst="rect">
              <a:avLst/>
            </a:prstGeom>
          </p:spPr>
          <p:txBody>
            <a:bodyPr lIns="0" tIns="0" rIns="0" bIns="0" rtlCol="0" anchor="t">
              <a:spAutoFit/>
            </a:bodyPr>
            <a:lstStyle/>
            <a:p>
              <a:pPr>
                <a:lnSpc>
                  <a:spcPts val="5599"/>
                </a:lnSpc>
              </a:pPr>
              <a:r>
                <a:rPr lang="en-US" sz="3999" dirty="0" smtClean="0">
                  <a:latin typeface="Arial" panose="020B0604020202020204" pitchFamily="34" charset="0"/>
                  <a:cs typeface="Arial" panose="020B0604020202020204" pitchFamily="34" charset="0"/>
                </a:rPr>
                <a:t>Cách phân </a:t>
              </a:r>
              <a:r>
                <a:rPr lang="en-US" sz="3999" dirty="0">
                  <a:latin typeface="Arial" panose="020B0604020202020204" pitchFamily="34" charset="0"/>
                  <a:cs typeface="Arial" panose="020B0604020202020204" pitchFamily="34" charset="0"/>
                </a:rPr>
                <a:t>loại </a:t>
              </a:r>
              <a:r>
                <a:rPr lang="en-US" sz="3999" dirty="0" smtClean="0">
                  <a:latin typeface="Arial" panose="020B0604020202020204" pitchFamily="34" charset="0"/>
                  <a:cs typeface="Arial" panose="020B0604020202020204" pitchFamily="34" charset="0"/>
                </a:rPr>
                <a:t>khác: đột </a:t>
              </a:r>
              <a:r>
                <a:rPr lang="en-US" sz="3999" dirty="0">
                  <a:latin typeface="Arial" panose="020B0604020202020204" pitchFamily="34" charset="0"/>
                  <a:cs typeface="Arial" panose="020B0604020202020204" pitchFamily="34" charset="0"/>
                </a:rPr>
                <a:t>biến trội/lặn, có lợi/hại hay trung tính, có làm thay đổi trình tự amino acid hay </a:t>
              </a:r>
              <a:r>
                <a:rPr lang="en-US" sz="3999" dirty="0" smtClean="0">
                  <a:latin typeface="Arial" panose="020B0604020202020204" pitchFamily="34" charset="0"/>
                  <a:cs typeface="Arial" panose="020B0604020202020204" pitchFamily="34" charset="0"/>
                </a:rPr>
                <a:t>không( có nghĩa và vô nghĩa)</a:t>
              </a:r>
              <a:endParaRPr lang="en-US" sz="3999" dirty="0">
                <a:latin typeface="Arial" panose="020B0604020202020204" pitchFamily="34" charset="0"/>
                <a:cs typeface="Arial" panose="020B0604020202020204" pitchFamily="34" charset="0"/>
              </a:endParaRPr>
            </a:p>
          </p:txBody>
        </p:sp>
      </p:grpSp>
      <p:sp>
        <p:nvSpPr>
          <p:cNvPr id="39" name="TextBox 37">
            <a:extLst>
              <a:ext uri="{FF2B5EF4-FFF2-40B4-BE49-F238E27FC236}">
                <a16:creationId xmlns:a16="http://schemas.microsoft.com/office/drawing/2014/main" id="{FE984818-CEE6-D1E2-DA7F-454CEF9A661A}"/>
              </a:ext>
            </a:extLst>
          </p:cNvPr>
          <p:cNvSpPr txBox="1"/>
          <p:nvPr/>
        </p:nvSpPr>
        <p:spPr>
          <a:xfrm>
            <a:off x="3194131" y="554038"/>
            <a:ext cx="11899738" cy="819199"/>
          </a:xfrm>
          <a:prstGeom prst="rect">
            <a:avLst/>
          </a:prstGeom>
        </p:spPr>
        <p:txBody>
          <a:bodyPr wrap="square" lIns="0" tIns="0" rIns="0" bIns="0" rtlCol="0" anchor="t">
            <a:spAutoFit/>
          </a:bodyPr>
          <a:lstStyle/>
          <a:p>
            <a:pPr algn="ctr">
              <a:lnSpc>
                <a:spcPts val="7000"/>
              </a:lnSpc>
            </a:pPr>
            <a:r>
              <a:rPr lang="en-US" sz="5000" b="1">
                <a:solidFill>
                  <a:srgbClr val="000000"/>
                </a:solidFill>
                <a:latin typeface="Arial" panose="020B0604020202020204" pitchFamily="34" charset="0"/>
                <a:cs typeface="Arial" panose="020B0604020202020204" pitchFamily="34" charset="0"/>
              </a:rPr>
              <a:t>I. Khái niệm và các dạng đột biến gene</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2278045" y="1625740"/>
            <a:ext cx="13763525" cy="2176640"/>
            <a:chOff x="0" y="-76200"/>
            <a:chExt cx="18351366" cy="2902187"/>
          </a:xfrm>
        </p:grpSpPr>
        <p:grpSp>
          <p:nvGrpSpPr>
            <p:cNvPr id="39" name="Group 39"/>
            <p:cNvGrpSpPr/>
            <p:nvPr/>
          </p:nvGrpSpPr>
          <p:grpSpPr>
            <a:xfrm>
              <a:off x="0" y="0"/>
              <a:ext cx="18351366" cy="2825987"/>
              <a:chOff x="0" y="0"/>
              <a:chExt cx="3624961" cy="558220"/>
            </a:xfrm>
          </p:grpSpPr>
          <p:sp>
            <p:nvSpPr>
              <p:cNvPr id="40" name="Freeform 40"/>
              <p:cNvSpPr/>
              <p:nvPr/>
            </p:nvSpPr>
            <p:spPr>
              <a:xfrm>
                <a:off x="0" y="0"/>
                <a:ext cx="3624961" cy="558220"/>
              </a:xfrm>
              <a:custGeom>
                <a:avLst/>
                <a:gdLst/>
                <a:ahLst/>
                <a:cxnLst/>
                <a:rect l="l" t="t" r="r" b="b"/>
                <a:pathLst>
                  <a:path w="3624961" h="558220">
                    <a:moveTo>
                      <a:pt x="28687" y="0"/>
                    </a:moveTo>
                    <a:lnTo>
                      <a:pt x="3596274" y="0"/>
                    </a:lnTo>
                    <a:cubicBezTo>
                      <a:pt x="3612118" y="0"/>
                      <a:pt x="3624961" y="12844"/>
                      <a:pt x="3624961" y="28687"/>
                    </a:cubicBezTo>
                    <a:lnTo>
                      <a:pt x="3624961" y="529532"/>
                    </a:lnTo>
                    <a:cubicBezTo>
                      <a:pt x="3624961" y="545376"/>
                      <a:pt x="3612118" y="558220"/>
                      <a:pt x="3596274" y="558220"/>
                    </a:cubicBezTo>
                    <a:lnTo>
                      <a:pt x="28687" y="558220"/>
                    </a:lnTo>
                    <a:cubicBezTo>
                      <a:pt x="12844" y="558220"/>
                      <a:pt x="0" y="545376"/>
                      <a:pt x="0" y="529532"/>
                    </a:cubicBezTo>
                    <a:lnTo>
                      <a:pt x="0" y="28687"/>
                    </a:lnTo>
                    <a:cubicBezTo>
                      <a:pt x="0" y="12844"/>
                      <a:pt x="12844" y="0"/>
                      <a:pt x="28687" y="0"/>
                    </a:cubicBezTo>
                    <a:close/>
                  </a:path>
                </a:pathLst>
              </a:custGeom>
              <a:solidFill>
                <a:srgbClr val="EEC0C2"/>
              </a:solidFill>
            </p:spPr>
          </p:sp>
          <p:sp>
            <p:nvSpPr>
              <p:cNvPr id="41" name="TextBox 41"/>
              <p:cNvSpPr txBox="1"/>
              <p:nvPr/>
            </p:nvSpPr>
            <p:spPr>
              <a:xfrm>
                <a:off x="0" y="-38100"/>
                <a:ext cx="3624961" cy="59632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2" name="TextBox 42"/>
            <p:cNvSpPr txBox="1"/>
            <p:nvPr/>
          </p:nvSpPr>
          <p:spPr>
            <a:xfrm>
              <a:off x="308552" y="-76200"/>
              <a:ext cx="17819661" cy="2799143"/>
            </a:xfrm>
            <a:prstGeom prst="rect">
              <a:avLst/>
            </a:prstGeom>
          </p:spPr>
          <p:txBody>
            <a:bodyPr lIns="0" tIns="0" rIns="0" bIns="0" rtlCol="0" anchor="t">
              <a:spAutoFit/>
            </a:bodyPr>
            <a:lstStyle/>
            <a:p>
              <a:pPr>
                <a:lnSpc>
                  <a:spcPts val="5599"/>
                </a:lnSpc>
                <a:spcBef>
                  <a:spcPct val="0"/>
                </a:spcBef>
              </a:pPr>
              <a:r>
                <a:rPr lang="en-US" sz="3999">
                  <a:latin typeface="Arial" panose="020B0604020202020204" pitchFamily="34" charset="0"/>
                  <a:cs typeface="Arial" panose="020B0604020202020204" pitchFamily="34" charset="0"/>
                </a:rPr>
                <a:t>Học sinh quan sát hình + đọc SGK và hoạt động nhóm theo kỹ thuật khăn trải bàn hoàn thành nội dung phiếu học tập.</a:t>
              </a:r>
            </a:p>
          </p:txBody>
        </p:sp>
      </p:grpSp>
      <p:sp>
        <p:nvSpPr>
          <p:cNvPr id="43" name="Freeform 43"/>
          <p:cNvSpPr/>
          <p:nvPr/>
        </p:nvSpPr>
        <p:spPr>
          <a:xfrm>
            <a:off x="2242026" y="4674219"/>
            <a:ext cx="13557493" cy="3747930"/>
          </a:xfrm>
          <a:custGeom>
            <a:avLst/>
            <a:gdLst/>
            <a:ahLst/>
            <a:cxnLst/>
            <a:rect l="l" t="t" r="r" b="b"/>
            <a:pathLst>
              <a:path w="13557493" h="3747930">
                <a:moveTo>
                  <a:pt x="0" y="0"/>
                </a:moveTo>
                <a:lnTo>
                  <a:pt x="13557493" y="0"/>
                </a:lnTo>
                <a:lnTo>
                  <a:pt x="13557493" y="3747930"/>
                </a:lnTo>
                <a:lnTo>
                  <a:pt x="0" y="3747930"/>
                </a:lnTo>
                <a:lnTo>
                  <a:pt x="0" y="0"/>
                </a:lnTo>
                <a:close/>
              </a:path>
            </a:pathLst>
          </a:custGeom>
          <a:blipFill>
            <a:blip r:embed="rId19"/>
            <a:stretch>
              <a:fillRect/>
            </a:stretch>
          </a:blipFill>
        </p:spPr>
      </p:sp>
      <p:sp>
        <p:nvSpPr>
          <p:cNvPr id="44" name="TextBox 44"/>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38" name="Freeform 38"/>
          <p:cNvSpPr/>
          <p:nvPr/>
        </p:nvSpPr>
        <p:spPr>
          <a:xfrm>
            <a:off x="2882868" y="1820475"/>
            <a:ext cx="13067796" cy="7996818"/>
          </a:xfrm>
          <a:custGeom>
            <a:avLst/>
            <a:gdLst/>
            <a:ahLst/>
            <a:cxnLst/>
            <a:rect l="l" t="t" r="r" b="b"/>
            <a:pathLst>
              <a:path w="13067796" h="7996818">
                <a:moveTo>
                  <a:pt x="0" y="0"/>
                </a:moveTo>
                <a:lnTo>
                  <a:pt x="13067795" y="0"/>
                </a:lnTo>
                <a:lnTo>
                  <a:pt x="13067795" y="7996818"/>
                </a:lnTo>
                <a:lnTo>
                  <a:pt x="0" y="7996818"/>
                </a:lnTo>
                <a:lnTo>
                  <a:pt x="0" y="0"/>
                </a:lnTo>
                <a:close/>
              </a:path>
            </a:pathLst>
          </a:custGeom>
          <a:blipFill>
            <a:blip r:embed="rId19"/>
            <a:stretch>
              <a:fillRect b="-12099"/>
            </a:stretch>
          </a:blipFill>
        </p:spPr>
      </p:sp>
      <p:sp>
        <p:nvSpPr>
          <p:cNvPr id="40" name="TextBox 44">
            <a:extLst>
              <a:ext uri="{FF2B5EF4-FFF2-40B4-BE49-F238E27FC236}">
                <a16:creationId xmlns:a16="http://schemas.microsoft.com/office/drawing/2014/main" id="{358EEB91-1128-92B4-1205-C7C3C26C3DD5}"/>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6679251" y="2534120"/>
            <a:ext cx="7972082" cy="948085"/>
            <a:chOff x="0" y="0"/>
            <a:chExt cx="2099643" cy="249701"/>
          </a:xfrm>
        </p:grpSpPr>
        <p:sp>
          <p:nvSpPr>
            <p:cNvPr id="39" name="Freeform 39"/>
            <p:cNvSpPr/>
            <p:nvPr/>
          </p:nvSpPr>
          <p:spPr>
            <a:xfrm>
              <a:off x="0" y="0"/>
              <a:ext cx="2099643" cy="249701"/>
            </a:xfrm>
            <a:custGeom>
              <a:avLst/>
              <a:gdLst/>
              <a:ahLst/>
              <a:cxnLst/>
              <a:rect l="l" t="t" r="r" b="b"/>
              <a:pathLst>
                <a:path w="2099643" h="249701">
                  <a:moveTo>
                    <a:pt x="49528" y="0"/>
                  </a:moveTo>
                  <a:lnTo>
                    <a:pt x="2050115" y="0"/>
                  </a:lnTo>
                  <a:cubicBezTo>
                    <a:pt x="2077469" y="0"/>
                    <a:pt x="2099643" y="22174"/>
                    <a:pt x="2099643" y="49528"/>
                  </a:cubicBezTo>
                  <a:lnTo>
                    <a:pt x="2099643" y="200174"/>
                  </a:lnTo>
                  <a:cubicBezTo>
                    <a:pt x="2099643" y="227527"/>
                    <a:pt x="2077469" y="249701"/>
                    <a:pt x="2050115" y="249701"/>
                  </a:cubicBezTo>
                  <a:lnTo>
                    <a:pt x="49528" y="249701"/>
                  </a:lnTo>
                  <a:cubicBezTo>
                    <a:pt x="22174" y="249701"/>
                    <a:pt x="0" y="227527"/>
                    <a:pt x="0" y="200174"/>
                  </a:cubicBezTo>
                  <a:lnTo>
                    <a:pt x="0" y="49528"/>
                  </a:lnTo>
                  <a:cubicBezTo>
                    <a:pt x="0" y="22174"/>
                    <a:pt x="22174" y="0"/>
                    <a:pt x="49528" y="0"/>
                  </a:cubicBezTo>
                  <a:close/>
                </a:path>
              </a:pathLst>
            </a:custGeom>
            <a:solidFill>
              <a:srgbClr val="F6E7CA"/>
            </a:solidFill>
          </p:spPr>
        </p:sp>
        <p:sp>
          <p:nvSpPr>
            <p:cNvPr id="40" name="TextBox 40"/>
            <p:cNvSpPr txBox="1"/>
            <p:nvPr/>
          </p:nvSpPr>
          <p:spPr>
            <a:xfrm>
              <a:off x="0" y="-76200"/>
              <a:ext cx="2099643"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Nguyên nhân gây đột biến gene?</a:t>
              </a:r>
            </a:p>
          </p:txBody>
        </p:sp>
      </p:grpSp>
      <p:grpSp>
        <p:nvGrpSpPr>
          <p:cNvPr id="41" name="Group 41"/>
          <p:cNvGrpSpPr/>
          <p:nvPr/>
        </p:nvGrpSpPr>
        <p:grpSpPr>
          <a:xfrm>
            <a:off x="2882868" y="5027231"/>
            <a:ext cx="8885223" cy="1652935"/>
            <a:chOff x="0" y="0"/>
            <a:chExt cx="2340141" cy="435341"/>
          </a:xfrm>
        </p:grpSpPr>
        <p:sp>
          <p:nvSpPr>
            <p:cNvPr id="42" name="Freeform 42"/>
            <p:cNvSpPr/>
            <p:nvPr/>
          </p:nvSpPr>
          <p:spPr>
            <a:xfrm>
              <a:off x="0" y="0"/>
              <a:ext cx="2340141" cy="435341"/>
            </a:xfrm>
            <a:custGeom>
              <a:avLst/>
              <a:gdLst/>
              <a:ahLst/>
              <a:cxnLst/>
              <a:rect l="l" t="t" r="r" b="b"/>
              <a:pathLst>
                <a:path w="2340141" h="435341">
                  <a:moveTo>
                    <a:pt x="44438" y="0"/>
                  </a:moveTo>
                  <a:lnTo>
                    <a:pt x="2295703" y="0"/>
                  </a:lnTo>
                  <a:cubicBezTo>
                    <a:pt x="2307489" y="0"/>
                    <a:pt x="2318792" y="4682"/>
                    <a:pt x="2327126" y="13015"/>
                  </a:cubicBezTo>
                  <a:cubicBezTo>
                    <a:pt x="2335459" y="21349"/>
                    <a:pt x="2340141" y="32652"/>
                    <a:pt x="2340141" y="44438"/>
                  </a:cubicBezTo>
                  <a:lnTo>
                    <a:pt x="2340141" y="390903"/>
                  </a:lnTo>
                  <a:cubicBezTo>
                    <a:pt x="2340141" y="402689"/>
                    <a:pt x="2335459" y="413992"/>
                    <a:pt x="2327126" y="422325"/>
                  </a:cubicBezTo>
                  <a:cubicBezTo>
                    <a:pt x="2318792" y="430659"/>
                    <a:pt x="2307489" y="435341"/>
                    <a:pt x="2295703" y="435341"/>
                  </a:cubicBezTo>
                  <a:lnTo>
                    <a:pt x="44438" y="435341"/>
                  </a:lnTo>
                  <a:cubicBezTo>
                    <a:pt x="32652" y="435341"/>
                    <a:pt x="21349" y="430659"/>
                    <a:pt x="13015" y="422325"/>
                  </a:cubicBezTo>
                  <a:cubicBezTo>
                    <a:pt x="4682" y="413992"/>
                    <a:pt x="0" y="402689"/>
                    <a:pt x="0" y="390903"/>
                  </a:cubicBezTo>
                  <a:lnTo>
                    <a:pt x="0" y="44438"/>
                  </a:lnTo>
                  <a:cubicBezTo>
                    <a:pt x="0" y="32652"/>
                    <a:pt x="4682" y="21349"/>
                    <a:pt x="13015" y="13015"/>
                  </a:cubicBezTo>
                  <a:cubicBezTo>
                    <a:pt x="21349" y="4682"/>
                    <a:pt x="32652" y="0"/>
                    <a:pt x="44438" y="0"/>
                  </a:cubicBezTo>
                  <a:close/>
                </a:path>
              </a:pathLst>
            </a:custGeom>
            <a:solidFill>
              <a:srgbClr val="D8DDB7"/>
            </a:solidFill>
          </p:spPr>
        </p:sp>
        <p:sp>
          <p:nvSpPr>
            <p:cNvPr id="43" name="TextBox 43"/>
            <p:cNvSpPr txBox="1"/>
            <p:nvPr/>
          </p:nvSpPr>
          <p:spPr>
            <a:xfrm>
              <a:off x="0" y="-76200"/>
              <a:ext cx="2340141" cy="511541"/>
            </a:xfrm>
            <a:prstGeom prst="rect">
              <a:avLst/>
            </a:prstGeom>
          </p:spPr>
          <p:txBody>
            <a:bodyPr lIns="50800" tIns="50800" rIns="50800" bIns="50800" rtlCol="0" anchor="ctr"/>
            <a:lstStyle/>
            <a:p>
              <a:pPr>
                <a:lnSpc>
                  <a:spcPts val="5599"/>
                </a:lnSpc>
              </a:pPr>
              <a:r>
                <a:rPr lang="en-US" sz="3999" b="1" u="sng">
                  <a:solidFill>
                    <a:srgbClr val="000000"/>
                  </a:solidFill>
                  <a:latin typeface="Arial" panose="020B0604020202020204" pitchFamily="34" charset="0"/>
                  <a:cs typeface="Arial" panose="020B0604020202020204" pitchFamily="34" charset="0"/>
                </a:rPr>
                <a:t>Nguyên nhân bên trong</a:t>
              </a:r>
              <a:r>
                <a:rPr lang="en-US" sz="3999">
                  <a:solidFill>
                    <a:srgbClr val="000000"/>
                  </a:solidFill>
                  <a:latin typeface="Arial" panose="020B0604020202020204" pitchFamily="34" charset="0"/>
                  <a:cs typeface="Arial" panose="020B0604020202020204" pitchFamily="34" charset="0"/>
                </a:rPr>
                <a:t>: Do sự rối loạn sinh lí, hoá sinh của tế bào</a:t>
              </a:r>
            </a:p>
          </p:txBody>
        </p:sp>
      </p:grpSp>
      <p:grpSp>
        <p:nvGrpSpPr>
          <p:cNvPr id="44" name="Group 44"/>
          <p:cNvGrpSpPr/>
          <p:nvPr/>
        </p:nvGrpSpPr>
        <p:grpSpPr>
          <a:xfrm>
            <a:off x="2882868" y="6984987"/>
            <a:ext cx="8885223" cy="2357785"/>
            <a:chOff x="0" y="0"/>
            <a:chExt cx="2340141" cy="620980"/>
          </a:xfrm>
        </p:grpSpPr>
        <p:sp>
          <p:nvSpPr>
            <p:cNvPr id="45" name="Freeform 45"/>
            <p:cNvSpPr/>
            <p:nvPr/>
          </p:nvSpPr>
          <p:spPr>
            <a:xfrm>
              <a:off x="0" y="0"/>
              <a:ext cx="2340141" cy="620980"/>
            </a:xfrm>
            <a:custGeom>
              <a:avLst/>
              <a:gdLst/>
              <a:ahLst/>
              <a:cxnLst/>
              <a:rect l="l" t="t" r="r" b="b"/>
              <a:pathLst>
                <a:path w="2340141" h="620980">
                  <a:moveTo>
                    <a:pt x="44438" y="0"/>
                  </a:moveTo>
                  <a:lnTo>
                    <a:pt x="2295703" y="0"/>
                  </a:lnTo>
                  <a:cubicBezTo>
                    <a:pt x="2307489" y="0"/>
                    <a:pt x="2318792" y="4682"/>
                    <a:pt x="2327126" y="13015"/>
                  </a:cubicBezTo>
                  <a:cubicBezTo>
                    <a:pt x="2335459" y="21349"/>
                    <a:pt x="2340141" y="32652"/>
                    <a:pt x="2340141" y="44438"/>
                  </a:cubicBezTo>
                  <a:lnTo>
                    <a:pt x="2340141" y="576543"/>
                  </a:lnTo>
                  <a:cubicBezTo>
                    <a:pt x="2340141" y="588328"/>
                    <a:pt x="2335459" y="599631"/>
                    <a:pt x="2327126" y="607965"/>
                  </a:cubicBezTo>
                  <a:cubicBezTo>
                    <a:pt x="2318792" y="616299"/>
                    <a:pt x="2307489" y="620980"/>
                    <a:pt x="2295703" y="620980"/>
                  </a:cubicBezTo>
                  <a:lnTo>
                    <a:pt x="44438" y="620980"/>
                  </a:lnTo>
                  <a:cubicBezTo>
                    <a:pt x="32652" y="620980"/>
                    <a:pt x="21349" y="616299"/>
                    <a:pt x="13015" y="607965"/>
                  </a:cubicBezTo>
                  <a:cubicBezTo>
                    <a:pt x="4682" y="599631"/>
                    <a:pt x="0" y="588328"/>
                    <a:pt x="0" y="576543"/>
                  </a:cubicBezTo>
                  <a:lnTo>
                    <a:pt x="0" y="44438"/>
                  </a:lnTo>
                  <a:cubicBezTo>
                    <a:pt x="0" y="32652"/>
                    <a:pt x="4682" y="21349"/>
                    <a:pt x="13015" y="13015"/>
                  </a:cubicBezTo>
                  <a:cubicBezTo>
                    <a:pt x="21349" y="4682"/>
                    <a:pt x="32652" y="0"/>
                    <a:pt x="44438" y="0"/>
                  </a:cubicBezTo>
                  <a:close/>
                </a:path>
              </a:pathLst>
            </a:custGeom>
            <a:solidFill>
              <a:srgbClr val="D8DDB7"/>
            </a:solidFill>
          </p:spPr>
        </p:sp>
        <p:sp>
          <p:nvSpPr>
            <p:cNvPr id="46" name="TextBox 46"/>
            <p:cNvSpPr txBox="1"/>
            <p:nvPr/>
          </p:nvSpPr>
          <p:spPr>
            <a:xfrm>
              <a:off x="0" y="-76200"/>
              <a:ext cx="2340141" cy="697180"/>
            </a:xfrm>
            <a:prstGeom prst="rect">
              <a:avLst/>
            </a:prstGeom>
          </p:spPr>
          <p:txBody>
            <a:bodyPr lIns="50800" tIns="50800" rIns="50800" bIns="50800" rtlCol="0" anchor="ctr"/>
            <a:lstStyle/>
            <a:p>
              <a:pPr>
                <a:lnSpc>
                  <a:spcPts val="5599"/>
                </a:lnSpc>
              </a:pPr>
              <a:r>
                <a:rPr lang="en-US" sz="3999" b="1" u="sng">
                  <a:solidFill>
                    <a:srgbClr val="000000"/>
                  </a:solidFill>
                  <a:latin typeface="Arial" panose="020B0604020202020204" pitchFamily="34" charset="0"/>
                  <a:cs typeface="Arial" panose="020B0604020202020204" pitchFamily="34" charset="0"/>
                </a:rPr>
                <a:t>Nguyên nhân bên ngoài</a:t>
              </a:r>
              <a:r>
                <a:rPr lang="en-US" sz="3999">
                  <a:solidFill>
                    <a:srgbClr val="000000"/>
                  </a:solidFill>
                  <a:latin typeface="Arial" panose="020B0604020202020204" pitchFamily="34" charset="0"/>
                  <a:cs typeface="Arial" panose="020B0604020202020204" pitchFamily="34" charset="0"/>
                </a:rPr>
                <a:t>: Do tác động của các tác nhân đột biến vật lí, hoá học và sinh học</a:t>
              </a:r>
            </a:p>
          </p:txBody>
        </p:sp>
      </p:grpSp>
      <p:sp>
        <p:nvSpPr>
          <p:cNvPr id="47" name="Freeform 47"/>
          <p:cNvSpPr/>
          <p:nvPr/>
        </p:nvSpPr>
        <p:spPr>
          <a:xfrm>
            <a:off x="3089691" y="1358358"/>
            <a:ext cx="3428417" cy="3706397"/>
          </a:xfrm>
          <a:custGeom>
            <a:avLst/>
            <a:gdLst/>
            <a:ahLst/>
            <a:cxnLst/>
            <a:rect l="l" t="t" r="r" b="b"/>
            <a:pathLst>
              <a:path w="3428417" h="3706397">
                <a:moveTo>
                  <a:pt x="0" y="0"/>
                </a:moveTo>
                <a:lnTo>
                  <a:pt x="3428417" y="0"/>
                </a:lnTo>
                <a:lnTo>
                  <a:pt x="3428417" y="3706397"/>
                </a:lnTo>
                <a:lnTo>
                  <a:pt x="0" y="3706397"/>
                </a:lnTo>
                <a:lnTo>
                  <a:pt x="0" y="0"/>
                </a:lnTo>
                <a:close/>
              </a:path>
            </a:pathLst>
          </a:custGeom>
          <a:blipFill>
            <a:blip r:embed="rId19"/>
            <a:stretch>
              <a:fillRect/>
            </a:stretch>
          </a:blipFill>
        </p:spPr>
      </p:sp>
      <p:sp>
        <p:nvSpPr>
          <p:cNvPr id="48" name="Freeform 48"/>
          <p:cNvSpPr/>
          <p:nvPr/>
        </p:nvSpPr>
        <p:spPr>
          <a:xfrm>
            <a:off x="11977641" y="4706446"/>
            <a:ext cx="2789890" cy="4748749"/>
          </a:xfrm>
          <a:custGeom>
            <a:avLst/>
            <a:gdLst/>
            <a:ahLst/>
            <a:cxnLst/>
            <a:rect l="l" t="t" r="r" b="b"/>
            <a:pathLst>
              <a:path w="2789890" h="4748749">
                <a:moveTo>
                  <a:pt x="0" y="0"/>
                </a:moveTo>
                <a:lnTo>
                  <a:pt x="2789890" y="0"/>
                </a:lnTo>
                <a:lnTo>
                  <a:pt x="2789890" y="4748749"/>
                </a:lnTo>
                <a:lnTo>
                  <a:pt x="0" y="4748749"/>
                </a:lnTo>
                <a:lnTo>
                  <a:pt x="0" y="0"/>
                </a:lnTo>
                <a:close/>
              </a:path>
            </a:pathLst>
          </a:custGeom>
          <a:blipFill>
            <a:blip r:embed="rId20"/>
            <a:stretch>
              <a:fillRect/>
            </a:stretch>
          </a:blipFill>
        </p:spPr>
      </p:sp>
      <p:sp>
        <p:nvSpPr>
          <p:cNvPr id="50" name="TextBox 44">
            <a:extLst>
              <a:ext uri="{FF2B5EF4-FFF2-40B4-BE49-F238E27FC236}">
                <a16:creationId xmlns:a16="http://schemas.microsoft.com/office/drawing/2014/main" id="{901DA166-13D1-2A03-D875-9F3043228485}"/>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9" name="Group 39"/>
          <p:cNvGrpSpPr/>
          <p:nvPr/>
        </p:nvGrpSpPr>
        <p:grpSpPr>
          <a:xfrm>
            <a:off x="1692495" y="3108214"/>
            <a:ext cx="3084435" cy="2173110"/>
            <a:chOff x="0" y="0"/>
            <a:chExt cx="585920" cy="435341"/>
          </a:xfrm>
        </p:grpSpPr>
        <p:sp>
          <p:nvSpPr>
            <p:cNvPr id="40" name="Freeform 40"/>
            <p:cNvSpPr/>
            <p:nvPr/>
          </p:nvSpPr>
          <p:spPr>
            <a:xfrm>
              <a:off x="0" y="0"/>
              <a:ext cx="585920" cy="435341"/>
            </a:xfrm>
            <a:custGeom>
              <a:avLst/>
              <a:gdLst/>
              <a:ahLst/>
              <a:cxnLst/>
              <a:rect l="l" t="t" r="r" b="b"/>
              <a:pathLst>
                <a:path w="585920" h="435341">
                  <a:moveTo>
                    <a:pt x="177482" y="0"/>
                  </a:moveTo>
                  <a:lnTo>
                    <a:pt x="408438" y="0"/>
                  </a:lnTo>
                  <a:cubicBezTo>
                    <a:pt x="506458" y="0"/>
                    <a:pt x="585920" y="79461"/>
                    <a:pt x="585920" y="177482"/>
                  </a:cubicBezTo>
                  <a:lnTo>
                    <a:pt x="585920" y="257859"/>
                  </a:lnTo>
                  <a:cubicBezTo>
                    <a:pt x="585920" y="304930"/>
                    <a:pt x="567221" y="350073"/>
                    <a:pt x="533937" y="383358"/>
                  </a:cubicBezTo>
                  <a:cubicBezTo>
                    <a:pt x="500652" y="416642"/>
                    <a:pt x="455509" y="435341"/>
                    <a:pt x="408438" y="435341"/>
                  </a:cubicBezTo>
                  <a:lnTo>
                    <a:pt x="177482" y="435341"/>
                  </a:lnTo>
                  <a:cubicBezTo>
                    <a:pt x="79461" y="435341"/>
                    <a:pt x="0" y="355879"/>
                    <a:pt x="0" y="257859"/>
                  </a:cubicBezTo>
                  <a:lnTo>
                    <a:pt x="0" y="177482"/>
                  </a:lnTo>
                  <a:cubicBezTo>
                    <a:pt x="0" y="79461"/>
                    <a:pt x="79461" y="0"/>
                    <a:pt x="177482" y="0"/>
                  </a:cubicBezTo>
                  <a:close/>
                </a:path>
              </a:pathLst>
            </a:custGeom>
            <a:solidFill>
              <a:srgbClr val="EEC0C2"/>
            </a:solidFill>
          </p:spPr>
        </p:sp>
        <p:sp>
          <p:nvSpPr>
            <p:cNvPr id="41" name="TextBox 41"/>
            <p:cNvSpPr txBox="1"/>
            <p:nvPr/>
          </p:nvSpPr>
          <p:spPr>
            <a:xfrm>
              <a:off x="95761" y="0"/>
              <a:ext cx="490159" cy="435341"/>
            </a:xfrm>
            <a:prstGeom prst="rect">
              <a:avLst/>
            </a:prstGeom>
          </p:spPr>
          <p:txBody>
            <a:bodyPr lIns="50800" tIns="50800" rIns="50800" bIns="50800" rtlCol="0" anchor="ctr"/>
            <a:lstStyle/>
            <a:p>
              <a:pPr>
                <a:lnSpc>
                  <a:spcPts val="5599"/>
                </a:lnSpc>
              </a:pPr>
              <a:r>
                <a:rPr lang="en-US" sz="3999">
                  <a:solidFill>
                    <a:srgbClr val="000000"/>
                  </a:solidFill>
                  <a:latin typeface="Arial Unicode"/>
                </a:rPr>
                <a:t>Cơ chế phát sinh</a:t>
              </a:r>
            </a:p>
          </p:txBody>
        </p:sp>
      </p:grpSp>
      <p:grpSp>
        <p:nvGrpSpPr>
          <p:cNvPr id="42" name="Group 42"/>
          <p:cNvGrpSpPr/>
          <p:nvPr/>
        </p:nvGrpSpPr>
        <p:grpSpPr>
          <a:xfrm>
            <a:off x="6321366" y="2383024"/>
            <a:ext cx="8243026" cy="1024181"/>
            <a:chOff x="0" y="0"/>
            <a:chExt cx="2171003" cy="269743"/>
          </a:xfrm>
        </p:grpSpPr>
        <p:sp>
          <p:nvSpPr>
            <p:cNvPr id="43" name="Freeform 43"/>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4" name="TextBox 44"/>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a:solidFill>
                    <a:srgbClr val="000000"/>
                  </a:solidFill>
                  <a:latin typeface="Arial Unicode"/>
                </a:rPr>
                <a:t>Đột biến thêm/mất cặp nucleotide</a:t>
              </a:r>
            </a:p>
          </p:txBody>
        </p:sp>
      </p:grpSp>
      <p:grpSp>
        <p:nvGrpSpPr>
          <p:cNvPr id="45" name="Group 45"/>
          <p:cNvGrpSpPr/>
          <p:nvPr/>
        </p:nvGrpSpPr>
        <p:grpSpPr>
          <a:xfrm>
            <a:off x="6321366" y="5394648"/>
            <a:ext cx="8243026" cy="1024181"/>
            <a:chOff x="0" y="0"/>
            <a:chExt cx="2171003" cy="269743"/>
          </a:xfrm>
        </p:grpSpPr>
        <p:sp>
          <p:nvSpPr>
            <p:cNvPr id="46" name="Freeform 46"/>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7" name="TextBox 47"/>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a:solidFill>
                    <a:srgbClr val="000000"/>
                  </a:solidFill>
                  <a:latin typeface="Arial Unicode"/>
                </a:rPr>
                <a:t>Đột biến thay thế cặp nucleotide</a:t>
              </a:r>
            </a:p>
          </p:txBody>
        </p:sp>
      </p:grpSp>
      <p:sp>
        <p:nvSpPr>
          <p:cNvPr id="48" name="AutoShape 48"/>
          <p:cNvSpPr/>
          <p:nvPr/>
        </p:nvSpPr>
        <p:spPr>
          <a:xfrm flipV="1">
            <a:off x="4807037" y="2895115"/>
            <a:ext cx="1514329" cy="1616350"/>
          </a:xfrm>
          <a:prstGeom prst="line">
            <a:avLst/>
          </a:prstGeom>
          <a:ln w="38100" cap="flat">
            <a:solidFill>
              <a:srgbClr val="000000"/>
            </a:solidFill>
            <a:prstDash val="solid"/>
            <a:headEnd type="none" w="sm" len="sm"/>
            <a:tailEnd type="arrow" w="med" len="sm"/>
          </a:ln>
        </p:spPr>
      </p:sp>
      <p:sp>
        <p:nvSpPr>
          <p:cNvPr id="49" name="AutoShape 49"/>
          <p:cNvSpPr/>
          <p:nvPr/>
        </p:nvSpPr>
        <p:spPr>
          <a:xfrm>
            <a:off x="4776931" y="4454856"/>
            <a:ext cx="1544435" cy="1451883"/>
          </a:xfrm>
          <a:prstGeom prst="line">
            <a:avLst/>
          </a:prstGeom>
          <a:ln w="38100" cap="flat">
            <a:solidFill>
              <a:srgbClr val="000000"/>
            </a:solidFill>
            <a:prstDash val="solid"/>
            <a:headEnd type="none" w="sm" len="sm"/>
            <a:tailEnd type="arrow" w="med" len="sm"/>
          </a:ln>
        </p:spPr>
      </p:sp>
      <p:sp>
        <p:nvSpPr>
          <p:cNvPr id="50" name="TextBox 44">
            <a:extLst>
              <a:ext uri="{FF2B5EF4-FFF2-40B4-BE49-F238E27FC236}">
                <a16:creationId xmlns:a16="http://schemas.microsoft.com/office/drawing/2014/main" id="{6F68BD63-F9B3-2F13-5EEA-3E027972B462}"/>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2552266" y="1468387"/>
            <a:ext cx="8243026" cy="1024181"/>
            <a:chOff x="0" y="0"/>
            <a:chExt cx="2171003" cy="269743"/>
          </a:xfrm>
        </p:grpSpPr>
        <p:sp>
          <p:nvSpPr>
            <p:cNvPr id="39" name="Freeform 39"/>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0" name="TextBox 40"/>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b="1">
                  <a:latin typeface="Arial" panose="020B0604020202020204" pitchFamily="34" charset="0"/>
                  <a:cs typeface="Arial" panose="020B0604020202020204" pitchFamily="34" charset="0"/>
                </a:rPr>
                <a:t>Đột biến thêm/mất cặp nucleotide</a:t>
              </a:r>
            </a:p>
          </p:txBody>
        </p:sp>
      </p:grpSp>
      <p:grpSp>
        <p:nvGrpSpPr>
          <p:cNvPr id="41" name="Group 41"/>
          <p:cNvGrpSpPr/>
          <p:nvPr/>
        </p:nvGrpSpPr>
        <p:grpSpPr>
          <a:xfrm>
            <a:off x="2552266" y="2638336"/>
            <a:ext cx="13489303" cy="6586885"/>
            <a:chOff x="0" y="0"/>
            <a:chExt cx="3552738" cy="1734817"/>
          </a:xfrm>
        </p:grpSpPr>
        <p:sp>
          <p:nvSpPr>
            <p:cNvPr id="42" name="Freeform 42"/>
            <p:cNvSpPr/>
            <p:nvPr/>
          </p:nvSpPr>
          <p:spPr>
            <a:xfrm>
              <a:off x="0" y="0"/>
              <a:ext cx="3552738" cy="1734817"/>
            </a:xfrm>
            <a:custGeom>
              <a:avLst/>
              <a:gdLst/>
              <a:ahLst/>
              <a:cxnLst/>
              <a:rect l="l" t="t" r="r" b="b"/>
              <a:pathLst>
                <a:path w="3552738" h="1734817">
                  <a:moveTo>
                    <a:pt x="29270" y="0"/>
                  </a:moveTo>
                  <a:lnTo>
                    <a:pt x="3523468" y="0"/>
                  </a:lnTo>
                  <a:cubicBezTo>
                    <a:pt x="3539634" y="0"/>
                    <a:pt x="3552738" y="13105"/>
                    <a:pt x="3552738" y="29270"/>
                  </a:cubicBezTo>
                  <a:lnTo>
                    <a:pt x="3552738" y="1705547"/>
                  </a:lnTo>
                  <a:cubicBezTo>
                    <a:pt x="3552738" y="1713310"/>
                    <a:pt x="3549654" y="1720755"/>
                    <a:pt x="3544165" y="1726244"/>
                  </a:cubicBezTo>
                  <a:cubicBezTo>
                    <a:pt x="3538676" y="1731733"/>
                    <a:pt x="3531231" y="1734817"/>
                    <a:pt x="3523468" y="1734817"/>
                  </a:cubicBezTo>
                  <a:lnTo>
                    <a:pt x="29270" y="1734817"/>
                  </a:lnTo>
                  <a:cubicBezTo>
                    <a:pt x="21507" y="1734817"/>
                    <a:pt x="14062" y="1731733"/>
                    <a:pt x="8573" y="1726244"/>
                  </a:cubicBezTo>
                  <a:cubicBezTo>
                    <a:pt x="3084" y="1720755"/>
                    <a:pt x="0" y="1713310"/>
                    <a:pt x="0" y="1705547"/>
                  </a:cubicBezTo>
                  <a:lnTo>
                    <a:pt x="0" y="29270"/>
                  </a:lnTo>
                  <a:cubicBezTo>
                    <a:pt x="0" y="21507"/>
                    <a:pt x="3084" y="14062"/>
                    <a:pt x="8573" y="8573"/>
                  </a:cubicBezTo>
                  <a:cubicBezTo>
                    <a:pt x="14062" y="3084"/>
                    <a:pt x="21507" y="0"/>
                    <a:pt x="29270" y="0"/>
                  </a:cubicBezTo>
                  <a:close/>
                </a:path>
              </a:pathLst>
            </a:custGeom>
            <a:solidFill>
              <a:srgbClr val="ECF1CA"/>
            </a:solidFill>
          </p:spPr>
        </p:sp>
        <p:sp>
          <p:nvSpPr>
            <p:cNvPr id="43" name="TextBox 43"/>
            <p:cNvSpPr txBox="1"/>
            <p:nvPr/>
          </p:nvSpPr>
          <p:spPr>
            <a:xfrm>
              <a:off x="0" y="-76200"/>
              <a:ext cx="3552738" cy="1811017"/>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 Trong quá trình tái bản DNA, nếu một nucleotide được sử dụng làm khuôn hai lần thì mạch mới được tổng hợp sẽ có thêm một nucleotide. </a:t>
              </a:r>
            </a:p>
            <a:p>
              <a:pPr>
                <a:lnSpc>
                  <a:spcPts val="5599"/>
                </a:lnSpc>
              </a:pPr>
              <a:r>
                <a:rPr lang="en-US" sz="3600">
                  <a:latin typeface="Arial" panose="020B0604020202020204" pitchFamily="34" charset="0"/>
                  <a:cs typeface="Arial" panose="020B0604020202020204" pitchFamily="34" charset="0"/>
                </a:rPr>
                <a:t>- Khi một nucleotide không được làm khuôn, mạch mới tổng hợp sẽ bị mất một nucleotide. Sau lần tái bản kế tiếp, các đột biến này sẽ dẫn đến thêm hoặc mất một cặp nucleotide.</a:t>
              </a:r>
            </a:p>
            <a:p>
              <a:pPr>
                <a:lnSpc>
                  <a:spcPts val="5599"/>
                </a:lnSpc>
              </a:pPr>
              <a:r>
                <a:rPr lang="en-US" sz="3600">
                  <a:latin typeface="Arial" panose="020B0604020202020204" pitchFamily="34" charset="0"/>
                  <a:cs typeface="Arial" panose="020B0604020202020204" pitchFamily="34" charset="0"/>
                </a:rPr>
                <a:t>- Gene có thể bị đột biến trong quá trình tái bản hoặc không tái bản nếu bị tác động của các tác nhân đột biến</a:t>
              </a:r>
            </a:p>
          </p:txBody>
        </p:sp>
      </p:grpSp>
      <p:sp>
        <p:nvSpPr>
          <p:cNvPr id="45" name="TextBox 44">
            <a:extLst>
              <a:ext uri="{FF2B5EF4-FFF2-40B4-BE49-F238E27FC236}">
                <a16:creationId xmlns:a16="http://schemas.microsoft.com/office/drawing/2014/main" id="{129974F3-6B98-318C-3988-AC112E50F053}"/>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2552266" y="1468387"/>
            <a:ext cx="8243026" cy="1024181"/>
            <a:chOff x="0" y="0"/>
            <a:chExt cx="2171003" cy="269743"/>
          </a:xfrm>
        </p:grpSpPr>
        <p:sp>
          <p:nvSpPr>
            <p:cNvPr id="39" name="Freeform 39"/>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0" name="TextBox 40"/>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Đột biến thêm/mất cặp nucleotide</a:t>
              </a:r>
            </a:p>
          </p:txBody>
        </p:sp>
      </p:grpSp>
      <p:sp>
        <p:nvSpPr>
          <p:cNvPr id="42" name="Freeform 42"/>
          <p:cNvSpPr/>
          <p:nvPr/>
        </p:nvSpPr>
        <p:spPr>
          <a:xfrm>
            <a:off x="1145905" y="3008162"/>
            <a:ext cx="16418828" cy="4152622"/>
          </a:xfrm>
          <a:custGeom>
            <a:avLst/>
            <a:gdLst/>
            <a:ahLst/>
            <a:cxnLst/>
            <a:rect l="l" t="t" r="r" b="b"/>
            <a:pathLst>
              <a:path w="16418828" h="4152622">
                <a:moveTo>
                  <a:pt x="0" y="0"/>
                </a:moveTo>
                <a:lnTo>
                  <a:pt x="16418829" y="0"/>
                </a:lnTo>
                <a:lnTo>
                  <a:pt x="16418829" y="4152622"/>
                </a:lnTo>
                <a:lnTo>
                  <a:pt x="0" y="4152622"/>
                </a:lnTo>
                <a:lnTo>
                  <a:pt x="0" y="0"/>
                </a:lnTo>
                <a:close/>
              </a:path>
            </a:pathLst>
          </a:custGeom>
          <a:blipFill>
            <a:blip r:embed="rId19"/>
            <a:stretch>
              <a:fillRect/>
            </a:stretch>
          </a:blipFill>
        </p:spPr>
      </p:sp>
      <p:sp>
        <p:nvSpPr>
          <p:cNvPr id="43" name="TextBox 44">
            <a:extLst>
              <a:ext uri="{FF2B5EF4-FFF2-40B4-BE49-F238E27FC236}">
                <a16:creationId xmlns:a16="http://schemas.microsoft.com/office/drawing/2014/main" id="{EE38C86E-EFDD-8341-4467-FF5F59F7FC94}"/>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2552266" y="1468387"/>
            <a:ext cx="8243026" cy="1024181"/>
            <a:chOff x="0" y="0"/>
            <a:chExt cx="2171003" cy="269743"/>
          </a:xfrm>
        </p:grpSpPr>
        <p:sp>
          <p:nvSpPr>
            <p:cNvPr id="39" name="Freeform 39"/>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0" name="TextBox 40"/>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Đột biến thêm/mất cặp nucleotide</a:t>
              </a:r>
            </a:p>
          </p:txBody>
        </p:sp>
      </p:grpSp>
      <p:grpSp>
        <p:nvGrpSpPr>
          <p:cNvPr id="41" name="Group 41"/>
          <p:cNvGrpSpPr/>
          <p:nvPr/>
        </p:nvGrpSpPr>
        <p:grpSpPr>
          <a:xfrm>
            <a:off x="2670651" y="4286158"/>
            <a:ext cx="13489303" cy="4472335"/>
            <a:chOff x="0" y="0"/>
            <a:chExt cx="3552738" cy="1177899"/>
          </a:xfrm>
        </p:grpSpPr>
        <p:sp>
          <p:nvSpPr>
            <p:cNvPr id="42" name="Freeform 42"/>
            <p:cNvSpPr/>
            <p:nvPr/>
          </p:nvSpPr>
          <p:spPr>
            <a:xfrm>
              <a:off x="0" y="0"/>
              <a:ext cx="3552738" cy="1177899"/>
            </a:xfrm>
            <a:custGeom>
              <a:avLst/>
              <a:gdLst/>
              <a:ahLst/>
              <a:cxnLst/>
              <a:rect l="l" t="t" r="r" b="b"/>
              <a:pathLst>
                <a:path w="3552738" h="1177899">
                  <a:moveTo>
                    <a:pt x="29270" y="0"/>
                  </a:moveTo>
                  <a:lnTo>
                    <a:pt x="3523468" y="0"/>
                  </a:lnTo>
                  <a:cubicBezTo>
                    <a:pt x="3539634" y="0"/>
                    <a:pt x="3552738" y="13105"/>
                    <a:pt x="3552738" y="29270"/>
                  </a:cubicBezTo>
                  <a:lnTo>
                    <a:pt x="3552738" y="1148628"/>
                  </a:lnTo>
                  <a:cubicBezTo>
                    <a:pt x="3552738" y="1164794"/>
                    <a:pt x="3539634" y="1177899"/>
                    <a:pt x="3523468" y="1177899"/>
                  </a:cubicBezTo>
                  <a:lnTo>
                    <a:pt x="29270" y="1177899"/>
                  </a:lnTo>
                  <a:cubicBezTo>
                    <a:pt x="21507" y="1177899"/>
                    <a:pt x="14062" y="1174815"/>
                    <a:pt x="8573" y="1169326"/>
                  </a:cubicBezTo>
                  <a:cubicBezTo>
                    <a:pt x="3084" y="1163836"/>
                    <a:pt x="0" y="1156391"/>
                    <a:pt x="0" y="1148628"/>
                  </a:cubicBezTo>
                  <a:lnTo>
                    <a:pt x="0" y="29270"/>
                  </a:lnTo>
                  <a:cubicBezTo>
                    <a:pt x="0" y="21507"/>
                    <a:pt x="3084" y="14062"/>
                    <a:pt x="8573" y="8573"/>
                  </a:cubicBezTo>
                  <a:cubicBezTo>
                    <a:pt x="14062" y="3084"/>
                    <a:pt x="21507" y="0"/>
                    <a:pt x="29270" y="0"/>
                  </a:cubicBezTo>
                  <a:close/>
                </a:path>
              </a:pathLst>
            </a:custGeom>
            <a:solidFill>
              <a:srgbClr val="ECF1CA"/>
            </a:solidFill>
          </p:spPr>
        </p:sp>
        <p:sp>
          <p:nvSpPr>
            <p:cNvPr id="43" name="TextBox 43"/>
            <p:cNvSpPr txBox="1"/>
            <p:nvPr/>
          </p:nvSpPr>
          <p:spPr>
            <a:xfrm>
              <a:off x="0" y="-76200"/>
              <a:ext cx="3552738" cy="1254099"/>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Tia UV cũng có thể làm hai T trên cùng một mạch liên kết với nhau và khi tế bào sửa chữa thường dẫn đến đột biến thêm hoặc mất một cặp nucleotide. </a:t>
              </a:r>
            </a:p>
            <a:p>
              <a:pPr>
                <a:lnSpc>
                  <a:spcPts val="5599"/>
                </a:lnSpc>
              </a:pPr>
              <a:r>
                <a:rPr lang="en-US" sz="3999">
                  <a:solidFill>
                    <a:srgbClr val="000000"/>
                  </a:solidFill>
                  <a:latin typeface="Arial" panose="020B0604020202020204" pitchFamily="34" charset="0"/>
                  <a:cs typeface="Arial" panose="020B0604020202020204" pitchFamily="34" charset="0"/>
                </a:rPr>
                <a:t>   Chất độc màu cam (acridine orange) và dioxin có thể chèn vào DNA gây nên đột biến thêm hoặc mất cặp nucleotide.</a:t>
              </a:r>
            </a:p>
          </p:txBody>
        </p:sp>
      </p:grpSp>
      <p:sp>
        <p:nvSpPr>
          <p:cNvPr id="44" name="Freeform 44"/>
          <p:cNvSpPr/>
          <p:nvPr/>
        </p:nvSpPr>
        <p:spPr>
          <a:xfrm rot="2700000">
            <a:off x="3623390" y="2639780"/>
            <a:ext cx="2557929" cy="2452415"/>
          </a:xfrm>
          <a:custGeom>
            <a:avLst/>
            <a:gdLst/>
            <a:ahLst/>
            <a:cxnLst/>
            <a:rect l="l" t="t" r="r" b="b"/>
            <a:pathLst>
              <a:path w="2557929" h="2452415">
                <a:moveTo>
                  <a:pt x="0" y="0"/>
                </a:moveTo>
                <a:lnTo>
                  <a:pt x="2557930" y="0"/>
                </a:lnTo>
                <a:lnTo>
                  <a:pt x="2557930" y="2452415"/>
                </a:lnTo>
                <a:lnTo>
                  <a:pt x="0" y="245241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46" name="TextBox 44">
            <a:extLst>
              <a:ext uri="{FF2B5EF4-FFF2-40B4-BE49-F238E27FC236}">
                <a16:creationId xmlns:a16="http://schemas.microsoft.com/office/drawing/2014/main" id="{C637ECA7-5C08-8527-B6DE-EAF3C5EE9E15}"/>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38" name="Freeform 38"/>
          <p:cNvSpPr/>
          <p:nvPr/>
        </p:nvSpPr>
        <p:spPr>
          <a:xfrm>
            <a:off x="3854418" y="1433487"/>
            <a:ext cx="10470160" cy="6805604"/>
          </a:xfrm>
          <a:custGeom>
            <a:avLst/>
            <a:gdLst/>
            <a:ahLst/>
            <a:cxnLst/>
            <a:rect l="l" t="t" r="r" b="b"/>
            <a:pathLst>
              <a:path w="10470160" h="6805604">
                <a:moveTo>
                  <a:pt x="0" y="0"/>
                </a:moveTo>
                <a:lnTo>
                  <a:pt x="10470159" y="0"/>
                </a:lnTo>
                <a:lnTo>
                  <a:pt x="10470159" y="6805604"/>
                </a:lnTo>
                <a:lnTo>
                  <a:pt x="0" y="6805604"/>
                </a:lnTo>
                <a:lnTo>
                  <a:pt x="0" y="0"/>
                </a:lnTo>
                <a:close/>
              </a:path>
            </a:pathLst>
          </a:custGeom>
          <a:blipFill>
            <a:blip r:embed="rId19"/>
            <a:stretch>
              <a:fillRect/>
            </a:stretch>
          </a:blipFill>
        </p:spPr>
      </p:sp>
      <p:sp>
        <p:nvSpPr>
          <p:cNvPr id="40" name="TextBox 40"/>
          <p:cNvSpPr txBox="1"/>
          <p:nvPr/>
        </p:nvSpPr>
        <p:spPr>
          <a:xfrm>
            <a:off x="3854418" y="8162891"/>
            <a:ext cx="10470160" cy="679450"/>
          </a:xfrm>
          <a:prstGeom prst="rect">
            <a:avLst/>
          </a:prstGeom>
        </p:spPr>
        <p:txBody>
          <a:bodyPr lIns="0" tIns="0" rIns="0" bIns="0" rtlCol="0" anchor="t">
            <a:spAutoFit/>
          </a:bodyPr>
          <a:lstStyle/>
          <a:p>
            <a:pPr algn="ctr">
              <a:lnSpc>
                <a:spcPts val="5599"/>
              </a:lnSpc>
            </a:pPr>
            <a:r>
              <a:rPr lang="en-US" sz="3999">
                <a:solidFill>
                  <a:srgbClr val="4F3B20"/>
                </a:solidFill>
                <a:latin typeface="Arial" panose="020B0604020202020204" pitchFamily="34" charset="0"/>
                <a:cs typeface="Arial" panose="020B0604020202020204" pitchFamily="34" charset="0"/>
              </a:rPr>
              <a:t>Hình ảnh bệnh nhân bị chất độc màu da cam</a:t>
            </a:r>
          </a:p>
        </p:txBody>
      </p:sp>
      <p:sp>
        <p:nvSpPr>
          <p:cNvPr id="41" name="TextBox 44">
            <a:extLst>
              <a:ext uri="{FF2B5EF4-FFF2-40B4-BE49-F238E27FC236}">
                <a16:creationId xmlns:a16="http://schemas.microsoft.com/office/drawing/2014/main" id="{81A46721-F0AD-EC60-88EC-DF064B074108}"/>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B7757B4-74E8-7E0C-3061-6D57C8E890F0}"/>
              </a:ext>
            </a:extLst>
          </p:cNvPr>
          <p:cNvSpPr/>
          <p:nvPr/>
        </p:nvSpPr>
        <p:spPr>
          <a:xfrm>
            <a:off x="0" y="-20846"/>
            <a:ext cx="18323442" cy="10176742"/>
          </a:xfrm>
          <a:custGeom>
            <a:avLst/>
            <a:gdLst/>
            <a:ahLst/>
            <a:cxnLst/>
            <a:rect l="l" t="t" r="r" b="b"/>
            <a:pathLst>
              <a:path w="24223135" h="10779295">
                <a:moveTo>
                  <a:pt x="0" y="0"/>
                </a:moveTo>
                <a:lnTo>
                  <a:pt x="24223134" y="0"/>
                </a:lnTo>
                <a:lnTo>
                  <a:pt x="24223134" y="10779295"/>
                </a:lnTo>
                <a:lnTo>
                  <a:pt x="0" y="10779295"/>
                </a:lnTo>
                <a:lnTo>
                  <a:pt x="0" y="0"/>
                </a:lnTo>
                <a:close/>
              </a:path>
            </a:pathLst>
          </a:custGeom>
          <a:blipFill>
            <a:blip r:embed="rId2"/>
            <a:stretch>
              <a:fillRect/>
            </a:stretch>
          </a:blipFill>
        </p:spPr>
      </p:sp>
      <p:grpSp>
        <p:nvGrpSpPr>
          <p:cNvPr id="7" name="Group 6">
            <a:extLst>
              <a:ext uri="{FF2B5EF4-FFF2-40B4-BE49-F238E27FC236}">
                <a16:creationId xmlns:a16="http://schemas.microsoft.com/office/drawing/2014/main" id="{DC5AC0FE-4044-8463-9C38-F1009230D4D2}"/>
              </a:ext>
            </a:extLst>
          </p:cNvPr>
          <p:cNvGrpSpPr/>
          <p:nvPr/>
        </p:nvGrpSpPr>
        <p:grpSpPr>
          <a:xfrm>
            <a:off x="1676400" y="370521"/>
            <a:ext cx="9519518" cy="1611393"/>
            <a:chOff x="2367682" y="811787"/>
            <a:chExt cx="10281518" cy="2262627"/>
          </a:xfrm>
        </p:grpSpPr>
        <p:grpSp>
          <p:nvGrpSpPr>
            <p:cNvPr id="5" name="Group 4">
              <a:extLst>
                <a:ext uri="{FF2B5EF4-FFF2-40B4-BE49-F238E27FC236}">
                  <a16:creationId xmlns:a16="http://schemas.microsoft.com/office/drawing/2014/main" id="{CCE95764-FE94-AE9E-EEF8-26DE6B54BC31}"/>
                </a:ext>
              </a:extLst>
            </p:cNvPr>
            <p:cNvGrpSpPr/>
            <p:nvPr/>
          </p:nvGrpSpPr>
          <p:grpSpPr>
            <a:xfrm>
              <a:off x="2367682" y="811787"/>
              <a:ext cx="10281518" cy="2262627"/>
              <a:chOff x="2367682" y="811787"/>
              <a:chExt cx="10281518" cy="2262627"/>
            </a:xfrm>
          </p:grpSpPr>
          <p:sp>
            <p:nvSpPr>
              <p:cNvPr id="4" name="Rectangle: Rounded Corners 3">
                <a:extLst>
                  <a:ext uri="{FF2B5EF4-FFF2-40B4-BE49-F238E27FC236}">
                    <a16:creationId xmlns:a16="http://schemas.microsoft.com/office/drawing/2014/main" id="{45195775-6F56-0FC4-7945-95C0D8D07607}"/>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3" name="Freeform 3">
                <a:extLst>
                  <a:ext uri="{FF2B5EF4-FFF2-40B4-BE49-F238E27FC236}">
                    <a16:creationId xmlns:a16="http://schemas.microsoft.com/office/drawing/2014/main" id="{5C3D8F91-5F2F-BE25-5264-EA726C8A6C0A}"/>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6" name="TextBox 5">
              <a:extLst>
                <a:ext uri="{FF2B5EF4-FFF2-40B4-BE49-F238E27FC236}">
                  <a16:creationId xmlns:a16="http://schemas.microsoft.com/office/drawing/2014/main" id="{A7F5606A-0293-C824-638D-D9116E5103CA}"/>
                </a:ext>
              </a:extLst>
            </p:cNvPr>
            <p:cNvSpPr txBox="1"/>
            <p:nvPr/>
          </p:nvSpPr>
          <p:spPr>
            <a:xfrm>
              <a:off x="4872245" y="1149243"/>
              <a:ext cx="7239000" cy="1107996"/>
            </a:xfrm>
            <a:prstGeom prst="rect">
              <a:avLst/>
            </a:prstGeom>
            <a:noFill/>
          </p:spPr>
          <p:txBody>
            <a:bodyPr wrap="square" rtlCol="0">
              <a:spAutoFit/>
            </a:bodyPr>
            <a:lstStyle/>
            <a:p>
              <a:r>
                <a:rPr lang="vi-VN" sz="6600" b="1"/>
                <a:t>ROUND 1</a:t>
              </a:r>
            </a:p>
          </p:txBody>
        </p:sp>
      </p:grpSp>
      <p:grpSp>
        <p:nvGrpSpPr>
          <p:cNvPr id="8" name="Group 7">
            <a:extLst>
              <a:ext uri="{FF2B5EF4-FFF2-40B4-BE49-F238E27FC236}">
                <a16:creationId xmlns:a16="http://schemas.microsoft.com/office/drawing/2014/main" id="{A1AF9321-BD78-ED52-1A86-79624490E453}"/>
              </a:ext>
            </a:extLst>
          </p:cNvPr>
          <p:cNvGrpSpPr/>
          <p:nvPr/>
        </p:nvGrpSpPr>
        <p:grpSpPr>
          <a:xfrm>
            <a:off x="1751291" y="2166059"/>
            <a:ext cx="9519518" cy="1611393"/>
            <a:chOff x="2367682" y="811787"/>
            <a:chExt cx="10281518" cy="2262627"/>
          </a:xfrm>
        </p:grpSpPr>
        <p:grpSp>
          <p:nvGrpSpPr>
            <p:cNvPr id="9" name="Group 8">
              <a:extLst>
                <a:ext uri="{FF2B5EF4-FFF2-40B4-BE49-F238E27FC236}">
                  <a16:creationId xmlns:a16="http://schemas.microsoft.com/office/drawing/2014/main" id="{3A6748CF-CC74-F35E-BFD5-10B0C8A4541B}"/>
                </a:ext>
              </a:extLst>
            </p:cNvPr>
            <p:cNvGrpSpPr/>
            <p:nvPr/>
          </p:nvGrpSpPr>
          <p:grpSpPr>
            <a:xfrm>
              <a:off x="2367682" y="811787"/>
              <a:ext cx="10281518" cy="2262627"/>
              <a:chOff x="2367682" y="811787"/>
              <a:chExt cx="10281518" cy="2262627"/>
            </a:xfrm>
          </p:grpSpPr>
          <p:sp>
            <p:nvSpPr>
              <p:cNvPr id="11" name="Rectangle: Rounded Corners 10">
                <a:extLst>
                  <a:ext uri="{FF2B5EF4-FFF2-40B4-BE49-F238E27FC236}">
                    <a16:creationId xmlns:a16="http://schemas.microsoft.com/office/drawing/2014/main" id="{76292CA8-916D-BBD5-B822-F21C0BD17A11}"/>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12" name="Freeform 3">
                <a:extLst>
                  <a:ext uri="{FF2B5EF4-FFF2-40B4-BE49-F238E27FC236}">
                    <a16:creationId xmlns:a16="http://schemas.microsoft.com/office/drawing/2014/main" id="{8089886A-6535-6840-68A3-AB857A491AE6}"/>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10" name="TextBox 9">
              <a:extLst>
                <a:ext uri="{FF2B5EF4-FFF2-40B4-BE49-F238E27FC236}">
                  <a16:creationId xmlns:a16="http://schemas.microsoft.com/office/drawing/2014/main" id="{2C7AF953-B52C-9C39-A277-7077533F79E5}"/>
                </a:ext>
              </a:extLst>
            </p:cNvPr>
            <p:cNvSpPr txBox="1"/>
            <p:nvPr/>
          </p:nvSpPr>
          <p:spPr>
            <a:xfrm>
              <a:off x="4831802" y="1226748"/>
              <a:ext cx="7239000" cy="1555785"/>
            </a:xfrm>
            <a:prstGeom prst="rect">
              <a:avLst/>
            </a:prstGeom>
            <a:noFill/>
          </p:spPr>
          <p:txBody>
            <a:bodyPr wrap="square" rtlCol="0">
              <a:spAutoFit/>
            </a:bodyPr>
            <a:lstStyle/>
            <a:p>
              <a:r>
                <a:rPr lang="vi-VN" sz="6600" b="1"/>
                <a:t>ROUND 2</a:t>
              </a:r>
            </a:p>
          </p:txBody>
        </p:sp>
      </p:grpSp>
      <p:grpSp>
        <p:nvGrpSpPr>
          <p:cNvPr id="13" name="Group 12">
            <a:extLst>
              <a:ext uri="{FF2B5EF4-FFF2-40B4-BE49-F238E27FC236}">
                <a16:creationId xmlns:a16="http://schemas.microsoft.com/office/drawing/2014/main" id="{707DB727-E1F4-AE7A-107F-AEB981F17F49}"/>
              </a:ext>
            </a:extLst>
          </p:cNvPr>
          <p:cNvGrpSpPr/>
          <p:nvPr/>
        </p:nvGrpSpPr>
        <p:grpSpPr>
          <a:xfrm>
            <a:off x="1751291" y="3894310"/>
            <a:ext cx="9519518" cy="1611393"/>
            <a:chOff x="2367682" y="811787"/>
            <a:chExt cx="10281518" cy="2262627"/>
          </a:xfrm>
        </p:grpSpPr>
        <p:grpSp>
          <p:nvGrpSpPr>
            <p:cNvPr id="14" name="Group 13">
              <a:extLst>
                <a:ext uri="{FF2B5EF4-FFF2-40B4-BE49-F238E27FC236}">
                  <a16:creationId xmlns:a16="http://schemas.microsoft.com/office/drawing/2014/main" id="{34C49C71-6B8F-EA2F-8333-5FB9161B7814}"/>
                </a:ext>
              </a:extLst>
            </p:cNvPr>
            <p:cNvGrpSpPr/>
            <p:nvPr/>
          </p:nvGrpSpPr>
          <p:grpSpPr>
            <a:xfrm>
              <a:off x="2367682" y="811787"/>
              <a:ext cx="10281518" cy="2262627"/>
              <a:chOff x="2367682" y="811787"/>
              <a:chExt cx="10281518" cy="2262627"/>
            </a:xfrm>
          </p:grpSpPr>
          <p:sp>
            <p:nvSpPr>
              <p:cNvPr id="16" name="Rectangle: Rounded Corners 15">
                <a:extLst>
                  <a:ext uri="{FF2B5EF4-FFF2-40B4-BE49-F238E27FC236}">
                    <a16:creationId xmlns:a16="http://schemas.microsoft.com/office/drawing/2014/main" id="{F70EB3ED-4E58-F8C6-C2B6-601D5ABC353A}"/>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17" name="Freeform 3">
                <a:extLst>
                  <a:ext uri="{FF2B5EF4-FFF2-40B4-BE49-F238E27FC236}">
                    <a16:creationId xmlns:a16="http://schemas.microsoft.com/office/drawing/2014/main" id="{90FE0E7E-F48B-5302-8F0B-21DE16363D5A}"/>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15" name="TextBox 14">
              <a:extLst>
                <a:ext uri="{FF2B5EF4-FFF2-40B4-BE49-F238E27FC236}">
                  <a16:creationId xmlns:a16="http://schemas.microsoft.com/office/drawing/2014/main" id="{E09ADE3D-CAE6-DE2A-ED50-31CCB926C2E5}"/>
                </a:ext>
              </a:extLst>
            </p:cNvPr>
            <p:cNvSpPr txBox="1"/>
            <p:nvPr/>
          </p:nvSpPr>
          <p:spPr>
            <a:xfrm>
              <a:off x="4791359" y="1194691"/>
              <a:ext cx="7239000" cy="1555785"/>
            </a:xfrm>
            <a:prstGeom prst="rect">
              <a:avLst/>
            </a:prstGeom>
            <a:noFill/>
          </p:spPr>
          <p:txBody>
            <a:bodyPr wrap="square" rtlCol="0">
              <a:spAutoFit/>
            </a:bodyPr>
            <a:lstStyle/>
            <a:p>
              <a:r>
                <a:rPr lang="vi-VN" sz="6600" b="1"/>
                <a:t>ROUND 3</a:t>
              </a:r>
            </a:p>
          </p:txBody>
        </p:sp>
      </p:grpSp>
      <p:grpSp>
        <p:nvGrpSpPr>
          <p:cNvPr id="18" name="Group 17">
            <a:extLst>
              <a:ext uri="{FF2B5EF4-FFF2-40B4-BE49-F238E27FC236}">
                <a16:creationId xmlns:a16="http://schemas.microsoft.com/office/drawing/2014/main" id="{C7DCDEC6-6F63-2B8A-9A6B-F32B3D7B9720}"/>
              </a:ext>
            </a:extLst>
          </p:cNvPr>
          <p:cNvGrpSpPr/>
          <p:nvPr/>
        </p:nvGrpSpPr>
        <p:grpSpPr>
          <a:xfrm>
            <a:off x="1751291" y="5535575"/>
            <a:ext cx="9519518" cy="1611393"/>
            <a:chOff x="2367682" y="811787"/>
            <a:chExt cx="10281518" cy="2262627"/>
          </a:xfrm>
        </p:grpSpPr>
        <p:grpSp>
          <p:nvGrpSpPr>
            <p:cNvPr id="19" name="Group 18">
              <a:extLst>
                <a:ext uri="{FF2B5EF4-FFF2-40B4-BE49-F238E27FC236}">
                  <a16:creationId xmlns:a16="http://schemas.microsoft.com/office/drawing/2014/main" id="{8017D26A-D645-99C5-72B9-9E96E3D0B056}"/>
                </a:ext>
              </a:extLst>
            </p:cNvPr>
            <p:cNvGrpSpPr/>
            <p:nvPr/>
          </p:nvGrpSpPr>
          <p:grpSpPr>
            <a:xfrm>
              <a:off x="2367682" y="811787"/>
              <a:ext cx="10281518" cy="2262627"/>
              <a:chOff x="2367682" y="811787"/>
              <a:chExt cx="10281518" cy="2262627"/>
            </a:xfrm>
          </p:grpSpPr>
          <p:sp>
            <p:nvSpPr>
              <p:cNvPr id="21" name="Rectangle: Rounded Corners 20">
                <a:extLst>
                  <a:ext uri="{FF2B5EF4-FFF2-40B4-BE49-F238E27FC236}">
                    <a16:creationId xmlns:a16="http://schemas.microsoft.com/office/drawing/2014/main" id="{41B1464B-8910-92E0-B0B9-F4EF6A796CDD}"/>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22" name="Freeform 3">
                <a:extLst>
                  <a:ext uri="{FF2B5EF4-FFF2-40B4-BE49-F238E27FC236}">
                    <a16:creationId xmlns:a16="http://schemas.microsoft.com/office/drawing/2014/main" id="{9A5F226A-B675-89C1-0B7A-74510F2E70A2}"/>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20" name="TextBox 19">
              <a:extLst>
                <a:ext uri="{FF2B5EF4-FFF2-40B4-BE49-F238E27FC236}">
                  <a16:creationId xmlns:a16="http://schemas.microsoft.com/office/drawing/2014/main" id="{885635F5-86EA-70F8-6A1D-5AC4035D13ED}"/>
                </a:ext>
              </a:extLst>
            </p:cNvPr>
            <p:cNvSpPr txBox="1"/>
            <p:nvPr/>
          </p:nvSpPr>
          <p:spPr>
            <a:xfrm>
              <a:off x="4831802" y="1314501"/>
              <a:ext cx="7239000" cy="1555785"/>
            </a:xfrm>
            <a:prstGeom prst="rect">
              <a:avLst/>
            </a:prstGeom>
            <a:noFill/>
          </p:spPr>
          <p:txBody>
            <a:bodyPr wrap="square" rtlCol="0">
              <a:spAutoFit/>
            </a:bodyPr>
            <a:lstStyle/>
            <a:p>
              <a:r>
                <a:rPr lang="vi-VN" sz="6600" b="1"/>
                <a:t>ROUND 4</a:t>
              </a:r>
            </a:p>
          </p:txBody>
        </p:sp>
      </p:grpSp>
      <p:grpSp>
        <p:nvGrpSpPr>
          <p:cNvPr id="23" name="Group 22">
            <a:extLst>
              <a:ext uri="{FF2B5EF4-FFF2-40B4-BE49-F238E27FC236}">
                <a16:creationId xmlns:a16="http://schemas.microsoft.com/office/drawing/2014/main" id="{F4ADEFF0-8E3B-2363-4A19-C64E19782109}"/>
              </a:ext>
            </a:extLst>
          </p:cNvPr>
          <p:cNvGrpSpPr/>
          <p:nvPr/>
        </p:nvGrpSpPr>
        <p:grpSpPr>
          <a:xfrm>
            <a:off x="1710070" y="7418307"/>
            <a:ext cx="9519518" cy="1611393"/>
            <a:chOff x="2367682" y="811787"/>
            <a:chExt cx="10281518" cy="2262627"/>
          </a:xfrm>
        </p:grpSpPr>
        <p:grpSp>
          <p:nvGrpSpPr>
            <p:cNvPr id="24" name="Group 23">
              <a:extLst>
                <a:ext uri="{FF2B5EF4-FFF2-40B4-BE49-F238E27FC236}">
                  <a16:creationId xmlns:a16="http://schemas.microsoft.com/office/drawing/2014/main" id="{FF77AC3D-CE2B-A1B2-820A-B183E95575FE}"/>
                </a:ext>
              </a:extLst>
            </p:cNvPr>
            <p:cNvGrpSpPr/>
            <p:nvPr/>
          </p:nvGrpSpPr>
          <p:grpSpPr>
            <a:xfrm>
              <a:off x="2367682" y="811787"/>
              <a:ext cx="10281518" cy="2262627"/>
              <a:chOff x="2367682" y="811787"/>
              <a:chExt cx="10281518" cy="2262627"/>
            </a:xfrm>
          </p:grpSpPr>
          <p:sp>
            <p:nvSpPr>
              <p:cNvPr id="26" name="Rectangle: Rounded Corners 25">
                <a:extLst>
                  <a:ext uri="{FF2B5EF4-FFF2-40B4-BE49-F238E27FC236}">
                    <a16:creationId xmlns:a16="http://schemas.microsoft.com/office/drawing/2014/main" id="{97A9B701-D4EA-BF81-AC37-81BACDD35FA2}"/>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27" name="Freeform 3">
                <a:extLst>
                  <a:ext uri="{FF2B5EF4-FFF2-40B4-BE49-F238E27FC236}">
                    <a16:creationId xmlns:a16="http://schemas.microsoft.com/office/drawing/2014/main" id="{F59B52BB-156A-CDE8-24AE-B19208374A8B}"/>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25" name="TextBox 24">
              <a:extLst>
                <a:ext uri="{FF2B5EF4-FFF2-40B4-BE49-F238E27FC236}">
                  <a16:creationId xmlns:a16="http://schemas.microsoft.com/office/drawing/2014/main" id="{F83F0C99-0DC9-E43D-298A-8F17E0404402}"/>
                </a:ext>
              </a:extLst>
            </p:cNvPr>
            <p:cNvSpPr txBox="1"/>
            <p:nvPr/>
          </p:nvSpPr>
          <p:spPr>
            <a:xfrm>
              <a:off x="4854063" y="1247001"/>
              <a:ext cx="7239000" cy="1555785"/>
            </a:xfrm>
            <a:prstGeom prst="rect">
              <a:avLst/>
            </a:prstGeom>
            <a:noFill/>
          </p:spPr>
          <p:txBody>
            <a:bodyPr wrap="square" rtlCol="0">
              <a:spAutoFit/>
            </a:bodyPr>
            <a:lstStyle/>
            <a:p>
              <a:r>
                <a:rPr lang="vi-VN" sz="6600" b="1"/>
                <a:t>ROUND 5</a:t>
              </a:r>
            </a:p>
          </p:txBody>
        </p:sp>
      </p:grpSp>
      <p:sp>
        <p:nvSpPr>
          <p:cNvPr id="29" name="TextBox 28">
            <a:hlinkClick r:id="rId5" action="ppaction://hlinksldjump"/>
            <a:extLst>
              <a:ext uri="{FF2B5EF4-FFF2-40B4-BE49-F238E27FC236}">
                <a16:creationId xmlns:a16="http://schemas.microsoft.com/office/drawing/2014/main" id="{ED22D3F0-6D6B-9B47-8462-A1755B74946A}"/>
              </a:ext>
            </a:extLst>
          </p:cNvPr>
          <p:cNvSpPr txBox="1"/>
          <p:nvPr/>
        </p:nvSpPr>
        <p:spPr>
          <a:xfrm>
            <a:off x="11658600" y="58698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0" name="TextBox 29">
            <a:hlinkClick r:id="rId6" action="ppaction://hlinksldjump"/>
            <a:extLst>
              <a:ext uri="{FF2B5EF4-FFF2-40B4-BE49-F238E27FC236}">
                <a16:creationId xmlns:a16="http://schemas.microsoft.com/office/drawing/2014/main" id="{DC7E723C-02FD-7051-3CAC-E29ACBC6755B}"/>
              </a:ext>
            </a:extLst>
          </p:cNvPr>
          <p:cNvSpPr txBox="1"/>
          <p:nvPr/>
        </p:nvSpPr>
        <p:spPr>
          <a:xfrm>
            <a:off x="11695814" y="232541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1" name="TextBox 30">
            <a:hlinkClick r:id="rId7" action="ppaction://hlinksldjump"/>
            <a:extLst>
              <a:ext uri="{FF2B5EF4-FFF2-40B4-BE49-F238E27FC236}">
                <a16:creationId xmlns:a16="http://schemas.microsoft.com/office/drawing/2014/main" id="{6E438DD5-CE84-D646-929C-ED89B0350013}"/>
              </a:ext>
            </a:extLst>
          </p:cNvPr>
          <p:cNvSpPr txBox="1"/>
          <p:nvPr/>
        </p:nvSpPr>
        <p:spPr>
          <a:xfrm>
            <a:off x="11733028" y="406384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2" name="TextBox 31">
            <a:hlinkClick r:id="rId8" action="ppaction://hlinksldjump"/>
            <a:extLst>
              <a:ext uri="{FF2B5EF4-FFF2-40B4-BE49-F238E27FC236}">
                <a16:creationId xmlns:a16="http://schemas.microsoft.com/office/drawing/2014/main" id="{90D37917-D441-D66A-4854-D1661F523220}"/>
              </a:ext>
            </a:extLst>
          </p:cNvPr>
          <p:cNvSpPr txBox="1"/>
          <p:nvPr/>
        </p:nvSpPr>
        <p:spPr>
          <a:xfrm>
            <a:off x="11770242" y="580227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3" name="TextBox 32">
            <a:hlinkClick r:id="rId9" action="ppaction://hlinksldjump"/>
            <a:extLst>
              <a:ext uri="{FF2B5EF4-FFF2-40B4-BE49-F238E27FC236}">
                <a16:creationId xmlns:a16="http://schemas.microsoft.com/office/drawing/2014/main" id="{BF922EDE-D99E-777D-8B53-85DBB19463EB}"/>
              </a:ext>
            </a:extLst>
          </p:cNvPr>
          <p:cNvSpPr txBox="1"/>
          <p:nvPr/>
        </p:nvSpPr>
        <p:spPr>
          <a:xfrm>
            <a:off x="11807456" y="754070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28" name="TextBox 27">
            <a:extLst>
              <a:ext uri="{FF2B5EF4-FFF2-40B4-BE49-F238E27FC236}">
                <a16:creationId xmlns:a16="http://schemas.microsoft.com/office/drawing/2014/main" id="{25E0FF4B-436A-328A-0239-8E3832CE6751}"/>
              </a:ext>
            </a:extLst>
          </p:cNvPr>
          <p:cNvSpPr txBox="1"/>
          <p:nvPr/>
        </p:nvSpPr>
        <p:spPr>
          <a:xfrm>
            <a:off x="14325600" y="8966540"/>
            <a:ext cx="4495800" cy="1107996"/>
          </a:xfrm>
          <a:prstGeom prst="rect">
            <a:avLst/>
          </a:prstGeom>
          <a:noFill/>
        </p:spPr>
        <p:txBody>
          <a:bodyPr wrap="square" rtlCol="0">
            <a:spAutoFit/>
          </a:bodyPr>
          <a:lstStyle/>
          <a:p>
            <a:r>
              <a:rPr lang="en-US" sz="6600" b="1">
                <a:solidFill>
                  <a:schemeClr val="bg1"/>
                </a:solidFill>
              </a:rPr>
              <a:t>TỔNG KẾT</a:t>
            </a:r>
            <a:endParaRPr lang="vi-VN" sz="6600" b="1">
              <a:solidFill>
                <a:schemeClr val="bg1"/>
              </a:solidFill>
            </a:endParaRPr>
          </a:p>
        </p:txBody>
      </p:sp>
    </p:spTree>
    <p:extLst>
      <p:ext uri="{BB962C8B-B14F-4D97-AF65-F5344CB8AC3E}">
        <p14:creationId xmlns:p14="http://schemas.microsoft.com/office/powerpoint/2010/main" val="375317091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30"/>
                                        </p:tgtEl>
                                      </p:cBhvr>
                                    </p:animEffect>
                                    <p:animScale>
                                      <p:cBhvr>
                                        <p:cTn id="10" dur="250" autoRev="1" fill="hold"/>
                                        <p:tgtEl>
                                          <p:spTgt spid="30"/>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31"/>
                                        </p:tgtEl>
                                      </p:cBhvr>
                                    </p:animEffect>
                                    <p:animScale>
                                      <p:cBhvr>
                                        <p:cTn id="13" dur="250" autoRev="1" fill="hold"/>
                                        <p:tgtEl>
                                          <p:spTgt spid="31"/>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500" tmFilter="0, 0; .2, .5; .8, .5; 1, 0"/>
                                        <p:tgtEl>
                                          <p:spTgt spid="32"/>
                                        </p:tgtEl>
                                      </p:cBhvr>
                                    </p:animEffect>
                                    <p:animScale>
                                      <p:cBhvr>
                                        <p:cTn id="16" dur="250" autoRev="1" fill="hold"/>
                                        <p:tgtEl>
                                          <p:spTgt spid="32"/>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33"/>
                                        </p:tgtEl>
                                      </p:cBhvr>
                                    </p:animEffect>
                                    <p:animScale>
                                      <p:cBhvr>
                                        <p:cTn id="19"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2552266" y="1468387"/>
            <a:ext cx="8243026" cy="1024181"/>
            <a:chOff x="0" y="0"/>
            <a:chExt cx="2171003" cy="269743"/>
          </a:xfrm>
        </p:grpSpPr>
        <p:sp>
          <p:nvSpPr>
            <p:cNvPr id="39" name="Freeform 39"/>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0" name="TextBox 40"/>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Đột biến thay thế cặp nucleotide</a:t>
              </a:r>
            </a:p>
          </p:txBody>
        </p:sp>
      </p:grpSp>
      <p:grpSp>
        <p:nvGrpSpPr>
          <p:cNvPr id="41" name="Group 41"/>
          <p:cNvGrpSpPr/>
          <p:nvPr/>
        </p:nvGrpSpPr>
        <p:grpSpPr>
          <a:xfrm>
            <a:off x="2552266" y="3121167"/>
            <a:ext cx="13489303" cy="2357785"/>
            <a:chOff x="0" y="0"/>
            <a:chExt cx="3552738" cy="620980"/>
          </a:xfrm>
        </p:grpSpPr>
        <p:sp>
          <p:nvSpPr>
            <p:cNvPr id="42" name="Freeform 42"/>
            <p:cNvSpPr/>
            <p:nvPr/>
          </p:nvSpPr>
          <p:spPr>
            <a:xfrm>
              <a:off x="0" y="0"/>
              <a:ext cx="3552738" cy="620980"/>
            </a:xfrm>
            <a:custGeom>
              <a:avLst/>
              <a:gdLst/>
              <a:ahLst/>
              <a:cxnLst/>
              <a:rect l="l" t="t" r="r" b="b"/>
              <a:pathLst>
                <a:path w="3552738" h="620980">
                  <a:moveTo>
                    <a:pt x="29270" y="0"/>
                  </a:moveTo>
                  <a:lnTo>
                    <a:pt x="3523468" y="0"/>
                  </a:lnTo>
                  <a:cubicBezTo>
                    <a:pt x="3539634" y="0"/>
                    <a:pt x="3552738" y="13105"/>
                    <a:pt x="3552738" y="29270"/>
                  </a:cubicBezTo>
                  <a:lnTo>
                    <a:pt x="3552738" y="591710"/>
                  </a:lnTo>
                  <a:cubicBezTo>
                    <a:pt x="3552738" y="599473"/>
                    <a:pt x="3549654" y="606918"/>
                    <a:pt x="3544165" y="612407"/>
                  </a:cubicBezTo>
                  <a:cubicBezTo>
                    <a:pt x="3538676" y="617896"/>
                    <a:pt x="3531231" y="620980"/>
                    <a:pt x="3523468" y="620980"/>
                  </a:cubicBezTo>
                  <a:lnTo>
                    <a:pt x="29270" y="620980"/>
                  </a:lnTo>
                  <a:cubicBezTo>
                    <a:pt x="13105" y="620980"/>
                    <a:pt x="0" y="607875"/>
                    <a:pt x="0" y="591710"/>
                  </a:cubicBezTo>
                  <a:lnTo>
                    <a:pt x="0" y="29270"/>
                  </a:lnTo>
                  <a:cubicBezTo>
                    <a:pt x="0" y="21507"/>
                    <a:pt x="3084" y="14062"/>
                    <a:pt x="8573" y="8573"/>
                  </a:cubicBezTo>
                  <a:cubicBezTo>
                    <a:pt x="14062" y="3084"/>
                    <a:pt x="21507" y="0"/>
                    <a:pt x="29270" y="0"/>
                  </a:cubicBezTo>
                  <a:close/>
                </a:path>
              </a:pathLst>
            </a:custGeom>
            <a:solidFill>
              <a:srgbClr val="ECF1CA"/>
            </a:solidFill>
          </p:spPr>
        </p:sp>
        <p:sp>
          <p:nvSpPr>
            <p:cNvPr id="43" name="TextBox 43"/>
            <p:cNvSpPr txBox="1"/>
            <p:nvPr/>
          </p:nvSpPr>
          <p:spPr>
            <a:xfrm>
              <a:off x="0" y="-76200"/>
              <a:ext cx="3552738" cy="697180"/>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Trong quá trình tái bản DNA, một số chất có cấu trúc giống với base bình thường được gắn vào mạch mới tổng hợp có thể gây ra đột biến thay thế nucleotide</a:t>
              </a:r>
            </a:p>
          </p:txBody>
        </p:sp>
      </p:grpSp>
      <p:grpSp>
        <p:nvGrpSpPr>
          <p:cNvPr id="45" name="Group 45"/>
          <p:cNvGrpSpPr/>
          <p:nvPr/>
        </p:nvGrpSpPr>
        <p:grpSpPr>
          <a:xfrm>
            <a:off x="2552266" y="5922521"/>
            <a:ext cx="13489303" cy="2363469"/>
            <a:chOff x="0" y="0"/>
            <a:chExt cx="17985738" cy="3151292"/>
          </a:xfrm>
        </p:grpSpPr>
        <p:grpSp>
          <p:nvGrpSpPr>
            <p:cNvPr id="46" name="Group 46"/>
            <p:cNvGrpSpPr/>
            <p:nvPr/>
          </p:nvGrpSpPr>
          <p:grpSpPr>
            <a:xfrm>
              <a:off x="0" y="0"/>
              <a:ext cx="17985738" cy="3151292"/>
              <a:chOff x="0" y="0"/>
              <a:chExt cx="3552738" cy="622477"/>
            </a:xfrm>
          </p:grpSpPr>
          <p:sp>
            <p:nvSpPr>
              <p:cNvPr id="47" name="Freeform 47"/>
              <p:cNvSpPr/>
              <p:nvPr/>
            </p:nvSpPr>
            <p:spPr>
              <a:xfrm>
                <a:off x="0" y="0"/>
                <a:ext cx="3552738" cy="622477"/>
              </a:xfrm>
              <a:custGeom>
                <a:avLst/>
                <a:gdLst/>
                <a:ahLst/>
                <a:cxnLst/>
                <a:rect l="l" t="t" r="r" b="b"/>
                <a:pathLst>
                  <a:path w="3552738" h="622477">
                    <a:moveTo>
                      <a:pt x="29270" y="0"/>
                    </a:moveTo>
                    <a:lnTo>
                      <a:pt x="3523468" y="0"/>
                    </a:lnTo>
                    <a:cubicBezTo>
                      <a:pt x="3539634" y="0"/>
                      <a:pt x="3552738" y="13105"/>
                      <a:pt x="3552738" y="29270"/>
                    </a:cubicBezTo>
                    <a:lnTo>
                      <a:pt x="3552738" y="593207"/>
                    </a:lnTo>
                    <a:cubicBezTo>
                      <a:pt x="3552738" y="600970"/>
                      <a:pt x="3549654" y="608415"/>
                      <a:pt x="3544165" y="613904"/>
                    </a:cubicBezTo>
                    <a:cubicBezTo>
                      <a:pt x="3538676" y="619394"/>
                      <a:pt x="3531231" y="622477"/>
                      <a:pt x="3523468" y="622477"/>
                    </a:cubicBezTo>
                    <a:lnTo>
                      <a:pt x="29270" y="622477"/>
                    </a:lnTo>
                    <a:cubicBezTo>
                      <a:pt x="13105" y="622477"/>
                      <a:pt x="0" y="609373"/>
                      <a:pt x="0" y="593207"/>
                    </a:cubicBezTo>
                    <a:lnTo>
                      <a:pt x="0" y="29270"/>
                    </a:lnTo>
                    <a:cubicBezTo>
                      <a:pt x="0" y="21507"/>
                      <a:pt x="3084" y="14062"/>
                      <a:pt x="8573" y="8573"/>
                    </a:cubicBezTo>
                    <a:cubicBezTo>
                      <a:pt x="14062" y="3084"/>
                      <a:pt x="21507" y="0"/>
                      <a:pt x="29270" y="0"/>
                    </a:cubicBezTo>
                    <a:close/>
                  </a:path>
                </a:pathLst>
              </a:custGeom>
              <a:solidFill>
                <a:srgbClr val="EEC0C2"/>
              </a:solidFill>
            </p:spPr>
          </p:sp>
          <p:sp>
            <p:nvSpPr>
              <p:cNvPr id="48" name="TextBox 48"/>
              <p:cNvSpPr txBox="1"/>
              <p:nvPr/>
            </p:nvSpPr>
            <p:spPr>
              <a:xfrm>
                <a:off x="0" y="-76200"/>
                <a:ext cx="3552738" cy="698677"/>
              </a:xfrm>
              <a:prstGeom prst="rect">
                <a:avLst/>
              </a:prstGeom>
            </p:spPr>
            <p:txBody>
              <a:bodyPr lIns="50800" tIns="50800" rIns="50800" bIns="50800" rtlCol="0" anchor="ctr"/>
              <a:lstStyle/>
              <a:p>
                <a:pPr>
                  <a:lnSpc>
                    <a:spcPts val="5599"/>
                  </a:lnSpc>
                </a:pPr>
                <a:endParaRPr sz="3600">
                  <a:latin typeface="Arial" panose="020B0604020202020204" pitchFamily="34" charset="0"/>
                  <a:cs typeface="Arial" panose="020B0604020202020204" pitchFamily="34" charset="0"/>
                </a:endParaRPr>
              </a:p>
            </p:txBody>
          </p:sp>
        </p:grpSp>
        <p:sp>
          <p:nvSpPr>
            <p:cNvPr id="49" name="Freeform 49"/>
            <p:cNvSpPr/>
            <p:nvPr/>
          </p:nvSpPr>
          <p:spPr>
            <a:xfrm>
              <a:off x="786509" y="513688"/>
              <a:ext cx="2232762" cy="2123915"/>
            </a:xfrm>
            <a:custGeom>
              <a:avLst/>
              <a:gdLst/>
              <a:ahLst/>
              <a:cxnLst/>
              <a:rect l="l" t="t" r="r" b="b"/>
              <a:pathLst>
                <a:path w="2232762" h="2123915">
                  <a:moveTo>
                    <a:pt x="0" y="0"/>
                  </a:moveTo>
                  <a:lnTo>
                    <a:pt x="2232762" y="0"/>
                  </a:lnTo>
                  <a:lnTo>
                    <a:pt x="2232762" y="2123916"/>
                  </a:lnTo>
                  <a:lnTo>
                    <a:pt x="0" y="21239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0" name="TextBox 50"/>
            <p:cNvSpPr txBox="1"/>
            <p:nvPr/>
          </p:nvSpPr>
          <p:spPr>
            <a:xfrm>
              <a:off x="3364978" y="627379"/>
              <a:ext cx="14170647" cy="1820333"/>
            </a:xfrm>
            <a:prstGeom prst="rect">
              <a:avLst/>
            </a:prstGeom>
          </p:spPr>
          <p:txBody>
            <a:bodyPr lIns="0" tIns="0" rIns="0" bIns="0" rtlCol="0" anchor="t">
              <a:spAutoFit/>
            </a:bodyPr>
            <a:lstStyle/>
            <a:p>
              <a:pPr>
                <a:lnSpc>
                  <a:spcPts val="5599"/>
                </a:lnSpc>
                <a:spcBef>
                  <a:spcPct val="0"/>
                </a:spcBef>
              </a:pPr>
              <a:r>
                <a:rPr lang="en-US" sz="3600">
                  <a:latin typeface="Arial" panose="020B0604020202020204" pitchFamily="34" charset="0"/>
                  <a:cs typeface="Arial" panose="020B0604020202020204" pitchFamily="34" charset="0"/>
                </a:rPr>
                <a:t>Chất 5- bromouracil có thể bắt cặp với adenine dẫn đến đột biến thay thế cặp A –T bằng G - C</a:t>
              </a:r>
            </a:p>
          </p:txBody>
        </p:sp>
      </p:grpSp>
      <p:sp>
        <p:nvSpPr>
          <p:cNvPr id="51" name="TextBox 44">
            <a:extLst>
              <a:ext uri="{FF2B5EF4-FFF2-40B4-BE49-F238E27FC236}">
                <a16:creationId xmlns:a16="http://schemas.microsoft.com/office/drawing/2014/main" id="{EB3F1FB8-C68B-29BA-6166-D2E30CABDB80}"/>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a:off x="16380440"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44862">
            <a:off x="17009639" y="4545193"/>
            <a:ext cx="533826" cy="1970499"/>
          </a:xfrm>
          <a:custGeom>
            <a:avLst/>
            <a:gdLst/>
            <a:ahLst/>
            <a:cxnLst/>
            <a:rect l="l" t="t" r="r" b="b"/>
            <a:pathLst>
              <a:path w="533826" h="1970499">
                <a:moveTo>
                  <a:pt x="0" y="0"/>
                </a:moveTo>
                <a:lnTo>
                  <a:pt x="533826" y="0"/>
                </a:lnTo>
                <a:lnTo>
                  <a:pt x="533826" y="1970499"/>
                </a:lnTo>
                <a:lnTo>
                  <a:pt x="0" y="1970499"/>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88756">
            <a:off x="16255569" y="7526173"/>
            <a:ext cx="1150035" cy="2014392"/>
          </a:xfrm>
          <a:custGeom>
            <a:avLst/>
            <a:gdLst/>
            <a:ahLst/>
            <a:cxnLst/>
            <a:rect l="l" t="t" r="r" b="b"/>
            <a:pathLst>
              <a:path w="1150035" h="2014392">
                <a:moveTo>
                  <a:pt x="0" y="0"/>
                </a:moveTo>
                <a:lnTo>
                  <a:pt x="1150035" y="0"/>
                </a:lnTo>
                <a:lnTo>
                  <a:pt x="1150035" y="2014393"/>
                </a:lnTo>
                <a:lnTo>
                  <a:pt x="0" y="2014393"/>
                </a:lnTo>
                <a:lnTo>
                  <a:pt x="0" y="0"/>
                </a:lnTo>
                <a:close/>
              </a:path>
            </a:pathLst>
          </a:custGeom>
          <a:blipFill>
            <a:blip r:embed="rId7">
              <a:alphaModFix amt="31000"/>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a:off x="16150789" y="3865988"/>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21" name="Freeform 21"/>
          <p:cNvSpPr/>
          <p:nvPr/>
        </p:nvSpPr>
        <p:spPr>
          <a:xfrm>
            <a:off x="16830587" y="686696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22" name="Freeform 22"/>
          <p:cNvSpPr/>
          <p:nvPr/>
        </p:nvSpPr>
        <p:spPr>
          <a:xfrm rot="-771795">
            <a:off x="15676699" y="9362549"/>
            <a:ext cx="433712" cy="411632"/>
          </a:xfrm>
          <a:custGeom>
            <a:avLst/>
            <a:gdLst/>
            <a:ahLst/>
            <a:cxnLst/>
            <a:rect l="l" t="t" r="r" b="b"/>
            <a:pathLst>
              <a:path w="433712" h="411632">
                <a:moveTo>
                  <a:pt x="0" y="0"/>
                </a:moveTo>
                <a:lnTo>
                  <a:pt x="433712" y="0"/>
                </a:lnTo>
                <a:lnTo>
                  <a:pt x="433712" y="411631"/>
                </a:lnTo>
                <a:lnTo>
                  <a:pt x="0" y="411631"/>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a:off x="17155543" y="707220"/>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874149">
            <a:off x="15518138" y="904554"/>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26" name="Freeform 26"/>
          <p:cNvSpPr/>
          <p:nvPr/>
        </p:nvSpPr>
        <p:spPr>
          <a:xfrm>
            <a:off x="16746372" y="3636596"/>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sp>
        <p:nvSpPr>
          <p:cNvPr id="27" name="Freeform 27"/>
          <p:cNvSpPr/>
          <p:nvPr/>
        </p:nvSpPr>
        <p:spPr>
          <a:xfrm rot="-858404">
            <a:off x="813159" y="7098845"/>
            <a:ext cx="1816101" cy="2280492"/>
          </a:xfrm>
          <a:custGeom>
            <a:avLst/>
            <a:gdLst/>
            <a:ahLst/>
            <a:cxnLst/>
            <a:rect l="l" t="t" r="r" b="b"/>
            <a:pathLst>
              <a:path w="1816101" h="2280492">
                <a:moveTo>
                  <a:pt x="0" y="0"/>
                </a:moveTo>
                <a:lnTo>
                  <a:pt x="1816101" y="0"/>
                </a:lnTo>
                <a:lnTo>
                  <a:pt x="1816101" y="2280491"/>
                </a:lnTo>
                <a:lnTo>
                  <a:pt x="0" y="2280491"/>
                </a:lnTo>
                <a:lnTo>
                  <a:pt x="0" y="0"/>
                </a:lnTo>
                <a:close/>
              </a:path>
            </a:pathLst>
          </a:custGeom>
          <a:blipFill>
            <a:blip r:embed="rId17">
              <a:alphaModFix amt="31000"/>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3">
              <a:alphaModFix amt="31000"/>
              <a:extLst>
                <a:ext uri="{96DAC541-7B7A-43D3-8B79-37D633B846F1}">
                  <asvg:svgBlip xmlns:asvg="http://schemas.microsoft.com/office/drawing/2016/SVG/main" xmlns="" r:embed="rId4"/>
                </a:ext>
              </a:extLst>
            </a:blip>
            <a:stretch>
              <a:fillRect/>
            </a:stretch>
          </a:blipFill>
        </p:spPr>
      </p:sp>
      <p:sp>
        <p:nvSpPr>
          <p:cNvPr id="29" name="Freeform 29"/>
          <p:cNvSpPr/>
          <p:nvPr/>
        </p:nvSpPr>
        <p:spPr>
          <a:xfrm rot="450598">
            <a:off x="801430" y="3620246"/>
            <a:ext cx="629216" cy="2322608"/>
          </a:xfrm>
          <a:custGeom>
            <a:avLst/>
            <a:gdLst/>
            <a:ahLst/>
            <a:cxnLst/>
            <a:rect l="l" t="t" r="r" b="b"/>
            <a:pathLst>
              <a:path w="629216" h="2322608">
                <a:moveTo>
                  <a:pt x="0" y="0"/>
                </a:moveTo>
                <a:lnTo>
                  <a:pt x="629215" y="0"/>
                </a:lnTo>
                <a:lnTo>
                  <a:pt x="629215" y="2322608"/>
                </a:lnTo>
                <a:lnTo>
                  <a:pt x="0" y="2322608"/>
                </a:lnTo>
                <a:lnTo>
                  <a:pt x="0" y="0"/>
                </a:lnTo>
                <a:close/>
              </a:path>
            </a:pathLst>
          </a:custGeom>
          <a:blipFill>
            <a:blip r:embed="rId5">
              <a:alphaModFix amt="31000"/>
              <a:extLst>
                <a:ext uri="{96DAC541-7B7A-43D3-8B79-37D633B846F1}">
                  <asvg:svgBlip xmlns:asvg="http://schemas.microsoft.com/office/drawing/2016/SVG/main" xmlns="" r:embed="rId6"/>
                </a:ext>
              </a:extLst>
            </a:blip>
            <a:stretch>
              <a:fillRect/>
            </a:stretch>
          </a:blipFill>
        </p:spPr>
      </p:sp>
      <p:grpSp>
        <p:nvGrpSpPr>
          <p:cNvPr id="30" name="Group 30"/>
          <p:cNvGrpSpPr/>
          <p:nvPr/>
        </p:nvGrpSpPr>
        <p:grpSpPr>
          <a:xfrm>
            <a:off x="799049" y="6680166"/>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30980"/>
              </a:srgbClr>
            </a:solidFill>
          </p:spPr>
        </p:sp>
      </p:grpSp>
      <p:sp>
        <p:nvSpPr>
          <p:cNvPr id="32" name="Freeform 32"/>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alphaModFix amt="31000"/>
              <a:extLst>
                <a:ext uri="{96DAC541-7B7A-43D3-8B79-37D633B846F1}">
                  <asvg:svgBlip xmlns:asvg="http://schemas.microsoft.com/office/drawing/2016/SVG/main" xmlns="" r:embed="rId10"/>
                </a:ext>
              </a:extLst>
            </a:blip>
            <a:stretch>
              <a:fillRect/>
            </a:stretch>
          </a:blipFill>
        </p:spPr>
      </p:sp>
      <p:sp>
        <p:nvSpPr>
          <p:cNvPr id="33" name="Freeform 33"/>
          <p:cNvSpPr/>
          <p:nvPr/>
        </p:nvSpPr>
        <p:spPr>
          <a:xfrm rot="-771795">
            <a:off x="1247120" y="621301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sp>
      <p:sp>
        <p:nvSpPr>
          <p:cNvPr id="34" name="Freeform 34"/>
          <p:cNvSpPr/>
          <p:nvPr/>
        </p:nvSpPr>
        <p:spPr>
          <a:xfrm>
            <a:off x="913874" y="850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alphaModFix amt="31000"/>
              <a:extLst>
                <a:ext uri="{96DAC541-7B7A-43D3-8B79-37D633B846F1}">
                  <asvg:svgBlip xmlns:asvg="http://schemas.microsoft.com/office/drawing/2016/SVG/main" xmlns="" r:embed="rId14"/>
                </a:ext>
              </a:extLst>
            </a:blip>
            <a:stretch>
              <a:fillRect/>
            </a:stretch>
          </a:blipFill>
        </p:spPr>
      </p:sp>
      <p:grpSp>
        <p:nvGrpSpPr>
          <p:cNvPr id="35" name="Group 35"/>
          <p:cNvGrpSpPr>
            <a:grpSpLocks noChangeAspect="1"/>
          </p:cNvGrpSpPr>
          <p:nvPr/>
        </p:nvGrpSpPr>
        <p:grpSpPr>
          <a:xfrm rot="-874149">
            <a:off x="2028835" y="932390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30980"/>
              </a:srgbClr>
            </a:solidFill>
          </p:spPr>
        </p:sp>
      </p:grpSp>
      <p:sp>
        <p:nvSpPr>
          <p:cNvPr id="37" name="Freeform 37"/>
          <p:cNvSpPr/>
          <p:nvPr/>
        </p:nvSpPr>
        <p:spPr>
          <a:xfrm>
            <a:off x="1621022" y="3407205"/>
            <a:ext cx="511826" cy="458783"/>
          </a:xfrm>
          <a:custGeom>
            <a:avLst/>
            <a:gdLst/>
            <a:ahLst/>
            <a:cxnLst/>
            <a:rect l="l" t="t" r="r" b="b"/>
            <a:pathLst>
              <a:path w="511826" h="458783">
                <a:moveTo>
                  <a:pt x="0" y="0"/>
                </a:moveTo>
                <a:lnTo>
                  <a:pt x="511826" y="0"/>
                </a:lnTo>
                <a:lnTo>
                  <a:pt x="511826" y="458783"/>
                </a:lnTo>
                <a:lnTo>
                  <a:pt x="0" y="458783"/>
                </a:lnTo>
                <a:lnTo>
                  <a:pt x="0" y="0"/>
                </a:lnTo>
                <a:close/>
              </a:path>
            </a:pathLst>
          </a:custGeom>
          <a:blipFill>
            <a:blip r:embed="rId15">
              <a:alphaModFix amt="31000"/>
              <a:extLst>
                <a:ext uri="{96DAC541-7B7A-43D3-8B79-37D633B846F1}">
                  <asvg:svgBlip xmlns:asvg="http://schemas.microsoft.com/office/drawing/2016/SVG/main" xmlns="" r:embed="rId16"/>
                </a:ext>
              </a:extLst>
            </a:blip>
            <a:stretch>
              <a:fillRect/>
            </a:stretch>
          </a:blipFill>
        </p:spPr>
      </p:sp>
      <p:grpSp>
        <p:nvGrpSpPr>
          <p:cNvPr id="38" name="Group 38"/>
          <p:cNvGrpSpPr/>
          <p:nvPr/>
        </p:nvGrpSpPr>
        <p:grpSpPr>
          <a:xfrm>
            <a:off x="2552266" y="1468387"/>
            <a:ext cx="8243026" cy="1024181"/>
            <a:chOff x="0" y="0"/>
            <a:chExt cx="2171003" cy="269743"/>
          </a:xfrm>
        </p:grpSpPr>
        <p:sp>
          <p:nvSpPr>
            <p:cNvPr id="39" name="Freeform 39"/>
            <p:cNvSpPr/>
            <p:nvPr/>
          </p:nvSpPr>
          <p:spPr>
            <a:xfrm>
              <a:off x="0" y="0"/>
              <a:ext cx="2171003" cy="2697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EC0C2"/>
            </a:solidFill>
          </p:spPr>
        </p:sp>
        <p:sp>
          <p:nvSpPr>
            <p:cNvPr id="40" name="TextBox 40"/>
            <p:cNvSpPr txBox="1"/>
            <p:nvPr/>
          </p:nvSpPr>
          <p:spPr>
            <a:xfrm>
              <a:off x="0" y="-76200"/>
              <a:ext cx="2171003" cy="345943"/>
            </a:xfrm>
            <a:prstGeom prst="rect">
              <a:avLst/>
            </a:prstGeom>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Đột biến thay thế cặp nucleotide</a:t>
              </a:r>
            </a:p>
          </p:txBody>
        </p:sp>
      </p:grpSp>
      <p:sp>
        <p:nvSpPr>
          <p:cNvPr id="42" name="Freeform 42"/>
          <p:cNvSpPr/>
          <p:nvPr/>
        </p:nvSpPr>
        <p:spPr>
          <a:xfrm>
            <a:off x="1218447" y="3224302"/>
            <a:ext cx="16058105" cy="5824999"/>
          </a:xfrm>
          <a:custGeom>
            <a:avLst/>
            <a:gdLst/>
            <a:ahLst/>
            <a:cxnLst/>
            <a:rect l="l" t="t" r="r" b="b"/>
            <a:pathLst>
              <a:path w="16058105" h="5824999">
                <a:moveTo>
                  <a:pt x="0" y="0"/>
                </a:moveTo>
                <a:lnTo>
                  <a:pt x="16058105" y="0"/>
                </a:lnTo>
                <a:lnTo>
                  <a:pt x="16058105" y="5824999"/>
                </a:lnTo>
                <a:lnTo>
                  <a:pt x="0" y="5824999"/>
                </a:lnTo>
                <a:lnTo>
                  <a:pt x="0" y="0"/>
                </a:lnTo>
                <a:close/>
              </a:path>
            </a:pathLst>
          </a:custGeom>
          <a:blipFill>
            <a:blip r:embed="rId19"/>
            <a:stretch>
              <a:fillRect/>
            </a:stretch>
          </a:blipFill>
        </p:spPr>
      </p:sp>
      <p:sp>
        <p:nvSpPr>
          <p:cNvPr id="43" name="TextBox 44">
            <a:extLst>
              <a:ext uri="{FF2B5EF4-FFF2-40B4-BE49-F238E27FC236}">
                <a16:creationId xmlns:a16="http://schemas.microsoft.com/office/drawing/2014/main" id="{29042FB4-EF7B-08CF-A52D-1E78ED2A2180}"/>
              </a:ext>
            </a:extLst>
          </p:cNvPr>
          <p:cNvSpPr txBox="1"/>
          <p:nvPr/>
        </p:nvSpPr>
        <p:spPr>
          <a:xfrm>
            <a:off x="1566516" y="754293"/>
            <a:ext cx="15154969" cy="530658"/>
          </a:xfrm>
          <a:prstGeom prst="rect">
            <a:avLst/>
          </a:prstGeom>
        </p:spPr>
        <p:txBody>
          <a:bodyPr wrap="square"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II. Nguyên nhân và cơ chế phát sinh đột biến gene</a:t>
            </a:r>
          </a:p>
        </p:txBody>
      </p:sp>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7005916" y="3023269"/>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4" name="Freeform 34"/>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6391003" y="273242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a:grpSpLocks noChangeAspect="1"/>
          </p:cNvGrpSpPr>
          <p:nvPr/>
        </p:nvGrpSpPr>
        <p:grpSpPr>
          <a:xfrm rot="-2949008">
            <a:off x="15391425" y="9082283"/>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41" name="Group 41"/>
          <p:cNvGrpSpPr/>
          <p:nvPr/>
        </p:nvGrpSpPr>
        <p:grpSpPr>
          <a:xfrm>
            <a:off x="17186641" y="6756002"/>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3" name="TextBox 43"/>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 III. Vai trò của đột biến gene </a:t>
            </a:r>
          </a:p>
        </p:txBody>
      </p:sp>
      <p:grpSp>
        <p:nvGrpSpPr>
          <p:cNvPr id="44" name="Group 44"/>
          <p:cNvGrpSpPr/>
          <p:nvPr/>
        </p:nvGrpSpPr>
        <p:grpSpPr>
          <a:xfrm>
            <a:off x="934801" y="1658523"/>
            <a:ext cx="16324499" cy="3185566"/>
            <a:chOff x="0" y="0"/>
            <a:chExt cx="21765998" cy="4247421"/>
          </a:xfrm>
        </p:grpSpPr>
        <p:grpSp>
          <p:nvGrpSpPr>
            <p:cNvPr id="45" name="Group 45"/>
            <p:cNvGrpSpPr/>
            <p:nvPr/>
          </p:nvGrpSpPr>
          <p:grpSpPr>
            <a:xfrm>
              <a:off x="0" y="0"/>
              <a:ext cx="21765998" cy="4247421"/>
              <a:chOff x="0" y="0"/>
              <a:chExt cx="4299456" cy="838997"/>
            </a:xfrm>
          </p:grpSpPr>
          <p:sp>
            <p:nvSpPr>
              <p:cNvPr id="46" name="Freeform 46"/>
              <p:cNvSpPr/>
              <p:nvPr/>
            </p:nvSpPr>
            <p:spPr>
              <a:xfrm>
                <a:off x="0" y="0"/>
                <a:ext cx="4299457" cy="838997"/>
              </a:xfrm>
              <a:custGeom>
                <a:avLst/>
                <a:gdLst/>
                <a:ahLst/>
                <a:cxnLst/>
                <a:rect l="l" t="t" r="r" b="b"/>
                <a:pathLst>
                  <a:path w="4299457" h="838997">
                    <a:moveTo>
                      <a:pt x="24187" y="0"/>
                    </a:moveTo>
                    <a:lnTo>
                      <a:pt x="4275270" y="0"/>
                    </a:lnTo>
                    <a:cubicBezTo>
                      <a:pt x="4288628" y="0"/>
                      <a:pt x="4299457" y="10829"/>
                      <a:pt x="4299457" y="24187"/>
                    </a:cubicBezTo>
                    <a:lnTo>
                      <a:pt x="4299457" y="814810"/>
                    </a:lnTo>
                    <a:cubicBezTo>
                      <a:pt x="4299457" y="821225"/>
                      <a:pt x="4296908" y="827377"/>
                      <a:pt x="4292372" y="831913"/>
                    </a:cubicBezTo>
                    <a:cubicBezTo>
                      <a:pt x="4287836" y="836448"/>
                      <a:pt x="4281684" y="838997"/>
                      <a:pt x="4275270" y="838997"/>
                    </a:cubicBezTo>
                    <a:lnTo>
                      <a:pt x="24187" y="838997"/>
                    </a:lnTo>
                    <a:cubicBezTo>
                      <a:pt x="17772" y="838997"/>
                      <a:pt x="11620" y="836448"/>
                      <a:pt x="7084" y="831913"/>
                    </a:cubicBezTo>
                    <a:cubicBezTo>
                      <a:pt x="2548" y="827377"/>
                      <a:pt x="0" y="821225"/>
                      <a:pt x="0" y="814810"/>
                    </a:cubicBezTo>
                    <a:lnTo>
                      <a:pt x="0" y="24187"/>
                    </a:lnTo>
                    <a:cubicBezTo>
                      <a:pt x="0" y="17772"/>
                      <a:pt x="2548" y="11620"/>
                      <a:pt x="7084" y="7084"/>
                    </a:cubicBezTo>
                    <a:cubicBezTo>
                      <a:pt x="11620" y="2548"/>
                      <a:pt x="17772" y="0"/>
                      <a:pt x="24187" y="0"/>
                    </a:cubicBezTo>
                    <a:close/>
                  </a:path>
                </a:pathLst>
              </a:custGeom>
              <a:solidFill>
                <a:srgbClr val="D8DDB7"/>
              </a:solidFill>
            </p:spPr>
          </p:sp>
          <p:sp>
            <p:nvSpPr>
              <p:cNvPr id="47" name="TextBox 47"/>
              <p:cNvSpPr txBox="1"/>
              <p:nvPr/>
            </p:nvSpPr>
            <p:spPr>
              <a:xfrm>
                <a:off x="0" y="-38100"/>
                <a:ext cx="4299456" cy="87709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8" name="TextBox 48"/>
            <p:cNvSpPr txBox="1"/>
            <p:nvPr/>
          </p:nvSpPr>
          <p:spPr>
            <a:xfrm>
              <a:off x="391573" y="179188"/>
              <a:ext cx="21338151" cy="3746410"/>
            </a:xfrm>
            <a:prstGeom prst="rect">
              <a:avLst/>
            </a:prstGeom>
          </p:spPr>
          <p:txBody>
            <a:bodyPr lIns="0" tIns="0" rIns="0" bIns="0" rtlCol="0" anchor="t">
              <a:spAutoFit/>
            </a:bodyPr>
            <a:lstStyle/>
            <a:p>
              <a:pPr>
                <a:lnSpc>
                  <a:spcPts val="5599"/>
                </a:lnSpc>
                <a:spcBef>
                  <a:spcPct val="0"/>
                </a:spcBef>
              </a:pPr>
              <a:r>
                <a:rPr lang="en-US" sz="3999">
                  <a:latin typeface="Arial" panose="020B0604020202020204" pitchFamily="34" charset="0"/>
                  <a:cs typeface="Arial" panose="020B0604020202020204" pitchFamily="34" charset="0"/>
                </a:rPr>
                <a:t>Học sinh đọc SGK và hoạt động nhóm theo kĩ thuật XYZ:</a:t>
              </a:r>
            </a:p>
            <a:p>
              <a:pPr>
                <a:lnSpc>
                  <a:spcPts val="5599"/>
                </a:lnSpc>
                <a:spcBef>
                  <a:spcPct val="0"/>
                </a:spcBef>
              </a:pPr>
              <a:r>
                <a:rPr lang="en-US" sz="3999">
                  <a:latin typeface="Arial" panose="020B0604020202020204" pitchFamily="34" charset="0"/>
                  <a:cs typeface="Arial" panose="020B0604020202020204" pitchFamily="34" charset="0"/>
                </a:rPr>
                <a:t>Mỗi người trong nhóm viết 3 ý kiến trên một tờ giấy trong vòng 5 phút về cách giải quyết vấn đề và tiếp tục chuyển cho người bên cạnh.</a:t>
              </a:r>
            </a:p>
            <a:p>
              <a:pPr>
                <a:lnSpc>
                  <a:spcPts val="5599"/>
                </a:lnSpc>
                <a:spcBef>
                  <a:spcPct val="0"/>
                </a:spcBef>
              </a:pPr>
              <a:r>
                <a:rPr lang="en-US" sz="3999">
                  <a:latin typeface="Arial" panose="020B0604020202020204" pitchFamily="34" charset="0"/>
                  <a:cs typeface="Arial" panose="020B0604020202020204" pitchFamily="34" charset="0"/>
                </a:rPr>
                <a:t>Sau khi thu thập ý kiến thì tiến hành thảo luận, đánh giá các ý kiến.</a:t>
              </a:r>
            </a:p>
          </p:txBody>
        </p:sp>
      </p:grpSp>
      <p:grpSp>
        <p:nvGrpSpPr>
          <p:cNvPr id="49" name="Group 49"/>
          <p:cNvGrpSpPr/>
          <p:nvPr/>
        </p:nvGrpSpPr>
        <p:grpSpPr>
          <a:xfrm>
            <a:off x="979901" y="5112251"/>
            <a:ext cx="16387592" cy="3371913"/>
            <a:chOff x="0" y="0"/>
            <a:chExt cx="21850123" cy="4495884"/>
          </a:xfrm>
        </p:grpSpPr>
        <p:grpSp>
          <p:nvGrpSpPr>
            <p:cNvPr id="50" name="Group 50"/>
            <p:cNvGrpSpPr/>
            <p:nvPr/>
          </p:nvGrpSpPr>
          <p:grpSpPr>
            <a:xfrm>
              <a:off x="0" y="0"/>
              <a:ext cx="21850123" cy="4495884"/>
              <a:chOff x="0" y="0"/>
              <a:chExt cx="4316074" cy="888076"/>
            </a:xfrm>
          </p:grpSpPr>
          <p:sp>
            <p:nvSpPr>
              <p:cNvPr id="51" name="Freeform 51"/>
              <p:cNvSpPr/>
              <p:nvPr/>
            </p:nvSpPr>
            <p:spPr>
              <a:xfrm>
                <a:off x="0" y="0"/>
                <a:ext cx="4316074" cy="888076"/>
              </a:xfrm>
              <a:custGeom>
                <a:avLst/>
                <a:gdLst/>
                <a:ahLst/>
                <a:cxnLst/>
                <a:rect l="l" t="t" r="r" b="b"/>
                <a:pathLst>
                  <a:path w="4316074" h="888076">
                    <a:moveTo>
                      <a:pt x="24094" y="0"/>
                    </a:moveTo>
                    <a:lnTo>
                      <a:pt x="4291980" y="0"/>
                    </a:lnTo>
                    <a:cubicBezTo>
                      <a:pt x="4298370" y="0"/>
                      <a:pt x="4304498" y="2538"/>
                      <a:pt x="4309017" y="7057"/>
                    </a:cubicBezTo>
                    <a:cubicBezTo>
                      <a:pt x="4313535" y="11575"/>
                      <a:pt x="4316074" y="17704"/>
                      <a:pt x="4316074" y="24094"/>
                    </a:cubicBezTo>
                    <a:lnTo>
                      <a:pt x="4316074" y="863982"/>
                    </a:lnTo>
                    <a:cubicBezTo>
                      <a:pt x="4316074" y="870372"/>
                      <a:pt x="4313535" y="876500"/>
                      <a:pt x="4309017" y="881019"/>
                    </a:cubicBezTo>
                    <a:cubicBezTo>
                      <a:pt x="4304498" y="885537"/>
                      <a:pt x="4298370" y="888076"/>
                      <a:pt x="4291980" y="888076"/>
                    </a:cubicBezTo>
                    <a:lnTo>
                      <a:pt x="24094" y="888076"/>
                    </a:lnTo>
                    <a:cubicBezTo>
                      <a:pt x="17704" y="888076"/>
                      <a:pt x="11575" y="885537"/>
                      <a:pt x="7057" y="881019"/>
                    </a:cubicBezTo>
                    <a:cubicBezTo>
                      <a:pt x="2538" y="876500"/>
                      <a:pt x="0" y="870372"/>
                      <a:pt x="0" y="863982"/>
                    </a:cubicBezTo>
                    <a:lnTo>
                      <a:pt x="0" y="24094"/>
                    </a:lnTo>
                    <a:cubicBezTo>
                      <a:pt x="0" y="17704"/>
                      <a:pt x="2538" y="11575"/>
                      <a:pt x="7057" y="7057"/>
                    </a:cubicBezTo>
                    <a:cubicBezTo>
                      <a:pt x="11575" y="2538"/>
                      <a:pt x="17704" y="0"/>
                      <a:pt x="24094" y="0"/>
                    </a:cubicBezTo>
                    <a:close/>
                  </a:path>
                </a:pathLst>
              </a:custGeom>
              <a:solidFill>
                <a:srgbClr val="AED6E5"/>
              </a:solidFill>
            </p:spPr>
          </p:sp>
          <p:sp>
            <p:nvSpPr>
              <p:cNvPr id="52" name="TextBox 52"/>
              <p:cNvSpPr txBox="1"/>
              <p:nvPr/>
            </p:nvSpPr>
            <p:spPr>
              <a:xfrm>
                <a:off x="0" y="-38100"/>
                <a:ext cx="4316074" cy="926176"/>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3" name="TextBox 53"/>
            <p:cNvSpPr txBox="1"/>
            <p:nvPr/>
          </p:nvSpPr>
          <p:spPr>
            <a:xfrm>
              <a:off x="187041" y="406400"/>
              <a:ext cx="21421946" cy="3746411"/>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(1) Nêu vai trò của đột biến gene trong tiến hoá, chọn giống và nghiên cứu di truyền?</a:t>
              </a:r>
            </a:p>
            <a:p>
              <a:pPr>
                <a:lnSpc>
                  <a:spcPts val="5599"/>
                </a:lnSpc>
                <a:spcBef>
                  <a:spcPct val="0"/>
                </a:spcBef>
              </a:pPr>
              <a:r>
                <a:rPr lang="en-US" sz="3999">
                  <a:latin typeface="Arial" panose="020B0604020202020204" pitchFamily="34" charset="0"/>
                  <a:cs typeface="Arial" panose="020B0604020202020204" pitchFamily="34" charset="0"/>
                </a:rPr>
                <a:t>(2) Hãy sưu tập thêm ví dụ minh họa cho vai trò của đột biến gene trong quá trình tiến hóa và chọn giống?</a:t>
              </a:r>
            </a:p>
          </p:txBody>
        </p:sp>
      </p:grpSp>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7005916" y="3023269"/>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4" name="Freeform 34"/>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6391003" y="273242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a:grpSpLocks noChangeAspect="1"/>
          </p:cNvGrpSpPr>
          <p:nvPr/>
        </p:nvGrpSpPr>
        <p:grpSpPr>
          <a:xfrm rot="-2949008">
            <a:off x="15391425" y="9082283"/>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41" name="Group 41"/>
          <p:cNvGrpSpPr/>
          <p:nvPr/>
        </p:nvGrpSpPr>
        <p:grpSpPr>
          <a:xfrm>
            <a:off x="17186641" y="6756002"/>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3" name="Group 43"/>
          <p:cNvGrpSpPr/>
          <p:nvPr/>
        </p:nvGrpSpPr>
        <p:grpSpPr>
          <a:xfrm>
            <a:off x="1454890" y="2629242"/>
            <a:ext cx="11702023" cy="5486463"/>
            <a:chOff x="0" y="0"/>
            <a:chExt cx="15602698" cy="7315284"/>
          </a:xfrm>
        </p:grpSpPr>
        <p:grpSp>
          <p:nvGrpSpPr>
            <p:cNvPr id="44" name="Group 44"/>
            <p:cNvGrpSpPr/>
            <p:nvPr/>
          </p:nvGrpSpPr>
          <p:grpSpPr>
            <a:xfrm>
              <a:off x="0" y="0"/>
              <a:ext cx="15602698" cy="7315284"/>
              <a:chOff x="0" y="0"/>
              <a:chExt cx="3082014" cy="1444994"/>
            </a:xfrm>
          </p:grpSpPr>
          <p:sp>
            <p:nvSpPr>
              <p:cNvPr id="45" name="Freeform 45"/>
              <p:cNvSpPr/>
              <p:nvPr/>
            </p:nvSpPr>
            <p:spPr>
              <a:xfrm>
                <a:off x="0" y="0"/>
                <a:ext cx="3082014" cy="1444994"/>
              </a:xfrm>
              <a:custGeom>
                <a:avLst/>
                <a:gdLst/>
                <a:ahLst/>
                <a:cxnLst/>
                <a:rect l="l" t="t" r="r" b="b"/>
                <a:pathLst>
                  <a:path w="3082014" h="1444994">
                    <a:moveTo>
                      <a:pt x="33741" y="0"/>
                    </a:moveTo>
                    <a:lnTo>
                      <a:pt x="3048273" y="0"/>
                    </a:lnTo>
                    <a:cubicBezTo>
                      <a:pt x="3057222" y="0"/>
                      <a:pt x="3065804" y="3555"/>
                      <a:pt x="3072132" y="9883"/>
                    </a:cubicBezTo>
                    <a:cubicBezTo>
                      <a:pt x="3078460" y="16210"/>
                      <a:pt x="3082014" y="24792"/>
                      <a:pt x="3082014" y="33741"/>
                    </a:cubicBezTo>
                    <a:lnTo>
                      <a:pt x="3082014" y="1411253"/>
                    </a:lnTo>
                    <a:cubicBezTo>
                      <a:pt x="3082014" y="1420202"/>
                      <a:pt x="3078460" y="1428784"/>
                      <a:pt x="3072132" y="1435112"/>
                    </a:cubicBezTo>
                    <a:cubicBezTo>
                      <a:pt x="3065804" y="1441440"/>
                      <a:pt x="3057222" y="1444994"/>
                      <a:pt x="3048273" y="1444994"/>
                    </a:cubicBezTo>
                    <a:lnTo>
                      <a:pt x="33741" y="1444994"/>
                    </a:lnTo>
                    <a:cubicBezTo>
                      <a:pt x="24792" y="1444994"/>
                      <a:pt x="16210" y="1441440"/>
                      <a:pt x="9883" y="1435112"/>
                    </a:cubicBezTo>
                    <a:cubicBezTo>
                      <a:pt x="3555" y="1428784"/>
                      <a:pt x="0" y="1420202"/>
                      <a:pt x="0" y="1411253"/>
                    </a:cubicBezTo>
                    <a:lnTo>
                      <a:pt x="0" y="33741"/>
                    </a:lnTo>
                    <a:cubicBezTo>
                      <a:pt x="0" y="24792"/>
                      <a:pt x="3555" y="16210"/>
                      <a:pt x="9883" y="9883"/>
                    </a:cubicBezTo>
                    <a:cubicBezTo>
                      <a:pt x="16210" y="3555"/>
                      <a:pt x="24792" y="0"/>
                      <a:pt x="33741" y="0"/>
                    </a:cubicBezTo>
                    <a:close/>
                  </a:path>
                </a:pathLst>
              </a:custGeom>
              <a:solidFill>
                <a:srgbClr val="AED6E5"/>
              </a:solidFill>
            </p:spPr>
          </p:sp>
          <p:sp>
            <p:nvSpPr>
              <p:cNvPr id="46" name="TextBox 46"/>
              <p:cNvSpPr txBox="1"/>
              <p:nvPr/>
            </p:nvSpPr>
            <p:spPr>
              <a:xfrm>
                <a:off x="0" y="-38100"/>
                <a:ext cx="3082014" cy="148309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33561" y="406400"/>
              <a:ext cx="15296945" cy="5645905"/>
            </a:xfrm>
            <a:prstGeom prst="rect">
              <a:avLst/>
            </a:prstGeom>
          </p:spPr>
          <p:txBody>
            <a:bodyPr lIns="0" tIns="0" rIns="0" bIns="0" rtlCol="0" anchor="t">
              <a:spAutoFit/>
            </a:bodyPr>
            <a:lstStyle/>
            <a:p>
              <a:pPr>
                <a:lnSpc>
                  <a:spcPts val="5599"/>
                </a:lnSpc>
                <a:spcBef>
                  <a:spcPct val="0"/>
                </a:spcBef>
              </a:pPr>
              <a:r>
                <a:rPr lang="en-US" sz="3600">
                  <a:latin typeface="Arial" panose="020B0604020202020204" pitchFamily="34" charset="0"/>
                  <a:cs typeface="Arial" panose="020B0604020202020204" pitchFamily="34" charset="0"/>
                </a:rPr>
                <a:t>Các thể đột biến gene là đối tượng rất quan trọng và cần thiết trong nghiên cứu di truyền. Việc tiến hành lai các dòng đột biến với nhau và theo dõi kết quả có thể giúp các nhà di truyền học tìm ra được tính trạng trội, lặn hay loại đột biến ở mỗi dòng thuộc cùng một gene hay thuộc hai gene khác nhau,...</a:t>
              </a:r>
            </a:p>
          </p:txBody>
        </p:sp>
      </p:grpSp>
      <p:sp>
        <p:nvSpPr>
          <p:cNvPr id="48" name="Freeform 48"/>
          <p:cNvSpPr/>
          <p:nvPr/>
        </p:nvSpPr>
        <p:spPr>
          <a:xfrm>
            <a:off x="12979043" y="2215080"/>
            <a:ext cx="5128647" cy="5903478"/>
          </a:xfrm>
          <a:custGeom>
            <a:avLst/>
            <a:gdLst/>
            <a:ahLst/>
            <a:cxnLst/>
            <a:rect l="l" t="t" r="r" b="b"/>
            <a:pathLst>
              <a:path w="5128647" h="5903478">
                <a:moveTo>
                  <a:pt x="0" y="0"/>
                </a:moveTo>
                <a:lnTo>
                  <a:pt x="5128646" y="0"/>
                </a:lnTo>
                <a:lnTo>
                  <a:pt x="5128646" y="5903478"/>
                </a:lnTo>
                <a:lnTo>
                  <a:pt x="0" y="5903478"/>
                </a:lnTo>
                <a:lnTo>
                  <a:pt x="0" y="0"/>
                </a:lnTo>
                <a:close/>
              </a:path>
            </a:pathLst>
          </a:custGeom>
          <a:blipFill>
            <a:blip r:embed="rId17"/>
            <a:stretch>
              <a:fillRect/>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 III. Vai trò của đột biến gene </a:t>
            </a:r>
          </a:p>
        </p:txBody>
      </p:sp>
      <p:sp>
        <p:nvSpPr>
          <p:cNvPr id="50" name="TextBox 50"/>
          <p:cNvSpPr txBox="1"/>
          <p:nvPr/>
        </p:nvSpPr>
        <p:spPr>
          <a:xfrm>
            <a:off x="2478175" y="1315207"/>
            <a:ext cx="8508200" cy="737253"/>
          </a:xfrm>
          <a:prstGeom prst="rect">
            <a:avLst/>
          </a:prstGeom>
        </p:spPr>
        <p:txBody>
          <a:bodyPr wrap="square" lIns="0" tIns="0" rIns="0" bIns="0" rtlCol="0" anchor="t">
            <a:spAutoFit/>
          </a:bodyPr>
          <a:lstStyle/>
          <a:p>
            <a:pPr algn="ctr">
              <a:lnSpc>
                <a:spcPts val="6299"/>
              </a:lnSpc>
              <a:spcBef>
                <a:spcPct val="0"/>
              </a:spcBef>
            </a:pPr>
            <a:r>
              <a:rPr lang="en-US" sz="4000" b="1" u="sng">
                <a:solidFill>
                  <a:schemeClr val="accent3">
                    <a:lumMod val="75000"/>
                  </a:schemeClr>
                </a:solidFill>
                <a:latin typeface="Arial" panose="020B0604020202020204" pitchFamily="34" charset="0"/>
                <a:cs typeface="Arial" panose="020B0604020202020204" pitchFamily="34" charset="0"/>
              </a:rPr>
              <a:t>1. Trong nghiên cứu di truyền</a:t>
            </a:r>
          </a:p>
        </p:txBody>
      </p:sp>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950541"/>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29" name="Freeform 29"/>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30" name="Freeform 30"/>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32" name="Freeform 32"/>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33" name="Group 33"/>
          <p:cNvGrpSpPr/>
          <p:nvPr/>
        </p:nvGrpSpPr>
        <p:grpSpPr>
          <a:xfrm>
            <a:off x="1860140" y="4039872"/>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36" name="Freeform 36"/>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grpSp>
        <p:nvGrpSpPr>
          <p:cNvPr id="37" name="Group 37"/>
          <p:cNvGrpSpPr>
            <a:grpSpLocks noChangeAspect="1"/>
          </p:cNvGrpSpPr>
          <p:nvPr/>
        </p:nvGrpSpPr>
        <p:grpSpPr>
          <a:xfrm rot="1977585">
            <a:off x="3269116" y="942627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p:nvPr/>
        </p:nvGrpSpPr>
        <p:grpSpPr>
          <a:xfrm>
            <a:off x="2030890" y="9258300"/>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1" name="Freeform 41"/>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2" name="Group 42"/>
          <p:cNvGrpSpPr>
            <a:grpSpLocks noChangeAspect="1"/>
          </p:cNvGrpSpPr>
          <p:nvPr/>
        </p:nvGrpSpPr>
        <p:grpSpPr>
          <a:xfrm rot="-874149">
            <a:off x="1053712" y="5439604"/>
            <a:ext cx="498419" cy="262574"/>
            <a:chOff x="0" y="0"/>
            <a:chExt cx="1610360" cy="848360"/>
          </a:xfrm>
        </p:grpSpPr>
        <p:sp>
          <p:nvSpPr>
            <p:cNvPr id="43" name="Freeform 4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4" name="Freeform 44"/>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5" name="Group 45"/>
          <p:cNvGrpSpPr/>
          <p:nvPr/>
        </p:nvGrpSpPr>
        <p:grpSpPr>
          <a:xfrm rot="-2074858">
            <a:off x="17005916" y="3023269"/>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7" name="Freeform 47"/>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48" name="Freeform 48"/>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49" name="Freeform 49"/>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50" name="Group 50"/>
          <p:cNvGrpSpPr>
            <a:grpSpLocks noChangeAspect="1"/>
          </p:cNvGrpSpPr>
          <p:nvPr/>
        </p:nvGrpSpPr>
        <p:grpSpPr>
          <a:xfrm rot="-2949008">
            <a:off x="16391003" y="2732426"/>
            <a:ext cx="498419" cy="262574"/>
            <a:chOff x="0" y="0"/>
            <a:chExt cx="1610360" cy="848360"/>
          </a:xfrm>
        </p:grpSpPr>
        <p:sp>
          <p:nvSpPr>
            <p:cNvPr id="51" name="Freeform 5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2" name="Group 52"/>
          <p:cNvGrpSpPr>
            <a:grpSpLocks noChangeAspect="1"/>
          </p:cNvGrpSpPr>
          <p:nvPr/>
        </p:nvGrpSpPr>
        <p:grpSpPr>
          <a:xfrm rot="-2949008">
            <a:off x="15391425" y="9082283"/>
            <a:ext cx="498419" cy="262574"/>
            <a:chOff x="0" y="0"/>
            <a:chExt cx="1610360" cy="848360"/>
          </a:xfrm>
        </p:grpSpPr>
        <p:sp>
          <p:nvSpPr>
            <p:cNvPr id="53" name="Freeform 5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4" name="Group 54"/>
          <p:cNvGrpSpPr/>
          <p:nvPr/>
        </p:nvGrpSpPr>
        <p:grpSpPr>
          <a:xfrm>
            <a:off x="17186641" y="6756002"/>
            <a:ext cx="229651" cy="229651"/>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56" name="Group 56"/>
          <p:cNvGrpSpPr/>
          <p:nvPr/>
        </p:nvGrpSpPr>
        <p:grpSpPr>
          <a:xfrm>
            <a:off x="4971326" y="3060246"/>
            <a:ext cx="11702023" cy="4036749"/>
            <a:chOff x="0" y="0"/>
            <a:chExt cx="15602698" cy="7193364"/>
          </a:xfrm>
        </p:grpSpPr>
        <p:grpSp>
          <p:nvGrpSpPr>
            <p:cNvPr id="57" name="Group 57"/>
            <p:cNvGrpSpPr/>
            <p:nvPr/>
          </p:nvGrpSpPr>
          <p:grpSpPr>
            <a:xfrm>
              <a:off x="0" y="0"/>
              <a:ext cx="15602698" cy="7193364"/>
              <a:chOff x="0" y="0"/>
              <a:chExt cx="3082014" cy="1420911"/>
            </a:xfrm>
          </p:grpSpPr>
          <p:sp>
            <p:nvSpPr>
              <p:cNvPr id="58" name="Freeform 58"/>
              <p:cNvSpPr/>
              <p:nvPr/>
            </p:nvSpPr>
            <p:spPr>
              <a:xfrm>
                <a:off x="0" y="0"/>
                <a:ext cx="3082014" cy="1420912"/>
              </a:xfrm>
              <a:custGeom>
                <a:avLst/>
                <a:gdLst/>
                <a:ahLst/>
                <a:cxnLst/>
                <a:rect l="l" t="t" r="r" b="b"/>
                <a:pathLst>
                  <a:path w="3082014" h="1420912">
                    <a:moveTo>
                      <a:pt x="33741" y="0"/>
                    </a:moveTo>
                    <a:lnTo>
                      <a:pt x="3048273" y="0"/>
                    </a:lnTo>
                    <a:cubicBezTo>
                      <a:pt x="3057222" y="0"/>
                      <a:pt x="3065804" y="3555"/>
                      <a:pt x="3072132" y="9883"/>
                    </a:cubicBezTo>
                    <a:cubicBezTo>
                      <a:pt x="3078460" y="16210"/>
                      <a:pt x="3082014" y="24792"/>
                      <a:pt x="3082014" y="33741"/>
                    </a:cubicBezTo>
                    <a:lnTo>
                      <a:pt x="3082014" y="1387171"/>
                    </a:lnTo>
                    <a:cubicBezTo>
                      <a:pt x="3082014" y="1396119"/>
                      <a:pt x="3078460" y="1404701"/>
                      <a:pt x="3072132" y="1411029"/>
                    </a:cubicBezTo>
                    <a:cubicBezTo>
                      <a:pt x="3065804" y="1417357"/>
                      <a:pt x="3057222" y="1420912"/>
                      <a:pt x="3048273" y="1420912"/>
                    </a:cubicBezTo>
                    <a:lnTo>
                      <a:pt x="33741" y="1420912"/>
                    </a:lnTo>
                    <a:cubicBezTo>
                      <a:pt x="24792" y="1420912"/>
                      <a:pt x="16210" y="1417357"/>
                      <a:pt x="9883" y="1411029"/>
                    </a:cubicBezTo>
                    <a:cubicBezTo>
                      <a:pt x="3555" y="1404701"/>
                      <a:pt x="0" y="1396119"/>
                      <a:pt x="0" y="1387171"/>
                    </a:cubicBezTo>
                    <a:lnTo>
                      <a:pt x="0" y="33741"/>
                    </a:lnTo>
                    <a:cubicBezTo>
                      <a:pt x="0" y="24792"/>
                      <a:pt x="3555" y="16210"/>
                      <a:pt x="9883" y="9883"/>
                    </a:cubicBezTo>
                    <a:cubicBezTo>
                      <a:pt x="16210" y="3555"/>
                      <a:pt x="24792" y="0"/>
                      <a:pt x="33741" y="0"/>
                    </a:cubicBezTo>
                    <a:close/>
                  </a:path>
                </a:pathLst>
              </a:custGeom>
              <a:solidFill>
                <a:srgbClr val="F1CBCA"/>
              </a:solidFill>
            </p:spPr>
          </p:sp>
          <p:sp>
            <p:nvSpPr>
              <p:cNvPr id="59" name="TextBox 59"/>
              <p:cNvSpPr txBox="1"/>
              <p:nvPr/>
            </p:nvSpPr>
            <p:spPr>
              <a:xfrm>
                <a:off x="0" y="-38100"/>
                <a:ext cx="3082014" cy="145901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133561" y="396875"/>
              <a:ext cx="15296945" cy="4253045"/>
            </a:xfrm>
            <a:prstGeom prst="rect">
              <a:avLst/>
            </a:prstGeom>
          </p:spPr>
          <p:txBody>
            <a:bodyPr lIns="0" tIns="0" rIns="0" bIns="0" rtlCol="0" anchor="t">
              <a:spAutoFit/>
            </a:bodyPr>
            <a:lstStyle/>
            <a:p>
              <a:pPr>
                <a:lnSpc>
                  <a:spcPts val="6439"/>
                </a:lnSpc>
                <a:spcBef>
                  <a:spcPct val="0"/>
                </a:spcBef>
              </a:pPr>
              <a:r>
                <a:rPr lang="en-US" sz="3600">
                  <a:latin typeface="Arial" panose="020B0604020202020204" pitchFamily="34" charset="0"/>
                  <a:cs typeface="Arial" panose="020B0604020202020204" pitchFamily="34" charset="0"/>
                </a:rPr>
                <a:t>Ví dụ: Cả bố và mẹ đều bị bệnh điếc bẩm sinh do đột biến gene lặn nhưng sinh ra tất cả các con đều có thính lực bình thường. Điều này chứng tỏ đột biến lặn ở bố và mẹ thuộc hai gene khác nhau (cái: AAbb x đực: aaBB).</a:t>
              </a:r>
            </a:p>
          </p:txBody>
        </p:sp>
      </p:grpSp>
      <p:pic>
        <p:nvPicPr>
          <p:cNvPr id="61" name="Picture 61"/>
          <p:cNvPicPr>
            <a:picLocks noChangeAspect="1"/>
          </p:cNvPicPr>
          <p:nvPr/>
        </p:nvPicPr>
        <p:blipFill>
          <a:blip r:embed="rId17"/>
          <a:srcRect/>
          <a:stretch>
            <a:fillRect/>
          </a:stretch>
        </p:blipFill>
        <p:spPr>
          <a:xfrm>
            <a:off x="-57150" y="2201032"/>
            <a:ext cx="4905079" cy="5703581"/>
          </a:xfrm>
          <a:prstGeom prst="rect">
            <a:avLst/>
          </a:prstGeom>
        </p:spPr>
      </p:pic>
      <p:sp>
        <p:nvSpPr>
          <p:cNvPr id="64" name="TextBox 49">
            <a:extLst>
              <a:ext uri="{FF2B5EF4-FFF2-40B4-BE49-F238E27FC236}">
                <a16:creationId xmlns:a16="http://schemas.microsoft.com/office/drawing/2014/main" id="{5144F728-B63A-74ED-D2F5-02CB99511D09}"/>
              </a:ext>
            </a:extLst>
          </p:cNvPr>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 III. Vai trò của đột biến gene </a:t>
            </a:r>
          </a:p>
        </p:txBody>
      </p:sp>
      <p:sp>
        <p:nvSpPr>
          <p:cNvPr id="65" name="TextBox 50">
            <a:extLst>
              <a:ext uri="{FF2B5EF4-FFF2-40B4-BE49-F238E27FC236}">
                <a16:creationId xmlns:a16="http://schemas.microsoft.com/office/drawing/2014/main" id="{7E4717CE-F234-17A1-CFDF-6F87769AF417}"/>
              </a:ext>
            </a:extLst>
          </p:cNvPr>
          <p:cNvSpPr txBox="1"/>
          <p:nvPr/>
        </p:nvSpPr>
        <p:spPr>
          <a:xfrm>
            <a:off x="2478175" y="1315207"/>
            <a:ext cx="8508200" cy="737253"/>
          </a:xfrm>
          <a:prstGeom prst="rect">
            <a:avLst/>
          </a:prstGeom>
        </p:spPr>
        <p:txBody>
          <a:bodyPr wrap="square" lIns="0" tIns="0" rIns="0" bIns="0" rtlCol="0" anchor="t">
            <a:spAutoFit/>
          </a:bodyPr>
          <a:lstStyle/>
          <a:p>
            <a:pPr algn="ctr">
              <a:lnSpc>
                <a:spcPts val="6299"/>
              </a:lnSpc>
              <a:spcBef>
                <a:spcPct val="0"/>
              </a:spcBef>
            </a:pPr>
            <a:r>
              <a:rPr lang="en-US" sz="4000" b="1" u="sng">
                <a:solidFill>
                  <a:schemeClr val="accent3">
                    <a:lumMod val="75000"/>
                  </a:schemeClr>
                </a:solidFill>
                <a:latin typeface="Arial" panose="020B0604020202020204" pitchFamily="34" charset="0"/>
                <a:cs typeface="Arial" panose="020B0604020202020204" pitchFamily="34" charset="0"/>
              </a:rPr>
              <a:t>1. Trong nghiên cứu di truyền</a:t>
            </a:r>
          </a:p>
        </p:txBody>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949355" y="-3237570"/>
            <a:ext cx="7929313" cy="15102694"/>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990600" y="-83645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29" name="Freeform 29"/>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30" name="Freeform 30"/>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32" name="Freeform 32"/>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33" name="Group 33"/>
          <p:cNvGrpSpPr/>
          <p:nvPr/>
        </p:nvGrpSpPr>
        <p:grpSpPr>
          <a:xfrm>
            <a:off x="1860140" y="4039872"/>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36" name="Freeform 36"/>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grpSp>
        <p:nvGrpSpPr>
          <p:cNvPr id="37" name="Group 37"/>
          <p:cNvGrpSpPr>
            <a:grpSpLocks noChangeAspect="1"/>
          </p:cNvGrpSpPr>
          <p:nvPr/>
        </p:nvGrpSpPr>
        <p:grpSpPr>
          <a:xfrm rot="1977585">
            <a:off x="3269116" y="942627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p:nvPr/>
        </p:nvGrpSpPr>
        <p:grpSpPr>
          <a:xfrm>
            <a:off x="2030890" y="9258300"/>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1" name="Freeform 41"/>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2" name="Group 42"/>
          <p:cNvGrpSpPr>
            <a:grpSpLocks noChangeAspect="1"/>
          </p:cNvGrpSpPr>
          <p:nvPr/>
        </p:nvGrpSpPr>
        <p:grpSpPr>
          <a:xfrm rot="-874149">
            <a:off x="1053712" y="5439604"/>
            <a:ext cx="498419" cy="262574"/>
            <a:chOff x="0" y="0"/>
            <a:chExt cx="1610360" cy="848360"/>
          </a:xfrm>
        </p:grpSpPr>
        <p:sp>
          <p:nvSpPr>
            <p:cNvPr id="43" name="Freeform 4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4" name="Freeform 44"/>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5" name="Group 45"/>
          <p:cNvGrpSpPr/>
          <p:nvPr/>
        </p:nvGrpSpPr>
        <p:grpSpPr>
          <a:xfrm rot="-2074858">
            <a:off x="17005916" y="3023269"/>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7" name="Freeform 47"/>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48" name="Freeform 48"/>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49" name="Freeform 49"/>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50" name="Group 50"/>
          <p:cNvGrpSpPr>
            <a:grpSpLocks noChangeAspect="1"/>
          </p:cNvGrpSpPr>
          <p:nvPr/>
        </p:nvGrpSpPr>
        <p:grpSpPr>
          <a:xfrm rot="-2949008">
            <a:off x="16391003" y="2732426"/>
            <a:ext cx="498419" cy="262574"/>
            <a:chOff x="0" y="0"/>
            <a:chExt cx="1610360" cy="848360"/>
          </a:xfrm>
        </p:grpSpPr>
        <p:sp>
          <p:nvSpPr>
            <p:cNvPr id="51" name="Freeform 5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2" name="Group 52"/>
          <p:cNvGrpSpPr>
            <a:grpSpLocks noChangeAspect="1"/>
          </p:cNvGrpSpPr>
          <p:nvPr/>
        </p:nvGrpSpPr>
        <p:grpSpPr>
          <a:xfrm rot="-2949008">
            <a:off x="15391425" y="9082283"/>
            <a:ext cx="498419" cy="262574"/>
            <a:chOff x="0" y="0"/>
            <a:chExt cx="1610360" cy="848360"/>
          </a:xfrm>
        </p:grpSpPr>
        <p:sp>
          <p:nvSpPr>
            <p:cNvPr id="53" name="Freeform 5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4" name="Group 54"/>
          <p:cNvGrpSpPr/>
          <p:nvPr/>
        </p:nvGrpSpPr>
        <p:grpSpPr>
          <a:xfrm>
            <a:off x="17186641" y="6756002"/>
            <a:ext cx="229651" cy="229651"/>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56" name="Group 56"/>
          <p:cNvGrpSpPr/>
          <p:nvPr/>
        </p:nvGrpSpPr>
        <p:grpSpPr>
          <a:xfrm>
            <a:off x="814281" y="3099961"/>
            <a:ext cx="10768120" cy="3905921"/>
            <a:chOff x="3593303" y="469100"/>
            <a:chExt cx="17409133" cy="6065012"/>
          </a:xfrm>
        </p:grpSpPr>
        <p:grpSp>
          <p:nvGrpSpPr>
            <p:cNvPr id="57" name="Group 57"/>
            <p:cNvGrpSpPr/>
            <p:nvPr/>
          </p:nvGrpSpPr>
          <p:grpSpPr>
            <a:xfrm>
              <a:off x="3593303" y="469100"/>
              <a:ext cx="17409133" cy="6065012"/>
              <a:chOff x="0" y="0"/>
              <a:chExt cx="3082014" cy="1073715"/>
            </a:xfrm>
          </p:grpSpPr>
          <p:sp>
            <p:nvSpPr>
              <p:cNvPr id="58" name="Freeform 58"/>
              <p:cNvSpPr/>
              <p:nvPr/>
            </p:nvSpPr>
            <p:spPr>
              <a:xfrm>
                <a:off x="0" y="0"/>
                <a:ext cx="3082014" cy="1073715"/>
              </a:xfrm>
              <a:custGeom>
                <a:avLst/>
                <a:gdLst/>
                <a:ahLst/>
                <a:cxnLst/>
                <a:rect l="l" t="t" r="r" b="b"/>
                <a:pathLst>
                  <a:path w="3082014" h="1073715">
                    <a:moveTo>
                      <a:pt x="33741" y="0"/>
                    </a:moveTo>
                    <a:lnTo>
                      <a:pt x="3048273" y="0"/>
                    </a:lnTo>
                    <a:cubicBezTo>
                      <a:pt x="3057222" y="0"/>
                      <a:pt x="3065804" y="3555"/>
                      <a:pt x="3072132" y="9883"/>
                    </a:cubicBezTo>
                    <a:cubicBezTo>
                      <a:pt x="3078460" y="16210"/>
                      <a:pt x="3082014" y="24792"/>
                      <a:pt x="3082014" y="33741"/>
                    </a:cubicBezTo>
                    <a:lnTo>
                      <a:pt x="3082014" y="1039974"/>
                    </a:lnTo>
                    <a:cubicBezTo>
                      <a:pt x="3082014" y="1048923"/>
                      <a:pt x="3078460" y="1057505"/>
                      <a:pt x="3072132" y="1063833"/>
                    </a:cubicBezTo>
                    <a:cubicBezTo>
                      <a:pt x="3065804" y="1070161"/>
                      <a:pt x="3057222" y="1073715"/>
                      <a:pt x="3048273" y="1073715"/>
                    </a:cubicBezTo>
                    <a:lnTo>
                      <a:pt x="33741" y="1073715"/>
                    </a:lnTo>
                    <a:cubicBezTo>
                      <a:pt x="24792" y="1073715"/>
                      <a:pt x="16210" y="1070161"/>
                      <a:pt x="9883" y="1063833"/>
                    </a:cubicBezTo>
                    <a:cubicBezTo>
                      <a:pt x="3555" y="1057505"/>
                      <a:pt x="0" y="1048923"/>
                      <a:pt x="0" y="1039974"/>
                    </a:cubicBezTo>
                    <a:lnTo>
                      <a:pt x="0" y="33741"/>
                    </a:lnTo>
                    <a:cubicBezTo>
                      <a:pt x="0" y="24792"/>
                      <a:pt x="3555" y="16210"/>
                      <a:pt x="9883" y="9883"/>
                    </a:cubicBezTo>
                    <a:cubicBezTo>
                      <a:pt x="16210" y="3555"/>
                      <a:pt x="24792" y="0"/>
                      <a:pt x="33741" y="0"/>
                    </a:cubicBezTo>
                    <a:close/>
                  </a:path>
                </a:pathLst>
              </a:custGeom>
              <a:solidFill>
                <a:srgbClr val="E5F8CC"/>
              </a:solidFill>
            </p:spPr>
          </p:sp>
          <p:sp>
            <p:nvSpPr>
              <p:cNvPr id="59" name="TextBox 59"/>
              <p:cNvSpPr txBox="1"/>
              <p:nvPr/>
            </p:nvSpPr>
            <p:spPr>
              <a:xfrm>
                <a:off x="0" y="-38100"/>
                <a:ext cx="3082014" cy="1111815"/>
              </a:xfrm>
              <a:prstGeom prst="rect">
                <a:avLst/>
              </a:prstGeom>
            </p:spPr>
            <p:txBody>
              <a:bodyPr lIns="50800" tIns="50800" rIns="50800" bIns="50800"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3742328" y="921848"/>
              <a:ext cx="17067981" cy="4792914"/>
            </a:xfrm>
            <a:prstGeom prst="rect">
              <a:avLst/>
            </a:prstGeom>
          </p:spPr>
          <p:txBody>
            <a:bodyPr lIns="0" tIns="0" rIns="0" bIns="0" rtlCol="0" anchor="t">
              <a:spAutoFit/>
            </a:bodyPr>
            <a:lstStyle/>
            <a:p>
              <a:pPr>
                <a:lnSpc>
                  <a:spcPts val="6248"/>
                </a:lnSpc>
                <a:spcBef>
                  <a:spcPct val="0"/>
                </a:spcBef>
              </a:pPr>
              <a:r>
                <a:rPr lang="en-US" sz="3600">
                  <a:latin typeface="Arial" panose="020B0604020202020204" pitchFamily="34" charset="0"/>
                  <a:cs typeface="Arial" panose="020B0604020202020204" pitchFamily="34" charset="0"/>
                </a:rPr>
                <a:t>Từ xa xưa, con người đã biết chọn lọc ra những thể đột biến tự nhiên ở cây trồng và vật nuôi từ một số dạng tổ tiên ban đầu để tạo ra nhiều giống mới, đáp ứng nhu cầu dinh dưỡng và sở thích của mình. </a:t>
              </a:r>
            </a:p>
          </p:txBody>
        </p:sp>
      </p:grpSp>
      <p:sp>
        <p:nvSpPr>
          <p:cNvPr id="62" name="TextBox 62"/>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 III. Vai trò của đột biến gene </a:t>
            </a:r>
          </a:p>
        </p:txBody>
      </p:sp>
      <p:sp>
        <p:nvSpPr>
          <p:cNvPr id="63" name="TextBox 63"/>
          <p:cNvSpPr txBox="1"/>
          <p:nvPr/>
        </p:nvSpPr>
        <p:spPr>
          <a:xfrm>
            <a:off x="2781304" y="1233463"/>
            <a:ext cx="5829296" cy="737253"/>
          </a:xfrm>
          <a:prstGeom prst="rect">
            <a:avLst/>
          </a:prstGeom>
        </p:spPr>
        <p:txBody>
          <a:bodyPr wrap="square" lIns="0" tIns="0" rIns="0" bIns="0" rtlCol="0" anchor="t">
            <a:spAutoFit/>
          </a:bodyPr>
          <a:lstStyle/>
          <a:p>
            <a:pPr algn="ctr">
              <a:lnSpc>
                <a:spcPts val="6299"/>
              </a:lnSpc>
              <a:spcBef>
                <a:spcPct val="0"/>
              </a:spcBef>
            </a:pPr>
            <a:r>
              <a:rPr lang="en-US" sz="4500" b="1" u="sng">
                <a:solidFill>
                  <a:schemeClr val="accent3">
                    <a:lumMod val="75000"/>
                  </a:schemeClr>
                </a:solidFill>
                <a:latin typeface="Arial" panose="020B0604020202020204" pitchFamily="34" charset="0"/>
                <a:cs typeface="Arial" panose="020B0604020202020204" pitchFamily="34" charset="0"/>
              </a:rPr>
              <a:t>2. Trong chọn giống</a:t>
            </a:r>
          </a:p>
        </p:txBody>
      </p:sp>
      <p:pic>
        <p:nvPicPr>
          <p:cNvPr id="1026" name="Picture 2" descr="Tìm hiểu về các giống lúa chủ yếu được trồng phổ biến tại khắp 3 miền Việt  Nam - Hafiquacen">
            <a:extLst>
              <a:ext uri="{FF2B5EF4-FFF2-40B4-BE49-F238E27FC236}">
                <a16:creationId xmlns:a16="http://schemas.microsoft.com/office/drawing/2014/main" id="{AF10AEE7-3D45-B659-454B-51532B0535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713647" y="3078749"/>
            <a:ext cx="5787030" cy="3733028"/>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a:extLst/>
        </p:spPr>
      </p:pic>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717088" y="-6841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grpSp>
        <p:nvGrpSpPr>
          <p:cNvPr id="16" name="Group 16"/>
          <p:cNvGrpSpPr/>
          <p:nvPr/>
        </p:nvGrpSpPr>
        <p:grpSpPr>
          <a:xfrm>
            <a:off x="-869488" y="-836544"/>
            <a:ext cx="20086371" cy="12006726"/>
            <a:chOff x="0" y="0"/>
            <a:chExt cx="26781829" cy="16008969"/>
          </a:xfrm>
        </p:grpSpPr>
        <p:grpSp>
          <p:nvGrpSpPr>
            <p:cNvPr id="17" name="Group 17"/>
            <p:cNvGrpSpPr/>
            <p:nvPr/>
          </p:nvGrpSpPr>
          <p:grpSpPr>
            <a:xfrm>
              <a:off x="0" y="394920"/>
              <a:ext cx="1900244" cy="15205129"/>
              <a:chOff x="0" y="0"/>
              <a:chExt cx="356429" cy="2852028"/>
            </a:xfrm>
          </p:grpSpPr>
          <p:sp>
            <p:nvSpPr>
              <p:cNvPr id="18" name="Freeform 1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19" name="TextBox 1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20" name="Group 20"/>
            <p:cNvGrpSpPr/>
            <p:nvPr/>
          </p:nvGrpSpPr>
          <p:grpSpPr>
            <a:xfrm>
              <a:off x="24881585" y="394920"/>
              <a:ext cx="1900244" cy="15205129"/>
              <a:chOff x="0" y="0"/>
              <a:chExt cx="356429" cy="2852028"/>
            </a:xfrm>
          </p:grpSpPr>
          <p:sp>
            <p:nvSpPr>
              <p:cNvPr id="21" name="Freeform 21"/>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22" name="TextBox 22"/>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23" name="Group 23"/>
            <p:cNvGrpSpPr/>
            <p:nvPr/>
          </p:nvGrpSpPr>
          <p:grpSpPr>
            <a:xfrm rot="5400000">
              <a:off x="12801106" y="-11850985"/>
              <a:ext cx="1900244" cy="25602213"/>
              <a:chOff x="0" y="0"/>
              <a:chExt cx="356429" cy="4802210"/>
            </a:xfrm>
          </p:grpSpPr>
          <p:sp>
            <p:nvSpPr>
              <p:cNvPr id="24" name="Freeform 2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25" name="TextBox 2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26" name="Group 26"/>
            <p:cNvGrpSpPr/>
            <p:nvPr/>
          </p:nvGrpSpPr>
          <p:grpSpPr>
            <a:xfrm rot="5400000">
              <a:off x="12656286" y="2257740"/>
              <a:ext cx="1900244" cy="25602213"/>
              <a:chOff x="0" y="0"/>
              <a:chExt cx="356429" cy="4802210"/>
            </a:xfrm>
          </p:grpSpPr>
          <p:sp>
            <p:nvSpPr>
              <p:cNvPr id="27" name="Freeform 27"/>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28" name="TextBox 28"/>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29" name="Freeform 29"/>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30" name="Freeform 30"/>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32" name="Freeform 32"/>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33" name="Group 33"/>
          <p:cNvGrpSpPr/>
          <p:nvPr/>
        </p:nvGrpSpPr>
        <p:grpSpPr>
          <a:xfrm>
            <a:off x="1860140" y="4039872"/>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36" name="Freeform 36"/>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grpSp>
        <p:nvGrpSpPr>
          <p:cNvPr id="37" name="Group 37"/>
          <p:cNvGrpSpPr>
            <a:grpSpLocks noChangeAspect="1"/>
          </p:cNvGrpSpPr>
          <p:nvPr/>
        </p:nvGrpSpPr>
        <p:grpSpPr>
          <a:xfrm rot="1977585">
            <a:off x="3269116" y="942627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p:nvPr/>
        </p:nvGrpSpPr>
        <p:grpSpPr>
          <a:xfrm>
            <a:off x="2030890" y="9258300"/>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1" name="Freeform 41"/>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2" name="Group 42"/>
          <p:cNvGrpSpPr>
            <a:grpSpLocks noChangeAspect="1"/>
          </p:cNvGrpSpPr>
          <p:nvPr/>
        </p:nvGrpSpPr>
        <p:grpSpPr>
          <a:xfrm rot="-874149">
            <a:off x="1053712" y="5439604"/>
            <a:ext cx="498419" cy="262574"/>
            <a:chOff x="0" y="0"/>
            <a:chExt cx="1610360" cy="848360"/>
          </a:xfrm>
        </p:grpSpPr>
        <p:sp>
          <p:nvSpPr>
            <p:cNvPr id="43" name="Freeform 4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4" name="Freeform 44"/>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5" name="Group 45"/>
          <p:cNvGrpSpPr/>
          <p:nvPr/>
        </p:nvGrpSpPr>
        <p:grpSpPr>
          <a:xfrm rot="-2074858">
            <a:off x="17005916" y="3023269"/>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7" name="Freeform 47"/>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48" name="Freeform 48"/>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49" name="Freeform 49"/>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50" name="Group 50"/>
          <p:cNvGrpSpPr>
            <a:grpSpLocks noChangeAspect="1"/>
          </p:cNvGrpSpPr>
          <p:nvPr/>
        </p:nvGrpSpPr>
        <p:grpSpPr>
          <a:xfrm rot="-2949008">
            <a:off x="16391003" y="2732426"/>
            <a:ext cx="498419" cy="262574"/>
            <a:chOff x="0" y="0"/>
            <a:chExt cx="1610360" cy="848360"/>
          </a:xfrm>
        </p:grpSpPr>
        <p:sp>
          <p:nvSpPr>
            <p:cNvPr id="51" name="Freeform 5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2" name="Group 52"/>
          <p:cNvGrpSpPr>
            <a:grpSpLocks noChangeAspect="1"/>
          </p:cNvGrpSpPr>
          <p:nvPr/>
        </p:nvGrpSpPr>
        <p:grpSpPr>
          <a:xfrm rot="-2949008">
            <a:off x="15391425" y="9082283"/>
            <a:ext cx="498419" cy="262574"/>
            <a:chOff x="0" y="0"/>
            <a:chExt cx="1610360" cy="848360"/>
          </a:xfrm>
        </p:grpSpPr>
        <p:sp>
          <p:nvSpPr>
            <p:cNvPr id="53" name="Freeform 5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4" name="Group 54"/>
          <p:cNvGrpSpPr/>
          <p:nvPr/>
        </p:nvGrpSpPr>
        <p:grpSpPr>
          <a:xfrm>
            <a:off x="17186641" y="6756002"/>
            <a:ext cx="229651" cy="229651"/>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61" name="TextBox 61"/>
          <p:cNvSpPr txBox="1"/>
          <p:nvPr/>
        </p:nvSpPr>
        <p:spPr>
          <a:xfrm>
            <a:off x="1854425" y="754293"/>
            <a:ext cx="14579150" cy="568325"/>
          </a:xfrm>
          <a:prstGeom prst="rect">
            <a:avLst/>
          </a:prstGeom>
        </p:spPr>
        <p:txBody>
          <a:bodyPr lIns="0" tIns="0" rIns="0" bIns="0" rtlCol="0" anchor="t">
            <a:spAutoFit/>
          </a:bodyPr>
          <a:lstStyle/>
          <a:p>
            <a:pPr algn="ctr">
              <a:lnSpc>
                <a:spcPts val="4000"/>
              </a:lnSpc>
            </a:pPr>
            <a:r>
              <a:rPr lang="en-US" sz="5000">
                <a:solidFill>
                  <a:srgbClr val="4F3B20"/>
                </a:solidFill>
                <a:latin typeface="Arial Unicode"/>
              </a:rPr>
              <a:t> III. Vai trò của đột biến gene </a:t>
            </a:r>
          </a:p>
        </p:txBody>
      </p:sp>
      <p:sp>
        <p:nvSpPr>
          <p:cNvPr id="62" name="TextBox 62"/>
          <p:cNvSpPr txBox="1"/>
          <p:nvPr/>
        </p:nvSpPr>
        <p:spPr>
          <a:xfrm>
            <a:off x="2781304" y="1233463"/>
            <a:ext cx="5083572" cy="762000"/>
          </a:xfrm>
          <a:prstGeom prst="rect">
            <a:avLst/>
          </a:prstGeom>
        </p:spPr>
        <p:txBody>
          <a:bodyPr lIns="0" tIns="0" rIns="0" bIns="0" rtlCol="0" anchor="t">
            <a:spAutoFit/>
          </a:bodyPr>
          <a:lstStyle/>
          <a:p>
            <a:pPr algn="ctr">
              <a:lnSpc>
                <a:spcPts val="6299"/>
              </a:lnSpc>
              <a:spcBef>
                <a:spcPct val="0"/>
              </a:spcBef>
            </a:pPr>
            <a:r>
              <a:rPr lang="en-US" sz="4500">
                <a:solidFill>
                  <a:srgbClr val="4F3B20"/>
                </a:solidFill>
                <a:latin typeface="Arial Unicode"/>
              </a:rPr>
              <a:t>2. Trong chọn giống</a:t>
            </a:r>
          </a:p>
        </p:txBody>
      </p:sp>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678024" y="-85986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29" name="Freeform 29"/>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30" name="Freeform 30"/>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31" name="Freeform 31"/>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32" name="Freeform 32"/>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grpSp>
        <p:nvGrpSpPr>
          <p:cNvPr id="33" name="Group 33"/>
          <p:cNvGrpSpPr/>
          <p:nvPr/>
        </p:nvGrpSpPr>
        <p:grpSpPr>
          <a:xfrm>
            <a:off x="1860140" y="4039872"/>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36" name="Freeform 36"/>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grpSp>
        <p:nvGrpSpPr>
          <p:cNvPr id="37" name="Group 37"/>
          <p:cNvGrpSpPr>
            <a:grpSpLocks noChangeAspect="1"/>
          </p:cNvGrpSpPr>
          <p:nvPr/>
        </p:nvGrpSpPr>
        <p:grpSpPr>
          <a:xfrm rot="1977585">
            <a:off x="3269116" y="942627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p:nvPr/>
        </p:nvGrpSpPr>
        <p:grpSpPr>
          <a:xfrm>
            <a:off x="2030890" y="9258300"/>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1" name="Freeform 41"/>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2" name="Group 42"/>
          <p:cNvGrpSpPr>
            <a:grpSpLocks noChangeAspect="1"/>
          </p:cNvGrpSpPr>
          <p:nvPr/>
        </p:nvGrpSpPr>
        <p:grpSpPr>
          <a:xfrm rot="-874149">
            <a:off x="1053712" y="5439604"/>
            <a:ext cx="498419" cy="262574"/>
            <a:chOff x="0" y="0"/>
            <a:chExt cx="1610360" cy="848360"/>
          </a:xfrm>
        </p:grpSpPr>
        <p:sp>
          <p:nvSpPr>
            <p:cNvPr id="43" name="Freeform 4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4" name="Freeform 44"/>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45" name="Group 45"/>
          <p:cNvGrpSpPr/>
          <p:nvPr/>
        </p:nvGrpSpPr>
        <p:grpSpPr>
          <a:xfrm rot="-2074858">
            <a:off x="17005916" y="3023269"/>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7" name="Freeform 47"/>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48" name="Freeform 48"/>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49" name="Freeform 49"/>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grpSp>
        <p:nvGrpSpPr>
          <p:cNvPr id="50" name="Group 50"/>
          <p:cNvGrpSpPr>
            <a:grpSpLocks noChangeAspect="1"/>
          </p:cNvGrpSpPr>
          <p:nvPr/>
        </p:nvGrpSpPr>
        <p:grpSpPr>
          <a:xfrm rot="-2949008">
            <a:off x="16391003" y="2732426"/>
            <a:ext cx="498419" cy="262574"/>
            <a:chOff x="0" y="0"/>
            <a:chExt cx="1610360" cy="848360"/>
          </a:xfrm>
        </p:grpSpPr>
        <p:sp>
          <p:nvSpPr>
            <p:cNvPr id="51" name="Freeform 5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2" name="Group 52"/>
          <p:cNvGrpSpPr>
            <a:grpSpLocks noChangeAspect="1"/>
          </p:cNvGrpSpPr>
          <p:nvPr/>
        </p:nvGrpSpPr>
        <p:grpSpPr>
          <a:xfrm rot="-2949008">
            <a:off x="15391425" y="9082283"/>
            <a:ext cx="498419" cy="262574"/>
            <a:chOff x="0" y="0"/>
            <a:chExt cx="1610360" cy="848360"/>
          </a:xfrm>
        </p:grpSpPr>
        <p:sp>
          <p:nvSpPr>
            <p:cNvPr id="53" name="Freeform 5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4" name="Group 54"/>
          <p:cNvGrpSpPr/>
          <p:nvPr/>
        </p:nvGrpSpPr>
        <p:grpSpPr>
          <a:xfrm>
            <a:off x="17186641" y="6756002"/>
            <a:ext cx="229651" cy="229651"/>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6" name="Freeform 56"/>
          <p:cNvSpPr/>
          <p:nvPr/>
        </p:nvSpPr>
        <p:spPr>
          <a:xfrm>
            <a:off x="11556209" y="2906188"/>
            <a:ext cx="5981466" cy="4179880"/>
          </a:xfrm>
          <a:custGeom>
            <a:avLst/>
            <a:gdLst/>
            <a:ahLst/>
            <a:cxnLst/>
            <a:rect l="l" t="t" r="r" b="b"/>
            <a:pathLst>
              <a:path w="13453977" h="7584680">
                <a:moveTo>
                  <a:pt x="0" y="0"/>
                </a:moveTo>
                <a:lnTo>
                  <a:pt x="13453977" y="0"/>
                </a:lnTo>
                <a:lnTo>
                  <a:pt x="13453977" y="7584680"/>
                </a:lnTo>
                <a:lnTo>
                  <a:pt x="0" y="7584680"/>
                </a:lnTo>
                <a:lnTo>
                  <a:pt x="0" y="0"/>
                </a:lnTo>
                <a:close/>
              </a:path>
            </a:pathLst>
          </a:custGeom>
          <a:blipFill>
            <a:blip r:embed="rId17"/>
            <a:stretch>
              <a:fillRect/>
            </a:stretch>
          </a:blipFill>
          <a:ln w="57150">
            <a:solidFill>
              <a:schemeClr val="tx1"/>
            </a:solidFill>
          </a:ln>
        </p:spPr>
      </p:sp>
      <p:sp>
        <p:nvSpPr>
          <p:cNvPr id="57" name="TextBox 57"/>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 III. Vai trò của đột biến gene </a:t>
            </a:r>
          </a:p>
        </p:txBody>
      </p:sp>
      <p:sp>
        <p:nvSpPr>
          <p:cNvPr id="58" name="TextBox 58"/>
          <p:cNvSpPr txBox="1"/>
          <p:nvPr/>
        </p:nvSpPr>
        <p:spPr>
          <a:xfrm>
            <a:off x="2781304" y="1233463"/>
            <a:ext cx="5083572" cy="722698"/>
          </a:xfrm>
          <a:prstGeom prst="rect">
            <a:avLst/>
          </a:prstGeom>
        </p:spPr>
        <p:txBody>
          <a:bodyPr lIns="0" tIns="0" rIns="0" bIns="0" rtlCol="0" anchor="t">
            <a:spAutoFit/>
          </a:bodyPr>
          <a:lstStyle/>
          <a:p>
            <a:pPr algn="ctr">
              <a:lnSpc>
                <a:spcPts val="6299"/>
              </a:lnSpc>
              <a:spcBef>
                <a:spcPct val="0"/>
              </a:spcBef>
            </a:pPr>
            <a:r>
              <a:rPr lang="en-US" sz="4000" b="1" u="sng">
                <a:solidFill>
                  <a:schemeClr val="accent3">
                    <a:lumMod val="75000"/>
                  </a:schemeClr>
                </a:solidFill>
                <a:latin typeface="Arial" panose="020B0604020202020204" pitchFamily="34" charset="0"/>
                <a:cs typeface="Arial" panose="020B0604020202020204" pitchFamily="34" charset="0"/>
              </a:rPr>
              <a:t>2. Trong chọn giống</a:t>
            </a:r>
          </a:p>
        </p:txBody>
      </p:sp>
      <p:grpSp>
        <p:nvGrpSpPr>
          <p:cNvPr id="59" name="Group 56"/>
          <p:cNvGrpSpPr/>
          <p:nvPr/>
        </p:nvGrpSpPr>
        <p:grpSpPr>
          <a:xfrm>
            <a:off x="1358567" y="2518904"/>
            <a:ext cx="9867896" cy="5022100"/>
            <a:chOff x="0" y="0"/>
            <a:chExt cx="17821522" cy="7139615"/>
          </a:xfrm>
        </p:grpSpPr>
        <p:grpSp>
          <p:nvGrpSpPr>
            <p:cNvPr id="60" name="Group 57"/>
            <p:cNvGrpSpPr/>
            <p:nvPr/>
          </p:nvGrpSpPr>
          <p:grpSpPr>
            <a:xfrm>
              <a:off x="0" y="0"/>
              <a:ext cx="17821522" cy="7139615"/>
              <a:chOff x="0" y="0"/>
              <a:chExt cx="3155021" cy="1263957"/>
            </a:xfrm>
          </p:grpSpPr>
          <p:sp>
            <p:nvSpPr>
              <p:cNvPr id="62" name="Freeform 58"/>
              <p:cNvSpPr/>
              <p:nvPr/>
            </p:nvSpPr>
            <p:spPr>
              <a:xfrm>
                <a:off x="0" y="0"/>
                <a:ext cx="3155021" cy="1263957"/>
              </a:xfrm>
              <a:custGeom>
                <a:avLst/>
                <a:gdLst/>
                <a:ahLst/>
                <a:cxnLst/>
                <a:rect l="l" t="t" r="r" b="b"/>
                <a:pathLst>
                  <a:path w="3155021" h="1263957">
                    <a:moveTo>
                      <a:pt x="29540" y="0"/>
                    </a:moveTo>
                    <a:lnTo>
                      <a:pt x="3125481" y="0"/>
                    </a:lnTo>
                    <a:cubicBezTo>
                      <a:pt x="3141796" y="0"/>
                      <a:pt x="3155021" y="13226"/>
                      <a:pt x="3155021" y="29540"/>
                    </a:cubicBezTo>
                    <a:lnTo>
                      <a:pt x="3155021" y="1234417"/>
                    </a:lnTo>
                    <a:cubicBezTo>
                      <a:pt x="3155021" y="1250732"/>
                      <a:pt x="3141796" y="1263957"/>
                      <a:pt x="3125481" y="1263957"/>
                    </a:cubicBezTo>
                    <a:lnTo>
                      <a:pt x="29540" y="1263957"/>
                    </a:lnTo>
                    <a:cubicBezTo>
                      <a:pt x="13226" y="1263957"/>
                      <a:pt x="0" y="1250732"/>
                      <a:pt x="0" y="1234417"/>
                    </a:cubicBezTo>
                    <a:lnTo>
                      <a:pt x="0" y="29540"/>
                    </a:lnTo>
                    <a:cubicBezTo>
                      <a:pt x="0" y="13226"/>
                      <a:pt x="13226" y="0"/>
                      <a:pt x="29540" y="0"/>
                    </a:cubicBezTo>
                    <a:close/>
                  </a:path>
                </a:pathLst>
              </a:custGeom>
              <a:solidFill>
                <a:srgbClr val="F6E7CA"/>
              </a:solidFill>
            </p:spPr>
          </p:sp>
          <p:sp>
            <p:nvSpPr>
              <p:cNvPr id="63" name="TextBox 59"/>
              <p:cNvSpPr txBox="1"/>
              <p:nvPr/>
            </p:nvSpPr>
            <p:spPr>
              <a:xfrm>
                <a:off x="0" y="-38100"/>
                <a:ext cx="3155021" cy="1302057"/>
              </a:xfrm>
              <a:prstGeom prst="rect">
                <a:avLst/>
              </a:prstGeom>
            </p:spPr>
            <p:txBody>
              <a:bodyPr lIns="56681" tIns="56681" rIns="56681" bIns="56681" rtlCol="0" anchor="ctr"/>
              <a:lstStyle/>
              <a:p>
                <a:pPr algn="ctr">
                  <a:lnSpc>
                    <a:spcPts val="2660"/>
                  </a:lnSpc>
                </a:pPr>
                <a:endParaRPr/>
              </a:p>
            </p:txBody>
          </p:sp>
        </p:grpSp>
        <p:sp>
          <p:nvSpPr>
            <p:cNvPr id="61" name="TextBox 60"/>
            <p:cNvSpPr txBox="1"/>
            <p:nvPr/>
          </p:nvSpPr>
          <p:spPr>
            <a:xfrm>
              <a:off x="325290" y="413836"/>
              <a:ext cx="17067980" cy="6648805"/>
            </a:xfrm>
            <a:prstGeom prst="rect">
              <a:avLst/>
            </a:prstGeom>
          </p:spPr>
          <p:txBody>
            <a:bodyPr lIns="0" tIns="0" rIns="0" bIns="0" rtlCol="0" anchor="t">
              <a:spAutoFit/>
            </a:bodyPr>
            <a:lstStyle/>
            <a:p>
              <a:pPr>
                <a:lnSpc>
                  <a:spcPts val="6248"/>
                </a:lnSpc>
                <a:spcBef>
                  <a:spcPct val="0"/>
                </a:spcBef>
              </a:pPr>
              <a:r>
                <a:rPr lang="en-US" sz="3600" b="1" u="sng">
                  <a:solidFill>
                    <a:srgbClr val="4F3B20"/>
                  </a:solidFill>
                  <a:latin typeface="Arial" panose="020B0604020202020204" pitchFamily="34" charset="0"/>
                  <a:cs typeface="Arial" panose="020B0604020202020204" pitchFamily="34" charset="0"/>
                </a:rPr>
                <a:t>Ví dụ: </a:t>
              </a:r>
              <a:r>
                <a:rPr lang="en-US" sz="3600">
                  <a:solidFill>
                    <a:srgbClr val="4F3B20"/>
                  </a:solidFill>
                  <a:latin typeface="Arial" panose="020B0604020202020204" pitchFamily="34" charset="0"/>
                  <a:cs typeface="Arial" panose="020B0604020202020204" pitchFamily="34" charset="0"/>
                </a:rPr>
                <a:t>Đột biến làm xuất hiện bộ ba kết thúc sớm khiến cho chồi cây cải phân nhánh mạnh đã được con người chọn lọc tạo nên các loại súp lơ trắng và súp lơ xanh, trong khi nhánh tiến hoá có cùng tổ tiên không bị đột biến hình thành nên các giống bắp cải và cải xoăn</a:t>
              </a:r>
            </a:p>
          </p:txBody>
        </p:sp>
      </p:grpSp>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99186" y="-85986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29" name="Freeform 29"/>
          <p:cNvSpPr/>
          <p:nvPr/>
        </p:nvSpPr>
        <p:spPr>
          <a:xfrm rot="542064">
            <a:off x="841218" y="474940"/>
            <a:ext cx="1572991" cy="1832934"/>
          </a:xfrm>
          <a:custGeom>
            <a:avLst/>
            <a:gdLst/>
            <a:ahLst/>
            <a:cxnLst/>
            <a:rect l="l" t="t" r="r" b="b"/>
            <a:pathLst>
              <a:path w="1572991" h="1832934">
                <a:moveTo>
                  <a:pt x="0" y="0"/>
                </a:moveTo>
                <a:lnTo>
                  <a:pt x="1572991" y="0"/>
                </a:lnTo>
                <a:lnTo>
                  <a:pt x="1572991" y="1832935"/>
                </a:lnTo>
                <a:lnTo>
                  <a:pt x="0" y="1832935"/>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rot="-10325232" flipV="1">
            <a:off x="547839" y="7794445"/>
            <a:ext cx="1814102" cy="1814102"/>
          </a:xfrm>
          <a:custGeom>
            <a:avLst/>
            <a:gdLst/>
            <a:ahLst/>
            <a:cxnLst/>
            <a:rect l="l" t="t" r="r" b="b"/>
            <a:pathLst>
              <a:path w="1814102" h="1814102">
                <a:moveTo>
                  <a:pt x="0" y="1814102"/>
                </a:moveTo>
                <a:lnTo>
                  <a:pt x="1814102" y="1814102"/>
                </a:lnTo>
                <a:lnTo>
                  <a:pt x="1814102" y="0"/>
                </a:lnTo>
                <a:lnTo>
                  <a:pt x="0" y="0"/>
                </a:lnTo>
                <a:lnTo>
                  <a:pt x="0" y="1814102"/>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31" name="Freeform 31"/>
          <p:cNvSpPr/>
          <p:nvPr/>
        </p:nvSpPr>
        <p:spPr>
          <a:xfrm>
            <a:off x="16051862" y="7515999"/>
            <a:ext cx="1983207" cy="1936331"/>
          </a:xfrm>
          <a:custGeom>
            <a:avLst/>
            <a:gdLst/>
            <a:ahLst/>
            <a:cxnLst/>
            <a:rect l="l" t="t" r="r" b="b"/>
            <a:pathLst>
              <a:path w="1983207" h="1936331">
                <a:moveTo>
                  <a:pt x="0" y="0"/>
                </a:moveTo>
                <a:lnTo>
                  <a:pt x="1983207" y="0"/>
                </a:lnTo>
                <a:lnTo>
                  <a:pt x="1983207" y="1936330"/>
                </a:lnTo>
                <a:lnTo>
                  <a:pt x="0" y="1936330"/>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p:spPr>
      </p:sp>
      <p:sp>
        <p:nvSpPr>
          <p:cNvPr id="32" name="Freeform 32"/>
          <p:cNvSpPr/>
          <p:nvPr/>
        </p:nvSpPr>
        <p:spPr>
          <a:xfrm rot="-734777">
            <a:off x="16555364" y="762083"/>
            <a:ext cx="1003814" cy="1780960"/>
          </a:xfrm>
          <a:custGeom>
            <a:avLst/>
            <a:gdLst/>
            <a:ahLst/>
            <a:cxnLst/>
            <a:rect l="l" t="t" r="r" b="b"/>
            <a:pathLst>
              <a:path w="1003814" h="1780960">
                <a:moveTo>
                  <a:pt x="0" y="0"/>
                </a:moveTo>
                <a:lnTo>
                  <a:pt x="1003814" y="0"/>
                </a:lnTo>
                <a:lnTo>
                  <a:pt x="1003814" y="1780960"/>
                </a:lnTo>
                <a:lnTo>
                  <a:pt x="0" y="1780960"/>
                </a:lnTo>
                <a:lnTo>
                  <a:pt x="0" y="0"/>
                </a:lnTo>
                <a:close/>
              </a:path>
            </a:pathLst>
          </a:custGeom>
          <a:blipFill>
            <a:blip r:embed="rId8">
              <a:alphaModFix amt="30000"/>
              <a:extLst>
                <a:ext uri="{96DAC541-7B7A-43D3-8B79-37D633B846F1}">
                  <asvg:svgBlip xmlns:asvg="http://schemas.microsoft.com/office/drawing/2016/SVG/main" xmlns="" r:embed="rId9"/>
                </a:ext>
              </a:extLst>
            </a:blip>
            <a:stretch>
              <a:fillRect/>
            </a:stretch>
          </a:blipFill>
        </p:spPr>
      </p:sp>
      <p:grpSp>
        <p:nvGrpSpPr>
          <p:cNvPr id="33" name="Group 33"/>
          <p:cNvGrpSpPr/>
          <p:nvPr/>
        </p:nvGrpSpPr>
        <p:grpSpPr>
          <a:xfrm>
            <a:off x="1860140" y="4039872"/>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2">
              <a:alphaModFix amt="30000"/>
              <a:extLst>
                <a:ext uri="{96DAC541-7B7A-43D3-8B79-37D633B846F1}">
                  <asvg:svgBlip xmlns:asvg="http://schemas.microsoft.com/office/drawing/2016/SVG/main" xmlns="" r:embed="rId13"/>
                </a:ext>
              </a:extLst>
            </a:blip>
            <a:stretch>
              <a:fillRect/>
            </a:stretch>
          </a:blipFill>
        </p:spPr>
      </p:sp>
      <p:grpSp>
        <p:nvGrpSpPr>
          <p:cNvPr id="37" name="Group 37"/>
          <p:cNvGrpSpPr>
            <a:grpSpLocks noChangeAspect="1"/>
          </p:cNvGrpSpPr>
          <p:nvPr/>
        </p:nvGrpSpPr>
        <p:grpSpPr>
          <a:xfrm rot="1977585">
            <a:off x="3269116" y="9426276"/>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39" name="Group 39"/>
          <p:cNvGrpSpPr/>
          <p:nvPr/>
        </p:nvGrpSpPr>
        <p:grpSpPr>
          <a:xfrm>
            <a:off x="2030890" y="9258300"/>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1" name="Freeform 41"/>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alphaModFix amt="30000"/>
              <a:extLst>
                <a:ext uri="{96DAC541-7B7A-43D3-8B79-37D633B846F1}">
                  <asvg:svgBlip xmlns:asvg="http://schemas.microsoft.com/office/drawing/2016/SVG/main" xmlns="" r:embed="rId15"/>
                </a:ext>
              </a:extLst>
            </a:blip>
            <a:stretch>
              <a:fillRect/>
            </a:stretch>
          </a:blipFill>
        </p:spPr>
      </p:sp>
      <p:grpSp>
        <p:nvGrpSpPr>
          <p:cNvPr id="42" name="Group 42"/>
          <p:cNvGrpSpPr>
            <a:grpSpLocks noChangeAspect="1"/>
          </p:cNvGrpSpPr>
          <p:nvPr/>
        </p:nvGrpSpPr>
        <p:grpSpPr>
          <a:xfrm rot="-874149">
            <a:off x="1053712" y="5439604"/>
            <a:ext cx="498419" cy="262574"/>
            <a:chOff x="0" y="0"/>
            <a:chExt cx="1610360" cy="848360"/>
          </a:xfrm>
        </p:grpSpPr>
        <p:sp>
          <p:nvSpPr>
            <p:cNvPr id="43" name="Freeform 4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4" name="Freeform 44"/>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alphaModFix amt="30000"/>
              <a:extLst>
                <a:ext uri="{96DAC541-7B7A-43D3-8B79-37D633B846F1}">
                  <asvg:svgBlip xmlns:asvg="http://schemas.microsoft.com/office/drawing/2016/SVG/main" xmlns="" r:embed="rId15"/>
                </a:ext>
              </a:extLst>
            </a:blip>
            <a:stretch>
              <a:fillRect/>
            </a:stretch>
          </a:blipFill>
        </p:spPr>
      </p:sp>
      <p:grpSp>
        <p:nvGrpSpPr>
          <p:cNvPr id="45" name="Group 45"/>
          <p:cNvGrpSpPr/>
          <p:nvPr/>
        </p:nvGrpSpPr>
        <p:grpSpPr>
          <a:xfrm rot="-2074858">
            <a:off x="17005916" y="3023269"/>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47" name="Freeform 47"/>
          <p:cNvSpPr/>
          <p:nvPr/>
        </p:nvSpPr>
        <p:spPr>
          <a:xfrm rot="-2074858">
            <a:off x="15424265" y="839557"/>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sp>
      <p:sp>
        <p:nvSpPr>
          <p:cNvPr id="48" name="Freeform 48"/>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alphaModFix amt="30000"/>
              <a:extLst>
                <a:ext uri="{96DAC541-7B7A-43D3-8B79-37D633B846F1}">
                  <asvg:svgBlip xmlns:asvg="http://schemas.microsoft.com/office/drawing/2016/SVG/main" xmlns="" r:embed="rId13"/>
                </a:ext>
              </a:extLst>
            </a:blip>
            <a:stretch>
              <a:fillRect/>
            </a:stretch>
          </a:blipFill>
        </p:spPr>
      </p:sp>
      <p:sp>
        <p:nvSpPr>
          <p:cNvPr id="49" name="Freeform 49"/>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alphaModFix amt="30000"/>
              <a:extLst>
                <a:ext uri="{96DAC541-7B7A-43D3-8B79-37D633B846F1}">
                  <asvg:svgBlip xmlns:asvg="http://schemas.microsoft.com/office/drawing/2016/SVG/main" xmlns="" r:embed="rId15"/>
                </a:ext>
              </a:extLst>
            </a:blip>
            <a:stretch>
              <a:fillRect/>
            </a:stretch>
          </a:blipFill>
        </p:spPr>
      </p:sp>
      <p:grpSp>
        <p:nvGrpSpPr>
          <p:cNvPr id="50" name="Group 50"/>
          <p:cNvGrpSpPr>
            <a:grpSpLocks noChangeAspect="1"/>
          </p:cNvGrpSpPr>
          <p:nvPr/>
        </p:nvGrpSpPr>
        <p:grpSpPr>
          <a:xfrm rot="-2949008">
            <a:off x="16391003" y="2732426"/>
            <a:ext cx="498419" cy="262574"/>
            <a:chOff x="0" y="0"/>
            <a:chExt cx="1610360" cy="848360"/>
          </a:xfrm>
        </p:grpSpPr>
        <p:sp>
          <p:nvSpPr>
            <p:cNvPr id="51" name="Freeform 5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2" name="Group 52"/>
          <p:cNvGrpSpPr>
            <a:grpSpLocks noChangeAspect="1"/>
          </p:cNvGrpSpPr>
          <p:nvPr/>
        </p:nvGrpSpPr>
        <p:grpSpPr>
          <a:xfrm rot="-2949008">
            <a:off x="15391425" y="9082283"/>
            <a:ext cx="498419" cy="262574"/>
            <a:chOff x="0" y="0"/>
            <a:chExt cx="1610360" cy="848360"/>
          </a:xfrm>
        </p:grpSpPr>
        <p:sp>
          <p:nvSpPr>
            <p:cNvPr id="53" name="Freeform 5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54" name="Group 54"/>
          <p:cNvGrpSpPr/>
          <p:nvPr/>
        </p:nvGrpSpPr>
        <p:grpSpPr>
          <a:xfrm>
            <a:off x="17186641" y="6756002"/>
            <a:ext cx="229651" cy="229651"/>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56" name="Group 56"/>
          <p:cNvGrpSpPr/>
          <p:nvPr/>
        </p:nvGrpSpPr>
        <p:grpSpPr>
          <a:xfrm>
            <a:off x="1271177" y="2384303"/>
            <a:ext cx="15208304" cy="5743100"/>
            <a:chOff x="0" y="-215212"/>
            <a:chExt cx="20277738" cy="7657467"/>
          </a:xfrm>
        </p:grpSpPr>
        <p:grpSp>
          <p:nvGrpSpPr>
            <p:cNvPr id="57" name="Group 57"/>
            <p:cNvGrpSpPr/>
            <p:nvPr/>
          </p:nvGrpSpPr>
          <p:grpSpPr>
            <a:xfrm>
              <a:off x="0" y="-215212"/>
              <a:ext cx="20277738" cy="7657467"/>
              <a:chOff x="0" y="-38100"/>
              <a:chExt cx="3589856" cy="1355635"/>
            </a:xfrm>
          </p:grpSpPr>
          <p:sp>
            <p:nvSpPr>
              <p:cNvPr id="58" name="Freeform 58"/>
              <p:cNvSpPr/>
              <p:nvPr/>
            </p:nvSpPr>
            <p:spPr>
              <a:xfrm>
                <a:off x="0" y="0"/>
                <a:ext cx="3589856" cy="576636"/>
              </a:xfrm>
              <a:custGeom>
                <a:avLst/>
                <a:gdLst/>
                <a:ahLst/>
                <a:cxnLst/>
                <a:rect l="l" t="t" r="r" b="b"/>
                <a:pathLst>
                  <a:path w="3556856" h="1317535">
                    <a:moveTo>
                      <a:pt x="26203" y="0"/>
                    </a:moveTo>
                    <a:lnTo>
                      <a:pt x="3530653" y="0"/>
                    </a:lnTo>
                    <a:cubicBezTo>
                      <a:pt x="3545125" y="0"/>
                      <a:pt x="3556856" y="11731"/>
                      <a:pt x="3556856" y="26203"/>
                    </a:cubicBezTo>
                    <a:lnTo>
                      <a:pt x="3556856" y="1291332"/>
                    </a:lnTo>
                    <a:cubicBezTo>
                      <a:pt x="3556856" y="1305803"/>
                      <a:pt x="3545125" y="1317535"/>
                      <a:pt x="3530653" y="1317535"/>
                    </a:cubicBezTo>
                    <a:lnTo>
                      <a:pt x="26203" y="1317535"/>
                    </a:lnTo>
                    <a:cubicBezTo>
                      <a:pt x="11731" y="1317535"/>
                      <a:pt x="0" y="1305803"/>
                      <a:pt x="0" y="1291332"/>
                    </a:cubicBezTo>
                    <a:lnTo>
                      <a:pt x="0" y="26203"/>
                    </a:lnTo>
                    <a:cubicBezTo>
                      <a:pt x="0" y="11731"/>
                      <a:pt x="11731" y="0"/>
                      <a:pt x="26203" y="0"/>
                    </a:cubicBezTo>
                    <a:close/>
                  </a:path>
                </a:pathLst>
              </a:custGeom>
              <a:solidFill>
                <a:srgbClr val="F6E7CA"/>
              </a:solidFill>
            </p:spPr>
          </p:sp>
          <p:sp>
            <p:nvSpPr>
              <p:cNvPr id="59" name="TextBox 59"/>
              <p:cNvSpPr txBox="1"/>
              <p:nvPr/>
            </p:nvSpPr>
            <p:spPr>
              <a:xfrm>
                <a:off x="0" y="-38100"/>
                <a:ext cx="3556856" cy="1355635"/>
              </a:xfrm>
              <a:prstGeom prst="rect">
                <a:avLst/>
              </a:prstGeom>
            </p:spPr>
            <p:txBody>
              <a:bodyPr lIns="56681" tIns="56681" rIns="56681" bIns="56681"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410356" y="238797"/>
              <a:ext cx="19241818" cy="2773324"/>
            </a:xfrm>
            <a:prstGeom prst="rect">
              <a:avLst/>
            </a:prstGeom>
          </p:spPr>
          <p:txBody>
            <a:bodyPr lIns="0" tIns="0" rIns="0" bIns="0" rtlCol="0" anchor="t">
              <a:spAutoFit/>
            </a:bodyPr>
            <a:lstStyle/>
            <a:p>
              <a:pPr>
                <a:lnSpc>
                  <a:spcPts val="5599"/>
                </a:lnSpc>
              </a:pPr>
              <a:r>
                <a:rPr lang="en-US" sz="3600">
                  <a:latin typeface="Arial" panose="020B0604020202020204" pitchFamily="34" charset="0"/>
                  <a:cs typeface="Arial" panose="020B0604020202020204" pitchFamily="34" charset="0"/>
                </a:rPr>
                <a:t>   Đột biến cung cấp nguồn nguyên liệu cho quá trình tiến hoá. </a:t>
              </a:r>
            </a:p>
            <a:p>
              <a:pPr>
                <a:lnSpc>
                  <a:spcPts val="5599"/>
                </a:lnSpc>
              </a:pPr>
              <a:r>
                <a:rPr lang="en-US" sz="3600">
                  <a:latin typeface="Arial" panose="020B0604020202020204" pitchFamily="34" charset="0"/>
                  <a:cs typeface="Arial" panose="020B0604020202020204" pitchFamily="34" charset="0"/>
                </a:rPr>
                <a:t>   Đột biến gene tạo nên các đặc điểm khác nhau giữa các loài, thậm chí có thể dẫn đến hình thành loài mới</a:t>
              </a:r>
            </a:p>
          </p:txBody>
        </p:sp>
      </p:grpSp>
      <p:sp>
        <p:nvSpPr>
          <p:cNvPr id="61" name="TextBox 61"/>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 III. Vai trò của đột biến gene </a:t>
            </a:r>
          </a:p>
        </p:txBody>
      </p:sp>
      <p:sp>
        <p:nvSpPr>
          <p:cNvPr id="62" name="TextBox 62"/>
          <p:cNvSpPr txBox="1"/>
          <p:nvPr/>
        </p:nvSpPr>
        <p:spPr>
          <a:xfrm>
            <a:off x="1974965" y="1647171"/>
            <a:ext cx="4320878" cy="722698"/>
          </a:xfrm>
          <a:prstGeom prst="rect">
            <a:avLst/>
          </a:prstGeom>
        </p:spPr>
        <p:txBody>
          <a:bodyPr lIns="0" tIns="0" rIns="0" bIns="0" rtlCol="0" anchor="t">
            <a:spAutoFit/>
          </a:bodyPr>
          <a:lstStyle/>
          <a:p>
            <a:pPr algn="ctr">
              <a:lnSpc>
                <a:spcPts val="6299"/>
              </a:lnSpc>
              <a:spcBef>
                <a:spcPct val="0"/>
              </a:spcBef>
            </a:pPr>
            <a:r>
              <a:rPr lang="en-US" sz="4000" b="1" u="sng">
                <a:solidFill>
                  <a:schemeClr val="accent3">
                    <a:lumMod val="75000"/>
                  </a:schemeClr>
                </a:solidFill>
                <a:latin typeface="Arial" panose="020B0604020202020204" pitchFamily="34" charset="0"/>
                <a:cs typeface="Arial" panose="020B0604020202020204" pitchFamily="34" charset="0"/>
              </a:rPr>
              <a:t>3. Trong tiến hóa</a:t>
            </a:r>
          </a:p>
        </p:txBody>
      </p:sp>
      <p:sp>
        <p:nvSpPr>
          <p:cNvPr id="64" name="TextBox 63">
            <a:extLst>
              <a:ext uri="{FF2B5EF4-FFF2-40B4-BE49-F238E27FC236}">
                <a16:creationId xmlns:a16="http://schemas.microsoft.com/office/drawing/2014/main" id="{821E4A5E-C08A-C77B-B6E7-9C5F7734DA6E}"/>
              </a:ext>
            </a:extLst>
          </p:cNvPr>
          <p:cNvSpPr txBox="1"/>
          <p:nvPr/>
        </p:nvSpPr>
        <p:spPr>
          <a:xfrm>
            <a:off x="1271177" y="5473005"/>
            <a:ext cx="10072914" cy="3166824"/>
          </a:xfrm>
          <a:prstGeom prst="roundRect">
            <a:avLst/>
          </a:prstGeom>
          <a:solidFill>
            <a:schemeClr val="accent5">
              <a:lumMod val="40000"/>
              <a:lumOff val="60000"/>
            </a:schemeClr>
          </a:solidFill>
        </p:spPr>
        <p:txBody>
          <a:bodyPr wrap="square">
            <a:spAutoFit/>
          </a:bodyPr>
          <a:lstStyle/>
          <a:p>
            <a:r>
              <a:rPr lang="en-US" sz="3600">
                <a:latin typeface="Arial" panose="020B0604020202020204" pitchFamily="34" charset="0"/>
                <a:cs typeface="Arial" panose="020B0604020202020204" pitchFamily="34" charset="0"/>
              </a:rPr>
              <a:t> Ví dụ: Đột biến làm thay đổi chiều xoắn của vỏ ốc trong chi Bradybaena khiến cho các con ốc đột biến không thể giao phối với ốc bình thường dẫn đến cách li sinh sản và hình thành loài mới.</a:t>
            </a:r>
            <a:endParaRPr lang="vi-VN" sz="3600"/>
          </a:p>
        </p:txBody>
      </p:sp>
      <p:pic>
        <p:nvPicPr>
          <p:cNvPr id="2050" name="Picture 2" descr="Exotic invasive little snails Bradybaena similaris (J. Férussac, 1821)... |  Download Scientific Diagram">
            <a:extLst>
              <a:ext uri="{FF2B5EF4-FFF2-40B4-BE49-F238E27FC236}">
                <a16:creationId xmlns:a16="http://schemas.microsoft.com/office/drawing/2014/main" id="{049FEFB4-BCBB-6B8C-F911-9FD884E40B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856108" y="5486385"/>
            <a:ext cx="4932321" cy="3745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10287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1577143" y="1632763"/>
            <a:ext cx="15383888" cy="7517774"/>
            <a:chOff x="0" y="0"/>
            <a:chExt cx="4051724" cy="1979990"/>
          </a:xfrm>
        </p:grpSpPr>
        <p:sp>
          <p:nvSpPr>
            <p:cNvPr id="44" name="Freeform 44"/>
            <p:cNvSpPr/>
            <p:nvPr/>
          </p:nvSpPr>
          <p:spPr>
            <a:xfrm>
              <a:off x="0" y="0"/>
              <a:ext cx="4051724" cy="1979990"/>
            </a:xfrm>
            <a:custGeom>
              <a:avLst/>
              <a:gdLst/>
              <a:ahLst/>
              <a:cxnLst/>
              <a:rect l="l" t="t" r="r" b="b"/>
              <a:pathLst>
                <a:path w="4051724" h="1979990">
                  <a:moveTo>
                    <a:pt x="25666" y="0"/>
                  </a:moveTo>
                  <a:lnTo>
                    <a:pt x="4026058" y="0"/>
                  </a:lnTo>
                  <a:cubicBezTo>
                    <a:pt x="4040233" y="0"/>
                    <a:pt x="4051724" y="11491"/>
                    <a:pt x="4051724" y="25666"/>
                  </a:cubicBezTo>
                  <a:lnTo>
                    <a:pt x="4051724" y="1954324"/>
                  </a:lnTo>
                  <a:cubicBezTo>
                    <a:pt x="4051724" y="1968499"/>
                    <a:pt x="4040233" y="1979990"/>
                    <a:pt x="4026058" y="1979990"/>
                  </a:cubicBezTo>
                  <a:lnTo>
                    <a:pt x="25666" y="1979990"/>
                  </a:lnTo>
                  <a:cubicBezTo>
                    <a:pt x="18859" y="1979990"/>
                    <a:pt x="12331" y="1977286"/>
                    <a:pt x="7517" y="1972472"/>
                  </a:cubicBezTo>
                  <a:cubicBezTo>
                    <a:pt x="2704" y="1967659"/>
                    <a:pt x="0" y="1961131"/>
                    <a:pt x="0" y="1954324"/>
                  </a:cubicBezTo>
                  <a:lnTo>
                    <a:pt x="0" y="25666"/>
                  </a:lnTo>
                  <a:cubicBezTo>
                    <a:pt x="0" y="11491"/>
                    <a:pt x="11491" y="0"/>
                    <a:pt x="25666" y="0"/>
                  </a:cubicBezTo>
                  <a:close/>
                </a:path>
              </a:pathLst>
            </a:custGeom>
            <a:solidFill>
              <a:srgbClr val="AED6E5"/>
            </a:solidFill>
          </p:spPr>
        </p:sp>
        <p:sp>
          <p:nvSpPr>
            <p:cNvPr id="45" name="TextBox 45"/>
            <p:cNvSpPr txBox="1"/>
            <p:nvPr/>
          </p:nvSpPr>
          <p:spPr>
            <a:xfrm>
              <a:off x="0" y="-57150"/>
              <a:ext cx="4051724" cy="203714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6" name="TextBox 46"/>
          <p:cNvSpPr txBox="1"/>
          <p:nvPr/>
        </p:nvSpPr>
        <p:spPr>
          <a:xfrm>
            <a:off x="1854425" y="1740809"/>
            <a:ext cx="14824578" cy="7118680"/>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   Đột biến làm thay đổi cấu trúc của gene, chỉ liên quan đến một cặp nucleotide được gọi là đột biến điểm. Nguyên nhân phát sinh đột biến có thể do sai sót trong quá trình tái bản DNA hoặc do các tác nhân đột biến.</a:t>
            </a:r>
          </a:p>
          <a:p>
            <a:pPr>
              <a:lnSpc>
                <a:spcPts val="5599"/>
              </a:lnSpc>
            </a:pPr>
            <a:r>
              <a:rPr lang="en-US" sz="3999">
                <a:latin typeface="Arial" panose="020B0604020202020204" pitchFamily="34" charset="0"/>
                <a:cs typeface="Arial" panose="020B0604020202020204" pitchFamily="34" charset="0"/>
              </a:rPr>
              <a:t>   Dựa trên cơ chế phát sinh, đột biến gene được chia thành các loại: thay thế cặp nucleotide, thêm hoặc mất một cặp nucleotide.</a:t>
            </a:r>
          </a:p>
          <a:p>
            <a:pPr>
              <a:lnSpc>
                <a:spcPts val="5599"/>
              </a:lnSpc>
            </a:pPr>
            <a:r>
              <a:rPr lang="en-US" sz="3999">
                <a:latin typeface="Arial" panose="020B0604020202020204" pitchFamily="34" charset="0"/>
                <a:cs typeface="Arial" panose="020B0604020202020204" pitchFamily="34" charset="0"/>
              </a:rPr>
              <a:t>   Đột biến gene giúp các nhà di truyền học khám phá chức năng của gene, tìm ra quy luật di truyền cũng như nhiều quá trình sinh học khác. Đột biến gene là nguồn nguyên liệu cho quá trình tiến hóa và chọn giống.</a:t>
            </a:r>
          </a:p>
        </p:txBody>
      </p:sp>
      <p:sp>
        <p:nvSpPr>
          <p:cNvPr id="47" name="TextBox 47"/>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TÓM TẮT BÀI HỌC</a:t>
            </a: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76030"/>
            <a:ext cx="19234437" cy="1286303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3" name="Picture 3">
            <a:hlinkClick r:id="rId4" action="ppaction://hlinksldjump"/>
          </p:cNvPr>
          <p:cNvPicPr>
            <a:picLocks noChangeAspect="1"/>
          </p:cNvPicPr>
          <p:nvPr/>
        </p:nvPicPr>
        <p:blipFill>
          <a:blip r:embed="rId5"/>
          <a:srcRect/>
          <a:stretch>
            <a:fillRect/>
          </a:stretch>
        </p:blipFill>
        <p:spPr>
          <a:xfrm>
            <a:off x="14751169" y="6187583"/>
            <a:ext cx="4483268" cy="4483268"/>
          </a:xfrm>
          <a:prstGeom prst="rect">
            <a:avLst/>
          </a:prstGeom>
        </p:spPr>
      </p:pic>
      <p:sp>
        <p:nvSpPr>
          <p:cNvPr id="4" name="Freeform 4"/>
          <p:cNvSpPr/>
          <p:nvPr/>
        </p:nvSpPr>
        <p:spPr>
          <a:xfrm>
            <a:off x="204686" y="6815301"/>
            <a:ext cx="7315200" cy="3227832"/>
          </a:xfrm>
          <a:custGeom>
            <a:avLst/>
            <a:gdLst/>
            <a:ahLst/>
            <a:cxnLst/>
            <a:rect l="l" t="t" r="r" b="b"/>
            <a:pathLst>
              <a:path w="7315200" h="3227832">
                <a:moveTo>
                  <a:pt x="0" y="0"/>
                </a:moveTo>
                <a:lnTo>
                  <a:pt x="7315200" y="0"/>
                </a:lnTo>
                <a:lnTo>
                  <a:pt x="7315200" y="3227832"/>
                </a:lnTo>
                <a:lnTo>
                  <a:pt x="0" y="3227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2796332" y="2623078"/>
            <a:ext cx="13662868" cy="1727974"/>
          </a:xfrm>
          <a:prstGeom prst="rect">
            <a:avLst/>
          </a:prstGeom>
        </p:spPr>
        <p:txBody>
          <a:bodyPr wrap="square" lIns="0" tIns="0" rIns="0" bIns="0" rtlCol="0" anchor="t">
            <a:spAutoFit/>
          </a:bodyPr>
          <a:lstStyle/>
          <a:p>
            <a:pPr algn="ctr">
              <a:lnSpc>
                <a:spcPts val="14560"/>
              </a:lnSpc>
              <a:spcBef>
                <a:spcPct val="0"/>
              </a:spcBef>
            </a:pPr>
            <a:r>
              <a:rPr lang="en-US" sz="10400" b="1">
                <a:ln>
                  <a:solidFill>
                    <a:schemeClr val="accent6"/>
                  </a:solidFill>
                </a:ln>
                <a:solidFill>
                  <a:srgbClr val="FFFFFF"/>
                </a:solidFill>
                <a:effectLst>
                  <a:outerShdw blurRad="50800" dist="38100" dir="2700000" algn="tl" rotWithShape="0">
                    <a:prstClr val="black">
                      <a:alpha val="40000"/>
                    </a:prstClr>
                  </a:outerShdw>
                </a:effectLst>
                <a:latin typeface="Arial Unicode"/>
              </a:rPr>
              <a:t>TỔNG KẾT ĐIỂM SỐ</a:t>
            </a: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6542202" y="3102658"/>
            <a:ext cx="9311076" cy="5315973"/>
            <a:chOff x="0" y="0"/>
            <a:chExt cx="12414768" cy="7087964"/>
          </a:xfrm>
        </p:grpSpPr>
        <p:grpSp>
          <p:nvGrpSpPr>
            <p:cNvPr id="44" name="Group 44"/>
            <p:cNvGrpSpPr/>
            <p:nvPr/>
          </p:nvGrpSpPr>
          <p:grpSpPr>
            <a:xfrm>
              <a:off x="0" y="0"/>
              <a:ext cx="12414768" cy="7087964"/>
              <a:chOff x="0" y="0"/>
              <a:chExt cx="2452300" cy="1400092"/>
            </a:xfrm>
          </p:grpSpPr>
          <p:sp>
            <p:nvSpPr>
              <p:cNvPr id="45" name="Freeform 45"/>
              <p:cNvSpPr/>
              <p:nvPr/>
            </p:nvSpPr>
            <p:spPr>
              <a:xfrm>
                <a:off x="0" y="0"/>
                <a:ext cx="2452300" cy="1400092"/>
              </a:xfrm>
              <a:custGeom>
                <a:avLst/>
                <a:gdLst/>
                <a:ahLst/>
                <a:cxnLst/>
                <a:rect l="l" t="t" r="r" b="b"/>
                <a:pathLst>
                  <a:path w="2452300" h="1400092">
                    <a:moveTo>
                      <a:pt x="42405" y="0"/>
                    </a:moveTo>
                    <a:lnTo>
                      <a:pt x="2409895" y="0"/>
                    </a:lnTo>
                    <a:cubicBezTo>
                      <a:pt x="2421141" y="0"/>
                      <a:pt x="2431927" y="4468"/>
                      <a:pt x="2439880" y="12420"/>
                    </a:cubicBezTo>
                    <a:cubicBezTo>
                      <a:pt x="2447832" y="20373"/>
                      <a:pt x="2452300" y="31159"/>
                      <a:pt x="2452300" y="42405"/>
                    </a:cubicBezTo>
                    <a:lnTo>
                      <a:pt x="2452300" y="1357687"/>
                    </a:lnTo>
                    <a:cubicBezTo>
                      <a:pt x="2452300" y="1368933"/>
                      <a:pt x="2447832" y="1379719"/>
                      <a:pt x="2439880" y="1387671"/>
                    </a:cubicBezTo>
                    <a:cubicBezTo>
                      <a:pt x="2431927" y="1395624"/>
                      <a:pt x="2421141" y="1400092"/>
                      <a:pt x="2409895" y="1400092"/>
                    </a:cubicBezTo>
                    <a:lnTo>
                      <a:pt x="42405" y="1400092"/>
                    </a:lnTo>
                    <a:cubicBezTo>
                      <a:pt x="31159" y="1400092"/>
                      <a:pt x="20373" y="1395624"/>
                      <a:pt x="12420" y="1387671"/>
                    </a:cubicBezTo>
                    <a:cubicBezTo>
                      <a:pt x="4468" y="1379719"/>
                      <a:pt x="0" y="1368933"/>
                      <a:pt x="0" y="1357687"/>
                    </a:cubicBezTo>
                    <a:lnTo>
                      <a:pt x="0" y="42405"/>
                    </a:lnTo>
                    <a:cubicBezTo>
                      <a:pt x="0" y="31159"/>
                      <a:pt x="4468" y="20373"/>
                      <a:pt x="12420" y="12420"/>
                    </a:cubicBezTo>
                    <a:cubicBezTo>
                      <a:pt x="20373" y="4468"/>
                      <a:pt x="31159" y="0"/>
                      <a:pt x="42405" y="0"/>
                    </a:cubicBezTo>
                    <a:close/>
                  </a:path>
                </a:pathLst>
              </a:custGeom>
              <a:solidFill>
                <a:srgbClr val="AED6E5"/>
              </a:solidFill>
            </p:spPr>
          </p:sp>
          <p:sp>
            <p:nvSpPr>
              <p:cNvPr id="46" name="TextBox 46"/>
              <p:cNvSpPr txBox="1"/>
              <p:nvPr/>
            </p:nvSpPr>
            <p:spPr>
              <a:xfrm>
                <a:off x="0" y="-57150"/>
                <a:ext cx="2452300" cy="1457242"/>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23767" y="169461"/>
              <a:ext cx="11963405" cy="6618992"/>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(1) Kể tên một số giống cây trồng được tạo ra bằng phương pháp gây đột biến gene?</a:t>
              </a:r>
            </a:p>
            <a:p>
              <a:pPr>
                <a:lnSpc>
                  <a:spcPts val="5599"/>
                </a:lnSpc>
              </a:pPr>
              <a:r>
                <a:rPr lang="en-US" sz="3999">
                  <a:latin typeface="Arial" panose="020B0604020202020204" pitchFamily="34" charset="0"/>
                  <a:cs typeface="Arial" panose="020B0604020202020204" pitchFamily="34" charset="0"/>
                </a:rPr>
                <a:t>(2) Sưu tập thông tin về một số tác nhân đột biến có trong môi trường hoặc xuất hiện trong quá trình bảo quản và chế biến thực phẩm?</a:t>
              </a:r>
            </a:p>
          </p:txBody>
        </p:sp>
      </p:grpSp>
      <p:sp>
        <p:nvSpPr>
          <p:cNvPr id="48" name="Freeform 48"/>
          <p:cNvSpPr/>
          <p:nvPr/>
        </p:nvSpPr>
        <p:spPr>
          <a:xfrm>
            <a:off x="2254904" y="1646858"/>
            <a:ext cx="3706272" cy="7468559"/>
          </a:xfrm>
          <a:custGeom>
            <a:avLst/>
            <a:gdLst/>
            <a:ahLst/>
            <a:cxnLst/>
            <a:rect l="l" t="t" r="r" b="b"/>
            <a:pathLst>
              <a:path w="3706272" h="7468559">
                <a:moveTo>
                  <a:pt x="0" y="0"/>
                </a:moveTo>
                <a:lnTo>
                  <a:pt x="3706273" y="0"/>
                </a:lnTo>
                <a:lnTo>
                  <a:pt x="3706273" y="7468559"/>
                </a:lnTo>
                <a:lnTo>
                  <a:pt x="0" y="746855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HOẠT ĐỘNG LUYỆN TẬP</a:t>
            </a:r>
          </a:p>
        </p:txBody>
      </p:sp>
    </p:spTree>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1192035" y="1827777"/>
            <a:ext cx="8316514" cy="7430523"/>
            <a:chOff x="0" y="0"/>
            <a:chExt cx="11088685" cy="9907364"/>
          </a:xfrm>
        </p:grpSpPr>
        <p:grpSp>
          <p:nvGrpSpPr>
            <p:cNvPr id="44" name="Group 44"/>
            <p:cNvGrpSpPr/>
            <p:nvPr/>
          </p:nvGrpSpPr>
          <p:grpSpPr>
            <a:xfrm>
              <a:off x="0" y="0"/>
              <a:ext cx="11088685" cy="9907364"/>
              <a:chOff x="0" y="0"/>
              <a:chExt cx="2190358" cy="1957010"/>
            </a:xfrm>
          </p:grpSpPr>
          <p:sp>
            <p:nvSpPr>
              <p:cNvPr id="45" name="Freeform 45"/>
              <p:cNvSpPr/>
              <p:nvPr/>
            </p:nvSpPr>
            <p:spPr>
              <a:xfrm>
                <a:off x="0" y="0"/>
                <a:ext cx="2190358" cy="1957010"/>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rgbClr val="AED6E5"/>
              </a:solidFill>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5" y="169461"/>
              <a:ext cx="10685534" cy="9491573"/>
            </a:xfrm>
            <a:prstGeom prst="rect">
              <a:avLst/>
            </a:prstGeom>
          </p:spPr>
          <p:txBody>
            <a:bodyPr lIns="0" tIns="0" rIns="0" bIns="0" rtlCol="0" anchor="t">
              <a:spAutoFit/>
            </a:bodyPr>
            <a:lstStyle/>
            <a:p>
              <a:pPr>
                <a:lnSpc>
                  <a:spcPts val="5599"/>
                </a:lnSpc>
              </a:pPr>
              <a:r>
                <a:rPr lang="en-US" sz="3999">
                  <a:solidFill>
                    <a:srgbClr val="4F3B20"/>
                  </a:solidFill>
                  <a:latin typeface="Arial" panose="020B0604020202020204" pitchFamily="34" charset="0"/>
                  <a:cs typeface="Arial" panose="020B0604020202020204" pitchFamily="34" charset="0"/>
                </a:rPr>
                <a:t>(1) Một số giống cây trồng được tạo ra bằng phương pháp đột biến gene bao gồm:</a:t>
              </a:r>
            </a:p>
            <a:p>
              <a:pPr>
                <a:lnSpc>
                  <a:spcPts val="5599"/>
                </a:lnSpc>
              </a:pPr>
              <a:r>
                <a:rPr lang="en-US" sz="3999">
                  <a:solidFill>
                    <a:srgbClr val="4F3B20"/>
                  </a:solidFill>
                  <a:latin typeface="Arial" panose="020B0604020202020204" pitchFamily="34" charset="0"/>
                  <a:cs typeface="Arial" panose="020B0604020202020204" pitchFamily="34" charset="0"/>
                </a:rPr>
                <a:t>1. Cây bông Bt: Được tạo ra bằng cách chèn gen từ vi khuẩn Bacillus thuringiensis (Bt) vào cây bông, giúp cây bông tự tổng hợp một loại protein độc hại cho sâu bướm bông, giúp giảm sâu bệnh hại và sử dụng ít thuốc trừ sâu hơn.</a:t>
              </a:r>
            </a:p>
          </p:txBody>
        </p:sp>
      </p:grpSp>
      <p:sp>
        <p:nvSpPr>
          <p:cNvPr id="48" name="Freeform 48"/>
          <p:cNvSpPr/>
          <p:nvPr/>
        </p:nvSpPr>
        <p:spPr>
          <a:xfrm>
            <a:off x="9894580" y="1955831"/>
            <a:ext cx="6680419" cy="6680419"/>
          </a:xfrm>
          <a:custGeom>
            <a:avLst/>
            <a:gdLst/>
            <a:ahLst/>
            <a:cxnLst/>
            <a:rect l="l" t="t" r="r" b="b"/>
            <a:pathLst>
              <a:path w="6680419" h="6680419">
                <a:moveTo>
                  <a:pt x="0" y="0"/>
                </a:moveTo>
                <a:lnTo>
                  <a:pt x="6680419" y="0"/>
                </a:lnTo>
                <a:lnTo>
                  <a:pt x="6680419" y="6680419"/>
                </a:lnTo>
                <a:lnTo>
                  <a:pt x="0" y="6680419"/>
                </a:lnTo>
                <a:lnTo>
                  <a:pt x="0" y="0"/>
                </a:lnTo>
                <a:close/>
              </a:path>
            </a:pathLst>
          </a:custGeom>
          <a:blipFill>
            <a:blip r:embed="rId17"/>
            <a:stretch>
              <a:fillRect/>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1192035" y="1827777"/>
            <a:ext cx="8316514" cy="7430523"/>
            <a:chOff x="0" y="0"/>
            <a:chExt cx="11088685" cy="9907364"/>
          </a:xfrm>
        </p:grpSpPr>
        <p:grpSp>
          <p:nvGrpSpPr>
            <p:cNvPr id="44" name="Group 44"/>
            <p:cNvGrpSpPr/>
            <p:nvPr/>
          </p:nvGrpSpPr>
          <p:grpSpPr>
            <a:xfrm>
              <a:off x="0" y="0"/>
              <a:ext cx="11088685" cy="9907364"/>
              <a:chOff x="0" y="0"/>
              <a:chExt cx="2190358" cy="1957010"/>
            </a:xfrm>
          </p:grpSpPr>
          <p:sp>
            <p:nvSpPr>
              <p:cNvPr id="45" name="Freeform 45"/>
              <p:cNvSpPr/>
              <p:nvPr/>
            </p:nvSpPr>
            <p:spPr>
              <a:xfrm>
                <a:off x="0" y="0"/>
                <a:ext cx="2190358" cy="1957010"/>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rgbClr val="AED6E5"/>
              </a:solidFill>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5" y="169461"/>
              <a:ext cx="10685534" cy="9491573"/>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(1) Một số giống cây trồng được tạo ra bằng phương pháp đột biến gene bao gồm:</a:t>
              </a:r>
            </a:p>
            <a:p>
              <a:pPr>
                <a:lnSpc>
                  <a:spcPts val="5599"/>
                </a:lnSpc>
              </a:pPr>
              <a:r>
                <a:rPr lang="en-US" sz="3999">
                  <a:latin typeface="Arial" panose="020B0604020202020204" pitchFamily="34" charset="0"/>
                  <a:cs typeface="Arial" panose="020B0604020202020204" pitchFamily="34" charset="0"/>
                </a:rPr>
                <a:t>2. Cây ngô Bt: Tương tự như cây bông Bt, cây ngô Bt cũng chứa gen từ vi khuẩn Bacillus thuringiensis (Bt), giúp cây ngô tự tổng hợp protein độc hại cho sâu bướm đục thân ngô, giảm sâu bệnh hại và sử dụng ít thuốc trừ sâu hơn</a:t>
              </a:r>
            </a:p>
          </p:txBody>
        </p:sp>
      </p:grpSp>
      <p:sp>
        <p:nvSpPr>
          <p:cNvPr id="48" name="Freeform 48"/>
          <p:cNvSpPr/>
          <p:nvPr/>
        </p:nvSpPr>
        <p:spPr>
          <a:xfrm>
            <a:off x="9737149" y="2129848"/>
            <a:ext cx="7717264" cy="6565264"/>
          </a:xfrm>
          <a:custGeom>
            <a:avLst/>
            <a:gdLst/>
            <a:ahLst/>
            <a:cxnLst/>
            <a:rect l="l" t="t" r="r" b="b"/>
            <a:pathLst>
              <a:path w="7717264" h="6565264">
                <a:moveTo>
                  <a:pt x="0" y="0"/>
                </a:moveTo>
                <a:lnTo>
                  <a:pt x="7717264" y="0"/>
                </a:lnTo>
                <a:lnTo>
                  <a:pt x="7717264" y="6565264"/>
                </a:lnTo>
                <a:lnTo>
                  <a:pt x="0" y="6565264"/>
                </a:lnTo>
                <a:lnTo>
                  <a:pt x="0" y="0"/>
                </a:lnTo>
                <a:close/>
              </a:path>
            </a:pathLst>
          </a:custGeom>
          <a:blipFill>
            <a:blip r:embed="rId17"/>
            <a:stretch>
              <a:fillRect l="-14094" r="-14094"/>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1289199" y="2508832"/>
            <a:ext cx="15768996" cy="5315973"/>
            <a:chOff x="0" y="0"/>
            <a:chExt cx="21025328" cy="7087964"/>
          </a:xfrm>
        </p:grpSpPr>
        <p:grpSp>
          <p:nvGrpSpPr>
            <p:cNvPr id="44" name="Group 44"/>
            <p:cNvGrpSpPr/>
            <p:nvPr/>
          </p:nvGrpSpPr>
          <p:grpSpPr>
            <a:xfrm>
              <a:off x="0" y="0"/>
              <a:ext cx="21025328" cy="7087964"/>
              <a:chOff x="0" y="0"/>
              <a:chExt cx="4153151" cy="1400092"/>
            </a:xfrm>
          </p:grpSpPr>
          <p:sp>
            <p:nvSpPr>
              <p:cNvPr id="45" name="Freeform 45"/>
              <p:cNvSpPr/>
              <p:nvPr/>
            </p:nvSpPr>
            <p:spPr>
              <a:xfrm>
                <a:off x="0" y="0"/>
                <a:ext cx="4153151" cy="1400092"/>
              </a:xfrm>
              <a:custGeom>
                <a:avLst/>
                <a:gdLst/>
                <a:ahLst/>
                <a:cxnLst/>
                <a:rect l="l" t="t" r="r" b="b"/>
                <a:pathLst>
                  <a:path w="4153151" h="1400092">
                    <a:moveTo>
                      <a:pt x="25039" y="0"/>
                    </a:moveTo>
                    <a:lnTo>
                      <a:pt x="4128112" y="0"/>
                    </a:lnTo>
                    <a:cubicBezTo>
                      <a:pt x="4134753" y="0"/>
                      <a:pt x="4141122" y="2638"/>
                      <a:pt x="4145817" y="7334"/>
                    </a:cubicBezTo>
                    <a:cubicBezTo>
                      <a:pt x="4150513" y="12029"/>
                      <a:pt x="4153151" y="18398"/>
                      <a:pt x="4153151" y="25039"/>
                    </a:cubicBezTo>
                    <a:lnTo>
                      <a:pt x="4153151" y="1375053"/>
                    </a:lnTo>
                    <a:cubicBezTo>
                      <a:pt x="4153151" y="1381694"/>
                      <a:pt x="4150513" y="1388062"/>
                      <a:pt x="4145817" y="1392758"/>
                    </a:cubicBezTo>
                    <a:cubicBezTo>
                      <a:pt x="4141122" y="1397454"/>
                      <a:pt x="4134753" y="1400092"/>
                      <a:pt x="4128112" y="1400092"/>
                    </a:cubicBezTo>
                    <a:lnTo>
                      <a:pt x="25039" y="1400092"/>
                    </a:lnTo>
                    <a:cubicBezTo>
                      <a:pt x="18398" y="1400092"/>
                      <a:pt x="12029" y="1397454"/>
                      <a:pt x="7334" y="1392758"/>
                    </a:cubicBezTo>
                    <a:cubicBezTo>
                      <a:pt x="2638" y="1388062"/>
                      <a:pt x="0" y="1381694"/>
                      <a:pt x="0" y="1375053"/>
                    </a:cubicBezTo>
                    <a:lnTo>
                      <a:pt x="0" y="25039"/>
                    </a:lnTo>
                    <a:cubicBezTo>
                      <a:pt x="0" y="18398"/>
                      <a:pt x="2638" y="12029"/>
                      <a:pt x="7334" y="7334"/>
                    </a:cubicBezTo>
                    <a:cubicBezTo>
                      <a:pt x="12029" y="2638"/>
                      <a:pt x="18398" y="0"/>
                      <a:pt x="25039" y="0"/>
                    </a:cubicBezTo>
                    <a:close/>
                  </a:path>
                </a:pathLst>
              </a:custGeom>
              <a:solidFill>
                <a:srgbClr val="AED6E5"/>
              </a:solidFill>
            </p:spPr>
          </p:sp>
          <p:sp>
            <p:nvSpPr>
              <p:cNvPr id="46" name="TextBox 46"/>
              <p:cNvSpPr txBox="1"/>
              <p:nvPr/>
            </p:nvSpPr>
            <p:spPr>
              <a:xfrm>
                <a:off x="0" y="-57150"/>
                <a:ext cx="4153151" cy="1457242"/>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378965" y="169461"/>
              <a:ext cx="20260912" cy="6618992"/>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3. Cây đậu tương Roundup Ready: Được tạo ra bằng cách chèn gen kháng chất diệt cỏ glyphosate vào cây đậu tương, giúp cây trở nên kháng lại chất diệt cỏ glyphosate, cho phép người trồng sử dụng chất diệt cỏ này mà không gây hại cho cây.</a:t>
              </a:r>
            </a:p>
            <a:p>
              <a:pPr>
                <a:lnSpc>
                  <a:spcPts val="5599"/>
                </a:lnSpc>
              </a:pPr>
              <a:r>
                <a:rPr lang="en-US" sz="3999">
                  <a:latin typeface="Arial" panose="020B0604020202020204" pitchFamily="34" charset="0"/>
                  <a:cs typeface="Arial" panose="020B0604020202020204" pitchFamily="34" charset="0"/>
                </a:rPr>
                <a:t>4. Cây khoai tây Innate: Được tạo ra bằng cách chèn gen từ cùng loài khoai tây vào cây khoai tây, giúp cây trở nên kháng lại bệnh nấm và giảm sự hủy hoại từ côn trùng.</a:t>
              </a:r>
            </a:p>
          </p:txBody>
        </p:sp>
      </p:grpSp>
      <p:sp>
        <p:nvSpPr>
          <p:cNvPr id="48" name="TextBox 48"/>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1289199" y="2508832"/>
            <a:ext cx="6925196" cy="6020823"/>
            <a:chOff x="0" y="0"/>
            <a:chExt cx="9233594" cy="8027764"/>
          </a:xfrm>
        </p:grpSpPr>
        <p:grpSp>
          <p:nvGrpSpPr>
            <p:cNvPr id="44" name="Group 44"/>
            <p:cNvGrpSpPr/>
            <p:nvPr/>
          </p:nvGrpSpPr>
          <p:grpSpPr>
            <a:xfrm>
              <a:off x="0" y="0"/>
              <a:ext cx="9233594" cy="8027764"/>
              <a:chOff x="0" y="0"/>
              <a:chExt cx="1823920" cy="1585731"/>
            </a:xfrm>
          </p:grpSpPr>
          <p:sp>
            <p:nvSpPr>
              <p:cNvPr id="45" name="Freeform 45"/>
              <p:cNvSpPr/>
              <p:nvPr/>
            </p:nvSpPr>
            <p:spPr>
              <a:xfrm>
                <a:off x="0" y="0"/>
                <a:ext cx="1823920" cy="1585731"/>
              </a:xfrm>
              <a:custGeom>
                <a:avLst/>
                <a:gdLst/>
                <a:ahLst/>
                <a:cxnLst/>
                <a:rect l="l" t="t" r="r" b="b"/>
                <a:pathLst>
                  <a:path w="1823920" h="1585731">
                    <a:moveTo>
                      <a:pt x="57015" y="0"/>
                    </a:moveTo>
                    <a:lnTo>
                      <a:pt x="1766905" y="0"/>
                    </a:lnTo>
                    <a:cubicBezTo>
                      <a:pt x="1782026" y="0"/>
                      <a:pt x="1796528" y="6007"/>
                      <a:pt x="1807221" y="16699"/>
                    </a:cubicBezTo>
                    <a:cubicBezTo>
                      <a:pt x="1817913" y="27392"/>
                      <a:pt x="1823920" y="41893"/>
                      <a:pt x="1823920" y="57015"/>
                    </a:cubicBezTo>
                    <a:lnTo>
                      <a:pt x="1823920" y="1528716"/>
                    </a:lnTo>
                    <a:cubicBezTo>
                      <a:pt x="1823920" y="1560205"/>
                      <a:pt x="1798394" y="1585731"/>
                      <a:pt x="1766905" y="1585731"/>
                    </a:cubicBezTo>
                    <a:lnTo>
                      <a:pt x="57015" y="1585731"/>
                    </a:lnTo>
                    <a:cubicBezTo>
                      <a:pt x="41893" y="1585731"/>
                      <a:pt x="27392" y="1579724"/>
                      <a:pt x="16699" y="1569032"/>
                    </a:cubicBezTo>
                    <a:cubicBezTo>
                      <a:pt x="6007" y="1558340"/>
                      <a:pt x="0" y="1543838"/>
                      <a:pt x="0" y="1528716"/>
                    </a:cubicBezTo>
                    <a:lnTo>
                      <a:pt x="0" y="57015"/>
                    </a:lnTo>
                    <a:cubicBezTo>
                      <a:pt x="0" y="25526"/>
                      <a:pt x="25526" y="0"/>
                      <a:pt x="57015" y="0"/>
                    </a:cubicBezTo>
                    <a:close/>
                  </a:path>
                </a:pathLst>
              </a:custGeom>
              <a:solidFill>
                <a:srgbClr val="AED6E5"/>
              </a:solidFill>
            </p:spPr>
          </p:sp>
          <p:sp>
            <p:nvSpPr>
              <p:cNvPr id="46" name="TextBox 46"/>
              <p:cNvSpPr txBox="1"/>
              <p:nvPr/>
            </p:nvSpPr>
            <p:spPr>
              <a:xfrm>
                <a:off x="0" y="-57150"/>
                <a:ext cx="1823920" cy="1642881"/>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66428" y="169461"/>
              <a:ext cx="8897889" cy="7576519"/>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5. Cây lúa chống sâu bệnh: Một số giống lúa đã được tạo ra bằng cách chèn gen kháng sâu bệnh từ các loài khác vào cây lúa, giúp cây trở nên kháng lại sâu bệnh hại và giảm việc sử dụng thuốc trừ sâu</a:t>
              </a:r>
            </a:p>
          </p:txBody>
        </p:sp>
      </p:grpSp>
      <p:sp>
        <p:nvSpPr>
          <p:cNvPr id="48" name="Freeform 48"/>
          <p:cNvSpPr/>
          <p:nvPr/>
        </p:nvSpPr>
        <p:spPr>
          <a:xfrm>
            <a:off x="8709695" y="3109924"/>
            <a:ext cx="7704216" cy="4921934"/>
          </a:xfrm>
          <a:custGeom>
            <a:avLst/>
            <a:gdLst/>
            <a:ahLst/>
            <a:cxnLst/>
            <a:rect l="l" t="t" r="r" b="b"/>
            <a:pathLst>
              <a:path w="7704216" h="4921934">
                <a:moveTo>
                  <a:pt x="0" y="0"/>
                </a:moveTo>
                <a:lnTo>
                  <a:pt x="7704216" y="0"/>
                </a:lnTo>
                <a:lnTo>
                  <a:pt x="7704216" y="4921934"/>
                </a:lnTo>
                <a:lnTo>
                  <a:pt x="0" y="4921934"/>
                </a:lnTo>
                <a:lnTo>
                  <a:pt x="0" y="0"/>
                </a:lnTo>
                <a:close/>
              </a:path>
            </a:pathLst>
          </a:custGeom>
          <a:blipFill>
            <a:blip r:embed="rId17"/>
            <a:stretch>
              <a:fillRect b="-4286"/>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1289199" y="2508832"/>
            <a:ext cx="13319251" cy="6020823"/>
            <a:chOff x="0" y="0"/>
            <a:chExt cx="17759001" cy="8027764"/>
          </a:xfrm>
        </p:grpSpPr>
        <p:grpSp>
          <p:nvGrpSpPr>
            <p:cNvPr id="44" name="Group 44"/>
            <p:cNvGrpSpPr/>
            <p:nvPr/>
          </p:nvGrpSpPr>
          <p:grpSpPr>
            <a:xfrm>
              <a:off x="0" y="0"/>
              <a:ext cx="17759001" cy="8027764"/>
              <a:chOff x="0" y="0"/>
              <a:chExt cx="3507951" cy="1585731"/>
            </a:xfrm>
          </p:grpSpPr>
          <p:sp>
            <p:nvSpPr>
              <p:cNvPr id="45" name="Freeform 45"/>
              <p:cNvSpPr/>
              <p:nvPr/>
            </p:nvSpPr>
            <p:spPr>
              <a:xfrm>
                <a:off x="0" y="0"/>
                <a:ext cx="3507951" cy="1585731"/>
              </a:xfrm>
              <a:custGeom>
                <a:avLst/>
                <a:gdLst/>
                <a:ahLst/>
                <a:cxnLst/>
                <a:rect l="l" t="t" r="r" b="b"/>
                <a:pathLst>
                  <a:path w="3507951" h="1585731">
                    <a:moveTo>
                      <a:pt x="29644" y="0"/>
                    </a:moveTo>
                    <a:lnTo>
                      <a:pt x="3478307" y="0"/>
                    </a:lnTo>
                    <a:cubicBezTo>
                      <a:pt x="3486169" y="0"/>
                      <a:pt x="3493709" y="3123"/>
                      <a:pt x="3499269" y="8683"/>
                    </a:cubicBezTo>
                    <a:cubicBezTo>
                      <a:pt x="3504828" y="14242"/>
                      <a:pt x="3507951" y="21782"/>
                      <a:pt x="3507951" y="29644"/>
                    </a:cubicBezTo>
                    <a:lnTo>
                      <a:pt x="3507951" y="1556087"/>
                    </a:lnTo>
                    <a:cubicBezTo>
                      <a:pt x="3507951" y="1563949"/>
                      <a:pt x="3504828" y="1571489"/>
                      <a:pt x="3499269" y="1577049"/>
                    </a:cubicBezTo>
                    <a:cubicBezTo>
                      <a:pt x="3493709" y="1582608"/>
                      <a:pt x="3486169" y="1585731"/>
                      <a:pt x="3478307" y="1585731"/>
                    </a:cubicBezTo>
                    <a:lnTo>
                      <a:pt x="29644" y="1585731"/>
                    </a:lnTo>
                    <a:cubicBezTo>
                      <a:pt x="21782" y="1585731"/>
                      <a:pt x="14242" y="1582608"/>
                      <a:pt x="8683" y="1577049"/>
                    </a:cubicBezTo>
                    <a:cubicBezTo>
                      <a:pt x="3123" y="1571489"/>
                      <a:pt x="0" y="1563949"/>
                      <a:pt x="0" y="1556087"/>
                    </a:cubicBezTo>
                    <a:lnTo>
                      <a:pt x="0" y="29644"/>
                    </a:lnTo>
                    <a:cubicBezTo>
                      <a:pt x="0" y="21782"/>
                      <a:pt x="3123" y="14242"/>
                      <a:pt x="8683" y="8683"/>
                    </a:cubicBezTo>
                    <a:cubicBezTo>
                      <a:pt x="14242" y="3123"/>
                      <a:pt x="21782" y="0"/>
                      <a:pt x="29644" y="0"/>
                    </a:cubicBezTo>
                    <a:close/>
                  </a:path>
                </a:pathLst>
              </a:custGeom>
              <a:solidFill>
                <a:srgbClr val="AED6E5"/>
              </a:solidFill>
            </p:spPr>
          </p:sp>
          <p:sp>
            <p:nvSpPr>
              <p:cNvPr id="46" name="TextBox 46"/>
              <p:cNvSpPr txBox="1"/>
              <p:nvPr/>
            </p:nvSpPr>
            <p:spPr>
              <a:xfrm>
                <a:off x="0" y="-57150"/>
                <a:ext cx="3507951" cy="1642881"/>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320092" y="169461"/>
              <a:ext cx="17113338" cy="7576519"/>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(2) Có nhiều tác nhân đột biến có thể xuất hiện trong môi trường hoặc trong quá trình bảo quản và chế biến thực phẩm. Dưới đây là một số tác nhân đột biến phổ biến:</a:t>
              </a:r>
            </a:p>
            <a:p>
              <a:pPr>
                <a:lnSpc>
                  <a:spcPts val="5599"/>
                </a:lnSpc>
              </a:pPr>
              <a:r>
                <a:rPr lang="en-US" sz="3999">
                  <a:latin typeface="Arial" panose="020B0604020202020204" pitchFamily="34" charset="0"/>
                  <a:cs typeface="Arial" panose="020B0604020202020204" pitchFamily="34" charset="0"/>
                </a:rPr>
                <a:t>1. Thuốc trừ sâu và thuốc diệt cỏ: Các loại thuốc trừ sâu và thuốc diệt cỏ có thể chứa các chất hóa học độc hại như dioxin, PCBs, glyphosate và các hợp chất hữu cơ halogen. Những chất này có thể gây hại cho sức khỏe nếu tiếp xúc lâu dài hoặc tiêu thụ trong thực phẩm.</a:t>
              </a:r>
            </a:p>
          </p:txBody>
        </p:sp>
      </p:grpSp>
      <p:sp>
        <p:nvSpPr>
          <p:cNvPr id="48" name="Freeform 48"/>
          <p:cNvSpPr/>
          <p:nvPr/>
        </p:nvSpPr>
        <p:spPr>
          <a:xfrm>
            <a:off x="14705719" y="2402215"/>
            <a:ext cx="3148528" cy="6716860"/>
          </a:xfrm>
          <a:custGeom>
            <a:avLst/>
            <a:gdLst/>
            <a:ahLst/>
            <a:cxnLst/>
            <a:rect l="l" t="t" r="r" b="b"/>
            <a:pathLst>
              <a:path w="3148528" h="6716860">
                <a:moveTo>
                  <a:pt x="0" y="0"/>
                </a:moveTo>
                <a:lnTo>
                  <a:pt x="3148528" y="0"/>
                </a:lnTo>
                <a:lnTo>
                  <a:pt x="3148528" y="6716860"/>
                </a:lnTo>
                <a:lnTo>
                  <a:pt x="0" y="6716860"/>
                </a:lnTo>
                <a:lnTo>
                  <a:pt x="0" y="0"/>
                </a:lnTo>
                <a:close/>
              </a:path>
            </a:pathLst>
          </a:custGeom>
          <a:blipFill>
            <a:blip r:embed="rId17"/>
            <a:stretch>
              <a:fillRect/>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2321822" y="2948662"/>
            <a:ext cx="13319251" cy="4611123"/>
            <a:chOff x="0" y="0"/>
            <a:chExt cx="17759001" cy="6148164"/>
          </a:xfrm>
        </p:grpSpPr>
        <p:grpSp>
          <p:nvGrpSpPr>
            <p:cNvPr id="44" name="Group 44"/>
            <p:cNvGrpSpPr/>
            <p:nvPr/>
          </p:nvGrpSpPr>
          <p:grpSpPr>
            <a:xfrm>
              <a:off x="0" y="0"/>
              <a:ext cx="17759001" cy="6148164"/>
              <a:chOff x="0" y="0"/>
              <a:chExt cx="3507951" cy="1214452"/>
            </a:xfrm>
          </p:grpSpPr>
          <p:sp>
            <p:nvSpPr>
              <p:cNvPr id="45" name="Freeform 45"/>
              <p:cNvSpPr/>
              <p:nvPr/>
            </p:nvSpPr>
            <p:spPr>
              <a:xfrm>
                <a:off x="0" y="0"/>
                <a:ext cx="3507951" cy="1214452"/>
              </a:xfrm>
              <a:custGeom>
                <a:avLst/>
                <a:gdLst/>
                <a:ahLst/>
                <a:cxnLst/>
                <a:rect l="l" t="t" r="r" b="b"/>
                <a:pathLst>
                  <a:path w="3507951" h="1214452">
                    <a:moveTo>
                      <a:pt x="29644" y="0"/>
                    </a:moveTo>
                    <a:lnTo>
                      <a:pt x="3478307" y="0"/>
                    </a:lnTo>
                    <a:cubicBezTo>
                      <a:pt x="3486169" y="0"/>
                      <a:pt x="3493709" y="3123"/>
                      <a:pt x="3499269" y="8683"/>
                    </a:cubicBezTo>
                    <a:cubicBezTo>
                      <a:pt x="3504828" y="14242"/>
                      <a:pt x="3507951" y="21782"/>
                      <a:pt x="3507951" y="29644"/>
                    </a:cubicBezTo>
                    <a:lnTo>
                      <a:pt x="3507951" y="1184808"/>
                    </a:lnTo>
                    <a:cubicBezTo>
                      <a:pt x="3507951" y="1192670"/>
                      <a:pt x="3504828" y="1200210"/>
                      <a:pt x="3499269" y="1205770"/>
                    </a:cubicBezTo>
                    <a:cubicBezTo>
                      <a:pt x="3493709" y="1211329"/>
                      <a:pt x="3486169" y="1214452"/>
                      <a:pt x="3478307" y="1214452"/>
                    </a:cubicBezTo>
                    <a:lnTo>
                      <a:pt x="29644" y="1214452"/>
                    </a:lnTo>
                    <a:cubicBezTo>
                      <a:pt x="21782" y="1214452"/>
                      <a:pt x="14242" y="1211329"/>
                      <a:pt x="8683" y="1205770"/>
                    </a:cubicBezTo>
                    <a:cubicBezTo>
                      <a:pt x="3123" y="1200210"/>
                      <a:pt x="0" y="1192670"/>
                      <a:pt x="0" y="1184808"/>
                    </a:cubicBezTo>
                    <a:lnTo>
                      <a:pt x="0" y="29644"/>
                    </a:lnTo>
                    <a:cubicBezTo>
                      <a:pt x="0" y="21782"/>
                      <a:pt x="3123" y="14242"/>
                      <a:pt x="8683" y="8683"/>
                    </a:cubicBezTo>
                    <a:cubicBezTo>
                      <a:pt x="14242" y="3123"/>
                      <a:pt x="21782" y="0"/>
                      <a:pt x="29644" y="0"/>
                    </a:cubicBezTo>
                    <a:close/>
                  </a:path>
                </a:pathLst>
              </a:custGeom>
              <a:solidFill>
                <a:srgbClr val="AED6E5"/>
              </a:solidFill>
            </p:spPr>
          </p:sp>
          <p:sp>
            <p:nvSpPr>
              <p:cNvPr id="46" name="TextBox 46"/>
              <p:cNvSpPr txBox="1"/>
              <p:nvPr/>
            </p:nvSpPr>
            <p:spPr>
              <a:xfrm>
                <a:off x="0" y="-57150"/>
                <a:ext cx="3507951" cy="1271602"/>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320092" y="169461"/>
              <a:ext cx="17113338" cy="5661465"/>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2. Chất bảo quản: Một số chất bảo quản như benzoat, nitrit, nitrat và sulfite có thể được sử dụng để ngăn chặn sự phát triển của vi khuẩn và nấm mốc trong thực phẩm. Tuy nhiên, sử dụng quá mức hoặc không đúng cách có thể gây hại cho sức khỏe, gây dị ứng hoặc tác động tiêu cực đến hệ thống miễn dịch.</a:t>
              </a:r>
            </a:p>
          </p:txBody>
        </p:sp>
      </p:grpSp>
      <p:sp>
        <p:nvSpPr>
          <p:cNvPr id="48" name="TextBox 48"/>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796669" y="1827777"/>
            <a:ext cx="8743813" cy="7430523"/>
            <a:chOff x="0" y="0"/>
            <a:chExt cx="11658417" cy="9907364"/>
          </a:xfrm>
        </p:grpSpPr>
        <p:grpSp>
          <p:nvGrpSpPr>
            <p:cNvPr id="44" name="Group 44"/>
            <p:cNvGrpSpPr/>
            <p:nvPr/>
          </p:nvGrpSpPr>
          <p:grpSpPr>
            <a:xfrm>
              <a:off x="0" y="0"/>
              <a:ext cx="11658417" cy="9907364"/>
              <a:chOff x="0" y="0"/>
              <a:chExt cx="2302897" cy="1957010"/>
            </a:xfrm>
          </p:grpSpPr>
          <p:sp>
            <p:nvSpPr>
              <p:cNvPr id="45" name="Freeform 45"/>
              <p:cNvSpPr/>
              <p:nvPr/>
            </p:nvSpPr>
            <p:spPr>
              <a:xfrm>
                <a:off x="0" y="0"/>
                <a:ext cx="2302897" cy="1957010"/>
              </a:xfrm>
              <a:custGeom>
                <a:avLst/>
                <a:gdLst/>
                <a:ahLst/>
                <a:cxnLst/>
                <a:rect l="l" t="t" r="r" b="b"/>
                <a:pathLst>
                  <a:path w="2302897" h="1957010">
                    <a:moveTo>
                      <a:pt x="45156" y="0"/>
                    </a:moveTo>
                    <a:lnTo>
                      <a:pt x="2257741" y="0"/>
                    </a:lnTo>
                    <a:cubicBezTo>
                      <a:pt x="2282680" y="0"/>
                      <a:pt x="2302897" y="20217"/>
                      <a:pt x="2302897" y="45156"/>
                    </a:cubicBezTo>
                    <a:lnTo>
                      <a:pt x="2302897" y="1911854"/>
                    </a:lnTo>
                    <a:cubicBezTo>
                      <a:pt x="2302897" y="1923830"/>
                      <a:pt x="2298140" y="1935316"/>
                      <a:pt x="2289671" y="1943784"/>
                    </a:cubicBezTo>
                    <a:cubicBezTo>
                      <a:pt x="2281203" y="1952253"/>
                      <a:pt x="2269717" y="1957010"/>
                      <a:pt x="2257741" y="1957010"/>
                    </a:cubicBezTo>
                    <a:lnTo>
                      <a:pt x="45156" y="1957010"/>
                    </a:lnTo>
                    <a:cubicBezTo>
                      <a:pt x="20217" y="1957010"/>
                      <a:pt x="0" y="1936793"/>
                      <a:pt x="0" y="1911854"/>
                    </a:cubicBezTo>
                    <a:lnTo>
                      <a:pt x="0" y="45156"/>
                    </a:lnTo>
                    <a:cubicBezTo>
                      <a:pt x="0" y="33180"/>
                      <a:pt x="4758" y="21694"/>
                      <a:pt x="13226" y="13226"/>
                    </a:cubicBezTo>
                    <a:cubicBezTo>
                      <a:pt x="21694" y="4758"/>
                      <a:pt x="33180" y="0"/>
                      <a:pt x="45156" y="0"/>
                    </a:cubicBezTo>
                    <a:close/>
                  </a:path>
                </a:pathLst>
              </a:custGeom>
              <a:solidFill>
                <a:srgbClr val="AED6E5"/>
              </a:solidFill>
            </p:spPr>
          </p:sp>
          <p:sp>
            <p:nvSpPr>
              <p:cNvPr id="46" name="TextBox 46"/>
              <p:cNvSpPr txBox="1"/>
              <p:nvPr/>
            </p:nvSpPr>
            <p:spPr>
              <a:xfrm>
                <a:off x="0" y="-57150"/>
                <a:ext cx="2302897"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10135" y="169461"/>
              <a:ext cx="11234553" cy="9491573"/>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3. Kim loại nặng: Kim loại nặng như thủy ngân, chì, cadmium và arsenic có thể xuất hiện trong môi trường tự nhiên hoặc do ô nhiễm từ hoạt động công nghiệp. Chúng có thể hấp thụ vào cây trồng và động vật, và sau đó tiếp tục tích tụ trong thực phẩm. Sự tiếp xúc lâu dài với kim loại nặng có thể gây hại cho hệ thống thần kinh, tim mạch và thận.</a:t>
              </a:r>
            </a:p>
          </p:txBody>
        </p:sp>
      </p:grpSp>
      <p:sp>
        <p:nvSpPr>
          <p:cNvPr id="48" name="Freeform 48"/>
          <p:cNvSpPr/>
          <p:nvPr/>
        </p:nvSpPr>
        <p:spPr>
          <a:xfrm>
            <a:off x="9540482" y="2545544"/>
            <a:ext cx="8156629" cy="5296514"/>
          </a:xfrm>
          <a:custGeom>
            <a:avLst/>
            <a:gdLst/>
            <a:ahLst/>
            <a:cxnLst/>
            <a:rect l="l" t="t" r="r" b="b"/>
            <a:pathLst>
              <a:path w="8156629" h="5296514">
                <a:moveTo>
                  <a:pt x="0" y="0"/>
                </a:moveTo>
                <a:lnTo>
                  <a:pt x="8156629" y="0"/>
                </a:lnTo>
                <a:lnTo>
                  <a:pt x="8156629" y="5296514"/>
                </a:lnTo>
                <a:lnTo>
                  <a:pt x="0" y="5296514"/>
                </a:lnTo>
                <a:lnTo>
                  <a:pt x="0" y="0"/>
                </a:lnTo>
                <a:close/>
              </a:path>
            </a:pathLst>
          </a:custGeom>
          <a:blipFill>
            <a:blip r:embed="rId17"/>
            <a:stretch>
              <a:fillRect l="-4860" t="-168" b="-168"/>
            </a:stretch>
          </a:blipFill>
        </p:spPr>
      </p:sp>
      <p:sp>
        <p:nvSpPr>
          <p:cNvPr id="49" name="TextBox 49"/>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2145716" y="2156407"/>
            <a:ext cx="13391134" cy="6020823"/>
            <a:chOff x="0" y="0"/>
            <a:chExt cx="17854845" cy="8027764"/>
          </a:xfrm>
        </p:grpSpPr>
        <p:grpSp>
          <p:nvGrpSpPr>
            <p:cNvPr id="44" name="Group 44"/>
            <p:cNvGrpSpPr/>
            <p:nvPr/>
          </p:nvGrpSpPr>
          <p:grpSpPr>
            <a:xfrm>
              <a:off x="0" y="0"/>
              <a:ext cx="17854845" cy="8027764"/>
              <a:chOff x="0" y="0"/>
              <a:chExt cx="3526883" cy="1585731"/>
            </a:xfrm>
          </p:grpSpPr>
          <p:sp>
            <p:nvSpPr>
              <p:cNvPr id="45" name="Freeform 45"/>
              <p:cNvSpPr/>
              <p:nvPr/>
            </p:nvSpPr>
            <p:spPr>
              <a:xfrm>
                <a:off x="0" y="0"/>
                <a:ext cx="3526883" cy="1585731"/>
              </a:xfrm>
              <a:custGeom>
                <a:avLst/>
                <a:gdLst/>
                <a:ahLst/>
                <a:cxnLst/>
                <a:rect l="l" t="t" r="r" b="b"/>
                <a:pathLst>
                  <a:path w="3526883" h="1585731">
                    <a:moveTo>
                      <a:pt x="29485" y="0"/>
                    </a:moveTo>
                    <a:lnTo>
                      <a:pt x="3497398" y="0"/>
                    </a:lnTo>
                    <a:cubicBezTo>
                      <a:pt x="3505218" y="0"/>
                      <a:pt x="3512717" y="3106"/>
                      <a:pt x="3518247" y="8636"/>
                    </a:cubicBezTo>
                    <a:cubicBezTo>
                      <a:pt x="3523776" y="14165"/>
                      <a:pt x="3526883" y="21665"/>
                      <a:pt x="3526883" y="29485"/>
                    </a:cubicBezTo>
                    <a:lnTo>
                      <a:pt x="3526883" y="1556246"/>
                    </a:lnTo>
                    <a:cubicBezTo>
                      <a:pt x="3526883" y="1572530"/>
                      <a:pt x="3513682" y="1585731"/>
                      <a:pt x="3497398" y="1585731"/>
                    </a:cubicBezTo>
                    <a:lnTo>
                      <a:pt x="29485" y="1585731"/>
                    </a:lnTo>
                    <a:cubicBezTo>
                      <a:pt x="21665" y="1585731"/>
                      <a:pt x="14165" y="1582625"/>
                      <a:pt x="8636" y="1577095"/>
                    </a:cubicBezTo>
                    <a:cubicBezTo>
                      <a:pt x="3106" y="1571566"/>
                      <a:pt x="0" y="1564066"/>
                      <a:pt x="0" y="1556246"/>
                    </a:cubicBezTo>
                    <a:lnTo>
                      <a:pt x="0" y="29485"/>
                    </a:lnTo>
                    <a:cubicBezTo>
                      <a:pt x="0" y="13201"/>
                      <a:pt x="13201" y="0"/>
                      <a:pt x="29485" y="0"/>
                    </a:cubicBezTo>
                    <a:close/>
                  </a:path>
                </a:pathLst>
              </a:custGeom>
              <a:solidFill>
                <a:srgbClr val="AED6E5"/>
              </a:solidFill>
            </p:spPr>
          </p:sp>
          <p:sp>
            <p:nvSpPr>
              <p:cNvPr id="46" name="TextBox 46"/>
              <p:cNvSpPr txBox="1"/>
              <p:nvPr/>
            </p:nvSpPr>
            <p:spPr>
              <a:xfrm>
                <a:off x="0" y="-57150"/>
                <a:ext cx="3526883" cy="1642881"/>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321819" y="169461"/>
              <a:ext cx="17205698" cy="7576519"/>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4. Chất gây ung thư: Một số chất gây ung thư có thể xuất hiện trong môi trường hoặc trong quá trình chế biến thực phẩm. Ví dụ, aflatoksin là một chất gây ung thư tự nhiên được sản xuất bởi nấm mốc và có thể tìm thấy trong các loại hạt, lúa mì và các sản phẩm từ đậu nành. Polycyclic aromatic hydrocarbons (PAHs) là một nhóm chất gây ung thư có thể hình thành trong quá trình nướng, chiên hoặc hấp thụ khói từ các nguồn nhiên liệu hóa thạch.</a:t>
              </a:r>
            </a:p>
          </p:txBody>
        </p:sp>
      </p:grpSp>
      <p:sp>
        <p:nvSpPr>
          <p:cNvPr id="48" name="TextBox 48"/>
          <p:cNvSpPr txBox="1"/>
          <p:nvPr/>
        </p:nvSpPr>
        <p:spPr>
          <a:xfrm>
            <a:off x="1854425" y="754293"/>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677568" y="2208055"/>
            <a:ext cx="10997679" cy="6725673"/>
            <a:chOff x="0" y="0"/>
            <a:chExt cx="14663572" cy="8967564"/>
          </a:xfrm>
        </p:grpSpPr>
        <p:grpSp>
          <p:nvGrpSpPr>
            <p:cNvPr id="44" name="Group 44"/>
            <p:cNvGrpSpPr/>
            <p:nvPr/>
          </p:nvGrpSpPr>
          <p:grpSpPr>
            <a:xfrm>
              <a:off x="0" y="0"/>
              <a:ext cx="14663572" cy="8967564"/>
              <a:chOff x="0" y="0"/>
              <a:chExt cx="2896508" cy="1771371"/>
            </a:xfrm>
          </p:grpSpPr>
          <p:sp>
            <p:nvSpPr>
              <p:cNvPr id="45" name="Freeform 45"/>
              <p:cNvSpPr/>
              <p:nvPr/>
            </p:nvSpPr>
            <p:spPr>
              <a:xfrm>
                <a:off x="0" y="0"/>
                <a:ext cx="2896508" cy="1771371"/>
              </a:xfrm>
              <a:custGeom>
                <a:avLst/>
                <a:gdLst/>
                <a:ahLst/>
                <a:cxnLst/>
                <a:rect l="l" t="t" r="r" b="b"/>
                <a:pathLst>
                  <a:path w="2896508" h="1771371">
                    <a:moveTo>
                      <a:pt x="35902" y="0"/>
                    </a:moveTo>
                    <a:lnTo>
                      <a:pt x="2860606" y="0"/>
                    </a:lnTo>
                    <a:cubicBezTo>
                      <a:pt x="2870128" y="0"/>
                      <a:pt x="2879260" y="3783"/>
                      <a:pt x="2885993" y="10515"/>
                    </a:cubicBezTo>
                    <a:cubicBezTo>
                      <a:pt x="2892726" y="17248"/>
                      <a:pt x="2896508" y="26380"/>
                      <a:pt x="2896508" y="35902"/>
                    </a:cubicBezTo>
                    <a:lnTo>
                      <a:pt x="2896508" y="1735469"/>
                    </a:lnTo>
                    <a:cubicBezTo>
                      <a:pt x="2896508" y="1755297"/>
                      <a:pt x="2880434" y="1771371"/>
                      <a:pt x="2860606" y="1771371"/>
                    </a:cubicBezTo>
                    <a:lnTo>
                      <a:pt x="35902" y="1771371"/>
                    </a:lnTo>
                    <a:cubicBezTo>
                      <a:pt x="16074" y="1771371"/>
                      <a:pt x="0" y="1755297"/>
                      <a:pt x="0" y="1735469"/>
                    </a:cubicBezTo>
                    <a:lnTo>
                      <a:pt x="0" y="35902"/>
                    </a:lnTo>
                    <a:cubicBezTo>
                      <a:pt x="0" y="16074"/>
                      <a:pt x="16074" y="0"/>
                      <a:pt x="35902" y="0"/>
                    </a:cubicBezTo>
                    <a:close/>
                  </a:path>
                </a:pathLst>
              </a:custGeom>
              <a:solidFill>
                <a:srgbClr val="AED6E5"/>
              </a:solidFill>
            </p:spPr>
          </p:sp>
          <p:sp>
            <p:nvSpPr>
              <p:cNvPr id="46" name="TextBox 46"/>
              <p:cNvSpPr txBox="1"/>
              <p:nvPr/>
            </p:nvSpPr>
            <p:spPr>
              <a:xfrm>
                <a:off x="0" y="-57150"/>
                <a:ext cx="2896508" cy="1828521"/>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64299" y="169461"/>
              <a:ext cx="14130451" cy="8544305"/>
            </a:xfrm>
            <a:prstGeom prst="rect">
              <a:avLst/>
            </a:prstGeom>
          </p:spPr>
          <p:txBody>
            <a:bodyPr lIns="0" tIns="0" rIns="0" bIns="0" rtlCol="0" anchor="t">
              <a:spAutoFit/>
            </a:bodyPr>
            <a:lstStyle/>
            <a:p>
              <a:pPr>
                <a:lnSpc>
                  <a:spcPts val="5599"/>
                </a:lnSpc>
              </a:pPr>
              <a:r>
                <a:rPr lang="en-US" sz="3999">
                  <a:latin typeface="Arial" panose="020B0604020202020204" pitchFamily="34" charset="0"/>
                  <a:cs typeface="Arial" panose="020B0604020202020204" pitchFamily="34" charset="0"/>
                </a:rPr>
                <a:t>5. Chất phụ gia thực phẩm: Trong quá trình chế biến thực phẩm, các chất phụ gia như chất tạo màu, chất tạo mùi, chất tạo ngọt nhân tạo và chất chống oxy hóa có thể được sử dụng để cải thiện hương vị, màu sắc và tuổi thọ của thực phẩm. Tuy nhiên, một số chất phụ gia có thể gây dị ứng hoặc có tác động tiêu cực đến sức khỏe nếu sử dụng quá mức hoặc không đúng cách.</a:t>
              </a:r>
            </a:p>
          </p:txBody>
        </p:sp>
      </p:grpSp>
      <p:sp>
        <p:nvSpPr>
          <p:cNvPr id="48" name="Freeform 48"/>
          <p:cNvSpPr/>
          <p:nvPr/>
        </p:nvSpPr>
        <p:spPr>
          <a:xfrm>
            <a:off x="11756358" y="2718798"/>
            <a:ext cx="5704186" cy="5704186"/>
          </a:xfrm>
          <a:custGeom>
            <a:avLst/>
            <a:gdLst/>
            <a:ahLst/>
            <a:cxnLst/>
            <a:rect l="l" t="t" r="r" b="b"/>
            <a:pathLst>
              <a:path w="5704186" h="5704186">
                <a:moveTo>
                  <a:pt x="0" y="0"/>
                </a:moveTo>
                <a:lnTo>
                  <a:pt x="5704185" y="0"/>
                </a:lnTo>
                <a:lnTo>
                  <a:pt x="5704185" y="5704186"/>
                </a:lnTo>
                <a:lnTo>
                  <a:pt x="0" y="5704186"/>
                </a:lnTo>
                <a:lnTo>
                  <a:pt x="0" y="0"/>
                </a:lnTo>
                <a:close/>
              </a:path>
            </a:pathLst>
          </a:custGeom>
          <a:blipFill>
            <a:blip r:embed="rId17"/>
            <a:stretch>
              <a:fillRect/>
            </a:stretch>
          </a:blipFill>
        </p:spPr>
      </p:sp>
      <p:sp>
        <p:nvSpPr>
          <p:cNvPr id="49" name="TextBox 49"/>
          <p:cNvSpPr txBox="1"/>
          <p:nvPr/>
        </p:nvSpPr>
        <p:spPr>
          <a:xfrm>
            <a:off x="1854425" y="754293"/>
            <a:ext cx="14579150" cy="540341"/>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GỢI Ý ĐÁP ÁN</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6" name="Rectangle 5">
            <a:extLst>
              <a:ext uri="{FF2B5EF4-FFF2-40B4-BE49-F238E27FC236}">
                <a16:creationId xmlns:a16="http://schemas.microsoft.com/office/drawing/2014/main" id="{C82848C0-F912-03D7-A7D5-E02F021DCEBF}"/>
              </a:ext>
            </a:extLst>
          </p:cNvPr>
          <p:cNvSpPr/>
          <p:nvPr/>
        </p:nvSpPr>
        <p:spPr>
          <a:xfrm>
            <a:off x="33771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76559F27-6AB1-D370-E969-C12244307A0E}"/>
              </a:ext>
            </a:extLst>
          </p:cNvPr>
          <p:cNvSpPr txBox="1"/>
          <p:nvPr/>
        </p:nvSpPr>
        <p:spPr>
          <a:xfrm>
            <a:off x="909970" y="751251"/>
            <a:ext cx="15925800" cy="3139321"/>
          </a:xfrm>
          <a:prstGeom prst="rect">
            <a:avLst/>
          </a:prstGeom>
          <a:noFill/>
        </p:spPr>
        <p:txBody>
          <a:bodyPr wrap="square" rtlCol="0">
            <a:spAutoFit/>
          </a:bodyPr>
          <a:lstStyle/>
          <a:p>
            <a:r>
              <a:rPr lang="vi-VN" sz="6600">
                <a:solidFill>
                  <a:schemeClr val="bg1"/>
                </a:solidFill>
              </a:rPr>
              <a:t>Sự biểu hiện điều hòa hoạt động của gen ở sinh vật nhân sơ diễn ra chủ yếu ở cấp độ:</a:t>
            </a:r>
          </a:p>
        </p:txBody>
      </p:sp>
      <p:sp>
        <p:nvSpPr>
          <p:cNvPr id="8" name="TextBox 7">
            <a:extLst>
              <a:ext uri="{FF2B5EF4-FFF2-40B4-BE49-F238E27FC236}">
                <a16:creationId xmlns:a16="http://schemas.microsoft.com/office/drawing/2014/main" id="{D1054CC6-BDD3-1B7E-F97C-7BC439F96D5C}"/>
              </a:ext>
            </a:extLst>
          </p:cNvPr>
          <p:cNvSpPr txBox="1"/>
          <p:nvPr/>
        </p:nvSpPr>
        <p:spPr>
          <a:xfrm>
            <a:off x="922670" y="4515697"/>
            <a:ext cx="6553200" cy="707886"/>
          </a:xfrm>
          <a:prstGeom prst="rect">
            <a:avLst/>
          </a:prstGeom>
          <a:noFill/>
        </p:spPr>
        <p:txBody>
          <a:bodyPr wrap="square" rtlCol="0">
            <a:spAutoFit/>
          </a:bodyPr>
          <a:lstStyle/>
          <a:p>
            <a:r>
              <a:rPr lang="vi-VN" sz="4000" dirty="0">
                <a:solidFill>
                  <a:srgbClr val="FF0000"/>
                </a:solidFill>
              </a:rPr>
              <a:t>A.Phiên mã</a:t>
            </a:r>
          </a:p>
        </p:txBody>
      </p:sp>
      <p:sp>
        <p:nvSpPr>
          <p:cNvPr id="9" name="TextBox 8">
            <a:extLst>
              <a:ext uri="{FF2B5EF4-FFF2-40B4-BE49-F238E27FC236}">
                <a16:creationId xmlns:a16="http://schemas.microsoft.com/office/drawing/2014/main" id="{3DF5E363-81B1-D8CC-7E8E-9740A01CA19F}"/>
              </a:ext>
            </a:extLst>
          </p:cNvPr>
          <p:cNvSpPr txBox="1"/>
          <p:nvPr/>
        </p:nvSpPr>
        <p:spPr>
          <a:xfrm>
            <a:off x="760927" y="6406665"/>
            <a:ext cx="6553200" cy="707886"/>
          </a:xfrm>
          <a:prstGeom prst="rect">
            <a:avLst/>
          </a:prstGeom>
          <a:noFill/>
        </p:spPr>
        <p:txBody>
          <a:bodyPr wrap="square" rtlCol="0">
            <a:spAutoFit/>
          </a:bodyPr>
          <a:lstStyle/>
          <a:p>
            <a:r>
              <a:rPr lang="vi-VN" sz="4000" dirty="0">
                <a:solidFill>
                  <a:srgbClr val="FF0000"/>
                </a:solidFill>
              </a:rPr>
              <a:t>B.Sau phiên mã</a:t>
            </a:r>
          </a:p>
        </p:txBody>
      </p:sp>
      <p:sp>
        <p:nvSpPr>
          <p:cNvPr id="10" name="TextBox 9">
            <a:extLst>
              <a:ext uri="{FF2B5EF4-FFF2-40B4-BE49-F238E27FC236}">
                <a16:creationId xmlns:a16="http://schemas.microsoft.com/office/drawing/2014/main" id="{3EB2A056-F627-E08F-14E0-E15DA27D1914}"/>
              </a:ext>
            </a:extLst>
          </p:cNvPr>
          <p:cNvSpPr txBox="1"/>
          <p:nvPr/>
        </p:nvSpPr>
        <p:spPr>
          <a:xfrm>
            <a:off x="8876537" y="4567740"/>
            <a:ext cx="6553200" cy="707886"/>
          </a:xfrm>
          <a:prstGeom prst="rect">
            <a:avLst/>
          </a:prstGeom>
          <a:noFill/>
        </p:spPr>
        <p:txBody>
          <a:bodyPr wrap="square" rtlCol="0">
            <a:spAutoFit/>
          </a:bodyPr>
          <a:lstStyle/>
          <a:p>
            <a:r>
              <a:rPr lang="vi-VN" sz="4000" dirty="0">
                <a:solidFill>
                  <a:srgbClr val="FF0000"/>
                </a:solidFill>
              </a:rPr>
              <a:t>C.Trước phiên mã</a:t>
            </a:r>
          </a:p>
        </p:txBody>
      </p:sp>
      <p:sp>
        <p:nvSpPr>
          <p:cNvPr id="11" name="TextBox 10">
            <a:extLst>
              <a:ext uri="{FF2B5EF4-FFF2-40B4-BE49-F238E27FC236}">
                <a16:creationId xmlns:a16="http://schemas.microsoft.com/office/drawing/2014/main" id="{6E358FAE-A314-930C-5C73-E0981C3557E8}"/>
              </a:ext>
            </a:extLst>
          </p:cNvPr>
          <p:cNvSpPr txBox="1"/>
          <p:nvPr/>
        </p:nvSpPr>
        <p:spPr>
          <a:xfrm>
            <a:off x="9144000" y="6406665"/>
            <a:ext cx="6553200" cy="707886"/>
          </a:xfrm>
          <a:prstGeom prst="rect">
            <a:avLst/>
          </a:prstGeom>
          <a:noFill/>
        </p:spPr>
        <p:txBody>
          <a:bodyPr wrap="square" rtlCol="0">
            <a:spAutoFit/>
          </a:bodyPr>
          <a:lstStyle/>
          <a:p>
            <a:r>
              <a:rPr lang="vi-VN" sz="4000" dirty="0">
                <a:solidFill>
                  <a:srgbClr val="FF0000"/>
                </a:solidFill>
              </a:rPr>
              <a:t>D.Dịch mã</a:t>
            </a:r>
          </a:p>
        </p:txBody>
      </p:sp>
      <p:sp>
        <p:nvSpPr>
          <p:cNvPr id="13" name="Rectangle 12">
            <a:hlinkClick r:id="rId8" action="ppaction://hlinksldjump"/>
            <a:extLst>
              <a:ext uri="{FF2B5EF4-FFF2-40B4-BE49-F238E27FC236}">
                <a16:creationId xmlns:a16="http://schemas.microsoft.com/office/drawing/2014/main"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id="{35ED3DE8-05D3-BF26-B968-D8FE1DDB0F64}"/>
              </a:ext>
            </a:extLst>
          </p:cNvPr>
          <p:cNvSpPr/>
          <p:nvPr/>
        </p:nvSpPr>
        <p:spPr>
          <a:xfrm>
            <a:off x="10734217" y="91507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id="{5C2E3756-FA67-739F-1F64-46EEC0C228DE}"/>
              </a:ext>
            </a:extLst>
          </p:cNvPr>
          <p:cNvSpPr/>
          <p:nvPr/>
        </p:nvSpPr>
        <p:spPr>
          <a:xfrm>
            <a:off x="10713698" y="9129897"/>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2639663032"/>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43807" y="1121236"/>
            <a:ext cx="14579150" cy="540341"/>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62" name="Group 8">
            <a:extLst>
              <a:ext uri="{FF2B5EF4-FFF2-40B4-BE49-F238E27FC236}">
                <a16:creationId xmlns:a16="http://schemas.microsoft.com/office/drawing/2014/main" id="{016B0E9E-C76B-B556-F6ED-A465C2AAC95A}"/>
              </a:ext>
            </a:extLst>
          </p:cNvPr>
          <p:cNvGrpSpPr/>
          <p:nvPr/>
        </p:nvGrpSpPr>
        <p:grpSpPr>
          <a:xfrm>
            <a:off x="1463257" y="2187595"/>
            <a:ext cx="15361485" cy="948085"/>
            <a:chOff x="0" y="0"/>
            <a:chExt cx="4045823" cy="249701"/>
          </a:xfrm>
        </p:grpSpPr>
        <p:sp>
          <p:nvSpPr>
            <p:cNvPr id="63" name="Freeform 9">
              <a:extLst>
                <a:ext uri="{FF2B5EF4-FFF2-40B4-BE49-F238E27FC236}">
                  <a16:creationId xmlns:a16="http://schemas.microsoft.com/office/drawing/2014/main" id="{C9882F95-7064-6593-9AD7-19C256DF427A}"/>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4" name="TextBox 10">
              <a:extLst>
                <a:ext uri="{FF2B5EF4-FFF2-40B4-BE49-F238E27FC236}">
                  <a16:creationId xmlns:a16="http://schemas.microsoft.com/office/drawing/2014/main" id="{6EE0175F-AD6B-1302-72F3-1D219C56DDA4}"/>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Câu 1. Thể đột biến là:</a:t>
              </a:r>
            </a:p>
          </p:txBody>
        </p:sp>
      </p:grpSp>
      <p:grpSp>
        <p:nvGrpSpPr>
          <p:cNvPr id="65" name="Group 11">
            <a:extLst>
              <a:ext uri="{FF2B5EF4-FFF2-40B4-BE49-F238E27FC236}">
                <a16:creationId xmlns:a16="http://schemas.microsoft.com/office/drawing/2014/main" id="{72C388CF-95AF-04E5-5A89-3D00A850890E}"/>
              </a:ext>
            </a:extLst>
          </p:cNvPr>
          <p:cNvGrpSpPr/>
          <p:nvPr/>
        </p:nvGrpSpPr>
        <p:grpSpPr>
          <a:xfrm>
            <a:off x="1463257" y="3531124"/>
            <a:ext cx="15361485" cy="948085"/>
            <a:chOff x="0" y="0"/>
            <a:chExt cx="4045823" cy="249701"/>
          </a:xfrm>
        </p:grpSpPr>
        <p:sp>
          <p:nvSpPr>
            <p:cNvPr id="66" name="Freeform 12">
              <a:extLst>
                <a:ext uri="{FF2B5EF4-FFF2-40B4-BE49-F238E27FC236}">
                  <a16:creationId xmlns:a16="http://schemas.microsoft.com/office/drawing/2014/main" id="{2273BC3E-EE28-9BF7-2165-7DDB0CBAAD8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7" name="TextBox 13">
              <a:extLst>
                <a:ext uri="{FF2B5EF4-FFF2-40B4-BE49-F238E27FC236}">
                  <a16:creationId xmlns:a16="http://schemas.microsoft.com/office/drawing/2014/main" id="{885D6668-6E2C-8146-D45B-9D8C32888F61}"/>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A. Cơ thể mang đột biến gene đó biểu hiện ra kiểu hình trội</a:t>
              </a:r>
            </a:p>
          </p:txBody>
        </p:sp>
      </p:grpSp>
      <p:grpSp>
        <p:nvGrpSpPr>
          <p:cNvPr id="68" name="Group 14">
            <a:extLst>
              <a:ext uri="{FF2B5EF4-FFF2-40B4-BE49-F238E27FC236}">
                <a16:creationId xmlns:a16="http://schemas.microsoft.com/office/drawing/2014/main" id="{D9462EA4-09AB-3607-58CE-834740D0B318}"/>
              </a:ext>
            </a:extLst>
          </p:cNvPr>
          <p:cNvGrpSpPr/>
          <p:nvPr/>
        </p:nvGrpSpPr>
        <p:grpSpPr>
          <a:xfrm>
            <a:off x="1463257" y="4879259"/>
            <a:ext cx="15361485" cy="948085"/>
            <a:chOff x="0" y="0"/>
            <a:chExt cx="4045823" cy="249701"/>
          </a:xfrm>
        </p:grpSpPr>
        <p:sp>
          <p:nvSpPr>
            <p:cNvPr id="69" name="Freeform 15">
              <a:extLst>
                <a:ext uri="{FF2B5EF4-FFF2-40B4-BE49-F238E27FC236}">
                  <a16:creationId xmlns:a16="http://schemas.microsoft.com/office/drawing/2014/main" id="{5C456BDC-6050-8AC6-5135-F915617E45AC}"/>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70" name="TextBox 16">
              <a:extLst>
                <a:ext uri="{FF2B5EF4-FFF2-40B4-BE49-F238E27FC236}">
                  <a16:creationId xmlns:a16="http://schemas.microsoft.com/office/drawing/2014/main" id="{F7C34C12-0BB4-5863-A74C-F458C7D1F71D}"/>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B. Cơ thể mang đột biến gene đó biểu hiện ra kiểu hình lặn</a:t>
              </a:r>
            </a:p>
          </p:txBody>
        </p:sp>
      </p:grpSp>
      <p:grpSp>
        <p:nvGrpSpPr>
          <p:cNvPr id="71" name="Group 17">
            <a:extLst>
              <a:ext uri="{FF2B5EF4-FFF2-40B4-BE49-F238E27FC236}">
                <a16:creationId xmlns:a16="http://schemas.microsoft.com/office/drawing/2014/main" id="{B9AE5E24-5DD3-E45C-F0D7-38A860963883}"/>
              </a:ext>
            </a:extLst>
          </p:cNvPr>
          <p:cNvGrpSpPr/>
          <p:nvPr/>
        </p:nvGrpSpPr>
        <p:grpSpPr>
          <a:xfrm>
            <a:off x="1463257" y="6227393"/>
            <a:ext cx="15361485" cy="948085"/>
            <a:chOff x="0" y="0"/>
            <a:chExt cx="4045823" cy="249701"/>
          </a:xfrm>
        </p:grpSpPr>
        <p:sp>
          <p:nvSpPr>
            <p:cNvPr id="72" name="Freeform 18">
              <a:extLst>
                <a:ext uri="{FF2B5EF4-FFF2-40B4-BE49-F238E27FC236}">
                  <a16:creationId xmlns:a16="http://schemas.microsoft.com/office/drawing/2014/main" id="{2FFAC871-E9FF-0615-686A-3251F1FC8B86}"/>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73" name="TextBox 19">
              <a:extLst>
                <a:ext uri="{FF2B5EF4-FFF2-40B4-BE49-F238E27FC236}">
                  <a16:creationId xmlns:a16="http://schemas.microsoft.com/office/drawing/2014/main" id="{125F9999-64E3-AAD2-896B-FFC2135921FE}"/>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C. Cơ thể mang đột biến gene đó biểu hiện ra kiểu hình trung gian</a:t>
              </a:r>
            </a:p>
          </p:txBody>
        </p:sp>
      </p:grpSp>
      <p:grpSp>
        <p:nvGrpSpPr>
          <p:cNvPr id="74" name="Group 20">
            <a:extLst>
              <a:ext uri="{FF2B5EF4-FFF2-40B4-BE49-F238E27FC236}">
                <a16:creationId xmlns:a16="http://schemas.microsoft.com/office/drawing/2014/main" id="{6980BE92-7895-836B-E9BE-FA5626258922}"/>
              </a:ext>
            </a:extLst>
          </p:cNvPr>
          <p:cNvGrpSpPr/>
          <p:nvPr/>
        </p:nvGrpSpPr>
        <p:grpSpPr>
          <a:xfrm>
            <a:off x="1463257" y="7575528"/>
            <a:ext cx="15361485" cy="948085"/>
            <a:chOff x="0" y="0"/>
            <a:chExt cx="4045823" cy="249701"/>
          </a:xfrm>
        </p:grpSpPr>
        <p:sp>
          <p:nvSpPr>
            <p:cNvPr id="75" name="Freeform 21">
              <a:extLst>
                <a:ext uri="{FF2B5EF4-FFF2-40B4-BE49-F238E27FC236}">
                  <a16:creationId xmlns:a16="http://schemas.microsoft.com/office/drawing/2014/main" id="{DA8ED695-4E2E-4862-DFE6-C99648B5E007}"/>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76" name="TextBox 22">
              <a:extLst>
                <a:ext uri="{FF2B5EF4-FFF2-40B4-BE49-F238E27FC236}">
                  <a16:creationId xmlns:a16="http://schemas.microsoft.com/office/drawing/2014/main" id="{D02E3E94-DCF3-BD93-6922-0C593C4B8B02}"/>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D. Cơ thể mang đột biến gene đó biểu hiện ra kiểu hình</a:t>
              </a:r>
            </a:p>
          </p:txBody>
        </p:sp>
      </p:grpSp>
      <p:sp>
        <p:nvSpPr>
          <p:cNvPr id="77" name="Freeform 24">
            <a:extLst>
              <a:ext uri="{FF2B5EF4-FFF2-40B4-BE49-F238E27FC236}">
                <a16:creationId xmlns:a16="http://schemas.microsoft.com/office/drawing/2014/main" id="{103C1BF3-3A3E-8A94-0FF6-4A2D259C975B}"/>
              </a:ext>
            </a:extLst>
          </p:cNvPr>
          <p:cNvSpPr/>
          <p:nvPr/>
        </p:nvSpPr>
        <p:spPr>
          <a:xfrm>
            <a:off x="679493" y="7636869"/>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78" name="Freeform 27">
            <a:extLst>
              <a:ext uri="{FF2B5EF4-FFF2-40B4-BE49-F238E27FC236}">
                <a16:creationId xmlns:a16="http://schemas.microsoft.com/office/drawing/2014/main" id="{00BB9DB8-C780-8247-15F2-5AF81BBE42F2}"/>
              </a:ext>
            </a:extLst>
          </p:cNvPr>
          <p:cNvSpPr/>
          <p:nvPr/>
        </p:nvSpPr>
        <p:spPr>
          <a:xfrm>
            <a:off x="686987" y="6243473"/>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79" name="Freeform 27">
            <a:extLst>
              <a:ext uri="{FF2B5EF4-FFF2-40B4-BE49-F238E27FC236}">
                <a16:creationId xmlns:a16="http://schemas.microsoft.com/office/drawing/2014/main" id="{EC1EAECE-9CF9-92A9-435E-355EEBF792F4}"/>
              </a:ext>
            </a:extLst>
          </p:cNvPr>
          <p:cNvSpPr/>
          <p:nvPr/>
        </p:nvSpPr>
        <p:spPr>
          <a:xfrm>
            <a:off x="679493" y="4862105"/>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80" name="Freeform 27">
            <a:extLst>
              <a:ext uri="{FF2B5EF4-FFF2-40B4-BE49-F238E27FC236}">
                <a16:creationId xmlns:a16="http://schemas.microsoft.com/office/drawing/2014/main" id="{3E2DE9AD-A528-18E9-939C-04CDDE56947E}"/>
              </a:ext>
            </a:extLst>
          </p:cNvPr>
          <p:cNvSpPr/>
          <p:nvPr/>
        </p:nvSpPr>
        <p:spPr>
          <a:xfrm>
            <a:off x="671999" y="3480737"/>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1943821277"/>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nextCondLst>
                <p:cond evt="onClick" delay="0">
                  <p:tgtEl>
                    <p:spTgt spid="65"/>
                  </p:tgtEl>
                </p:cond>
              </p:nextCondLst>
            </p:seq>
            <p:seq concurrent="1" nextAc="seek">
              <p:cTn id="8" restart="whenNotActive" fill="hold" evtFilter="cancelBubble" nodeType="interactiveSeq">
                <p:stCondLst>
                  <p:cond evt="onClick" delay="0">
                    <p:tgtEl>
                      <p:spTgt spid="6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7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nextCondLst>
                <p:cond evt="onClick" delay="0">
                  <p:tgtEl>
                    <p:spTgt spid="71"/>
                  </p:tgtEl>
                </p:cond>
              </p:nextCondLst>
            </p:seq>
            <p:seq concurrent="1" nextAc="seek">
              <p:cTn id="20" restart="whenNotActive" fill="hold" evtFilter="cancelBubble" nodeType="interactiveSeq">
                <p:stCondLst>
                  <p:cond evt="onClick" delay="0">
                    <p:tgtEl>
                      <p:spTgt spid="7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childTnLst>
              </p:cTn>
              <p:nextCondLst>
                <p:cond evt="onClick" delay="0">
                  <p:tgtEl>
                    <p:spTgt spid="7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203601" y="-3419345"/>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grpSp>
        <p:nvGrpSpPr>
          <p:cNvPr id="63" name="Group 8">
            <a:extLst>
              <a:ext uri="{FF2B5EF4-FFF2-40B4-BE49-F238E27FC236}">
                <a16:creationId xmlns:a16="http://schemas.microsoft.com/office/drawing/2014/main" id="{3B010DB1-D720-4263-84A0-6DF213B3D19D}"/>
              </a:ext>
            </a:extLst>
          </p:cNvPr>
          <p:cNvGrpSpPr/>
          <p:nvPr/>
        </p:nvGrpSpPr>
        <p:grpSpPr>
          <a:xfrm>
            <a:off x="1289675" y="681031"/>
            <a:ext cx="15396154" cy="4407088"/>
            <a:chOff x="44361" y="115232"/>
            <a:chExt cx="4054954" cy="986035"/>
          </a:xfrm>
        </p:grpSpPr>
        <p:sp>
          <p:nvSpPr>
            <p:cNvPr id="64" name="Freeform 9">
              <a:extLst>
                <a:ext uri="{FF2B5EF4-FFF2-40B4-BE49-F238E27FC236}">
                  <a16:creationId xmlns:a16="http://schemas.microsoft.com/office/drawing/2014/main" id="{EA0F9108-56B1-9E09-BD54-6E2B099841D1}"/>
                </a:ext>
              </a:extLst>
            </p:cNvPr>
            <p:cNvSpPr/>
            <p:nvPr/>
          </p:nvSpPr>
          <p:spPr>
            <a:xfrm>
              <a:off x="44361" y="192437"/>
              <a:ext cx="4045823" cy="892524"/>
            </a:xfrm>
            <a:custGeom>
              <a:avLst/>
              <a:gdLst/>
              <a:ahLst/>
              <a:cxnLst/>
              <a:rect l="l" t="t" r="r" b="b"/>
              <a:pathLst>
                <a:path w="4045823" h="1068137">
                  <a:moveTo>
                    <a:pt x="50398" y="0"/>
                  </a:moveTo>
                  <a:lnTo>
                    <a:pt x="3995425" y="0"/>
                  </a:lnTo>
                  <a:cubicBezTo>
                    <a:pt x="4023259" y="0"/>
                    <a:pt x="4045823" y="22564"/>
                    <a:pt x="4045823" y="50398"/>
                  </a:cubicBezTo>
                  <a:lnTo>
                    <a:pt x="4045823" y="1017738"/>
                  </a:lnTo>
                  <a:cubicBezTo>
                    <a:pt x="4045823" y="1045573"/>
                    <a:pt x="4023259" y="1068137"/>
                    <a:pt x="3995425" y="1068137"/>
                  </a:cubicBezTo>
                  <a:lnTo>
                    <a:pt x="50398" y="1068137"/>
                  </a:lnTo>
                  <a:cubicBezTo>
                    <a:pt x="22564" y="1068137"/>
                    <a:pt x="0" y="1045573"/>
                    <a:pt x="0" y="1017738"/>
                  </a:cubicBezTo>
                  <a:lnTo>
                    <a:pt x="0" y="50398"/>
                  </a:lnTo>
                  <a:cubicBezTo>
                    <a:pt x="0" y="22564"/>
                    <a:pt x="22564" y="0"/>
                    <a:pt x="50398" y="0"/>
                  </a:cubicBezTo>
                  <a:close/>
                </a:path>
              </a:pathLst>
            </a:custGeom>
            <a:solidFill>
              <a:srgbClr val="FFF2E6"/>
            </a:solidFill>
          </p:spPr>
        </p:sp>
        <p:sp>
          <p:nvSpPr>
            <p:cNvPr id="65" name="TextBox 10">
              <a:extLst>
                <a:ext uri="{FF2B5EF4-FFF2-40B4-BE49-F238E27FC236}">
                  <a16:creationId xmlns:a16="http://schemas.microsoft.com/office/drawing/2014/main" id="{64193A10-B8D2-4FE3-BE59-ABB5A0BAF716}"/>
                </a:ext>
              </a:extLst>
            </p:cNvPr>
            <p:cNvSpPr txBox="1"/>
            <p:nvPr/>
          </p:nvSpPr>
          <p:spPr>
            <a:xfrm>
              <a:off x="53492" y="115232"/>
              <a:ext cx="4045823" cy="986035"/>
            </a:xfrm>
            <a:prstGeom prst="rect">
              <a:avLst/>
            </a:prstGeom>
          </p:spPr>
          <p:txBody>
            <a:bodyPr lIns="50800" tIns="50800" rIns="50800" bIns="50800" rtlCol="0" anchor="ctr"/>
            <a:lstStyle/>
            <a:p>
              <a:pPr>
                <a:lnSpc>
                  <a:spcPts val="5040"/>
                </a:lnSpc>
              </a:pPr>
              <a:r>
                <a:rPr lang="en-US" sz="3600">
                  <a:solidFill>
                    <a:srgbClr val="000000"/>
                  </a:solidFill>
                  <a:latin typeface="Arial" panose="020B0604020202020204" pitchFamily="34" charset="0"/>
                  <a:cs typeface="Arial" panose="020B0604020202020204" pitchFamily="34" charset="0"/>
                </a:rPr>
                <a:t>Câu 2. Căn cứ vào trình tự của các nucleotide trước và sau đột biến của đoạn gene sau, hãy cho biết dạng đột biến:</a:t>
              </a:r>
            </a:p>
            <a:p>
              <a:pPr>
                <a:lnSpc>
                  <a:spcPts val="5040"/>
                </a:lnSpc>
              </a:pPr>
              <a:r>
                <a:rPr lang="en-US" sz="3600">
                  <a:solidFill>
                    <a:srgbClr val="000000"/>
                  </a:solidFill>
                  <a:latin typeface="Arial" panose="020B0604020202020204" pitchFamily="34" charset="0"/>
                  <a:cs typeface="Arial" panose="020B0604020202020204" pitchFamily="34" charset="0"/>
                </a:rPr>
                <a:t>Trước đột biến:  A T T G X X T X X A A G A X T</a:t>
              </a:r>
            </a:p>
            <a:p>
              <a:pPr>
                <a:lnSpc>
                  <a:spcPts val="5040"/>
                </a:lnSpc>
              </a:pPr>
              <a:r>
                <a:rPr lang="en-US" sz="3600">
                  <a:solidFill>
                    <a:srgbClr val="000000"/>
                  </a:solidFill>
                  <a:latin typeface="Arial" panose="020B0604020202020204" pitchFamily="34" charset="0"/>
                  <a:cs typeface="Arial" panose="020B0604020202020204" pitchFamily="34" charset="0"/>
                </a:rPr>
                <a:t>                           T A A X G G A G G T T X T G A</a:t>
              </a:r>
            </a:p>
            <a:p>
              <a:pPr>
                <a:lnSpc>
                  <a:spcPts val="5040"/>
                </a:lnSpc>
              </a:pPr>
              <a:r>
                <a:rPr lang="en-US" sz="3600">
                  <a:solidFill>
                    <a:srgbClr val="000000"/>
                  </a:solidFill>
                  <a:latin typeface="Arial" panose="020B0604020202020204" pitchFamily="34" charset="0"/>
                  <a:cs typeface="Arial" panose="020B0604020202020204" pitchFamily="34" charset="0"/>
                </a:rPr>
                <a:t>Sau đột biến   :  A T T G X X T A X A A G A X T</a:t>
              </a:r>
            </a:p>
            <a:p>
              <a:pPr>
                <a:lnSpc>
                  <a:spcPts val="5040"/>
                </a:lnSpc>
              </a:pPr>
              <a:r>
                <a:rPr lang="en-US" sz="3600">
                  <a:solidFill>
                    <a:srgbClr val="000000"/>
                  </a:solidFill>
                  <a:latin typeface="Arial" panose="020B0604020202020204" pitchFamily="34" charset="0"/>
                  <a:cs typeface="Arial" panose="020B0604020202020204" pitchFamily="34" charset="0"/>
                </a:rPr>
                <a:t>                          T A A X G G A T G T T X T G A</a:t>
              </a:r>
            </a:p>
          </p:txBody>
        </p:sp>
      </p:grpSp>
      <p:grpSp>
        <p:nvGrpSpPr>
          <p:cNvPr id="66" name="Group 11">
            <a:extLst>
              <a:ext uri="{FF2B5EF4-FFF2-40B4-BE49-F238E27FC236}">
                <a16:creationId xmlns:a16="http://schemas.microsoft.com/office/drawing/2014/main" id="{2A4FD583-8E7C-C259-E906-46ED0F40428D}"/>
              </a:ext>
            </a:extLst>
          </p:cNvPr>
          <p:cNvGrpSpPr/>
          <p:nvPr/>
        </p:nvGrpSpPr>
        <p:grpSpPr>
          <a:xfrm>
            <a:off x="1560358" y="5304780"/>
            <a:ext cx="15361485" cy="948085"/>
            <a:chOff x="0" y="0"/>
            <a:chExt cx="4045823" cy="249701"/>
          </a:xfrm>
        </p:grpSpPr>
        <p:sp>
          <p:nvSpPr>
            <p:cNvPr id="67" name="Freeform 12">
              <a:extLst>
                <a:ext uri="{FF2B5EF4-FFF2-40B4-BE49-F238E27FC236}">
                  <a16:creationId xmlns:a16="http://schemas.microsoft.com/office/drawing/2014/main" id="{013F3C0D-4038-3394-AB49-9D6A91E6053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8" name="TextBox 13">
              <a:extLst>
                <a:ext uri="{FF2B5EF4-FFF2-40B4-BE49-F238E27FC236}">
                  <a16:creationId xmlns:a16="http://schemas.microsoft.com/office/drawing/2014/main" id="{D596F869-0C49-B871-27C0-E3DF3C6C6876}"/>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A. Mất một cặp nucleotide                                       </a:t>
              </a:r>
            </a:p>
          </p:txBody>
        </p:sp>
      </p:grpSp>
      <p:grpSp>
        <p:nvGrpSpPr>
          <p:cNvPr id="69" name="Group 14">
            <a:extLst>
              <a:ext uri="{FF2B5EF4-FFF2-40B4-BE49-F238E27FC236}">
                <a16:creationId xmlns:a16="http://schemas.microsoft.com/office/drawing/2014/main" id="{88C45F58-7A3F-FC1A-C8C8-B6A3F9233FF2}"/>
              </a:ext>
            </a:extLst>
          </p:cNvPr>
          <p:cNvGrpSpPr/>
          <p:nvPr/>
        </p:nvGrpSpPr>
        <p:grpSpPr>
          <a:xfrm>
            <a:off x="1560358" y="6490990"/>
            <a:ext cx="15361485" cy="948085"/>
            <a:chOff x="0" y="0"/>
            <a:chExt cx="4045823" cy="249701"/>
          </a:xfrm>
        </p:grpSpPr>
        <p:sp>
          <p:nvSpPr>
            <p:cNvPr id="70" name="Freeform 15">
              <a:extLst>
                <a:ext uri="{FF2B5EF4-FFF2-40B4-BE49-F238E27FC236}">
                  <a16:creationId xmlns:a16="http://schemas.microsoft.com/office/drawing/2014/main" id="{D7CBE6C2-F28D-27B7-2278-063F3F8340C7}"/>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71" name="TextBox 16">
              <a:extLst>
                <a:ext uri="{FF2B5EF4-FFF2-40B4-BE49-F238E27FC236}">
                  <a16:creationId xmlns:a16="http://schemas.microsoft.com/office/drawing/2014/main" id="{B013476C-DA8D-353A-6BDB-8F834C1B0EE7}"/>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B. Thêm một cặp nucleotide</a:t>
              </a:r>
            </a:p>
          </p:txBody>
        </p:sp>
      </p:grpSp>
      <p:grpSp>
        <p:nvGrpSpPr>
          <p:cNvPr id="72" name="Group 17">
            <a:extLst>
              <a:ext uri="{FF2B5EF4-FFF2-40B4-BE49-F238E27FC236}">
                <a16:creationId xmlns:a16="http://schemas.microsoft.com/office/drawing/2014/main" id="{FF463CEA-A4AF-45AF-FE42-F1D795FEFEB3}"/>
              </a:ext>
            </a:extLst>
          </p:cNvPr>
          <p:cNvGrpSpPr/>
          <p:nvPr/>
        </p:nvGrpSpPr>
        <p:grpSpPr>
          <a:xfrm>
            <a:off x="1560358" y="7677199"/>
            <a:ext cx="15361485" cy="948085"/>
            <a:chOff x="0" y="0"/>
            <a:chExt cx="4045823" cy="249701"/>
          </a:xfrm>
        </p:grpSpPr>
        <p:sp>
          <p:nvSpPr>
            <p:cNvPr id="73" name="Freeform 18">
              <a:extLst>
                <a:ext uri="{FF2B5EF4-FFF2-40B4-BE49-F238E27FC236}">
                  <a16:creationId xmlns:a16="http://schemas.microsoft.com/office/drawing/2014/main" id="{33D4495C-71AC-FCC9-E939-1DE5F1A3AAD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74" name="TextBox 19">
              <a:extLst>
                <a:ext uri="{FF2B5EF4-FFF2-40B4-BE49-F238E27FC236}">
                  <a16:creationId xmlns:a16="http://schemas.microsoft.com/office/drawing/2014/main" id="{E64DB7F4-D6A7-B0A6-64F1-3306737963F3}"/>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 Thay một cặp nucleotide                                       </a:t>
              </a:r>
            </a:p>
          </p:txBody>
        </p:sp>
      </p:grpSp>
      <p:grpSp>
        <p:nvGrpSpPr>
          <p:cNvPr id="75" name="Group 20">
            <a:extLst>
              <a:ext uri="{FF2B5EF4-FFF2-40B4-BE49-F238E27FC236}">
                <a16:creationId xmlns:a16="http://schemas.microsoft.com/office/drawing/2014/main" id="{212062C2-D45B-0D42-5BA1-D4587CFEA8C5}"/>
              </a:ext>
            </a:extLst>
          </p:cNvPr>
          <p:cNvGrpSpPr/>
          <p:nvPr/>
        </p:nvGrpSpPr>
        <p:grpSpPr>
          <a:xfrm>
            <a:off x="1560358" y="8863409"/>
            <a:ext cx="15361485" cy="948085"/>
            <a:chOff x="0" y="0"/>
            <a:chExt cx="4045823" cy="249701"/>
          </a:xfrm>
        </p:grpSpPr>
        <p:sp>
          <p:nvSpPr>
            <p:cNvPr id="76" name="Freeform 21">
              <a:extLst>
                <a:ext uri="{FF2B5EF4-FFF2-40B4-BE49-F238E27FC236}">
                  <a16:creationId xmlns:a16="http://schemas.microsoft.com/office/drawing/2014/main" id="{C9903A47-5243-A2B3-E1EE-62280FBAA189}"/>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77" name="TextBox 22">
              <a:extLst>
                <a:ext uri="{FF2B5EF4-FFF2-40B4-BE49-F238E27FC236}">
                  <a16:creationId xmlns:a16="http://schemas.microsoft.com/office/drawing/2014/main" id="{77FA1A5A-9B15-AD7D-C166-07731809AF9B}"/>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D. Đảo vị trí một cặp nucleotide</a:t>
              </a:r>
            </a:p>
          </p:txBody>
        </p:sp>
      </p:grpSp>
      <p:sp>
        <p:nvSpPr>
          <p:cNvPr id="78" name="Freeform 26">
            <a:extLst>
              <a:ext uri="{FF2B5EF4-FFF2-40B4-BE49-F238E27FC236}">
                <a16:creationId xmlns:a16="http://schemas.microsoft.com/office/drawing/2014/main" id="{9CE4EC80-0BC6-5940-4A87-CB93B03F73EE}"/>
              </a:ext>
            </a:extLst>
          </p:cNvPr>
          <p:cNvSpPr/>
          <p:nvPr/>
        </p:nvSpPr>
        <p:spPr>
          <a:xfrm>
            <a:off x="692904" y="7687963"/>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79" name="Freeform 27">
            <a:extLst>
              <a:ext uri="{FF2B5EF4-FFF2-40B4-BE49-F238E27FC236}">
                <a16:creationId xmlns:a16="http://schemas.microsoft.com/office/drawing/2014/main" id="{371DF438-56FA-E645-24EB-A0F8F3EBDBE8}"/>
              </a:ext>
            </a:extLst>
          </p:cNvPr>
          <p:cNvSpPr/>
          <p:nvPr/>
        </p:nvSpPr>
        <p:spPr>
          <a:xfrm>
            <a:off x="660359" y="8966522"/>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80" name="Freeform 27">
            <a:extLst>
              <a:ext uri="{FF2B5EF4-FFF2-40B4-BE49-F238E27FC236}">
                <a16:creationId xmlns:a16="http://schemas.microsoft.com/office/drawing/2014/main" id="{E41CDE1E-976A-DF68-E4B8-37F98EBC8343}"/>
              </a:ext>
            </a:extLst>
          </p:cNvPr>
          <p:cNvSpPr/>
          <p:nvPr/>
        </p:nvSpPr>
        <p:spPr>
          <a:xfrm>
            <a:off x="686988" y="6618005"/>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81" name="Freeform 27">
            <a:extLst>
              <a:ext uri="{FF2B5EF4-FFF2-40B4-BE49-F238E27FC236}">
                <a16:creationId xmlns:a16="http://schemas.microsoft.com/office/drawing/2014/main" id="{E74D7D5F-70C1-C4D7-F188-B234879BADE0}"/>
              </a:ext>
            </a:extLst>
          </p:cNvPr>
          <p:cNvSpPr/>
          <p:nvPr/>
        </p:nvSpPr>
        <p:spPr>
          <a:xfrm>
            <a:off x="682735" y="5336354"/>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 name="TextBox 61">
            <a:extLst>
              <a:ext uri="{FF2B5EF4-FFF2-40B4-BE49-F238E27FC236}">
                <a16:creationId xmlns:a16="http://schemas.microsoft.com/office/drawing/2014/main" id="{8D286CEA-EFD6-0C90-7C1D-7CB9D2AF8C39}"/>
              </a:ext>
            </a:extLst>
          </p:cNvPr>
          <p:cNvSpPr txBox="1"/>
          <p:nvPr/>
        </p:nvSpPr>
        <p:spPr>
          <a:xfrm>
            <a:off x="1843807" y="428375"/>
            <a:ext cx="14579150" cy="540341"/>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spTree>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6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childTnLst>
                          </p:cTn>
                        </p:par>
                      </p:childTnLst>
                    </p:cTn>
                  </p:par>
                </p:childTnLst>
              </p:cTn>
              <p:nextCondLst>
                <p:cond evt="onClick" delay="0">
                  <p:tgtEl>
                    <p:spTgt spid="69"/>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nextCondLst>
                <p:cond evt="onClick" delay="0">
                  <p:tgtEl>
                    <p:spTgt spid="72"/>
                  </p:tgtEl>
                </p:cond>
              </p:nextCondLst>
            </p:seq>
            <p:seq concurrent="1" nextAc="seek">
              <p:cTn id="20" restart="whenNotActive" fill="hold" evtFilter="cancelBubble" nodeType="interactiveSeq">
                <p:stCondLst>
                  <p:cond evt="onClick" delay="0">
                    <p:tgtEl>
                      <p:spTgt spid="7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childTnLst>
              </p:cTn>
              <p:nextCondLst>
                <p:cond evt="onClick" delay="0">
                  <p:tgtEl>
                    <p:spTgt spid="7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42393"/>
          </a:xfrm>
          <a:prstGeom prst="rect">
            <a:avLst/>
          </a:prstGeom>
        </p:spPr>
        <p:txBody>
          <a:bodyPr lIns="0" tIns="0" rIns="0" bIns="0" rtlCol="0" anchor="t">
            <a:spAutoFit/>
          </a:bodyPr>
          <a:lstStyle/>
          <a:p>
            <a:pPr algn="ctr">
              <a:lnSpc>
                <a:spcPts val="4000"/>
              </a:lnSpc>
            </a:pPr>
            <a:r>
              <a:rPr lang="en-US" sz="5400" b="1">
                <a:latin typeface="Arial" panose="020B0604020202020204" pitchFamily="34" charset="0"/>
                <a:cs typeface="Arial" panose="020B0604020202020204" pitchFamily="34" charset="0"/>
              </a:rPr>
              <a:t>BÀI TẬP TRẮC NGHIỆM</a:t>
            </a:r>
          </a:p>
        </p:txBody>
      </p:sp>
      <p:sp>
        <p:nvSpPr>
          <p:cNvPr id="3" name="Freeform 2">
            <a:extLst>
              <a:ext uri="{FF2B5EF4-FFF2-40B4-BE49-F238E27FC236}">
                <a16:creationId xmlns:a16="http://schemas.microsoft.com/office/drawing/2014/main" id="{25685084-E5F5-E2CA-15CD-474FA34C7C85}"/>
              </a:ext>
            </a:extLst>
          </p:cNvPr>
          <p:cNvSpPr/>
          <p:nvPr/>
        </p:nvSpPr>
        <p:spPr>
          <a:xfrm rot="-5400000">
            <a:off x="5124813" y="-3040477"/>
            <a:ext cx="8038375" cy="162306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3">
              <a:alphaModFix amt="7999"/>
              <a:extLst>
                <a:ext uri="{96DAC541-7B7A-43D3-8B79-37D633B846F1}">
                  <asvg:svgBlip xmlns:asvg="http://schemas.microsoft.com/office/drawing/2016/SVG/main" xmlns="" r:embed="rId34"/>
                </a:ext>
              </a:extLst>
            </a:blip>
            <a:stretch>
              <a:fillRect l="-12029" r="-41424"/>
            </a:stretch>
          </a:blipFill>
        </p:spPr>
      </p:sp>
      <p:grpSp>
        <p:nvGrpSpPr>
          <p:cNvPr id="4" name="Group 8">
            <a:extLst>
              <a:ext uri="{FF2B5EF4-FFF2-40B4-BE49-F238E27FC236}">
                <a16:creationId xmlns:a16="http://schemas.microsoft.com/office/drawing/2014/main" id="{F3805A34-5EAC-E0E0-C26C-6E36D4A796C9}"/>
              </a:ext>
            </a:extLst>
          </p:cNvPr>
          <p:cNvGrpSpPr/>
          <p:nvPr/>
        </p:nvGrpSpPr>
        <p:grpSpPr>
          <a:xfrm>
            <a:off x="1463257" y="1107889"/>
            <a:ext cx="15361485" cy="2357785"/>
            <a:chOff x="0" y="0"/>
            <a:chExt cx="4045823" cy="620980"/>
          </a:xfrm>
        </p:grpSpPr>
        <p:sp>
          <p:nvSpPr>
            <p:cNvPr id="5" name="Freeform 9">
              <a:extLst>
                <a:ext uri="{FF2B5EF4-FFF2-40B4-BE49-F238E27FC236}">
                  <a16:creationId xmlns:a16="http://schemas.microsoft.com/office/drawing/2014/main" id="{FBAF0817-1821-781A-318A-D69255091D8D}"/>
                </a:ext>
              </a:extLst>
            </p:cNvPr>
            <p:cNvSpPr/>
            <p:nvPr/>
          </p:nvSpPr>
          <p:spPr>
            <a:xfrm>
              <a:off x="0" y="0"/>
              <a:ext cx="4045823" cy="620980"/>
            </a:xfrm>
            <a:custGeom>
              <a:avLst/>
              <a:gdLst/>
              <a:ahLst/>
              <a:cxnLst/>
              <a:rect l="l" t="t" r="r" b="b"/>
              <a:pathLst>
                <a:path w="4045823" h="620980">
                  <a:moveTo>
                    <a:pt x="50398" y="0"/>
                  </a:moveTo>
                  <a:lnTo>
                    <a:pt x="3995425" y="0"/>
                  </a:lnTo>
                  <a:cubicBezTo>
                    <a:pt x="4023259" y="0"/>
                    <a:pt x="4045823" y="22564"/>
                    <a:pt x="4045823" y="50398"/>
                  </a:cubicBezTo>
                  <a:lnTo>
                    <a:pt x="4045823" y="570582"/>
                  </a:lnTo>
                  <a:cubicBezTo>
                    <a:pt x="4045823" y="598416"/>
                    <a:pt x="4023259" y="620980"/>
                    <a:pt x="3995425" y="620980"/>
                  </a:cubicBezTo>
                  <a:lnTo>
                    <a:pt x="50398" y="620980"/>
                  </a:lnTo>
                  <a:cubicBezTo>
                    <a:pt x="22564" y="620980"/>
                    <a:pt x="0" y="598416"/>
                    <a:pt x="0" y="570582"/>
                  </a:cubicBezTo>
                  <a:lnTo>
                    <a:pt x="0" y="50398"/>
                  </a:lnTo>
                  <a:cubicBezTo>
                    <a:pt x="0" y="22564"/>
                    <a:pt x="22564" y="0"/>
                    <a:pt x="50398" y="0"/>
                  </a:cubicBezTo>
                  <a:close/>
                </a:path>
              </a:pathLst>
            </a:custGeom>
            <a:solidFill>
              <a:srgbClr val="FFF2E6"/>
            </a:solidFill>
          </p:spPr>
        </p:sp>
        <p:sp>
          <p:nvSpPr>
            <p:cNvPr id="6" name="TextBox 10">
              <a:extLst>
                <a:ext uri="{FF2B5EF4-FFF2-40B4-BE49-F238E27FC236}">
                  <a16:creationId xmlns:a16="http://schemas.microsoft.com/office/drawing/2014/main" id="{D2050BB4-CA56-5AEB-C10C-0AAD52A58C71}"/>
                </a:ext>
              </a:extLst>
            </p:cNvPr>
            <p:cNvSpPr txBox="1"/>
            <p:nvPr/>
          </p:nvSpPr>
          <p:spPr>
            <a:xfrm>
              <a:off x="0" y="-76200"/>
              <a:ext cx="4045823" cy="697180"/>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Câu 3. Đột biến thay thế cặp nucleotide này bằng cặp nucleotide khác nhưng trình tự amino acid vẫn không bị thay đổi mà chỉ thay đổi số lượng chuỗi polipeptid được tạo ra. Nguyên nhân là do:</a:t>
              </a:r>
            </a:p>
          </p:txBody>
        </p:sp>
      </p:grpSp>
      <p:grpSp>
        <p:nvGrpSpPr>
          <p:cNvPr id="7" name="Group 11">
            <a:extLst>
              <a:ext uri="{FF2B5EF4-FFF2-40B4-BE49-F238E27FC236}">
                <a16:creationId xmlns:a16="http://schemas.microsoft.com/office/drawing/2014/main" id="{6435E6BE-5595-D265-A1D3-816C6A840F6B}"/>
              </a:ext>
            </a:extLst>
          </p:cNvPr>
          <p:cNvGrpSpPr/>
          <p:nvPr/>
        </p:nvGrpSpPr>
        <p:grpSpPr>
          <a:xfrm>
            <a:off x="1560358" y="3732373"/>
            <a:ext cx="15361485" cy="948085"/>
            <a:chOff x="0" y="0"/>
            <a:chExt cx="4045823" cy="249701"/>
          </a:xfrm>
        </p:grpSpPr>
        <p:sp>
          <p:nvSpPr>
            <p:cNvPr id="8" name="Freeform 12">
              <a:extLst>
                <a:ext uri="{FF2B5EF4-FFF2-40B4-BE49-F238E27FC236}">
                  <a16:creationId xmlns:a16="http://schemas.microsoft.com/office/drawing/2014/main" id="{B21809CF-CB72-2031-2BD7-3362A5C4A8A4}"/>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9" name="TextBox 13">
              <a:extLst>
                <a:ext uri="{FF2B5EF4-FFF2-40B4-BE49-F238E27FC236}">
                  <a16:creationId xmlns:a16="http://schemas.microsoft.com/office/drawing/2014/main" id="{812AA74F-2989-C459-EA15-8209D10DD11E}"/>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A. Đột biến xảy ra ở vùng kết thúc</a:t>
              </a:r>
            </a:p>
          </p:txBody>
        </p:sp>
      </p:grpSp>
      <p:grpSp>
        <p:nvGrpSpPr>
          <p:cNvPr id="10" name="Group 14">
            <a:extLst>
              <a:ext uri="{FF2B5EF4-FFF2-40B4-BE49-F238E27FC236}">
                <a16:creationId xmlns:a16="http://schemas.microsoft.com/office/drawing/2014/main" id="{6C484233-0B26-6AE5-31BF-BF170EF50A64}"/>
              </a:ext>
            </a:extLst>
          </p:cNvPr>
          <p:cNvGrpSpPr/>
          <p:nvPr/>
        </p:nvGrpSpPr>
        <p:grpSpPr>
          <a:xfrm>
            <a:off x="1560358" y="4918583"/>
            <a:ext cx="15361485" cy="948085"/>
            <a:chOff x="0" y="0"/>
            <a:chExt cx="4045823" cy="249701"/>
          </a:xfrm>
        </p:grpSpPr>
        <p:sp>
          <p:nvSpPr>
            <p:cNvPr id="11" name="Freeform 15">
              <a:extLst>
                <a:ext uri="{FF2B5EF4-FFF2-40B4-BE49-F238E27FC236}">
                  <a16:creationId xmlns:a16="http://schemas.microsoft.com/office/drawing/2014/main" id="{1313BCE5-1454-3CBC-E96E-5BD0361AAE4F}"/>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2" name="TextBox 16">
              <a:extLst>
                <a:ext uri="{FF2B5EF4-FFF2-40B4-BE49-F238E27FC236}">
                  <a16:creationId xmlns:a16="http://schemas.microsoft.com/office/drawing/2014/main" id="{A6AC56F2-45AD-C31C-CAE9-4F7A2159B351}"/>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B. Mã di truyền có tính thoái hóa</a:t>
              </a:r>
            </a:p>
          </p:txBody>
        </p:sp>
      </p:grpSp>
      <p:grpSp>
        <p:nvGrpSpPr>
          <p:cNvPr id="13" name="Group 17">
            <a:extLst>
              <a:ext uri="{FF2B5EF4-FFF2-40B4-BE49-F238E27FC236}">
                <a16:creationId xmlns:a16="http://schemas.microsoft.com/office/drawing/2014/main" id="{932CE60F-352F-5091-1AE1-C3952A746B3D}"/>
              </a:ext>
            </a:extLst>
          </p:cNvPr>
          <p:cNvGrpSpPr/>
          <p:nvPr/>
        </p:nvGrpSpPr>
        <p:grpSpPr>
          <a:xfrm>
            <a:off x="1560358" y="6104793"/>
            <a:ext cx="15361485" cy="948085"/>
            <a:chOff x="0" y="0"/>
            <a:chExt cx="4045823" cy="249701"/>
          </a:xfrm>
        </p:grpSpPr>
        <p:sp>
          <p:nvSpPr>
            <p:cNvPr id="14" name="Freeform 18">
              <a:extLst>
                <a:ext uri="{FF2B5EF4-FFF2-40B4-BE49-F238E27FC236}">
                  <a16:creationId xmlns:a16="http://schemas.microsoft.com/office/drawing/2014/main" id="{D5E8F983-E435-8B41-C4C0-C3D2455C3E0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5" name="TextBox 19">
              <a:extLst>
                <a:ext uri="{FF2B5EF4-FFF2-40B4-BE49-F238E27FC236}">
                  <a16:creationId xmlns:a16="http://schemas.microsoft.com/office/drawing/2014/main" id="{69E9B30A-B0DD-B559-9095-BE876D294F2E}"/>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C. Đột biến xảy ra ở vùng promoter.                    </a:t>
              </a:r>
            </a:p>
          </p:txBody>
        </p:sp>
      </p:grpSp>
      <p:grpSp>
        <p:nvGrpSpPr>
          <p:cNvPr id="62" name="Group 20">
            <a:extLst>
              <a:ext uri="{FF2B5EF4-FFF2-40B4-BE49-F238E27FC236}">
                <a16:creationId xmlns:a16="http://schemas.microsoft.com/office/drawing/2014/main" id="{4A15D0C9-6978-99A6-A633-C951D95B9985}"/>
              </a:ext>
            </a:extLst>
          </p:cNvPr>
          <p:cNvGrpSpPr/>
          <p:nvPr/>
        </p:nvGrpSpPr>
        <p:grpSpPr>
          <a:xfrm>
            <a:off x="1560358" y="7291002"/>
            <a:ext cx="15361485" cy="948085"/>
            <a:chOff x="0" y="0"/>
            <a:chExt cx="4045823" cy="249701"/>
          </a:xfrm>
        </p:grpSpPr>
        <p:sp>
          <p:nvSpPr>
            <p:cNvPr id="63" name="Freeform 21">
              <a:extLst>
                <a:ext uri="{FF2B5EF4-FFF2-40B4-BE49-F238E27FC236}">
                  <a16:creationId xmlns:a16="http://schemas.microsoft.com/office/drawing/2014/main" id="{C420E504-BE30-E99C-215E-316055BD1DB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4" name="TextBox 22">
              <a:extLst>
                <a:ext uri="{FF2B5EF4-FFF2-40B4-BE49-F238E27FC236}">
                  <a16:creationId xmlns:a16="http://schemas.microsoft.com/office/drawing/2014/main" id="{B6713861-85F6-C2AC-41F1-717B63CDC320}"/>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D. Đột biến xảy ra ở vùng intron</a:t>
              </a:r>
            </a:p>
          </p:txBody>
        </p:sp>
      </p:grpSp>
      <p:sp>
        <p:nvSpPr>
          <p:cNvPr id="65" name="Freeform 26">
            <a:extLst>
              <a:ext uri="{FF2B5EF4-FFF2-40B4-BE49-F238E27FC236}">
                <a16:creationId xmlns:a16="http://schemas.microsoft.com/office/drawing/2014/main" id="{F4DF26FF-CF58-D171-3F66-F84AACB8A646}"/>
              </a:ext>
            </a:extLst>
          </p:cNvPr>
          <p:cNvSpPr/>
          <p:nvPr/>
        </p:nvSpPr>
        <p:spPr>
          <a:xfrm>
            <a:off x="812380" y="6056929"/>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6" name="Freeform 27">
            <a:extLst>
              <a:ext uri="{FF2B5EF4-FFF2-40B4-BE49-F238E27FC236}">
                <a16:creationId xmlns:a16="http://schemas.microsoft.com/office/drawing/2014/main" id="{7C1AC19F-CA2F-D0DF-DD5B-B6458A82E6FC}"/>
              </a:ext>
            </a:extLst>
          </p:cNvPr>
          <p:cNvSpPr/>
          <p:nvPr/>
        </p:nvSpPr>
        <p:spPr>
          <a:xfrm>
            <a:off x="779835" y="7335488"/>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67" name="Freeform 27">
            <a:extLst>
              <a:ext uri="{FF2B5EF4-FFF2-40B4-BE49-F238E27FC236}">
                <a16:creationId xmlns:a16="http://schemas.microsoft.com/office/drawing/2014/main" id="{D80D0061-864A-BE9C-394B-8CDF671DE56B}"/>
              </a:ext>
            </a:extLst>
          </p:cNvPr>
          <p:cNvSpPr/>
          <p:nvPr/>
        </p:nvSpPr>
        <p:spPr>
          <a:xfrm>
            <a:off x="806464" y="4986971"/>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68" name="Freeform 27">
            <a:extLst>
              <a:ext uri="{FF2B5EF4-FFF2-40B4-BE49-F238E27FC236}">
                <a16:creationId xmlns:a16="http://schemas.microsoft.com/office/drawing/2014/main" id="{0E9DB597-A5DB-BBE7-1E30-E501BE3B8ACD}"/>
              </a:ext>
            </a:extLst>
          </p:cNvPr>
          <p:cNvSpPr/>
          <p:nvPr/>
        </p:nvSpPr>
        <p:spPr>
          <a:xfrm>
            <a:off x="802211" y="3705320"/>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Tree>
    <p:extLst>
      <p:ext uri="{BB962C8B-B14F-4D97-AF65-F5344CB8AC3E}">
        <p14:creationId xmlns:p14="http://schemas.microsoft.com/office/powerpoint/2010/main" val="2242742677"/>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6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id="{2DBE1109-BDE1-69AB-CF7F-D369F0A11276}"/>
              </a:ext>
            </a:extLst>
          </p:cNvPr>
          <p:cNvGrpSpPr/>
          <p:nvPr/>
        </p:nvGrpSpPr>
        <p:grpSpPr>
          <a:xfrm>
            <a:off x="1351275" y="1734033"/>
            <a:ext cx="15361485" cy="1652935"/>
            <a:chOff x="0" y="0"/>
            <a:chExt cx="4045823" cy="435341"/>
          </a:xfrm>
        </p:grpSpPr>
        <p:sp>
          <p:nvSpPr>
            <p:cNvPr id="4" name="Freeform 9">
              <a:extLst>
                <a:ext uri="{FF2B5EF4-FFF2-40B4-BE49-F238E27FC236}">
                  <a16:creationId xmlns:a16="http://schemas.microsoft.com/office/drawing/2014/main" id="{0ACFEB63-A5B0-17D1-75B4-5A3937EE87B8}"/>
                </a:ext>
              </a:extLst>
            </p:cNvPr>
            <p:cNvSpPr/>
            <p:nvPr/>
          </p:nvSpPr>
          <p:spPr>
            <a:xfrm>
              <a:off x="0" y="0"/>
              <a:ext cx="4045823" cy="435341"/>
            </a:xfrm>
            <a:custGeom>
              <a:avLst/>
              <a:gdLst/>
              <a:ahLst/>
              <a:cxnLst/>
              <a:rect l="l" t="t" r="r" b="b"/>
              <a:pathLst>
                <a:path w="4045823" h="435341">
                  <a:moveTo>
                    <a:pt x="50398" y="0"/>
                  </a:moveTo>
                  <a:lnTo>
                    <a:pt x="3995425" y="0"/>
                  </a:lnTo>
                  <a:cubicBezTo>
                    <a:pt x="4023259" y="0"/>
                    <a:pt x="4045823" y="22564"/>
                    <a:pt x="4045823" y="50398"/>
                  </a:cubicBezTo>
                  <a:lnTo>
                    <a:pt x="4045823" y="384943"/>
                  </a:lnTo>
                  <a:cubicBezTo>
                    <a:pt x="4045823" y="412777"/>
                    <a:pt x="4023259" y="435341"/>
                    <a:pt x="3995425" y="435341"/>
                  </a:cubicBezTo>
                  <a:lnTo>
                    <a:pt x="50398" y="435341"/>
                  </a:lnTo>
                  <a:cubicBezTo>
                    <a:pt x="22564" y="435341"/>
                    <a:pt x="0" y="412777"/>
                    <a:pt x="0" y="384943"/>
                  </a:cubicBezTo>
                  <a:lnTo>
                    <a:pt x="0" y="50398"/>
                  </a:lnTo>
                  <a:cubicBezTo>
                    <a:pt x="0" y="22564"/>
                    <a:pt x="22564" y="0"/>
                    <a:pt x="50398" y="0"/>
                  </a:cubicBezTo>
                  <a:close/>
                </a:path>
              </a:pathLst>
            </a:custGeom>
            <a:solidFill>
              <a:srgbClr val="FFF2E6"/>
            </a:solidFill>
          </p:spPr>
        </p:sp>
        <p:sp>
          <p:nvSpPr>
            <p:cNvPr id="5" name="TextBox 10">
              <a:extLst>
                <a:ext uri="{FF2B5EF4-FFF2-40B4-BE49-F238E27FC236}">
                  <a16:creationId xmlns:a16="http://schemas.microsoft.com/office/drawing/2014/main" id="{18AD23FF-28B2-E142-3A07-BBBE3DF7055F}"/>
                </a:ext>
              </a:extLst>
            </p:cNvPr>
            <p:cNvSpPr txBox="1"/>
            <p:nvPr/>
          </p:nvSpPr>
          <p:spPr>
            <a:xfrm>
              <a:off x="0" y="-76200"/>
              <a:ext cx="4045823" cy="51154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Câu 4. Đột biến ở vị trí nào trong gene làm cho quá trình dịch mã không thực hiện được ?</a:t>
              </a:r>
            </a:p>
          </p:txBody>
        </p:sp>
      </p:grpSp>
      <p:grpSp>
        <p:nvGrpSpPr>
          <p:cNvPr id="6" name="Group 11">
            <a:extLst>
              <a:ext uri="{FF2B5EF4-FFF2-40B4-BE49-F238E27FC236}">
                <a16:creationId xmlns:a16="http://schemas.microsoft.com/office/drawing/2014/main" id="{4E0B3440-858E-F418-A4A7-F6B3B00197EA}"/>
              </a:ext>
            </a:extLst>
          </p:cNvPr>
          <p:cNvGrpSpPr/>
          <p:nvPr/>
        </p:nvGrpSpPr>
        <p:grpSpPr>
          <a:xfrm>
            <a:off x="1560358" y="3732373"/>
            <a:ext cx="15361485" cy="948085"/>
            <a:chOff x="0" y="0"/>
            <a:chExt cx="4045823" cy="249701"/>
          </a:xfrm>
        </p:grpSpPr>
        <p:sp>
          <p:nvSpPr>
            <p:cNvPr id="7" name="Freeform 12">
              <a:extLst>
                <a:ext uri="{FF2B5EF4-FFF2-40B4-BE49-F238E27FC236}">
                  <a16:creationId xmlns:a16="http://schemas.microsoft.com/office/drawing/2014/main" id="{3A560CB3-B507-54AD-74B1-A64E6FC3D382}"/>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8" name="TextBox 13">
              <a:extLst>
                <a:ext uri="{FF2B5EF4-FFF2-40B4-BE49-F238E27FC236}">
                  <a16:creationId xmlns:a16="http://schemas.microsoft.com/office/drawing/2014/main" id="{36117434-720C-5103-0E47-3E6CE024660F}"/>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A. Đột biến ở mã mở đầu.                                    </a:t>
              </a:r>
            </a:p>
          </p:txBody>
        </p:sp>
      </p:grpSp>
      <p:grpSp>
        <p:nvGrpSpPr>
          <p:cNvPr id="9" name="Group 14">
            <a:extLst>
              <a:ext uri="{FF2B5EF4-FFF2-40B4-BE49-F238E27FC236}">
                <a16:creationId xmlns:a16="http://schemas.microsoft.com/office/drawing/2014/main" id="{4C7ABBF0-732D-D1CA-2999-00722A1E0EB7}"/>
              </a:ext>
            </a:extLst>
          </p:cNvPr>
          <p:cNvGrpSpPr/>
          <p:nvPr/>
        </p:nvGrpSpPr>
        <p:grpSpPr>
          <a:xfrm>
            <a:off x="1560358" y="4918583"/>
            <a:ext cx="15361485" cy="948085"/>
            <a:chOff x="0" y="0"/>
            <a:chExt cx="4045823" cy="249701"/>
          </a:xfrm>
        </p:grpSpPr>
        <p:sp>
          <p:nvSpPr>
            <p:cNvPr id="10" name="Freeform 15">
              <a:extLst>
                <a:ext uri="{FF2B5EF4-FFF2-40B4-BE49-F238E27FC236}">
                  <a16:creationId xmlns:a16="http://schemas.microsoft.com/office/drawing/2014/main" id="{D2EF1D9E-DC38-4FF0-9933-9DC69C0BD13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1" name="TextBox 16">
              <a:extLst>
                <a:ext uri="{FF2B5EF4-FFF2-40B4-BE49-F238E27FC236}">
                  <a16:creationId xmlns:a16="http://schemas.microsoft.com/office/drawing/2014/main" id="{2FBABE8E-EB1D-E247-61E2-FDB5095E188B}"/>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B. Đột biến ở bộ ba ở giữa gene.</a:t>
              </a:r>
            </a:p>
          </p:txBody>
        </p:sp>
      </p:grpSp>
      <p:grpSp>
        <p:nvGrpSpPr>
          <p:cNvPr id="12" name="Group 17">
            <a:extLst>
              <a:ext uri="{FF2B5EF4-FFF2-40B4-BE49-F238E27FC236}">
                <a16:creationId xmlns:a16="http://schemas.microsoft.com/office/drawing/2014/main" id="{E0BC4389-2423-7C41-C075-EC3E89600FD2}"/>
              </a:ext>
            </a:extLst>
          </p:cNvPr>
          <p:cNvGrpSpPr/>
          <p:nvPr/>
        </p:nvGrpSpPr>
        <p:grpSpPr>
          <a:xfrm>
            <a:off x="1560358" y="6104793"/>
            <a:ext cx="15361485" cy="948085"/>
            <a:chOff x="0" y="0"/>
            <a:chExt cx="4045823" cy="249701"/>
          </a:xfrm>
        </p:grpSpPr>
        <p:sp>
          <p:nvSpPr>
            <p:cNvPr id="13" name="Freeform 18">
              <a:extLst>
                <a:ext uri="{FF2B5EF4-FFF2-40B4-BE49-F238E27FC236}">
                  <a16:creationId xmlns:a16="http://schemas.microsoft.com/office/drawing/2014/main" id="{F3F3307B-1C93-8171-3191-57B11CE9E32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4" name="TextBox 19">
              <a:extLst>
                <a:ext uri="{FF2B5EF4-FFF2-40B4-BE49-F238E27FC236}">
                  <a16:creationId xmlns:a16="http://schemas.microsoft.com/office/drawing/2014/main" id="{DA4CE2C0-2A32-FE77-FCF2-45EDDCB304C1}"/>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C. Đột biến ở mã kết thúc.                                   </a:t>
              </a:r>
            </a:p>
          </p:txBody>
        </p:sp>
      </p:grpSp>
      <p:grpSp>
        <p:nvGrpSpPr>
          <p:cNvPr id="15" name="Group 20">
            <a:extLst>
              <a:ext uri="{FF2B5EF4-FFF2-40B4-BE49-F238E27FC236}">
                <a16:creationId xmlns:a16="http://schemas.microsoft.com/office/drawing/2014/main" id="{F5F224C0-72D1-8229-B64E-5B08B0ABE925}"/>
              </a:ext>
            </a:extLst>
          </p:cNvPr>
          <p:cNvGrpSpPr/>
          <p:nvPr/>
        </p:nvGrpSpPr>
        <p:grpSpPr>
          <a:xfrm>
            <a:off x="1560358" y="7291002"/>
            <a:ext cx="15361485" cy="948085"/>
            <a:chOff x="0" y="0"/>
            <a:chExt cx="4045823" cy="249701"/>
          </a:xfrm>
        </p:grpSpPr>
        <p:sp>
          <p:nvSpPr>
            <p:cNvPr id="62" name="Freeform 21">
              <a:extLst>
                <a:ext uri="{FF2B5EF4-FFF2-40B4-BE49-F238E27FC236}">
                  <a16:creationId xmlns:a16="http://schemas.microsoft.com/office/drawing/2014/main" id="{33279132-0472-8667-4805-CA5C2934E858}"/>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3" name="TextBox 22">
              <a:extLst>
                <a:ext uri="{FF2B5EF4-FFF2-40B4-BE49-F238E27FC236}">
                  <a16:creationId xmlns:a16="http://schemas.microsoft.com/office/drawing/2014/main" id="{33832931-C939-94A1-A8A1-B9647F8BA5DC}"/>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latin typeface="Arial" panose="020B0604020202020204" pitchFamily="34" charset="0"/>
                  <a:cs typeface="Arial" panose="020B0604020202020204" pitchFamily="34" charset="0"/>
                </a:rPr>
                <a:t>D. Đột biến ở bộ ba giáp mã kết thúc.</a:t>
              </a:r>
            </a:p>
          </p:txBody>
        </p:sp>
      </p:grpSp>
      <p:sp>
        <p:nvSpPr>
          <p:cNvPr id="64" name="Freeform 26">
            <a:extLst>
              <a:ext uri="{FF2B5EF4-FFF2-40B4-BE49-F238E27FC236}">
                <a16:creationId xmlns:a16="http://schemas.microsoft.com/office/drawing/2014/main" id="{78F14F41-0F77-D806-280E-A266D3C36965}"/>
              </a:ext>
            </a:extLst>
          </p:cNvPr>
          <p:cNvSpPr/>
          <p:nvPr/>
        </p:nvSpPr>
        <p:spPr>
          <a:xfrm>
            <a:off x="714826" y="3792431"/>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5" name="Freeform 27">
            <a:extLst>
              <a:ext uri="{FF2B5EF4-FFF2-40B4-BE49-F238E27FC236}">
                <a16:creationId xmlns:a16="http://schemas.microsoft.com/office/drawing/2014/main" id="{30628926-E29B-5C9A-D9E9-A5576541F7B2}"/>
              </a:ext>
            </a:extLst>
          </p:cNvPr>
          <p:cNvSpPr/>
          <p:nvPr/>
        </p:nvSpPr>
        <p:spPr>
          <a:xfrm>
            <a:off x="714826" y="4940468"/>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6" name="Freeform 27">
            <a:extLst>
              <a:ext uri="{FF2B5EF4-FFF2-40B4-BE49-F238E27FC236}">
                <a16:creationId xmlns:a16="http://schemas.microsoft.com/office/drawing/2014/main" id="{924E7CBC-DC39-4F19-910A-0E85F9FA2B2F}"/>
              </a:ext>
            </a:extLst>
          </p:cNvPr>
          <p:cNvSpPr/>
          <p:nvPr/>
        </p:nvSpPr>
        <p:spPr>
          <a:xfrm>
            <a:off x="736268" y="613947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7" name="Freeform 27">
            <a:extLst>
              <a:ext uri="{FF2B5EF4-FFF2-40B4-BE49-F238E27FC236}">
                <a16:creationId xmlns:a16="http://schemas.microsoft.com/office/drawing/2014/main" id="{8915E2DE-C08F-FB7A-576B-9E20B893BD7A}"/>
              </a:ext>
            </a:extLst>
          </p:cNvPr>
          <p:cNvSpPr/>
          <p:nvPr/>
        </p:nvSpPr>
        <p:spPr>
          <a:xfrm>
            <a:off x="757710" y="7338476"/>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3781021355"/>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childTnLst>
              </p:cTn>
              <p:nextCondLst>
                <p:cond evt="onClick" delay="0">
                  <p:tgtEl>
                    <p:spTgt spid="1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id="{CCA0FD4D-7D64-2FAE-50D8-3411689F0213}"/>
              </a:ext>
            </a:extLst>
          </p:cNvPr>
          <p:cNvGrpSpPr/>
          <p:nvPr/>
        </p:nvGrpSpPr>
        <p:grpSpPr>
          <a:xfrm>
            <a:off x="1463257" y="1727014"/>
            <a:ext cx="15361485" cy="1652935"/>
            <a:chOff x="0" y="0"/>
            <a:chExt cx="4045823" cy="435341"/>
          </a:xfrm>
        </p:grpSpPr>
        <p:sp>
          <p:nvSpPr>
            <p:cNvPr id="4" name="Freeform 9">
              <a:extLst>
                <a:ext uri="{FF2B5EF4-FFF2-40B4-BE49-F238E27FC236}">
                  <a16:creationId xmlns:a16="http://schemas.microsoft.com/office/drawing/2014/main" id="{E6C09335-7118-F9AF-4673-543D5204626D}"/>
                </a:ext>
              </a:extLst>
            </p:cNvPr>
            <p:cNvSpPr/>
            <p:nvPr/>
          </p:nvSpPr>
          <p:spPr>
            <a:xfrm>
              <a:off x="0" y="0"/>
              <a:ext cx="4045823" cy="435341"/>
            </a:xfrm>
            <a:custGeom>
              <a:avLst/>
              <a:gdLst/>
              <a:ahLst/>
              <a:cxnLst/>
              <a:rect l="l" t="t" r="r" b="b"/>
              <a:pathLst>
                <a:path w="4045823" h="435341">
                  <a:moveTo>
                    <a:pt x="50398" y="0"/>
                  </a:moveTo>
                  <a:lnTo>
                    <a:pt x="3995425" y="0"/>
                  </a:lnTo>
                  <a:cubicBezTo>
                    <a:pt x="4023259" y="0"/>
                    <a:pt x="4045823" y="22564"/>
                    <a:pt x="4045823" y="50398"/>
                  </a:cubicBezTo>
                  <a:lnTo>
                    <a:pt x="4045823" y="384943"/>
                  </a:lnTo>
                  <a:cubicBezTo>
                    <a:pt x="4045823" y="412777"/>
                    <a:pt x="4023259" y="435341"/>
                    <a:pt x="3995425" y="435341"/>
                  </a:cubicBezTo>
                  <a:lnTo>
                    <a:pt x="50398" y="435341"/>
                  </a:lnTo>
                  <a:cubicBezTo>
                    <a:pt x="22564" y="435341"/>
                    <a:pt x="0" y="412777"/>
                    <a:pt x="0" y="384943"/>
                  </a:cubicBezTo>
                  <a:lnTo>
                    <a:pt x="0" y="50398"/>
                  </a:lnTo>
                  <a:cubicBezTo>
                    <a:pt x="0" y="22564"/>
                    <a:pt x="22564" y="0"/>
                    <a:pt x="50398" y="0"/>
                  </a:cubicBezTo>
                  <a:close/>
                </a:path>
              </a:pathLst>
            </a:custGeom>
            <a:solidFill>
              <a:srgbClr val="FFF2E6"/>
            </a:solidFill>
          </p:spPr>
        </p:sp>
        <p:sp>
          <p:nvSpPr>
            <p:cNvPr id="5" name="TextBox 10">
              <a:extLst>
                <a:ext uri="{FF2B5EF4-FFF2-40B4-BE49-F238E27FC236}">
                  <a16:creationId xmlns:a16="http://schemas.microsoft.com/office/drawing/2014/main" id="{073F043F-61BA-4048-74CA-8DF993D32B48}"/>
                </a:ext>
              </a:extLst>
            </p:cNvPr>
            <p:cNvSpPr txBox="1"/>
            <p:nvPr/>
          </p:nvSpPr>
          <p:spPr>
            <a:xfrm>
              <a:off x="0" y="-76200"/>
              <a:ext cx="4045823" cy="51154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Câu 5. Dạng đột biến nào sau đây làm cho alene đột biến tăng 2 liên kết hyđrogen?</a:t>
              </a:r>
            </a:p>
          </p:txBody>
        </p:sp>
      </p:grpSp>
      <p:grpSp>
        <p:nvGrpSpPr>
          <p:cNvPr id="6" name="Group 11">
            <a:extLst>
              <a:ext uri="{FF2B5EF4-FFF2-40B4-BE49-F238E27FC236}">
                <a16:creationId xmlns:a16="http://schemas.microsoft.com/office/drawing/2014/main" id="{D91E904F-2A6E-9FE0-04B7-3A8F9E3BB722}"/>
              </a:ext>
            </a:extLst>
          </p:cNvPr>
          <p:cNvGrpSpPr/>
          <p:nvPr/>
        </p:nvGrpSpPr>
        <p:grpSpPr>
          <a:xfrm>
            <a:off x="1560358" y="3732373"/>
            <a:ext cx="15361485" cy="948085"/>
            <a:chOff x="0" y="0"/>
            <a:chExt cx="4045823" cy="249701"/>
          </a:xfrm>
        </p:grpSpPr>
        <p:sp>
          <p:nvSpPr>
            <p:cNvPr id="7" name="Freeform 12">
              <a:extLst>
                <a:ext uri="{FF2B5EF4-FFF2-40B4-BE49-F238E27FC236}">
                  <a16:creationId xmlns:a16="http://schemas.microsoft.com/office/drawing/2014/main" id="{71592F09-793C-E094-C9DF-435F52E3FEC0}"/>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8" name="TextBox 13">
              <a:extLst>
                <a:ext uri="{FF2B5EF4-FFF2-40B4-BE49-F238E27FC236}">
                  <a16:creationId xmlns:a16="http://schemas.microsoft.com/office/drawing/2014/main" id="{33BEBB04-E114-CDCA-92F6-D9A0F51F737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A. Mất 2 cặp A - T</a:t>
              </a:r>
            </a:p>
          </p:txBody>
        </p:sp>
      </p:grpSp>
      <p:grpSp>
        <p:nvGrpSpPr>
          <p:cNvPr id="9" name="Group 14">
            <a:extLst>
              <a:ext uri="{FF2B5EF4-FFF2-40B4-BE49-F238E27FC236}">
                <a16:creationId xmlns:a16="http://schemas.microsoft.com/office/drawing/2014/main" id="{27299B9A-F4EE-556F-DED3-152085F5D6AE}"/>
              </a:ext>
            </a:extLst>
          </p:cNvPr>
          <p:cNvGrpSpPr/>
          <p:nvPr/>
        </p:nvGrpSpPr>
        <p:grpSpPr>
          <a:xfrm>
            <a:off x="1560358" y="4918583"/>
            <a:ext cx="15361485" cy="948085"/>
            <a:chOff x="0" y="0"/>
            <a:chExt cx="4045823" cy="249701"/>
          </a:xfrm>
        </p:grpSpPr>
        <p:sp>
          <p:nvSpPr>
            <p:cNvPr id="10" name="Freeform 15">
              <a:extLst>
                <a:ext uri="{FF2B5EF4-FFF2-40B4-BE49-F238E27FC236}">
                  <a16:creationId xmlns:a16="http://schemas.microsoft.com/office/drawing/2014/main" id="{D0375228-2200-BB40-26E5-69B4DE51310A}"/>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1" name="TextBox 16">
              <a:extLst>
                <a:ext uri="{FF2B5EF4-FFF2-40B4-BE49-F238E27FC236}">
                  <a16:creationId xmlns:a16="http://schemas.microsoft.com/office/drawing/2014/main" id="{9680A3DF-A7B9-1DB1-A1CB-CF4299C3E8D1}"/>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B. Thêm 1 cặp G - X</a:t>
              </a:r>
            </a:p>
          </p:txBody>
        </p:sp>
      </p:grpSp>
      <p:grpSp>
        <p:nvGrpSpPr>
          <p:cNvPr id="12" name="Group 17">
            <a:extLst>
              <a:ext uri="{FF2B5EF4-FFF2-40B4-BE49-F238E27FC236}">
                <a16:creationId xmlns:a16="http://schemas.microsoft.com/office/drawing/2014/main" id="{828CA505-FE96-1CB4-5DB3-4D96A813560C}"/>
              </a:ext>
            </a:extLst>
          </p:cNvPr>
          <p:cNvGrpSpPr/>
          <p:nvPr/>
        </p:nvGrpSpPr>
        <p:grpSpPr>
          <a:xfrm>
            <a:off x="1560358" y="6104793"/>
            <a:ext cx="15361485" cy="948085"/>
            <a:chOff x="0" y="0"/>
            <a:chExt cx="4045823" cy="249701"/>
          </a:xfrm>
        </p:grpSpPr>
        <p:sp>
          <p:nvSpPr>
            <p:cNvPr id="13" name="Freeform 18">
              <a:extLst>
                <a:ext uri="{FF2B5EF4-FFF2-40B4-BE49-F238E27FC236}">
                  <a16:creationId xmlns:a16="http://schemas.microsoft.com/office/drawing/2014/main" id="{93ED0282-03FD-C55E-5734-8C9DF98B0536}"/>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4" name="TextBox 19">
              <a:extLst>
                <a:ext uri="{FF2B5EF4-FFF2-40B4-BE49-F238E27FC236}">
                  <a16:creationId xmlns:a16="http://schemas.microsoft.com/office/drawing/2014/main" id="{D827F895-D9EC-5B13-813F-BC4B7C4DDDF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 Thêm 1 cặp A - T.                                           </a:t>
              </a:r>
            </a:p>
          </p:txBody>
        </p:sp>
      </p:grpSp>
      <p:grpSp>
        <p:nvGrpSpPr>
          <p:cNvPr id="15" name="Group 20">
            <a:extLst>
              <a:ext uri="{FF2B5EF4-FFF2-40B4-BE49-F238E27FC236}">
                <a16:creationId xmlns:a16="http://schemas.microsoft.com/office/drawing/2014/main" id="{54C4DD37-65DB-F525-D907-D2D8DCC9D5F6}"/>
              </a:ext>
            </a:extLst>
          </p:cNvPr>
          <p:cNvGrpSpPr/>
          <p:nvPr/>
        </p:nvGrpSpPr>
        <p:grpSpPr>
          <a:xfrm>
            <a:off x="1560358" y="7291002"/>
            <a:ext cx="15361485" cy="948085"/>
            <a:chOff x="0" y="0"/>
            <a:chExt cx="4045823" cy="249701"/>
          </a:xfrm>
        </p:grpSpPr>
        <p:sp>
          <p:nvSpPr>
            <p:cNvPr id="62" name="Freeform 21">
              <a:extLst>
                <a:ext uri="{FF2B5EF4-FFF2-40B4-BE49-F238E27FC236}">
                  <a16:creationId xmlns:a16="http://schemas.microsoft.com/office/drawing/2014/main" id="{66EC6CA8-355C-3AF4-D807-3F6A3F7BDB7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3" name="TextBox 22">
              <a:extLst>
                <a:ext uri="{FF2B5EF4-FFF2-40B4-BE49-F238E27FC236}">
                  <a16:creationId xmlns:a16="http://schemas.microsoft.com/office/drawing/2014/main" id="{F237BE22-6CFE-A13C-438A-CB7B656E2264}"/>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D. Mất 1 cặp A - T.</a:t>
              </a:r>
            </a:p>
          </p:txBody>
        </p:sp>
      </p:grpSp>
      <p:sp>
        <p:nvSpPr>
          <p:cNvPr id="64" name="Freeform 26">
            <a:extLst>
              <a:ext uri="{FF2B5EF4-FFF2-40B4-BE49-F238E27FC236}">
                <a16:creationId xmlns:a16="http://schemas.microsoft.com/office/drawing/2014/main" id="{F82393C6-A97A-93B2-14A2-62030EE1DB8F}"/>
              </a:ext>
            </a:extLst>
          </p:cNvPr>
          <p:cNvSpPr/>
          <p:nvPr/>
        </p:nvSpPr>
        <p:spPr>
          <a:xfrm>
            <a:off x="785041" y="6104793"/>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5" name="Freeform 27">
            <a:extLst>
              <a:ext uri="{FF2B5EF4-FFF2-40B4-BE49-F238E27FC236}">
                <a16:creationId xmlns:a16="http://schemas.microsoft.com/office/drawing/2014/main" id="{6BEC9F24-ECA3-106C-48F4-58DB8094385F}"/>
              </a:ext>
            </a:extLst>
          </p:cNvPr>
          <p:cNvSpPr/>
          <p:nvPr/>
        </p:nvSpPr>
        <p:spPr>
          <a:xfrm>
            <a:off x="752496" y="7383352"/>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6" name="Freeform 27">
            <a:extLst>
              <a:ext uri="{FF2B5EF4-FFF2-40B4-BE49-F238E27FC236}">
                <a16:creationId xmlns:a16="http://schemas.microsoft.com/office/drawing/2014/main" id="{825CF394-2477-4A9C-94DD-3099376D77CE}"/>
              </a:ext>
            </a:extLst>
          </p:cNvPr>
          <p:cNvSpPr/>
          <p:nvPr/>
        </p:nvSpPr>
        <p:spPr>
          <a:xfrm>
            <a:off x="779125" y="5034835"/>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7" name="Freeform 27">
            <a:extLst>
              <a:ext uri="{FF2B5EF4-FFF2-40B4-BE49-F238E27FC236}">
                <a16:creationId xmlns:a16="http://schemas.microsoft.com/office/drawing/2014/main" id="{5F65EF9A-B6B5-9450-14DD-699324D2A5FF}"/>
              </a:ext>
            </a:extLst>
          </p:cNvPr>
          <p:cNvSpPr/>
          <p:nvPr/>
        </p:nvSpPr>
        <p:spPr>
          <a:xfrm>
            <a:off x="774872" y="3753184"/>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1905061190"/>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childTnLst>
              </p:cTn>
              <p:nextCondLst>
                <p:cond evt="onClick" delay="0">
                  <p:tgtEl>
                    <p:spTgt spid="1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52357"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id="{7FBE19CD-3725-B91A-DCA7-DFB367EFA4AF}"/>
              </a:ext>
            </a:extLst>
          </p:cNvPr>
          <p:cNvGrpSpPr/>
          <p:nvPr/>
        </p:nvGrpSpPr>
        <p:grpSpPr>
          <a:xfrm>
            <a:off x="1463257" y="1727014"/>
            <a:ext cx="15361485" cy="948085"/>
            <a:chOff x="0" y="0"/>
            <a:chExt cx="4045823" cy="249701"/>
          </a:xfrm>
        </p:grpSpPr>
        <p:sp>
          <p:nvSpPr>
            <p:cNvPr id="4" name="Freeform 9">
              <a:extLst>
                <a:ext uri="{FF2B5EF4-FFF2-40B4-BE49-F238E27FC236}">
                  <a16:creationId xmlns:a16="http://schemas.microsoft.com/office/drawing/2014/main" id="{17374952-FCE9-1B19-7E13-B558CE8F661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5" name="TextBox 10">
              <a:extLst>
                <a:ext uri="{FF2B5EF4-FFF2-40B4-BE49-F238E27FC236}">
                  <a16:creationId xmlns:a16="http://schemas.microsoft.com/office/drawing/2014/main" id="{BFF41585-6B11-59EF-76C6-0812C10A4B49}"/>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Câu 6. Đột biến gene xảy ra ở sinh vật nào?</a:t>
              </a:r>
            </a:p>
          </p:txBody>
        </p:sp>
      </p:grpSp>
      <p:grpSp>
        <p:nvGrpSpPr>
          <p:cNvPr id="6" name="Group 11">
            <a:extLst>
              <a:ext uri="{FF2B5EF4-FFF2-40B4-BE49-F238E27FC236}">
                <a16:creationId xmlns:a16="http://schemas.microsoft.com/office/drawing/2014/main" id="{349E9571-9CAE-CD66-98EA-7440C2075333}"/>
              </a:ext>
            </a:extLst>
          </p:cNvPr>
          <p:cNvGrpSpPr/>
          <p:nvPr/>
        </p:nvGrpSpPr>
        <p:grpSpPr>
          <a:xfrm>
            <a:off x="1560358" y="3732373"/>
            <a:ext cx="15361485" cy="948085"/>
            <a:chOff x="0" y="0"/>
            <a:chExt cx="4045823" cy="249701"/>
          </a:xfrm>
        </p:grpSpPr>
        <p:sp>
          <p:nvSpPr>
            <p:cNvPr id="7" name="Freeform 12">
              <a:extLst>
                <a:ext uri="{FF2B5EF4-FFF2-40B4-BE49-F238E27FC236}">
                  <a16:creationId xmlns:a16="http://schemas.microsoft.com/office/drawing/2014/main" id="{05B41C38-F9E4-0189-E36D-02BF26A2118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8" name="TextBox 13">
              <a:extLst>
                <a:ext uri="{FF2B5EF4-FFF2-40B4-BE49-F238E27FC236}">
                  <a16:creationId xmlns:a16="http://schemas.microsoft.com/office/drawing/2014/main" id="{2470571B-9B91-C30D-ACDB-4F2DE628CD7E}"/>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A. Sinh vật nhân sơ</a:t>
              </a:r>
            </a:p>
          </p:txBody>
        </p:sp>
      </p:grpSp>
      <p:grpSp>
        <p:nvGrpSpPr>
          <p:cNvPr id="9" name="Group 14">
            <a:extLst>
              <a:ext uri="{FF2B5EF4-FFF2-40B4-BE49-F238E27FC236}">
                <a16:creationId xmlns:a16="http://schemas.microsoft.com/office/drawing/2014/main" id="{9989537B-379B-875E-68CF-6086BC1113B4}"/>
              </a:ext>
            </a:extLst>
          </p:cNvPr>
          <p:cNvGrpSpPr/>
          <p:nvPr/>
        </p:nvGrpSpPr>
        <p:grpSpPr>
          <a:xfrm>
            <a:off x="1560358" y="4918583"/>
            <a:ext cx="15361485" cy="948085"/>
            <a:chOff x="0" y="0"/>
            <a:chExt cx="4045823" cy="249701"/>
          </a:xfrm>
        </p:grpSpPr>
        <p:sp>
          <p:nvSpPr>
            <p:cNvPr id="10" name="Freeform 15">
              <a:extLst>
                <a:ext uri="{FF2B5EF4-FFF2-40B4-BE49-F238E27FC236}">
                  <a16:creationId xmlns:a16="http://schemas.microsoft.com/office/drawing/2014/main" id="{4FBA92E5-A2F0-0CDA-2258-4B3EDB536B60}"/>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1" name="TextBox 16">
              <a:extLst>
                <a:ext uri="{FF2B5EF4-FFF2-40B4-BE49-F238E27FC236}">
                  <a16:creationId xmlns:a16="http://schemas.microsoft.com/office/drawing/2014/main" id="{B100D95A-2D0F-3D8C-6BB1-892629967360}"/>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B. Sinh vật nhân thực đa bào.</a:t>
              </a:r>
            </a:p>
          </p:txBody>
        </p:sp>
      </p:grpSp>
      <p:grpSp>
        <p:nvGrpSpPr>
          <p:cNvPr id="12" name="Group 17">
            <a:extLst>
              <a:ext uri="{FF2B5EF4-FFF2-40B4-BE49-F238E27FC236}">
                <a16:creationId xmlns:a16="http://schemas.microsoft.com/office/drawing/2014/main" id="{848808EA-F93D-4D42-6E6A-241ABEE57C4E}"/>
              </a:ext>
            </a:extLst>
          </p:cNvPr>
          <p:cNvGrpSpPr/>
          <p:nvPr/>
        </p:nvGrpSpPr>
        <p:grpSpPr>
          <a:xfrm>
            <a:off x="1560358" y="6104793"/>
            <a:ext cx="15361485" cy="948085"/>
            <a:chOff x="0" y="0"/>
            <a:chExt cx="4045823" cy="249701"/>
          </a:xfrm>
        </p:grpSpPr>
        <p:sp>
          <p:nvSpPr>
            <p:cNvPr id="13" name="Freeform 18">
              <a:extLst>
                <a:ext uri="{FF2B5EF4-FFF2-40B4-BE49-F238E27FC236}">
                  <a16:creationId xmlns:a16="http://schemas.microsoft.com/office/drawing/2014/main" id="{6C7B8561-5392-7FA5-2387-33F6B9CB210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4" name="TextBox 19">
              <a:extLst>
                <a:ext uri="{FF2B5EF4-FFF2-40B4-BE49-F238E27FC236}">
                  <a16:creationId xmlns:a16="http://schemas.microsoft.com/office/drawing/2014/main" id="{0FF9FA2A-1E60-4906-3BC9-9D85D1A0CEB0}"/>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 Sinh vật nhân thực đơn bào.                            </a:t>
              </a:r>
            </a:p>
          </p:txBody>
        </p:sp>
      </p:grpSp>
      <p:grpSp>
        <p:nvGrpSpPr>
          <p:cNvPr id="15" name="Group 20">
            <a:extLst>
              <a:ext uri="{FF2B5EF4-FFF2-40B4-BE49-F238E27FC236}">
                <a16:creationId xmlns:a16="http://schemas.microsoft.com/office/drawing/2014/main" id="{1428C1CC-7370-84BE-A51E-1FD6825B0522}"/>
              </a:ext>
            </a:extLst>
          </p:cNvPr>
          <p:cNvGrpSpPr/>
          <p:nvPr/>
        </p:nvGrpSpPr>
        <p:grpSpPr>
          <a:xfrm>
            <a:off x="1560358" y="7291002"/>
            <a:ext cx="15361485" cy="948085"/>
            <a:chOff x="0" y="0"/>
            <a:chExt cx="4045823" cy="249701"/>
          </a:xfrm>
        </p:grpSpPr>
        <p:sp>
          <p:nvSpPr>
            <p:cNvPr id="62" name="Freeform 21">
              <a:extLst>
                <a:ext uri="{FF2B5EF4-FFF2-40B4-BE49-F238E27FC236}">
                  <a16:creationId xmlns:a16="http://schemas.microsoft.com/office/drawing/2014/main" id="{24F89585-286C-DD20-0E95-5F16C7DF6AA5}"/>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3" name="TextBox 22">
              <a:extLst>
                <a:ext uri="{FF2B5EF4-FFF2-40B4-BE49-F238E27FC236}">
                  <a16:creationId xmlns:a16="http://schemas.microsoft.com/office/drawing/2014/main" id="{F23657A7-A72F-C6E7-2C42-0093E8A73CE2}"/>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D. Tất cả các loài sinh vật.</a:t>
              </a:r>
            </a:p>
          </p:txBody>
        </p:sp>
      </p:grpSp>
      <p:sp>
        <p:nvSpPr>
          <p:cNvPr id="64" name="Freeform 24">
            <a:extLst>
              <a:ext uri="{FF2B5EF4-FFF2-40B4-BE49-F238E27FC236}">
                <a16:creationId xmlns:a16="http://schemas.microsoft.com/office/drawing/2014/main" id="{421B5412-959D-0A2E-C146-8B265CC65A94}"/>
              </a:ext>
            </a:extLst>
          </p:cNvPr>
          <p:cNvSpPr/>
          <p:nvPr/>
        </p:nvSpPr>
        <p:spPr>
          <a:xfrm>
            <a:off x="712386" y="7356058"/>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5" name="Freeform 27">
            <a:extLst>
              <a:ext uri="{FF2B5EF4-FFF2-40B4-BE49-F238E27FC236}">
                <a16:creationId xmlns:a16="http://schemas.microsoft.com/office/drawing/2014/main" id="{2F50A444-0754-4ADF-9646-45B738E19097}"/>
              </a:ext>
            </a:extLst>
          </p:cNvPr>
          <p:cNvSpPr/>
          <p:nvPr/>
        </p:nvSpPr>
        <p:spPr>
          <a:xfrm>
            <a:off x="686987" y="6243473"/>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6" name="Freeform 27">
            <a:extLst>
              <a:ext uri="{FF2B5EF4-FFF2-40B4-BE49-F238E27FC236}">
                <a16:creationId xmlns:a16="http://schemas.microsoft.com/office/drawing/2014/main" id="{D9A35FC1-E31C-E3A3-B549-8171C57C7E18}"/>
              </a:ext>
            </a:extLst>
          </p:cNvPr>
          <p:cNvSpPr/>
          <p:nvPr/>
        </p:nvSpPr>
        <p:spPr>
          <a:xfrm>
            <a:off x="719880" y="4993313"/>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7" name="Freeform 27">
            <a:extLst>
              <a:ext uri="{FF2B5EF4-FFF2-40B4-BE49-F238E27FC236}">
                <a16:creationId xmlns:a16="http://schemas.microsoft.com/office/drawing/2014/main" id="{590D795A-A5D7-B87D-0184-73EF7CF407BD}"/>
              </a:ext>
            </a:extLst>
          </p:cNvPr>
          <p:cNvSpPr/>
          <p:nvPr/>
        </p:nvSpPr>
        <p:spPr>
          <a:xfrm>
            <a:off x="682735" y="3811941"/>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1457192049"/>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childTnLst>
              </p:cTn>
              <p:nextCondLst>
                <p:cond evt="onClick" delay="0">
                  <p:tgtEl>
                    <p:spTgt spid="1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id="{1D0DFF11-9ACD-3EE1-24D5-C3F8F79D2CA5}"/>
              </a:ext>
            </a:extLst>
          </p:cNvPr>
          <p:cNvGrpSpPr/>
          <p:nvPr/>
        </p:nvGrpSpPr>
        <p:grpSpPr>
          <a:xfrm>
            <a:off x="1463257" y="1727014"/>
            <a:ext cx="15361485" cy="948085"/>
            <a:chOff x="0" y="0"/>
            <a:chExt cx="4045823" cy="249701"/>
          </a:xfrm>
        </p:grpSpPr>
        <p:sp>
          <p:nvSpPr>
            <p:cNvPr id="4" name="Freeform 9">
              <a:extLst>
                <a:ext uri="{FF2B5EF4-FFF2-40B4-BE49-F238E27FC236}">
                  <a16:creationId xmlns:a16="http://schemas.microsoft.com/office/drawing/2014/main" id="{7FF6A848-62BF-A576-5DEA-10E444A52E2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5" name="TextBox 10">
              <a:extLst>
                <a:ext uri="{FF2B5EF4-FFF2-40B4-BE49-F238E27FC236}">
                  <a16:creationId xmlns:a16="http://schemas.microsoft.com/office/drawing/2014/main" id="{33F7BD73-E777-388C-8CCF-524DF745F6B2}"/>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Câu 7. Đột biến gene có thể làm xuất hiện</a:t>
              </a:r>
            </a:p>
          </p:txBody>
        </p:sp>
      </p:grpSp>
      <p:grpSp>
        <p:nvGrpSpPr>
          <p:cNvPr id="6" name="Group 11">
            <a:extLst>
              <a:ext uri="{FF2B5EF4-FFF2-40B4-BE49-F238E27FC236}">
                <a16:creationId xmlns:a16="http://schemas.microsoft.com/office/drawing/2014/main" id="{D8E793EA-40CD-6AA4-19A7-E69FBD579B4D}"/>
              </a:ext>
            </a:extLst>
          </p:cNvPr>
          <p:cNvGrpSpPr/>
          <p:nvPr/>
        </p:nvGrpSpPr>
        <p:grpSpPr>
          <a:xfrm>
            <a:off x="1560358" y="3732373"/>
            <a:ext cx="15361485" cy="948085"/>
            <a:chOff x="0" y="0"/>
            <a:chExt cx="4045823" cy="249701"/>
          </a:xfrm>
        </p:grpSpPr>
        <p:sp>
          <p:nvSpPr>
            <p:cNvPr id="7" name="Freeform 12">
              <a:extLst>
                <a:ext uri="{FF2B5EF4-FFF2-40B4-BE49-F238E27FC236}">
                  <a16:creationId xmlns:a16="http://schemas.microsoft.com/office/drawing/2014/main" id="{4E0AA02F-46F4-6138-0DE8-7196EEBEA98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8" name="TextBox 13">
              <a:extLst>
                <a:ext uri="{FF2B5EF4-FFF2-40B4-BE49-F238E27FC236}">
                  <a16:creationId xmlns:a16="http://schemas.microsoft.com/office/drawing/2014/main" id="{0621D92C-CAF8-3BAA-E819-E3399EB1212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A. Các alene mới</a:t>
              </a:r>
            </a:p>
          </p:txBody>
        </p:sp>
      </p:grpSp>
      <p:grpSp>
        <p:nvGrpSpPr>
          <p:cNvPr id="9" name="Group 14">
            <a:extLst>
              <a:ext uri="{FF2B5EF4-FFF2-40B4-BE49-F238E27FC236}">
                <a16:creationId xmlns:a16="http://schemas.microsoft.com/office/drawing/2014/main" id="{89EB6DDE-704F-1139-EA30-6244ABE328B4}"/>
              </a:ext>
            </a:extLst>
          </p:cNvPr>
          <p:cNvGrpSpPr/>
          <p:nvPr/>
        </p:nvGrpSpPr>
        <p:grpSpPr>
          <a:xfrm>
            <a:off x="1560358" y="4918583"/>
            <a:ext cx="15361485" cy="948085"/>
            <a:chOff x="0" y="0"/>
            <a:chExt cx="4045823" cy="249701"/>
          </a:xfrm>
        </p:grpSpPr>
        <p:sp>
          <p:nvSpPr>
            <p:cNvPr id="10" name="Freeform 15">
              <a:extLst>
                <a:ext uri="{FF2B5EF4-FFF2-40B4-BE49-F238E27FC236}">
                  <a16:creationId xmlns:a16="http://schemas.microsoft.com/office/drawing/2014/main" id="{83D727D4-1181-30CE-70E3-F526C1964A3F}"/>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1" name="TextBox 16">
              <a:extLst>
                <a:ext uri="{FF2B5EF4-FFF2-40B4-BE49-F238E27FC236}">
                  <a16:creationId xmlns:a16="http://schemas.microsoft.com/office/drawing/2014/main" id="{B24F70AC-B77C-771D-7E12-0DF762715EDE}"/>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B. Các tế bào mới</a:t>
              </a:r>
            </a:p>
          </p:txBody>
        </p:sp>
      </p:grpSp>
      <p:grpSp>
        <p:nvGrpSpPr>
          <p:cNvPr id="12" name="Group 17">
            <a:extLst>
              <a:ext uri="{FF2B5EF4-FFF2-40B4-BE49-F238E27FC236}">
                <a16:creationId xmlns:a16="http://schemas.microsoft.com/office/drawing/2014/main" id="{F25EAE65-7F52-4D68-DA20-588AFB16C951}"/>
              </a:ext>
            </a:extLst>
          </p:cNvPr>
          <p:cNvGrpSpPr/>
          <p:nvPr/>
        </p:nvGrpSpPr>
        <p:grpSpPr>
          <a:xfrm>
            <a:off x="1560358" y="6104793"/>
            <a:ext cx="15361485" cy="948085"/>
            <a:chOff x="0" y="0"/>
            <a:chExt cx="4045823" cy="249701"/>
          </a:xfrm>
        </p:grpSpPr>
        <p:sp>
          <p:nvSpPr>
            <p:cNvPr id="13" name="Freeform 18">
              <a:extLst>
                <a:ext uri="{FF2B5EF4-FFF2-40B4-BE49-F238E27FC236}">
                  <a16:creationId xmlns:a16="http://schemas.microsoft.com/office/drawing/2014/main" id="{E5A8C887-E436-A26A-0D60-314CA8280B1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4" name="TextBox 19">
              <a:extLst>
                <a:ext uri="{FF2B5EF4-FFF2-40B4-BE49-F238E27FC236}">
                  <a16:creationId xmlns:a16="http://schemas.microsoft.com/office/drawing/2014/main" id="{53616CE6-A6D9-9C1F-BD33-AC367810AFC5}"/>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 Các NST mới</a:t>
              </a:r>
            </a:p>
          </p:txBody>
        </p:sp>
      </p:grpSp>
      <p:grpSp>
        <p:nvGrpSpPr>
          <p:cNvPr id="15" name="Group 20">
            <a:extLst>
              <a:ext uri="{FF2B5EF4-FFF2-40B4-BE49-F238E27FC236}">
                <a16:creationId xmlns:a16="http://schemas.microsoft.com/office/drawing/2014/main" id="{50C6BAC0-3606-D405-2887-E95339042FCB}"/>
              </a:ext>
            </a:extLst>
          </p:cNvPr>
          <p:cNvGrpSpPr/>
          <p:nvPr/>
        </p:nvGrpSpPr>
        <p:grpSpPr>
          <a:xfrm>
            <a:off x="1560358" y="7291002"/>
            <a:ext cx="15361485" cy="948085"/>
            <a:chOff x="0" y="0"/>
            <a:chExt cx="4045823" cy="249701"/>
          </a:xfrm>
        </p:grpSpPr>
        <p:sp>
          <p:nvSpPr>
            <p:cNvPr id="62" name="Freeform 21">
              <a:extLst>
                <a:ext uri="{FF2B5EF4-FFF2-40B4-BE49-F238E27FC236}">
                  <a16:creationId xmlns:a16="http://schemas.microsoft.com/office/drawing/2014/main" id="{FB927AA4-884F-EBD1-9FAC-DF2AA675A32F}"/>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3" name="TextBox 22">
              <a:extLst>
                <a:ext uri="{FF2B5EF4-FFF2-40B4-BE49-F238E27FC236}">
                  <a16:creationId xmlns:a16="http://schemas.microsoft.com/office/drawing/2014/main" id="{4D6D3724-C3D1-2606-858F-1F310B58664C}"/>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D. Các tính trạng mới</a:t>
              </a:r>
            </a:p>
          </p:txBody>
        </p:sp>
      </p:grpSp>
      <p:sp>
        <p:nvSpPr>
          <p:cNvPr id="64" name="Freeform 26">
            <a:extLst>
              <a:ext uri="{FF2B5EF4-FFF2-40B4-BE49-F238E27FC236}">
                <a16:creationId xmlns:a16="http://schemas.microsoft.com/office/drawing/2014/main" id="{47CA97A5-22C3-C31D-68AE-60153209CA3D}"/>
              </a:ext>
            </a:extLst>
          </p:cNvPr>
          <p:cNvSpPr/>
          <p:nvPr/>
        </p:nvSpPr>
        <p:spPr>
          <a:xfrm>
            <a:off x="714826" y="3792431"/>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5" name="Freeform 27">
            <a:extLst>
              <a:ext uri="{FF2B5EF4-FFF2-40B4-BE49-F238E27FC236}">
                <a16:creationId xmlns:a16="http://schemas.microsoft.com/office/drawing/2014/main" id="{E00EB798-4683-90FE-13D7-2807371FBE43}"/>
              </a:ext>
            </a:extLst>
          </p:cNvPr>
          <p:cNvSpPr/>
          <p:nvPr/>
        </p:nvSpPr>
        <p:spPr>
          <a:xfrm>
            <a:off x="736268" y="613947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6" name="Freeform 27">
            <a:extLst>
              <a:ext uri="{FF2B5EF4-FFF2-40B4-BE49-F238E27FC236}">
                <a16:creationId xmlns:a16="http://schemas.microsoft.com/office/drawing/2014/main" id="{16F2CAC7-5B45-E8E5-C515-881BA443AEA4}"/>
              </a:ext>
            </a:extLst>
          </p:cNvPr>
          <p:cNvSpPr/>
          <p:nvPr/>
        </p:nvSpPr>
        <p:spPr>
          <a:xfrm>
            <a:off x="757710" y="7338476"/>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7" name="Freeform 27">
            <a:extLst>
              <a:ext uri="{FF2B5EF4-FFF2-40B4-BE49-F238E27FC236}">
                <a16:creationId xmlns:a16="http://schemas.microsoft.com/office/drawing/2014/main" id="{916644CE-32C7-F660-ADCA-EE87CD1D9DB0}"/>
              </a:ext>
            </a:extLst>
          </p:cNvPr>
          <p:cNvSpPr/>
          <p:nvPr/>
        </p:nvSpPr>
        <p:spPr>
          <a:xfrm>
            <a:off x="761668" y="497129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938062414"/>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1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id="{A0CBF6E5-515C-C24F-EBCE-D97932AD56B9}"/>
              </a:ext>
            </a:extLst>
          </p:cNvPr>
          <p:cNvGrpSpPr/>
          <p:nvPr/>
        </p:nvGrpSpPr>
        <p:grpSpPr>
          <a:xfrm>
            <a:off x="1463257" y="1727014"/>
            <a:ext cx="15361485" cy="1652935"/>
            <a:chOff x="0" y="0"/>
            <a:chExt cx="4045823" cy="435341"/>
          </a:xfrm>
        </p:grpSpPr>
        <p:sp>
          <p:nvSpPr>
            <p:cNvPr id="4" name="Freeform 9">
              <a:extLst>
                <a:ext uri="{FF2B5EF4-FFF2-40B4-BE49-F238E27FC236}">
                  <a16:creationId xmlns:a16="http://schemas.microsoft.com/office/drawing/2014/main" id="{5D4267D3-700C-72A9-B6F9-7F81BC1F3968}"/>
                </a:ext>
              </a:extLst>
            </p:cNvPr>
            <p:cNvSpPr/>
            <p:nvPr/>
          </p:nvSpPr>
          <p:spPr>
            <a:xfrm>
              <a:off x="0" y="0"/>
              <a:ext cx="4045823" cy="435341"/>
            </a:xfrm>
            <a:custGeom>
              <a:avLst/>
              <a:gdLst/>
              <a:ahLst/>
              <a:cxnLst/>
              <a:rect l="l" t="t" r="r" b="b"/>
              <a:pathLst>
                <a:path w="4045823" h="435341">
                  <a:moveTo>
                    <a:pt x="50398" y="0"/>
                  </a:moveTo>
                  <a:lnTo>
                    <a:pt x="3995425" y="0"/>
                  </a:lnTo>
                  <a:cubicBezTo>
                    <a:pt x="4023259" y="0"/>
                    <a:pt x="4045823" y="22564"/>
                    <a:pt x="4045823" y="50398"/>
                  </a:cubicBezTo>
                  <a:lnTo>
                    <a:pt x="4045823" y="384943"/>
                  </a:lnTo>
                  <a:cubicBezTo>
                    <a:pt x="4045823" y="412777"/>
                    <a:pt x="4023259" y="435341"/>
                    <a:pt x="3995425" y="435341"/>
                  </a:cubicBezTo>
                  <a:lnTo>
                    <a:pt x="50398" y="435341"/>
                  </a:lnTo>
                  <a:cubicBezTo>
                    <a:pt x="22564" y="435341"/>
                    <a:pt x="0" y="412777"/>
                    <a:pt x="0" y="384943"/>
                  </a:cubicBezTo>
                  <a:lnTo>
                    <a:pt x="0" y="50398"/>
                  </a:lnTo>
                  <a:cubicBezTo>
                    <a:pt x="0" y="22564"/>
                    <a:pt x="22564" y="0"/>
                    <a:pt x="50398" y="0"/>
                  </a:cubicBezTo>
                  <a:close/>
                </a:path>
              </a:pathLst>
            </a:custGeom>
            <a:solidFill>
              <a:srgbClr val="FFF2E6"/>
            </a:solidFill>
          </p:spPr>
        </p:sp>
        <p:sp>
          <p:nvSpPr>
            <p:cNvPr id="5" name="TextBox 10">
              <a:extLst>
                <a:ext uri="{FF2B5EF4-FFF2-40B4-BE49-F238E27FC236}">
                  <a16:creationId xmlns:a16="http://schemas.microsoft.com/office/drawing/2014/main" id="{767707D6-5218-CA65-90E6-2C4EB3C3C3BB}"/>
                </a:ext>
              </a:extLst>
            </p:cNvPr>
            <p:cNvSpPr txBox="1"/>
            <p:nvPr/>
          </p:nvSpPr>
          <p:spPr>
            <a:xfrm>
              <a:off x="0" y="-76200"/>
              <a:ext cx="4045823" cy="51154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Câu 8. Tại sao đột biến gene có tần số thấp nhưng lại thường xuyên xuất hiện trong quần thể giao phối?</a:t>
              </a:r>
            </a:p>
          </p:txBody>
        </p:sp>
      </p:grpSp>
      <p:grpSp>
        <p:nvGrpSpPr>
          <p:cNvPr id="6" name="Group 11">
            <a:extLst>
              <a:ext uri="{FF2B5EF4-FFF2-40B4-BE49-F238E27FC236}">
                <a16:creationId xmlns:a16="http://schemas.microsoft.com/office/drawing/2014/main" id="{5210DCAE-77E3-5EFD-786B-1F33DC950EB1}"/>
              </a:ext>
            </a:extLst>
          </p:cNvPr>
          <p:cNvGrpSpPr/>
          <p:nvPr/>
        </p:nvGrpSpPr>
        <p:grpSpPr>
          <a:xfrm>
            <a:off x="1560358" y="3732373"/>
            <a:ext cx="15361485" cy="948085"/>
            <a:chOff x="0" y="0"/>
            <a:chExt cx="4045823" cy="249701"/>
          </a:xfrm>
        </p:grpSpPr>
        <p:sp>
          <p:nvSpPr>
            <p:cNvPr id="7" name="Freeform 12">
              <a:extLst>
                <a:ext uri="{FF2B5EF4-FFF2-40B4-BE49-F238E27FC236}">
                  <a16:creationId xmlns:a16="http://schemas.microsoft.com/office/drawing/2014/main" id="{6D7EE131-F6E8-2212-ECEF-49E1C4E5402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8" name="TextBox 13">
              <a:extLst>
                <a:ext uri="{FF2B5EF4-FFF2-40B4-BE49-F238E27FC236}">
                  <a16:creationId xmlns:a16="http://schemas.microsoft.com/office/drawing/2014/main" id="{9939B38C-F8A1-7286-2FC2-5B19D5E87B39}"/>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A. Vì vốn gene trong quần thể rất lớn</a:t>
              </a:r>
            </a:p>
          </p:txBody>
        </p:sp>
      </p:grpSp>
      <p:grpSp>
        <p:nvGrpSpPr>
          <p:cNvPr id="9" name="Group 14">
            <a:extLst>
              <a:ext uri="{FF2B5EF4-FFF2-40B4-BE49-F238E27FC236}">
                <a16:creationId xmlns:a16="http://schemas.microsoft.com/office/drawing/2014/main" id="{80C48606-8D6E-0239-2F75-A20D88DBEDAE}"/>
              </a:ext>
            </a:extLst>
          </p:cNvPr>
          <p:cNvGrpSpPr/>
          <p:nvPr/>
        </p:nvGrpSpPr>
        <p:grpSpPr>
          <a:xfrm>
            <a:off x="1560358" y="4918583"/>
            <a:ext cx="15361485" cy="948085"/>
            <a:chOff x="0" y="0"/>
            <a:chExt cx="4045823" cy="249701"/>
          </a:xfrm>
        </p:grpSpPr>
        <p:sp>
          <p:nvSpPr>
            <p:cNvPr id="10" name="Freeform 15">
              <a:extLst>
                <a:ext uri="{FF2B5EF4-FFF2-40B4-BE49-F238E27FC236}">
                  <a16:creationId xmlns:a16="http://schemas.microsoft.com/office/drawing/2014/main" id="{F2A9C541-D6DE-0815-7DCF-F4862A1D8882}"/>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1" name="TextBox 16">
              <a:extLst>
                <a:ext uri="{FF2B5EF4-FFF2-40B4-BE49-F238E27FC236}">
                  <a16:creationId xmlns:a16="http://schemas.microsoft.com/office/drawing/2014/main" id="{A5248937-2B3D-8317-19B9-5F9BE16A4061}"/>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B. Vì gene có cấu trúc kém bền vững.</a:t>
              </a:r>
            </a:p>
          </p:txBody>
        </p:sp>
      </p:grpSp>
      <p:grpSp>
        <p:nvGrpSpPr>
          <p:cNvPr id="12" name="Group 17">
            <a:extLst>
              <a:ext uri="{FF2B5EF4-FFF2-40B4-BE49-F238E27FC236}">
                <a16:creationId xmlns:a16="http://schemas.microsoft.com/office/drawing/2014/main" id="{88894EDE-049B-CE83-D8FB-A188E5961B87}"/>
              </a:ext>
            </a:extLst>
          </p:cNvPr>
          <p:cNvGrpSpPr/>
          <p:nvPr/>
        </p:nvGrpSpPr>
        <p:grpSpPr>
          <a:xfrm>
            <a:off x="1560358" y="6104793"/>
            <a:ext cx="15361485" cy="948085"/>
            <a:chOff x="0" y="0"/>
            <a:chExt cx="4045823" cy="249701"/>
          </a:xfrm>
        </p:grpSpPr>
        <p:sp>
          <p:nvSpPr>
            <p:cNvPr id="13" name="Freeform 18">
              <a:extLst>
                <a:ext uri="{FF2B5EF4-FFF2-40B4-BE49-F238E27FC236}">
                  <a16:creationId xmlns:a16="http://schemas.microsoft.com/office/drawing/2014/main" id="{2C1F403C-3349-2F6E-7549-1632525BA87C}"/>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4" name="TextBox 19">
              <a:extLst>
                <a:ext uri="{FF2B5EF4-FFF2-40B4-BE49-F238E27FC236}">
                  <a16:creationId xmlns:a16="http://schemas.microsoft.com/office/drawing/2014/main" id="{5598123D-D352-3300-08D8-F66F1885E8DD}"/>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 Vì tác nhân gây đột biến rất nhiều.</a:t>
              </a:r>
            </a:p>
          </p:txBody>
        </p:sp>
      </p:grpSp>
      <p:grpSp>
        <p:nvGrpSpPr>
          <p:cNvPr id="15" name="Group 20">
            <a:extLst>
              <a:ext uri="{FF2B5EF4-FFF2-40B4-BE49-F238E27FC236}">
                <a16:creationId xmlns:a16="http://schemas.microsoft.com/office/drawing/2014/main" id="{B3BDBC4A-4D5E-E75F-8A6F-C758103FFCDB}"/>
              </a:ext>
            </a:extLst>
          </p:cNvPr>
          <p:cNvGrpSpPr/>
          <p:nvPr/>
        </p:nvGrpSpPr>
        <p:grpSpPr>
          <a:xfrm>
            <a:off x="1560358" y="7291002"/>
            <a:ext cx="15361485" cy="948085"/>
            <a:chOff x="0" y="0"/>
            <a:chExt cx="4045823" cy="249701"/>
          </a:xfrm>
        </p:grpSpPr>
        <p:sp>
          <p:nvSpPr>
            <p:cNvPr id="62" name="Freeform 21">
              <a:extLst>
                <a:ext uri="{FF2B5EF4-FFF2-40B4-BE49-F238E27FC236}">
                  <a16:creationId xmlns:a16="http://schemas.microsoft.com/office/drawing/2014/main" id="{1E6F8498-599B-025C-9CFA-E1E333A2C391}"/>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3" name="TextBox 22">
              <a:extLst>
                <a:ext uri="{FF2B5EF4-FFF2-40B4-BE49-F238E27FC236}">
                  <a16:creationId xmlns:a16="http://schemas.microsoft.com/office/drawing/2014/main" id="{1903DD57-A37D-2618-5D14-9AACDE663EB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D. Vì NST bắt cặp và trao đổi chéo trong nguyên phân</a:t>
              </a:r>
            </a:p>
          </p:txBody>
        </p:sp>
      </p:grpSp>
      <p:sp>
        <p:nvSpPr>
          <p:cNvPr id="64" name="Freeform 26">
            <a:extLst>
              <a:ext uri="{FF2B5EF4-FFF2-40B4-BE49-F238E27FC236}">
                <a16:creationId xmlns:a16="http://schemas.microsoft.com/office/drawing/2014/main" id="{B77507C7-827B-1473-6745-43CDB5135F5A}"/>
              </a:ext>
            </a:extLst>
          </p:cNvPr>
          <p:cNvSpPr/>
          <p:nvPr/>
        </p:nvSpPr>
        <p:spPr>
          <a:xfrm>
            <a:off x="714826" y="3792431"/>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5" name="Freeform 27">
            <a:extLst>
              <a:ext uri="{FF2B5EF4-FFF2-40B4-BE49-F238E27FC236}">
                <a16:creationId xmlns:a16="http://schemas.microsoft.com/office/drawing/2014/main" id="{7896E2BE-71FD-F4A0-76F5-3EC6C250D204}"/>
              </a:ext>
            </a:extLst>
          </p:cNvPr>
          <p:cNvSpPr/>
          <p:nvPr/>
        </p:nvSpPr>
        <p:spPr>
          <a:xfrm>
            <a:off x="736268" y="613947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6" name="Freeform 27">
            <a:extLst>
              <a:ext uri="{FF2B5EF4-FFF2-40B4-BE49-F238E27FC236}">
                <a16:creationId xmlns:a16="http://schemas.microsoft.com/office/drawing/2014/main" id="{DF64C3AF-3356-D2F9-AEA8-9B86CE38CE86}"/>
              </a:ext>
            </a:extLst>
          </p:cNvPr>
          <p:cNvSpPr/>
          <p:nvPr/>
        </p:nvSpPr>
        <p:spPr>
          <a:xfrm>
            <a:off x="757710" y="7338476"/>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7" name="Freeform 27">
            <a:extLst>
              <a:ext uri="{FF2B5EF4-FFF2-40B4-BE49-F238E27FC236}">
                <a16:creationId xmlns:a16="http://schemas.microsoft.com/office/drawing/2014/main" id="{9FD9B362-89D2-A7F8-C613-7FF1241C3266}"/>
              </a:ext>
            </a:extLst>
          </p:cNvPr>
          <p:cNvSpPr/>
          <p:nvPr/>
        </p:nvSpPr>
        <p:spPr>
          <a:xfrm>
            <a:off x="761668" y="497129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3955121808"/>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1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4" name="Group 8">
            <a:extLst>
              <a:ext uri="{FF2B5EF4-FFF2-40B4-BE49-F238E27FC236}">
                <a16:creationId xmlns:a16="http://schemas.microsoft.com/office/drawing/2014/main" id="{08FB3940-69EF-91F1-4BBA-E52828C61532}"/>
              </a:ext>
            </a:extLst>
          </p:cNvPr>
          <p:cNvGrpSpPr/>
          <p:nvPr/>
        </p:nvGrpSpPr>
        <p:grpSpPr>
          <a:xfrm>
            <a:off x="502441" y="1098452"/>
            <a:ext cx="17477318" cy="4418705"/>
            <a:chOff x="0" y="0"/>
            <a:chExt cx="4603080" cy="1163774"/>
          </a:xfrm>
        </p:grpSpPr>
        <p:sp>
          <p:nvSpPr>
            <p:cNvPr id="5" name="Freeform 9">
              <a:extLst>
                <a:ext uri="{FF2B5EF4-FFF2-40B4-BE49-F238E27FC236}">
                  <a16:creationId xmlns:a16="http://schemas.microsoft.com/office/drawing/2014/main" id="{E5083C03-AE0A-2380-C8C6-4566B6508414}"/>
                </a:ext>
              </a:extLst>
            </p:cNvPr>
            <p:cNvSpPr/>
            <p:nvPr/>
          </p:nvSpPr>
          <p:spPr>
            <a:xfrm>
              <a:off x="0" y="0"/>
              <a:ext cx="4603080" cy="1163774"/>
            </a:xfrm>
            <a:custGeom>
              <a:avLst/>
              <a:gdLst/>
              <a:ahLst/>
              <a:cxnLst/>
              <a:rect l="l" t="t" r="r" b="b"/>
              <a:pathLst>
                <a:path w="4603080" h="1163774">
                  <a:moveTo>
                    <a:pt x="44297" y="0"/>
                  </a:moveTo>
                  <a:lnTo>
                    <a:pt x="4558783" y="0"/>
                  </a:lnTo>
                  <a:cubicBezTo>
                    <a:pt x="4570531" y="0"/>
                    <a:pt x="4581798" y="4667"/>
                    <a:pt x="4590105" y="12974"/>
                  </a:cubicBezTo>
                  <a:cubicBezTo>
                    <a:pt x="4598413" y="21282"/>
                    <a:pt x="4603080" y="32549"/>
                    <a:pt x="4603080" y="44297"/>
                  </a:cubicBezTo>
                  <a:lnTo>
                    <a:pt x="4603080" y="1119477"/>
                  </a:lnTo>
                  <a:cubicBezTo>
                    <a:pt x="4603080" y="1131226"/>
                    <a:pt x="4598413" y="1142493"/>
                    <a:pt x="4590105" y="1150800"/>
                  </a:cubicBezTo>
                  <a:cubicBezTo>
                    <a:pt x="4581798" y="1159107"/>
                    <a:pt x="4570531" y="1163774"/>
                    <a:pt x="4558783" y="1163774"/>
                  </a:cubicBezTo>
                  <a:lnTo>
                    <a:pt x="44297" y="1163774"/>
                  </a:lnTo>
                  <a:cubicBezTo>
                    <a:pt x="32549" y="1163774"/>
                    <a:pt x="21282" y="1159107"/>
                    <a:pt x="12974" y="1150800"/>
                  </a:cubicBezTo>
                  <a:cubicBezTo>
                    <a:pt x="4667" y="1142493"/>
                    <a:pt x="0" y="1131226"/>
                    <a:pt x="0" y="1119477"/>
                  </a:cubicBezTo>
                  <a:lnTo>
                    <a:pt x="0" y="44297"/>
                  </a:lnTo>
                  <a:cubicBezTo>
                    <a:pt x="0" y="32549"/>
                    <a:pt x="4667" y="21282"/>
                    <a:pt x="12974" y="12974"/>
                  </a:cubicBezTo>
                  <a:cubicBezTo>
                    <a:pt x="21282" y="4667"/>
                    <a:pt x="32549" y="0"/>
                    <a:pt x="44297" y="0"/>
                  </a:cubicBezTo>
                  <a:close/>
                </a:path>
              </a:pathLst>
            </a:custGeom>
            <a:solidFill>
              <a:srgbClr val="FFF2E6"/>
            </a:solidFill>
          </p:spPr>
        </p:sp>
        <p:sp>
          <p:nvSpPr>
            <p:cNvPr id="6" name="TextBox 10">
              <a:extLst>
                <a:ext uri="{FF2B5EF4-FFF2-40B4-BE49-F238E27FC236}">
                  <a16:creationId xmlns:a16="http://schemas.microsoft.com/office/drawing/2014/main" id="{D5AC3DE8-7C52-373C-38DC-148F95A36359}"/>
                </a:ext>
              </a:extLst>
            </p:cNvPr>
            <p:cNvSpPr txBox="1"/>
            <p:nvPr/>
          </p:nvSpPr>
          <p:spPr>
            <a:xfrm>
              <a:off x="0" y="-57150"/>
              <a:ext cx="4603080" cy="1220924"/>
            </a:xfrm>
            <a:prstGeom prst="rect">
              <a:avLst/>
            </a:prstGeom>
          </p:spPr>
          <p:txBody>
            <a:bodyPr lIns="50800" tIns="50800" rIns="50800" bIns="50800" rtlCol="0" anchor="ctr"/>
            <a:lstStyle/>
            <a:p>
              <a:pPr>
                <a:lnSpc>
                  <a:spcPts val="4760"/>
                </a:lnSpc>
              </a:pPr>
              <a:r>
                <a:rPr lang="en-US" sz="3400">
                  <a:solidFill>
                    <a:srgbClr val="000000"/>
                  </a:solidFill>
                  <a:latin typeface="Arial" panose="020B0604020202020204" pitchFamily="34" charset="0"/>
                  <a:cs typeface="Arial" panose="020B0604020202020204" pitchFamily="34" charset="0"/>
                </a:rPr>
                <a:t>Câu 9. Khi nói về đột biến gene, có bao nhiêu phát biểu sau đây đúng?</a:t>
              </a:r>
            </a:p>
            <a:p>
              <a:pPr>
                <a:lnSpc>
                  <a:spcPts val="4760"/>
                </a:lnSpc>
              </a:pPr>
              <a:r>
                <a:rPr lang="en-US" sz="3400">
                  <a:solidFill>
                    <a:srgbClr val="000000"/>
                  </a:solidFill>
                  <a:latin typeface="Arial" panose="020B0604020202020204" pitchFamily="34" charset="0"/>
                  <a:cs typeface="Arial" panose="020B0604020202020204" pitchFamily="34" charset="0"/>
                </a:rPr>
                <a:t>I. Nucleotide kết cặp sai trong quá trình nhân đôi ADN gây đột biến thay thế cặp nucleotide</a:t>
              </a:r>
            </a:p>
            <a:p>
              <a:pPr>
                <a:lnSpc>
                  <a:spcPts val="4760"/>
                </a:lnSpc>
              </a:pPr>
              <a:r>
                <a:rPr lang="en-US" sz="3400">
                  <a:solidFill>
                    <a:srgbClr val="000000"/>
                  </a:solidFill>
                  <a:latin typeface="Arial" panose="020B0604020202020204" pitchFamily="34" charset="0"/>
                  <a:cs typeface="Arial" panose="020B0604020202020204" pitchFamily="34" charset="0"/>
                </a:rPr>
                <a:t>II. Đột biến gene tạo ra các alene mới làm phong phú vốn gene của quần thể.</a:t>
              </a:r>
            </a:p>
            <a:p>
              <a:pPr>
                <a:lnSpc>
                  <a:spcPts val="4760"/>
                </a:lnSpc>
              </a:pPr>
              <a:r>
                <a:rPr lang="en-US" sz="3400">
                  <a:solidFill>
                    <a:srgbClr val="000000"/>
                  </a:solidFill>
                  <a:latin typeface="Arial" panose="020B0604020202020204" pitchFamily="34" charset="0"/>
                  <a:cs typeface="Arial" panose="020B0604020202020204" pitchFamily="34" charset="0"/>
                </a:rPr>
                <a:t>III. Đột biến điểm là dạng đột biến liên quan đến một đoạn nhiễm sắc thể.</a:t>
              </a:r>
            </a:p>
            <a:p>
              <a:pPr>
                <a:lnSpc>
                  <a:spcPts val="4760"/>
                </a:lnSpc>
              </a:pPr>
              <a:r>
                <a:rPr lang="en-US" sz="3400">
                  <a:solidFill>
                    <a:srgbClr val="000000"/>
                  </a:solidFill>
                  <a:latin typeface="Arial" panose="020B0604020202020204" pitchFamily="34" charset="0"/>
                  <a:cs typeface="Arial" panose="020B0604020202020204" pitchFamily="34" charset="0"/>
                </a:rPr>
                <a:t>IV. Đột biến gene tạo ra nguồn nguyên liệu sơ cấp chủ yếu cho tiến hóa.</a:t>
              </a:r>
            </a:p>
            <a:p>
              <a:pPr>
                <a:lnSpc>
                  <a:spcPts val="4760"/>
                </a:lnSpc>
              </a:pPr>
              <a:r>
                <a:rPr lang="en-US" sz="3400">
                  <a:solidFill>
                    <a:srgbClr val="000000"/>
                  </a:solidFill>
                  <a:latin typeface="Arial" panose="020B0604020202020204" pitchFamily="34" charset="0"/>
                  <a:cs typeface="Arial" panose="020B0604020202020204" pitchFamily="34" charset="0"/>
                </a:rPr>
                <a:t>V. Mức độ gây hại của alene đột biến phụ thuộc vào tổ hợp gene và điều kiện môi trường.</a:t>
              </a:r>
            </a:p>
            <a:p>
              <a:pPr>
                <a:lnSpc>
                  <a:spcPts val="4760"/>
                </a:lnSpc>
              </a:pPr>
              <a:r>
                <a:rPr lang="en-US" sz="3400">
                  <a:solidFill>
                    <a:srgbClr val="000000"/>
                  </a:solidFill>
                  <a:latin typeface="Arial" panose="020B0604020202020204" pitchFamily="34" charset="0"/>
                  <a:cs typeface="Arial" panose="020B0604020202020204" pitchFamily="34" charset="0"/>
                </a:rPr>
                <a:t>VI. Hóa chất 5-brôm uraxin gây đột biến thay thế cặp G-X thành cặp A-T.</a:t>
              </a:r>
            </a:p>
          </p:txBody>
        </p:sp>
      </p:grpSp>
      <p:grpSp>
        <p:nvGrpSpPr>
          <p:cNvPr id="7" name="Group 11">
            <a:extLst>
              <a:ext uri="{FF2B5EF4-FFF2-40B4-BE49-F238E27FC236}">
                <a16:creationId xmlns:a16="http://schemas.microsoft.com/office/drawing/2014/main" id="{A37ACDF5-9A4F-006B-4AC2-4E037B24B223}"/>
              </a:ext>
            </a:extLst>
          </p:cNvPr>
          <p:cNvGrpSpPr/>
          <p:nvPr/>
        </p:nvGrpSpPr>
        <p:grpSpPr>
          <a:xfrm>
            <a:off x="1560358" y="5734217"/>
            <a:ext cx="15361485" cy="948085"/>
            <a:chOff x="0" y="0"/>
            <a:chExt cx="4045823" cy="249701"/>
          </a:xfrm>
        </p:grpSpPr>
        <p:sp>
          <p:nvSpPr>
            <p:cNvPr id="8" name="Freeform 12">
              <a:extLst>
                <a:ext uri="{FF2B5EF4-FFF2-40B4-BE49-F238E27FC236}">
                  <a16:creationId xmlns:a16="http://schemas.microsoft.com/office/drawing/2014/main" id="{2A088694-F6FD-A661-236B-F4921ACD1F3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9" name="TextBox 13">
              <a:extLst>
                <a:ext uri="{FF2B5EF4-FFF2-40B4-BE49-F238E27FC236}">
                  <a16:creationId xmlns:a16="http://schemas.microsoft.com/office/drawing/2014/main" id="{7A97DDE2-763A-FD0D-08C0-8BCEEA884B67}"/>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A. 3                              </a:t>
              </a:r>
            </a:p>
          </p:txBody>
        </p:sp>
      </p:grpSp>
      <p:grpSp>
        <p:nvGrpSpPr>
          <p:cNvPr id="10" name="Group 14">
            <a:extLst>
              <a:ext uri="{FF2B5EF4-FFF2-40B4-BE49-F238E27FC236}">
                <a16:creationId xmlns:a16="http://schemas.microsoft.com/office/drawing/2014/main" id="{705A2D00-86A6-CB24-58A2-FF35CEC19DFE}"/>
              </a:ext>
            </a:extLst>
          </p:cNvPr>
          <p:cNvGrpSpPr/>
          <p:nvPr/>
        </p:nvGrpSpPr>
        <p:grpSpPr>
          <a:xfrm>
            <a:off x="1560358" y="6853752"/>
            <a:ext cx="15361485" cy="948085"/>
            <a:chOff x="0" y="0"/>
            <a:chExt cx="4045823" cy="249701"/>
          </a:xfrm>
        </p:grpSpPr>
        <p:sp>
          <p:nvSpPr>
            <p:cNvPr id="11" name="Freeform 15">
              <a:extLst>
                <a:ext uri="{FF2B5EF4-FFF2-40B4-BE49-F238E27FC236}">
                  <a16:creationId xmlns:a16="http://schemas.microsoft.com/office/drawing/2014/main" id="{49213D79-E3CD-603F-B494-0B99EBAAAE0A}"/>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2" name="TextBox 16">
              <a:extLst>
                <a:ext uri="{FF2B5EF4-FFF2-40B4-BE49-F238E27FC236}">
                  <a16:creationId xmlns:a16="http://schemas.microsoft.com/office/drawing/2014/main" id="{310B5DF9-9210-2292-5C12-B4922908E0F6}"/>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B. 4                               </a:t>
              </a:r>
            </a:p>
          </p:txBody>
        </p:sp>
      </p:grpSp>
      <p:grpSp>
        <p:nvGrpSpPr>
          <p:cNvPr id="13" name="Group 17">
            <a:extLst>
              <a:ext uri="{FF2B5EF4-FFF2-40B4-BE49-F238E27FC236}">
                <a16:creationId xmlns:a16="http://schemas.microsoft.com/office/drawing/2014/main" id="{9719076D-6A26-147F-0B81-48AFAD112E0D}"/>
              </a:ext>
            </a:extLst>
          </p:cNvPr>
          <p:cNvGrpSpPr/>
          <p:nvPr/>
        </p:nvGrpSpPr>
        <p:grpSpPr>
          <a:xfrm>
            <a:off x="1560358" y="7973287"/>
            <a:ext cx="15361485" cy="948085"/>
            <a:chOff x="0" y="0"/>
            <a:chExt cx="4045823" cy="249701"/>
          </a:xfrm>
        </p:grpSpPr>
        <p:sp>
          <p:nvSpPr>
            <p:cNvPr id="14" name="Freeform 18">
              <a:extLst>
                <a:ext uri="{FF2B5EF4-FFF2-40B4-BE49-F238E27FC236}">
                  <a16:creationId xmlns:a16="http://schemas.microsoft.com/office/drawing/2014/main" id="{E4440CC3-A47A-2C7D-15DA-9F365699C98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5" name="TextBox 19">
              <a:extLst>
                <a:ext uri="{FF2B5EF4-FFF2-40B4-BE49-F238E27FC236}">
                  <a16:creationId xmlns:a16="http://schemas.microsoft.com/office/drawing/2014/main" id="{1296EC6D-8C9A-1138-2C33-BC1DCD7D88CE}"/>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C. 5                                    </a:t>
              </a:r>
            </a:p>
          </p:txBody>
        </p:sp>
      </p:grpSp>
      <p:grpSp>
        <p:nvGrpSpPr>
          <p:cNvPr id="62" name="Group 20">
            <a:extLst>
              <a:ext uri="{FF2B5EF4-FFF2-40B4-BE49-F238E27FC236}">
                <a16:creationId xmlns:a16="http://schemas.microsoft.com/office/drawing/2014/main" id="{EDA37FFE-F362-A348-1CBE-D17AAB80F21D}"/>
              </a:ext>
            </a:extLst>
          </p:cNvPr>
          <p:cNvGrpSpPr/>
          <p:nvPr/>
        </p:nvGrpSpPr>
        <p:grpSpPr>
          <a:xfrm>
            <a:off x="1560358" y="9094010"/>
            <a:ext cx="15361485" cy="948085"/>
            <a:chOff x="0" y="0"/>
            <a:chExt cx="4045823" cy="249701"/>
          </a:xfrm>
        </p:grpSpPr>
        <p:sp>
          <p:nvSpPr>
            <p:cNvPr id="63" name="Freeform 21">
              <a:extLst>
                <a:ext uri="{FF2B5EF4-FFF2-40B4-BE49-F238E27FC236}">
                  <a16:creationId xmlns:a16="http://schemas.microsoft.com/office/drawing/2014/main" id="{C2CBDD0A-436E-C06A-0723-A0C73C4892B1}"/>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4" name="TextBox 22">
              <a:extLst>
                <a:ext uri="{FF2B5EF4-FFF2-40B4-BE49-F238E27FC236}">
                  <a16:creationId xmlns:a16="http://schemas.microsoft.com/office/drawing/2014/main" id="{C23484A4-085D-F29A-8D1F-DC723E64D625}"/>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D. 6</a:t>
              </a:r>
            </a:p>
          </p:txBody>
        </p:sp>
      </p:grpSp>
      <p:sp>
        <p:nvSpPr>
          <p:cNvPr id="65" name="Freeform 25">
            <a:extLst>
              <a:ext uri="{FF2B5EF4-FFF2-40B4-BE49-F238E27FC236}">
                <a16:creationId xmlns:a16="http://schemas.microsoft.com/office/drawing/2014/main" id="{EA84CED3-C000-89EF-6F13-788B66C4D6EC}"/>
              </a:ext>
            </a:extLst>
          </p:cNvPr>
          <p:cNvSpPr/>
          <p:nvPr/>
        </p:nvSpPr>
        <p:spPr>
          <a:xfrm>
            <a:off x="660359" y="6996155"/>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6" name="Freeform 27">
            <a:extLst>
              <a:ext uri="{FF2B5EF4-FFF2-40B4-BE49-F238E27FC236}">
                <a16:creationId xmlns:a16="http://schemas.microsoft.com/office/drawing/2014/main" id="{5B3B7FF9-FDC3-4A86-2544-544FB5EEDB0D}"/>
              </a:ext>
            </a:extLst>
          </p:cNvPr>
          <p:cNvSpPr/>
          <p:nvPr/>
        </p:nvSpPr>
        <p:spPr>
          <a:xfrm>
            <a:off x="667853" y="919568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7" name="Freeform 27">
            <a:extLst>
              <a:ext uri="{FF2B5EF4-FFF2-40B4-BE49-F238E27FC236}">
                <a16:creationId xmlns:a16="http://schemas.microsoft.com/office/drawing/2014/main" id="{5C0840F7-2176-F383-3807-96FE63DB2A11}"/>
              </a:ext>
            </a:extLst>
          </p:cNvPr>
          <p:cNvSpPr/>
          <p:nvPr/>
        </p:nvSpPr>
        <p:spPr>
          <a:xfrm>
            <a:off x="667853" y="8077761"/>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8" name="Freeform 27">
            <a:extLst>
              <a:ext uri="{FF2B5EF4-FFF2-40B4-BE49-F238E27FC236}">
                <a16:creationId xmlns:a16="http://schemas.microsoft.com/office/drawing/2014/main" id="{8D1C2CFC-75D1-82F7-1781-81F99CA48441}"/>
              </a:ext>
            </a:extLst>
          </p:cNvPr>
          <p:cNvSpPr/>
          <p:nvPr/>
        </p:nvSpPr>
        <p:spPr>
          <a:xfrm>
            <a:off x="696513" y="5777728"/>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Tree>
    <p:extLst>
      <p:ext uri="{BB962C8B-B14F-4D97-AF65-F5344CB8AC3E}">
        <p14:creationId xmlns:p14="http://schemas.microsoft.com/office/powerpoint/2010/main" val="2980670809"/>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6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16" name="Freeform 16"/>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alphaModFix amt="30000"/>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alphaModFix amt="30000"/>
              <a:extLst>
                <a:ext uri="{96DAC541-7B7A-43D3-8B79-37D633B846F1}">
                  <asvg:svgBlip xmlns:asvg="http://schemas.microsoft.com/office/drawing/2016/SVG/main" xmlns="" r:embed="rId12"/>
                </a:ext>
              </a:extLst>
            </a:blip>
            <a:stretch>
              <a:fillRect/>
            </a:stretch>
          </a:blipFill>
        </p:spPr>
      </p:sp>
      <p:sp>
        <p:nvSpPr>
          <p:cNvPr id="22" name="Freeform 22"/>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alphaModFix amt="30000"/>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25" name="Freeform 25"/>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26" name="Group 26"/>
          <p:cNvGrpSpPr>
            <a:grpSpLocks noChangeAspect="1"/>
          </p:cNvGrpSpPr>
          <p:nvPr/>
        </p:nvGrpSpPr>
        <p:grpSpPr>
          <a:xfrm rot="1977585">
            <a:off x="17291502" y="858834"/>
            <a:ext cx="512498" cy="269991"/>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0" name="Freeform 30"/>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31" name="Freeform 31"/>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32" name="Freeform 32"/>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33" name="Group 33"/>
          <p:cNvGrpSpPr/>
          <p:nvPr/>
        </p:nvGrpSpPr>
        <p:grpSpPr>
          <a:xfrm>
            <a:off x="2490694" y="9376318"/>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sp>
        <p:nvSpPr>
          <p:cNvPr id="36" name="Freeform 36"/>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37" name="Group 37"/>
          <p:cNvGrpSpPr>
            <a:grpSpLocks noChangeAspect="1"/>
          </p:cNvGrpSpPr>
          <p:nvPr/>
        </p:nvGrpSpPr>
        <p:grpSpPr>
          <a:xfrm rot="1977585">
            <a:off x="3370855" y="9474682"/>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grpSp>
        <p:nvGrpSpPr>
          <p:cNvPr id="40" name="Group 40"/>
          <p:cNvGrpSpPr/>
          <p:nvPr/>
        </p:nvGrpSpPr>
        <p:grpSpPr>
          <a:xfrm>
            <a:off x="14170004" y="614952"/>
            <a:ext cx="252393" cy="252393"/>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grpSp>
        <p:nvGrpSpPr>
          <p:cNvPr id="44" name="Group 44"/>
          <p:cNvGrpSpPr>
            <a:grpSpLocks noChangeAspect="1"/>
          </p:cNvGrpSpPr>
          <p:nvPr/>
        </p:nvGrpSpPr>
        <p:grpSpPr>
          <a:xfrm rot="-921396">
            <a:off x="16540798" y="9558525"/>
            <a:ext cx="547777" cy="288577"/>
            <a:chOff x="0" y="0"/>
            <a:chExt cx="1610360" cy="848360"/>
          </a:xfrm>
        </p:grpSpPr>
        <p:sp>
          <p:nvSpPr>
            <p:cNvPr id="45" name="Freeform 4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alpha val="29804"/>
              </a:srgbClr>
            </a:solidFill>
          </p:spPr>
        </p:sp>
      </p:grpSp>
      <p:sp>
        <p:nvSpPr>
          <p:cNvPr id="46" name="Freeform 46"/>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alphaModFix amt="30000"/>
              <a:extLst>
                <a:ext uri="{96DAC541-7B7A-43D3-8B79-37D633B846F1}">
                  <asvg:svgBlip xmlns:asvg="http://schemas.microsoft.com/office/drawing/2016/SVG/main" xmlns="" r:embed="rId26"/>
                </a:ext>
              </a:extLst>
            </a:blip>
            <a:stretch>
              <a:fillRect/>
            </a:stretch>
          </a:blipFill>
        </p:spPr>
      </p:sp>
      <p:sp>
        <p:nvSpPr>
          <p:cNvPr id="47" name="Freeform 47"/>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alphaModFix amt="30000"/>
              <a:extLst>
                <a:ext uri="{96DAC541-7B7A-43D3-8B79-37D633B846F1}">
                  <asvg:svgBlip xmlns:asvg="http://schemas.microsoft.com/office/drawing/2016/SVG/main" xmlns="" r:embed="rId28"/>
                </a:ext>
              </a:extLst>
            </a:blip>
            <a:stretch>
              <a:fillRect/>
            </a:stretch>
          </a:blipFill>
        </p:spPr>
      </p:sp>
      <p:sp>
        <p:nvSpPr>
          <p:cNvPr id="48" name="Freeform 48"/>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alphaModFix amt="30000"/>
              <a:extLst>
                <a:ext uri="{96DAC541-7B7A-43D3-8B79-37D633B846F1}">
                  <asvg:svgBlip xmlns:asvg="http://schemas.microsoft.com/office/drawing/2016/SVG/main" xmlns="" r:embed="rId30"/>
                </a:ext>
              </a:extLst>
            </a:blip>
            <a:stretch>
              <a:fillRect/>
            </a:stretch>
          </a:blipFill>
        </p:spPr>
      </p:sp>
      <p:sp>
        <p:nvSpPr>
          <p:cNvPr id="49" name="Freeform 49"/>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sp>
        <p:nvSpPr>
          <p:cNvPr id="50" name="Freeform 50"/>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alphaModFix amt="30000"/>
              <a:extLst>
                <a:ext uri="{96DAC541-7B7A-43D3-8B79-37D633B846F1}">
                  <asvg:svgBlip xmlns:asvg="http://schemas.microsoft.com/office/drawing/2016/SVG/main" xmlns="" r:embed="rId16"/>
                </a:ext>
              </a:extLst>
            </a:blip>
            <a:stretch>
              <a:fillRect/>
            </a:stretch>
          </a:blipFill>
        </p:spPr>
      </p:sp>
      <p:sp>
        <p:nvSpPr>
          <p:cNvPr id="51" name="Freeform 51"/>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alphaModFix amt="30000"/>
              <a:extLst>
                <a:ext uri="{96DAC541-7B7A-43D3-8B79-37D633B846F1}">
                  <asvg:svgBlip xmlns:asvg="http://schemas.microsoft.com/office/drawing/2016/SVG/main" xmlns="" r:embed="rId22"/>
                </a:ext>
              </a:extLst>
            </a:blip>
            <a:stretch>
              <a:fillRect/>
            </a:stretch>
          </a:blipFill>
        </p:spPr>
      </p:sp>
      <p:sp>
        <p:nvSpPr>
          <p:cNvPr id="52" name="Freeform 52"/>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alphaModFix amt="30000"/>
              <a:extLst>
                <a:ext uri="{96DAC541-7B7A-43D3-8B79-37D633B846F1}">
                  <asvg:svgBlip xmlns:asvg="http://schemas.microsoft.com/office/drawing/2016/SVG/main" xmlns="" r:embed="rId18"/>
                </a:ext>
              </a:extLst>
            </a:blip>
            <a:stretch>
              <a:fillRect/>
            </a:stretch>
          </a:blipFill>
        </p:spPr>
      </p:sp>
      <p:grpSp>
        <p:nvGrpSpPr>
          <p:cNvPr id="53" name="Group 53"/>
          <p:cNvGrpSpPr/>
          <p:nvPr/>
        </p:nvGrpSpPr>
        <p:grpSpPr>
          <a:xfrm>
            <a:off x="17823320" y="5426640"/>
            <a:ext cx="208069" cy="208069"/>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55" name="Freeform 55"/>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alphaModFix amt="30000"/>
              <a:extLst>
                <a:ext uri="{96DAC541-7B7A-43D3-8B79-37D633B846F1}">
                  <asvg:svgBlip xmlns:asvg="http://schemas.microsoft.com/office/drawing/2016/SVG/main" xmlns="" r:embed="rId24"/>
                </a:ext>
              </a:extLst>
            </a:blip>
            <a:stretch>
              <a:fillRect/>
            </a:stretch>
          </a:blipFill>
        </p:spPr>
      </p:sp>
      <p:sp>
        <p:nvSpPr>
          <p:cNvPr id="56" name="Freeform 56"/>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sp>
      <p:sp>
        <p:nvSpPr>
          <p:cNvPr id="57" name="Freeform 57"/>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alphaModFix amt="30000"/>
              <a:extLst>
                <a:ext uri="{96DAC541-7B7A-43D3-8B79-37D633B846F1}">
                  <asvg:svgBlip xmlns:asvg="http://schemas.microsoft.com/office/drawing/2016/SVG/main" xmlns="" r:embed="rId32"/>
                </a:ext>
              </a:extLst>
            </a:blip>
            <a:stretch>
              <a:fillRect/>
            </a:stretch>
          </a:blipFill>
        </p:spPr>
      </p:sp>
      <p:sp>
        <p:nvSpPr>
          <p:cNvPr id="58" name="Freeform 58"/>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alphaModFix amt="30000"/>
              <a:extLst>
                <a:ext uri="{96DAC541-7B7A-43D3-8B79-37D633B846F1}">
                  <asvg:svgBlip xmlns:asvg="http://schemas.microsoft.com/office/drawing/2016/SVG/main" xmlns="" r:embed="rId20"/>
                </a:ext>
              </a:extLst>
            </a:blip>
            <a:stretch>
              <a:fillRect/>
            </a:stretch>
          </a:blipFill>
        </p:spPr>
      </p:sp>
      <p:grpSp>
        <p:nvGrpSpPr>
          <p:cNvPr id="59" name="Group 59"/>
          <p:cNvGrpSpPr/>
          <p:nvPr/>
        </p:nvGrpSpPr>
        <p:grpSpPr>
          <a:xfrm>
            <a:off x="12145068" y="653113"/>
            <a:ext cx="252393" cy="252393"/>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4" name="Group 8">
            <a:extLst>
              <a:ext uri="{FF2B5EF4-FFF2-40B4-BE49-F238E27FC236}">
                <a16:creationId xmlns:a16="http://schemas.microsoft.com/office/drawing/2014/main" id="{BFAFD89C-D9A7-BCC9-52C7-7F77113BA07D}"/>
              </a:ext>
            </a:extLst>
          </p:cNvPr>
          <p:cNvGrpSpPr/>
          <p:nvPr/>
        </p:nvGrpSpPr>
        <p:grpSpPr>
          <a:xfrm>
            <a:off x="502441" y="1098452"/>
            <a:ext cx="17477318" cy="3866910"/>
            <a:chOff x="0" y="0"/>
            <a:chExt cx="4603080" cy="1018446"/>
          </a:xfrm>
        </p:grpSpPr>
        <p:sp>
          <p:nvSpPr>
            <p:cNvPr id="5" name="Freeform 9">
              <a:extLst>
                <a:ext uri="{FF2B5EF4-FFF2-40B4-BE49-F238E27FC236}">
                  <a16:creationId xmlns:a16="http://schemas.microsoft.com/office/drawing/2014/main" id="{8A41BBDA-A83E-E369-D6E8-95BDF432AB65}"/>
                </a:ext>
              </a:extLst>
            </p:cNvPr>
            <p:cNvSpPr/>
            <p:nvPr/>
          </p:nvSpPr>
          <p:spPr>
            <a:xfrm>
              <a:off x="0" y="0"/>
              <a:ext cx="4603080" cy="1018446"/>
            </a:xfrm>
            <a:custGeom>
              <a:avLst/>
              <a:gdLst/>
              <a:ahLst/>
              <a:cxnLst/>
              <a:rect l="l" t="t" r="r" b="b"/>
              <a:pathLst>
                <a:path w="4603080" h="1018446">
                  <a:moveTo>
                    <a:pt x="44297" y="0"/>
                  </a:moveTo>
                  <a:lnTo>
                    <a:pt x="4558783" y="0"/>
                  </a:lnTo>
                  <a:cubicBezTo>
                    <a:pt x="4570531" y="0"/>
                    <a:pt x="4581798" y="4667"/>
                    <a:pt x="4590105" y="12974"/>
                  </a:cubicBezTo>
                  <a:cubicBezTo>
                    <a:pt x="4598413" y="21282"/>
                    <a:pt x="4603080" y="32549"/>
                    <a:pt x="4603080" y="44297"/>
                  </a:cubicBezTo>
                  <a:lnTo>
                    <a:pt x="4603080" y="974149"/>
                  </a:lnTo>
                  <a:cubicBezTo>
                    <a:pt x="4603080" y="985897"/>
                    <a:pt x="4598413" y="997164"/>
                    <a:pt x="4590105" y="1005471"/>
                  </a:cubicBezTo>
                  <a:cubicBezTo>
                    <a:pt x="4581798" y="1013779"/>
                    <a:pt x="4570531" y="1018446"/>
                    <a:pt x="4558783" y="1018446"/>
                  </a:cubicBezTo>
                  <a:lnTo>
                    <a:pt x="44297" y="1018446"/>
                  </a:lnTo>
                  <a:cubicBezTo>
                    <a:pt x="32549" y="1018446"/>
                    <a:pt x="21282" y="1013779"/>
                    <a:pt x="12974" y="1005471"/>
                  </a:cubicBezTo>
                  <a:cubicBezTo>
                    <a:pt x="4667" y="997164"/>
                    <a:pt x="0" y="985897"/>
                    <a:pt x="0" y="974149"/>
                  </a:cubicBezTo>
                  <a:lnTo>
                    <a:pt x="0" y="44297"/>
                  </a:lnTo>
                  <a:cubicBezTo>
                    <a:pt x="0" y="32549"/>
                    <a:pt x="4667" y="21282"/>
                    <a:pt x="12974" y="12974"/>
                  </a:cubicBezTo>
                  <a:cubicBezTo>
                    <a:pt x="21282" y="4667"/>
                    <a:pt x="32549" y="0"/>
                    <a:pt x="44297" y="0"/>
                  </a:cubicBezTo>
                  <a:close/>
                </a:path>
              </a:pathLst>
            </a:custGeom>
            <a:solidFill>
              <a:srgbClr val="FFF2E6"/>
            </a:solidFill>
          </p:spPr>
        </p:sp>
        <p:sp>
          <p:nvSpPr>
            <p:cNvPr id="6" name="TextBox 10">
              <a:extLst>
                <a:ext uri="{FF2B5EF4-FFF2-40B4-BE49-F238E27FC236}">
                  <a16:creationId xmlns:a16="http://schemas.microsoft.com/office/drawing/2014/main" id="{61A25CA6-5C07-FFEA-BB54-5F6DD5D5DEDA}"/>
                </a:ext>
              </a:extLst>
            </p:cNvPr>
            <p:cNvSpPr txBox="1"/>
            <p:nvPr/>
          </p:nvSpPr>
          <p:spPr>
            <a:xfrm>
              <a:off x="0" y="-76200"/>
              <a:ext cx="4603080" cy="1094646"/>
            </a:xfrm>
            <a:prstGeom prst="rect">
              <a:avLst/>
            </a:prstGeom>
          </p:spPr>
          <p:txBody>
            <a:bodyPr lIns="50800" tIns="50800" rIns="50800" bIns="50800" rtlCol="0" anchor="ctr"/>
            <a:lstStyle/>
            <a:p>
              <a:pPr>
                <a:lnSpc>
                  <a:spcPts val="5739"/>
                </a:lnSpc>
              </a:pPr>
              <a:r>
                <a:rPr lang="en-US" sz="3600">
                  <a:solidFill>
                    <a:srgbClr val="000000"/>
                  </a:solidFill>
                  <a:latin typeface="Arial" panose="020B0604020202020204" pitchFamily="34" charset="0"/>
                  <a:cs typeface="Arial" panose="020B0604020202020204" pitchFamily="34" charset="0"/>
                </a:rPr>
                <a:t>Câu 10. Gene A có chiều dài 476nm và có 3400 liên kết hydrogen bị đột biến thành alene a. Cặp gene Aa tự nhân đôi liên tiếp hai lần tạo ra các gene con. Trong 2 lần nhân đôi, môi trường nội bào đã cung cấp 4803 nucleotide loại adenine và 3597 nucleotide loại guanine. Dạng đột biến đã xảy ra với gene A là:</a:t>
              </a:r>
            </a:p>
          </p:txBody>
        </p:sp>
      </p:grpSp>
      <p:grpSp>
        <p:nvGrpSpPr>
          <p:cNvPr id="7" name="Group 11">
            <a:extLst>
              <a:ext uri="{FF2B5EF4-FFF2-40B4-BE49-F238E27FC236}">
                <a16:creationId xmlns:a16="http://schemas.microsoft.com/office/drawing/2014/main" id="{6F026006-CE2E-B45E-14AA-70D71C2D18A8}"/>
              </a:ext>
            </a:extLst>
          </p:cNvPr>
          <p:cNvGrpSpPr/>
          <p:nvPr/>
        </p:nvGrpSpPr>
        <p:grpSpPr>
          <a:xfrm>
            <a:off x="1560358" y="5734217"/>
            <a:ext cx="15361485" cy="948085"/>
            <a:chOff x="0" y="0"/>
            <a:chExt cx="4045823" cy="249701"/>
          </a:xfrm>
        </p:grpSpPr>
        <p:sp>
          <p:nvSpPr>
            <p:cNvPr id="8" name="Freeform 12">
              <a:extLst>
                <a:ext uri="{FF2B5EF4-FFF2-40B4-BE49-F238E27FC236}">
                  <a16:creationId xmlns:a16="http://schemas.microsoft.com/office/drawing/2014/main" id="{A749D482-CFA0-7B30-B08E-E41D7C659E2C}"/>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9" name="TextBox 13">
              <a:extLst>
                <a:ext uri="{FF2B5EF4-FFF2-40B4-BE49-F238E27FC236}">
                  <a16:creationId xmlns:a16="http://schemas.microsoft.com/office/drawing/2014/main" id="{BBF46A58-E2B4-59AA-6642-6C8B5933F0A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A. Thay thế một cặp G-X bằng cặp A-T                </a:t>
              </a:r>
            </a:p>
          </p:txBody>
        </p:sp>
      </p:grpSp>
      <p:grpSp>
        <p:nvGrpSpPr>
          <p:cNvPr id="10" name="Group 14">
            <a:extLst>
              <a:ext uri="{FF2B5EF4-FFF2-40B4-BE49-F238E27FC236}">
                <a16:creationId xmlns:a16="http://schemas.microsoft.com/office/drawing/2014/main" id="{E8C2D9B3-95D0-143D-086A-3A7C3298C5F3}"/>
              </a:ext>
            </a:extLst>
          </p:cNvPr>
          <p:cNvGrpSpPr/>
          <p:nvPr/>
        </p:nvGrpSpPr>
        <p:grpSpPr>
          <a:xfrm>
            <a:off x="1560358" y="6853752"/>
            <a:ext cx="15361485" cy="948085"/>
            <a:chOff x="0" y="0"/>
            <a:chExt cx="4045823" cy="249701"/>
          </a:xfrm>
        </p:grpSpPr>
        <p:sp>
          <p:nvSpPr>
            <p:cNvPr id="11" name="Freeform 15">
              <a:extLst>
                <a:ext uri="{FF2B5EF4-FFF2-40B4-BE49-F238E27FC236}">
                  <a16:creationId xmlns:a16="http://schemas.microsoft.com/office/drawing/2014/main" id="{735A5A7B-EC4B-D2FD-620C-BA876D4AFE86}"/>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2" name="TextBox 16">
              <a:extLst>
                <a:ext uri="{FF2B5EF4-FFF2-40B4-BE49-F238E27FC236}">
                  <a16:creationId xmlns:a16="http://schemas.microsoft.com/office/drawing/2014/main" id="{E399DFA6-9A3A-52DD-AA18-F55497C9ABE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B. Thay thế một cặp A-T bằng cặp G-X</a:t>
              </a:r>
            </a:p>
          </p:txBody>
        </p:sp>
      </p:grpSp>
      <p:grpSp>
        <p:nvGrpSpPr>
          <p:cNvPr id="13" name="Group 17">
            <a:extLst>
              <a:ext uri="{FF2B5EF4-FFF2-40B4-BE49-F238E27FC236}">
                <a16:creationId xmlns:a16="http://schemas.microsoft.com/office/drawing/2014/main" id="{133C5891-5B02-22AF-B1F2-70FE94B18F9E}"/>
              </a:ext>
            </a:extLst>
          </p:cNvPr>
          <p:cNvGrpSpPr/>
          <p:nvPr/>
        </p:nvGrpSpPr>
        <p:grpSpPr>
          <a:xfrm>
            <a:off x="1560358" y="7973287"/>
            <a:ext cx="15361485" cy="948085"/>
            <a:chOff x="0" y="0"/>
            <a:chExt cx="4045823" cy="249701"/>
          </a:xfrm>
        </p:grpSpPr>
        <p:sp>
          <p:nvSpPr>
            <p:cNvPr id="14" name="Freeform 18">
              <a:extLst>
                <a:ext uri="{FF2B5EF4-FFF2-40B4-BE49-F238E27FC236}">
                  <a16:creationId xmlns:a16="http://schemas.microsoft.com/office/drawing/2014/main" id="{E92245E2-538A-618D-43DE-01A1DFE4BAB2}"/>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5" name="TextBox 19">
              <a:extLst>
                <a:ext uri="{FF2B5EF4-FFF2-40B4-BE49-F238E27FC236}">
                  <a16:creationId xmlns:a16="http://schemas.microsoft.com/office/drawing/2014/main" id="{E4ECF110-5B83-1933-5082-5F90E964E927}"/>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a:solidFill>
                    <a:srgbClr val="000000"/>
                  </a:solidFill>
                  <a:latin typeface="Arial" panose="020B0604020202020204" pitchFamily="34" charset="0"/>
                  <a:cs typeface="Arial" panose="020B0604020202020204" pitchFamily="34" charset="0"/>
                </a:rPr>
                <a:t>C. Mất một cặp A-T</a:t>
              </a:r>
            </a:p>
          </p:txBody>
        </p:sp>
      </p:grpSp>
      <p:sp>
        <p:nvSpPr>
          <p:cNvPr id="62" name="Freeform 26">
            <a:extLst>
              <a:ext uri="{FF2B5EF4-FFF2-40B4-BE49-F238E27FC236}">
                <a16:creationId xmlns:a16="http://schemas.microsoft.com/office/drawing/2014/main" id="{27B8EA26-92E2-A1E5-DD55-E6D0ADB31627}"/>
              </a:ext>
            </a:extLst>
          </p:cNvPr>
          <p:cNvSpPr/>
          <p:nvPr/>
        </p:nvSpPr>
        <p:spPr>
          <a:xfrm>
            <a:off x="724830" y="5819163"/>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63" name="Freeform 27">
            <a:extLst>
              <a:ext uri="{FF2B5EF4-FFF2-40B4-BE49-F238E27FC236}">
                <a16:creationId xmlns:a16="http://schemas.microsoft.com/office/drawing/2014/main" id="{DBD3C31A-D31C-9D4B-88F7-8077EA05A236}"/>
              </a:ext>
            </a:extLst>
          </p:cNvPr>
          <p:cNvSpPr/>
          <p:nvPr/>
        </p:nvSpPr>
        <p:spPr>
          <a:xfrm>
            <a:off x="686988" y="7993485"/>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5" name="Freeform 27">
            <a:extLst>
              <a:ext uri="{FF2B5EF4-FFF2-40B4-BE49-F238E27FC236}">
                <a16:creationId xmlns:a16="http://schemas.microsoft.com/office/drawing/2014/main" id="{F5931880-2FDB-877E-5594-C4E2C4C19024}"/>
              </a:ext>
            </a:extLst>
          </p:cNvPr>
          <p:cNvSpPr/>
          <p:nvPr/>
        </p:nvSpPr>
        <p:spPr>
          <a:xfrm>
            <a:off x="695730" y="6944538"/>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grpSp>
        <p:nvGrpSpPr>
          <p:cNvPr id="3" name="Group 2">
            <a:extLst>
              <a:ext uri="{FF2B5EF4-FFF2-40B4-BE49-F238E27FC236}">
                <a16:creationId xmlns:a16="http://schemas.microsoft.com/office/drawing/2014/main" id="{0B88C871-441C-989E-29D8-71B00D072326}"/>
              </a:ext>
            </a:extLst>
          </p:cNvPr>
          <p:cNvGrpSpPr/>
          <p:nvPr/>
        </p:nvGrpSpPr>
        <p:grpSpPr>
          <a:xfrm>
            <a:off x="1534903" y="8748497"/>
            <a:ext cx="15361485" cy="1237407"/>
            <a:chOff x="0" y="-76200"/>
            <a:chExt cx="4045823" cy="325901"/>
          </a:xfrm>
        </p:grpSpPr>
        <p:sp>
          <p:nvSpPr>
            <p:cNvPr id="67" name="Freeform 21">
              <a:extLst>
                <a:ext uri="{FF2B5EF4-FFF2-40B4-BE49-F238E27FC236}">
                  <a16:creationId xmlns:a16="http://schemas.microsoft.com/office/drawing/2014/main" id="{1DBD0753-A63E-B43E-9814-ED87EC17DC49}"/>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txBody>
            <a:bodyPr/>
            <a:lstStyle/>
            <a:p>
              <a:endParaRPr lang="vi-VN" sz="1600">
                <a:latin typeface="Arial" panose="020B0604020202020204" pitchFamily="34" charset="0"/>
                <a:cs typeface="Arial" panose="020B0604020202020204" pitchFamily="34" charset="0"/>
              </a:endParaRPr>
            </a:p>
          </p:txBody>
        </p:sp>
        <p:sp>
          <p:nvSpPr>
            <p:cNvPr id="68" name="TextBox 22">
              <a:extLst>
                <a:ext uri="{FF2B5EF4-FFF2-40B4-BE49-F238E27FC236}">
                  <a16:creationId xmlns:a16="http://schemas.microsoft.com/office/drawing/2014/main" id="{F19335D2-9168-FDDC-4C5E-22536E5CB8CB}"/>
                </a:ext>
              </a:extLst>
            </p:cNvPr>
            <p:cNvSpPr txBox="1"/>
            <p:nvPr/>
          </p:nvSpPr>
          <p:spPr>
            <a:xfrm>
              <a:off x="0" y="-76200"/>
              <a:ext cx="4045823" cy="325901"/>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599"/>
                </a:lnSpc>
              </a:pPr>
              <a:r>
                <a:rPr lang="en-US" sz="3600">
                  <a:solidFill>
                    <a:srgbClr val="000000"/>
                  </a:solidFill>
                  <a:latin typeface="Arial" panose="020B0604020202020204" pitchFamily="34" charset="0"/>
                  <a:cs typeface="Arial" panose="020B0604020202020204" pitchFamily="34" charset="0"/>
                </a:rPr>
                <a:t>D. Mất một cặp G-X</a:t>
              </a:r>
            </a:p>
          </p:txBody>
        </p:sp>
      </p:grpSp>
      <p:sp>
        <p:nvSpPr>
          <p:cNvPr id="66" name="Freeform 27">
            <a:extLst>
              <a:ext uri="{FF2B5EF4-FFF2-40B4-BE49-F238E27FC236}">
                <a16:creationId xmlns:a16="http://schemas.microsoft.com/office/drawing/2014/main" id="{C583827E-7726-2647-4DEF-32F0FD6E3CBB}"/>
              </a:ext>
            </a:extLst>
          </p:cNvPr>
          <p:cNvSpPr/>
          <p:nvPr/>
        </p:nvSpPr>
        <p:spPr>
          <a:xfrm>
            <a:off x="682975" y="9136298"/>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endParaRPr lang="vi-VN"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830952"/>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3"/>
                  </p:tgtEl>
                </p:cond>
              </p:nextCondLst>
            </p:seq>
          </p:childTnLst>
        </p:cTn>
      </p:par>
    </p:tnLst>
    <p:bldLst>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6" name="Rectangle 5">
            <a:extLst>
              <a:ext uri="{FF2B5EF4-FFF2-40B4-BE49-F238E27FC236}">
                <a16:creationId xmlns:a16="http://schemas.microsoft.com/office/drawing/2014/main"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76559F27-6AB1-D370-E969-C12244307A0E}"/>
              </a:ext>
            </a:extLst>
          </p:cNvPr>
          <p:cNvSpPr txBox="1"/>
          <p:nvPr/>
        </p:nvSpPr>
        <p:spPr>
          <a:xfrm>
            <a:off x="909970" y="751251"/>
            <a:ext cx="15925800" cy="2123658"/>
          </a:xfrm>
          <a:prstGeom prst="rect">
            <a:avLst/>
          </a:prstGeom>
          <a:noFill/>
        </p:spPr>
        <p:txBody>
          <a:bodyPr wrap="square" rtlCol="0">
            <a:spAutoFit/>
          </a:bodyPr>
          <a:lstStyle/>
          <a:p>
            <a:r>
              <a:rPr lang="vi-VN" sz="6600">
                <a:solidFill>
                  <a:schemeClr val="bg1"/>
                </a:solidFill>
              </a:rPr>
              <a:t>Theo Jacôp và Mônô, các thành phần cấu tạo của opêron Lac gồm:</a:t>
            </a:r>
          </a:p>
        </p:txBody>
      </p:sp>
      <p:sp>
        <p:nvSpPr>
          <p:cNvPr id="8" name="TextBox 7">
            <a:extLst>
              <a:ext uri="{FF2B5EF4-FFF2-40B4-BE49-F238E27FC236}">
                <a16:creationId xmlns:a16="http://schemas.microsoft.com/office/drawing/2014/main" id="{D1054CC6-BDD3-1B7E-F97C-7BC439F96D5C}"/>
              </a:ext>
            </a:extLst>
          </p:cNvPr>
          <p:cNvSpPr txBox="1"/>
          <p:nvPr/>
        </p:nvSpPr>
        <p:spPr>
          <a:xfrm>
            <a:off x="1176669" y="3595490"/>
            <a:ext cx="6987241" cy="1323439"/>
          </a:xfrm>
          <a:prstGeom prst="rect">
            <a:avLst/>
          </a:prstGeom>
          <a:noFill/>
        </p:spPr>
        <p:txBody>
          <a:bodyPr wrap="square" rtlCol="0">
            <a:spAutoFit/>
          </a:bodyPr>
          <a:lstStyle/>
          <a:p>
            <a:r>
              <a:rPr lang="vi-VN" sz="4000" dirty="0">
                <a:solidFill>
                  <a:srgbClr val="FF0000"/>
                </a:solidFill>
              </a:rPr>
              <a:t>A.Gen điều hoà, nhóm gen cấu trúc, vùng khởi động (P).</a:t>
            </a:r>
          </a:p>
        </p:txBody>
      </p:sp>
      <p:sp>
        <p:nvSpPr>
          <p:cNvPr id="9" name="TextBox 8">
            <a:extLst>
              <a:ext uri="{FF2B5EF4-FFF2-40B4-BE49-F238E27FC236}">
                <a16:creationId xmlns:a16="http://schemas.microsoft.com/office/drawing/2014/main" id="{3DF5E363-81B1-D8CC-7E8E-9740A01CA19F}"/>
              </a:ext>
            </a:extLst>
          </p:cNvPr>
          <p:cNvSpPr txBox="1"/>
          <p:nvPr/>
        </p:nvSpPr>
        <p:spPr>
          <a:xfrm>
            <a:off x="850311" y="6351864"/>
            <a:ext cx="7517218" cy="1323439"/>
          </a:xfrm>
          <a:prstGeom prst="rect">
            <a:avLst/>
          </a:prstGeom>
          <a:noFill/>
        </p:spPr>
        <p:txBody>
          <a:bodyPr wrap="square" rtlCol="0">
            <a:spAutoFit/>
          </a:bodyPr>
          <a:lstStyle/>
          <a:p>
            <a:r>
              <a:rPr lang="vi-VN" sz="4000" dirty="0">
                <a:solidFill>
                  <a:srgbClr val="FF0000"/>
                </a:solidFill>
              </a:rPr>
              <a:t>B.Vùng vận hành (O), nhóm gen cấu trúc, vùng khởi động (P)</a:t>
            </a:r>
          </a:p>
        </p:txBody>
      </p:sp>
      <p:sp>
        <p:nvSpPr>
          <p:cNvPr id="10" name="TextBox 9">
            <a:extLst>
              <a:ext uri="{FF2B5EF4-FFF2-40B4-BE49-F238E27FC236}">
                <a16:creationId xmlns:a16="http://schemas.microsoft.com/office/drawing/2014/main" id="{3EB2A056-F627-E08F-14E0-E15DA27D1914}"/>
              </a:ext>
            </a:extLst>
          </p:cNvPr>
          <p:cNvSpPr txBox="1"/>
          <p:nvPr/>
        </p:nvSpPr>
        <p:spPr>
          <a:xfrm>
            <a:off x="9312698" y="3587516"/>
            <a:ext cx="6994101" cy="1323439"/>
          </a:xfrm>
          <a:prstGeom prst="rect">
            <a:avLst/>
          </a:prstGeom>
          <a:noFill/>
        </p:spPr>
        <p:txBody>
          <a:bodyPr wrap="square" rtlCol="0">
            <a:spAutoFit/>
          </a:bodyPr>
          <a:lstStyle/>
          <a:p>
            <a:r>
              <a:rPr lang="vi-VN" sz="4000" dirty="0">
                <a:solidFill>
                  <a:srgbClr val="FF0000"/>
                </a:solidFill>
              </a:rPr>
              <a:t>C.Gen điều hoà, nhóm gen cấu trúc, vùng vận hành (O).</a:t>
            </a:r>
          </a:p>
        </p:txBody>
      </p:sp>
      <p:sp>
        <p:nvSpPr>
          <p:cNvPr id="11" name="TextBox 10">
            <a:extLst>
              <a:ext uri="{FF2B5EF4-FFF2-40B4-BE49-F238E27FC236}">
                <a16:creationId xmlns:a16="http://schemas.microsoft.com/office/drawing/2014/main" id="{6E358FAE-A314-930C-5C73-E0981C3557E8}"/>
              </a:ext>
            </a:extLst>
          </p:cNvPr>
          <p:cNvSpPr txBox="1"/>
          <p:nvPr/>
        </p:nvSpPr>
        <p:spPr>
          <a:xfrm>
            <a:off x="8913490" y="6315628"/>
            <a:ext cx="9145910" cy="1323439"/>
          </a:xfrm>
          <a:prstGeom prst="rect">
            <a:avLst/>
          </a:prstGeom>
          <a:noFill/>
        </p:spPr>
        <p:txBody>
          <a:bodyPr wrap="square" rtlCol="0">
            <a:spAutoFit/>
          </a:bodyPr>
          <a:lstStyle/>
          <a:p>
            <a:r>
              <a:rPr lang="vi-VN" sz="4000" dirty="0">
                <a:solidFill>
                  <a:srgbClr val="FF0000"/>
                </a:solidFill>
              </a:rPr>
              <a:t>D.Gen điều hoà, nhóm gen cấu trúc, vùng vận hành (O), vùng khởi động (P).</a:t>
            </a:r>
          </a:p>
        </p:txBody>
      </p:sp>
      <p:sp>
        <p:nvSpPr>
          <p:cNvPr id="13" name="Rectangle 12">
            <a:hlinkClick r:id="rId8" action="ppaction://hlinksldjump"/>
            <a:extLst>
              <a:ext uri="{FF2B5EF4-FFF2-40B4-BE49-F238E27FC236}">
                <a16:creationId xmlns:a16="http://schemas.microsoft.com/office/drawing/2014/main"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id="{35ED3DE8-05D3-BF26-B968-D8FE1DDB0F64}"/>
              </a:ext>
            </a:extLst>
          </p:cNvPr>
          <p:cNvSpPr/>
          <p:nvPr/>
        </p:nvSpPr>
        <p:spPr>
          <a:xfrm>
            <a:off x="10754736" y="91507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id="{5C2E3756-FA67-739F-1F64-46EEC0C228DE}"/>
              </a:ext>
            </a:extLst>
          </p:cNvPr>
          <p:cNvSpPr/>
          <p:nvPr/>
        </p:nvSpPr>
        <p:spPr>
          <a:xfrm>
            <a:off x="10732445" y="91507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23421840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11"/>
                  </p:tgtEl>
                </p:cond>
              </p:nextCondLst>
            </p:seq>
          </p:childTnLst>
        </p:cTn>
      </p:par>
    </p:tnLst>
    <p:bldLst>
      <p:bldP spid="13" grpId="0" animBg="1"/>
      <p:bldP spid="1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873501">
            <a:off x="12661272" y="1155134"/>
            <a:ext cx="1911167" cy="3166089"/>
          </a:xfrm>
          <a:custGeom>
            <a:avLst/>
            <a:gdLst/>
            <a:ahLst/>
            <a:cxnLst/>
            <a:rect l="l" t="t" r="r" b="b"/>
            <a:pathLst>
              <a:path w="1911167" h="3166089">
                <a:moveTo>
                  <a:pt x="0" y="0"/>
                </a:moveTo>
                <a:lnTo>
                  <a:pt x="1911167" y="0"/>
                </a:lnTo>
                <a:lnTo>
                  <a:pt x="1911167"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76812">
            <a:off x="12470843" y="4463144"/>
            <a:ext cx="1403466" cy="2756808"/>
          </a:xfrm>
          <a:custGeom>
            <a:avLst/>
            <a:gdLst/>
            <a:ahLst/>
            <a:cxnLst/>
            <a:rect l="l" t="t" r="r" b="b"/>
            <a:pathLst>
              <a:path w="1403466" h="2756808">
                <a:moveTo>
                  <a:pt x="0" y="0"/>
                </a:moveTo>
                <a:lnTo>
                  <a:pt x="1403466" y="0"/>
                </a:lnTo>
                <a:lnTo>
                  <a:pt x="1403466" y="2756808"/>
                </a:lnTo>
                <a:lnTo>
                  <a:pt x="0" y="2756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7259300" y="626213"/>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442831" y="4913849"/>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TextBox 33"/>
          <p:cNvSpPr txBox="1"/>
          <p:nvPr/>
        </p:nvSpPr>
        <p:spPr>
          <a:xfrm>
            <a:off x="292283" y="931538"/>
            <a:ext cx="14579150" cy="568325"/>
          </a:xfrm>
          <a:prstGeom prst="rect">
            <a:avLst/>
          </a:prstGeom>
        </p:spPr>
        <p:txBody>
          <a:bodyPr lIns="0" tIns="0" rIns="0" bIns="0" rtlCol="0" anchor="t">
            <a:spAutoFit/>
          </a:bodyPr>
          <a:lstStyle/>
          <a:p>
            <a:pPr algn="ctr">
              <a:lnSpc>
                <a:spcPts val="4000"/>
              </a:lnSpc>
            </a:pPr>
            <a:r>
              <a:rPr lang="en-US" sz="5000">
                <a:solidFill>
                  <a:srgbClr val="4F3B20"/>
                </a:solidFill>
                <a:latin typeface="Arial Unicode"/>
              </a:rPr>
              <a:t>BÀI TẬP VỀ NHÀ</a:t>
            </a:r>
          </a:p>
        </p:txBody>
      </p:sp>
      <p:sp>
        <p:nvSpPr>
          <p:cNvPr id="34" name="TextBox 34"/>
          <p:cNvSpPr txBox="1"/>
          <p:nvPr/>
        </p:nvSpPr>
        <p:spPr>
          <a:xfrm>
            <a:off x="749435" y="1623354"/>
            <a:ext cx="11205585" cy="7980680"/>
          </a:xfrm>
          <a:prstGeom prst="rect">
            <a:avLst/>
          </a:prstGeom>
        </p:spPr>
        <p:txBody>
          <a:bodyPr lIns="0" tIns="0" rIns="0" bIns="0" rtlCol="0" anchor="t">
            <a:spAutoFit/>
          </a:bodyPr>
          <a:lstStyle/>
          <a:p>
            <a:pPr>
              <a:lnSpc>
                <a:spcPts val="5320"/>
              </a:lnSpc>
            </a:pPr>
            <a:r>
              <a:rPr lang="en-US" sz="3800">
                <a:solidFill>
                  <a:srgbClr val="4F3B20"/>
                </a:solidFill>
                <a:latin typeface="Arial Unicode"/>
              </a:rPr>
              <a:t>(1) Một số virus có thể chèn hệ gene của chúng vào hệ gene người, gây đột biến gene và gây ra nhiều bệnh hiểm nghèo, trong đó có một số loại ung thư. Hãy cho biết các biện pháp phòng tránh đột biến gene ở người gây nên bởi một số loại virus như virus viêm gan B?</a:t>
            </a:r>
          </a:p>
          <a:p>
            <a:pPr>
              <a:lnSpc>
                <a:spcPts val="5320"/>
              </a:lnSpc>
            </a:pPr>
            <a:r>
              <a:rPr lang="en-US" sz="3800">
                <a:solidFill>
                  <a:srgbClr val="4F3B20"/>
                </a:solidFill>
                <a:latin typeface="Arial Unicode"/>
              </a:rPr>
              <a:t>(2) Một số bệnh ung thư ở người, ví dụ ung thư da do da tiếp xúc nhiều với tia UV trong ánh sáng mặt trời gây đột biến gene. Dựa vào nguyên nhân và cơ chế phát sinh đột biến gene, hãy cho biết chúng ta có thể làm gì để phòng tránh các bệnh do đột biến gene?</a:t>
            </a:r>
          </a:p>
        </p:txBody>
      </p:sp>
    </p:spTree>
  </p:cSld>
  <p:clrMapOvr>
    <a:masterClrMapping/>
  </p:clrMapOvr>
  <p:transition>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17097" y="-421278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latin typeface="Arial" panose="020B0604020202020204" pitchFamily="34" charset="0"/>
                  <a:cs typeface="Arial" panose="020B0604020202020204" pitchFamily="34" charset="0"/>
                </a:endParaRPr>
              </a:p>
            </p:txBody>
          </p:sp>
        </p:grpSp>
      </p:grpSp>
      <p:sp>
        <p:nvSpPr>
          <p:cNvPr id="16" name="Freeform 16"/>
          <p:cNvSpPr/>
          <p:nvPr/>
        </p:nvSpPr>
        <p:spPr>
          <a:xfrm rot="3594573">
            <a:off x="14728533" y="1392322"/>
            <a:ext cx="2218029" cy="2584567"/>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954746">
            <a:off x="12536796" y="6075115"/>
            <a:ext cx="3253200" cy="3253200"/>
          </a:xfrm>
          <a:custGeom>
            <a:avLst/>
            <a:gdLst/>
            <a:ahLst/>
            <a:cxnLst/>
            <a:rect l="l" t="t" r="r" b="b"/>
            <a:pathLst>
              <a:path w="3253200" h="3253200">
                <a:moveTo>
                  <a:pt x="0" y="0"/>
                </a:moveTo>
                <a:lnTo>
                  <a:pt x="3253200" y="0"/>
                </a:lnTo>
                <a:lnTo>
                  <a:pt x="3253200" y="3253200"/>
                </a:lnTo>
                <a:lnTo>
                  <a:pt x="0" y="32532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71795">
            <a:off x="16825736" y="8834083"/>
            <a:ext cx="396638" cy="376445"/>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16045483" y="514350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4473103" y="4644516"/>
            <a:ext cx="220918" cy="220918"/>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5295910" y="7936327"/>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3" name="Group 23"/>
          <p:cNvGrpSpPr>
            <a:grpSpLocks noChangeAspect="1"/>
          </p:cNvGrpSpPr>
          <p:nvPr/>
        </p:nvGrpSpPr>
        <p:grpSpPr>
          <a:xfrm rot="7527603">
            <a:off x="16590283" y="6554557"/>
            <a:ext cx="583271" cy="307275"/>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5" name="Group 25"/>
          <p:cNvGrpSpPr/>
          <p:nvPr/>
        </p:nvGrpSpPr>
        <p:grpSpPr>
          <a:xfrm>
            <a:off x="17259300" y="1132026"/>
            <a:ext cx="220918" cy="220918"/>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7" name="Freeform 27"/>
          <p:cNvSpPr/>
          <p:nvPr/>
        </p:nvSpPr>
        <p:spPr>
          <a:xfrm rot="-771795">
            <a:off x="13775394" y="1065726"/>
            <a:ext cx="372482" cy="35351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8" name="Freeform 28"/>
          <p:cNvSpPr/>
          <p:nvPr/>
        </p:nvSpPr>
        <p:spPr>
          <a:xfrm rot="-771795">
            <a:off x="2003708" y="2475409"/>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29"/>
          <p:cNvSpPr/>
          <p:nvPr/>
        </p:nvSpPr>
        <p:spPr>
          <a:xfrm>
            <a:off x="1734751" y="896135"/>
            <a:ext cx="449334" cy="45680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30"/>
          <p:cNvSpPr/>
          <p:nvPr/>
        </p:nvSpPr>
        <p:spPr>
          <a:xfrm>
            <a:off x="981679" y="3510678"/>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31" name="Group 31"/>
          <p:cNvGrpSpPr>
            <a:grpSpLocks noChangeAspect="1"/>
          </p:cNvGrpSpPr>
          <p:nvPr/>
        </p:nvGrpSpPr>
        <p:grpSpPr>
          <a:xfrm rot="7527603">
            <a:off x="690044" y="1755614"/>
            <a:ext cx="583271" cy="307275"/>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3" name="Group 33"/>
          <p:cNvGrpSpPr/>
          <p:nvPr/>
        </p:nvGrpSpPr>
        <p:grpSpPr>
          <a:xfrm>
            <a:off x="3110749" y="1456271"/>
            <a:ext cx="220918" cy="220918"/>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35" name="Group 35"/>
          <p:cNvGrpSpPr/>
          <p:nvPr/>
        </p:nvGrpSpPr>
        <p:grpSpPr>
          <a:xfrm>
            <a:off x="2063763" y="1818630"/>
            <a:ext cx="10251244" cy="1170819"/>
            <a:chOff x="0" y="0"/>
            <a:chExt cx="2699916" cy="308364"/>
          </a:xfrm>
        </p:grpSpPr>
        <p:sp>
          <p:nvSpPr>
            <p:cNvPr id="36" name="Freeform 36"/>
            <p:cNvSpPr/>
            <p:nvPr/>
          </p:nvSpPr>
          <p:spPr>
            <a:xfrm>
              <a:off x="0" y="0"/>
              <a:ext cx="2699916" cy="308364"/>
            </a:xfrm>
            <a:custGeom>
              <a:avLst/>
              <a:gdLst/>
              <a:ahLst/>
              <a:cxnLst/>
              <a:rect l="l" t="t" r="r" b="b"/>
              <a:pathLst>
                <a:path w="2699916" h="308364">
                  <a:moveTo>
                    <a:pt x="38516" y="0"/>
                  </a:moveTo>
                  <a:lnTo>
                    <a:pt x="2661400" y="0"/>
                  </a:lnTo>
                  <a:cubicBezTo>
                    <a:pt x="2682672" y="0"/>
                    <a:pt x="2699916" y="17244"/>
                    <a:pt x="2699916" y="38516"/>
                  </a:cubicBezTo>
                  <a:lnTo>
                    <a:pt x="2699916" y="269848"/>
                  </a:lnTo>
                  <a:cubicBezTo>
                    <a:pt x="2699916" y="291119"/>
                    <a:pt x="2682672" y="308364"/>
                    <a:pt x="2661400" y="308364"/>
                  </a:cubicBezTo>
                  <a:lnTo>
                    <a:pt x="38516" y="308364"/>
                  </a:lnTo>
                  <a:cubicBezTo>
                    <a:pt x="17244" y="308364"/>
                    <a:pt x="0" y="291119"/>
                    <a:pt x="0" y="269848"/>
                  </a:cubicBezTo>
                  <a:lnTo>
                    <a:pt x="0" y="38516"/>
                  </a:lnTo>
                  <a:cubicBezTo>
                    <a:pt x="0" y="17244"/>
                    <a:pt x="17244" y="0"/>
                    <a:pt x="38516" y="0"/>
                  </a:cubicBezTo>
                  <a:close/>
                </a:path>
              </a:pathLst>
            </a:custGeom>
            <a:solidFill>
              <a:srgbClr val="D4EFF1"/>
            </a:solidFill>
          </p:spPr>
        </p:sp>
        <p:sp>
          <p:nvSpPr>
            <p:cNvPr id="37" name="TextBox 37"/>
            <p:cNvSpPr txBox="1"/>
            <p:nvPr/>
          </p:nvSpPr>
          <p:spPr>
            <a:xfrm>
              <a:off x="0" y="-76200"/>
              <a:ext cx="2699916" cy="384564"/>
            </a:xfrm>
            <a:prstGeom prst="rect">
              <a:avLst/>
            </a:prstGeom>
          </p:spPr>
          <p:txBody>
            <a:bodyPr lIns="50800" tIns="50800" rIns="50800" bIns="50800" rtlCol="0" anchor="ctr"/>
            <a:lstStyle/>
            <a:p>
              <a:pPr>
                <a:lnSpc>
                  <a:spcPts val="5599"/>
                </a:lnSpc>
              </a:pPr>
              <a:r>
                <a:rPr lang="en-US" sz="3999">
                  <a:solidFill>
                    <a:srgbClr val="000000"/>
                  </a:solidFill>
                  <a:latin typeface="Arial" panose="020B0604020202020204" pitchFamily="34" charset="0"/>
                  <a:cs typeface="Arial" panose="020B0604020202020204" pitchFamily="34" charset="0"/>
                </a:rPr>
                <a:t>    Ôn lại kiến thức đã học</a:t>
              </a:r>
            </a:p>
          </p:txBody>
        </p:sp>
      </p:grpSp>
      <p:sp>
        <p:nvSpPr>
          <p:cNvPr id="38" name="TextBox 38"/>
          <p:cNvSpPr txBox="1"/>
          <p:nvPr/>
        </p:nvSpPr>
        <p:spPr>
          <a:xfrm>
            <a:off x="400090" y="755650"/>
            <a:ext cx="12226202" cy="650874"/>
          </a:xfrm>
          <a:prstGeom prst="rect">
            <a:avLst/>
          </a:prstGeom>
        </p:spPr>
        <p:txBody>
          <a:bodyPr lIns="0" tIns="0" rIns="0" bIns="0" rtlCol="0" anchor="t">
            <a:spAutoFit/>
          </a:bodyPr>
          <a:lstStyle/>
          <a:p>
            <a:pPr algn="ctr">
              <a:lnSpc>
                <a:spcPts val="4999"/>
              </a:lnSpc>
            </a:pPr>
            <a:r>
              <a:rPr lang="en-US" sz="4999" b="1" spc="369">
                <a:solidFill>
                  <a:srgbClr val="000000"/>
                </a:solidFill>
                <a:latin typeface="Arial" panose="020B0604020202020204" pitchFamily="34" charset="0"/>
                <a:cs typeface="Arial" panose="020B0604020202020204" pitchFamily="34" charset="0"/>
              </a:rPr>
              <a:t>HƯỚNG DẪN VỀ NHÀ</a:t>
            </a:r>
          </a:p>
        </p:txBody>
      </p:sp>
      <p:grpSp>
        <p:nvGrpSpPr>
          <p:cNvPr id="39" name="Group 39"/>
          <p:cNvGrpSpPr/>
          <p:nvPr/>
        </p:nvGrpSpPr>
        <p:grpSpPr>
          <a:xfrm>
            <a:off x="2063763" y="3399024"/>
            <a:ext cx="10251244" cy="1170819"/>
            <a:chOff x="0" y="0"/>
            <a:chExt cx="2699916" cy="308364"/>
          </a:xfrm>
        </p:grpSpPr>
        <p:sp>
          <p:nvSpPr>
            <p:cNvPr id="40" name="Freeform 40"/>
            <p:cNvSpPr/>
            <p:nvPr/>
          </p:nvSpPr>
          <p:spPr>
            <a:xfrm>
              <a:off x="0" y="0"/>
              <a:ext cx="2699916" cy="308364"/>
            </a:xfrm>
            <a:custGeom>
              <a:avLst/>
              <a:gdLst/>
              <a:ahLst/>
              <a:cxnLst/>
              <a:rect l="l" t="t" r="r" b="b"/>
              <a:pathLst>
                <a:path w="2699916" h="308364">
                  <a:moveTo>
                    <a:pt x="38516" y="0"/>
                  </a:moveTo>
                  <a:lnTo>
                    <a:pt x="2661400" y="0"/>
                  </a:lnTo>
                  <a:cubicBezTo>
                    <a:pt x="2682672" y="0"/>
                    <a:pt x="2699916" y="17244"/>
                    <a:pt x="2699916" y="38516"/>
                  </a:cubicBezTo>
                  <a:lnTo>
                    <a:pt x="2699916" y="269848"/>
                  </a:lnTo>
                  <a:cubicBezTo>
                    <a:pt x="2699916" y="291119"/>
                    <a:pt x="2682672" y="308364"/>
                    <a:pt x="2661400" y="308364"/>
                  </a:cubicBezTo>
                  <a:lnTo>
                    <a:pt x="38516" y="308364"/>
                  </a:lnTo>
                  <a:cubicBezTo>
                    <a:pt x="17244" y="308364"/>
                    <a:pt x="0" y="291119"/>
                    <a:pt x="0" y="269848"/>
                  </a:cubicBezTo>
                  <a:lnTo>
                    <a:pt x="0" y="38516"/>
                  </a:lnTo>
                  <a:cubicBezTo>
                    <a:pt x="0" y="17244"/>
                    <a:pt x="17244" y="0"/>
                    <a:pt x="38516" y="0"/>
                  </a:cubicBezTo>
                  <a:close/>
                </a:path>
              </a:pathLst>
            </a:custGeom>
            <a:solidFill>
              <a:srgbClr val="D4EFF1"/>
            </a:solidFill>
          </p:spPr>
        </p:sp>
        <p:sp>
          <p:nvSpPr>
            <p:cNvPr id="41" name="TextBox 41"/>
            <p:cNvSpPr txBox="1"/>
            <p:nvPr/>
          </p:nvSpPr>
          <p:spPr>
            <a:xfrm>
              <a:off x="0" y="-76200"/>
              <a:ext cx="2699916" cy="384564"/>
            </a:xfrm>
            <a:prstGeom prst="rect">
              <a:avLst/>
            </a:prstGeom>
          </p:spPr>
          <p:txBody>
            <a:bodyPr lIns="50800" tIns="50800" rIns="50800" bIns="50800" rtlCol="0" anchor="ctr"/>
            <a:lstStyle/>
            <a:p>
              <a:pPr>
                <a:lnSpc>
                  <a:spcPts val="5599"/>
                </a:lnSpc>
              </a:pPr>
              <a:r>
                <a:rPr lang="en-US" sz="3999" dirty="0">
                  <a:solidFill>
                    <a:srgbClr val="000000"/>
                  </a:solidFill>
                  <a:latin typeface="Arial" panose="020B0604020202020204" pitchFamily="34" charset="0"/>
                  <a:cs typeface="Arial" panose="020B0604020202020204" pitchFamily="34" charset="0"/>
                </a:rPr>
                <a:t>   Trả lời các câu hỏi </a:t>
              </a:r>
              <a:r>
                <a:rPr lang="en-US" sz="3999" dirty="0" smtClean="0">
                  <a:solidFill>
                    <a:srgbClr val="000000"/>
                  </a:solidFill>
                  <a:latin typeface="Arial" panose="020B0604020202020204" pitchFamily="34" charset="0"/>
                  <a:cs typeface="Arial" panose="020B0604020202020204" pitchFamily="34" charset="0"/>
                </a:rPr>
                <a:t>SK</a:t>
              </a:r>
              <a:endParaRPr lang="en-US" sz="3999" dirty="0">
                <a:solidFill>
                  <a:srgbClr val="000000"/>
                </a:solidFill>
                <a:latin typeface="Arial" panose="020B0604020202020204" pitchFamily="34" charset="0"/>
                <a:cs typeface="Arial" panose="020B0604020202020204" pitchFamily="34" charset="0"/>
              </a:endParaRPr>
            </a:p>
          </p:txBody>
        </p:sp>
      </p:grpSp>
      <p:grpSp>
        <p:nvGrpSpPr>
          <p:cNvPr id="42" name="Group 42"/>
          <p:cNvGrpSpPr/>
          <p:nvPr/>
        </p:nvGrpSpPr>
        <p:grpSpPr>
          <a:xfrm>
            <a:off x="2063763" y="4760897"/>
            <a:ext cx="10937328" cy="1460141"/>
            <a:chOff x="0" y="-76200"/>
            <a:chExt cx="2880613" cy="384564"/>
          </a:xfrm>
        </p:grpSpPr>
        <p:sp>
          <p:nvSpPr>
            <p:cNvPr id="43" name="Freeform 43"/>
            <p:cNvSpPr/>
            <p:nvPr/>
          </p:nvSpPr>
          <p:spPr>
            <a:xfrm>
              <a:off x="0" y="0"/>
              <a:ext cx="2699916" cy="308364"/>
            </a:xfrm>
            <a:custGeom>
              <a:avLst/>
              <a:gdLst/>
              <a:ahLst/>
              <a:cxnLst/>
              <a:rect l="l" t="t" r="r" b="b"/>
              <a:pathLst>
                <a:path w="2699916" h="308364">
                  <a:moveTo>
                    <a:pt x="38516" y="0"/>
                  </a:moveTo>
                  <a:lnTo>
                    <a:pt x="2661400" y="0"/>
                  </a:lnTo>
                  <a:cubicBezTo>
                    <a:pt x="2682672" y="0"/>
                    <a:pt x="2699916" y="17244"/>
                    <a:pt x="2699916" y="38516"/>
                  </a:cubicBezTo>
                  <a:lnTo>
                    <a:pt x="2699916" y="269848"/>
                  </a:lnTo>
                  <a:cubicBezTo>
                    <a:pt x="2699916" y="291119"/>
                    <a:pt x="2682672" y="308364"/>
                    <a:pt x="2661400" y="308364"/>
                  </a:cubicBezTo>
                  <a:lnTo>
                    <a:pt x="38516" y="308364"/>
                  </a:lnTo>
                  <a:cubicBezTo>
                    <a:pt x="17244" y="308364"/>
                    <a:pt x="0" y="291119"/>
                    <a:pt x="0" y="269848"/>
                  </a:cubicBezTo>
                  <a:lnTo>
                    <a:pt x="0" y="38516"/>
                  </a:lnTo>
                  <a:cubicBezTo>
                    <a:pt x="0" y="17244"/>
                    <a:pt x="17244" y="0"/>
                    <a:pt x="38516" y="0"/>
                  </a:cubicBezTo>
                  <a:close/>
                </a:path>
              </a:pathLst>
            </a:custGeom>
            <a:solidFill>
              <a:srgbClr val="D4EFF1"/>
            </a:solidFill>
          </p:spPr>
        </p:sp>
        <p:sp>
          <p:nvSpPr>
            <p:cNvPr id="44" name="TextBox 44"/>
            <p:cNvSpPr txBox="1"/>
            <p:nvPr/>
          </p:nvSpPr>
          <p:spPr>
            <a:xfrm>
              <a:off x="0" y="-76200"/>
              <a:ext cx="2880613" cy="384564"/>
            </a:xfrm>
            <a:prstGeom prst="rect">
              <a:avLst/>
            </a:prstGeom>
          </p:spPr>
          <p:txBody>
            <a:bodyPr lIns="50800" tIns="50800" rIns="50800" bIns="50800" rtlCol="0" anchor="ctr"/>
            <a:lstStyle/>
            <a:p>
              <a:pPr>
                <a:lnSpc>
                  <a:spcPts val="5599"/>
                </a:lnSpc>
              </a:pPr>
              <a:r>
                <a:rPr lang="en-US" sz="3999" dirty="0">
                  <a:solidFill>
                    <a:srgbClr val="000000"/>
                  </a:solidFill>
                  <a:latin typeface="Arial" panose="020B0604020202020204" pitchFamily="34" charset="0"/>
                  <a:cs typeface="Arial" panose="020B0604020202020204" pitchFamily="34" charset="0"/>
                </a:rPr>
                <a:t>   Làm bài tập </a:t>
              </a:r>
              <a:r>
                <a:rPr lang="en-US" sz="3999" dirty="0" smtClean="0">
                  <a:solidFill>
                    <a:srgbClr val="000000"/>
                  </a:solidFill>
                  <a:latin typeface="Arial" panose="020B0604020202020204" pitchFamily="34" charset="0"/>
                  <a:cs typeface="Arial" panose="020B0604020202020204" pitchFamily="34" charset="0"/>
                </a:rPr>
                <a:t>SBT trên OLM bài đột biến gene</a:t>
              </a:r>
              <a:endParaRPr lang="en-US" sz="3999" dirty="0">
                <a:solidFill>
                  <a:srgbClr val="000000"/>
                </a:solidFill>
                <a:latin typeface="Arial" panose="020B0604020202020204" pitchFamily="34" charset="0"/>
                <a:cs typeface="Arial" panose="020B0604020202020204" pitchFamily="34" charset="0"/>
              </a:endParaRPr>
            </a:p>
          </p:txBody>
        </p:sp>
      </p:grpSp>
      <p:grpSp>
        <p:nvGrpSpPr>
          <p:cNvPr id="45" name="Group 45"/>
          <p:cNvGrpSpPr/>
          <p:nvPr/>
        </p:nvGrpSpPr>
        <p:grpSpPr>
          <a:xfrm>
            <a:off x="1949712" y="6159215"/>
            <a:ext cx="10269348" cy="3231791"/>
            <a:chOff x="-30038" y="-140758"/>
            <a:chExt cx="2704684" cy="851171"/>
          </a:xfrm>
        </p:grpSpPr>
        <p:sp>
          <p:nvSpPr>
            <p:cNvPr id="46" name="Freeform 46"/>
            <p:cNvSpPr/>
            <p:nvPr/>
          </p:nvSpPr>
          <p:spPr>
            <a:xfrm>
              <a:off x="-25270" y="-94517"/>
              <a:ext cx="2699916" cy="774971"/>
            </a:xfrm>
            <a:custGeom>
              <a:avLst/>
              <a:gdLst/>
              <a:ahLst/>
              <a:cxnLst/>
              <a:rect l="l" t="t" r="r" b="b"/>
              <a:pathLst>
                <a:path w="2699916" h="774971">
                  <a:moveTo>
                    <a:pt x="38516" y="0"/>
                  </a:moveTo>
                  <a:lnTo>
                    <a:pt x="2661400" y="0"/>
                  </a:lnTo>
                  <a:cubicBezTo>
                    <a:pt x="2682672" y="0"/>
                    <a:pt x="2699916" y="17244"/>
                    <a:pt x="2699916" y="38516"/>
                  </a:cubicBezTo>
                  <a:lnTo>
                    <a:pt x="2699916" y="736455"/>
                  </a:lnTo>
                  <a:cubicBezTo>
                    <a:pt x="2699916" y="757727"/>
                    <a:pt x="2682672" y="774971"/>
                    <a:pt x="2661400" y="774971"/>
                  </a:cubicBezTo>
                  <a:lnTo>
                    <a:pt x="38516" y="774971"/>
                  </a:lnTo>
                  <a:cubicBezTo>
                    <a:pt x="17244" y="774971"/>
                    <a:pt x="0" y="757727"/>
                    <a:pt x="0" y="736455"/>
                  </a:cubicBezTo>
                  <a:lnTo>
                    <a:pt x="0" y="38516"/>
                  </a:lnTo>
                  <a:cubicBezTo>
                    <a:pt x="0" y="17244"/>
                    <a:pt x="17244" y="0"/>
                    <a:pt x="38516" y="0"/>
                  </a:cubicBezTo>
                  <a:close/>
                </a:path>
              </a:pathLst>
            </a:custGeom>
            <a:solidFill>
              <a:srgbClr val="D4EFF1"/>
            </a:solidFill>
          </p:spPr>
        </p:sp>
        <p:sp>
          <p:nvSpPr>
            <p:cNvPr id="47" name="TextBox 47"/>
            <p:cNvSpPr txBox="1"/>
            <p:nvPr/>
          </p:nvSpPr>
          <p:spPr>
            <a:xfrm>
              <a:off x="-30038" y="-140758"/>
              <a:ext cx="2699916" cy="851171"/>
            </a:xfrm>
            <a:prstGeom prst="rect">
              <a:avLst/>
            </a:prstGeom>
          </p:spPr>
          <p:txBody>
            <a:bodyPr lIns="50800" tIns="50800" rIns="50800" bIns="50800" rtlCol="0" anchor="ctr"/>
            <a:lstStyle/>
            <a:p>
              <a:pPr>
                <a:lnSpc>
                  <a:spcPts val="5599"/>
                </a:lnSpc>
              </a:pPr>
              <a:r>
                <a:rPr lang="en-US" sz="3999" dirty="0">
                  <a:solidFill>
                    <a:srgbClr val="000000"/>
                  </a:solidFill>
                  <a:latin typeface="Arial" panose="020B0604020202020204" pitchFamily="34" charset="0"/>
                  <a:cs typeface="Arial" panose="020B0604020202020204" pitchFamily="34" charset="0"/>
                </a:rPr>
                <a:t>   Đọc trước </a:t>
              </a:r>
              <a:r>
                <a:rPr lang="en-US" sz="3999" dirty="0" smtClean="0">
                  <a:solidFill>
                    <a:srgbClr val="000000"/>
                  </a:solidFill>
                  <a:latin typeface="Arial" panose="020B0604020202020204" pitchFamily="34" charset="0"/>
                  <a:cs typeface="Arial" panose="020B0604020202020204" pitchFamily="34" charset="0"/>
                </a:rPr>
                <a:t>bài 5: video tương tác CÔNG NGHỆ GEN trên OLM</a:t>
              </a:r>
              <a:endParaRPr lang="en-US" sz="3999" dirty="0">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873501">
            <a:off x="9955817" y="6766743"/>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10096954">
            <a:off x="5877686" y="6713788"/>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76812">
            <a:off x="12246009" y="4829442"/>
            <a:ext cx="1403466" cy="2756808"/>
          </a:xfrm>
          <a:custGeom>
            <a:avLst/>
            <a:gdLst/>
            <a:ahLst/>
            <a:cxnLst/>
            <a:rect l="l" t="t" r="r" b="b"/>
            <a:pathLst>
              <a:path w="1403466" h="2756808">
                <a:moveTo>
                  <a:pt x="0" y="0"/>
                </a:moveTo>
                <a:lnTo>
                  <a:pt x="1403466" y="0"/>
                </a:lnTo>
                <a:lnTo>
                  <a:pt x="1403466" y="2756808"/>
                </a:lnTo>
                <a:lnTo>
                  <a:pt x="0" y="27568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34840" y="6379448"/>
            <a:ext cx="4045129" cy="4384964"/>
          </a:xfrm>
          <a:custGeom>
            <a:avLst/>
            <a:gdLst/>
            <a:ahLst/>
            <a:cxnLst/>
            <a:rect l="l" t="t" r="r" b="b"/>
            <a:pathLst>
              <a:path w="4045129" h="4384964">
                <a:moveTo>
                  <a:pt x="0" y="0"/>
                </a:moveTo>
                <a:lnTo>
                  <a:pt x="4045129" y="0"/>
                </a:lnTo>
                <a:lnTo>
                  <a:pt x="4045129" y="4384964"/>
                </a:lnTo>
                <a:lnTo>
                  <a:pt x="0" y="4384964"/>
                </a:lnTo>
                <a:lnTo>
                  <a:pt x="0" y="0"/>
                </a:lnTo>
                <a:close/>
              </a:path>
            </a:pathLst>
          </a:custGeom>
          <a:blipFill>
            <a:blip r:embed="rId21"/>
            <a:stretch>
              <a:fillRect/>
            </a:stretch>
          </a:blipFill>
        </p:spPr>
      </p:sp>
      <p:sp>
        <p:nvSpPr>
          <p:cNvPr id="34" name="Freeform 34"/>
          <p:cNvSpPr/>
          <p:nvPr/>
        </p:nvSpPr>
        <p:spPr>
          <a:xfrm>
            <a:off x="-121707" y="-836544"/>
            <a:ext cx="18079004" cy="5333306"/>
          </a:xfrm>
          <a:custGeom>
            <a:avLst/>
            <a:gdLst/>
            <a:ahLst/>
            <a:cxnLst/>
            <a:rect l="l" t="t" r="r" b="b"/>
            <a:pathLst>
              <a:path w="18079004" h="5333306">
                <a:moveTo>
                  <a:pt x="0" y="0"/>
                </a:moveTo>
                <a:lnTo>
                  <a:pt x="18079004" y="0"/>
                </a:lnTo>
                <a:lnTo>
                  <a:pt x="18079004" y="5333306"/>
                </a:lnTo>
                <a:lnTo>
                  <a:pt x="0" y="5333306"/>
                </a:lnTo>
                <a:lnTo>
                  <a:pt x="0" y="0"/>
                </a:lnTo>
                <a:close/>
              </a:path>
            </a:pathLst>
          </a:custGeom>
          <a:blipFill>
            <a:blip r:embed="rId22"/>
            <a:stretch>
              <a:fillRect/>
            </a:stretch>
          </a:blipFill>
        </p:spPr>
      </p:sp>
      <p:sp>
        <p:nvSpPr>
          <p:cNvPr id="35" name="TextBox 35"/>
          <p:cNvSpPr txBox="1"/>
          <p:nvPr/>
        </p:nvSpPr>
        <p:spPr>
          <a:xfrm>
            <a:off x="1028700" y="3317875"/>
            <a:ext cx="12617543" cy="3470276"/>
          </a:xfrm>
          <a:prstGeom prst="rect">
            <a:avLst/>
          </a:prstGeom>
        </p:spPr>
        <p:txBody>
          <a:bodyPr lIns="0" tIns="0" rIns="0" bIns="0" rtlCol="0" anchor="t">
            <a:spAutoFit/>
          </a:bodyPr>
          <a:lstStyle/>
          <a:p>
            <a:pPr algn="ctr">
              <a:lnSpc>
                <a:spcPts val="13999"/>
              </a:lnSpc>
            </a:pPr>
            <a:r>
              <a:rPr lang="en-US" sz="9999" b="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a:t>
            </a:r>
          </a:p>
          <a:p>
            <a:pPr algn="ctr">
              <a:lnSpc>
                <a:spcPts val="13999"/>
              </a:lnSpc>
              <a:spcBef>
                <a:spcPct val="0"/>
              </a:spcBef>
            </a:pPr>
            <a:r>
              <a:rPr lang="en-US" sz="9999" b="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ĐÃ LẮNG NGHE</a:t>
            </a:r>
          </a:p>
        </p:txBody>
      </p:sp>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505200" y="240857"/>
            <a:ext cx="10138073" cy="819199"/>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Arial" panose="020B0604020202020204" pitchFamily="34" charset="0"/>
                <a:cs typeface="Arial" panose="020B0604020202020204" pitchFamily="34" charset="0"/>
              </a:rPr>
              <a:t>GỢI Ý KẾT QUẢ BÀI TẬP VỀ NHÀ</a:t>
            </a:r>
          </a:p>
        </p:txBody>
      </p:sp>
      <p:grpSp>
        <p:nvGrpSpPr>
          <p:cNvPr id="16" name="Group 4">
            <a:extLst>
              <a:ext uri="{FF2B5EF4-FFF2-40B4-BE49-F238E27FC236}">
                <a16:creationId xmlns:a16="http://schemas.microsoft.com/office/drawing/2014/main" id="{24209B18-A432-2C97-D068-291AF45AF2A7}"/>
              </a:ext>
            </a:extLst>
          </p:cNvPr>
          <p:cNvGrpSpPr/>
          <p:nvPr/>
        </p:nvGrpSpPr>
        <p:grpSpPr>
          <a:xfrm>
            <a:off x="0" y="1028700"/>
            <a:ext cx="11592695" cy="8807573"/>
            <a:chOff x="0" y="0"/>
            <a:chExt cx="3335176" cy="2533907"/>
          </a:xfrm>
        </p:grpSpPr>
        <p:sp>
          <p:nvSpPr>
            <p:cNvPr id="17" name="Freeform 5">
              <a:extLst>
                <a:ext uri="{FF2B5EF4-FFF2-40B4-BE49-F238E27FC236}">
                  <a16:creationId xmlns:a16="http://schemas.microsoft.com/office/drawing/2014/main" id="{6AEC33EE-C060-CD52-FA7F-16A28EF1AE03}"/>
                </a:ext>
              </a:extLst>
            </p:cNvPr>
            <p:cNvSpPr/>
            <p:nvPr/>
          </p:nvSpPr>
          <p:spPr>
            <a:xfrm>
              <a:off x="0" y="0"/>
              <a:ext cx="3335177" cy="2533907"/>
            </a:xfrm>
            <a:custGeom>
              <a:avLst/>
              <a:gdLst/>
              <a:ahLst/>
              <a:cxnLst/>
              <a:rect l="l" t="t" r="r" b="b"/>
              <a:pathLst>
                <a:path w="3335177" h="2533907">
                  <a:moveTo>
                    <a:pt x="34059" y="0"/>
                  </a:moveTo>
                  <a:lnTo>
                    <a:pt x="3301117" y="0"/>
                  </a:lnTo>
                  <a:cubicBezTo>
                    <a:pt x="3310151" y="0"/>
                    <a:pt x="3318814" y="3588"/>
                    <a:pt x="3325201" y="9976"/>
                  </a:cubicBezTo>
                  <a:cubicBezTo>
                    <a:pt x="3331588" y="16363"/>
                    <a:pt x="3335177" y="25026"/>
                    <a:pt x="3335177" y="34059"/>
                  </a:cubicBezTo>
                  <a:lnTo>
                    <a:pt x="3335177" y="2499848"/>
                  </a:lnTo>
                  <a:cubicBezTo>
                    <a:pt x="3335177" y="2508881"/>
                    <a:pt x="3331588" y="2517544"/>
                    <a:pt x="3325201" y="2523931"/>
                  </a:cubicBezTo>
                  <a:cubicBezTo>
                    <a:pt x="3318814" y="2530319"/>
                    <a:pt x="3310151" y="2533907"/>
                    <a:pt x="3301117" y="2533907"/>
                  </a:cubicBezTo>
                  <a:lnTo>
                    <a:pt x="34059" y="2533907"/>
                  </a:lnTo>
                  <a:cubicBezTo>
                    <a:pt x="25026" y="2533907"/>
                    <a:pt x="16363" y="2530319"/>
                    <a:pt x="9976" y="2523931"/>
                  </a:cubicBezTo>
                  <a:cubicBezTo>
                    <a:pt x="3588" y="2517544"/>
                    <a:pt x="0" y="2508881"/>
                    <a:pt x="0" y="2499848"/>
                  </a:cubicBezTo>
                  <a:lnTo>
                    <a:pt x="0" y="34059"/>
                  </a:lnTo>
                  <a:cubicBezTo>
                    <a:pt x="0" y="25026"/>
                    <a:pt x="3588" y="16363"/>
                    <a:pt x="9976" y="9976"/>
                  </a:cubicBezTo>
                  <a:cubicBezTo>
                    <a:pt x="16363" y="3588"/>
                    <a:pt x="25026" y="0"/>
                    <a:pt x="34059" y="0"/>
                  </a:cubicBezTo>
                  <a:close/>
                </a:path>
              </a:pathLst>
            </a:custGeom>
            <a:gradFill rotWithShape="1">
              <a:gsLst>
                <a:gs pos="0">
                  <a:srgbClr val="FFF7AD">
                    <a:alpha val="40000"/>
                  </a:srgbClr>
                </a:gs>
                <a:gs pos="100000">
                  <a:srgbClr val="FFA9F9">
                    <a:alpha val="40000"/>
                  </a:srgbClr>
                </a:gs>
              </a:gsLst>
              <a:lin ang="0"/>
            </a:gradFill>
          </p:spPr>
        </p:sp>
        <p:sp>
          <p:nvSpPr>
            <p:cNvPr id="18" name="TextBox 6">
              <a:extLst>
                <a:ext uri="{FF2B5EF4-FFF2-40B4-BE49-F238E27FC236}">
                  <a16:creationId xmlns:a16="http://schemas.microsoft.com/office/drawing/2014/main" id="{F6AE3B2B-DE6B-5490-D629-021424325D28}"/>
                </a:ext>
              </a:extLst>
            </p:cNvPr>
            <p:cNvSpPr txBox="1"/>
            <p:nvPr/>
          </p:nvSpPr>
          <p:spPr>
            <a:xfrm>
              <a:off x="0" y="-38100"/>
              <a:ext cx="3335176" cy="2572007"/>
            </a:xfrm>
            <a:prstGeom prst="rect">
              <a:avLst/>
            </a:prstGeom>
          </p:spPr>
          <p:txBody>
            <a:bodyPr lIns="46680" tIns="46680" rIns="46680" bIns="4668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9" name="TextBox 7">
            <a:extLst>
              <a:ext uri="{FF2B5EF4-FFF2-40B4-BE49-F238E27FC236}">
                <a16:creationId xmlns:a16="http://schemas.microsoft.com/office/drawing/2014/main" id="{683CE151-5197-5697-4313-50AD5B01B5D0}"/>
              </a:ext>
            </a:extLst>
          </p:cNvPr>
          <p:cNvSpPr txBox="1"/>
          <p:nvPr/>
        </p:nvSpPr>
        <p:spPr>
          <a:xfrm>
            <a:off x="536387" y="1161164"/>
            <a:ext cx="10539040" cy="8554971"/>
          </a:xfrm>
          <a:prstGeom prst="rect">
            <a:avLst/>
          </a:prstGeom>
        </p:spPr>
        <p:txBody>
          <a:bodyPr lIns="0" tIns="0" rIns="0" bIns="0" rtlCol="0" anchor="t">
            <a:spAutoFit/>
          </a:bodyPr>
          <a:lstStyle/>
          <a:p>
            <a:pPr>
              <a:lnSpc>
                <a:spcPts val="5599"/>
              </a:lnSpc>
            </a:pPr>
            <a:r>
              <a:rPr lang="en-US" sz="3999">
                <a:solidFill>
                  <a:srgbClr val="000000"/>
                </a:solidFill>
                <a:latin typeface="Arial" panose="020B0604020202020204" pitchFamily="34" charset="0"/>
                <a:cs typeface="Arial" panose="020B0604020202020204" pitchFamily="34" charset="0"/>
              </a:rPr>
              <a:t>(1) Đột biến gene do virus gây ra có thể gây nên nhiều bệnh nguy hiểm, bao gồm cả ung thư. Để phòng tránh đột biến gene ở người gây ra bởi virus như virus viêm gan B, có một số biện pháp phòng ngừa quan trọng sau đây:</a:t>
            </a:r>
          </a:p>
          <a:p>
            <a:pPr>
              <a:lnSpc>
                <a:spcPts val="5599"/>
              </a:lnSpc>
              <a:spcBef>
                <a:spcPct val="0"/>
              </a:spcBef>
            </a:pPr>
            <a:r>
              <a:rPr lang="en-US" sz="3999">
                <a:solidFill>
                  <a:srgbClr val="000000"/>
                </a:solidFill>
                <a:latin typeface="Arial" panose="020B0604020202020204" pitchFamily="34" charset="0"/>
                <a:cs typeface="Arial" panose="020B0604020202020204" pitchFamily="34" charset="0"/>
              </a:rPr>
              <a:t>1. Tiêm chủng: Việc tiêm chủng đầy đủ và đúng lịch trình chống viêm gan B là biện pháp phòng ngừa quan trọng nhất. Viêm gan B là một bệnh truyền nhiễm do virus viêm gan B gây ra, và tiêm chủng có thể giúp cung cấp miễn dịch cho cơ thể chống lại virus và ngăn ngừa sự lây lan của nó.</a:t>
            </a:r>
          </a:p>
        </p:txBody>
      </p:sp>
      <p:sp>
        <p:nvSpPr>
          <p:cNvPr id="20" name="Freeform 9">
            <a:extLst>
              <a:ext uri="{FF2B5EF4-FFF2-40B4-BE49-F238E27FC236}">
                <a16:creationId xmlns:a16="http://schemas.microsoft.com/office/drawing/2014/main" id="{CA33C572-DC1B-6546-5DBE-EE5CF0D2E838}"/>
              </a:ext>
            </a:extLst>
          </p:cNvPr>
          <p:cNvSpPr/>
          <p:nvPr/>
        </p:nvSpPr>
        <p:spPr>
          <a:xfrm>
            <a:off x="11776223" y="4326482"/>
            <a:ext cx="6511777" cy="5509791"/>
          </a:xfrm>
          <a:custGeom>
            <a:avLst/>
            <a:gdLst/>
            <a:ahLst/>
            <a:cxnLst/>
            <a:rect l="l" t="t" r="r" b="b"/>
            <a:pathLst>
              <a:path w="6511777" h="5509791">
                <a:moveTo>
                  <a:pt x="0" y="0"/>
                </a:moveTo>
                <a:lnTo>
                  <a:pt x="6511777" y="0"/>
                </a:lnTo>
                <a:lnTo>
                  <a:pt x="6511777" y="5509791"/>
                </a:lnTo>
                <a:lnTo>
                  <a:pt x="0" y="5509791"/>
                </a:lnTo>
                <a:lnTo>
                  <a:pt x="0" y="0"/>
                </a:lnTo>
                <a:close/>
              </a:path>
            </a:pathLst>
          </a:custGeom>
          <a:blipFill>
            <a:blip r:embed="rId2"/>
            <a:stretch>
              <a:fillRect l="-26919"/>
            </a:stretch>
          </a:blipFill>
        </p:spPr>
      </p:sp>
    </p:spTree>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143" y="1029248"/>
            <a:ext cx="16826449" cy="8857556"/>
            <a:chOff x="0" y="0"/>
            <a:chExt cx="4448304" cy="2341617"/>
          </a:xfrm>
        </p:grpSpPr>
        <p:sp>
          <p:nvSpPr>
            <p:cNvPr id="4" name="Freeform 4"/>
            <p:cNvSpPr/>
            <p:nvPr/>
          </p:nvSpPr>
          <p:spPr>
            <a:xfrm>
              <a:off x="0" y="0"/>
              <a:ext cx="4448304" cy="2341617"/>
            </a:xfrm>
            <a:custGeom>
              <a:avLst/>
              <a:gdLst/>
              <a:ahLst/>
              <a:cxnLst/>
              <a:rect l="l" t="t" r="r" b="b"/>
              <a:pathLst>
                <a:path w="4448304" h="2341617">
                  <a:moveTo>
                    <a:pt x="23465" y="0"/>
                  </a:moveTo>
                  <a:lnTo>
                    <a:pt x="4424839" y="0"/>
                  </a:lnTo>
                  <a:cubicBezTo>
                    <a:pt x="4437798" y="0"/>
                    <a:pt x="4448304" y="10506"/>
                    <a:pt x="4448304" y="23465"/>
                  </a:cubicBezTo>
                  <a:lnTo>
                    <a:pt x="4448304" y="2318152"/>
                  </a:lnTo>
                  <a:cubicBezTo>
                    <a:pt x="4448304" y="2324375"/>
                    <a:pt x="4445832" y="2330344"/>
                    <a:pt x="4441431" y="2334745"/>
                  </a:cubicBezTo>
                  <a:cubicBezTo>
                    <a:pt x="4437031" y="2339145"/>
                    <a:pt x="4431062" y="2341617"/>
                    <a:pt x="4424839" y="2341617"/>
                  </a:cubicBezTo>
                  <a:lnTo>
                    <a:pt x="23465" y="2341617"/>
                  </a:lnTo>
                  <a:cubicBezTo>
                    <a:pt x="17242" y="2341617"/>
                    <a:pt x="11273" y="2339145"/>
                    <a:pt x="6873" y="2334745"/>
                  </a:cubicBezTo>
                  <a:cubicBezTo>
                    <a:pt x="2472" y="2330344"/>
                    <a:pt x="0" y="2324375"/>
                    <a:pt x="0" y="2318152"/>
                  </a:cubicBezTo>
                  <a:lnTo>
                    <a:pt x="0" y="23465"/>
                  </a:lnTo>
                  <a:cubicBezTo>
                    <a:pt x="0" y="17242"/>
                    <a:pt x="2472" y="11273"/>
                    <a:pt x="6873" y="6873"/>
                  </a:cubicBezTo>
                  <a:cubicBezTo>
                    <a:pt x="11273" y="2472"/>
                    <a:pt x="17242" y="0"/>
                    <a:pt x="23465" y="0"/>
                  </a:cubicBezTo>
                  <a:close/>
                </a:path>
              </a:pathLst>
            </a:custGeom>
            <a:gradFill rotWithShape="1">
              <a:gsLst>
                <a:gs pos="0">
                  <a:srgbClr val="FFF7AD">
                    <a:alpha val="40000"/>
                  </a:srgbClr>
                </a:gs>
                <a:gs pos="100000">
                  <a:srgbClr val="FFA9F9">
                    <a:alpha val="40000"/>
                  </a:srgbClr>
                </a:gs>
              </a:gsLst>
              <a:lin ang="0"/>
            </a:gradFill>
          </p:spPr>
        </p:sp>
        <p:sp>
          <p:nvSpPr>
            <p:cNvPr id="5" name="TextBox 5"/>
            <p:cNvSpPr txBox="1"/>
            <p:nvPr/>
          </p:nvSpPr>
          <p:spPr>
            <a:xfrm>
              <a:off x="0" y="-38100"/>
              <a:ext cx="4448304" cy="237971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42873" y="1209830"/>
            <a:ext cx="16016427" cy="9165907"/>
          </a:xfrm>
          <a:prstGeom prst="rect">
            <a:avLst/>
          </a:prstGeom>
        </p:spPr>
        <p:txBody>
          <a:bodyPr lIns="0" tIns="0" rIns="0" bIns="0" rtlCol="0" anchor="t">
            <a:spAutoFit/>
          </a:bodyPr>
          <a:lstStyle/>
          <a:p>
            <a:pPr>
              <a:lnSpc>
                <a:spcPts val="5997"/>
              </a:lnSpc>
            </a:pPr>
            <a:r>
              <a:rPr lang="en-US" sz="4283">
                <a:solidFill>
                  <a:srgbClr val="000000"/>
                </a:solidFill>
                <a:latin typeface="Arial" panose="020B0604020202020204" pitchFamily="34" charset="0"/>
                <a:cs typeface="Arial" panose="020B0604020202020204" pitchFamily="34" charset="0"/>
              </a:rPr>
              <a:t>2. Sử dụng biện pháp phòng ngừa lây nhiễm: Virus viêm gan B chủ yếu lây qua tiếp xúc với máu hoặc chất lỏng cơ thể của người nhiễm bệnh. Do đó, việc sử dụng biện pháp phòng ngừa lây nhiễm như sử dụng bao cao su khi quan hệ tình dục, không chia sẻ kim tiêm, vật cắt hoặc vật dụng cá nhân khác có thể giảm nguy cơ lây nhiễm virus.</a:t>
            </a:r>
          </a:p>
          <a:p>
            <a:pPr>
              <a:lnSpc>
                <a:spcPts val="5997"/>
              </a:lnSpc>
            </a:pPr>
            <a:r>
              <a:rPr lang="en-US" sz="4283">
                <a:solidFill>
                  <a:srgbClr val="000000"/>
                </a:solidFill>
                <a:latin typeface="Arial" panose="020B0604020202020204" pitchFamily="34" charset="0"/>
                <a:cs typeface="Arial" panose="020B0604020202020204" pitchFamily="34" charset="0"/>
              </a:rPr>
              <a:t>3. Kiểm tra và chẩn đoán sớm: Đối với những người có nguy cơ cao nhiễm virus viêm gan B, như những người có tiếp xúc với người nhiễm bệnh hoặc sống trong khu vực có tỷ lệ nhiễm cao, kiểm tra và chẩn đoán sớm có thể giúp phát hiện bệnh sớm và áp dụng biện pháp điều trị kịp thời.</a:t>
            </a:r>
          </a:p>
          <a:p>
            <a:pPr>
              <a:lnSpc>
                <a:spcPts val="5997"/>
              </a:lnSpc>
              <a:spcBef>
                <a:spcPct val="0"/>
              </a:spcBef>
            </a:pPr>
            <a:endParaRPr lang="en-US" sz="4283">
              <a:solidFill>
                <a:srgbClr val="000000"/>
              </a:solidFill>
              <a:latin typeface="Arial" panose="020B0604020202020204" pitchFamily="34" charset="0"/>
              <a:cs typeface="Arial" panose="020B0604020202020204" pitchFamily="34" charset="0"/>
            </a:endParaRPr>
          </a:p>
        </p:txBody>
      </p:sp>
      <p:sp>
        <p:nvSpPr>
          <p:cNvPr id="7" name="TextBox 7"/>
          <p:cNvSpPr txBox="1"/>
          <p:nvPr/>
        </p:nvSpPr>
        <p:spPr>
          <a:xfrm>
            <a:off x="2354704" y="368300"/>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Tree>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143" y="1029248"/>
            <a:ext cx="16826449" cy="8229052"/>
            <a:chOff x="0" y="0"/>
            <a:chExt cx="4448304" cy="2175463"/>
          </a:xfrm>
        </p:grpSpPr>
        <p:sp>
          <p:nvSpPr>
            <p:cNvPr id="4" name="Freeform 4"/>
            <p:cNvSpPr/>
            <p:nvPr/>
          </p:nvSpPr>
          <p:spPr>
            <a:xfrm>
              <a:off x="0" y="0"/>
              <a:ext cx="4448304" cy="2175464"/>
            </a:xfrm>
            <a:custGeom>
              <a:avLst/>
              <a:gdLst/>
              <a:ahLst/>
              <a:cxnLst/>
              <a:rect l="l" t="t" r="r" b="b"/>
              <a:pathLst>
                <a:path w="4448304" h="2175464">
                  <a:moveTo>
                    <a:pt x="23465" y="0"/>
                  </a:moveTo>
                  <a:lnTo>
                    <a:pt x="4424839" y="0"/>
                  </a:lnTo>
                  <a:cubicBezTo>
                    <a:pt x="4437798" y="0"/>
                    <a:pt x="4448304" y="10506"/>
                    <a:pt x="4448304" y="23465"/>
                  </a:cubicBezTo>
                  <a:lnTo>
                    <a:pt x="4448304" y="2151998"/>
                  </a:lnTo>
                  <a:cubicBezTo>
                    <a:pt x="4448304" y="2158222"/>
                    <a:pt x="4445832" y="2164190"/>
                    <a:pt x="4441431" y="2168591"/>
                  </a:cubicBezTo>
                  <a:cubicBezTo>
                    <a:pt x="4437031" y="2172991"/>
                    <a:pt x="4431062" y="2175464"/>
                    <a:pt x="4424839" y="2175464"/>
                  </a:cubicBezTo>
                  <a:lnTo>
                    <a:pt x="23465" y="2175464"/>
                  </a:lnTo>
                  <a:cubicBezTo>
                    <a:pt x="17242" y="2175464"/>
                    <a:pt x="11273" y="2172991"/>
                    <a:pt x="6873" y="2168591"/>
                  </a:cubicBezTo>
                  <a:cubicBezTo>
                    <a:pt x="2472" y="2164190"/>
                    <a:pt x="0" y="2158222"/>
                    <a:pt x="0" y="2151998"/>
                  </a:cubicBezTo>
                  <a:lnTo>
                    <a:pt x="0" y="23465"/>
                  </a:lnTo>
                  <a:cubicBezTo>
                    <a:pt x="0" y="17242"/>
                    <a:pt x="2472" y="11273"/>
                    <a:pt x="6873" y="6873"/>
                  </a:cubicBezTo>
                  <a:cubicBezTo>
                    <a:pt x="11273" y="2472"/>
                    <a:pt x="17242" y="0"/>
                    <a:pt x="23465" y="0"/>
                  </a:cubicBezTo>
                  <a:close/>
                </a:path>
              </a:pathLst>
            </a:custGeom>
            <a:gradFill rotWithShape="1">
              <a:gsLst>
                <a:gs pos="0">
                  <a:srgbClr val="FFF7AD">
                    <a:alpha val="40000"/>
                  </a:srgbClr>
                </a:gs>
                <a:gs pos="100000">
                  <a:srgbClr val="FFA9F9">
                    <a:alpha val="40000"/>
                  </a:srgbClr>
                </a:gs>
              </a:gsLst>
              <a:lin ang="0"/>
            </a:gradFill>
          </p:spPr>
        </p:sp>
        <p:sp>
          <p:nvSpPr>
            <p:cNvPr id="5" name="TextBox 5"/>
            <p:cNvSpPr txBox="1"/>
            <p:nvPr/>
          </p:nvSpPr>
          <p:spPr>
            <a:xfrm>
              <a:off x="0" y="-38100"/>
              <a:ext cx="4448304" cy="2213563"/>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42873" y="1209830"/>
            <a:ext cx="16016427" cy="7635360"/>
          </a:xfrm>
          <a:prstGeom prst="rect">
            <a:avLst/>
          </a:prstGeom>
        </p:spPr>
        <p:txBody>
          <a:bodyPr lIns="0" tIns="0" rIns="0" bIns="0" rtlCol="0" anchor="t">
            <a:spAutoFit/>
          </a:bodyPr>
          <a:lstStyle/>
          <a:p>
            <a:pPr>
              <a:lnSpc>
                <a:spcPts val="5997"/>
              </a:lnSpc>
            </a:pPr>
            <a:r>
              <a:rPr lang="en-US" sz="4283">
                <a:solidFill>
                  <a:srgbClr val="000000"/>
                </a:solidFill>
                <a:latin typeface="Arial" panose="020B0604020202020204" pitchFamily="34" charset="0"/>
                <a:cs typeface="Arial" panose="020B0604020202020204" pitchFamily="34" charset="0"/>
              </a:rPr>
              <a:t>4. Hạn chế tiếp xúc với các chất gây ung thư khác: Một số chất gây ung thư khác như thuốc lá, hóa chất độc hại và tia tử ngoại cũng có thể gây đột biến gene và tăng nguy cơ mắc ung thư. Hạn chế tiếp xúc với những chất này có thể giảm nguy cơ đột biến gene và phát triển ung thư.</a:t>
            </a:r>
          </a:p>
          <a:p>
            <a:pPr>
              <a:lnSpc>
                <a:spcPts val="5997"/>
              </a:lnSpc>
              <a:spcBef>
                <a:spcPct val="0"/>
              </a:spcBef>
            </a:pPr>
            <a:r>
              <a:rPr lang="en-US" sz="4283">
                <a:solidFill>
                  <a:srgbClr val="000000"/>
                </a:solidFill>
                <a:latin typeface="Arial" panose="020B0604020202020204" pitchFamily="34" charset="0"/>
                <a:cs typeface="Arial" panose="020B0604020202020204" pitchFamily="34" charset="0"/>
              </a:rPr>
              <a:t>5. Tăng cường hệ miễn dịch: Một hệ miễn dịch mạnh có thể giúp ngăn chặn sự phát triển của virus và giảm nguy cơ đột biến gene. Để tăng cường hệ miễn dịch, hãy duy trì một lối sống lành mạnh, bao gồm chế độ ăn uống cân đối, vận động thể dục đều đặn và giảm stress.</a:t>
            </a:r>
          </a:p>
        </p:txBody>
      </p:sp>
      <p:sp>
        <p:nvSpPr>
          <p:cNvPr id="7" name="TextBox 7"/>
          <p:cNvSpPr txBox="1"/>
          <p:nvPr/>
        </p:nvSpPr>
        <p:spPr>
          <a:xfrm>
            <a:off x="2354704" y="368300"/>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Tree>
  </p:cSld>
  <p:clrMapOvr>
    <a:masterClrMapping/>
  </p:clrMapOvr>
  <p:transition>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143" y="1029248"/>
            <a:ext cx="16826449" cy="4114252"/>
            <a:chOff x="0" y="0"/>
            <a:chExt cx="4448304" cy="1087659"/>
          </a:xfrm>
        </p:grpSpPr>
        <p:sp>
          <p:nvSpPr>
            <p:cNvPr id="4" name="Freeform 4"/>
            <p:cNvSpPr/>
            <p:nvPr/>
          </p:nvSpPr>
          <p:spPr>
            <a:xfrm>
              <a:off x="0" y="0"/>
              <a:ext cx="4448304" cy="1087659"/>
            </a:xfrm>
            <a:custGeom>
              <a:avLst/>
              <a:gdLst/>
              <a:ahLst/>
              <a:cxnLst/>
              <a:rect l="l" t="t" r="r" b="b"/>
              <a:pathLst>
                <a:path w="4448304" h="1087659">
                  <a:moveTo>
                    <a:pt x="23465" y="0"/>
                  </a:moveTo>
                  <a:lnTo>
                    <a:pt x="4424839" y="0"/>
                  </a:lnTo>
                  <a:cubicBezTo>
                    <a:pt x="4437798" y="0"/>
                    <a:pt x="4448304" y="10506"/>
                    <a:pt x="4448304" y="23465"/>
                  </a:cubicBezTo>
                  <a:lnTo>
                    <a:pt x="4448304" y="1064194"/>
                  </a:lnTo>
                  <a:cubicBezTo>
                    <a:pt x="4448304" y="1070417"/>
                    <a:pt x="4445832" y="1076386"/>
                    <a:pt x="4441431" y="1080786"/>
                  </a:cubicBezTo>
                  <a:cubicBezTo>
                    <a:pt x="4437031" y="1085187"/>
                    <a:pt x="4431062" y="1087659"/>
                    <a:pt x="4424839" y="1087659"/>
                  </a:cubicBezTo>
                  <a:lnTo>
                    <a:pt x="23465" y="1087659"/>
                  </a:lnTo>
                  <a:cubicBezTo>
                    <a:pt x="17242" y="1087659"/>
                    <a:pt x="11273" y="1085187"/>
                    <a:pt x="6873" y="1080786"/>
                  </a:cubicBezTo>
                  <a:cubicBezTo>
                    <a:pt x="2472" y="1076386"/>
                    <a:pt x="0" y="1070417"/>
                    <a:pt x="0" y="1064194"/>
                  </a:cubicBezTo>
                  <a:lnTo>
                    <a:pt x="0" y="23465"/>
                  </a:lnTo>
                  <a:cubicBezTo>
                    <a:pt x="0" y="17242"/>
                    <a:pt x="2472" y="11273"/>
                    <a:pt x="6873" y="6873"/>
                  </a:cubicBezTo>
                  <a:cubicBezTo>
                    <a:pt x="11273" y="2472"/>
                    <a:pt x="17242" y="0"/>
                    <a:pt x="23465" y="0"/>
                  </a:cubicBezTo>
                  <a:close/>
                </a:path>
              </a:pathLst>
            </a:custGeom>
            <a:gradFill rotWithShape="1">
              <a:gsLst>
                <a:gs pos="0">
                  <a:srgbClr val="FFF7AD">
                    <a:alpha val="40000"/>
                  </a:srgbClr>
                </a:gs>
                <a:gs pos="100000">
                  <a:srgbClr val="FFA9F9">
                    <a:alpha val="40000"/>
                  </a:srgbClr>
                </a:gs>
              </a:gsLst>
              <a:lin ang="0"/>
            </a:gradFill>
          </p:spPr>
        </p:sp>
        <p:sp>
          <p:nvSpPr>
            <p:cNvPr id="5" name="TextBox 5"/>
            <p:cNvSpPr txBox="1"/>
            <p:nvPr/>
          </p:nvSpPr>
          <p:spPr>
            <a:xfrm>
              <a:off x="0" y="-38100"/>
              <a:ext cx="4448304" cy="112575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42873" y="1209830"/>
            <a:ext cx="16016427" cy="3763131"/>
          </a:xfrm>
          <a:prstGeom prst="rect">
            <a:avLst/>
          </a:prstGeom>
        </p:spPr>
        <p:txBody>
          <a:bodyPr lIns="0" tIns="0" rIns="0" bIns="0" rtlCol="0" anchor="t">
            <a:spAutoFit/>
          </a:bodyPr>
          <a:lstStyle/>
          <a:p>
            <a:pPr>
              <a:lnSpc>
                <a:spcPts val="5997"/>
              </a:lnSpc>
              <a:spcBef>
                <a:spcPct val="0"/>
              </a:spcBef>
            </a:pPr>
            <a:r>
              <a:rPr lang="en-US" sz="4283">
                <a:solidFill>
                  <a:srgbClr val="000000"/>
                </a:solidFill>
                <a:latin typeface="Arial" panose="020B0604020202020204" pitchFamily="34" charset="0"/>
                <a:cs typeface="Arial" panose="020B0604020202020204" pitchFamily="34" charset="0"/>
              </a:rPr>
              <a:t>Lưu ý rằng việc tuân thủ các biện pháp phòng ngừa trên có thể giảm nguy cơ đột biến gene và phát triển ung thư do virus viêm gan B gây ra, nhưng không đảm bảo 100% ngăn ngừa. Việc thực hiện các biện pháp này cần được thảo luận và tuân thủ theo hướng dẫn của các chuyên gia y tế.</a:t>
            </a:r>
          </a:p>
        </p:txBody>
      </p:sp>
      <p:sp>
        <p:nvSpPr>
          <p:cNvPr id="7" name="Freeform 7"/>
          <p:cNvSpPr/>
          <p:nvPr/>
        </p:nvSpPr>
        <p:spPr>
          <a:xfrm>
            <a:off x="4537345" y="5143500"/>
            <a:ext cx="7860920" cy="5188207"/>
          </a:xfrm>
          <a:custGeom>
            <a:avLst/>
            <a:gdLst/>
            <a:ahLst/>
            <a:cxnLst/>
            <a:rect l="l" t="t" r="r" b="b"/>
            <a:pathLst>
              <a:path w="7860920" h="5188207">
                <a:moveTo>
                  <a:pt x="0" y="0"/>
                </a:moveTo>
                <a:lnTo>
                  <a:pt x="7860920" y="0"/>
                </a:lnTo>
                <a:lnTo>
                  <a:pt x="7860920" y="5188207"/>
                </a:lnTo>
                <a:lnTo>
                  <a:pt x="0" y="5188207"/>
                </a:lnTo>
                <a:lnTo>
                  <a:pt x="0" y="0"/>
                </a:lnTo>
                <a:close/>
              </a:path>
            </a:pathLst>
          </a:custGeom>
          <a:blipFill>
            <a:blip r:embed="rId2"/>
            <a:stretch>
              <a:fillRect/>
            </a:stretch>
          </a:blipFill>
        </p:spPr>
      </p:sp>
      <p:sp>
        <p:nvSpPr>
          <p:cNvPr id="8" name="TextBox 8"/>
          <p:cNvSpPr txBox="1"/>
          <p:nvPr/>
        </p:nvSpPr>
        <p:spPr>
          <a:xfrm>
            <a:off x="2354704" y="368300"/>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143" y="1029248"/>
            <a:ext cx="16826449" cy="8898233"/>
            <a:chOff x="0" y="0"/>
            <a:chExt cx="4448304" cy="2352371"/>
          </a:xfrm>
        </p:grpSpPr>
        <p:sp>
          <p:nvSpPr>
            <p:cNvPr id="4" name="Freeform 4"/>
            <p:cNvSpPr/>
            <p:nvPr/>
          </p:nvSpPr>
          <p:spPr>
            <a:xfrm>
              <a:off x="0" y="0"/>
              <a:ext cx="4448304" cy="2352371"/>
            </a:xfrm>
            <a:custGeom>
              <a:avLst/>
              <a:gdLst/>
              <a:ahLst/>
              <a:cxnLst/>
              <a:rect l="l" t="t" r="r" b="b"/>
              <a:pathLst>
                <a:path w="4448304" h="2352371">
                  <a:moveTo>
                    <a:pt x="23465" y="0"/>
                  </a:moveTo>
                  <a:lnTo>
                    <a:pt x="4424839" y="0"/>
                  </a:lnTo>
                  <a:cubicBezTo>
                    <a:pt x="4437798" y="0"/>
                    <a:pt x="4448304" y="10506"/>
                    <a:pt x="4448304" y="23465"/>
                  </a:cubicBezTo>
                  <a:lnTo>
                    <a:pt x="4448304" y="2328906"/>
                  </a:lnTo>
                  <a:cubicBezTo>
                    <a:pt x="4448304" y="2335129"/>
                    <a:pt x="4445832" y="2341097"/>
                    <a:pt x="4441431" y="2345498"/>
                  </a:cubicBezTo>
                  <a:cubicBezTo>
                    <a:pt x="4437031" y="2349899"/>
                    <a:pt x="4431062" y="2352371"/>
                    <a:pt x="4424839" y="2352371"/>
                  </a:cubicBezTo>
                  <a:lnTo>
                    <a:pt x="23465" y="2352371"/>
                  </a:lnTo>
                  <a:cubicBezTo>
                    <a:pt x="17242" y="2352371"/>
                    <a:pt x="11273" y="2349899"/>
                    <a:pt x="6873" y="2345498"/>
                  </a:cubicBezTo>
                  <a:cubicBezTo>
                    <a:pt x="2472" y="2341097"/>
                    <a:pt x="0" y="2335129"/>
                    <a:pt x="0" y="2328906"/>
                  </a:cubicBezTo>
                  <a:lnTo>
                    <a:pt x="0" y="23465"/>
                  </a:lnTo>
                  <a:cubicBezTo>
                    <a:pt x="0" y="17242"/>
                    <a:pt x="2472" y="11273"/>
                    <a:pt x="6873" y="6873"/>
                  </a:cubicBezTo>
                  <a:cubicBezTo>
                    <a:pt x="11273" y="2472"/>
                    <a:pt x="17242" y="0"/>
                    <a:pt x="23465" y="0"/>
                  </a:cubicBezTo>
                  <a:close/>
                </a:path>
              </a:pathLst>
            </a:custGeom>
            <a:gradFill rotWithShape="1">
              <a:gsLst>
                <a:gs pos="0">
                  <a:srgbClr val="CDFFD8">
                    <a:alpha val="40000"/>
                  </a:srgbClr>
                </a:gs>
                <a:gs pos="100000">
                  <a:srgbClr val="94B9FF">
                    <a:alpha val="40000"/>
                  </a:srgbClr>
                </a:gs>
              </a:gsLst>
              <a:lin ang="0"/>
            </a:gradFill>
          </p:spPr>
        </p:sp>
        <p:sp>
          <p:nvSpPr>
            <p:cNvPr id="5" name="TextBox 5"/>
            <p:cNvSpPr txBox="1"/>
            <p:nvPr/>
          </p:nvSpPr>
          <p:spPr>
            <a:xfrm>
              <a:off x="0" y="-38100"/>
              <a:ext cx="4448304" cy="239047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42873" y="1209830"/>
            <a:ext cx="16016427" cy="9165907"/>
          </a:xfrm>
          <a:prstGeom prst="rect">
            <a:avLst/>
          </a:prstGeom>
        </p:spPr>
        <p:txBody>
          <a:bodyPr lIns="0" tIns="0" rIns="0" bIns="0" rtlCol="0" anchor="t">
            <a:spAutoFit/>
          </a:bodyPr>
          <a:lstStyle/>
          <a:p>
            <a:pPr>
              <a:lnSpc>
                <a:spcPts val="5997"/>
              </a:lnSpc>
            </a:pPr>
            <a:r>
              <a:rPr lang="en-US" sz="4283">
                <a:solidFill>
                  <a:srgbClr val="000000"/>
                </a:solidFill>
                <a:latin typeface="Arial" panose="020B0604020202020204" pitchFamily="34" charset="0"/>
                <a:cs typeface="Arial" panose="020B0604020202020204" pitchFamily="34" charset="0"/>
              </a:rPr>
              <a:t>(2) Việc tạo giống sinh vật biến đổi gene không nhất thiết phải trái với đạo đức sinh học. Đạo đức sinh học là một lĩnh vực nghiên cứu đa chiều, và quan điểm về việc biến đổi gene có thể khác nhau tùy thuộc vào quan điểm cá nhân và giá trị đạo đức của mỗi người.</a:t>
            </a:r>
          </a:p>
          <a:p>
            <a:pPr>
              <a:lnSpc>
                <a:spcPts val="5997"/>
              </a:lnSpc>
            </a:pPr>
            <a:r>
              <a:rPr lang="en-US" sz="4283">
                <a:solidFill>
                  <a:srgbClr val="000000"/>
                </a:solidFill>
                <a:latin typeface="Arial" panose="020B0604020202020204" pitchFamily="34" charset="0"/>
                <a:cs typeface="Arial" panose="020B0604020202020204" pitchFamily="34" charset="0"/>
              </a:rPr>
              <a:t>Một số người có quan điểm rằng việc biến đổi gene có thể mang lại nhiều lợi ích cho con người và môi trường. Công nghệ này có thể giúp cải thiện năng suất cây trồng, tăng khả năng chống chịu với các bệnh, sâu bọ và khí hậu biến đổi. Ngoài ra, việc biến đổi gene cũng có thể giúp tạo ra các loại thuốc và vắc-xin mới để điều trị các bệnh hiểm nghèo.</a:t>
            </a:r>
          </a:p>
          <a:p>
            <a:pPr>
              <a:lnSpc>
                <a:spcPts val="5997"/>
              </a:lnSpc>
              <a:spcBef>
                <a:spcPct val="0"/>
              </a:spcBef>
            </a:pPr>
            <a:endParaRPr lang="en-US" sz="4283">
              <a:solidFill>
                <a:srgbClr val="000000"/>
              </a:solidFill>
              <a:latin typeface="Arial" panose="020B0604020202020204" pitchFamily="34" charset="0"/>
              <a:cs typeface="Arial" panose="020B0604020202020204" pitchFamily="34" charset="0"/>
            </a:endParaRPr>
          </a:p>
        </p:txBody>
      </p:sp>
      <p:sp>
        <p:nvSpPr>
          <p:cNvPr id="7" name="TextBox 7"/>
          <p:cNvSpPr txBox="1"/>
          <p:nvPr/>
        </p:nvSpPr>
        <p:spPr>
          <a:xfrm>
            <a:off x="2354704" y="368300"/>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Tree>
  </p:cSld>
  <p:clrMapOvr>
    <a:masterClrMapping/>
  </p:clrMapOvr>
  <p:transition>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143" y="1029248"/>
            <a:ext cx="16826449" cy="8898233"/>
            <a:chOff x="0" y="0"/>
            <a:chExt cx="4448304" cy="2352371"/>
          </a:xfrm>
        </p:grpSpPr>
        <p:sp>
          <p:nvSpPr>
            <p:cNvPr id="4" name="Freeform 4"/>
            <p:cNvSpPr/>
            <p:nvPr/>
          </p:nvSpPr>
          <p:spPr>
            <a:xfrm>
              <a:off x="0" y="0"/>
              <a:ext cx="4448304" cy="2352371"/>
            </a:xfrm>
            <a:custGeom>
              <a:avLst/>
              <a:gdLst/>
              <a:ahLst/>
              <a:cxnLst/>
              <a:rect l="l" t="t" r="r" b="b"/>
              <a:pathLst>
                <a:path w="4448304" h="2352371">
                  <a:moveTo>
                    <a:pt x="23465" y="0"/>
                  </a:moveTo>
                  <a:lnTo>
                    <a:pt x="4424839" y="0"/>
                  </a:lnTo>
                  <a:cubicBezTo>
                    <a:pt x="4437798" y="0"/>
                    <a:pt x="4448304" y="10506"/>
                    <a:pt x="4448304" y="23465"/>
                  </a:cubicBezTo>
                  <a:lnTo>
                    <a:pt x="4448304" y="2328906"/>
                  </a:lnTo>
                  <a:cubicBezTo>
                    <a:pt x="4448304" y="2335129"/>
                    <a:pt x="4445832" y="2341097"/>
                    <a:pt x="4441431" y="2345498"/>
                  </a:cubicBezTo>
                  <a:cubicBezTo>
                    <a:pt x="4437031" y="2349899"/>
                    <a:pt x="4431062" y="2352371"/>
                    <a:pt x="4424839" y="2352371"/>
                  </a:cubicBezTo>
                  <a:lnTo>
                    <a:pt x="23465" y="2352371"/>
                  </a:lnTo>
                  <a:cubicBezTo>
                    <a:pt x="17242" y="2352371"/>
                    <a:pt x="11273" y="2349899"/>
                    <a:pt x="6873" y="2345498"/>
                  </a:cubicBezTo>
                  <a:cubicBezTo>
                    <a:pt x="2472" y="2341097"/>
                    <a:pt x="0" y="2335129"/>
                    <a:pt x="0" y="2328906"/>
                  </a:cubicBezTo>
                  <a:lnTo>
                    <a:pt x="0" y="23465"/>
                  </a:lnTo>
                  <a:cubicBezTo>
                    <a:pt x="0" y="17242"/>
                    <a:pt x="2472" y="11273"/>
                    <a:pt x="6873" y="6873"/>
                  </a:cubicBezTo>
                  <a:cubicBezTo>
                    <a:pt x="11273" y="2472"/>
                    <a:pt x="17242" y="0"/>
                    <a:pt x="23465" y="0"/>
                  </a:cubicBezTo>
                  <a:close/>
                </a:path>
              </a:pathLst>
            </a:custGeom>
            <a:gradFill rotWithShape="1">
              <a:gsLst>
                <a:gs pos="0">
                  <a:srgbClr val="CDFFD8">
                    <a:alpha val="40000"/>
                  </a:srgbClr>
                </a:gs>
                <a:gs pos="100000">
                  <a:srgbClr val="94B9FF">
                    <a:alpha val="40000"/>
                  </a:srgbClr>
                </a:gs>
              </a:gsLst>
              <a:lin ang="0"/>
            </a:gradFill>
          </p:spPr>
        </p:sp>
        <p:sp>
          <p:nvSpPr>
            <p:cNvPr id="5" name="TextBox 5"/>
            <p:cNvSpPr txBox="1"/>
            <p:nvPr/>
          </p:nvSpPr>
          <p:spPr>
            <a:xfrm>
              <a:off x="0" y="-38100"/>
              <a:ext cx="4448304" cy="239047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42873" y="1219355"/>
            <a:ext cx="16016427" cy="8096575"/>
          </a:xfrm>
          <a:prstGeom prst="rect">
            <a:avLst/>
          </a:prstGeom>
        </p:spPr>
        <p:txBody>
          <a:bodyPr lIns="0" tIns="0" rIns="0" bIns="0" rtlCol="0" anchor="t">
            <a:spAutoFit/>
          </a:bodyPr>
          <a:lstStyle/>
          <a:p>
            <a:pPr>
              <a:lnSpc>
                <a:spcPts val="5297"/>
              </a:lnSpc>
            </a:pPr>
            <a:r>
              <a:rPr lang="en-US" sz="3783">
                <a:solidFill>
                  <a:srgbClr val="000000"/>
                </a:solidFill>
                <a:latin typeface="Arial" panose="020B0604020202020204" pitchFamily="34" charset="0"/>
                <a:cs typeface="Arial" panose="020B0604020202020204" pitchFamily="34" charset="0"/>
              </a:rPr>
              <a:t>Tuy nhiên, một số người có quan điểm rằng việc biến đổi gene có thể mang lại những tác động không mong muốn và tiềm ẩn nguy cơ cho sức khỏe con người và môi trường. Các loại cây trồng biến đổi gene có thể gây ảnh hưởng đến đa dạng sinh học và gây tác động tiêu cực đến hệ sinh thái. Ngoài ra, việc sử dụng sản phẩm biến đổi gene cũng có thể gây tranh cãi về quyền lựa chọn và quyền biết thông tin của người tiêu dùng.</a:t>
            </a:r>
          </a:p>
          <a:p>
            <a:pPr>
              <a:lnSpc>
                <a:spcPts val="5297"/>
              </a:lnSpc>
              <a:spcBef>
                <a:spcPct val="0"/>
              </a:spcBef>
            </a:pPr>
            <a:r>
              <a:rPr lang="en-US" sz="3783">
                <a:solidFill>
                  <a:srgbClr val="000000"/>
                </a:solidFill>
                <a:latin typeface="Arial" panose="020B0604020202020204" pitchFamily="34" charset="0"/>
                <a:cs typeface="Arial" panose="020B0604020202020204" pitchFamily="34" charset="0"/>
              </a:rPr>
              <a:t>Quan điểm của mỗi người về việc sản xuất và sử dụng sản phẩm biến đổi gene có thể khác nhau. Để đưa ra quyết định đạo đức, chúng ta cần cân nhắc các yếu tố như lợi ích và rủi ro của công nghệ, tôn trọng quyền lựa chọn và quyền biết thông tin của người tiêu dùng, và đảm bảo rằng quá trình sản xuất và sử dụng sản phẩm biến đổi gene tuân thủ các quy định và quyền lực pháp luật.</a:t>
            </a:r>
          </a:p>
        </p:txBody>
      </p:sp>
      <p:sp>
        <p:nvSpPr>
          <p:cNvPr id="7" name="TextBox 7"/>
          <p:cNvSpPr txBox="1"/>
          <p:nvPr/>
        </p:nvSpPr>
        <p:spPr>
          <a:xfrm>
            <a:off x="2354704" y="368300"/>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Tree>
  </p:cSld>
  <p:clrMapOvr>
    <a:masterClrMapping/>
  </p:clrMapOvr>
  <p:transition>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377"/>
            <a:ext cx="18135600" cy="1093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74" y="6793555"/>
            <a:ext cx="2384600" cy="3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8776" y="8289983"/>
            <a:ext cx="3529116" cy="21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E76683F-AAF1-6A3B-D0A7-7BAAA8E00B69}"/>
              </a:ext>
            </a:extLst>
          </p:cNvPr>
          <p:cNvSpPr txBox="1"/>
          <p:nvPr/>
        </p:nvSpPr>
        <p:spPr>
          <a:xfrm>
            <a:off x="5340205" y="559865"/>
            <a:ext cx="8519338" cy="1687890"/>
          </a:xfrm>
          <a:prstGeom prst="roundRect">
            <a:avLst>
              <a:gd name="adj" fmla="val 50000"/>
            </a:avLst>
          </a:prstGeom>
          <a:solidFill>
            <a:schemeClr val="bg1"/>
          </a:solidFill>
          <a:effectLst>
            <a:outerShdw blurRad="50800" dist="38100" dir="16200000" rotWithShape="0">
              <a:prstClr val="black">
                <a:alpha val="40000"/>
              </a:prstClr>
            </a:outerShdw>
          </a:effectLst>
        </p:spPr>
        <p:txBody>
          <a:bodyPr wrap="square" rtlCol="0" anchor="ctr">
            <a:spAutoFit/>
          </a:bodyPr>
          <a:lstStyle/>
          <a:p>
            <a:pPr algn="ctr" defTabSz="1371600">
              <a:defRPr/>
            </a:pPr>
            <a:r>
              <a:rPr lang="vi-VN" sz="3600" b="1" dirty="0">
                <a:ea typeface="宋体"/>
              </a:rPr>
              <a:t>DANH SÁCH VIDEO THAM KHẢO</a:t>
            </a:r>
            <a:endParaRPr lang="en-US" sz="3600" b="1" dirty="0">
              <a:ea typeface="宋体"/>
            </a:endParaRPr>
          </a:p>
        </p:txBody>
      </p:sp>
      <p:sp>
        <p:nvSpPr>
          <p:cNvPr id="6" name="TextBox 5">
            <a:extLst>
              <a:ext uri="{FF2B5EF4-FFF2-40B4-BE49-F238E27FC236}">
                <a16:creationId xmlns:a16="http://schemas.microsoft.com/office/drawing/2014/main" id="{B1829194-6C3E-5F3E-F1F7-B75153DC3909}"/>
              </a:ext>
            </a:extLst>
          </p:cNvPr>
          <p:cNvSpPr txBox="1"/>
          <p:nvPr/>
        </p:nvSpPr>
        <p:spPr>
          <a:xfrm>
            <a:off x="3339216" y="2839836"/>
            <a:ext cx="12966408" cy="645754"/>
          </a:xfrm>
          <a:prstGeom prst="rect">
            <a:avLst/>
          </a:prstGeom>
          <a:noFill/>
          <a:ln w="9525">
            <a:noFill/>
            <a:miter lim="800000"/>
            <a:headEnd/>
            <a:tailEnd/>
          </a:ln>
          <a:effectLst/>
        </p:spPr>
        <p:txBody>
          <a:bodyPr wrap="square">
            <a:spAutoFit/>
          </a:bodyPr>
          <a:lstStyle>
            <a:defPPr>
              <a:defRPr lang="en-US"/>
            </a:defPPr>
            <a:lvl1pPr marL="342900" indent="-342900" fontAlgn="base">
              <a:lnSpc>
                <a:spcPct val="120000"/>
              </a:lnSpc>
              <a:spcAft>
                <a:spcPts val="600"/>
              </a:spcAft>
              <a:buFont typeface="Wingdings" panose="05000000000000000000" pitchFamily="2" charset="2"/>
              <a:buChar char="m"/>
              <a:defRPr sz="2200" b="1" i="0">
                <a:latin typeface="Arial" panose="020B0604020202020204" pitchFamily="34" charset="0"/>
                <a:cs typeface="Arial" panose="020B0604020202020204" pitchFamily="34" charset="0"/>
              </a:defRPr>
            </a:lvl1pPr>
          </a:lstStyle>
          <a:p>
            <a:pPr>
              <a:buFont typeface="+mj-lt"/>
              <a:buAutoNum type="arabicPeriod"/>
            </a:pPr>
            <a:r>
              <a:rPr lang="vi-VN" sz="3300"/>
              <a:t> Đột biến gene, ảnh hưởng của đột biến gene.</a:t>
            </a:r>
          </a:p>
        </p:txBody>
      </p:sp>
    </p:spTree>
    <p:extLst>
      <p:ext uri="{BB962C8B-B14F-4D97-AF65-F5344CB8AC3E}">
        <p14:creationId xmlns:p14="http://schemas.microsoft.com/office/powerpoint/2010/main" val="419789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6" name="Rectangle 5">
            <a:extLst>
              <a:ext uri="{FF2B5EF4-FFF2-40B4-BE49-F238E27FC236}">
                <a16:creationId xmlns:a16="http://schemas.microsoft.com/office/drawing/2014/main"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76559F27-6AB1-D370-E969-C12244307A0E}"/>
              </a:ext>
            </a:extLst>
          </p:cNvPr>
          <p:cNvSpPr txBox="1"/>
          <p:nvPr/>
        </p:nvSpPr>
        <p:spPr>
          <a:xfrm>
            <a:off x="909970" y="751251"/>
            <a:ext cx="15925800" cy="2123658"/>
          </a:xfrm>
          <a:prstGeom prst="rect">
            <a:avLst/>
          </a:prstGeom>
          <a:noFill/>
        </p:spPr>
        <p:txBody>
          <a:bodyPr wrap="square" rtlCol="0">
            <a:spAutoFit/>
          </a:bodyPr>
          <a:lstStyle/>
          <a:p>
            <a:r>
              <a:rPr lang="vi-VN" sz="6600">
                <a:solidFill>
                  <a:schemeClr val="bg1"/>
                </a:solidFill>
              </a:rPr>
              <a:t>Tín hiệu điều hòa hoạt động gen của opêron Lac ở vi khuẩn E.coli là:</a:t>
            </a:r>
          </a:p>
        </p:txBody>
      </p:sp>
      <p:sp>
        <p:nvSpPr>
          <p:cNvPr id="8" name="TextBox 7">
            <a:extLst>
              <a:ext uri="{FF2B5EF4-FFF2-40B4-BE49-F238E27FC236}">
                <a16:creationId xmlns:a16="http://schemas.microsoft.com/office/drawing/2014/main" id="{D1054CC6-BDD3-1B7E-F97C-7BC439F96D5C}"/>
              </a:ext>
            </a:extLst>
          </p:cNvPr>
          <p:cNvSpPr txBox="1"/>
          <p:nvPr/>
        </p:nvSpPr>
        <p:spPr>
          <a:xfrm>
            <a:off x="1176670" y="3595490"/>
            <a:ext cx="6553200" cy="707886"/>
          </a:xfrm>
          <a:prstGeom prst="rect">
            <a:avLst/>
          </a:prstGeom>
          <a:noFill/>
        </p:spPr>
        <p:txBody>
          <a:bodyPr wrap="square" rtlCol="0">
            <a:spAutoFit/>
          </a:bodyPr>
          <a:lstStyle/>
          <a:p>
            <a:r>
              <a:rPr lang="vi-VN" sz="4000" dirty="0">
                <a:solidFill>
                  <a:srgbClr val="FF0000"/>
                </a:solidFill>
              </a:rPr>
              <a:t>A.Prôtêin ức chế.</a:t>
            </a:r>
          </a:p>
        </p:txBody>
      </p:sp>
      <p:sp>
        <p:nvSpPr>
          <p:cNvPr id="9" name="TextBox 8">
            <a:extLst>
              <a:ext uri="{FF2B5EF4-FFF2-40B4-BE49-F238E27FC236}">
                <a16:creationId xmlns:a16="http://schemas.microsoft.com/office/drawing/2014/main" id="{3DF5E363-81B1-D8CC-7E8E-9740A01CA19F}"/>
              </a:ext>
            </a:extLst>
          </p:cNvPr>
          <p:cNvSpPr txBox="1"/>
          <p:nvPr/>
        </p:nvSpPr>
        <p:spPr>
          <a:xfrm>
            <a:off x="1203251" y="6406665"/>
            <a:ext cx="6553200" cy="707886"/>
          </a:xfrm>
          <a:prstGeom prst="rect">
            <a:avLst/>
          </a:prstGeom>
          <a:noFill/>
        </p:spPr>
        <p:txBody>
          <a:bodyPr wrap="square" rtlCol="0">
            <a:spAutoFit/>
          </a:bodyPr>
          <a:lstStyle/>
          <a:p>
            <a:r>
              <a:rPr lang="vi-VN" sz="4000" dirty="0">
                <a:solidFill>
                  <a:srgbClr val="FF0000"/>
                </a:solidFill>
              </a:rPr>
              <a:t>B.Đường lactozơ.</a:t>
            </a:r>
          </a:p>
        </p:txBody>
      </p:sp>
      <p:sp>
        <p:nvSpPr>
          <p:cNvPr id="10" name="TextBox 9">
            <a:extLst>
              <a:ext uri="{FF2B5EF4-FFF2-40B4-BE49-F238E27FC236}">
                <a16:creationId xmlns:a16="http://schemas.microsoft.com/office/drawing/2014/main" id="{3EB2A056-F627-E08F-14E0-E15DA27D1914}"/>
              </a:ext>
            </a:extLst>
          </p:cNvPr>
          <p:cNvSpPr txBox="1"/>
          <p:nvPr/>
        </p:nvSpPr>
        <p:spPr>
          <a:xfrm>
            <a:off x="9312699" y="3587516"/>
            <a:ext cx="6553200" cy="707886"/>
          </a:xfrm>
          <a:prstGeom prst="rect">
            <a:avLst/>
          </a:prstGeom>
          <a:noFill/>
        </p:spPr>
        <p:txBody>
          <a:bodyPr wrap="square" rtlCol="0">
            <a:spAutoFit/>
          </a:bodyPr>
          <a:lstStyle/>
          <a:p>
            <a:r>
              <a:rPr lang="vi-VN" sz="4000" dirty="0">
                <a:solidFill>
                  <a:srgbClr val="FF0000"/>
                </a:solidFill>
              </a:rPr>
              <a:t>C.Enzim ADN-polimeraza.</a:t>
            </a:r>
          </a:p>
        </p:txBody>
      </p:sp>
      <p:sp>
        <p:nvSpPr>
          <p:cNvPr id="11" name="TextBox 10">
            <a:extLst>
              <a:ext uri="{FF2B5EF4-FFF2-40B4-BE49-F238E27FC236}">
                <a16:creationId xmlns:a16="http://schemas.microsoft.com/office/drawing/2014/main" id="{6E358FAE-A314-930C-5C73-E0981C3557E8}"/>
              </a:ext>
            </a:extLst>
          </p:cNvPr>
          <p:cNvSpPr txBox="1"/>
          <p:nvPr/>
        </p:nvSpPr>
        <p:spPr>
          <a:xfrm>
            <a:off x="9144000" y="6406665"/>
            <a:ext cx="6553200" cy="707886"/>
          </a:xfrm>
          <a:prstGeom prst="rect">
            <a:avLst/>
          </a:prstGeom>
          <a:noFill/>
        </p:spPr>
        <p:txBody>
          <a:bodyPr wrap="square" rtlCol="0">
            <a:spAutoFit/>
          </a:bodyPr>
          <a:lstStyle/>
          <a:p>
            <a:r>
              <a:rPr lang="vi-VN" sz="4000" dirty="0">
                <a:solidFill>
                  <a:srgbClr val="FF0000"/>
                </a:solidFill>
              </a:rPr>
              <a:t>D.Đường mantôzơ.</a:t>
            </a:r>
          </a:p>
        </p:txBody>
      </p:sp>
      <p:sp>
        <p:nvSpPr>
          <p:cNvPr id="13" name="Rectangle 12">
            <a:hlinkClick r:id="rId8" action="ppaction://hlinksldjump"/>
            <a:extLst>
              <a:ext uri="{FF2B5EF4-FFF2-40B4-BE49-F238E27FC236}">
                <a16:creationId xmlns:a16="http://schemas.microsoft.com/office/drawing/2014/main"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id="{35ED3DE8-05D3-BF26-B968-D8FE1DDB0F64}"/>
              </a:ext>
            </a:extLst>
          </p:cNvPr>
          <p:cNvSpPr/>
          <p:nvPr/>
        </p:nvSpPr>
        <p:spPr>
          <a:xfrm>
            <a:off x="10754736" y="9113499"/>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id="{5C2E3756-FA67-739F-1F64-46EEC0C228DE}"/>
              </a:ext>
            </a:extLst>
          </p:cNvPr>
          <p:cNvSpPr/>
          <p:nvPr/>
        </p:nvSpPr>
        <p:spPr>
          <a:xfrm>
            <a:off x="10761824" y="909007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3332948636"/>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B1A0E0B-9820-7C03-A918-737EAD163F02}"/>
              </a:ext>
            </a:extLst>
          </p:cNvPr>
          <p:cNvGrpSpPr/>
          <p:nvPr/>
        </p:nvGrpSpPr>
        <p:grpSpPr>
          <a:xfrm>
            <a:off x="1584470" y="419101"/>
            <a:ext cx="15119060" cy="8811638"/>
            <a:chOff x="389244" y="2103102"/>
            <a:chExt cx="6699565" cy="4401387"/>
          </a:xfrm>
        </p:grpSpPr>
        <p:sp>
          <p:nvSpPr>
            <p:cNvPr id="7" name="Rounded Rectangle 5">
              <a:extLst>
                <a:ext uri="{FF2B5EF4-FFF2-40B4-BE49-F238E27FC236}">
                  <a16:creationId xmlns:a16="http://schemas.microsoft.com/office/drawing/2014/main" id="{54682946-0122-97D9-A9CB-B44D696FC4BB}"/>
                </a:ext>
              </a:extLst>
            </p:cNvPr>
            <p:cNvSpPr/>
            <p:nvPr/>
          </p:nvSpPr>
          <p:spPr>
            <a:xfrm>
              <a:off x="389244" y="2339895"/>
              <a:ext cx="6699565" cy="4164594"/>
            </a:xfrm>
            <a:prstGeom prst="roundRect">
              <a:avLst>
                <a:gd name="adj" fmla="val 4584"/>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prstClr val="black"/>
                </a:solidFill>
                <a:latin typeface="Century Gothic"/>
              </a:endParaRPr>
            </a:p>
          </p:txBody>
        </p:sp>
        <p:sp>
          <p:nvSpPr>
            <p:cNvPr id="8" name="Rounded Rectangle 8">
              <a:extLst>
                <a:ext uri="{FF2B5EF4-FFF2-40B4-BE49-F238E27FC236}">
                  <a16:creationId xmlns:a16="http://schemas.microsoft.com/office/drawing/2014/main" id="{147E8FE5-8704-63FC-0570-C108BC2A0D09}"/>
                </a:ext>
              </a:extLst>
            </p:cNvPr>
            <p:cNvSpPr/>
            <p:nvPr/>
          </p:nvSpPr>
          <p:spPr>
            <a:xfrm>
              <a:off x="667583" y="2739529"/>
              <a:ext cx="6098927" cy="3498706"/>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black"/>
                </a:solidFill>
                <a:latin typeface="Century Gothic"/>
              </a:endParaRPr>
            </a:p>
          </p:txBody>
        </p:sp>
        <p:sp>
          <p:nvSpPr>
            <p:cNvPr id="9" name="Round Same Side Corner Rectangle 10">
              <a:extLst>
                <a:ext uri="{FF2B5EF4-FFF2-40B4-BE49-F238E27FC236}">
                  <a16:creationId xmlns:a16="http://schemas.microsoft.com/office/drawing/2014/main" id="{81C5F4A3-5055-70BE-0E55-943186D96C8B}"/>
                </a:ext>
              </a:extLst>
            </p:cNvPr>
            <p:cNvSpPr/>
            <p:nvPr/>
          </p:nvSpPr>
          <p:spPr>
            <a:xfrm>
              <a:off x="2888001" y="2103102"/>
              <a:ext cx="1702051" cy="443619"/>
            </a:xfrm>
            <a:prstGeom prst="round2SameRect">
              <a:avLst>
                <a:gd name="adj1" fmla="val 19370"/>
                <a:gd name="adj2" fmla="val 0"/>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4000" b="1">
                  <a:solidFill>
                    <a:prstClr val="black"/>
                  </a:solidFill>
                  <a:latin typeface="Arial" panose="020B0604020202020204" pitchFamily="34" charset="0"/>
                </a:rPr>
                <a:t>VIDEO số 1</a:t>
              </a:r>
              <a:endParaRPr lang="vi-VN" sz="4000" b="1" dirty="0">
                <a:solidFill>
                  <a:prstClr val="black"/>
                </a:solidFill>
                <a:latin typeface="Arial" panose="020B0604020202020204" pitchFamily="34" charset="0"/>
              </a:endParaRPr>
            </a:p>
          </p:txBody>
        </p:sp>
      </p:grpSp>
      <p:pic>
        <p:nvPicPr>
          <p:cNvPr id="3" name="Đột biến gen là gì_ Đột biến gen ảnh hưởng sức khỏe như thế nào_">
            <a:hlinkClick r:id="" action="ppaction://media"/>
            <a:extLst>
              <a:ext uri="{FF2B5EF4-FFF2-40B4-BE49-F238E27FC236}">
                <a16:creationId xmlns:a16="http://schemas.microsoft.com/office/drawing/2014/main" id="{4E90AFF4-6090-1C41-CA72-C511BEABFB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655136"/>
            <a:ext cx="13941796" cy="7286625"/>
          </a:xfrm>
          <a:prstGeom prst="rect">
            <a:avLst/>
          </a:prstGeom>
        </p:spPr>
      </p:pic>
    </p:spTree>
    <p:extLst>
      <p:ext uri="{BB962C8B-B14F-4D97-AF65-F5344CB8AC3E}">
        <p14:creationId xmlns:p14="http://schemas.microsoft.com/office/powerpoint/2010/main" val="124059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6" name="Rectangle 5">
            <a:extLst>
              <a:ext uri="{FF2B5EF4-FFF2-40B4-BE49-F238E27FC236}">
                <a16:creationId xmlns:a16="http://schemas.microsoft.com/office/drawing/2014/main"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76559F27-6AB1-D370-E969-C12244307A0E}"/>
              </a:ext>
            </a:extLst>
          </p:cNvPr>
          <p:cNvSpPr txBox="1"/>
          <p:nvPr/>
        </p:nvSpPr>
        <p:spPr>
          <a:xfrm>
            <a:off x="909970" y="751251"/>
            <a:ext cx="15925800" cy="1107996"/>
          </a:xfrm>
          <a:prstGeom prst="rect">
            <a:avLst/>
          </a:prstGeom>
          <a:noFill/>
        </p:spPr>
        <p:txBody>
          <a:bodyPr wrap="square" rtlCol="0">
            <a:spAutoFit/>
          </a:bodyPr>
          <a:lstStyle/>
          <a:p>
            <a:r>
              <a:rPr lang="vi-VN" sz="6600">
                <a:solidFill>
                  <a:schemeClr val="bg1"/>
                </a:solidFill>
              </a:rPr>
              <a:t>Sự điều hoà hoạt động của gen nhằm</a:t>
            </a:r>
          </a:p>
        </p:txBody>
      </p:sp>
      <p:sp>
        <p:nvSpPr>
          <p:cNvPr id="8" name="TextBox 7">
            <a:extLst>
              <a:ext uri="{FF2B5EF4-FFF2-40B4-BE49-F238E27FC236}">
                <a16:creationId xmlns:a16="http://schemas.microsoft.com/office/drawing/2014/main" id="{D1054CC6-BDD3-1B7E-F97C-7BC439F96D5C}"/>
              </a:ext>
            </a:extLst>
          </p:cNvPr>
          <p:cNvSpPr txBox="1"/>
          <p:nvPr/>
        </p:nvSpPr>
        <p:spPr>
          <a:xfrm>
            <a:off x="1176670" y="3595490"/>
            <a:ext cx="6553200" cy="1323439"/>
          </a:xfrm>
          <a:prstGeom prst="rect">
            <a:avLst/>
          </a:prstGeom>
          <a:noFill/>
        </p:spPr>
        <p:txBody>
          <a:bodyPr wrap="square" rtlCol="0">
            <a:spAutoFit/>
          </a:bodyPr>
          <a:lstStyle/>
          <a:p>
            <a:r>
              <a:rPr lang="vi-VN" sz="4000" dirty="0">
                <a:solidFill>
                  <a:srgbClr val="FF0000"/>
                </a:solidFill>
              </a:rPr>
              <a:t>A.Tổng hợp ra prôtêin cần thiết.</a:t>
            </a:r>
          </a:p>
        </p:txBody>
      </p:sp>
      <p:sp>
        <p:nvSpPr>
          <p:cNvPr id="9" name="TextBox 8">
            <a:extLst>
              <a:ext uri="{FF2B5EF4-FFF2-40B4-BE49-F238E27FC236}">
                <a16:creationId xmlns:a16="http://schemas.microsoft.com/office/drawing/2014/main" id="{3DF5E363-81B1-D8CC-7E8E-9740A01CA19F}"/>
              </a:ext>
            </a:extLst>
          </p:cNvPr>
          <p:cNvSpPr txBox="1"/>
          <p:nvPr/>
        </p:nvSpPr>
        <p:spPr>
          <a:xfrm>
            <a:off x="1203251" y="6406665"/>
            <a:ext cx="6553200" cy="1323439"/>
          </a:xfrm>
          <a:prstGeom prst="rect">
            <a:avLst/>
          </a:prstGeom>
          <a:noFill/>
        </p:spPr>
        <p:txBody>
          <a:bodyPr wrap="square" rtlCol="0">
            <a:spAutoFit/>
          </a:bodyPr>
          <a:lstStyle/>
          <a:p>
            <a:r>
              <a:rPr lang="vi-VN" sz="4000" dirty="0">
                <a:solidFill>
                  <a:srgbClr val="FF0000"/>
                </a:solidFill>
              </a:rPr>
              <a:t>B.Ức chế sự tổng hợp prôtêin vào lúc cần thiết.</a:t>
            </a:r>
          </a:p>
        </p:txBody>
      </p:sp>
      <p:sp>
        <p:nvSpPr>
          <p:cNvPr id="10" name="TextBox 9">
            <a:extLst>
              <a:ext uri="{FF2B5EF4-FFF2-40B4-BE49-F238E27FC236}">
                <a16:creationId xmlns:a16="http://schemas.microsoft.com/office/drawing/2014/main" id="{3EB2A056-F627-E08F-14E0-E15DA27D1914}"/>
              </a:ext>
            </a:extLst>
          </p:cNvPr>
          <p:cNvSpPr txBox="1"/>
          <p:nvPr/>
        </p:nvSpPr>
        <p:spPr>
          <a:xfrm>
            <a:off x="9312698" y="3587516"/>
            <a:ext cx="8009511" cy="1323439"/>
          </a:xfrm>
          <a:prstGeom prst="rect">
            <a:avLst/>
          </a:prstGeom>
          <a:noFill/>
        </p:spPr>
        <p:txBody>
          <a:bodyPr wrap="square" rtlCol="0">
            <a:spAutoFit/>
          </a:bodyPr>
          <a:lstStyle/>
          <a:p>
            <a:r>
              <a:rPr lang="vi-VN" sz="4000" dirty="0">
                <a:solidFill>
                  <a:srgbClr val="FF0000"/>
                </a:solidFill>
              </a:rPr>
              <a:t>C.Cân bằng giữa sự cần tổng hợp và không cần tổng hợp prôtêin</a:t>
            </a:r>
          </a:p>
        </p:txBody>
      </p:sp>
      <p:sp>
        <p:nvSpPr>
          <p:cNvPr id="11" name="TextBox 10">
            <a:extLst>
              <a:ext uri="{FF2B5EF4-FFF2-40B4-BE49-F238E27FC236}">
                <a16:creationId xmlns:a16="http://schemas.microsoft.com/office/drawing/2014/main" id="{6E358FAE-A314-930C-5C73-E0981C3557E8}"/>
              </a:ext>
            </a:extLst>
          </p:cNvPr>
          <p:cNvSpPr txBox="1"/>
          <p:nvPr/>
        </p:nvSpPr>
        <p:spPr>
          <a:xfrm>
            <a:off x="9144000" y="6406665"/>
            <a:ext cx="6553200" cy="1938992"/>
          </a:xfrm>
          <a:prstGeom prst="rect">
            <a:avLst/>
          </a:prstGeom>
          <a:noFill/>
        </p:spPr>
        <p:txBody>
          <a:bodyPr wrap="square" rtlCol="0">
            <a:spAutoFit/>
          </a:bodyPr>
          <a:lstStyle/>
          <a:p>
            <a:r>
              <a:rPr lang="vi-VN" sz="4000" dirty="0">
                <a:solidFill>
                  <a:srgbClr val="FF0000"/>
                </a:solidFill>
              </a:rPr>
              <a:t>D.Đảm bảo cho hoạt động sống của tế bào trở nên hài hoà.</a:t>
            </a:r>
          </a:p>
        </p:txBody>
      </p:sp>
      <p:sp>
        <p:nvSpPr>
          <p:cNvPr id="13" name="Rectangle 12">
            <a:hlinkClick r:id="rId8" action="ppaction://hlinksldjump"/>
            <a:extLst>
              <a:ext uri="{FF2B5EF4-FFF2-40B4-BE49-F238E27FC236}">
                <a16:creationId xmlns:a16="http://schemas.microsoft.com/office/drawing/2014/main"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id="{35ED3DE8-05D3-BF26-B968-D8FE1DDB0F64}"/>
              </a:ext>
            </a:extLst>
          </p:cNvPr>
          <p:cNvSpPr/>
          <p:nvPr/>
        </p:nvSpPr>
        <p:spPr>
          <a:xfrm>
            <a:off x="10754736" y="9131542"/>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id="{5C2E3756-FA67-739F-1F64-46EEC0C228DE}"/>
              </a:ext>
            </a:extLst>
          </p:cNvPr>
          <p:cNvSpPr/>
          <p:nvPr/>
        </p:nvSpPr>
        <p:spPr>
          <a:xfrm>
            <a:off x="10754736" y="91694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730673277"/>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6" name="Rectangle 5">
            <a:extLst>
              <a:ext uri="{FF2B5EF4-FFF2-40B4-BE49-F238E27FC236}">
                <a16:creationId xmlns:a16="http://schemas.microsoft.com/office/drawing/2014/main"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76559F27-6AB1-D370-E969-C12244307A0E}"/>
              </a:ext>
            </a:extLst>
          </p:cNvPr>
          <p:cNvSpPr txBox="1"/>
          <p:nvPr/>
        </p:nvSpPr>
        <p:spPr>
          <a:xfrm>
            <a:off x="909970" y="751251"/>
            <a:ext cx="15925800" cy="3139321"/>
          </a:xfrm>
          <a:prstGeom prst="rect">
            <a:avLst/>
          </a:prstGeom>
          <a:noFill/>
        </p:spPr>
        <p:txBody>
          <a:bodyPr wrap="square" rtlCol="0">
            <a:spAutoFit/>
          </a:bodyPr>
          <a:lstStyle/>
          <a:p>
            <a:r>
              <a:rPr lang="vi-VN" sz="6600">
                <a:solidFill>
                  <a:schemeClr val="bg1"/>
                </a:solidFill>
              </a:rPr>
              <a:t>Trong cơ chế điều hòa hoạt động của opêron Lac ở E.coli, lactôzơ đóng vai trò của chất</a:t>
            </a:r>
          </a:p>
        </p:txBody>
      </p:sp>
      <p:sp>
        <p:nvSpPr>
          <p:cNvPr id="8" name="TextBox 7">
            <a:extLst>
              <a:ext uri="{FF2B5EF4-FFF2-40B4-BE49-F238E27FC236}">
                <a16:creationId xmlns:a16="http://schemas.microsoft.com/office/drawing/2014/main" id="{D1054CC6-BDD3-1B7E-F97C-7BC439F96D5C}"/>
              </a:ext>
            </a:extLst>
          </p:cNvPr>
          <p:cNvSpPr txBox="1"/>
          <p:nvPr/>
        </p:nvSpPr>
        <p:spPr>
          <a:xfrm>
            <a:off x="1214770" y="4233206"/>
            <a:ext cx="6553200" cy="707886"/>
          </a:xfrm>
          <a:prstGeom prst="rect">
            <a:avLst/>
          </a:prstGeom>
          <a:noFill/>
        </p:spPr>
        <p:txBody>
          <a:bodyPr wrap="square" rtlCol="0">
            <a:spAutoFit/>
          </a:bodyPr>
          <a:lstStyle/>
          <a:p>
            <a:r>
              <a:rPr lang="vi-VN" sz="4000" dirty="0">
                <a:solidFill>
                  <a:srgbClr val="FF0000"/>
                </a:solidFill>
              </a:rPr>
              <a:t>A.Xúc tác</a:t>
            </a:r>
          </a:p>
        </p:txBody>
      </p:sp>
      <p:sp>
        <p:nvSpPr>
          <p:cNvPr id="9" name="TextBox 8">
            <a:extLst>
              <a:ext uri="{FF2B5EF4-FFF2-40B4-BE49-F238E27FC236}">
                <a16:creationId xmlns:a16="http://schemas.microsoft.com/office/drawing/2014/main" id="{3DF5E363-81B1-D8CC-7E8E-9740A01CA19F}"/>
              </a:ext>
            </a:extLst>
          </p:cNvPr>
          <p:cNvSpPr txBox="1"/>
          <p:nvPr/>
        </p:nvSpPr>
        <p:spPr>
          <a:xfrm>
            <a:off x="1203251" y="6406665"/>
            <a:ext cx="6553200" cy="707886"/>
          </a:xfrm>
          <a:prstGeom prst="rect">
            <a:avLst/>
          </a:prstGeom>
          <a:noFill/>
        </p:spPr>
        <p:txBody>
          <a:bodyPr wrap="square" rtlCol="0">
            <a:spAutoFit/>
          </a:bodyPr>
          <a:lstStyle/>
          <a:p>
            <a:r>
              <a:rPr lang="vi-VN" sz="4000" dirty="0">
                <a:solidFill>
                  <a:srgbClr val="FF0000"/>
                </a:solidFill>
              </a:rPr>
              <a:t>B.Ức chế</a:t>
            </a:r>
          </a:p>
        </p:txBody>
      </p:sp>
      <p:sp>
        <p:nvSpPr>
          <p:cNvPr id="10" name="TextBox 9">
            <a:extLst>
              <a:ext uri="{FF2B5EF4-FFF2-40B4-BE49-F238E27FC236}">
                <a16:creationId xmlns:a16="http://schemas.microsoft.com/office/drawing/2014/main" id="{3EB2A056-F627-E08F-14E0-E15DA27D1914}"/>
              </a:ext>
            </a:extLst>
          </p:cNvPr>
          <p:cNvSpPr txBox="1"/>
          <p:nvPr/>
        </p:nvSpPr>
        <p:spPr>
          <a:xfrm>
            <a:off x="9085414" y="4393828"/>
            <a:ext cx="6553200" cy="707886"/>
          </a:xfrm>
          <a:prstGeom prst="rect">
            <a:avLst/>
          </a:prstGeom>
          <a:noFill/>
        </p:spPr>
        <p:txBody>
          <a:bodyPr wrap="square" rtlCol="0">
            <a:spAutoFit/>
          </a:bodyPr>
          <a:lstStyle/>
          <a:p>
            <a:r>
              <a:rPr lang="vi-VN" sz="4000" dirty="0">
                <a:solidFill>
                  <a:srgbClr val="FF0000"/>
                </a:solidFill>
              </a:rPr>
              <a:t>C.Cảm ứng</a:t>
            </a:r>
          </a:p>
        </p:txBody>
      </p:sp>
      <p:sp>
        <p:nvSpPr>
          <p:cNvPr id="11" name="TextBox 10">
            <a:extLst>
              <a:ext uri="{FF2B5EF4-FFF2-40B4-BE49-F238E27FC236}">
                <a16:creationId xmlns:a16="http://schemas.microsoft.com/office/drawing/2014/main" id="{6E358FAE-A314-930C-5C73-E0981C3557E8}"/>
              </a:ext>
            </a:extLst>
          </p:cNvPr>
          <p:cNvSpPr txBox="1"/>
          <p:nvPr/>
        </p:nvSpPr>
        <p:spPr>
          <a:xfrm>
            <a:off x="9144000" y="6406665"/>
            <a:ext cx="6553200" cy="707886"/>
          </a:xfrm>
          <a:prstGeom prst="rect">
            <a:avLst/>
          </a:prstGeom>
          <a:noFill/>
        </p:spPr>
        <p:txBody>
          <a:bodyPr wrap="square" rtlCol="0">
            <a:spAutoFit/>
          </a:bodyPr>
          <a:lstStyle/>
          <a:p>
            <a:r>
              <a:rPr lang="vi-VN" sz="4000" dirty="0">
                <a:solidFill>
                  <a:srgbClr val="FF0000"/>
                </a:solidFill>
              </a:rPr>
              <a:t>D.Trung gian.</a:t>
            </a:r>
          </a:p>
        </p:txBody>
      </p:sp>
      <p:sp>
        <p:nvSpPr>
          <p:cNvPr id="13" name="Rectangle 12">
            <a:hlinkClick r:id="rId8" action="ppaction://hlinksldjump"/>
            <a:extLst>
              <a:ext uri="{FF2B5EF4-FFF2-40B4-BE49-F238E27FC236}">
                <a16:creationId xmlns:a16="http://schemas.microsoft.com/office/drawing/2014/main"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id="{35ED3DE8-05D3-BF26-B968-D8FE1DDB0F64}"/>
              </a:ext>
            </a:extLst>
          </p:cNvPr>
          <p:cNvSpPr/>
          <p:nvPr/>
        </p:nvSpPr>
        <p:spPr>
          <a:xfrm>
            <a:off x="10783756" y="9072799"/>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id="{5C2E3756-FA67-739F-1F64-46EEC0C228DE}"/>
              </a:ext>
            </a:extLst>
          </p:cNvPr>
          <p:cNvSpPr/>
          <p:nvPr/>
        </p:nvSpPr>
        <p:spPr>
          <a:xfrm>
            <a:off x="10783756" y="9072799"/>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3805849396"/>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4488</Words>
  <Application>Microsoft Office PowerPoint</Application>
  <PresentationFormat>Custom</PresentationFormat>
  <Paragraphs>286</Paragraphs>
  <Slides>70</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等线</vt:lpstr>
      <vt:lpstr>Arial</vt:lpstr>
      <vt:lpstr>Century Gothic</vt:lpstr>
      <vt:lpstr>宋体</vt:lpstr>
      <vt:lpstr>Calibri</vt:lpstr>
      <vt:lpstr>Arial Unicode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ĐỘT BIẾN GENE</dc:title>
  <dc:creator>MyPC</dc:creator>
  <cp:lastModifiedBy>MyPC</cp:lastModifiedBy>
  <cp:revision>13</cp:revision>
  <dcterms:created xsi:type="dcterms:W3CDTF">2006-08-16T00:00:00Z</dcterms:created>
  <dcterms:modified xsi:type="dcterms:W3CDTF">2024-10-04T15:32:33Z</dcterms:modified>
  <dc:identifier>DAF6nhGOAMI</dc:identifier>
</cp:coreProperties>
</file>