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mp" ContentType="image/png"/>
  <Default Extension="wav" ContentType="audio/x-wav"/>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35.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6"/>
  </p:notesMasterIdLst>
  <p:sldIdLst>
    <p:sldId id="581" r:id="rId4"/>
    <p:sldId id="497" r:id="rId5"/>
    <p:sldId id="456" r:id="rId6"/>
    <p:sldId id="582" r:id="rId7"/>
    <p:sldId id="590" r:id="rId8"/>
    <p:sldId id="583" r:id="rId9"/>
    <p:sldId id="584" r:id="rId10"/>
    <p:sldId id="585" r:id="rId11"/>
    <p:sldId id="587" r:id="rId12"/>
    <p:sldId id="588" r:id="rId13"/>
    <p:sldId id="589" r:id="rId14"/>
    <p:sldId id="326" r:id="rId15"/>
    <p:sldId id="483" r:id="rId16"/>
    <p:sldId id="351" r:id="rId17"/>
    <p:sldId id="591" r:id="rId18"/>
    <p:sldId id="576" r:id="rId19"/>
    <p:sldId id="577" r:id="rId20"/>
    <p:sldId id="592" r:id="rId21"/>
    <p:sldId id="593" r:id="rId22"/>
    <p:sldId id="594" r:id="rId23"/>
    <p:sldId id="597" r:id="rId24"/>
    <p:sldId id="596" r:id="rId25"/>
    <p:sldId id="595" r:id="rId26"/>
    <p:sldId id="598" r:id="rId27"/>
    <p:sldId id="599" r:id="rId28"/>
    <p:sldId id="604" r:id="rId29"/>
    <p:sldId id="600" r:id="rId30"/>
    <p:sldId id="602" r:id="rId31"/>
    <p:sldId id="603" r:id="rId32"/>
    <p:sldId id="605" r:id="rId33"/>
    <p:sldId id="606" r:id="rId34"/>
    <p:sldId id="607" r:id="rId35"/>
    <p:sldId id="608" r:id="rId36"/>
    <p:sldId id="609" r:id="rId37"/>
    <p:sldId id="484" r:id="rId38"/>
    <p:sldId id="580" r:id="rId39"/>
    <p:sldId id="610" r:id="rId40"/>
    <p:sldId id="611" r:id="rId41"/>
    <p:sldId id="612" r:id="rId42"/>
    <p:sldId id="494" r:id="rId43"/>
    <p:sldId id="509" r:id="rId44"/>
    <p:sldId id="344" r:id="rId45"/>
  </p:sldIdLst>
  <p:sldSz cx="9144000" cy="5143500" type="screen16x9"/>
  <p:notesSz cx="6858000" cy="9144000"/>
  <p:defaultText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uan Nguyen Thi My" initials="TNTM" lastIdx="1" clrIdx="0">
    <p:extLst>
      <p:ext uri="{19B8F6BF-5375-455C-9EA6-DF929625EA0E}">
        <p15:presenceInfo xmlns:p15="http://schemas.microsoft.com/office/powerpoint/2012/main" userId="Thuan Nguyen Thi My" providerId="None"/>
      </p:ext>
    </p:extLst>
  </p:cmAuthor>
  <p:cmAuthor id="2" name="ADMIN"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54304F"/>
    <a:srgbClr val="DE4654"/>
    <a:srgbClr val="8BCD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84" y="15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A3592-FEF6-4F18-A34B-F0E5D14EE5C6}" type="datetimeFigureOut">
              <a:rPr lang="en-US" smtClean="0"/>
              <a:t>8/19/2022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986841-B6E9-4602-99D2-E5DE711450F7}" type="slidenum">
              <a:rPr lang="en-US" smtClean="0"/>
              <a:t>‹#›</a:t>
            </a:fld>
            <a:endParaRPr lang="en-US"/>
          </a:p>
        </p:txBody>
      </p:sp>
    </p:spTree>
    <p:extLst>
      <p:ext uri="{BB962C8B-B14F-4D97-AF65-F5344CB8AC3E}">
        <p14:creationId xmlns:p14="http://schemas.microsoft.com/office/powerpoint/2010/main" val="52824823"/>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3</a:t>
            </a:fld>
            <a:endParaRPr lang="en-US"/>
          </a:p>
        </p:txBody>
      </p:sp>
    </p:spTree>
    <p:extLst>
      <p:ext uri="{BB962C8B-B14F-4D97-AF65-F5344CB8AC3E}">
        <p14:creationId xmlns:p14="http://schemas.microsoft.com/office/powerpoint/2010/main" val="2783115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40</a:t>
            </a:fld>
            <a:endParaRPr lang="en-US"/>
          </a:p>
        </p:txBody>
      </p:sp>
    </p:spTree>
    <p:extLst>
      <p:ext uri="{BB962C8B-B14F-4D97-AF65-F5344CB8AC3E}">
        <p14:creationId xmlns:p14="http://schemas.microsoft.com/office/powerpoint/2010/main" val="225547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38DDCE-A2E0-4ED5-91D6-A39DA716103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744794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246487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600897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529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9354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9"/>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3251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12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7"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7"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3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3178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228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4"/>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519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38DDCE-A2E0-4ED5-91D6-A39DA716103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9774962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4"/>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977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96847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9"/>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60" y="273849"/>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ABD190-56AD-4C55-BBCA-1554B872117B}"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F674BA-2DE0-4D90-8561-25BA31F62F1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1499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45355191"/>
      </p:ext>
    </p:extLst>
  </p:cSld>
  <p:clrMapOvr>
    <a:masterClrMapping/>
  </p:clrMapOvr>
  <p:transition spd="slow">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63610"/>
      </p:ext>
    </p:extLst>
  </p:cSld>
  <p:clrMapOvr>
    <a:masterClrMapping/>
  </p:clrMapOvr>
  <p:transition spd="slow">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070C93-D33F-4917-94C5-B5E199008260}"/>
              </a:ext>
            </a:extLst>
          </p:cNvPr>
          <p:cNvSpPr/>
          <p:nvPr userDrawn="1"/>
        </p:nvSpPr>
        <p:spPr>
          <a:xfrm>
            <a:off x="228600" y="1714500"/>
            <a:ext cx="1404000" cy="1053000"/>
          </a:xfrm>
          <a:prstGeom prst="ellipse">
            <a:avLst/>
          </a:prstGeom>
          <a:blipFill dpi="0" rotWithShape="1">
            <a:blip r:embed="rId2" cstate="print">
              <a:extLst>
                <a:ext uri="{28A0092B-C50C-407E-A947-70E740481C1C}">
                  <a14:useLocalDpi xmlns:a14="http://schemas.microsoft.com/office/drawing/2010/main" val="0"/>
                </a:ext>
              </a:extLst>
            </a:blip>
            <a:srcRect/>
            <a:stretch>
              <a:fillRect l="-2678" r="-2678"/>
            </a:stretch>
          </a:blipFill>
          <a:ln w="28575">
            <a:solidFill>
              <a:srgbClr val="FFCF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84712714"/>
      </p:ext>
    </p:extLst>
  </p:cSld>
  <p:clrMapOvr>
    <a:masterClrMapping/>
  </p:clrMapOvr>
  <p:transition spd="slow">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DDCBE37-849A-41B6-8B95-9E0A7B9644B0}"/>
              </a:ext>
            </a:extLst>
          </p:cNvPr>
          <p:cNvSpPr/>
          <p:nvPr userDrawn="1"/>
        </p:nvSpPr>
        <p:spPr>
          <a:xfrm>
            <a:off x="304800" y="1683968"/>
            <a:ext cx="1371600" cy="1028700"/>
          </a:xfrm>
          <a:prstGeom prst="ellipse">
            <a:avLst/>
          </a:prstGeom>
          <a:blipFill dpi="0" rotWithShape="1">
            <a:blip r:embed="rId2" cstate="print">
              <a:extLst>
                <a:ext uri="{28A0092B-C50C-407E-A947-70E740481C1C}">
                  <a14:useLocalDpi xmlns:a14="http://schemas.microsoft.com/office/drawing/2010/main" val="0"/>
                </a:ext>
              </a:extLst>
            </a:blip>
            <a:srcRect/>
            <a:stretch>
              <a:fillRect l="-1567" r="-3965"/>
            </a:stretch>
          </a:bli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extLst>
      <p:ext uri="{BB962C8B-B14F-4D97-AF65-F5344CB8AC3E}">
        <p14:creationId xmlns:p14="http://schemas.microsoft.com/office/powerpoint/2010/main" val="3550750946"/>
      </p:ext>
    </p:extLst>
  </p:cSld>
  <p:clrMapOvr>
    <a:masterClrMapping/>
  </p:clrMapOvr>
  <p:transition spd="slow">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2020" r="12020" b="20943"/>
          <a:stretch/>
        </p:blipFill>
        <p:spPr>
          <a:xfrm>
            <a:off x="188265" y="1786839"/>
            <a:ext cx="1113491" cy="822960"/>
          </a:xfrm>
          <a:prstGeom prst="rect">
            <a:avLst/>
          </a:prstGeom>
        </p:spPr>
      </p:pic>
    </p:spTree>
    <p:extLst>
      <p:ext uri="{BB962C8B-B14F-4D97-AF65-F5344CB8AC3E}">
        <p14:creationId xmlns:p14="http://schemas.microsoft.com/office/powerpoint/2010/main" val="1466614595"/>
      </p:ext>
    </p:extLst>
  </p:cSld>
  <p:clrMapOvr>
    <a:masterClrMapping/>
  </p:clrMapOvr>
  <p:transition spd="slow">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888A0-4A6A-4A63-BB20-B02BF57CF0C8}" type="datetimeFigureOut">
              <a:rPr lang="en-US" smtClean="0">
                <a:solidFill>
                  <a:prstClr val="black">
                    <a:tint val="75000"/>
                  </a:prstClr>
                </a:solidFill>
              </a:rPr>
              <a:pPr/>
              <a:t>8/19/2022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897FC3-16F9-4CF9-855C-3A0BD05F06F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539234"/>
      </p:ext>
    </p:extLst>
  </p:cSld>
  <p:clrMapOvr>
    <a:masterClrMapping/>
  </p:clrMapOvr>
  <p:transition spd="slow">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C4BC7-4FF7-394A-84AD-314A206755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E2FD8A-7AFA-9F40-AF41-F934E6652F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81D9DC-0A30-A64F-ACE5-0F38111BEF92}"/>
              </a:ext>
            </a:extLst>
          </p:cNvPr>
          <p:cNvSpPr>
            <a:spLocks noGrp="1"/>
          </p:cNvSpPr>
          <p:nvPr>
            <p:ph type="dt" sz="half" idx="10"/>
          </p:nvPr>
        </p:nvSpPr>
        <p:spPr/>
        <p:txBody>
          <a:bodyPr/>
          <a:lstStyle/>
          <a:p>
            <a:fld id="{90EB6AEF-083F-EA43-8AD9-AD9BACF1DE00}" type="datetimeFigureOut">
              <a:rPr lang="en-US" smtClean="0">
                <a:solidFill>
                  <a:prstClr val="black">
                    <a:tint val="75000"/>
                  </a:prstClr>
                </a:solidFill>
              </a:rPr>
              <a:pPr/>
              <a:t>8/19/2022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D27504B-CCB0-2145-9C93-906384548F0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0B03C8B-1D72-E148-BDA9-1825AE7C7882}"/>
              </a:ext>
            </a:extLst>
          </p:cNvPr>
          <p:cNvSpPr>
            <a:spLocks noGrp="1"/>
          </p:cNvSpPr>
          <p:nvPr>
            <p:ph type="sldNum" sz="quarter" idx="12"/>
          </p:nvPr>
        </p:nvSpPr>
        <p:spPr/>
        <p:txBody>
          <a:bodyPr/>
          <a:lstStyle/>
          <a:p>
            <a:fld id="{0E488F4F-E62C-FF49-9735-5313EA24568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8751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38DDCE-A2E0-4ED5-91D6-A39DA716103D}" type="datetimeFigureOut">
              <a:rPr lang="en-US" smtClean="0"/>
              <a:t>8/19/2022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21413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38DDCE-A2E0-4ED5-91D6-A39DA716103D}"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866246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38DDCE-A2E0-4ED5-91D6-A39DA716103D}" type="datetimeFigureOut">
              <a:rPr lang="en-US" smtClean="0"/>
              <a:t>8/19/2022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31365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38DDCE-A2E0-4ED5-91D6-A39DA716103D}" type="datetimeFigureOut">
              <a:rPr lang="en-US" smtClean="0"/>
              <a:t>8/19/2022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1634723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38DDCE-A2E0-4ED5-91D6-A39DA716103D}" type="datetimeFigureOut">
              <a:rPr lang="en-US" smtClean="0"/>
              <a:t>8/19/2022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13745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2"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4"/>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2" y="1076328"/>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3778017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1792288" y="4025509"/>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38DDCE-A2E0-4ED5-91D6-A39DA716103D}" type="datetimeFigureOut">
              <a:rPr lang="en-US" smtClean="0"/>
              <a:t>8/19/2022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6E1D2B-0CA4-49DE-8ACE-2DF230ACA4E4}" type="slidenum">
              <a:rPr lang="en-US" smtClean="0"/>
              <a:t>‹#›</a:t>
            </a:fld>
            <a:endParaRPr lang="en-US"/>
          </a:p>
        </p:txBody>
      </p:sp>
    </p:spTree>
    <p:extLst>
      <p:ext uri="{BB962C8B-B14F-4D97-AF65-F5344CB8AC3E}">
        <p14:creationId xmlns:p14="http://schemas.microsoft.com/office/powerpoint/2010/main" val="4169509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38" tIns="45719" rIns="91438" bIns="45719"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38" tIns="45719" rIns="91438" bIns="4571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38" tIns="45719" rIns="91438" bIns="45719" rtlCol="0" anchor="ctr"/>
          <a:lstStyle>
            <a:lvl1pPr algn="l">
              <a:defRPr sz="1200">
                <a:solidFill>
                  <a:schemeClr val="tx1">
                    <a:tint val="75000"/>
                  </a:schemeClr>
                </a:solidFill>
              </a:defRPr>
            </a:lvl1pPr>
          </a:lstStyle>
          <a:p>
            <a:fld id="{EC38DDCE-A2E0-4ED5-91D6-A39DA716103D}" type="datetimeFigureOut">
              <a:rPr lang="en-US" smtClean="0"/>
              <a:t>8/19/2022</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8" tIns="45719" rIns="91438" bIns="45719" rtlCol="0" anchor="ctr"/>
          <a:lstStyle>
            <a:lvl1pPr algn="r">
              <a:defRPr sz="1200">
                <a:solidFill>
                  <a:schemeClr val="tx1">
                    <a:tint val="75000"/>
                  </a:schemeClr>
                </a:solidFill>
              </a:defRPr>
            </a:lvl1pPr>
          </a:lstStyle>
          <a:p>
            <a:fld id="{B86E1D2B-0CA4-49DE-8ACE-2DF230ACA4E4}" type="slidenum">
              <a:rPr lang="en-US" smtClean="0"/>
              <a:t>‹#›</a:t>
            </a:fld>
            <a:endParaRPr lang="en-US"/>
          </a:p>
        </p:txBody>
      </p:sp>
    </p:spTree>
    <p:extLst>
      <p:ext uri="{BB962C8B-B14F-4D97-AF65-F5344CB8AC3E}">
        <p14:creationId xmlns:p14="http://schemas.microsoft.com/office/powerpoint/2010/main" val="2384118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06ABD190-56AD-4C55-BBCA-1554B872117B}" type="datetimeFigureOut">
              <a:rPr lang="en-US" smtClean="0">
                <a:solidFill>
                  <a:prstClr val="black">
                    <a:tint val="75000"/>
                  </a:prstClr>
                </a:solidFill>
              </a:rPr>
              <a:pPr defTabSz="685800"/>
              <a:t>8/19/2022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B8F674BA-2DE0-4D90-8561-25BA31F62F13}" type="slidenum">
              <a:rPr lang="en-US" smtClean="0">
                <a:solidFill>
                  <a:prstClr val="black">
                    <a:tint val="75000"/>
                  </a:prstClr>
                </a:solidFill>
              </a:rPr>
              <a:pPr defTabSz="685800"/>
              <a:t>‹#›</a:t>
            </a:fld>
            <a:endParaRPr lang="en-US">
              <a:solidFill>
                <a:prstClr val="black">
                  <a:tint val="75000"/>
                </a:prstClr>
              </a:solidFill>
            </a:endParaRPr>
          </a:p>
        </p:txBody>
      </p:sp>
    </p:spTree>
    <p:extLst>
      <p:ext uri="{BB962C8B-B14F-4D97-AF65-F5344CB8AC3E}">
        <p14:creationId xmlns:p14="http://schemas.microsoft.com/office/powerpoint/2010/main" val="3220056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444444"/>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CA21DD0E-C7E1-7261-7F5E-8586302C9CDC}"/>
              </a:ext>
            </a:extLst>
          </p:cNvPr>
          <p:cNvSpPr txBox="1"/>
          <p:nvPr userDrawn="1"/>
        </p:nvSpPr>
        <p:spPr>
          <a:xfrm>
            <a:off x="0" y="-670999"/>
            <a:ext cx="9144000" cy="323165"/>
          </a:xfrm>
          <a:prstGeom prst="rect">
            <a:avLst/>
          </a:prstGeom>
          <a:noFill/>
        </p:spPr>
        <p:txBody>
          <a:bodyPr vert="horz" rtlCol="0">
            <a:spAutoFit/>
          </a:bodyPr>
          <a:lstStyle/>
          <a:p>
            <a:pPr algn="ctr" defTabSz="914400"/>
            <a:r>
              <a:rPr lang="en-US" sz="1500">
                <a:solidFill>
                  <a:srgbClr val="C3C3C3"/>
                </a:solidFill>
              </a:rPr>
              <a:t>www.9slide.vn</a:t>
            </a:r>
            <a:endParaRPr lang="x-none" sz="1500">
              <a:solidFill>
                <a:srgbClr val="C3C3C3"/>
              </a:solidFill>
            </a:endParaRPr>
          </a:p>
        </p:txBody>
      </p:sp>
      <p:sp>
        <p:nvSpPr>
          <p:cNvPr id="2" name="Title Placeholder 1"/>
          <p:cNvSpPr>
            <a:spLocks noGrp="1"/>
          </p:cNvSpPr>
          <p:nvPr>
            <p:ph type="title"/>
          </p:nvPr>
        </p:nvSpPr>
        <p:spPr>
          <a:xfrm>
            <a:off x="628650" y="273847"/>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344888A0-4A6A-4A63-BB20-B02BF57CF0C8}" type="datetimeFigureOut">
              <a:rPr lang="en-US" smtClean="0">
                <a:solidFill>
                  <a:prstClr val="black">
                    <a:tint val="75000"/>
                  </a:prstClr>
                </a:solidFill>
              </a:rPr>
              <a:pPr defTabSz="914400"/>
              <a:t>8/19/2022</a:t>
            </a:fld>
            <a:endParaRPr lang="en-US">
              <a:solidFill>
                <a:prstClr val="black">
                  <a:tint val="75000"/>
                </a:prstClr>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00897FC3-16F9-4CF9-855C-3A0BD05F06F7}"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6214148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2" Type="http://schemas.openxmlformats.org/officeDocument/2006/relationships/image" Target="../media/image38.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g"/></Relationships>
</file>

<file path=ppt/slides/_rels/slide25.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 Target="slide38.xml"/><Relationship Id="rId2" Type="http://schemas.openxmlformats.org/officeDocument/2006/relationships/slide" Target="slide37.xml"/><Relationship Id="rId1" Type="http://schemas.openxmlformats.org/officeDocument/2006/relationships/slideLayout" Target="../slideLayouts/slideLayout7.xml"/><Relationship Id="rId4" Type="http://schemas.openxmlformats.org/officeDocument/2006/relationships/slide" Target="slide39.xml"/></Relationships>
</file>

<file path=ppt/slides/_rels/slide37.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3" Type="http://schemas.openxmlformats.org/officeDocument/2006/relationships/image" Target="../media/image13.gif"/><Relationship Id="rId18" Type="http://schemas.openxmlformats.org/officeDocument/2006/relationships/slide" Target="slide12.xml"/><Relationship Id="rId26" Type="http://schemas.openxmlformats.org/officeDocument/2006/relationships/image" Target="../media/image22.png"/><Relationship Id="rId3" Type="http://schemas.openxmlformats.org/officeDocument/2006/relationships/slideLayout" Target="../slideLayouts/slideLayout2.xml"/><Relationship Id="rId21" Type="http://schemas.openxmlformats.org/officeDocument/2006/relationships/slide" Target="slide6.xml"/><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gif"/><Relationship Id="rId25" Type="http://schemas.openxmlformats.org/officeDocument/2006/relationships/slide" Target="slide8.xml"/><Relationship Id="rId33" Type="http://schemas.openxmlformats.org/officeDocument/2006/relationships/slide" Target="slide5.xml"/><Relationship Id="rId2" Type="http://schemas.openxmlformats.org/officeDocument/2006/relationships/audio" Target="../media/media1.wma"/><Relationship Id="rId16" Type="http://schemas.openxmlformats.org/officeDocument/2006/relationships/image" Target="../media/image16.png"/><Relationship Id="rId20" Type="http://schemas.openxmlformats.org/officeDocument/2006/relationships/image" Target="../media/image19.png"/><Relationship Id="rId29" Type="http://schemas.openxmlformats.org/officeDocument/2006/relationships/slide" Target="slide10.xml"/><Relationship Id="rId1" Type="http://schemas.microsoft.com/office/2007/relationships/media" Target="../media/media1.wma"/><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1.png"/><Relationship Id="rId32" Type="http://schemas.openxmlformats.org/officeDocument/2006/relationships/image" Target="../media/image25.png"/><Relationship Id="rId5" Type="http://schemas.openxmlformats.org/officeDocument/2006/relationships/image" Target="../media/image5.jpg"/><Relationship Id="rId15" Type="http://schemas.openxmlformats.org/officeDocument/2006/relationships/image" Target="../media/image15.gif"/><Relationship Id="rId23" Type="http://schemas.openxmlformats.org/officeDocument/2006/relationships/slide" Target="slide7.xml"/><Relationship Id="rId28" Type="http://schemas.openxmlformats.org/officeDocument/2006/relationships/image" Target="../media/image23.png"/><Relationship Id="rId10" Type="http://schemas.openxmlformats.org/officeDocument/2006/relationships/image" Target="../media/image10.png"/><Relationship Id="rId19" Type="http://schemas.openxmlformats.org/officeDocument/2006/relationships/image" Target="../media/image18.png"/><Relationship Id="rId31" Type="http://schemas.openxmlformats.org/officeDocument/2006/relationships/slide" Target="slide11.xml"/><Relationship Id="rId4" Type="http://schemas.openxmlformats.org/officeDocument/2006/relationships/audio" Target="../media/audio1.wav"/><Relationship Id="rId9" Type="http://schemas.openxmlformats.org/officeDocument/2006/relationships/image" Target="../media/image9.png"/><Relationship Id="rId14" Type="http://schemas.openxmlformats.org/officeDocument/2006/relationships/image" Target="../media/image14.gif"/><Relationship Id="rId22" Type="http://schemas.openxmlformats.org/officeDocument/2006/relationships/image" Target="../media/image20.png"/><Relationship Id="rId27" Type="http://schemas.openxmlformats.org/officeDocument/2006/relationships/slide" Target="slide9.xml"/><Relationship Id="rId30" Type="http://schemas.openxmlformats.org/officeDocument/2006/relationships/image" Target="../media/image24.png"/><Relationship Id="rId8"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audio" Target="../media/audio2.wav"/><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428750"/>
            <a:ext cx="8083584" cy="1754324"/>
          </a:xfrm>
          <a:prstGeom prst="rect">
            <a:avLst/>
          </a:prstGeom>
          <a:noFill/>
        </p:spPr>
        <p:txBody>
          <a:bodyPr wrap="square" lIns="91438" tIns="45719" rIns="91438" bIns="457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KÍNH</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CHÀO</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QUÝ</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THẦY</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CÔ</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GIÁO</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VÀ</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CÁC</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EM</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HỌC</a:t>
            </a:r>
            <a:r>
              <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a:t>
            </a:r>
            <a:r>
              <a:rPr lang="en-US" sz="5400" b="1" cap="all" dirty="0" err="1">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SINH</a:t>
            </a:r>
            <a:endParaRPr lang="en-US" sz="5400" b="1" cap="all" dirty="0">
              <a:ln w="0">
                <a:solidFill>
                  <a:srgbClr val="54304F"/>
                </a:solidFill>
              </a:ln>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extLst>
      <p:ext uri="{BB962C8B-B14F-4D97-AF65-F5344CB8AC3E}">
        <p14:creationId xmlns:p14="http://schemas.microsoft.com/office/powerpoint/2010/main" val="2375220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625939" y="308207"/>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Times New Roman" pitchFamily="18" charset="0"/>
                <a:cs typeface="Times New Roman" pitchFamily="18" charset="0"/>
              </a:rPr>
              <a:t>Câu</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hỏi</a:t>
            </a:r>
            <a:r>
              <a:rPr lang="en-US" sz="2400" b="1" dirty="0">
                <a:solidFill>
                  <a:prstClr val="white"/>
                </a:solidFill>
                <a:latin typeface="Times New Roman" pitchFamily="18" charset="0"/>
                <a:cs typeface="Times New Roman" pitchFamily="18" charset="0"/>
              </a:rPr>
              <a:t> 5: </a:t>
            </a:r>
            <a:r>
              <a:rPr lang="vi-VN" sz="2400" dirty="0">
                <a:latin typeface="Times New Roman" pitchFamily="18" charset="0"/>
                <a:cs typeface="Times New Roman" pitchFamily="18" charset="0"/>
              </a:rPr>
              <a:t>Ở người, những cơ quan nào thuộc hệ bài tiết?</a:t>
            </a:r>
          </a:p>
          <a:p>
            <a:pPr algn="ctr" defTabSz="685800">
              <a:defRPr/>
            </a:pPr>
            <a:r>
              <a:rPr lang="en-US" sz="2400" b="1" dirty="0">
                <a:solidFill>
                  <a:prstClr val="white"/>
                </a:solidFill>
                <a:latin typeface="Calibri" panose="020F0502020204030204"/>
              </a:rPr>
              <a:t> </a:t>
            </a:r>
          </a:p>
        </p:txBody>
      </p:sp>
      <p:sp>
        <p:nvSpPr>
          <p:cNvPr id="50" name="Snip Diagonal Corner Rectangle 49"/>
          <p:cNvSpPr/>
          <p:nvPr/>
        </p:nvSpPr>
        <p:spPr>
          <a:xfrm>
            <a:off x="621931" y="2124473"/>
            <a:ext cx="7892143" cy="167095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Calibri" panose="020F0502020204030204"/>
              </a:rPr>
              <a:t>Đáp</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án</a:t>
            </a:r>
            <a:r>
              <a:rPr lang="en-US" sz="2400" b="1" dirty="0">
                <a:solidFill>
                  <a:prstClr val="white"/>
                </a:solidFill>
                <a:latin typeface="Calibri" panose="020F0502020204030204"/>
              </a:rPr>
              <a:t>: DA, </a:t>
            </a:r>
            <a:r>
              <a:rPr lang="en-US" sz="2400" b="1" dirty="0" err="1">
                <a:solidFill>
                  <a:prstClr val="white"/>
                </a:solidFill>
                <a:latin typeface="Calibri" panose="020F0502020204030204"/>
              </a:rPr>
              <a:t>PHỔI</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THẬN</a:t>
            </a:r>
            <a:endParaRPr lang="en-US" sz="2400" b="1" dirty="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9" y="4041154"/>
            <a:ext cx="1800225" cy="1101152"/>
          </a:xfrm>
          <a:prstGeom prst="rect">
            <a:avLst/>
          </a:prstGeom>
        </p:spPr>
      </p:pic>
    </p:spTree>
    <p:extLst>
      <p:ext uri="{BB962C8B-B14F-4D97-AF65-F5344CB8AC3E}">
        <p14:creationId xmlns:p14="http://schemas.microsoft.com/office/powerpoint/2010/main" val="81535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625939" y="308207"/>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Times New Roman" pitchFamily="18" charset="0"/>
                <a:cs typeface="Times New Roman" pitchFamily="18" charset="0"/>
              </a:rPr>
              <a:t>Câu</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hỏi</a:t>
            </a:r>
            <a:r>
              <a:rPr lang="en-US" sz="2400" b="1" dirty="0">
                <a:solidFill>
                  <a:prstClr val="white"/>
                </a:solidFill>
                <a:latin typeface="Times New Roman" pitchFamily="18" charset="0"/>
                <a:cs typeface="Times New Roman" pitchFamily="18" charset="0"/>
              </a:rPr>
              <a:t> 6: </a:t>
            </a:r>
            <a:r>
              <a:rPr lang="vi-VN" sz="2400" dirty="0">
                <a:latin typeface="Times New Roman" pitchFamily="18" charset="0"/>
                <a:cs typeface="Times New Roman" pitchFamily="18" charset="0"/>
              </a:rPr>
              <a:t>Sự phát triển của các loài bươm bướm, ếch, nhái là kiểu phát triển qua biến thái hoàn toàn hay biến thái không hoàn toàn?</a:t>
            </a:r>
          </a:p>
          <a:p>
            <a:pPr algn="ctr" defTabSz="685800">
              <a:defRPr/>
            </a:pPr>
            <a:endParaRPr lang="en-US" sz="2400" b="1" dirty="0">
              <a:solidFill>
                <a:prstClr val="white"/>
              </a:solidFill>
              <a:latin typeface="Calibri" panose="020F0502020204030204"/>
            </a:endParaRPr>
          </a:p>
        </p:txBody>
      </p:sp>
      <p:sp>
        <p:nvSpPr>
          <p:cNvPr id="50" name="Snip Diagonal Corner Rectangle 49"/>
          <p:cNvSpPr/>
          <p:nvPr/>
        </p:nvSpPr>
        <p:spPr>
          <a:xfrm>
            <a:off x="621931" y="2124473"/>
            <a:ext cx="7892143" cy="167095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Calibri" panose="020F0502020204030204"/>
              </a:rPr>
              <a:t>Đáp</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án</a:t>
            </a:r>
            <a:r>
              <a:rPr lang="en-US" sz="2400" b="1" dirty="0">
                <a:solidFill>
                  <a:prstClr val="white"/>
                </a:solidFill>
                <a:latin typeface="Calibri" panose="020F0502020204030204"/>
              </a:rPr>
              <a:t> 6: </a:t>
            </a:r>
            <a:r>
              <a:rPr lang="en-US" sz="2400" b="1" dirty="0" err="1">
                <a:solidFill>
                  <a:prstClr val="white"/>
                </a:solidFill>
                <a:latin typeface="Calibri" panose="020F0502020204030204"/>
              </a:rPr>
              <a:t>BIẾN</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THÁI</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HOÀN</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TOÀN</a:t>
            </a:r>
            <a:endParaRPr lang="en-US" sz="2400" b="1" dirty="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9" y="4041154"/>
            <a:ext cx="1800225" cy="1101152"/>
          </a:xfrm>
          <a:prstGeom prst="rect">
            <a:avLst/>
          </a:prstGeom>
        </p:spPr>
      </p:pic>
    </p:spTree>
    <p:extLst>
      <p:ext uri="{BB962C8B-B14F-4D97-AF65-F5344CB8AC3E}">
        <p14:creationId xmlns:p14="http://schemas.microsoft.com/office/powerpoint/2010/main" val="67128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4000" cy="5143500"/>
            <a:chOff x="0" y="0"/>
            <a:chExt cx="12192000" cy="6858000"/>
          </a:xfrm>
        </p:grpSpPr>
        <p:sp>
          <p:nvSpPr>
            <p:cNvPr id="3" name="Rectangle 2"/>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9274"/>
            <a:stretch/>
          </p:blipFill>
          <p:spPr>
            <a:xfrm>
              <a:off x="0" y="0"/>
              <a:ext cx="12192000" cy="6858000"/>
            </a:xfrm>
            <a:prstGeom prst="rect">
              <a:avLst/>
            </a:prstGeom>
          </p:spPr>
        </p:pic>
      </p:grpSp>
      <p:sp>
        <p:nvSpPr>
          <p:cNvPr id="5" name="Rectangle 4">
            <a:extLst>
              <a:ext uri="{FF2B5EF4-FFF2-40B4-BE49-F238E27FC236}">
                <a16:creationId xmlns:a16="http://schemas.microsoft.com/office/drawing/2014/main" id="{5E6B765C-E492-4D9D-B326-A1DF01AF5D4B}"/>
              </a:ext>
            </a:extLst>
          </p:cNvPr>
          <p:cNvSpPr/>
          <p:nvPr/>
        </p:nvSpPr>
        <p:spPr>
          <a:xfrm>
            <a:off x="95622" y="1635620"/>
            <a:ext cx="4704978" cy="2585321"/>
          </a:xfrm>
          <a:prstGeom prst="rect">
            <a:avLst/>
          </a:prstGeom>
          <a:noFill/>
        </p:spPr>
        <p:txBody>
          <a:bodyPr wrap="square" lIns="91438" tIns="45719" rIns="91438" bIns="45719">
            <a:spAutoFit/>
          </a:bodyPr>
          <a:lstStyle/>
          <a:p>
            <a:pPr algn="ctr"/>
            <a:r>
              <a:rPr lang="en-US" sz="5400" b="1" dirty="0" err="1">
                <a:ln w="22225">
                  <a:solidFill>
                    <a:schemeClr val="accent2"/>
                  </a:solidFill>
                  <a:prstDash val="solid"/>
                </a:ln>
                <a:solidFill>
                  <a:schemeClr val="accent2">
                    <a:lumMod val="40000"/>
                    <a:lumOff val="60000"/>
                  </a:schemeClr>
                </a:solidFill>
              </a:rPr>
              <a:t>GIỚI</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THIỆU</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KHÁI</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QUÁT</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MÔN</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SINH</a:t>
            </a:r>
            <a:r>
              <a:rPr lang="en-US" sz="5400" b="1" dirty="0">
                <a:ln w="22225">
                  <a:solidFill>
                    <a:schemeClr val="accent2"/>
                  </a:solidFill>
                  <a:prstDash val="solid"/>
                </a:ln>
                <a:solidFill>
                  <a:schemeClr val="accent2">
                    <a:lumMod val="40000"/>
                    <a:lumOff val="60000"/>
                  </a:schemeClr>
                </a:solidFill>
              </a:rPr>
              <a:t> </a:t>
            </a:r>
            <a:r>
              <a:rPr lang="en-US" sz="5400" b="1" dirty="0" err="1">
                <a:ln w="22225">
                  <a:solidFill>
                    <a:schemeClr val="accent2"/>
                  </a:solidFill>
                  <a:prstDash val="solid"/>
                </a:ln>
                <a:solidFill>
                  <a:schemeClr val="accent2">
                    <a:lumMod val="40000"/>
                    <a:lumOff val="60000"/>
                  </a:schemeClr>
                </a:solidFill>
              </a:rPr>
              <a:t>HỌC</a:t>
            </a:r>
            <a:r>
              <a:rPr lang="en-US" sz="5400" b="1" dirty="0">
                <a:ln w="22225">
                  <a:solidFill>
                    <a:schemeClr val="accent2"/>
                  </a:solidFill>
                  <a:prstDash val="solid"/>
                </a:ln>
                <a:solidFill>
                  <a:schemeClr val="accent2">
                    <a:lumMod val="40000"/>
                    <a:lumOff val="60000"/>
                  </a:schemeClr>
                </a:solidFill>
              </a:rPr>
              <a:t> </a:t>
            </a:r>
          </a:p>
        </p:txBody>
      </p:sp>
      <p:sp>
        <p:nvSpPr>
          <p:cNvPr id="6" name="Rectangle 5">
            <a:extLst>
              <a:ext uri="{FF2B5EF4-FFF2-40B4-BE49-F238E27FC236}">
                <a16:creationId xmlns:a16="http://schemas.microsoft.com/office/drawing/2014/main" id="{60C864D8-94FF-41B2-991B-05EF775C1920}"/>
              </a:ext>
            </a:extLst>
          </p:cNvPr>
          <p:cNvSpPr/>
          <p:nvPr/>
        </p:nvSpPr>
        <p:spPr>
          <a:xfrm>
            <a:off x="95622" y="971555"/>
            <a:ext cx="2478944" cy="646329"/>
          </a:xfrm>
          <a:prstGeom prst="rect">
            <a:avLst/>
          </a:prstGeom>
          <a:noFill/>
        </p:spPr>
        <p:txBody>
          <a:bodyPr wrap="none" lIns="91438" tIns="45719" rIns="91438" bIns="45719">
            <a:spAutoFit/>
          </a:bodyPr>
          <a:lstStyle/>
          <a:p>
            <a:pPr algn="ctr"/>
            <a:r>
              <a:rPr lang="en-US" sz="3600" b="1" dirty="0" err="1">
                <a:ln w="9525">
                  <a:solidFill>
                    <a:schemeClr val="bg1"/>
                  </a:solidFill>
                  <a:prstDash val="solid"/>
                </a:ln>
                <a:solidFill>
                  <a:srgbClr val="002060"/>
                </a:solidFill>
                <a:effectLst>
                  <a:outerShdw blurRad="12700" dist="38100" dir="2700000" algn="tl" rotWithShape="0">
                    <a:schemeClr val="bg1">
                      <a:lumMod val="50000"/>
                    </a:schemeClr>
                  </a:outerShdw>
                </a:effectLst>
              </a:rPr>
              <a:t>Tiết</a:t>
            </a: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rPr>
              <a:t> 1. </a:t>
            </a:r>
            <a:r>
              <a:rPr lang="en-US" sz="3600" b="1" dirty="0" err="1">
                <a:ln w="9525">
                  <a:solidFill>
                    <a:schemeClr val="bg1"/>
                  </a:solidFill>
                  <a:prstDash val="solid"/>
                </a:ln>
                <a:solidFill>
                  <a:srgbClr val="002060"/>
                </a:solidFill>
                <a:effectLst>
                  <a:outerShdw blurRad="12700" dist="38100" dir="2700000" algn="tl" rotWithShape="0">
                    <a:schemeClr val="bg1">
                      <a:lumMod val="50000"/>
                    </a:schemeClr>
                  </a:outerShdw>
                </a:effectLst>
              </a:rPr>
              <a:t>BÀI</a:t>
            </a:r>
            <a:r>
              <a:rPr lang="en-US" sz="3600" b="1" dirty="0">
                <a:ln w="9525">
                  <a:solidFill>
                    <a:schemeClr val="bg1"/>
                  </a:solidFill>
                  <a:prstDash val="solid"/>
                </a:ln>
                <a:solidFill>
                  <a:srgbClr val="002060"/>
                </a:solidFill>
                <a:effectLst>
                  <a:outerShdw blurRad="12700" dist="38100" dir="2700000" algn="tl" rotWithShape="0">
                    <a:schemeClr val="bg1">
                      <a:lumMod val="50000"/>
                    </a:schemeClr>
                  </a:outerShdw>
                </a:effectLst>
              </a:rPr>
              <a:t> 1</a:t>
            </a:r>
          </a:p>
        </p:txBody>
      </p:sp>
      <p:sp>
        <p:nvSpPr>
          <p:cNvPr id="8" name="Rectangle 5">
            <a:extLst>
              <a:ext uri="{FF2B5EF4-FFF2-40B4-BE49-F238E27FC236}">
                <a16:creationId xmlns:a16="http://schemas.microsoft.com/office/drawing/2014/main" id="{92EA59C7-7EED-485B-A9ED-438A79DA8CB3}"/>
              </a:ext>
            </a:extLst>
          </p:cNvPr>
          <p:cNvSpPr/>
          <p:nvPr/>
        </p:nvSpPr>
        <p:spPr>
          <a:xfrm>
            <a:off x="53554" y="111173"/>
            <a:ext cx="4899446" cy="684801"/>
          </a:xfrm>
          <a:prstGeom prst="rect">
            <a:avLst/>
          </a:prstGeom>
          <a:noFill/>
        </p:spPr>
        <p:txBody>
          <a:bodyPr wrap="square" lIns="68579" tIns="34289" rIns="68579" bIns="34289">
            <a:spAutoFit/>
          </a:bodyPr>
          <a:lstStyle/>
          <a:p>
            <a:pPr algn="ctr"/>
            <a:r>
              <a:rPr lang="en-US" sz="4000" b="1" dirty="0" err="1">
                <a:ln w="6600">
                  <a:solidFill>
                    <a:schemeClr val="accent2"/>
                  </a:solidFill>
                  <a:prstDash val="solid"/>
                </a:ln>
                <a:solidFill>
                  <a:srgbClr val="FF0000"/>
                </a:solidFill>
                <a:effectLst>
                  <a:outerShdw dist="38100" dir="2700000" algn="tl" rotWithShape="0">
                    <a:schemeClr val="accent2"/>
                  </a:outerShdw>
                </a:effectLst>
              </a:rPr>
              <a:t>PHẦN</a:t>
            </a:r>
            <a:r>
              <a:rPr lang="en-US" sz="4000" b="1" dirty="0">
                <a:ln w="6600">
                  <a:solidFill>
                    <a:schemeClr val="accent2"/>
                  </a:solidFill>
                  <a:prstDash val="solid"/>
                </a:ln>
                <a:solidFill>
                  <a:srgbClr val="FF0000"/>
                </a:solidFill>
                <a:effectLst>
                  <a:outerShdw dist="38100" dir="2700000" algn="tl" rotWithShape="0">
                    <a:schemeClr val="accent2"/>
                  </a:outerShdw>
                </a:effectLst>
              </a:rPr>
              <a:t> </a:t>
            </a:r>
            <a:r>
              <a:rPr lang="en-US" sz="4000" b="1" dirty="0" err="1">
                <a:ln w="6600">
                  <a:solidFill>
                    <a:schemeClr val="accent2"/>
                  </a:solidFill>
                  <a:prstDash val="solid"/>
                </a:ln>
                <a:solidFill>
                  <a:srgbClr val="FF0000"/>
                </a:solidFill>
                <a:effectLst>
                  <a:outerShdw dist="38100" dir="2700000" algn="tl" rotWithShape="0">
                    <a:schemeClr val="accent2"/>
                  </a:outerShdw>
                </a:effectLst>
              </a:rPr>
              <a:t>MỞ</a:t>
            </a:r>
            <a:r>
              <a:rPr lang="en-US" sz="4000" b="1" dirty="0">
                <a:ln w="6600">
                  <a:solidFill>
                    <a:schemeClr val="accent2"/>
                  </a:solidFill>
                  <a:prstDash val="solid"/>
                </a:ln>
                <a:solidFill>
                  <a:srgbClr val="FF0000"/>
                </a:solidFill>
                <a:effectLst>
                  <a:outerShdw dist="38100" dir="2700000" algn="tl" rotWithShape="0">
                    <a:schemeClr val="accent2"/>
                  </a:outerShdw>
                </a:effectLst>
              </a:rPr>
              <a:t> </a:t>
            </a:r>
            <a:r>
              <a:rPr lang="en-US" sz="4000" b="1" dirty="0" err="1">
                <a:ln w="6600">
                  <a:solidFill>
                    <a:schemeClr val="accent2"/>
                  </a:solidFill>
                  <a:prstDash val="solid"/>
                </a:ln>
                <a:solidFill>
                  <a:srgbClr val="FF0000"/>
                </a:solidFill>
                <a:effectLst>
                  <a:outerShdw dist="38100" dir="2700000" algn="tl" rotWithShape="0">
                    <a:schemeClr val="accent2"/>
                  </a:outerShdw>
                </a:effectLst>
              </a:rPr>
              <a:t>ĐẦU</a:t>
            </a:r>
            <a:endParaRPr lang="en-US" sz="4000" b="1" dirty="0">
              <a:ln w="6600">
                <a:solidFill>
                  <a:schemeClr val="accent2"/>
                </a:solidFill>
                <a:prstDash val="solid"/>
              </a:ln>
              <a:solidFill>
                <a:srgbClr val="FF0000"/>
              </a:solidFill>
              <a:effectLst>
                <a:outerShdw dist="38100" dir="2700000" algn="tl" rotWithShape="0">
                  <a:schemeClr val="accent2"/>
                </a:outerShdw>
              </a:effectLst>
            </a:endParaRPr>
          </a:p>
        </p:txBody>
      </p:sp>
    </p:spTree>
    <p:extLst>
      <p:ext uri="{BB962C8B-B14F-4D97-AF65-F5344CB8AC3E}">
        <p14:creationId xmlns:p14="http://schemas.microsoft.com/office/powerpoint/2010/main" val="9656193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726624" y="996043"/>
            <a:ext cx="3237355"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3963976" y="1802894"/>
            <a:ext cx="4678136" cy="646329"/>
          </a:xfrm>
          <a:prstGeom prst="rect">
            <a:avLst/>
          </a:prstGeom>
          <a:noFill/>
        </p:spPr>
        <p:txBody>
          <a:bodyPr wrap="square" lIns="91438" tIns="45719" rIns="91438" bIns="45719">
            <a:spAutoFit/>
          </a:bodyPr>
          <a:lstStyle/>
          <a:p>
            <a:r>
              <a:rPr lang="en-US" sz="3600" b="1" dirty="0" err="1">
                <a:solidFill>
                  <a:srgbClr val="FF0000"/>
                </a:solidFill>
                <a:latin typeface="Times New Roman" panose="02020603050405020304" pitchFamily="18" charset="0"/>
                <a:ea typeface="Calibri" panose="020F0502020204030204" pitchFamily="34" charset="0"/>
              </a:rPr>
              <a:t>Hình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thành</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kiến</a:t>
            </a:r>
            <a:r>
              <a:rPr lang="en-US" sz="3600" b="1" dirty="0">
                <a:solidFill>
                  <a:srgbClr val="FF0000"/>
                </a:solidFill>
                <a:latin typeface="Times New Roman" panose="02020603050405020304" pitchFamily="18" charset="0"/>
                <a:ea typeface="Calibri" panose="020F0502020204030204" pitchFamily="34" charset="0"/>
              </a:rPr>
              <a:t> </a:t>
            </a:r>
            <a:r>
              <a:rPr lang="en-US" sz="3600" b="1" dirty="0" err="1">
                <a:solidFill>
                  <a:srgbClr val="FF0000"/>
                </a:solidFill>
                <a:latin typeface="Times New Roman" panose="02020603050405020304" pitchFamily="18" charset="0"/>
                <a:ea typeface="Calibri" panose="020F0502020204030204" pitchFamily="34" charset="0"/>
              </a:rPr>
              <a:t>thức</a:t>
            </a:r>
            <a:endParaRPr lang="en-US" sz="3600" dirty="0">
              <a:solidFill>
                <a:prstClr val="black"/>
              </a:solidFill>
            </a:endParaRPr>
          </a:p>
        </p:txBody>
      </p:sp>
      <p:pic>
        <p:nvPicPr>
          <p:cNvPr id="4" name="Hình ảnh 3" descr="Ảnh có chứa văn bản, bảng trắng&#10;&#10;Mô tả được tạo tự động">
            <a:extLst>
              <a:ext uri="{FF2B5EF4-FFF2-40B4-BE49-F238E27FC236}">
                <a16:creationId xmlns:a16="http://schemas.microsoft.com/office/drawing/2014/main" id="{887EE42C-D077-4645-BBF8-B59F43E898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81074" y="2674299"/>
            <a:ext cx="2186740" cy="2186740"/>
          </a:xfrm>
          <a:prstGeom prst="rect">
            <a:avLst/>
          </a:prstGeom>
        </p:spPr>
      </p:pic>
      <p:sp>
        <p:nvSpPr>
          <p:cNvPr id="6" name="Google Shape;157;p20">
            <a:extLst>
              <a:ext uri="{FF2B5EF4-FFF2-40B4-BE49-F238E27FC236}">
                <a16:creationId xmlns:a16="http://schemas.microsoft.com/office/drawing/2014/main" id="{549CE1D0-6956-4876-8361-E0F1378BD373}"/>
              </a:ext>
            </a:extLst>
          </p:cNvPr>
          <p:cNvSpPr/>
          <p:nvPr/>
        </p:nvSpPr>
        <p:spPr>
          <a:xfrm>
            <a:off x="3963987" y="695755"/>
            <a:ext cx="1063185" cy="600576"/>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7" tIns="68567" rIns="68567" bIns="6856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7" name="Google Shape;163;p20">
            <a:extLst>
              <a:ext uri="{FF2B5EF4-FFF2-40B4-BE49-F238E27FC236}">
                <a16:creationId xmlns:a16="http://schemas.microsoft.com/office/drawing/2014/main" id="{9EF570CD-1298-405C-894A-213B5893CEEA}"/>
              </a:ext>
            </a:extLst>
          </p:cNvPr>
          <p:cNvSpPr/>
          <p:nvPr/>
        </p:nvSpPr>
        <p:spPr>
          <a:xfrm>
            <a:off x="4996995" y="454668"/>
            <a:ext cx="522521" cy="295194"/>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7" tIns="68567" rIns="68567" bIns="6856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
        <p:nvSpPr>
          <p:cNvPr id="8" name="Google Shape;157;p20">
            <a:extLst>
              <a:ext uri="{FF2B5EF4-FFF2-40B4-BE49-F238E27FC236}">
                <a16:creationId xmlns:a16="http://schemas.microsoft.com/office/drawing/2014/main" id="{73F07BD9-D0A3-45DF-92E3-95CBDA06D588}"/>
              </a:ext>
            </a:extLst>
          </p:cNvPr>
          <p:cNvSpPr/>
          <p:nvPr/>
        </p:nvSpPr>
        <p:spPr>
          <a:xfrm>
            <a:off x="5661304" y="864609"/>
            <a:ext cx="1283501" cy="685007"/>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7" tIns="68567" rIns="68567" bIns="68567"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21489249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2" name="Title 1"/>
          <p:cNvSpPr>
            <a:spLocks noGrp="1"/>
          </p:cNvSpPr>
          <p:nvPr>
            <p:ph type="ctrTitle"/>
          </p:nvPr>
        </p:nvSpPr>
        <p:spPr>
          <a:xfrm>
            <a:off x="609600" y="1123955"/>
            <a:ext cx="7772400" cy="1102519"/>
          </a:xfrm>
        </p:spPr>
        <p:txBody>
          <a:bodyPr/>
          <a:lstStyle/>
          <a:p>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1</a:t>
            </a:r>
            <a:endParaRPr lang="vi-VN" dirty="0">
              <a:latin typeface="Times New Roman" pitchFamily="18" charset="0"/>
              <a:cs typeface="Times New Roman" pitchFamily="18" charset="0"/>
            </a:endParaRPr>
          </a:p>
        </p:txBody>
      </p:sp>
      <p:sp>
        <p:nvSpPr>
          <p:cNvPr id="3" name="Subtitle 2"/>
          <p:cNvSpPr>
            <a:spLocks noGrp="1"/>
          </p:cNvSpPr>
          <p:nvPr>
            <p:ph type="subTitle" idx="1"/>
          </p:nvPr>
        </p:nvSpPr>
        <p:spPr>
          <a:xfrm>
            <a:off x="1295400" y="2190750"/>
            <a:ext cx="6400800" cy="1314450"/>
          </a:xfrm>
        </p:spPr>
        <p:style>
          <a:lnRef idx="1">
            <a:schemeClr val="accent2"/>
          </a:lnRef>
          <a:fillRef idx="2">
            <a:schemeClr val="accent2"/>
          </a:fillRef>
          <a:effectRef idx="1">
            <a:schemeClr val="accent2"/>
          </a:effectRef>
          <a:fontRef idx="minor">
            <a:schemeClr val="dk1"/>
          </a:fontRef>
        </p:style>
        <p:txBody>
          <a:bodyPr>
            <a:normAutofit/>
          </a:bodyPr>
          <a:lstStyle/>
          <a:p>
            <a:r>
              <a:rPr lang="de-DE" sz="3600" b="1" dirty="0">
                <a:latin typeface="Times New Roman" pitchFamily="18" charset="0"/>
                <a:cs typeface="Times New Roman" pitchFamily="18" charset="0"/>
              </a:rPr>
              <a:t>Tìm hiểu về sinh học và các lĩnh vực của sinh học </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139900936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10" y="133350"/>
            <a:ext cx="3494690" cy="354724"/>
          </a:xfrm>
        </p:spPr>
        <p:txBody>
          <a:bodyPr>
            <a:normAutofit fontScale="90000"/>
          </a:bodyPr>
          <a:lstStyle/>
          <a:p>
            <a:r>
              <a:rPr lang="en-US" dirty="0" err="1">
                <a:solidFill>
                  <a:srgbClr val="FF0000"/>
                </a:solidFill>
              </a:rPr>
              <a:t>PHIẾU</a:t>
            </a:r>
            <a:r>
              <a:rPr lang="en-US" dirty="0">
                <a:solidFill>
                  <a:srgbClr val="FF0000"/>
                </a:solidFill>
              </a:rPr>
              <a:t> </a:t>
            </a:r>
            <a:r>
              <a:rPr lang="en-US" dirty="0" err="1">
                <a:solidFill>
                  <a:srgbClr val="FF0000"/>
                </a:solidFill>
              </a:rPr>
              <a:t>HỌC</a:t>
            </a:r>
            <a:r>
              <a:rPr lang="en-US" dirty="0">
                <a:solidFill>
                  <a:srgbClr val="FF0000"/>
                </a:solidFill>
              </a:rPr>
              <a:t> </a:t>
            </a:r>
            <a:r>
              <a:rPr lang="en-US" dirty="0" err="1">
                <a:solidFill>
                  <a:srgbClr val="FF0000"/>
                </a:solidFill>
              </a:rPr>
              <a:t>TẬP</a:t>
            </a:r>
            <a:endParaRPr lang="vi-VN"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41217913"/>
              </p:ext>
            </p:extLst>
          </p:nvPr>
        </p:nvGraphicFramePr>
        <p:xfrm>
          <a:off x="152397" y="666751"/>
          <a:ext cx="8839202" cy="4890131"/>
        </p:xfrm>
        <a:graphic>
          <a:graphicData uri="http://schemas.openxmlformats.org/drawingml/2006/table">
            <a:tbl>
              <a:tblPr firstRow="1" firstCol="1" bandRow="1">
                <a:tableStyleId>{5940675A-B579-460E-94D1-54222C63F5DA}</a:tableStyleId>
              </a:tblPr>
              <a:tblGrid>
                <a:gridCol w="1550331">
                  <a:extLst>
                    <a:ext uri="{9D8B030D-6E8A-4147-A177-3AD203B41FA5}">
                      <a16:colId xmlns:a16="http://schemas.microsoft.com/office/drawing/2014/main" val="20000"/>
                    </a:ext>
                  </a:extLst>
                </a:gridCol>
                <a:gridCol w="2065394">
                  <a:extLst>
                    <a:ext uri="{9D8B030D-6E8A-4147-A177-3AD203B41FA5}">
                      <a16:colId xmlns:a16="http://schemas.microsoft.com/office/drawing/2014/main" val="20001"/>
                    </a:ext>
                  </a:extLst>
                </a:gridCol>
                <a:gridCol w="1822004">
                  <a:extLst>
                    <a:ext uri="{9D8B030D-6E8A-4147-A177-3AD203B41FA5}">
                      <a16:colId xmlns:a16="http://schemas.microsoft.com/office/drawing/2014/main" val="20002"/>
                    </a:ext>
                  </a:extLst>
                </a:gridCol>
                <a:gridCol w="1701165">
                  <a:extLst>
                    <a:ext uri="{9D8B030D-6E8A-4147-A177-3AD203B41FA5}">
                      <a16:colId xmlns:a16="http://schemas.microsoft.com/office/drawing/2014/main" val="20003"/>
                    </a:ext>
                  </a:extLst>
                </a:gridCol>
                <a:gridCol w="1700308">
                  <a:extLst>
                    <a:ext uri="{9D8B030D-6E8A-4147-A177-3AD203B41FA5}">
                      <a16:colId xmlns:a16="http://schemas.microsoft.com/office/drawing/2014/main" val="20004"/>
                    </a:ext>
                  </a:extLst>
                </a:gridCol>
              </a:tblGrid>
              <a:tr h="807530">
                <a:tc gridSpan="5">
                  <a:txBody>
                    <a:bodyPr/>
                    <a:lstStyle/>
                    <a:p>
                      <a:pPr algn="ctr">
                        <a:lnSpc>
                          <a:spcPct val="115000"/>
                        </a:lnSpc>
                        <a:spcAft>
                          <a:spcPts val="0"/>
                        </a:spcAft>
                      </a:pPr>
                      <a:r>
                        <a:rPr lang="de-DE" sz="2400" b="1" dirty="0">
                          <a:effectLst/>
                          <a:latin typeface="Times New Roman" pitchFamily="18" charset="0"/>
                          <a:cs typeface="Times New Roman" pitchFamily="18" charset="0"/>
                        </a:rPr>
                        <a:t>SINH HỌC VÀ CÁC LĨNH VỰC CỦA SINH HỌC</a:t>
                      </a:r>
                      <a:endParaRPr lang="vi-VN" sz="1800" b="1" dirty="0">
                        <a:effectLst/>
                        <a:latin typeface="Times New Roman" pitchFamily="18" charset="0"/>
                        <a:ea typeface="Calibri"/>
                        <a:cs typeface="Times New Roman" pitchFamily="18" charset="0"/>
                      </a:endParaRPr>
                    </a:p>
                  </a:txBody>
                  <a:tcPr marL="68580" marR="68580" marT="0" marB="0">
                    <a:solidFill>
                      <a:srgbClr val="FFFFCC"/>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1391174">
                <a:tc>
                  <a:txBody>
                    <a:bodyPr/>
                    <a:lstStyle/>
                    <a:p>
                      <a:pPr algn="ctr">
                        <a:lnSpc>
                          <a:spcPct val="115000"/>
                        </a:lnSpc>
                        <a:spcAft>
                          <a:spcPts val="0"/>
                        </a:spcAft>
                      </a:pPr>
                      <a:r>
                        <a:rPr lang="de-DE" sz="2000" b="1" dirty="0">
                          <a:effectLst/>
                          <a:latin typeface="Times New Roman" pitchFamily="18" charset="0"/>
                          <a:cs typeface="Times New Roman" pitchFamily="18" charset="0"/>
                        </a:rPr>
                        <a:t>Khái niệm và đối tượng</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Mục tiêu</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Các lĩnh vực nghiên cứu</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Vai trò</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tc>
                  <a:txBody>
                    <a:bodyPr/>
                    <a:lstStyle/>
                    <a:p>
                      <a:pPr algn="ctr">
                        <a:lnSpc>
                          <a:spcPct val="115000"/>
                        </a:lnSpc>
                        <a:spcAft>
                          <a:spcPts val="0"/>
                        </a:spcAft>
                      </a:pPr>
                      <a:r>
                        <a:rPr lang="de-DE" sz="2000" b="1" dirty="0">
                          <a:effectLst/>
                          <a:latin typeface="Times New Roman" pitchFamily="18" charset="0"/>
                          <a:cs typeface="Times New Roman" pitchFamily="18" charset="0"/>
                        </a:rPr>
                        <a:t>Sinh học trong tương lai</a:t>
                      </a:r>
                      <a:endParaRPr lang="vi-VN" sz="1600" b="1" dirty="0">
                        <a:effectLst/>
                        <a:latin typeface="Times New Roman" pitchFamily="18" charset="0"/>
                        <a:ea typeface="Calibri"/>
                        <a:cs typeface="Times New Roman" pitchFamily="18" charset="0"/>
                      </a:endParaRPr>
                    </a:p>
                  </a:txBody>
                  <a:tcPr marL="68580" marR="68580" marT="0" marB="0">
                    <a:solidFill>
                      <a:srgbClr val="FFFFCC"/>
                    </a:solidFill>
                  </a:tcPr>
                </a:tc>
                <a:extLst>
                  <a:ext uri="{0D108BD9-81ED-4DB2-BD59-A6C34878D82A}">
                    <a16:rowId xmlns:a16="http://schemas.microsoft.com/office/drawing/2014/main" val="10001"/>
                  </a:ext>
                </a:extLst>
              </a:tr>
              <a:tr h="2691427">
                <a:tc>
                  <a:txBody>
                    <a:bodyPr/>
                    <a:lstStyle/>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endParaRPr>
                    </a:p>
                    <a:p>
                      <a:pPr>
                        <a:lnSpc>
                          <a:spcPct val="115000"/>
                        </a:lnSpc>
                        <a:spcAft>
                          <a:spcPts val="0"/>
                        </a:spcAft>
                      </a:pPr>
                      <a:r>
                        <a:rPr lang="en-US" sz="1400">
                          <a:effectLst/>
                        </a:rPr>
                        <a:t> </a:t>
                      </a:r>
                      <a:endParaRPr lang="vi-VN" sz="110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dirty="0">
                          <a:effectLst/>
                        </a:rPr>
                        <a:t> </a:t>
                      </a:r>
                      <a:endParaRPr lang="vi-VN" sz="1100" dirty="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dirty="0">
                          <a:effectLst/>
                        </a:rPr>
                        <a:t> </a:t>
                      </a:r>
                      <a:endParaRPr lang="vi-VN" sz="1100" dirty="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a:effectLst/>
                        </a:rPr>
                        <a:t> </a:t>
                      </a:r>
                      <a:endParaRPr lang="vi-VN" sz="1100">
                        <a:effectLst/>
                        <a:latin typeface="Calibri"/>
                        <a:ea typeface="Calibri"/>
                        <a:cs typeface="Times New Roman"/>
                      </a:endParaRPr>
                    </a:p>
                  </a:txBody>
                  <a:tcPr marL="68580" marR="68580" marT="0" marB="0">
                    <a:solidFill>
                      <a:srgbClr val="FFFFCC"/>
                    </a:solidFill>
                  </a:tcPr>
                </a:tc>
                <a:tc>
                  <a:txBody>
                    <a:bodyPr/>
                    <a:lstStyle/>
                    <a:p>
                      <a:pPr>
                        <a:lnSpc>
                          <a:spcPct val="115000"/>
                        </a:lnSpc>
                        <a:spcAft>
                          <a:spcPts val="0"/>
                        </a:spcAft>
                      </a:pPr>
                      <a:r>
                        <a:rPr lang="de-DE" sz="1400" dirty="0">
                          <a:effectLst/>
                        </a:rPr>
                        <a:t> </a:t>
                      </a:r>
                      <a:endParaRPr lang="vi-VN" sz="1100" dirty="0">
                        <a:effectLst/>
                        <a:latin typeface="Calibri"/>
                        <a:ea typeface="Calibri"/>
                        <a:cs typeface="Times New Roman"/>
                      </a:endParaRPr>
                    </a:p>
                  </a:txBody>
                  <a:tcPr marL="68580" marR="68580" marT="0" marB="0">
                    <a:solidFill>
                      <a:srgbClr val="FFFF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09632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20" name="Rectangle 11">
            <a:extLst>
              <a:ext uri="{FF2B5EF4-FFF2-40B4-BE49-F238E27FC236}">
                <a16:creationId xmlns:a16="http://schemas.microsoft.com/office/drawing/2014/main" id="{BB61B6B9-5F2E-4E24-852D-D871D2FA0570}"/>
              </a:ext>
            </a:extLst>
          </p:cNvPr>
          <p:cNvSpPr/>
          <p:nvPr/>
        </p:nvSpPr>
        <p:spPr>
          <a:xfrm>
            <a:off x="60973" y="44939"/>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Khái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niệm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và</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đối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tượng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2" name="Rectangle 1"/>
          <p:cNvSpPr/>
          <p:nvPr/>
        </p:nvSpPr>
        <p:spPr>
          <a:xfrm>
            <a:off x="228606" y="771490"/>
            <a:ext cx="7160935" cy="523220"/>
          </a:xfrm>
          <a:prstGeom prst="rect">
            <a:avLst/>
          </a:prstGeom>
        </p:spPr>
        <p:txBody>
          <a:bodyPr wrap="none">
            <a:spAutoFit/>
          </a:bodyPr>
          <a:lstStyle/>
          <a:p>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ngành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KHTN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sống</a:t>
            </a:r>
            <a:endParaRPr lang="vi-VN" sz="2800" dirty="0">
              <a:latin typeface="Times New Roman" pitchFamily="18" charset="0"/>
              <a:cs typeface="Times New Roman" pitchFamily="18" charset="0"/>
            </a:endParaRPr>
          </a:p>
        </p:txBody>
      </p:sp>
      <p:pic>
        <p:nvPicPr>
          <p:cNvPr id="5" name="Picture 4" descr="Background pattern&#10;&#10;Description automatically generated with low confidence">
            <a:extLst>
              <a:ext uri="{FF2B5EF4-FFF2-40B4-BE49-F238E27FC236}">
                <a16:creationId xmlns:a16="http://schemas.microsoft.com/office/drawing/2014/main" id="{6E987993-75CE-BF92-5C74-CFD9CB206B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9603" y="1330839"/>
            <a:ext cx="6934200" cy="33516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367455" y="4743385"/>
            <a:ext cx="381000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vi-VN" dirty="0">
                <a:latin typeface="+mj-lt"/>
              </a:rPr>
              <a:t> Sự sống trên Trái Đất</a:t>
            </a:r>
          </a:p>
        </p:txBody>
      </p:sp>
    </p:spTree>
    <p:extLst>
      <p:ext uri="{BB962C8B-B14F-4D97-AF65-F5344CB8AC3E}">
        <p14:creationId xmlns:p14="http://schemas.microsoft.com/office/powerpoint/2010/main" val="1791082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Khái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niệm</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và</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đối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tượng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2" name="TextBox 1"/>
          <p:cNvSpPr txBox="1"/>
          <p:nvPr/>
        </p:nvSpPr>
        <p:spPr>
          <a:xfrm>
            <a:off x="381000" y="819155"/>
            <a:ext cx="8001000" cy="954107"/>
          </a:xfrm>
          <a:prstGeom prst="rect">
            <a:avLst/>
          </a:prstGeom>
          <a:noFill/>
        </p:spPr>
        <p:txBody>
          <a:bodyPr wrap="square" rtlCol="0">
            <a:spAutoFit/>
          </a:bodyPr>
          <a:lstStyle/>
          <a:p>
            <a:r>
              <a:rPr lang="en-US" sz="2800" dirty="0" err="1">
                <a:latin typeface="Times New Roman" pitchFamily="18" charset="0"/>
                <a:cs typeface="Times New Roman" pitchFamily="18" charset="0"/>
              </a:rPr>
              <a:t>Đối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cứu</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Các sinh vật cùng các cấp độ tổ chức của TG sống.</a:t>
            </a:r>
            <a:r>
              <a:rPr lang="en-US" sz="2800" dirty="0">
                <a:latin typeface="Times New Roman" pitchFamily="18" charset="0"/>
                <a:cs typeface="Times New Roman" pitchFamily="18" charset="0"/>
              </a:rPr>
              <a:t>  </a:t>
            </a:r>
            <a:endParaRPr lang="vi-VN" sz="2800" dirty="0">
              <a:latin typeface="Times New Roman" pitchFamily="18" charset="0"/>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2811" y="1733665"/>
            <a:ext cx="2876549" cy="2936873"/>
          </a:xfrm>
          <a:prstGeom prst="ellipse">
            <a:avLst/>
          </a:prstGeom>
          <a:ln>
            <a:noFill/>
          </a:ln>
          <a:effectLst>
            <a:outerShdw blurRad="57785" dist="33020" dir="3180000" algn="ctr">
              <a:srgbClr val="000000">
                <a:alpha val="30000"/>
              </a:srgbClr>
            </a:outerShdw>
            <a:softEdge rad="112500"/>
          </a:effectLst>
          <a:scene3d>
            <a:camera prst="orthographicFront">
              <a:rot lat="0" lon="0" rev="0"/>
            </a:camera>
            <a:lightRig rig="brightRoom" dir="t">
              <a:rot lat="0" lon="0" rev="600000"/>
            </a:lightRig>
          </a:scene3d>
          <a:sp3d prstMaterial="metal">
            <a:bevelT w="38100" h="57150" prst="angle"/>
          </a:sp3d>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9" y="1733659"/>
            <a:ext cx="2590799" cy="2936874"/>
          </a:xfrm>
          <a:prstGeom prst="ellipse">
            <a:avLst/>
          </a:prstGeom>
          <a:ln>
            <a:noFill/>
          </a:ln>
          <a:effectLst>
            <a:outerShdw blurRad="57785" dist="33020" dir="3180000" algn="ctr">
              <a:srgbClr val="000000">
                <a:alpha val="30000"/>
              </a:srgbClr>
            </a:outerShdw>
            <a:softEdge rad="112500"/>
          </a:effectLst>
          <a:scene3d>
            <a:camera prst="orthographicFront">
              <a:rot lat="0" lon="0" rev="0"/>
            </a:camera>
            <a:lightRig rig="brightRoom" dir="t">
              <a:rot lat="0" lon="0" rev="600000"/>
            </a:lightRig>
          </a:scene3d>
          <a:sp3d prstMaterial="metal">
            <a:bevelT w="38100" h="57150" prst="angle"/>
          </a:sp3d>
        </p:spPr>
      </p:pic>
      <p:sp>
        <p:nvSpPr>
          <p:cNvPr id="6" name="TextBox 5"/>
          <p:cNvSpPr txBox="1"/>
          <p:nvPr/>
        </p:nvSpPr>
        <p:spPr>
          <a:xfrm>
            <a:off x="2895600" y="4718332"/>
            <a:ext cx="2819400" cy="369332"/>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dirty="0" err="1">
                <a:latin typeface="Times New Roman" pitchFamily="18" charset="0"/>
                <a:cs typeface="Times New Roman" pitchFamily="18" charset="0"/>
              </a:rPr>
              <a:t>Các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loài</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sinh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vật</a:t>
            </a:r>
            <a:r>
              <a:rPr lang="en-US" dirty="0">
                <a:latin typeface="Times New Roman" pitchFamily="18" charset="0"/>
                <a:cs typeface="Times New Roman" pitchFamily="18" charset="0"/>
              </a:rPr>
              <a:t>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10" y="1962150"/>
            <a:ext cx="3276601" cy="2438400"/>
          </a:xfrm>
          <a:prstGeom prst="rect">
            <a:avLst/>
          </a:prstGeom>
        </p:spPr>
      </p:pic>
    </p:spTree>
    <p:extLst>
      <p:ext uri="{BB962C8B-B14F-4D97-AF65-F5344CB8AC3E}">
        <p14:creationId xmlns:p14="http://schemas.microsoft.com/office/powerpoint/2010/main" val="33628022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463" y="646231"/>
            <a:ext cx="8702344" cy="2230320"/>
          </a:xfrm>
        </p:spPr>
        <p:txBody>
          <a:bodyPr>
            <a:normAutofit/>
          </a:bodyPr>
          <a:lstStyle/>
          <a:p>
            <a:pPr marL="0" indent="0" algn="just">
              <a:buNone/>
            </a:pPr>
            <a:r>
              <a:rPr lang="de-DE" sz="2800" dirty="0">
                <a:latin typeface="Times New Roman" pitchFamily="18" charset="0"/>
                <a:ea typeface="Calibri"/>
                <a:cs typeface="Times New Roman" pitchFamily="18" charset="0"/>
              </a:rPr>
              <a:t>Tìm hiểu cấu trúc và sự vận hành của các quá trình sống ở các cấp độ tổ chức của sự sống, qua đó con người có thể điều khiển, tối ưu hóa được nguồn tài nguyên sinh học cũng như phi sinh học, phục vụ cho sự phát triển của xã hội loài người một cách bền vững.</a:t>
            </a:r>
            <a:endParaRPr lang="vi-VN" sz="2800" dirty="0">
              <a:latin typeface="Times New Roman" pitchFamily="18" charset="0"/>
              <a:cs typeface="Times New Roman" pitchFamily="18" charset="0"/>
            </a:endParaRPr>
          </a:p>
        </p:txBody>
      </p:sp>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Mục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tiêu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2870638"/>
            <a:ext cx="9135674" cy="2266950"/>
          </a:xfrm>
          <a:prstGeom prst="rect">
            <a:avLst/>
          </a:prstGeom>
        </p:spPr>
      </p:pic>
    </p:spTree>
    <p:extLst>
      <p:ext uri="{BB962C8B-B14F-4D97-AF65-F5344CB8AC3E}">
        <p14:creationId xmlns:p14="http://schemas.microsoft.com/office/powerpoint/2010/main" val="36612376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lĩnh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vực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8" name="Picture 7"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6" y="646230"/>
            <a:ext cx="9135674" cy="4038600"/>
          </a:xfrm>
          <a:prstGeom prst="rect">
            <a:avLst/>
          </a:prstGeom>
        </p:spPr>
      </p:pic>
      <p:sp>
        <p:nvSpPr>
          <p:cNvPr id="9" name="Rectangle 8"/>
          <p:cNvSpPr/>
          <p:nvPr/>
        </p:nvSpPr>
        <p:spPr>
          <a:xfrm>
            <a:off x="8326" y="4684830"/>
            <a:ext cx="9135674" cy="45867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err="1">
                <a:latin typeface="Times New Roman" pitchFamily="18" charset="0"/>
                <a:cs typeface="Times New Roman" pitchFamily="18" charset="0"/>
              </a:rPr>
              <a:t>Các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lĩnh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nghiên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cứu</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của</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sinh</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học</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3374749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Hình ảnh 8">
            <a:extLst>
              <a:ext uri="{FF2B5EF4-FFF2-40B4-BE49-F238E27FC236}">
                <a16:creationId xmlns:a16="http://schemas.microsoft.com/office/drawing/2014/main" id="{4B31E9C3-2857-4554-9A2F-E296104A5D6F}"/>
              </a:ext>
            </a:extLst>
          </p:cNvPr>
          <p:cNvPicPr>
            <a:picLocks noChangeAspect="1"/>
          </p:cNvPicPr>
          <p:nvPr/>
        </p:nvPicPr>
        <p:blipFill>
          <a:blip r:embed="rId3"/>
          <a:stretch>
            <a:fillRect/>
          </a:stretch>
        </p:blipFill>
        <p:spPr>
          <a:xfrm>
            <a:off x="2904961" y="173437"/>
            <a:ext cx="3177228" cy="3714750"/>
          </a:xfrm>
          <a:prstGeom prst="rect">
            <a:avLst/>
          </a:prstGeom>
          <a:noFill/>
        </p:spPr>
      </p:pic>
      <p:sp>
        <p:nvSpPr>
          <p:cNvPr id="10" name="Hình chữ nhật 9">
            <a:extLst>
              <a:ext uri="{FF2B5EF4-FFF2-40B4-BE49-F238E27FC236}">
                <a16:creationId xmlns:a16="http://schemas.microsoft.com/office/drawing/2014/main" id="{125E670A-F252-425E-8FBD-2584A901E93B}"/>
              </a:ext>
            </a:extLst>
          </p:cNvPr>
          <p:cNvSpPr/>
          <p:nvPr/>
        </p:nvSpPr>
        <p:spPr>
          <a:xfrm>
            <a:off x="2229433" y="4218591"/>
            <a:ext cx="5012011" cy="900244"/>
          </a:xfrm>
          <a:prstGeom prst="rect">
            <a:avLst/>
          </a:prstGeom>
          <a:noFill/>
        </p:spPr>
        <p:txBody>
          <a:bodyPr wrap="none" lIns="68579" tIns="34289" rIns="68579" bIns="34289">
            <a:spAutoFit/>
          </a:bodyPr>
          <a:lstStyle/>
          <a:p>
            <a:pPr algn="ctr"/>
            <a:r>
              <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CÁC HOẠT ĐỘNG</a:t>
            </a:r>
            <a:endParaRPr lang="vi-VN"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grpSp>
        <p:nvGrpSpPr>
          <p:cNvPr id="12" name="Nhóm 11">
            <a:extLst>
              <a:ext uri="{FF2B5EF4-FFF2-40B4-BE49-F238E27FC236}">
                <a16:creationId xmlns:a16="http://schemas.microsoft.com/office/drawing/2014/main" id="{FF13D352-FF12-4774-BF7F-7823AED9D71C}"/>
              </a:ext>
            </a:extLst>
          </p:cNvPr>
          <p:cNvGrpSpPr/>
          <p:nvPr/>
        </p:nvGrpSpPr>
        <p:grpSpPr>
          <a:xfrm>
            <a:off x="1330784" y="1067761"/>
            <a:ext cx="2050090" cy="1061828"/>
            <a:chOff x="1774377" y="1423682"/>
            <a:chExt cx="2733453" cy="1415770"/>
          </a:xfrm>
        </p:grpSpPr>
        <p:sp>
          <p:nvSpPr>
            <p:cNvPr id="26" name="Google Shape;157;p20">
              <a:extLst>
                <a:ext uri="{FF2B5EF4-FFF2-40B4-BE49-F238E27FC236}">
                  <a16:creationId xmlns:a16="http://schemas.microsoft.com/office/drawing/2014/main" id="{E98F7850-E8A1-4D65-AB4B-DB9606909211}"/>
                </a:ext>
              </a:extLst>
            </p:cNvPr>
            <p:cNvSpPr/>
            <p:nvPr/>
          </p:nvSpPr>
          <p:spPr>
            <a:xfrm>
              <a:off x="1774377" y="1423682"/>
              <a:ext cx="2733453"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p>
          </p:txBody>
        </p:sp>
        <p:sp>
          <p:nvSpPr>
            <p:cNvPr id="11" name="Hộp Văn bản 10">
              <a:extLst>
                <a:ext uri="{FF2B5EF4-FFF2-40B4-BE49-F238E27FC236}">
                  <a16:creationId xmlns:a16="http://schemas.microsoft.com/office/drawing/2014/main" id="{2BFA5FA8-BCB5-4109-A323-D465A630B106}"/>
                </a:ext>
              </a:extLst>
            </p:cNvPr>
            <p:cNvSpPr txBox="1"/>
            <p:nvPr/>
          </p:nvSpPr>
          <p:spPr>
            <a:xfrm>
              <a:off x="2165516" y="2092196"/>
              <a:ext cx="1614117" cy="615553"/>
            </a:xfrm>
            <a:prstGeom prst="rect">
              <a:avLst/>
            </a:prstGeom>
            <a:noFill/>
          </p:spPr>
          <p:txBody>
            <a:bodyPr wrap="none" rtlCol="0">
              <a:spAutoFit/>
            </a:bodyPr>
            <a:lstStyle/>
            <a:p>
              <a:r>
                <a:rPr lang="en-US" sz="2400" b="1" dirty="0" err="1">
                  <a:solidFill>
                    <a:srgbClr val="002060"/>
                  </a:solidFill>
                </a:rPr>
                <a:t>Mở</a:t>
              </a:r>
              <a:r>
                <a:rPr lang="en-US" sz="2400" b="1" dirty="0">
                  <a:solidFill>
                    <a:srgbClr val="002060"/>
                  </a:solidFill>
                </a:rPr>
                <a:t> </a:t>
              </a:r>
              <a:r>
                <a:rPr lang="en-US" sz="2400" b="1" dirty="0" err="1">
                  <a:solidFill>
                    <a:srgbClr val="002060"/>
                  </a:solidFill>
                </a:rPr>
                <a:t>đầu</a:t>
              </a:r>
              <a:endParaRPr lang="en-US" sz="2400" b="1" dirty="0">
                <a:solidFill>
                  <a:srgbClr val="002060"/>
                </a:solidFill>
              </a:endParaRPr>
            </a:p>
          </p:txBody>
        </p:sp>
      </p:grpSp>
      <p:grpSp>
        <p:nvGrpSpPr>
          <p:cNvPr id="13" name="Nhóm 12">
            <a:extLst>
              <a:ext uri="{FF2B5EF4-FFF2-40B4-BE49-F238E27FC236}">
                <a16:creationId xmlns:a16="http://schemas.microsoft.com/office/drawing/2014/main" id="{02197C0D-4039-4F65-A23B-3D8031420B89}"/>
              </a:ext>
            </a:extLst>
          </p:cNvPr>
          <p:cNvGrpSpPr/>
          <p:nvPr/>
        </p:nvGrpSpPr>
        <p:grpSpPr>
          <a:xfrm>
            <a:off x="4493581" y="330364"/>
            <a:ext cx="2271617" cy="1061828"/>
            <a:chOff x="5714125" y="780700"/>
            <a:chExt cx="3028822" cy="1415770"/>
          </a:xfrm>
        </p:grpSpPr>
        <p:sp>
          <p:nvSpPr>
            <p:cNvPr id="28" name="Google Shape;157;p20">
              <a:extLst>
                <a:ext uri="{FF2B5EF4-FFF2-40B4-BE49-F238E27FC236}">
                  <a16:creationId xmlns:a16="http://schemas.microsoft.com/office/drawing/2014/main" id="{A125F3E3-B2C7-4AA0-9D9F-E550F085FF67}"/>
                </a:ext>
              </a:extLst>
            </p:cNvPr>
            <p:cNvSpPr/>
            <p:nvPr/>
          </p:nvSpPr>
          <p:spPr>
            <a:xfrm>
              <a:off x="5714125" y="780700"/>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p>
          </p:txBody>
        </p:sp>
        <p:sp>
          <p:nvSpPr>
            <p:cNvPr id="30" name="Hộp Văn bản 29">
              <a:extLst>
                <a:ext uri="{FF2B5EF4-FFF2-40B4-BE49-F238E27FC236}">
                  <a16:creationId xmlns:a16="http://schemas.microsoft.com/office/drawing/2014/main" id="{0C48347C-72DD-4A44-99EC-6A94926D6872}"/>
                </a:ext>
              </a:extLst>
            </p:cNvPr>
            <p:cNvSpPr txBox="1"/>
            <p:nvPr/>
          </p:nvSpPr>
          <p:spPr>
            <a:xfrm>
              <a:off x="6094476" y="1042997"/>
              <a:ext cx="2162013" cy="1107995"/>
            </a:xfrm>
            <a:prstGeom prst="rect">
              <a:avLst/>
            </a:prstGeom>
            <a:noFill/>
          </p:spPr>
          <p:txBody>
            <a:bodyPr wrap="square" rtlCol="0">
              <a:spAutoFit/>
            </a:bodyPr>
            <a:lstStyle/>
            <a:p>
              <a:r>
                <a:rPr lang="en-US" sz="2400" b="1" dirty="0" err="1">
                  <a:solidFill>
                    <a:srgbClr val="002060"/>
                  </a:solidFill>
                </a:rPr>
                <a:t>Hình</a:t>
              </a:r>
              <a:r>
                <a:rPr lang="en-US" sz="2400" b="1" dirty="0">
                  <a:solidFill>
                    <a:srgbClr val="002060"/>
                  </a:solidFill>
                </a:rPr>
                <a:t> </a:t>
              </a:r>
              <a:r>
                <a:rPr lang="en-US" sz="2400" b="1" dirty="0" err="1">
                  <a:solidFill>
                    <a:srgbClr val="002060"/>
                  </a:solidFill>
                </a:rPr>
                <a:t>thành</a:t>
              </a:r>
              <a:r>
                <a:rPr lang="en-US" sz="2400" b="1" dirty="0">
                  <a:solidFill>
                    <a:srgbClr val="002060"/>
                  </a:solidFill>
                </a:rPr>
                <a:t> </a:t>
              </a:r>
              <a:r>
                <a:rPr lang="en-US" sz="2400" b="1" dirty="0" err="1">
                  <a:solidFill>
                    <a:srgbClr val="002060"/>
                  </a:solidFill>
                </a:rPr>
                <a:t>kiến</a:t>
              </a:r>
              <a:r>
                <a:rPr lang="en-US" sz="2400" b="1" dirty="0">
                  <a:solidFill>
                    <a:srgbClr val="002060"/>
                  </a:solidFill>
                </a:rPr>
                <a:t> </a:t>
              </a:r>
              <a:r>
                <a:rPr lang="en-US" sz="2400" b="1" dirty="0" err="1">
                  <a:solidFill>
                    <a:srgbClr val="002060"/>
                  </a:solidFill>
                </a:rPr>
                <a:t>thức</a:t>
              </a:r>
              <a:endParaRPr lang="en-US" sz="2400" b="1" dirty="0">
                <a:solidFill>
                  <a:srgbClr val="002060"/>
                </a:solidFill>
              </a:endParaRPr>
            </a:p>
          </p:txBody>
        </p:sp>
      </p:grpSp>
      <p:grpSp>
        <p:nvGrpSpPr>
          <p:cNvPr id="15" name="Nhóm 14">
            <a:extLst>
              <a:ext uri="{FF2B5EF4-FFF2-40B4-BE49-F238E27FC236}">
                <a16:creationId xmlns:a16="http://schemas.microsoft.com/office/drawing/2014/main" id="{2743DAFD-E003-42CA-BE1A-E2285E182AD8}"/>
              </a:ext>
            </a:extLst>
          </p:cNvPr>
          <p:cNvGrpSpPr/>
          <p:nvPr/>
        </p:nvGrpSpPr>
        <p:grpSpPr>
          <a:xfrm>
            <a:off x="6476967" y="1123372"/>
            <a:ext cx="2271617" cy="1061828"/>
            <a:chOff x="6997439" y="2348815"/>
            <a:chExt cx="3028822" cy="1415770"/>
          </a:xfrm>
        </p:grpSpPr>
        <p:sp>
          <p:nvSpPr>
            <p:cNvPr id="31" name="Google Shape;157;p20">
              <a:extLst>
                <a:ext uri="{FF2B5EF4-FFF2-40B4-BE49-F238E27FC236}">
                  <a16:creationId xmlns:a16="http://schemas.microsoft.com/office/drawing/2014/main" id="{D2EA517D-9760-4CA9-AF11-05ED30AE9EC4}"/>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p>
          </p:txBody>
        </p:sp>
        <p:sp>
          <p:nvSpPr>
            <p:cNvPr id="32" name="Hộp Văn bản 31">
              <a:extLst>
                <a:ext uri="{FF2B5EF4-FFF2-40B4-BE49-F238E27FC236}">
                  <a16:creationId xmlns:a16="http://schemas.microsoft.com/office/drawing/2014/main" id="{74DC3889-63BE-4E10-AD0D-8A371EC699CD}"/>
                </a:ext>
              </a:extLst>
            </p:cNvPr>
            <p:cNvSpPr txBox="1"/>
            <p:nvPr/>
          </p:nvSpPr>
          <p:spPr>
            <a:xfrm>
              <a:off x="7522714" y="2884088"/>
              <a:ext cx="2162013" cy="615553"/>
            </a:xfrm>
            <a:prstGeom prst="rect">
              <a:avLst/>
            </a:prstGeom>
            <a:noFill/>
          </p:spPr>
          <p:txBody>
            <a:bodyPr wrap="square" rtlCol="0">
              <a:spAutoFit/>
            </a:bodyPr>
            <a:lstStyle/>
            <a:p>
              <a:r>
                <a:rPr lang="en-US" sz="2400" b="1" dirty="0" err="1">
                  <a:solidFill>
                    <a:srgbClr val="002060"/>
                  </a:solidFill>
                </a:rPr>
                <a:t>Luyện</a:t>
              </a:r>
              <a:r>
                <a:rPr lang="en-US" sz="2400" b="1" dirty="0">
                  <a:solidFill>
                    <a:srgbClr val="002060"/>
                  </a:solidFill>
                </a:rPr>
                <a:t> </a:t>
              </a:r>
              <a:r>
                <a:rPr lang="en-US" sz="2400" b="1" dirty="0" err="1">
                  <a:solidFill>
                    <a:srgbClr val="002060"/>
                  </a:solidFill>
                </a:rPr>
                <a:t>tập</a:t>
              </a:r>
              <a:endParaRPr lang="en-US" sz="2400" b="1" dirty="0">
                <a:solidFill>
                  <a:srgbClr val="002060"/>
                </a:solidFill>
              </a:endParaRPr>
            </a:p>
          </p:txBody>
        </p:sp>
      </p:grpSp>
      <p:sp>
        <p:nvSpPr>
          <p:cNvPr id="16" name="Google Shape;162;p20">
            <a:extLst>
              <a:ext uri="{FF2B5EF4-FFF2-40B4-BE49-F238E27FC236}">
                <a16:creationId xmlns:a16="http://schemas.microsoft.com/office/drawing/2014/main" id="{C0ADFAA8-8CC7-4D2F-BE3A-F51CE7B478C5}"/>
              </a:ext>
            </a:extLst>
          </p:cNvPr>
          <p:cNvSpPr/>
          <p:nvPr/>
        </p:nvSpPr>
        <p:spPr>
          <a:xfrm>
            <a:off x="3397893" y="1733550"/>
            <a:ext cx="1707508" cy="903298"/>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4">
              <a:lumMod val="60000"/>
              <a:lumOff val="40000"/>
            </a:schemeClr>
          </a:solidFill>
          <a:ln>
            <a:noFill/>
          </a:ln>
        </p:spPr>
        <p:txBody>
          <a:bodyPr spcFirstLastPara="1" wrap="square" lIns="91423" tIns="91423" rIns="91423" bIns="91423"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a:p>
        </p:txBody>
      </p:sp>
      <p:grpSp>
        <p:nvGrpSpPr>
          <p:cNvPr id="14" name="Nhóm 13">
            <a:extLst>
              <a:ext uri="{FF2B5EF4-FFF2-40B4-BE49-F238E27FC236}">
                <a16:creationId xmlns:a16="http://schemas.microsoft.com/office/drawing/2014/main" id="{5A49C3E4-32FC-415B-B0A0-356A49F60C39}"/>
              </a:ext>
            </a:extLst>
          </p:cNvPr>
          <p:cNvGrpSpPr/>
          <p:nvPr/>
        </p:nvGrpSpPr>
        <p:grpSpPr>
          <a:xfrm>
            <a:off x="5675250" y="2428277"/>
            <a:ext cx="2271617" cy="1061829"/>
            <a:chOff x="6997439" y="2348815"/>
            <a:chExt cx="3028822" cy="1415770"/>
          </a:xfrm>
        </p:grpSpPr>
        <p:sp>
          <p:nvSpPr>
            <p:cNvPr id="17" name="Google Shape;157;p20">
              <a:extLst>
                <a:ext uri="{FF2B5EF4-FFF2-40B4-BE49-F238E27FC236}">
                  <a16:creationId xmlns:a16="http://schemas.microsoft.com/office/drawing/2014/main" id="{68EA85BB-1601-4E2D-ADD0-C19C55EB126D}"/>
                </a:ext>
              </a:extLst>
            </p:cNvPr>
            <p:cNvSpPr/>
            <p:nvPr/>
          </p:nvSpPr>
          <p:spPr>
            <a:xfrm>
              <a:off x="6997439" y="2348815"/>
              <a:ext cx="3028822" cy="1415770"/>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68569" tIns="68569" rIns="68569" bIns="68569"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dirty="0"/>
            </a:p>
          </p:txBody>
        </p:sp>
        <p:sp>
          <p:nvSpPr>
            <p:cNvPr id="18" name="Hộp Văn bản 17">
              <a:extLst>
                <a:ext uri="{FF2B5EF4-FFF2-40B4-BE49-F238E27FC236}">
                  <a16:creationId xmlns:a16="http://schemas.microsoft.com/office/drawing/2014/main" id="{A9806B95-6633-468E-AD43-6EB5B873C8E4}"/>
                </a:ext>
              </a:extLst>
            </p:cNvPr>
            <p:cNvSpPr txBox="1"/>
            <p:nvPr/>
          </p:nvSpPr>
          <p:spPr>
            <a:xfrm>
              <a:off x="7510658" y="2946510"/>
              <a:ext cx="2162013" cy="615552"/>
            </a:xfrm>
            <a:prstGeom prst="rect">
              <a:avLst/>
            </a:prstGeom>
            <a:noFill/>
          </p:spPr>
          <p:txBody>
            <a:bodyPr wrap="square" rtlCol="0">
              <a:spAutoFit/>
            </a:bodyPr>
            <a:lstStyle/>
            <a:p>
              <a:r>
                <a:rPr lang="en-US" sz="2400" b="1" dirty="0" err="1">
                  <a:solidFill>
                    <a:srgbClr val="002060"/>
                  </a:solidFill>
                </a:rPr>
                <a:t>Vận</a:t>
              </a:r>
              <a:r>
                <a:rPr lang="en-US" sz="2400" b="1" dirty="0">
                  <a:solidFill>
                    <a:srgbClr val="002060"/>
                  </a:solidFill>
                </a:rPr>
                <a:t> </a:t>
              </a:r>
              <a:r>
                <a:rPr lang="en-US" sz="2400" b="1" dirty="0" err="1">
                  <a:solidFill>
                    <a:srgbClr val="002060"/>
                  </a:solidFill>
                </a:rPr>
                <a:t>dụng</a:t>
              </a:r>
              <a:endParaRPr lang="en-US" sz="2400" b="1" dirty="0">
                <a:solidFill>
                  <a:srgbClr val="002060"/>
                </a:solidFill>
              </a:endParaRPr>
            </a:p>
          </p:txBody>
        </p:sp>
      </p:grpSp>
    </p:spTree>
    <p:extLst>
      <p:ext uri="{BB962C8B-B14F-4D97-AF65-F5344CB8AC3E}">
        <p14:creationId xmlns:p14="http://schemas.microsoft.com/office/powerpoint/2010/main" val="603335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par>
                                <p:cTn id="11" presetID="2" presetClass="entr" presetSubtype="9"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0-#ppt_h/2"/>
                                          </p:val>
                                        </p:tav>
                                        <p:tav tm="100000">
                                          <p:val>
                                            <p:strVal val="#ppt_y"/>
                                          </p:val>
                                        </p:tav>
                                      </p:tavLst>
                                    </p:anim>
                                  </p:childTnLst>
                                </p:cTn>
                              </p:par>
                              <p:par>
                                <p:cTn id="15" presetID="14" presetClass="entr" presetSubtype="1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par>
                                <p:cTn id="18" presetID="26"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ipe(down)">
                                      <p:cBhvr>
                                        <p:cTn id="20" dur="580">
                                          <p:stCondLst>
                                            <p:cond delay="0"/>
                                          </p:stCondLst>
                                        </p:cTn>
                                        <p:tgtEl>
                                          <p:spTgt spid="15"/>
                                        </p:tgtEl>
                                      </p:cBhvr>
                                    </p:animEffect>
                                    <p:anim calcmode="lin" valueType="num">
                                      <p:cBhvr>
                                        <p:cTn id="2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6" dur="26">
                                          <p:stCondLst>
                                            <p:cond delay="650"/>
                                          </p:stCondLst>
                                        </p:cTn>
                                        <p:tgtEl>
                                          <p:spTgt spid="15"/>
                                        </p:tgtEl>
                                      </p:cBhvr>
                                      <p:to x="100000" y="60000"/>
                                    </p:animScale>
                                    <p:animScale>
                                      <p:cBhvr>
                                        <p:cTn id="27" dur="166" decel="50000">
                                          <p:stCondLst>
                                            <p:cond delay="676"/>
                                          </p:stCondLst>
                                        </p:cTn>
                                        <p:tgtEl>
                                          <p:spTgt spid="15"/>
                                        </p:tgtEl>
                                      </p:cBhvr>
                                      <p:to x="100000" y="100000"/>
                                    </p:animScale>
                                    <p:animScale>
                                      <p:cBhvr>
                                        <p:cTn id="28" dur="26">
                                          <p:stCondLst>
                                            <p:cond delay="1312"/>
                                          </p:stCondLst>
                                        </p:cTn>
                                        <p:tgtEl>
                                          <p:spTgt spid="15"/>
                                        </p:tgtEl>
                                      </p:cBhvr>
                                      <p:to x="100000" y="80000"/>
                                    </p:animScale>
                                    <p:animScale>
                                      <p:cBhvr>
                                        <p:cTn id="29" dur="166" decel="50000">
                                          <p:stCondLst>
                                            <p:cond delay="1338"/>
                                          </p:stCondLst>
                                        </p:cTn>
                                        <p:tgtEl>
                                          <p:spTgt spid="15"/>
                                        </p:tgtEl>
                                      </p:cBhvr>
                                      <p:to x="100000" y="100000"/>
                                    </p:animScale>
                                    <p:animScale>
                                      <p:cBhvr>
                                        <p:cTn id="30" dur="26">
                                          <p:stCondLst>
                                            <p:cond delay="1642"/>
                                          </p:stCondLst>
                                        </p:cTn>
                                        <p:tgtEl>
                                          <p:spTgt spid="15"/>
                                        </p:tgtEl>
                                      </p:cBhvr>
                                      <p:to x="100000" y="90000"/>
                                    </p:animScale>
                                    <p:animScale>
                                      <p:cBhvr>
                                        <p:cTn id="31" dur="166" decel="50000">
                                          <p:stCondLst>
                                            <p:cond delay="1668"/>
                                          </p:stCondLst>
                                        </p:cTn>
                                        <p:tgtEl>
                                          <p:spTgt spid="15"/>
                                        </p:tgtEl>
                                      </p:cBhvr>
                                      <p:to x="100000" y="100000"/>
                                    </p:animScale>
                                    <p:animScale>
                                      <p:cBhvr>
                                        <p:cTn id="32" dur="26">
                                          <p:stCondLst>
                                            <p:cond delay="1808"/>
                                          </p:stCondLst>
                                        </p:cTn>
                                        <p:tgtEl>
                                          <p:spTgt spid="15"/>
                                        </p:tgtEl>
                                      </p:cBhvr>
                                      <p:to x="100000" y="95000"/>
                                    </p:animScale>
                                    <p:animScale>
                                      <p:cBhvr>
                                        <p:cTn id="33" dur="166" decel="50000">
                                          <p:stCondLst>
                                            <p:cond delay="1834"/>
                                          </p:stCondLst>
                                        </p:cTn>
                                        <p:tgtEl>
                                          <p:spTgt spid="15"/>
                                        </p:tgtEl>
                                      </p:cBhvr>
                                      <p:to x="100000" y="100000"/>
                                    </p:animScale>
                                  </p:childTnLst>
                                </p:cTn>
                              </p:par>
                              <p:par>
                                <p:cTn id="34" presetID="26" presetClass="entr" presetSubtype="0"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80">
                                          <p:stCondLst>
                                            <p:cond delay="0"/>
                                          </p:stCondLst>
                                        </p:cTn>
                                        <p:tgtEl>
                                          <p:spTgt spid="14"/>
                                        </p:tgtEl>
                                      </p:cBhvr>
                                    </p:animEffect>
                                    <p:anim calcmode="lin" valueType="num">
                                      <p:cBhvr>
                                        <p:cTn id="3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2" dur="26">
                                          <p:stCondLst>
                                            <p:cond delay="650"/>
                                          </p:stCondLst>
                                        </p:cTn>
                                        <p:tgtEl>
                                          <p:spTgt spid="14"/>
                                        </p:tgtEl>
                                      </p:cBhvr>
                                      <p:to x="100000" y="60000"/>
                                    </p:animScale>
                                    <p:animScale>
                                      <p:cBhvr>
                                        <p:cTn id="43" dur="166" decel="50000">
                                          <p:stCondLst>
                                            <p:cond delay="676"/>
                                          </p:stCondLst>
                                        </p:cTn>
                                        <p:tgtEl>
                                          <p:spTgt spid="14"/>
                                        </p:tgtEl>
                                      </p:cBhvr>
                                      <p:to x="100000" y="100000"/>
                                    </p:animScale>
                                    <p:animScale>
                                      <p:cBhvr>
                                        <p:cTn id="44" dur="26">
                                          <p:stCondLst>
                                            <p:cond delay="1312"/>
                                          </p:stCondLst>
                                        </p:cTn>
                                        <p:tgtEl>
                                          <p:spTgt spid="14"/>
                                        </p:tgtEl>
                                      </p:cBhvr>
                                      <p:to x="100000" y="80000"/>
                                    </p:animScale>
                                    <p:animScale>
                                      <p:cBhvr>
                                        <p:cTn id="45" dur="166" decel="50000">
                                          <p:stCondLst>
                                            <p:cond delay="1338"/>
                                          </p:stCondLst>
                                        </p:cTn>
                                        <p:tgtEl>
                                          <p:spTgt spid="14"/>
                                        </p:tgtEl>
                                      </p:cBhvr>
                                      <p:to x="100000" y="100000"/>
                                    </p:animScale>
                                    <p:animScale>
                                      <p:cBhvr>
                                        <p:cTn id="46" dur="26">
                                          <p:stCondLst>
                                            <p:cond delay="1642"/>
                                          </p:stCondLst>
                                        </p:cTn>
                                        <p:tgtEl>
                                          <p:spTgt spid="14"/>
                                        </p:tgtEl>
                                      </p:cBhvr>
                                      <p:to x="100000" y="90000"/>
                                    </p:animScale>
                                    <p:animScale>
                                      <p:cBhvr>
                                        <p:cTn id="47" dur="166" decel="50000">
                                          <p:stCondLst>
                                            <p:cond delay="1668"/>
                                          </p:stCondLst>
                                        </p:cTn>
                                        <p:tgtEl>
                                          <p:spTgt spid="14"/>
                                        </p:tgtEl>
                                      </p:cBhvr>
                                      <p:to x="100000" y="100000"/>
                                    </p:animScale>
                                    <p:animScale>
                                      <p:cBhvr>
                                        <p:cTn id="48" dur="26">
                                          <p:stCondLst>
                                            <p:cond delay="1808"/>
                                          </p:stCondLst>
                                        </p:cTn>
                                        <p:tgtEl>
                                          <p:spTgt spid="14"/>
                                        </p:tgtEl>
                                      </p:cBhvr>
                                      <p:to x="100000" y="95000"/>
                                    </p:animScale>
                                    <p:animScale>
                                      <p:cBhvr>
                                        <p:cTn id="49"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Các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lĩnh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vực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nghiên</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cứu</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
        <p:nvSpPr>
          <p:cNvPr id="7" name="Rectangle 6"/>
          <p:cNvSpPr/>
          <p:nvPr/>
        </p:nvSpPr>
        <p:spPr>
          <a:xfrm>
            <a:off x="838200" y="1962150"/>
            <a:ext cx="2286000" cy="1295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HỌC</a:t>
            </a:r>
            <a:endParaRPr lang="vi-VN" sz="3200" b="1" dirty="0">
              <a:latin typeface="Times New Roman" pitchFamily="18" charset="0"/>
              <a:cs typeface="Times New Roman" pitchFamily="18" charset="0"/>
            </a:endParaRPr>
          </a:p>
        </p:txBody>
      </p:sp>
      <p:sp>
        <p:nvSpPr>
          <p:cNvPr id="8" name="Left-Up Arrow 7"/>
          <p:cNvSpPr/>
          <p:nvPr/>
        </p:nvSpPr>
        <p:spPr>
          <a:xfrm rot="7868640">
            <a:off x="2927146" y="1398865"/>
            <a:ext cx="2488300" cy="2359335"/>
          </a:xfrm>
          <a:prstGeom prst="leftUpArrow">
            <a:avLst>
              <a:gd name="adj1" fmla="val 10349"/>
              <a:gd name="adj2" fmla="val 25438"/>
              <a:gd name="adj3" fmla="val 1742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vi-VN"/>
          </a:p>
        </p:txBody>
      </p:sp>
      <p:sp>
        <p:nvSpPr>
          <p:cNvPr id="9" name="Rounded Rectangle 8"/>
          <p:cNvSpPr/>
          <p:nvPr/>
        </p:nvSpPr>
        <p:spPr>
          <a:xfrm>
            <a:off x="4811110" y="789245"/>
            <a:ext cx="3799490" cy="11729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de-DE" sz="3200" dirty="0">
                <a:latin typeface="Times New Roman" pitchFamily="18" charset="0"/>
                <a:cs typeface="Times New Roman" pitchFamily="18" charset="0"/>
              </a:rPr>
              <a:t>Nghiên cứu cơ bản</a:t>
            </a:r>
            <a:endParaRPr lang="vi-VN" sz="3200" dirty="0">
              <a:latin typeface="Times New Roman" pitchFamily="18" charset="0"/>
              <a:cs typeface="Times New Roman" pitchFamily="18" charset="0"/>
            </a:endParaRPr>
          </a:p>
        </p:txBody>
      </p:sp>
      <p:sp>
        <p:nvSpPr>
          <p:cNvPr id="10" name="Rounded Rectangle 9"/>
          <p:cNvSpPr/>
          <p:nvPr/>
        </p:nvSpPr>
        <p:spPr>
          <a:xfrm>
            <a:off x="4724400" y="3311415"/>
            <a:ext cx="3886200" cy="12954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de-DE" sz="3200" dirty="0">
                <a:latin typeface="Times New Roman" pitchFamily="18" charset="0"/>
                <a:cs typeface="Times New Roman" pitchFamily="18" charset="0"/>
              </a:rPr>
              <a:t>Nghiên cứu ứng dụng</a:t>
            </a:r>
            <a:endParaRPr lang="vi-VN" sz="3200" dirty="0">
              <a:latin typeface="Times New Roman" pitchFamily="18" charset="0"/>
              <a:cs typeface="Times New Roman" pitchFamily="18" charset="0"/>
            </a:endParaRPr>
          </a:p>
        </p:txBody>
      </p:sp>
    </p:spTree>
    <p:extLst>
      <p:ext uri="{BB962C8B-B14F-4D97-AF65-F5344CB8AC3E}">
        <p14:creationId xmlns:p14="http://schemas.microsoft.com/office/powerpoint/2010/main" val="1748658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ppt_x"/>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0439" r="9787" b="6604"/>
          <a:stretch/>
        </p:blipFill>
        <p:spPr>
          <a:xfrm>
            <a:off x="170794" y="0"/>
            <a:ext cx="6705598" cy="5143500"/>
          </a:xfrm>
          <a:prstGeom prst="ellipse">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pic>
      <p:sp>
        <p:nvSpPr>
          <p:cNvPr id="6" name="Oval Callout 5"/>
          <p:cNvSpPr/>
          <p:nvPr/>
        </p:nvSpPr>
        <p:spPr>
          <a:xfrm>
            <a:off x="6316716" y="1"/>
            <a:ext cx="2774732" cy="1504950"/>
          </a:xfrm>
          <a:prstGeom prst="wedgeEllipseCallou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lĩnh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vực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nghiên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cứu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sinh</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học</a:t>
            </a:r>
            <a:endParaRPr lang="vi-VN" sz="2000" dirty="0">
              <a:latin typeface="Times New Roman" pitchFamily="18" charset="0"/>
              <a:cs typeface="Times New Roman" pitchFamily="18" charset="0"/>
            </a:endParaRPr>
          </a:p>
        </p:txBody>
      </p:sp>
    </p:spTree>
    <p:extLst>
      <p:ext uri="{BB962C8B-B14F-4D97-AF65-F5344CB8AC3E}">
        <p14:creationId xmlns:p14="http://schemas.microsoft.com/office/powerpoint/2010/main" val="4152393145"/>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Google Shape;398;p43"/>
          <p:cNvSpPr/>
          <p:nvPr/>
        </p:nvSpPr>
        <p:spPr>
          <a:xfrm>
            <a:off x="30480" y="2057401"/>
            <a:ext cx="9144000" cy="758282"/>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228600" cap="flat" cmpd="sng">
            <a:solidFill>
              <a:schemeClr val="dk2"/>
            </a:solidFill>
            <a:prstDash val="solid"/>
            <a:miter lim="8000"/>
            <a:headEnd type="none" w="sm" len="sm"/>
            <a:tailEnd type="none" w="sm" len="sm"/>
          </a:ln>
        </p:spPr>
        <p:txBody>
          <a:bodyPr spcFirstLastPara="1" wrap="square" lIns="91425" tIns="45700" rIns="91425" bIns="45700" anchor="ctr" anchorCtr="0">
            <a:noAutofit/>
          </a:bodyPr>
          <a:lstStyle/>
          <a:p>
            <a:pPr defTabSz="914400"/>
            <a:endParaRPr sz="1400">
              <a:solidFill>
                <a:srgbClr val="000000"/>
              </a:solidFill>
              <a:latin typeface="#9Slide02 Tieu de rat dai 01" panose="020B0604020202020204" charset="0"/>
              <a:ea typeface="#9Slide02 Tieu de rat dai 01" panose="020B0604020202020204" charset="0"/>
              <a:cs typeface="Calibri"/>
              <a:sym typeface="Calibri"/>
            </a:endParaRPr>
          </a:p>
        </p:txBody>
      </p:sp>
      <p:sp>
        <p:nvSpPr>
          <p:cNvPr id="28" name="Google Shape;399;p43"/>
          <p:cNvSpPr/>
          <p:nvPr/>
        </p:nvSpPr>
        <p:spPr>
          <a:xfrm>
            <a:off x="30480" y="2057401"/>
            <a:ext cx="9144000" cy="758282"/>
          </a:xfrm>
          <a:custGeom>
            <a:avLst/>
            <a:gdLst/>
            <a:ahLst/>
            <a:cxnLst/>
            <a:rect l="l" t="t" r="r" b="b"/>
            <a:pathLst>
              <a:path w="12192000" h="1348058" extrusionOk="0">
                <a:moveTo>
                  <a:pt x="12192000" y="0"/>
                </a:moveTo>
                <a:lnTo>
                  <a:pt x="10837333" y="0"/>
                </a:lnTo>
                <a:cubicBezTo>
                  <a:pt x="10463295" y="0"/>
                  <a:pt x="10160000" y="301773"/>
                  <a:pt x="10160000" y="674029"/>
                </a:cubicBezTo>
                <a:lnTo>
                  <a:pt x="10160000" y="674029"/>
                </a:lnTo>
                <a:cubicBezTo>
                  <a:pt x="10160000" y="1046281"/>
                  <a:pt x="9856705" y="1348059"/>
                  <a:pt x="9482667" y="1348059"/>
                </a:cubicBezTo>
                <a:lnTo>
                  <a:pt x="9482667" y="1348059"/>
                </a:lnTo>
                <a:cubicBezTo>
                  <a:pt x="9108581" y="1348059"/>
                  <a:pt x="8805333" y="1046281"/>
                  <a:pt x="8805333" y="674029"/>
                </a:cubicBezTo>
                <a:lnTo>
                  <a:pt x="8805333" y="674029"/>
                </a:lnTo>
                <a:cubicBezTo>
                  <a:pt x="8805333" y="301773"/>
                  <a:pt x="8502086" y="0"/>
                  <a:pt x="8128000" y="0"/>
                </a:cubicBezTo>
                <a:lnTo>
                  <a:pt x="8128000" y="0"/>
                </a:lnTo>
                <a:cubicBezTo>
                  <a:pt x="7753915" y="0"/>
                  <a:pt x="7450667" y="301773"/>
                  <a:pt x="7450667" y="674029"/>
                </a:cubicBezTo>
                <a:lnTo>
                  <a:pt x="7450667" y="674029"/>
                </a:lnTo>
                <a:cubicBezTo>
                  <a:pt x="7450667" y="1046281"/>
                  <a:pt x="7147419" y="1348059"/>
                  <a:pt x="6773334" y="1348059"/>
                </a:cubicBezTo>
                <a:lnTo>
                  <a:pt x="6773334" y="1348059"/>
                </a:lnTo>
                <a:cubicBezTo>
                  <a:pt x="6399248" y="1348059"/>
                  <a:pt x="6096000" y="1046281"/>
                  <a:pt x="6096000" y="674029"/>
                </a:cubicBezTo>
                <a:lnTo>
                  <a:pt x="6096000" y="674029"/>
                </a:lnTo>
                <a:cubicBezTo>
                  <a:pt x="6096000" y="301773"/>
                  <a:pt x="5792753" y="0"/>
                  <a:pt x="5418667" y="0"/>
                </a:cubicBezTo>
                <a:lnTo>
                  <a:pt x="5418667" y="0"/>
                </a:lnTo>
                <a:cubicBezTo>
                  <a:pt x="5044581" y="0"/>
                  <a:pt x="4741334" y="301773"/>
                  <a:pt x="4741334" y="674029"/>
                </a:cubicBezTo>
                <a:lnTo>
                  <a:pt x="4741334" y="674029"/>
                </a:lnTo>
                <a:cubicBezTo>
                  <a:pt x="4741334" y="1046281"/>
                  <a:pt x="4438076" y="1348059"/>
                  <a:pt x="4064000" y="1348059"/>
                </a:cubicBezTo>
                <a:lnTo>
                  <a:pt x="4064000" y="1348059"/>
                </a:lnTo>
                <a:cubicBezTo>
                  <a:pt x="3689924" y="1348059"/>
                  <a:pt x="3386667" y="1046281"/>
                  <a:pt x="3386667" y="674029"/>
                </a:cubicBezTo>
                <a:lnTo>
                  <a:pt x="3386667" y="674029"/>
                </a:lnTo>
                <a:cubicBezTo>
                  <a:pt x="3386667" y="301773"/>
                  <a:pt x="3083410" y="0"/>
                  <a:pt x="2709333" y="0"/>
                </a:cubicBezTo>
                <a:lnTo>
                  <a:pt x="2709333" y="0"/>
                </a:lnTo>
                <a:cubicBezTo>
                  <a:pt x="2335257" y="0"/>
                  <a:pt x="2032000" y="301773"/>
                  <a:pt x="2032000" y="674029"/>
                </a:cubicBezTo>
                <a:lnTo>
                  <a:pt x="2032000" y="674029"/>
                </a:lnTo>
                <a:cubicBezTo>
                  <a:pt x="2032000" y="1046281"/>
                  <a:pt x="1728743" y="1348059"/>
                  <a:pt x="1354667" y="1348059"/>
                </a:cubicBezTo>
                <a:lnTo>
                  <a:pt x="0" y="1348059"/>
                </a:lnTo>
              </a:path>
            </a:pathLst>
          </a:custGeom>
          <a:noFill/>
          <a:ln w="19050" cap="flat" cmpd="sng">
            <a:solidFill>
              <a:schemeClr val="lt1"/>
            </a:solidFill>
            <a:prstDash val="dash"/>
            <a:miter lim="8000"/>
            <a:headEnd type="none" w="sm" len="sm"/>
            <a:tailEnd type="none" w="sm" len="sm"/>
          </a:ln>
        </p:spPr>
        <p:txBody>
          <a:bodyPr spcFirstLastPara="1" wrap="square" lIns="91425" tIns="45700" rIns="91425" bIns="45700" anchor="ctr" anchorCtr="0">
            <a:noAutofit/>
          </a:bodyPr>
          <a:lstStyle/>
          <a:p>
            <a:pPr defTabSz="914400"/>
            <a:endParaRPr sz="1400">
              <a:solidFill>
                <a:prstClr val="white"/>
              </a:solidFill>
              <a:latin typeface="#9Slide02 Tieu de rat dai 01" panose="020B0604020202020204" charset="0"/>
              <a:ea typeface="#9Slide02 Tieu de rat dai 01" panose="020B0604020202020204" charset="0"/>
              <a:cs typeface="Calibri"/>
              <a:sym typeface="Calibri"/>
            </a:endParaRPr>
          </a:p>
        </p:txBody>
      </p:sp>
      <p:grpSp>
        <p:nvGrpSpPr>
          <p:cNvPr id="29" name="Google Shape;400;p43"/>
          <p:cNvGrpSpPr/>
          <p:nvPr/>
        </p:nvGrpSpPr>
        <p:grpSpPr>
          <a:xfrm>
            <a:off x="1886147" y="1608676"/>
            <a:ext cx="334744" cy="251058"/>
            <a:chOff x="1855667" y="1772729"/>
            <a:chExt cx="334744" cy="334744"/>
          </a:xfrm>
        </p:grpSpPr>
        <p:sp>
          <p:nvSpPr>
            <p:cNvPr id="30" name="Google Shape;401;p43"/>
            <p:cNvSpPr/>
            <p:nvPr/>
          </p:nvSpPr>
          <p:spPr>
            <a:xfrm rot="8100000">
              <a:off x="1855667" y="1772729"/>
              <a:ext cx="334744" cy="334744"/>
            </a:xfrm>
            <a:prstGeom prst="teardrop">
              <a:avLst>
                <a:gd name="adj" fmla="val 100000"/>
              </a:avLst>
            </a:prstGeom>
            <a:solidFill>
              <a:schemeClr val="accent1"/>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31" name="Google Shape;402;p43"/>
            <p:cNvSpPr/>
            <p:nvPr/>
          </p:nvSpPr>
          <p:spPr>
            <a:xfrm>
              <a:off x="1874520" y="1883727"/>
              <a:ext cx="303750" cy="116872"/>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10</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grpSp>
      <p:sp>
        <p:nvSpPr>
          <p:cNvPr id="33" name="Google Shape;404;p43"/>
          <p:cNvSpPr/>
          <p:nvPr/>
        </p:nvSpPr>
        <p:spPr>
          <a:xfrm rot="8100000">
            <a:off x="3914222" y="1608676"/>
            <a:ext cx="334744" cy="251058"/>
          </a:xfrm>
          <a:prstGeom prst="teardrop">
            <a:avLst>
              <a:gd name="adj" fmla="val 100000"/>
            </a:avLst>
          </a:prstGeom>
          <a:solidFill>
            <a:schemeClr val="accent3"/>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36" name="Google Shape;407;p43"/>
          <p:cNvSpPr/>
          <p:nvPr/>
        </p:nvSpPr>
        <p:spPr>
          <a:xfrm rot="8100000">
            <a:off x="5942297" y="1608676"/>
            <a:ext cx="334744" cy="251058"/>
          </a:xfrm>
          <a:prstGeom prst="teardrop">
            <a:avLst>
              <a:gd name="adj" fmla="val 100000"/>
            </a:avLst>
          </a:prstGeom>
          <a:solidFill>
            <a:schemeClr val="accent5"/>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39" name="Google Shape;410;p43"/>
          <p:cNvSpPr/>
          <p:nvPr/>
        </p:nvSpPr>
        <p:spPr>
          <a:xfrm rot="18900000">
            <a:off x="6980622" y="3013350"/>
            <a:ext cx="334744" cy="251058"/>
          </a:xfrm>
          <a:prstGeom prst="teardrop">
            <a:avLst>
              <a:gd name="adj" fmla="val 100000"/>
            </a:avLst>
          </a:prstGeom>
          <a:solidFill>
            <a:schemeClr val="accent6"/>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42" name="Google Shape;413;p43"/>
          <p:cNvSpPr/>
          <p:nvPr/>
        </p:nvSpPr>
        <p:spPr>
          <a:xfrm rot="18900000">
            <a:off x="4952547" y="3013350"/>
            <a:ext cx="334744" cy="251058"/>
          </a:xfrm>
          <a:prstGeom prst="teardrop">
            <a:avLst>
              <a:gd name="adj" fmla="val 100000"/>
            </a:avLst>
          </a:prstGeom>
          <a:solidFill>
            <a:schemeClr val="accent4"/>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45" name="Google Shape;416;p43"/>
          <p:cNvSpPr/>
          <p:nvPr/>
        </p:nvSpPr>
        <p:spPr>
          <a:xfrm rot="18900000">
            <a:off x="2924472" y="3013350"/>
            <a:ext cx="334744" cy="251058"/>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47" name="Google Shape;418;p43"/>
          <p:cNvSpPr txBox="1"/>
          <p:nvPr/>
        </p:nvSpPr>
        <p:spPr>
          <a:xfrm>
            <a:off x="1238554" y="1146204"/>
            <a:ext cx="1629930" cy="400050"/>
          </a:xfrm>
          <a:prstGeom prst="rect">
            <a:avLst/>
          </a:prstGeom>
          <a:noFill/>
          <a:ln>
            <a:noFill/>
          </a:ln>
        </p:spPr>
        <p:txBody>
          <a:bodyPr spcFirstLastPara="1" wrap="square" lIns="0" tIns="0" rIns="0" bIns="0" anchor="b" anchorCtr="0">
            <a:noAutofit/>
          </a:bodyPr>
          <a:lstStyle/>
          <a:p>
            <a:pPr algn="ctr" defTabSz="914400"/>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Sinh</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học</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tế</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bào</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48" name="Google Shape;419;p43"/>
          <p:cNvSpPr txBox="1"/>
          <p:nvPr/>
        </p:nvSpPr>
        <p:spPr>
          <a:xfrm>
            <a:off x="3438394" y="1146204"/>
            <a:ext cx="1286400" cy="400050"/>
          </a:xfrm>
          <a:prstGeom prst="rect">
            <a:avLst/>
          </a:prstGeom>
          <a:noFill/>
          <a:ln>
            <a:noFill/>
          </a:ln>
        </p:spPr>
        <p:txBody>
          <a:bodyPr spcFirstLastPara="1" wrap="square" lIns="0" tIns="0" rIns="0" bIns="0" anchor="b"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Sinh học cơ thể</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49" name="Google Shape;420;p43"/>
          <p:cNvSpPr txBox="1"/>
          <p:nvPr/>
        </p:nvSpPr>
        <p:spPr>
          <a:xfrm>
            <a:off x="5466469" y="1146204"/>
            <a:ext cx="1286400" cy="400050"/>
          </a:xfrm>
          <a:prstGeom prst="rect">
            <a:avLst/>
          </a:prstGeom>
          <a:noFill/>
          <a:ln>
            <a:noFill/>
          </a:ln>
        </p:spPr>
        <p:txBody>
          <a:bodyPr spcFirstLastPara="1" wrap="square" lIns="0" tIns="0" rIns="0" bIns="0" anchor="b"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Tiến hóa</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0" name="Google Shape;421;p43"/>
          <p:cNvSpPr txBox="1"/>
          <p:nvPr/>
        </p:nvSpPr>
        <p:spPr>
          <a:xfrm>
            <a:off x="2448655" y="3326829"/>
            <a:ext cx="1286400" cy="400050"/>
          </a:xfrm>
          <a:prstGeom prst="rect">
            <a:avLst/>
          </a:prstGeom>
          <a:noFill/>
          <a:ln>
            <a:noFill/>
          </a:ln>
        </p:spPr>
        <p:txBody>
          <a:bodyPr spcFirstLastPara="1" wrap="square" lIns="0" tIns="0" rIns="0" bIns="0" anchor="t"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Sinh học vi sinh vật và virus</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1" name="Google Shape;422;p43"/>
          <p:cNvSpPr txBox="1"/>
          <p:nvPr/>
        </p:nvSpPr>
        <p:spPr>
          <a:xfrm>
            <a:off x="4476735" y="3326829"/>
            <a:ext cx="1286400" cy="400050"/>
          </a:xfrm>
          <a:prstGeom prst="rect">
            <a:avLst/>
          </a:prstGeom>
          <a:noFill/>
          <a:ln>
            <a:noFill/>
          </a:ln>
        </p:spPr>
        <p:txBody>
          <a:bodyPr spcFirstLastPara="1" wrap="square" lIns="0" tIns="0" rIns="0" bIns="0" anchor="t"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Di truyền học</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2" name="Google Shape;423;p43"/>
          <p:cNvSpPr txBox="1"/>
          <p:nvPr/>
        </p:nvSpPr>
        <p:spPr>
          <a:xfrm>
            <a:off x="6504815" y="3326829"/>
            <a:ext cx="1286400" cy="400050"/>
          </a:xfrm>
          <a:prstGeom prst="rect">
            <a:avLst/>
          </a:prstGeom>
          <a:noFill/>
          <a:ln>
            <a:noFill/>
          </a:ln>
        </p:spPr>
        <p:txBody>
          <a:bodyPr spcFirstLastPara="1" wrap="square" lIns="0" tIns="0" rIns="0" bIns="0" anchor="t" anchorCtr="0">
            <a:noAutofit/>
          </a:bodyPr>
          <a:lstStyle/>
          <a:p>
            <a:pPr algn="ctr" defTabSz="914400"/>
            <a:r>
              <a:rPr lang="en"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Sinh thái học và môi trường</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grpSp>
        <p:nvGrpSpPr>
          <p:cNvPr id="53" name="Google Shape;415;p43"/>
          <p:cNvGrpSpPr/>
          <p:nvPr/>
        </p:nvGrpSpPr>
        <p:grpSpPr>
          <a:xfrm>
            <a:off x="659536" y="2987441"/>
            <a:ext cx="334744" cy="251058"/>
            <a:chOff x="2893992" y="3645628"/>
            <a:chExt cx="334744" cy="334744"/>
          </a:xfrm>
        </p:grpSpPr>
        <p:sp>
          <p:nvSpPr>
            <p:cNvPr id="54" name="Google Shape;416;p43"/>
            <p:cNvSpPr/>
            <p:nvPr/>
          </p:nvSpPr>
          <p:spPr>
            <a:xfrm rot="-2700000">
              <a:off x="2893992" y="3645628"/>
              <a:ext cx="334744" cy="334744"/>
            </a:xfrm>
            <a:prstGeom prst="teardrop">
              <a:avLst>
                <a:gd name="adj" fmla="val 100000"/>
              </a:avLst>
            </a:prstGeom>
            <a:solidFill>
              <a:schemeClr val="accent2"/>
            </a:solidFill>
            <a:ln>
              <a:noFill/>
            </a:ln>
          </p:spPr>
          <p:txBody>
            <a:bodyPr spcFirstLastPara="1" wrap="square" lIns="91425" tIns="91425" rIns="91425" bIns="91425" anchor="ctr" anchorCtr="0">
              <a:noAutofit/>
            </a:bodyPr>
            <a:lstStyle/>
            <a:p>
              <a:pPr defTabSz="914400"/>
              <a:endParaRPr sz="1400">
                <a:solidFill>
                  <a:prstClr val="black"/>
                </a:solidFill>
                <a:latin typeface="#9Slide02 Tieu de rat dai 01" panose="020B0604020202020204" charset="0"/>
                <a:ea typeface="#9Slide02 Tieu de rat dai 01" panose="020B0604020202020204" charset="0"/>
                <a:cs typeface="Tinos"/>
                <a:sym typeface="Tinos"/>
              </a:endParaRPr>
            </a:p>
          </p:txBody>
        </p:sp>
        <p:sp>
          <p:nvSpPr>
            <p:cNvPr id="55" name="Google Shape;417;p43"/>
            <p:cNvSpPr/>
            <p:nvPr/>
          </p:nvSpPr>
          <p:spPr>
            <a:xfrm flipH="1">
              <a:off x="2940698" y="3777174"/>
              <a:ext cx="208158" cy="111590"/>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10</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grpSp>
      <p:sp>
        <p:nvSpPr>
          <p:cNvPr id="57" name="Google Shape;418;p43"/>
          <p:cNvSpPr txBox="1"/>
          <p:nvPr/>
        </p:nvSpPr>
        <p:spPr>
          <a:xfrm>
            <a:off x="99435" y="3320086"/>
            <a:ext cx="1629930" cy="1175717"/>
          </a:xfrm>
          <a:prstGeom prst="rect">
            <a:avLst/>
          </a:prstGeom>
          <a:noFill/>
          <a:ln>
            <a:noFill/>
          </a:ln>
        </p:spPr>
        <p:txBody>
          <a:bodyPr spcFirstLastPara="1" wrap="square" lIns="0" tIns="0" rIns="0" bIns="0" anchor="b" anchorCtr="0">
            <a:noAutofit/>
          </a:bodyPr>
          <a:lstStyle/>
          <a:p>
            <a:pPr algn="ctr" defTabSz="914400"/>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Giới</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thiệu</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chương</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trình</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môn</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sinh</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và</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các</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cấp</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độ</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tổ</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chức</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của</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thế</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giới</a:t>
            </a:r>
            <a:r>
              <a:rPr lang="en-US" sz="1600" dirty="0">
                <a:solidFill>
                  <a:prstClr val="white"/>
                </a:solidFill>
                <a:latin typeface="#9Slide02 Tieu de rat dai 01" panose="02000000000000000000" pitchFamily="2" charset="0"/>
                <a:ea typeface="#9Slide02 Tieu de rat dai 01" panose="02000000000000000000" pitchFamily="2" charset="0"/>
                <a:cs typeface="Tinos"/>
                <a:sym typeface="Tinos"/>
              </a:rPr>
              <a:t> </a:t>
            </a:r>
            <a:r>
              <a:rPr lang="en-US" sz="1600" dirty="0" err="1">
                <a:solidFill>
                  <a:prstClr val="white"/>
                </a:solidFill>
                <a:latin typeface="#9Slide02 Tieu de rat dai 01" panose="02000000000000000000" pitchFamily="2" charset="0"/>
                <a:ea typeface="#9Slide02 Tieu de rat dai 01" panose="02000000000000000000" pitchFamily="2" charset="0"/>
                <a:cs typeface="Tinos"/>
                <a:sym typeface="Tinos"/>
              </a:rPr>
              <a:t>sống</a:t>
            </a:r>
            <a:endParaRPr sz="1600" dirty="0">
              <a:solidFill>
                <a:prstClr val="white"/>
              </a:solidFill>
              <a:latin typeface="#9Slide02 Tieu de rat dai 01" panose="02000000000000000000" pitchFamily="2" charset="0"/>
              <a:ea typeface="#9Slide02 Tieu de rat dai 01" panose="02000000000000000000" pitchFamily="2" charset="0"/>
              <a:cs typeface="Tinos"/>
              <a:sym typeface="Tinos"/>
            </a:endParaRPr>
          </a:p>
        </p:txBody>
      </p:sp>
      <p:sp>
        <p:nvSpPr>
          <p:cNvPr id="58" name="Google Shape;402;p43"/>
          <p:cNvSpPr/>
          <p:nvPr/>
        </p:nvSpPr>
        <p:spPr>
          <a:xfrm>
            <a:off x="2939969" y="3087397"/>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10</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59" name="Google Shape;402;p43"/>
          <p:cNvSpPr/>
          <p:nvPr/>
        </p:nvSpPr>
        <p:spPr>
          <a:xfrm>
            <a:off x="3929719" y="1680206"/>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11</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0" name="Google Shape;402;p43"/>
          <p:cNvSpPr/>
          <p:nvPr/>
        </p:nvSpPr>
        <p:spPr>
          <a:xfrm>
            <a:off x="4968044" y="3080517"/>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12</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1" name="Google Shape;402;p43"/>
          <p:cNvSpPr/>
          <p:nvPr/>
        </p:nvSpPr>
        <p:spPr>
          <a:xfrm>
            <a:off x="5957794" y="1680206"/>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12</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2" name="Google Shape;402;p43"/>
          <p:cNvSpPr/>
          <p:nvPr/>
        </p:nvSpPr>
        <p:spPr>
          <a:xfrm>
            <a:off x="6996119" y="3087108"/>
            <a:ext cx="303750" cy="87654"/>
          </a:xfrm>
          <a:prstGeom prst="ellipse">
            <a:avLst/>
          </a:prstGeom>
          <a:solidFill>
            <a:schemeClr val="lt1"/>
          </a:solidFill>
          <a:ln>
            <a:noFill/>
          </a:ln>
        </p:spPr>
        <p:txBody>
          <a:bodyPr spcFirstLastPara="1" wrap="square" lIns="0" tIns="0" rIns="0" bIns="0" anchor="ctr" anchorCtr="0">
            <a:noAutofit/>
          </a:bodyPr>
          <a:lstStyle/>
          <a:p>
            <a:pPr algn="ctr" defTabSz="914400"/>
            <a:r>
              <a:rPr lang="en" sz="900" dirty="0">
                <a:solidFill>
                  <a:srgbClr val="44546A"/>
                </a:solidFill>
                <a:latin typeface="#9Slide02 Tieu de rat dai 01" panose="020B0604020202020204" charset="0"/>
                <a:ea typeface="#9Slide02 Tieu de rat dai 01" panose="020B0604020202020204" charset="0"/>
                <a:cs typeface="Tinos"/>
                <a:sym typeface="Tinos"/>
              </a:rPr>
              <a:t>12</a:t>
            </a:r>
            <a:endParaRPr sz="900" dirty="0">
              <a:solidFill>
                <a:srgbClr val="44546A"/>
              </a:solidFill>
              <a:latin typeface="#9Slide02 Tieu de rat dai 01" panose="020B0604020202020204" charset="0"/>
              <a:ea typeface="#9Slide02 Tieu de rat dai 01" panose="020B0604020202020204" charset="0"/>
              <a:cs typeface="Tinos"/>
              <a:sym typeface="Tinos"/>
            </a:endParaRPr>
          </a:p>
        </p:txBody>
      </p:sp>
      <p:sp>
        <p:nvSpPr>
          <p:cNvPr id="63" name="TextBox 62"/>
          <p:cNvSpPr txBox="1"/>
          <p:nvPr/>
        </p:nvSpPr>
        <p:spPr>
          <a:xfrm>
            <a:off x="2180377" y="635062"/>
            <a:ext cx="5464188" cy="461665"/>
          </a:xfrm>
          <a:prstGeom prst="rect">
            <a:avLst/>
          </a:prstGeom>
          <a:noFill/>
        </p:spPr>
        <p:txBody>
          <a:bodyPr wrap="none" rtlCol="0">
            <a:spAutoFit/>
          </a:bodyPr>
          <a:lstStyle/>
          <a:p>
            <a:pPr defTabSz="914400"/>
            <a:r>
              <a:rPr lang="vi-VN" sz="2400" dirty="0">
                <a:solidFill>
                  <a:prstClr val="white">
                    <a:lumMod val="95000"/>
                  </a:prstClr>
                </a:solidFill>
                <a:latin typeface="#9Slide02 Tieu de rat dai 01" panose="020B0604020202020204" charset="0"/>
                <a:ea typeface="#9Slide02 Tieu de rat dai 01" panose="020B0604020202020204" charset="0"/>
              </a:rPr>
              <a:t>Chương trình môn Sinh học bậc THPT</a:t>
            </a:r>
            <a:endParaRPr lang="en-US" sz="2400" dirty="0">
              <a:solidFill>
                <a:prstClr val="white">
                  <a:lumMod val="95000"/>
                </a:prstClr>
              </a:solidFill>
              <a:latin typeface="#9Slide02 Tieu de rat dai 01" panose="020B0604020202020204" charset="0"/>
              <a:ea typeface="#9Slide02 Tieu de rat dai 01" panose="020B0604020202020204" charset="0"/>
            </a:endParaRPr>
          </a:p>
        </p:txBody>
      </p:sp>
    </p:spTree>
    <p:extLst>
      <p:ext uri="{BB962C8B-B14F-4D97-AF65-F5344CB8AC3E}">
        <p14:creationId xmlns:p14="http://schemas.microsoft.com/office/powerpoint/2010/main" val="326582811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4.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Vai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trò</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của</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7456" y="1123950"/>
            <a:ext cx="7102144" cy="3352800"/>
          </a:xfrm>
          <a:prstGeom prst="rect">
            <a:avLst/>
          </a:prstGeom>
        </p:spPr>
      </p:pic>
      <p:sp>
        <p:nvSpPr>
          <p:cNvPr id="8" name="Rectangle 7"/>
          <p:cNvSpPr/>
          <p:nvPr/>
        </p:nvSpPr>
        <p:spPr>
          <a:xfrm>
            <a:off x="2286000" y="4476750"/>
            <a:ext cx="4800600" cy="304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err="1">
                <a:latin typeface="Times New Roman" pitchFamily="18" charset="0"/>
                <a:cs typeface="Times New Roman" pitchFamily="18" charset="0"/>
              </a:rPr>
              <a:t>Chăm</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sóc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sức</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khỏe</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điều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trị</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bệnh</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164509560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53" y="2383555"/>
            <a:ext cx="2659117" cy="275994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5517" y="0"/>
            <a:ext cx="4800600" cy="238029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8800"/>
          <a:stretch/>
        </p:blipFill>
        <p:spPr>
          <a:xfrm>
            <a:off x="14453" y="2602"/>
            <a:ext cx="4321064" cy="2380296"/>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10878"/>
          <a:stretch/>
        </p:blipFill>
        <p:spPr>
          <a:xfrm>
            <a:off x="2673570" y="2383555"/>
            <a:ext cx="5105400" cy="2759945"/>
          </a:xfrm>
          <a:prstGeom prst="rect">
            <a:avLst/>
          </a:prstGeom>
        </p:spPr>
      </p:pic>
      <p:sp>
        <p:nvSpPr>
          <p:cNvPr id="8" name="Rectangle 7"/>
          <p:cNvSpPr/>
          <p:nvPr/>
        </p:nvSpPr>
        <p:spPr>
          <a:xfrm>
            <a:off x="7786853" y="2396036"/>
            <a:ext cx="1357147" cy="27474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err="1">
                <a:latin typeface="Times New Roman" pitchFamily="18" charset="0"/>
                <a:cs typeface="Times New Roman" pitchFamily="18" charset="0"/>
              </a:rPr>
              <a:t>Lương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phẩm</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không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gian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sống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và</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đồ</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dùng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hàng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ngày</a:t>
            </a: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41124466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288924" cy="5143500"/>
          </a:xfrm>
        </p:spPr>
        <p:style>
          <a:lnRef idx="1">
            <a:schemeClr val="accent3"/>
          </a:lnRef>
          <a:fillRef idx="2">
            <a:schemeClr val="accent3"/>
          </a:fillRef>
          <a:effectRef idx="1">
            <a:schemeClr val="accent3"/>
          </a:effectRef>
          <a:fontRef idx="minor">
            <a:schemeClr val="dk1"/>
          </a:fontRef>
        </p:style>
      </p:pic>
      <p:sp>
        <p:nvSpPr>
          <p:cNvPr id="6" name="Rectangular Callout 5"/>
          <p:cNvSpPr/>
          <p:nvPr/>
        </p:nvSpPr>
        <p:spPr>
          <a:xfrm>
            <a:off x="6477000" y="0"/>
            <a:ext cx="2667000" cy="1447800"/>
          </a:xfrm>
          <a:prstGeom prst="wedgeRect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dirty="0">
                <a:latin typeface="Times New Roman" pitchFamily="18" charset="0"/>
                <a:cs typeface="Times New Roman" pitchFamily="18" charset="0"/>
              </a:rPr>
              <a:t>Xây dựng nền kinh tế xanh, kinh tế tuần hoàn, thân thiện với môi trường</a:t>
            </a:r>
          </a:p>
        </p:txBody>
      </p:sp>
    </p:spTree>
    <p:extLst>
      <p:ext uri="{BB962C8B-B14F-4D97-AF65-F5344CB8AC3E}">
        <p14:creationId xmlns:p14="http://schemas.microsoft.com/office/powerpoint/2010/main" val="2868059793"/>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r="2099"/>
          <a:stretch/>
        </p:blipFill>
        <p:spPr>
          <a:xfrm>
            <a:off x="8326" y="0"/>
            <a:ext cx="9135674" cy="50863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11">
            <a:extLst>
              <a:ext uri="{FF2B5EF4-FFF2-40B4-BE49-F238E27FC236}">
                <a16:creationId xmlns:a16="http://schemas.microsoft.com/office/drawing/2014/main" id="{BB61B6B9-5F2E-4E24-852D-D871D2FA0570}"/>
              </a:ext>
            </a:extLst>
          </p:cNvPr>
          <p:cNvSpPr/>
          <p:nvPr/>
        </p:nvSpPr>
        <p:spPr>
          <a:xfrm>
            <a:off x="8326" y="61462"/>
            <a:ext cx="8791460" cy="584773"/>
          </a:xfrm>
          <a:prstGeom prst="rect">
            <a:avLst/>
          </a:prstGeom>
          <a:noFill/>
        </p:spPr>
        <p:txBody>
          <a:bodyPr wrap="square" lIns="91438" tIns="45719" rIns="91438" bIns="4571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5.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Sinh</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học</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trong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tương</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3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lai</a:t>
            </a: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p:txBody>
      </p:sp>
    </p:spTree>
    <p:extLst>
      <p:ext uri="{BB962C8B-B14F-4D97-AF65-F5344CB8AC3E}">
        <p14:creationId xmlns:p14="http://schemas.microsoft.com/office/powerpoint/2010/main" val="667135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580982090"/>
              </p:ext>
            </p:extLst>
          </p:nvPr>
        </p:nvGraphicFramePr>
        <p:xfrm>
          <a:off x="0" y="10510"/>
          <a:ext cx="9144000" cy="5138652"/>
        </p:xfrm>
        <a:graphic>
          <a:graphicData uri="http://schemas.openxmlformats.org/drawingml/2006/table">
            <a:tbl>
              <a:tblPr firstRow="1" firstCol="1" bandRow="1"/>
              <a:tblGrid>
                <a:gridCol w="1604256">
                  <a:extLst>
                    <a:ext uri="{9D8B030D-6E8A-4147-A177-3AD203B41FA5}">
                      <a16:colId xmlns:a16="http://schemas.microsoft.com/office/drawing/2014/main" val="20000"/>
                    </a:ext>
                  </a:extLst>
                </a:gridCol>
                <a:gridCol w="2008646">
                  <a:extLst>
                    <a:ext uri="{9D8B030D-6E8A-4147-A177-3AD203B41FA5}">
                      <a16:colId xmlns:a16="http://schemas.microsoft.com/office/drawing/2014/main" val="20001"/>
                    </a:ext>
                  </a:extLst>
                </a:gridCol>
                <a:gridCol w="1886266">
                  <a:extLst>
                    <a:ext uri="{9D8B030D-6E8A-4147-A177-3AD203B41FA5}">
                      <a16:colId xmlns:a16="http://schemas.microsoft.com/office/drawing/2014/main" val="20002"/>
                    </a:ext>
                  </a:extLst>
                </a:gridCol>
                <a:gridCol w="1885380">
                  <a:extLst>
                    <a:ext uri="{9D8B030D-6E8A-4147-A177-3AD203B41FA5}">
                      <a16:colId xmlns:a16="http://schemas.microsoft.com/office/drawing/2014/main" val="20003"/>
                    </a:ext>
                  </a:extLst>
                </a:gridCol>
                <a:gridCol w="1759452">
                  <a:extLst>
                    <a:ext uri="{9D8B030D-6E8A-4147-A177-3AD203B41FA5}">
                      <a16:colId xmlns:a16="http://schemas.microsoft.com/office/drawing/2014/main" val="20004"/>
                    </a:ext>
                  </a:extLst>
                </a:gridCol>
              </a:tblGrid>
              <a:tr h="309806">
                <a:tc gridSpan="5">
                  <a:txBody>
                    <a:bodyPr/>
                    <a:lstStyle/>
                    <a:p>
                      <a:pPr algn="ctr">
                        <a:lnSpc>
                          <a:spcPct val="115000"/>
                        </a:lnSpc>
                        <a:spcAft>
                          <a:spcPts val="0"/>
                        </a:spcAft>
                      </a:pPr>
                      <a:r>
                        <a:rPr lang="de-DE" sz="1800" b="1" dirty="0">
                          <a:effectLst/>
                          <a:latin typeface="Times New Roman"/>
                          <a:ea typeface="Calibri"/>
                          <a:cs typeface="Times New Roman"/>
                        </a:rPr>
                        <a:t>Sinh học và các lĩnh vực của sinh học</a:t>
                      </a:r>
                      <a:endParaRPr lang="vi-VN" sz="14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vi-VN"/>
                    </a:p>
                  </a:txBody>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0000"/>
                  </a:ext>
                </a:extLst>
              </a:tr>
              <a:tr h="569408">
                <a:tc>
                  <a:txBody>
                    <a:bodyPr/>
                    <a:lstStyle/>
                    <a:p>
                      <a:pPr algn="ctr">
                        <a:lnSpc>
                          <a:spcPct val="115000"/>
                        </a:lnSpc>
                        <a:spcAft>
                          <a:spcPts val="0"/>
                        </a:spcAft>
                      </a:pPr>
                      <a:r>
                        <a:rPr lang="de-DE" sz="1600" b="1" dirty="0">
                          <a:effectLst/>
                          <a:latin typeface="Times New Roman"/>
                          <a:ea typeface="Calibri"/>
                          <a:cs typeface="Times New Roman"/>
                        </a:rPr>
                        <a:t>Khái niệm và đối tượng</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Mục tiêu</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Các lĩnh vực nghiên cứu</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Vai trò</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gn="ctr">
                        <a:lnSpc>
                          <a:spcPct val="115000"/>
                        </a:lnSpc>
                        <a:spcAft>
                          <a:spcPts val="0"/>
                        </a:spcAft>
                      </a:pPr>
                      <a:r>
                        <a:rPr lang="de-DE" sz="1600" b="1" dirty="0">
                          <a:effectLst/>
                          <a:latin typeface="Times New Roman"/>
                          <a:ea typeface="Calibri"/>
                          <a:cs typeface="Times New Roman"/>
                        </a:rPr>
                        <a:t>Sinh học trong tương lai</a:t>
                      </a:r>
                      <a:endParaRPr lang="vi-VN" sz="1200" b="1"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1"/>
                  </a:ext>
                </a:extLst>
              </a:tr>
              <a:tr h="4253776">
                <a:tc>
                  <a:txBody>
                    <a:bodyPr/>
                    <a:lstStyle/>
                    <a:p>
                      <a:pPr>
                        <a:lnSpc>
                          <a:spcPct val="115000"/>
                        </a:lnSpc>
                        <a:spcAft>
                          <a:spcPts val="0"/>
                        </a:spcAft>
                      </a:pPr>
                      <a:r>
                        <a:rPr lang="de-DE" sz="1600" dirty="0">
                          <a:effectLst/>
                          <a:latin typeface="Times New Roman"/>
                          <a:ea typeface="Calibri"/>
                          <a:cs typeface="Times New Roman"/>
                        </a:rPr>
                        <a:t>- KN: </a:t>
                      </a:r>
                      <a:r>
                        <a:rPr lang="vi-VN" sz="1600" dirty="0">
                          <a:effectLst/>
                          <a:latin typeface="Times New Roman"/>
                          <a:ea typeface="Calibri"/>
                          <a:cs typeface="Times New Roman"/>
                        </a:rPr>
                        <a:t>Sinh học là ngành KHTN nghiên cứu về sự sống</a:t>
                      </a:r>
                      <a:endParaRPr lang="vi-VN" sz="1200" dirty="0">
                        <a:effectLst/>
                        <a:latin typeface="Calibri"/>
                        <a:ea typeface="Calibri"/>
                        <a:cs typeface="Times New Roman"/>
                      </a:endParaRPr>
                    </a:p>
                    <a:p>
                      <a:pPr>
                        <a:lnSpc>
                          <a:spcPct val="115000"/>
                        </a:lnSpc>
                        <a:spcAft>
                          <a:spcPts val="0"/>
                        </a:spcAft>
                      </a:pPr>
                      <a:r>
                        <a:rPr lang="de-DE" sz="1600" dirty="0">
                          <a:effectLst/>
                          <a:latin typeface="Times New Roman"/>
                          <a:ea typeface="Calibri"/>
                          <a:cs typeface="Times New Roman"/>
                        </a:rPr>
                        <a:t>- Đối tượng: các sinh vật cùng các cấp độ tổ chức của TG sống.</a:t>
                      </a:r>
                      <a:endParaRPr lang="vi-VN" sz="1200" dirty="0">
                        <a:effectLst/>
                        <a:latin typeface="Calibri"/>
                        <a:ea typeface="Calibri"/>
                        <a:cs typeface="Times New Roman"/>
                      </a:endParaRPr>
                    </a:p>
                    <a:p>
                      <a:pPr>
                        <a:lnSpc>
                          <a:spcPct val="115000"/>
                        </a:lnSpc>
                        <a:spcAft>
                          <a:spcPts val="0"/>
                        </a:spcAft>
                      </a:pPr>
                      <a:r>
                        <a:rPr lang="vi-VN" sz="1600" dirty="0">
                          <a:effectLst/>
                          <a:latin typeface="Times New Roman"/>
                          <a:ea typeface="Calibri"/>
                          <a:cs typeface="Times New Roman"/>
                        </a:rPr>
                        <a:t> </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Tìm hiểu cấu trúc và sự vận hành của các quá trình sống ở các cấp độ tổ chức của sự sống, qua đó con người có thể điều khiển, tối ưu hóa được nguồn tài nguyên sinh học cũng như phi sinh học, phục vụ cho sự phát triển của xã hội loài người một cách bền vững.</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Nghiên cứu cơ bản: tìm hiểu cấu trúc của các cấp độ tổ chức sống, phân loại, các thức vận hành và tiến hóa của thế giới sống.</a:t>
                      </a:r>
                      <a:endParaRPr lang="vi-VN" sz="1200" dirty="0">
                        <a:effectLst/>
                        <a:latin typeface="Calibri"/>
                        <a:ea typeface="Calibri"/>
                        <a:cs typeface="Times New Roman"/>
                      </a:endParaRPr>
                    </a:p>
                    <a:p>
                      <a:pPr>
                        <a:lnSpc>
                          <a:spcPct val="115000"/>
                        </a:lnSpc>
                        <a:spcAft>
                          <a:spcPts val="0"/>
                        </a:spcAft>
                      </a:pPr>
                      <a:r>
                        <a:rPr lang="de-DE" sz="1600" dirty="0">
                          <a:effectLst/>
                          <a:latin typeface="Times New Roman"/>
                          <a:ea typeface="Calibri"/>
                          <a:cs typeface="Times New Roman"/>
                        </a:rPr>
                        <a:t>- Nghiên cứu ứng dụng: khám phá thế giới sống và tìm cách đưa những phát kiến mới ứng dụng vào thực tiễn cuộc sống.</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Vai trò của sinh học vô cùng đa dạng và to lớn, nó không chỉ giúp con người khỏe mạnh hơn, sống lâu hơn mà còn tác động vào đời sống học tập, đời sống tinh thần hàng ngày của con người.</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a:txBody>
                    <a:bodyPr/>
                    <a:lstStyle/>
                    <a:p>
                      <a:pPr>
                        <a:lnSpc>
                          <a:spcPct val="115000"/>
                        </a:lnSpc>
                        <a:spcAft>
                          <a:spcPts val="0"/>
                        </a:spcAft>
                      </a:pPr>
                      <a:r>
                        <a:rPr lang="de-DE" sz="1600" dirty="0">
                          <a:effectLst/>
                          <a:latin typeface="Times New Roman"/>
                          <a:ea typeface="Calibri"/>
                          <a:cs typeface="Times New Roman"/>
                        </a:rPr>
                        <a:t>- Sự kết hợp của ngành sinh học với hóa học, toán học, tin học và vật lí đang hình thành nên ngành sinh học hệ thống.</a:t>
                      </a:r>
                      <a:endParaRPr lang="vi-VN" sz="1200" dirty="0">
                        <a:effectLst/>
                        <a:latin typeface="Calibri"/>
                        <a:ea typeface="Calibri"/>
                        <a:cs typeface="Times New Roman"/>
                      </a:endParaRPr>
                    </a:p>
                    <a:p>
                      <a:pPr>
                        <a:lnSpc>
                          <a:spcPct val="115000"/>
                        </a:lnSpc>
                        <a:spcAft>
                          <a:spcPts val="0"/>
                        </a:spcAft>
                      </a:pPr>
                      <a:r>
                        <a:rPr lang="de-DE" sz="1600" dirty="0">
                          <a:effectLst/>
                          <a:latin typeface="Times New Roman"/>
                          <a:ea typeface="Calibri"/>
                          <a:cs typeface="Times New Roman"/>
                        </a:rPr>
                        <a:t> </a:t>
                      </a:r>
                      <a:endParaRPr lang="vi-VN" sz="1200" dirty="0">
                        <a:effectLst/>
                        <a:latin typeface="Calibri"/>
                        <a:ea typeface="Calibri"/>
                        <a:cs typeface="Times New Roman"/>
                      </a:endParaRPr>
                    </a:p>
                  </a:txBody>
                  <a:tcPr marL="47433" marR="4743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36097884"/>
      </p:ext>
    </p:extLst>
  </p:cSld>
  <p:clrMapOvr>
    <a:masterClrMapping/>
  </p:clrMapOvr>
  <p:transition spd="slow">
    <p:randomBar dir="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653AC967-D76F-4BEA-9802-36BAE58E09C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8819"/>
          <a:stretch/>
        </p:blipFill>
        <p:spPr>
          <a:xfrm>
            <a:off x="8382000" y="61457"/>
            <a:ext cx="940866" cy="940866"/>
          </a:xfrm>
          <a:prstGeom prst="rect">
            <a:avLst/>
          </a:prstGeom>
        </p:spPr>
      </p:pic>
      <p:sp>
        <p:nvSpPr>
          <p:cNvPr id="2" name="Title 1"/>
          <p:cNvSpPr>
            <a:spLocks noGrp="1"/>
          </p:cNvSpPr>
          <p:nvPr>
            <p:ph type="ctrTitle"/>
          </p:nvPr>
        </p:nvSpPr>
        <p:spPr>
          <a:xfrm>
            <a:off x="609600" y="1123955"/>
            <a:ext cx="7772400" cy="1102519"/>
          </a:xfrm>
        </p:spPr>
        <p:txBody>
          <a:bodyPr/>
          <a:lstStyle/>
          <a:p>
            <a:r>
              <a:rPr lang="en-US" dirty="0" err="1">
                <a:latin typeface="Times New Roman" pitchFamily="18" charset="0"/>
                <a:cs typeface="Times New Roman" pitchFamily="18" charset="0"/>
              </a:rPr>
              <a:t>HOẠT</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ĐỘNG</a:t>
            </a:r>
            <a:r>
              <a:rPr lang="en-US" dirty="0">
                <a:latin typeface="Times New Roman" pitchFamily="18" charset="0"/>
                <a:cs typeface="Times New Roman" pitchFamily="18" charset="0"/>
              </a:rPr>
              <a:t> 2</a:t>
            </a:r>
            <a:endParaRPr lang="vi-VN" dirty="0">
              <a:latin typeface="Times New Roman" pitchFamily="18" charset="0"/>
              <a:cs typeface="Times New Roman" pitchFamily="18" charset="0"/>
            </a:endParaRPr>
          </a:p>
        </p:txBody>
      </p:sp>
      <p:sp>
        <p:nvSpPr>
          <p:cNvPr id="3" name="Subtitle 2"/>
          <p:cNvSpPr>
            <a:spLocks noGrp="1"/>
          </p:cNvSpPr>
          <p:nvPr>
            <p:ph type="subTitle" idx="1"/>
          </p:nvPr>
        </p:nvSpPr>
        <p:spPr>
          <a:xfrm>
            <a:off x="1295400" y="2190750"/>
            <a:ext cx="6400800" cy="1314450"/>
          </a:xfrm>
        </p:spPr>
        <p:style>
          <a:lnRef idx="1">
            <a:schemeClr val="accent2"/>
          </a:lnRef>
          <a:fillRef idx="2">
            <a:schemeClr val="accent2"/>
          </a:fillRef>
          <a:effectRef idx="1">
            <a:schemeClr val="accent2"/>
          </a:effectRef>
          <a:fontRef idx="minor">
            <a:schemeClr val="dk1"/>
          </a:fontRef>
        </p:style>
        <p:txBody>
          <a:bodyPr>
            <a:normAutofit/>
          </a:bodyPr>
          <a:lstStyle/>
          <a:p>
            <a:r>
              <a:rPr lang="vi-VN" sz="3600" b="1" dirty="0">
                <a:latin typeface="Times New Roman" pitchFamily="18" charset="0"/>
                <a:cs typeface="Times New Roman" pitchFamily="18" charset="0"/>
              </a:rPr>
              <a:t>Tìm hiểu về các ngành nghề liên quan đến sinh học </a:t>
            </a:r>
            <a:endParaRPr lang="vi-VN" sz="3600" dirty="0">
              <a:latin typeface="Times New Roman" pitchFamily="18" charset="0"/>
              <a:cs typeface="Times New Roman" pitchFamily="18" charset="0"/>
            </a:endParaRPr>
          </a:p>
        </p:txBody>
      </p:sp>
    </p:spTree>
    <p:extLst>
      <p:ext uri="{BB962C8B-B14F-4D97-AF65-F5344CB8AC3E}">
        <p14:creationId xmlns:p14="http://schemas.microsoft.com/office/powerpoint/2010/main" val="71173262"/>
      </p:ext>
    </p:extLst>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1276350"/>
            <a:ext cx="8382000" cy="255454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vi-VN" sz="3200" dirty="0">
                <a:latin typeface="+mj-lt"/>
              </a:rPr>
              <a:t>- Sinh học và các ngành y – dược học.</a:t>
            </a:r>
          </a:p>
          <a:p>
            <a:r>
              <a:rPr lang="vi-VN" sz="3200" dirty="0">
                <a:latin typeface="+mj-lt"/>
              </a:rPr>
              <a:t>- Sinh học và ngành pháp y.</a:t>
            </a:r>
          </a:p>
          <a:p>
            <a:r>
              <a:rPr lang="vi-VN" sz="3200" dirty="0">
                <a:latin typeface="+mj-lt"/>
              </a:rPr>
              <a:t>- Sinh học và các ngành nông – lâm – ngư nghiệp.</a:t>
            </a:r>
          </a:p>
          <a:p>
            <a:r>
              <a:rPr lang="vi-VN" sz="3200" dirty="0">
                <a:latin typeface="+mj-lt"/>
              </a:rPr>
              <a:t>- Sinh học và công nghệ thực phẩm.</a:t>
            </a:r>
          </a:p>
          <a:p>
            <a:r>
              <a:rPr lang="vi-VN" sz="3200" dirty="0">
                <a:latin typeface="+mj-lt"/>
              </a:rPr>
              <a:t>- Sinh học và vấn đề bảo vệ môi trường.</a:t>
            </a:r>
          </a:p>
        </p:txBody>
      </p:sp>
      <p:sp>
        <p:nvSpPr>
          <p:cNvPr id="7" name="Rectangle 6"/>
          <p:cNvSpPr/>
          <p:nvPr/>
        </p:nvSpPr>
        <p:spPr>
          <a:xfrm>
            <a:off x="375744" y="691575"/>
            <a:ext cx="7549055"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vi-VN" sz="3200" b="1" dirty="0">
                <a:latin typeface="+mj-lt"/>
              </a:rPr>
              <a:t>Các ngành nghề liên quan đến sinh học</a:t>
            </a:r>
          </a:p>
        </p:txBody>
      </p:sp>
    </p:spTree>
    <p:extLst>
      <p:ext uri="{BB962C8B-B14F-4D97-AF65-F5344CB8AC3E}">
        <p14:creationId xmlns:p14="http://schemas.microsoft.com/office/powerpoint/2010/main" val="250551298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1428750" y="628650"/>
            <a:ext cx="31432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743450" y="1906249"/>
            <a:ext cx="3371850" cy="646329"/>
          </a:xfrm>
          <a:prstGeom prst="rect">
            <a:avLst/>
          </a:prstGeom>
          <a:solidFill>
            <a:srgbClr val="FFFF00"/>
          </a:solidFill>
        </p:spPr>
        <p:txBody>
          <a:bodyPr wrap="square" lIns="91438" tIns="45719" rIns="91438" bIns="45719">
            <a:spAutoFit/>
          </a:bodyPr>
          <a:lstStyle/>
          <a:p>
            <a:r>
              <a:rPr lang="en-US" sz="3600" b="1" dirty="0">
                <a:solidFill>
                  <a:srgbClr val="FF0000"/>
                </a:solidFill>
                <a:latin typeface="Times New Roman" panose="02020603050405020304" pitchFamily="18" charset="0"/>
              </a:rPr>
              <a:t>MỞ ĐẦU</a:t>
            </a:r>
            <a:endParaRPr lang="en-US" sz="3600" dirty="0"/>
          </a:p>
        </p:txBody>
      </p:sp>
      <p:pic>
        <p:nvPicPr>
          <p:cNvPr id="6" name="Hình ảnh 5">
            <a:extLst>
              <a:ext uri="{FF2B5EF4-FFF2-40B4-BE49-F238E27FC236}">
                <a16:creationId xmlns:a16="http://schemas.microsoft.com/office/drawing/2014/main" id="{C4143E7E-651B-40FB-A4A2-3F088BFE4B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8711" t="12222" r="20015" b="20370"/>
          <a:stretch/>
        </p:blipFill>
        <p:spPr>
          <a:xfrm>
            <a:off x="5276861" y="2633787"/>
            <a:ext cx="2305049" cy="2231484"/>
          </a:xfrm>
          <a:prstGeom prst="ellipse">
            <a:avLst/>
          </a:prstGeom>
        </p:spPr>
      </p:pic>
    </p:spTree>
    <p:extLst>
      <p:ext uri="{BB962C8B-B14F-4D97-AF65-F5344CB8AC3E}">
        <p14:creationId xmlns:p14="http://schemas.microsoft.com/office/powerpoint/2010/main" val="26449398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857250"/>
          </a:xfrm>
        </p:spPr>
        <p:txBody>
          <a:bodyPr/>
          <a:lstStyle/>
          <a:p>
            <a:r>
              <a:rPr lang="vi-VN" dirty="0"/>
              <a:t>Ngành y – dược học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1439506"/>
            <a:ext cx="4233863" cy="318644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1439506"/>
            <a:ext cx="3581400" cy="3186440"/>
          </a:xfrm>
          <a:prstGeom prst="rect">
            <a:avLst/>
          </a:prstGeom>
        </p:spPr>
      </p:pic>
    </p:spTree>
    <p:extLst>
      <p:ext uri="{BB962C8B-B14F-4D97-AF65-F5344CB8AC3E}">
        <p14:creationId xmlns:p14="http://schemas.microsoft.com/office/powerpoint/2010/main" val="2591340885"/>
      </p:ext>
    </p:extLst>
  </p:cSld>
  <p:clrMapOvr>
    <a:masterClrMapping/>
  </p:clrMapOvr>
  <p:transition spd="slow">
    <p:randomBar dir="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Pháp y</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200150"/>
            <a:ext cx="3657600" cy="34290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1200150"/>
            <a:ext cx="4267200" cy="3429000"/>
          </a:xfrm>
          <a:prstGeom prst="rect">
            <a:avLst/>
          </a:prstGeom>
        </p:spPr>
      </p:pic>
    </p:spTree>
    <p:extLst>
      <p:ext uri="{BB962C8B-B14F-4D97-AF65-F5344CB8AC3E}">
        <p14:creationId xmlns:p14="http://schemas.microsoft.com/office/powerpoint/2010/main" val="3669393030"/>
      </p:ext>
    </p:extLst>
  </p:cSld>
  <p:clrMapOvr>
    <a:masterClrMapping/>
  </p:clrMapOvr>
  <p:transition spd="slow">
    <p:pull/>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Nông – lâm – ngư nghiệp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400" y="1047750"/>
            <a:ext cx="6705600" cy="3810000"/>
          </a:xfrm>
        </p:spPr>
      </p:pic>
    </p:spTree>
    <p:extLst>
      <p:ext uri="{BB962C8B-B14F-4D97-AF65-F5344CB8AC3E}">
        <p14:creationId xmlns:p14="http://schemas.microsoft.com/office/powerpoint/2010/main" val="410275341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Công nghệ thực phẩm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971550"/>
            <a:ext cx="6477000" cy="3810000"/>
          </a:xfrm>
        </p:spPr>
      </p:pic>
    </p:spTree>
    <p:extLst>
      <p:ext uri="{BB962C8B-B14F-4D97-AF65-F5344CB8AC3E}">
        <p14:creationId xmlns:p14="http://schemas.microsoft.com/office/powerpoint/2010/main" val="2240329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a:t>Bảo vệ môi trường</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00150"/>
            <a:ext cx="4572000" cy="339407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200150"/>
            <a:ext cx="4191000" cy="3429000"/>
          </a:xfrm>
          <a:prstGeom prst="rect">
            <a:avLst/>
          </a:prstGeom>
        </p:spPr>
      </p:pic>
    </p:spTree>
    <p:extLst>
      <p:ext uri="{BB962C8B-B14F-4D97-AF65-F5344CB8AC3E}">
        <p14:creationId xmlns:p14="http://schemas.microsoft.com/office/powerpoint/2010/main" val="3152857754"/>
      </p:ext>
    </p:extLst>
  </p:cSld>
  <p:clrMapOvr>
    <a:masterClrMapping/>
  </p:clrMapOvr>
  <p:transition spd="slow">
    <p:randomBar dir="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726622" y="996048"/>
            <a:ext cx="3249386" cy="3099707"/>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 </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720047" y="1509963"/>
            <a:ext cx="3094827" cy="784828"/>
          </a:xfrm>
          <a:prstGeom prst="rect">
            <a:avLst/>
          </a:prstGeom>
          <a:noFill/>
        </p:spPr>
        <p:txBody>
          <a:bodyPr wrap="square" lIns="91438" tIns="45719" rIns="91438" bIns="45719">
            <a:spAutoFit/>
          </a:bodyPr>
          <a:lstStyle/>
          <a:p>
            <a:r>
              <a:rPr lang="en-US" sz="4500" b="1" dirty="0" err="1">
                <a:solidFill>
                  <a:srgbClr val="FF0000"/>
                </a:solidFill>
                <a:latin typeface="Times New Roman" panose="02020603050405020304" pitchFamily="18" charset="0"/>
                <a:ea typeface="Calibri" panose="020F0502020204030204" pitchFamily="34" charset="0"/>
              </a:rPr>
              <a:t>Luyện</a:t>
            </a:r>
            <a:r>
              <a:rPr lang="en-US" sz="4500" b="1" dirty="0">
                <a:solidFill>
                  <a:srgbClr val="FF0000"/>
                </a:solidFill>
                <a:latin typeface="Times New Roman" panose="02020603050405020304" pitchFamily="18" charset="0"/>
                <a:ea typeface="Calibri" panose="020F0502020204030204" pitchFamily="34" charset="0"/>
              </a:rPr>
              <a:t> </a:t>
            </a:r>
            <a:r>
              <a:rPr lang="en-US" sz="4500" b="1" dirty="0" err="1">
                <a:solidFill>
                  <a:srgbClr val="FF0000"/>
                </a:solidFill>
                <a:latin typeface="Times New Roman" panose="02020603050405020304" pitchFamily="18" charset="0"/>
                <a:ea typeface="Calibri" panose="020F0502020204030204" pitchFamily="34" charset="0"/>
              </a:rPr>
              <a:t>tập</a:t>
            </a:r>
            <a:endParaRPr lang="en-US" sz="4500" dirty="0">
              <a:solidFill>
                <a:prstClr val="black"/>
              </a:solidFill>
            </a:endParaRPr>
          </a:p>
        </p:txBody>
      </p:sp>
      <p:pic>
        <p:nvPicPr>
          <p:cNvPr id="4" name="Hình ảnh 3">
            <a:extLst>
              <a:ext uri="{FF2B5EF4-FFF2-40B4-BE49-F238E27FC236}">
                <a16:creationId xmlns:a16="http://schemas.microsoft.com/office/drawing/2014/main" id="{65070DB6-3AAA-4E44-BD69-D8EC9843B0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2294793"/>
            <a:ext cx="4762500" cy="2857500"/>
          </a:xfrm>
          <a:prstGeom prst="rect">
            <a:avLst/>
          </a:prstGeom>
        </p:spPr>
      </p:pic>
    </p:spTree>
    <p:extLst>
      <p:ext uri="{BB962C8B-B14F-4D97-AF65-F5344CB8AC3E}">
        <p14:creationId xmlns:p14="http://schemas.microsoft.com/office/powerpoint/2010/main" val="2411337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133350"/>
            <a:ext cx="3352800" cy="609600"/>
          </a:xfrm>
          <a:prstGeom prst="rect">
            <a:avLst/>
          </a:prstGeom>
        </p:spPr>
        <p:style>
          <a:lnRef idx="2">
            <a:schemeClr val="dk1"/>
          </a:lnRef>
          <a:fillRef idx="1">
            <a:schemeClr val="lt1"/>
          </a:fillRef>
          <a:effectRef idx="0">
            <a:schemeClr val="dk1"/>
          </a:effectRef>
          <a:fontRef idx="minor">
            <a:schemeClr val="dk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vi-VN"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CÂU HỎI LUYỆN TẬP</a:t>
            </a:r>
          </a:p>
        </p:txBody>
      </p:sp>
      <p:sp>
        <p:nvSpPr>
          <p:cNvPr id="5" name="Rectangle 4">
            <a:hlinkClick r:id="rId2" action="ppaction://hlinksldjump"/>
          </p:cNvPr>
          <p:cNvSpPr/>
          <p:nvPr/>
        </p:nvSpPr>
        <p:spPr>
          <a:xfrm>
            <a:off x="838200" y="999782"/>
            <a:ext cx="6934200" cy="72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15000"/>
              </a:lnSpc>
              <a:spcAft>
                <a:spcPts val="0"/>
              </a:spcAft>
              <a:tabLst>
                <a:tab pos="540385" algn="l"/>
                <a:tab pos="630555" algn="l"/>
              </a:tabLst>
            </a:pPr>
            <a:r>
              <a:rPr lang="vi-VN" dirty="0">
                <a:latin typeface="Times New Roman"/>
                <a:ea typeface="Arial"/>
                <a:cs typeface="Times New Roman"/>
              </a:rPr>
              <a:t> Câu 1:</a:t>
            </a:r>
            <a:r>
              <a:rPr lang="vi-VN" sz="1400" dirty="0">
                <a:latin typeface="Calibri"/>
                <a:ea typeface="Calibri"/>
                <a:cs typeface="Times New Roman"/>
              </a:rPr>
              <a:t> </a:t>
            </a:r>
            <a:r>
              <a:rPr lang="vi-VN" dirty="0">
                <a:latin typeface="Times New Roman"/>
                <a:ea typeface="Arial"/>
                <a:cs typeface="Times New Roman"/>
              </a:rPr>
              <a:t>Hãy nêu các lĩnh vực nghiên cứu sinh học được tìm hiểu trong cấp Trung học phổ thông.</a:t>
            </a:r>
            <a:endParaRPr lang="vi-VN" sz="1400" dirty="0">
              <a:latin typeface="Calibri"/>
              <a:ea typeface="Calibri"/>
              <a:cs typeface="Times New Roman"/>
            </a:endParaRPr>
          </a:p>
        </p:txBody>
      </p:sp>
      <p:sp>
        <p:nvSpPr>
          <p:cNvPr id="6" name="Rectangle 5">
            <a:hlinkClick r:id="rId3" action="ppaction://hlinksldjump"/>
          </p:cNvPr>
          <p:cNvSpPr/>
          <p:nvPr/>
        </p:nvSpPr>
        <p:spPr>
          <a:xfrm>
            <a:off x="838200" y="2190750"/>
            <a:ext cx="6934199" cy="7294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15000"/>
              </a:lnSpc>
              <a:spcAft>
                <a:spcPts val="0"/>
              </a:spcAft>
              <a:tabLst>
                <a:tab pos="540385" algn="l"/>
                <a:tab pos="630555" algn="l"/>
              </a:tabLst>
            </a:pPr>
            <a:r>
              <a:rPr lang="vi-VN" dirty="0">
                <a:latin typeface="Times New Roman"/>
                <a:ea typeface="Arial"/>
                <a:cs typeface="Times New Roman"/>
              </a:rPr>
              <a:t>Câu 2: Hãy cho biết một vài vật dụng mà em dùng hàng ngày là sản phẩm có liên quan trực tiếp đến các ứng dụng sinh học.</a:t>
            </a:r>
            <a:endParaRPr lang="vi-VN" sz="1400" dirty="0">
              <a:latin typeface="Calibri"/>
              <a:ea typeface="Calibri"/>
              <a:cs typeface="Times New Roman"/>
            </a:endParaRPr>
          </a:p>
        </p:txBody>
      </p:sp>
      <p:sp>
        <p:nvSpPr>
          <p:cNvPr id="7" name="Rectangle 6">
            <a:hlinkClick r:id="rId4" action="ppaction://hlinksldjump"/>
          </p:cNvPr>
          <p:cNvSpPr/>
          <p:nvPr/>
        </p:nvSpPr>
        <p:spPr>
          <a:xfrm>
            <a:off x="838200" y="3333750"/>
            <a:ext cx="6934200" cy="729430"/>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15000"/>
              </a:lnSpc>
              <a:spcAft>
                <a:spcPts val="0"/>
              </a:spcAft>
              <a:tabLst>
                <a:tab pos="540385" algn="l"/>
                <a:tab pos="630555" algn="l"/>
              </a:tabLst>
            </a:pPr>
            <a:r>
              <a:rPr lang="vi-VN" dirty="0">
                <a:latin typeface="Times New Roman"/>
                <a:ea typeface="Arial"/>
                <a:cs typeface="Times New Roman"/>
              </a:rPr>
              <a:t>Câu 3: Em hãy đưa ra ý kiến về triển vọng tương lai của ngành nghề chăm sóc sức khỏe?</a:t>
            </a:r>
            <a:endParaRPr lang="vi-VN" sz="1400" dirty="0">
              <a:latin typeface="Calibri"/>
              <a:ea typeface="Calibri"/>
              <a:cs typeface="Times New Roman"/>
            </a:endParaRPr>
          </a:p>
        </p:txBody>
      </p:sp>
    </p:spTree>
    <p:extLst>
      <p:ext uri="{BB962C8B-B14F-4D97-AF65-F5344CB8AC3E}">
        <p14:creationId xmlns:p14="http://schemas.microsoft.com/office/powerpoint/2010/main" val="6983921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971550"/>
            <a:ext cx="8001000" cy="2640723"/>
          </a:xfrm>
          <a:prstGeom prst="rect">
            <a:avLst/>
          </a:prstGeom>
        </p:spPr>
        <p:txBody>
          <a:bodyPr wrap="square">
            <a:spAutoFit/>
          </a:bodyPr>
          <a:lstStyle/>
          <a:p>
            <a:pPr algn="just">
              <a:lnSpc>
                <a:spcPct val="115000"/>
              </a:lnSpc>
              <a:spcAft>
                <a:spcPts val="0"/>
              </a:spcAft>
            </a:pPr>
            <a:r>
              <a:rPr lang="vi-VN" sz="2400" dirty="0">
                <a:latin typeface="Times New Roman"/>
                <a:ea typeface="Arial"/>
                <a:cs typeface="Times New Roman"/>
              </a:rPr>
              <a:t>Câu 1: </a:t>
            </a:r>
            <a:r>
              <a:rPr lang="de-DE" sz="2400" dirty="0">
                <a:latin typeface="Times New Roman"/>
                <a:ea typeface="Arial"/>
                <a:cs typeface="Times New Roman"/>
              </a:rPr>
              <a:t>Trong chương trình giáo dục phổ thông, học sinh sẽ lần lượt nghiên cứu sinh học theo các lĩnh vực phân chia dựa vào các cấp độ tổ chức của thế giới sống:</a:t>
            </a:r>
            <a:endParaRPr lang="vi-VN" dirty="0">
              <a:latin typeface="Calibri"/>
              <a:ea typeface="Calibri"/>
              <a:cs typeface="Times New Roman"/>
            </a:endParaRPr>
          </a:p>
          <a:p>
            <a:pPr marL="342900" lvl="0" indent="-342900" algn="just">
              <a:lnSpc>
                <a:spcPct val="115000"/>
              </a:lnSpc>
              <a:spcAft>
                <a:spcPts val="0"/>
              </a:spcAft>
              <a:buFont typeface="Symbol"/>
              <a:buChar char=""/>
            </a:pPr>
            <a:r>
              <a:rPr lang="de-DE" sz="2400" dirty="0">
                <a:latin typeface="Times New Roman"/>
                <a:ea typeface="Arial"/>
              </a:rPr>
              <a:t>Lớp 10: Tìm hiểu về sinh học tế bào và thế giới vi sinh vật.</a:t>
            </a:r>
            <a:endParaRPr lang="vi-VN" sz="2000" dirty="0">
              <a:latin typeface="Times New Roman"/>
              <a:ea typeface="Times New Roman"/>
            </a:endParaRPr>
          </a:p>
          <a:p>
            <a:pPr marL="342900" lvl="0" indent="-342900" algn="just">
              <a:lnSpc>
                <a:spcPct val="115000"/>
              </a:lnSpc>
              <a:spcAft>
                <a:spcPts val="0"/>
              </a:spcAft>
              <a:buFont typeface="Symbol"/>
              <a:buChar char=""/>
            </a:pPr>
            <a:r>
              <a:rPr lang="de-DE" sz="2400" dirty="0">
                <a:latin typeface="Times New Roman"/>
                <a:ea typeface="Arial"/>
              </a:rPr>
              <a:t>Lớp 11: Nghiên cứu sinh học cơ thể.</a:t>
            </a:r>
            <a:endParaRPr lang="vi-VN" sz="2000" dirty="0">
              <a:latin typeface="Times New Roman"/>
              <a:ea typeface="Times New Roman"/>
            </a:endParaRPr>
          </a:p>
          <a:p>
            <a:pPr marL="342900" lvl="0" indent="-342900" algn="just">
              <a:lnSpc>
                <a:spcPct val="115000"/>
              </a:lnSpc>
              <a:spcAft>
                <a:spcPts val="0"/>
              </a:spcAft>
              <a:buFont typeface="Symbol"/>
              <a:buChar char=""/>
            </a:pPr>
            <a:r>
              <a:rPr lang="de-DE" sz="2400" dirty="0">
                <a:latin typeface="Times New Roman"/>
                <a:ea typeface="Arial"/>
              </a:rPr>
              <a:t>Lớp 12: Nghiên cứu di truyền học, tiến hóa và sinh thái học.</a:t>
            </a:r>
            <a:endParaRPr lang="vi-VN" sz="2000" dirty="0">
              <a:effectLst/>
              <a:latin typeface="Times New Roman"/>
              <a:ea typeface="Times New Roman"/>
            </a:endParaRPr>
          </a:p>
        </p:txBody>
      </p:sp>
      <p:sp>
        <p:nvSpPr>
          <p:cNvPr id="4" name="Action Button: Back or Previous 3">
            <a:hlinkClick r:id="rId2" action="ppaction://hlinksldjump" highlightClick="1"/>
          </p:cNvPr>
          <p:cNvSpPr/>
          <p:nvPr/>
        </p:nvSpPr>
        <p:spPr>
          <a:xfrm>
            <a:off x="8153400" y="4400550"/>
            <a:ext cx="6858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60528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1200150"/>
            <a:ext cx="6477000" cy="2499146"/>
          </a:xfrm>
          <a:prstGeom prst="rect">
            <a:avLst/>
          </a:prstGeom>
        </p:spPr>
        <p:txBody>
          <a:bodyPr wrap="square">
            <a:spAutoFit/>
          </a:bodyPr>
          <a:lstStyle/>
          <a:p>
            <a:pPr algn="just">
              <a:lnSpc>
                <a:spcPct val="115000"/>
              </a:lnSpc>
              <a:spcAft>
                <a:spcPts val="0"/>
              </a:spcAft>
            </a:pPr>
            <a:r>
              <a:rPr lang="de-DE" sz="2800" dirty="0">
                <a:latin typeface="Times New Roman"/>
                <a:ea typeface="Calibri"/>
                <a:cs typeface="Times New Roman"/>
              </a:rPr>
              <a:t>Câu 2: </a:t>
            </a:r>
            <a:endParaRPr lang="vi-VN" sz="2000" dirty="0">
              <a:latin typeface="Calibri"/>
              <a:ea typeface="Calibri"/>
              <a:cs typeface="Times New Roman"/>
            </a:endParaRPr>
          </a:p>
          <a:p>
            <a:pPr marL="342900" lvl="0" indent="-342900" algn="just">
              <a:lnSpc>
                <a:spcPct val="115000"/>
              </a:lnSpc>
              <a:spcAft>
                <a:spcPts val="0"/>
              </a:spcAft>
              <a:buFont typeface="Symbol"/>
              <a:buChar char=""/>
            </a:pPr>
            <a:r>
              <a:rPr lang="de-DE" sz="2800" dirty="0">
                <a:latin typeface="Times New Roman"/>
                <a:ea typeface="Calibri"/>
              </a:rPr>
              <a:t>Ống hút giấy</a:t>
            </a:r>
            <a:endParaRPr lang="vi-VN" sz="2400" dirty="0">
              <a:latin typeface="Times New Roman"/>
              <a:ea typeface="Times New Roman"/>
            </a:endParaRPr>
          </a:p>
          <a:p>
            <a:pPr marL="342900" lvl="0" indent="-342900" algn="just">
              <a:lnSpc>
                <a:spcPct val="115000"/>
              </a:lnSpc>
              <a:spcAft>
                <a:spcPts val="0"/>
              </a:spcAft>
              <a:buFont typeface="Symbol"/>
              <a:buChar char=""/>
            </a:pPr>
            <a:r>
              <a:rPr lang="de-DE" sz="2800" dirty="0">
                <a:latin typeface="Times New Roman"/>
                <a:ea typeface="Calibri"/>
              </a:rPr>
              <a:t>Thìa, đũa làm từ tre, gỗ</a:t>
            </a:r>
            <a:endParaRPr lang="vi-VN" sz="2400" dirty="0">
              <a:latin typeface="Times New Roman"/>
              <a:ea typeface="Times New Roman"/>
            </a:endParaRPr>
          </a:p>
          <a:p>
            <a:pPr marL="342900" lvl="0" indent="-342900" algn="just">
              <a:lnSpc>
                <a:spcPct val="115000"/>
              </a:lnSpc>
              <a:spcAft>
                <a:spcPts val="0"/>
              </a:spcAft>
              <a:buFont typeface="Symbol"/>
              <a:buChar char=""/>
            </a:pPr>
            <a:r>
              <a:rPr lang="de-DE" sz="2800" dirty="0">
                <a:latin typeface="Times New Roman"/>
                <a:ea typeface="Calibri"/>
              </a:rPr>
              <a:t>Màng bọc thực phẩm</a:t>
            </a:r>
            <a:endParaRPr lang="vi-VN" sz="2800" dirty="0">
              <a:latin typeface="Times New Roman"/>
              <a:ea typeface="Calibri"/>
            </a:endParaRPr>
          </a:p>
          <a:p>
            <a:pPr marL="342900" lvl="0" indent="-342900" algn="just">
              <a:lnSpc>
                <a:spcPct val="115000"/>
              </a:lnSpc>
              <a:spcAft>
                <a:spcPts val="0"/>
              </a:spcAft>
              <a:buFont typeface="Symbol"/>
              <a:buChar char=""/>
            </a:pPr>
            <a:r>
              <a:rPr lang="vi-VN" sz="2400" dirty="0">
                <a:effectLst/>
                <a:latin typeface="Times New Roman"/>
                <a:ea typeface="Times New Roman"/>
              </a:rPr>
              <a:t>......</a:t>
            </a:r>
          </a:p>
        </p:txBody>
      </p:sp>
      <p:sp>
        <p:nvSpPr>
          <p:cNvPr id="3" name="Action Button: Back or Previous 2">
            <a:hlinkClick r:id="rId2" action="ppaction://hlinksldjump" highlightClick="1"/>
          </p:cNvPr>
          <p:cNvSpPr/>
          <p:nvPr/>
        </p:nvSpPr>
        <p:spPr>
          <a:xfrm>
            <a:off x="8305800" y="4476750"/>
            <a:ext cx="685800" cy="4572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73092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09593"/>
            <a:ext cx="8458200" cy="4401205"/>
          </a:xfrm>
          <a:prstGeom prst="rect">
            <a:avLst/>
          </a:prstGeom>
        </p:spPr>
        <p:txBody>
          <a:bodyPr wrap="square">
            <a:spAutoFit/>
          </a:bodyPr>
          <a:lstStyle/>
          <a:p>
            <a:r>
              <a:rPr lang="vi-VN" sz="2000" dirty="0">
                <a:latin typeface="Times New Roman"/>
                <a:ea typeface="Calibri"/>
              </a:rPr>
              <a:t>Câu 3: </a:t>
            </a:r>
            <a:r>
              <a:rPr lang="de-DE" sz="2000" dirty="0">
                <a:latin typeface="Times New Roman"/>
                <a:ea typeface="Calibri"/>
              </a:rPr>
              <a:t>Có thể nói, lĩnh vực y tế ngày nay đã đạt đến độ chín muồi với tiềm năng tăng trưởng cao. Khi dân số thế giới bắt đầu già đi, nhu cầu dành cho lĩnh vực sức khỏe cũng được dự đoán sẽ tăng gấp đôi trong một thập kỉ nữa. Dân số già sẽ khiến nhu cầu tìm kiếm những bác sĩ, y tá, chuyên gia vật lí trị liệu, điều dưỡng sức khỏe tại nhà và nha sĩ càng tăng cao. Số lượng việc làm cũng được dự đoán sẽ duy trì ổn định trong thời gian dài sắp tới. </a:t>
            </a:r>
            <a:endParaRPr lang="vi-VN" sz="2000" dirty="0">
              <a:latin typeface="Times New Roman"/>
              <a:ea typeface="Calibri"/>
            </a:endParaRPr>
          </a:p>
          <a:p>
            <a:r>
              <a:rPr lang="de-DE" sz="2000" dirty="0">
                <a:latin typeface="Times New Roman"/>
                <a:ea typeface="Calibri"/>
              </a:rPr>
              <a:t>Lĩnh vực chăm sóc sức khỏe sẽ phù hợp với những học sinh có thế mạnh về khoa học và toán ứng dụng. Những công việc ít đòi hỏi chuyên môn cũng như mức lương thấp hơn như điều dưỡng có thể sẽ yêu cầu phải có bằng cấp, tùy thuộc vào nơi người đó đang sống và làm việc. </a:t>
            </a:r>
            <a:endParaRPr lang="vi-VN" sz="2000" dirty="0">
              <a:latin typeface="Times New Roman"/>
              <a:ea typeface="Calibri"/>
            </a:endParaRPr>
          </a:p>
          <a:p>
            <a:r>
              <a:rPr lang="vi-VN" sz="2000" dirty="0">
                <a:latin typeface="+mj-lt"/>
              </a:rPr>
              <a:t>Trong khi đó, những nghề như bác sĩ, y tá, nha sĩ, nhà vật lí trị liệu sẽ đòi hỏi phải có bằng đại học và bằng cấp chuyên môn sau khi tốt nghiệp. Học sinh muốn theo đuổi lĩnh vực này có thể bắt đầu từ sớm bằng cách đăng kí các chương trình học đại học ngành tiền y khoa (pre-med), sinh học và khoa học.</a:t>
            </a:r>
          </a:p>
        </p:txBody>
      </p:sp>
    </p:spTree>
    <p:extLst>
      <p:ext uri="{BB962C8B-B14F-4D97-AF65-F5344CB8AC3E}">
        <p14:creationId xmlns:p14="http://schemas.microsoft.com/office/powerpoint/2010/main" val="31945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3660" y="817998"/>
            <a:ext cx="5151589" cy="3435088"/>
          </a:xfrm>
          <a:prstGeom prst="rect">
            <a:avLst/>
          </a:prstGeom>
        </p:spPr>
      </p:pic>
      <p:pic>
        <p:nvPicPr>
          <p:cNvPr id="138" name="Picture 13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9" y="718"/>
            <a:ext cx="9140452" cy="5144075"/>
          </a:xfrm>
          <a:prstGeom prst="rect">
            <a:avLst/>
          </a:prstGeom>
        </p:spPr>
      </p:pic>
      <p:pic>
        <p:nvPicPr>
          <p:cNvPr id="124" name="den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93660" y="554641"/>
            <a:ext cx="1988993" cy="1988993"/>
          </a:xfrm>
          <a:prstGeom prst="rect">
            <a:avLst/>
          </a:prstGeom>
        </p:spPr>
      </p:pic>
      <p:pic>
        <p:nvPicPr>
          <p:cNvPr id="125" name="den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5744" y="817999"/>
            <a:ext cx="1979858" cy="1979858"/>
          </a:xfrm>
          <a:prstGeom prst="rect">
            <a:avLst/>
          </a:prstGeom>
        </p:spPr>
      </p:pic>
      <p:pic>
        <p:nvPicPr>
          <p:cNvPr id="126" name="den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22783" y="553503"/>
            <a:ext cx="1979858" cy="1984420"/>
          </a:xfrm>
          <a:prstGeom prst="rect">
            <a:avLst/>
          </a:prstGeom>
        </p:spPr>
      </p:pic>
      <p:pic>
        <p:nvPicPr>
          <p:cNvPr id="127" name="den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29480" y="2265051"/>
            <a:ext cx="1988993" cy="1988993"/>
          </a:xfrm>
          <a:prstGeom prst="rect">
            <a:avLst/>
          </a:prstGeom>
        </p:spPr>
      </p:pic>
      <p:pic>
        <p:nvPicPr>
          <p:cNvPr id="128" name="den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50744" y="2528614"/>
            <a:ext cx="1979858" cy="1979858"/>
          </a:xfrm>
          <a:prstGeom prst="rect">
            <a:avLst/>
          </a:prstGeom>
        </p:spPr>
      </p:pic>
      <p:pic>
        <p:nvPicPr>
          <p:cNvPr id="129" name="den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656256" y="2264098"/>
            <a:ext cx="1988993" cy="1988993"/>
          </a:xfrm>
          <a:prstGeom prst="rect">
            <a:avLst/>
          </a:prstGeom>
        </p:spPr>
      </p:pic>
      <p:pic>
        <p:nvPicPr>
          <p:cNvPr id="146" name="Picture 145"/>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93977" y="826090"/>
            <a:ext cx="876446" cy="876446"/>
          </a:xfrm>
          <a:prstGeom prst="rect">
            <a:avLst/>
          </a:prstGeom>
        </p:spPr>
      </p:pic>
      <p:pic>
        <p:nvPicPr>
          <p:cNvPr id="147" name="Picture 14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27" y="662983"/>
            <a:ext cx="795830" cy="795830"/>
          </a:xfrm>
          <a:prstGeom prst="rect">
            <a:avLst/>
          </a:prstGeom>
        </p:spPr>
      </p:pic>
      <p:pic>
        <p:nvPicPr>
          <p:cNvPr id="148" name="Picture 14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66189" y="1303627"/>
            <a:ext cx="845678" cy="845678"/>
          </a:xfrm>
          <a:prstGeom prst="rect">
            <a:avLst/>
          </a:prstGeom>
        </p:spPr>
      </p:pic>
      <p:pic>
        <p:nvPicPr>
          <p:cNvPr id="149" name="Picture 14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53530" y="-731125"/>
            <a:ext cx="1321423" cy="4544962"/>
          </a:xfrm>
          <a:prstGeom prst="rect">
            <a:avLst/>
          </a:prstGeom>
        </p:spPr>
      </p:pic>
      <p:pic>
        <p:nvPicPr>
          <p:cNvPr id="150" name="Picture 14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28461" y="3813837"/>
            <a:ext cx="485775" cy="678656"/>
          </a:xfrm>
          <a:prstGeom prst="rect">
            <a:avLst/>
          </a:prstGeom>
        </p:spPr>
      </p:pic>
      <p:pic>
        <p:nvPicPr>
          <p:cNvPr id="159" name="Picture 158">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52565" y="4389122"/>
            <a:ext cx="885616" cy="748665"/>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0"/>
          <a:stretch>
            <a:fillRect/>
          </a:stretch>
        </p:blipFill>
        <p:spPr>
          <a:xfrm>
            <a:off x="-9527" y="-503662"/>
            <a:ext cx="457200" cy="457200"/>
          </a:xfrm>
          <a:prstGeom prst="rect">
            <a:avLst/>
          </a:prstGeom>
        </p:spPr>
      </p:pic>
      <p:pic>
        <p:nvPicPr>
          <p:cNvPr id="139" name="mau1">
            <a:hlinkClick r:id="rId21" action="ppaction://hlinksldjump"/>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3493660" y="554641"/>
            <a:ext cx="1988993" cy="1988993"/>
          </a:xfrm>
          <a:prstGeom prst="rect">
            <a:avLst/>
          </a:prstGeom>
        </p:spPr>
      </p:pic>
      <p:pic>
        <p:nvPicPr>
          <p:cNvPr id="140" name="mau2">
            <a:hlinkClick r:id="rId23" action="ppaction://hlinksldjump"/>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215746" y="817999"/>
            <a:ext cx="1975306" cy="1979858"/>
          </a:xfrm>
          <a:prstGeom prst="rect">
            <a:avLst/>
          </a:prstGeom>
        </p:spPr>
      </p:pic>
      <p:pic>
        <p:nvPicPr>
          <p:cNvPr id="141" name="mau3">
            <a:hlinkClick r:id="rId25" action="ppaction://hlinksldjump"/>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922783" y="553501"/>
            <a:ext cx="1979858" cy="1979858"/>
          </a:xfrm>
          <a:prstGeom prst="rect">
            <a:avLst/>
          </a:prstGeom>
        </p:spPr>
      </p:pic>
      <p:pic>
        <p:nvPicPr>
          <p:cNvPr id="142" name="mau4">
            <a:hlinkClick r:id="rId27" action="ppaction://hlinksldjump"/>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229480" y="2265051"/>
            <a:ext cx="1988993" cy="1988993"/>
          </a:xfrm>
          <a:prstGeom prst="rect">
            <a:avLst/>
          </a:prstGeom>
        </p:spPr>
      </p:pic>
      <p:pic>
        <p:nvPicPr>
          <p:cNvPr id="143" name="mau5">
            <a:hlinkClick r:id="rId29" action="ppaction://hlinksldjump"/>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4950744" y="2535760"/>
            <a:ext cx="1975306" cy="1979858"/>
          </a:xfrm>
          <a:prstGeom prst="rect">
            <a:avLst/>
          </a:prstGeom>
        </p:spPr>
      </p:pic>
      <p:pic>
        <p:nvPicPr>
          <p:cNvPr id="144" name="mau6">
            <a:hlinkClick r:id="rId31" action="ppaction://hlinksldjump"/>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6656256" y="2264098"/>
            <a:ext cx="1988993" cy="1988993"/>
          </a:xfrm>
          <a:prstGeom prst="rect">
            <a:avLst/>
          </a:prstGeom>
        </p:spPr>
      </p:pic>
      <p:sp>
        <p:nvSpPr>
          <p:cNvPr id="3" name="Rectangle 2">
            <a:hlinkClick r:id="rId33" action="ppaction://hlinksldjump"/>
          </p:cNvPr>
          <p:cNvSpPr/>
          <p:nvPr/>
        </p:nvSpPr>
        <p:spPr>
          <a:xfrm>
            <a:off x="1770433" y="3813837"/>
            <a:ext cx="1459047" cy="5752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LUẬT</a:t>
            </a:r>
            <a:r>
              <a:rPr lang="en-US" dirty="0"/>
              <a:t> </a:t>
            </a:r>
            <a:r>
              <a:rPr lang="en-US" dirty="0" err="1"/>
              <a:t>CHƠI</a:t>
            </a:r>
            <a:endParaRPr lang="vi-VN" dirty="0"/>
          </a:p>
        </p:txBody>
      </p:sp>
    </p:spTree>
    <p:extLst>
      <p:ext uri="{BB962C8B-B14F-4D97-AF65-F5344CB8AC3E}">
        <p14:creationId xmlns:p14="http://schemas.microsoft.com/office/powerpoint/2010/main" val="291555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24"/>
                    </p:tgtEl>
                  </p:cond>
                </p:stCondLst>
                <p:endSync evt="end" delay="0">
                  <p:rtn val="all"/>
                </p:endSync>
                <p:childTnLst>
                  <p:par>
                    <p:cTn id="14" fill="hold">
                      <p:stCondLst>
                        <p:cond delay="0"/>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124"/>
                                        </p:tgtEl>
                                      </p:cBhvr>
                                    </p:animEffect>
                                    <p:set>
                                      <p:cBhvr>
                                        <p:cTn id="18"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1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19" restart="whenNotActive" fill="hold" evtFilter="cancelBubble" nodeType="interactiveSeq">
                <p:stCondLst>
                  <p:cond evt="onClick" delay="0">
                    <p:tgtEl>
                      <p:spTgt spid="125"/>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125"/>
                                        </p:tgtEl>
                                      </p:cBhvr>
                                    </p:animEffect>
                                    <p:set>
                                      <p:cBhvr>
                                        <p:cTn id="24"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2"/>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25" restart="whenNotActive" fill="hold" evtFilter="cancelBubble" nodeType="interactiveSeq">
                <p:stCondLst>
                  <p:cond evt="onClick" delay="0">
                    <p:tgtEl>
                      <p:spTgt spid="126"/>
                    </p:tgtEl>
                  </p:cond>
                </p:stCondLst>
                <p:endSync evt="end" delay="0">
                  <p:rtn val="all"/>
                </p:endSync>
                <p:childTnLst>
                  <p:par>
                    <p:cTn id="26" fill="hold">
                      <p:stCondLst>
                        <p:cond delay="0"/>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126"/>
                                        </p:tgtEl>
                                      </p:cBhvr>
                                    </p:animEffect>
                                    <p:set>
                                      <p:cBhvr>
                                        <p:cTn id="30"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28"/>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1" restart="whenNotActive" fill="hold" evtFilter="cancelBubble" nodeType="interactiveSeq">
                <p:stCondLst>
                  <p:cond evt="onClick" delay="0">
                    <p:tgtEl>
                      <p:spTgt spid="127"/>
                    </p:tgtEl>
                  </p:cond>
                </p:stCondLst>
                <p:endSync evt="end" delay="0">
                  <p:rtn val="all"/>
                </p:endSync>
                <p:childTnLst>
                  <p:par>
                    <p:cTn id="32" fill="hold">
                      <p:stCondLst>
                        <p:cond delay="0"/>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27"/>
                                        </p:tgtEl>
                                      </p:cBhvr>
                                    </p:animEffect>
                                    <p:set>
                                      <p:cBhvr>
                                        <p:cTn id="36" dur="1" fill="hold">
                                          <p:stCondLst>
                                            <p:cond delay="499"/>
                                          </p:stCondLst>
                                        </p:cTn>
                                        <p:tgtEl>
                                          <p:spTgt spid="127"/>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7"/>
                  </p:tgtEl>
                </p:cond>
              </p:nextCondLst>
            </p:seq>
            <p:seq concurrent="1" nextAc="seek">
              <p:cTn id="37" restart="whenNotActive" fill="hold" evtFilter="cancelBubble" nodeType="interactiveSeq">
                <p:stCondLst>
                  <p:cond evt="onClick" delay="0">
                    <p:tgtEl>
                      <p:spTgt spid="128"/>
                    </p:tgtEl>
                  </p:cond>
                </p:stCondLst>
                <p:endSync evt="end" delay="0">
                  <p:rtn val="all"/>
                </p:endSync>
                <p:childTnLst>
                  <p:par>
                    <p:cTn id="38" fill="hold">
                      <p:stCondLst>
                        <p:cond delay="0"/>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128"/>
                                        </p:tgtEl>
                                      </p:cBhvr>
                                    </p:animEffect>
                                    <p:set>
                                      <p:cBhvr>
                                        <p:cTn id="42" dur="1" fill="hold">
                                          <p:stCondLst>
                                            <p:cond delay="499"/>
                                          </p:stCondLst>
                                        </p:cTn>
                                        <p:tgtEl>
                                          <p:spTgt spid="128"/>
                                        </p:tgtEl>
                                        <p:attrNameLst>
                                          <p:attrName>style.visibility</p:attrName>
                                        </p:attrNameLst>
                                      </p:cBhvr>
                                      <p:to>
                                        <p:strVal val="hidden"/>
                                      </p:to>
                                    </p:set>
                                  </p:childTnLst>
                                  <p:subTnLst>
                                    <p:audio>
                                      <p:cMediaNode>
                                        <p:cTn display="0" masterRel="sameClick">
                                          <p:stCondLst>
                                            <p:cond evt="begin" delay="0">
                                              <p:tn val="40"/>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8"/>
                  </p:tgtEl>
                </p:cond>
              </p:nextCondLst>
            </p:seq>
            <p:seq concurrent="1" nextAc="seek">
              <p:cTn id="43" restart="whenNotActive" fill="hold" evtFilter="cancelBubble" nodeType="interactiveSeq">
                <p:stCondLst>
                  <p:cond evt="onClick" delay="0">
                    <p:tgtEl>
                      <p:spTgt spid="129"/>
                    </p:tgtEl>
                  </p:cond>
                </p:stCondLst>
                <p:endSync evt="end" delay="0">
                  <p:rtn val="all"/>
                </p:endSync>
                <p:childTnLst>
                  <p:par>
                    <p:cTn id="44" fill="hold">
                      <p:stCondLst>
                        <p:cond delay="0"/>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129"/>
                                        </p:tgtEl>
                                      </p:cBhvr>
                                    </p:animEffect>
                                    <p:set>
                                      <p:cBhvr>
                                        <p:cTn id="48" dur="1" fill="hold">
                                          <p:stCondLst>
                                            <p:cond delay="499"/>
                                          </p:stCondLst>
                                        </p:cTn>
                                        <p:tgtEl>
                                          <p:spTgt spid="129"/>
                                        </p:tgtEl>
                                        <p:attrNameLst>
                                          <p:attrName>style.visibility</p:attrName>
                                        </p:attrNameLst>
                                      </p:cBhvr>
                                      <p:to>
                                        <p:strVal val="hidden"/>
                                      </p:to>
                                    </p:set>
                                  </p:childTnLst>
                                  <p:subTnLst>
                                    <p:audio>
                                      <p:cMediaNode>
                                        <p:cTn display="0" masterRel="sameClick">
                                          <p:stCondLst>
                                            <p:cond evt="begin" delay="0">
                                              <p:tn val="46"/>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9"/>
                  </p:tgtEl>
                </p:cond>
              </p:nextCondLst>
            </p:seq>
            <p:seq concurrent="1" nextAc="seek">
              <p:cTn id="49" restart="whenNotActive" fill="hold" evtFilter="cancelBubble" nodeType="interactiveSeq">
                <p:stCondLst>
                  <p:cond evt="onClick" delay="0">
                    <p:tgtEl>
                      <p:spTgt spid="139"/>
                    </p:tgtEl>
                  </p:cond>
                </p:stCondLst>
                <p:endSync evt="end" delay="0">
                  <p:rtn val="all"/>
                </p:endSync>
                <p:childTnLst>
                  <p:par>
                    <p:cTn id="50" fill="hold">
                      <p:stCondLst>
                        <p:cond delay="0"/>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139"/>
                                        </p:tgtEl>
                                      </p:cBhvr>
                                    </p:animEffect>
                                    <p:set>
                                      <p:cBhvr>
                                        <p:cTn id="54"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55" restart="whenNotActive" fill="hold" evtFilter="cancelBubble" nodeType="interactiveSeq">
                <p:stCondLst>
                  <p:cond evt="onClick" delay="0">
                    <p:tgtEl>
                      <p:spTgt spid="140"/>
                    </p:tgtEl>
                  </p:cond>
                </p:stCondLst>
                <p:endSync evt="end" delay="0">
                  <p:rtn val="all"/>
                </p:endSync>
                <p:childTnLst>
                  <p:par>
                    <p:cTn id="56" fill="hold">
                      <p:stCondLst>
                        <p:cond delay="0"/>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140"/>
                                        </p:tgtEl>
                                      </p:cBhvr>
                                    </p:animEffect>
                                    <p:set>
                                      <p:cBhvr>
                                        <p:cTn id="60"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61" restart="whenNotActive" fill="hold" evtFilter="cancelBubble" nodeType="interactiveSeq">
                <p:stCondLst>
                  <p:cond evt="onClick" delay="0">
                    <p:tgtEl>
                      <p:spTgt spid="141"/>
                    </p:tgtEl>
                  </p:cond>
                </p:stCondLst>
                <p:endSync evt="end" delay="0">
                  <p:rtn val="all"/>
                </p:endSync>
                <p:childTnLst>
                  <p:par>
                    <p:cTn id="62" fill="hold">
                      <p:stCondLst>
                        <p:cond delay="0"/>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141"/>
                                        </p:tgtEl>
                                      </p:cBhvr>
                                    </p:animEffect>
                                    <p:set>
                                      <p:cBhvr>
                                        <p:cTn id="66"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seq concurrent="1" nextAc="seek">
              <p:cTn id="67" restart="whenNotActive" fill="hold" evtFilter="cancelBubble" nodeType="interactiveSeq">
                <p:stCondLst>
                  <p:cond evt="onClick" delay="0">
                    <p:tgtEl>
                      <p:spTgt spid="142"/>
                    </p:tgtEl>
                  </p:cond>
                </p:stCondLst>
                <p:endSync evt="end" delay="0">
                  <p:rtn val="all"/>
                </p:endSync>
                <p:childTnLst>
                  <p:par>
                    <p:cTn id="68" fill="hold">
                      <p:stCondLst>
                        <p:cond delay="0"/>
                      </p:stCondLst>
                      <p:childTnLst>
                        <p:par>
                          <p:cTn id="69" fill="hold">
                            <p:stCondLst>
                              <p:cond delay="0"/>
                            </p:stCondLst>
                            <p:childTnLst>
                              <p:par>
                                <p:cTn id="70" presetID="10" presetClass="exit" presetSubtype="0" fill="hold" nodeType="clickEffect">
                                  <p:stCondLst>
                                    <p:cond delay="0"/>
                                  </p:stCondLst>
                                  <p:childTnLst>
                                    <p:animEffect transition="out" filter="fade">
                                      <p:cBhvr>
                                        <p:cTn id="71" dur="500"/>
                                        <p:tgtEl>
                                          <p:spTgt spid="142"/>
                                        </p:tgtEl>
                                      </p:cBhvr>
                                    </p:animEffect>
                                    <p:set>
                                      <p:cBhvr>
                                        <p:cTn id="72" dur="1" fill="hold">
                                          <p:stCondLst>
                                            <p:cond delay="499"/>
                                          </p:stCondLst>
                                        </p:cTn>
                                        <p:tgtEl>
                                          <p:spTgt spid="142"/>
                                        </p:tgtEl>
                                        <p:attrNameLst>
                                          <p:attrName>style.visibility</p:attrName>
                                        </p:attrNameLst>
                                      </p:cBhvr>
                                      <p:to>
                                        <p:strVal val="hidden"/>
                                      </p:to>
                                    </p:set>
                                  </p:childTnLst>
                                </p:cTn>
                              </p:par>
                            </p:childTnLst>
                          </p:cTn>
                        </p:par>
                      </p:childTnLst>
                    </p:cTn>
                  </p:par>
                </p:childTnLst>
              </p:cTn>
              <p:nextCondLst>
                <p:cond evt="onClick" delay="0">
                  <p:tgtEl>
                    <p:spTgt spid="142"/>
                  </p:tgtEl>
                </p:cond>
              </p:nextCondLst>
            </p:seq>
            <p:seq concurrent="1" nextAc="seek">
              <p:cTn id="73" restart="whenNotActive" fill="hold" evtFilter="cancelBubble" nodeType="interactiveSeq">
                <p:stCondLst>
                  <p:cond evt="onClick" delay="0">
                    <p:tgtEl>
                      <p:spTgt spid="143"/>
                    </p:tgtEl>
                  </p:cond>
                </p:stCondLst>
                <p:endSync evt="end" delay="0">
                  <p:rtn val="all"/>
                </p:endSync>
                <p:childTnLst>
                  <p:par>
                    <p:cTn id="74" fill="hold">
                      <p:stCondLst>
                        <p:cond delay="0"/>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143"/>
                                        </p:tgtEl>
                                      </p:cBhvr>
                                    </p:animEffect>
                                    <p:set>
                                      <p:cBhvr>
                                        <p:cTn id="78" dur="1" fill="hold">
                                          <p:stCondLst>
                                            <p:cond delay="499"/>
                                          </p:stCondLst>
                                        </p:cTn>
                                        <p:tgtEl>
                                          <p:spTgt spid="143"/>
                                        </p:tgtEl>
                                        <p:attrNameLst>
                                          <p:attrName>style.visibility</p:attrName>
                                        </p:attrNameLst>
                                      </p:cBhvr>
                                      <p:to>
                                        <p:strVal val="hidden"/>
                                      </p:to>
                                    </p:set>
                                  </p:childTnLst>
                                </p:cTn>
                              </p:par>
                            </p:childTnLst>
                          </p:cTn>
                        </p:par>
                      </p:childTnLst>
                    </p:cTn>
                  </p:par>
                </p:childTnLst>
              </p:cTn>
              <p:nextCondLst>
                <p:cond evt="onClick" delay="0">
                  <p:tgtEl>
                    <p:spTgt spid="143"/>
                  </p:tgtEl>
                </p:cond>
              </p:nextCondLst>
            </p:seq>
            <p:seq concurrent="1" nextAc="seek">
              <p:cTn id="79" restart="whenNotActive" fill="hold" evtFilter="cancelBubble" nodeType="interactiveSeq">
                <p:stCondLst>
                  <p:cond evt="onClick" delay="0">
                    <p:tgtEl>
                      <p:spTgt spid="144"/>
                    </p:tgtEl>
                  </p:cond>
                </p:stCondLst>
                <p:endSync evt="end" delay="0">
                  <p:rtn val="all"/>
                </p:endSync>
                <p:childTnLst>
                  <p:par>
                    <p:cTn id="80" fill="hold">
                      <p:stCondLst>
                        <p:cond delay="0"/>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44"/>
                                        </p:tgtEl>
                                      </p:cBhvr>
                                    </p:animEffect>
                                    <p:set>
                                      <p:cBhvr>
                                        <p:cTn id="84" dur="1" fill="hold">
                                          <p:stCondLst>
                                            <p:cond delay="499"/>
                                          </p:stCondLst>
                                        </p:cTn>
                                        <p:tgtEl>
                                          <p:spTgt spid="144"/>
                                        </p:tgtEl>
                                        <p:attrNameLst>
                                          <p:attrName>style.visibility</p:attrName>
                                        </p:attrNameLst>
                                      </p:cBhvr>
                                      <p:to>
                                        <p:strVal val="hidden"/>
                                      </p:to>
                                    </p:set>
                                  </p:childTnLst>
                                </p:cTn>
                              </p:par>
                            </p:childTnLst>
                          </p:cTn>
                        </p:par>
                      </p:childTnLst>
                    </p:cTn>
                  </p:par>
                </p:childTnLst>
              </p:cTn>
              <p:nextCondLst>
                <p:cond evt="onClick" delay="0">
                  <p:tgtEl>
                    <p:spTgt spid="144"/>
                  </p:tgtEl>
                </p:cond>
              </p:nextCondLst>
            </p:seq>
            <p:audio>
              <p:cMediaNode vol="80000">
                <p:cTn id="85" fill="hold" display="0">
                  <p:stCondLst>
                    <p:cond delay="indefinite"/>
                  </p:stCondLst>
                  <p:endCondLst>
                    <p:cond evt="onStopAudio" delay="0">
                      <p:tgtEl>
                        <p:sldTgt/>
                      </p:tgtEl>
                    </p:cond>
                  </p:endCondLst>
                </p:cTn>
                <p:tgtEl>
                  <p:spTgt spid="4"/>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n 2">
            <a:extLst>
              <a:ext uri="{FF2B5EF4-FFF2-40B4-BE49-F238E27FC236}">
                <a16:creationId xmlns:a16="http://schemas.microsoft.com/office/drawing/2014/main" id="{6437E96C-B4D7-4CA6-90EE-43A5C748EF9C}"/>
              </a:ext>
            </a:extLst>
          </p:cNvPr>
          <p:cNvSpPr/>
          <p:nvPr/>
        </p:nvSpPr>
        <p:spPr>
          <a:xfrm>
            <a:off x="838200" y="781050"/>
            <a:ext cx="3219450" cy="30861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11" name="TextBox 10">
            <a:extLst>
              <a:ext uri="{FF2B5EF4-FFF2-40B4-BE49-F238E27FC236}">
                <a16:creationId xmlns:a16="http://schemas.microsoft.com/office/drawing/2014/main" id="{B812FD0D-3345-4D97-BED4-5A0590056D2D}"/>
              </a:ext>
            </a:extLst>
          </p:cNvPr>
          <p:cNvSpPr txBox="1"/>
          <p:nvPr/>
        </p:nvSpPr>
        <p:spPr>
          <a:xfrm>
            <a:off x="4343400" y="1936504"/>
            <a:ext cx="4495800" cy="584773"/>
          </a:xfrm>
          <a:prstGeom prst="rect">
            <a:avLst/>
          </a:prstGeom>
          <a:noFill/>
        </p:spPr>
        <p:txBody>
          <a:bodyPr wrap="square" lIns="91438" tIns="45719" rIns="91438" bIns="45719">
            <a:spAutoFit/>
          </a:bodyPr>
          <a:lstStyle/>
          <a:p>
            <a:r>
              <a:rPr lang="en-US" sz="3200" b="1" dirty="0">
                <a:solidFill>
                  <a:srgbClr val="FF0000"/>
                </a:solidFill>
                <a:latin typeface="Times New Roman" panose="02020603050405020304" pitchFamily="18" charset="0"/>
              </a:rPr>
              <a:t>VẬN DỤNG</a:t>
            </a:r>
            <a:endParaRPr lang="en-US" sz="3200" dirty="0"/>
          </a:p>
        </p:txBody>
      </p:sp>
      <p:pic>
        <p:nvPicPr>
          <p:cNvPr id="4" name="Hình ảnh 3" descr="Ảnh có chứa văn bản, đồ chơi, đồ họa véc-tơ, danh thiếp&#10;&#10;Mô tả được tạo tự động">
            <a:extLst>
              <a:ext uri="{FF2B5EF4-FFF2-40B4-BE49-F238E27FC236}">
                <a16:creationId xmlns:a16="http://schemas.microsoft.com/office/drawing/2014/main" id="{A667EB62-86C3-4EF0-AA26-81461A6A5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9225" y="2676087"/>
            <a:ext cx="2320220" cy="2234972"/>
          </a:xfrm>
          <a:prstGeom prst="rect">
            <a:avLst/>
          </a:prstGeom>
        </p:spPr>
      </p:pic>
    </p:spTree>
    <p:extLst>
      <p:ext uri="{BB962C8B-B14F-4D97-AF65-F5344CB8AC3E}">
        <p14:creationId xmlns:p14="http://schemas.microsoft.com/office/powerpoint/2010/main" val="40845336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500" fill="hold"/>
                                        <p:tgtEl>
                                          <p:spTgt spid="3"/>
                                        </p:tgtEl>
                                        <p:attrNameLst>
                                          <p:attrName>ppt_w</p:attrName>
                                        </p:attrNameLst>
                                      </p:cBhvr>
                                      <p:tavLst>
                                        <p:tav tm="0">
                                          <p:val>
                                            <p:fltVal val="0"/>
                                          </p:val>
                                        </p:tav>
                                        <p:tav tm="100000">
                                          <p:val>
                                            <p:strVal val="#ppt_w"/>
                                          </p:val>
                                        </p:tav>
                                      </p:tavLst>
                                    </p:anim>
                                    <p:anim calcmode="lin" valueType="num">
                                      <p:cBhvr>
                                        <p:cTn id="8" dur="1500" fill="hold"/>
                                        <p:tgtEl>
                                          <p:spTgt spid="3"/>
                                        </p:tgtEl>
                                        <p:attrNameLst>
                                          <p:attrName>ppt_h</p:attrName>
                                        </p:attrNameLst>
                                      </p:cBhvr>
                                      <p:tavLst>
                                        <p:tav tm="0">
                                          <p:val>
                                            <p:fltVal val="0"/>
                                          </p:val>
                                        </p:tav>
                                        <p:tav tm="100000">
                                          <p:val>
                                            <p:strVal val="#ppt_h"/>
                                          </p:val>
                                        </p:tav>
                                      </p:tavLst>
                                    </p:anim>
                                    <p:anim calcmode="lin" valueType="num">
                                      <p:cBhvr>
                                        <p:cTn id="9" dur="1500" fill="hold"/>
                                        <p:tgtEl>
                                          <p:spTgt spid="3"/>
                                        </p:tgtEl>
                                        <p:attrNameLst>
                                          <p:attrName>style.rotation</p:attrName>
                                        </p:attrNameLst>
                                      </p:cBhvr>
                                      <p:tavLst>
                                        <p:tav tm="0">
                                          <p:val>
                                            <p:fltVal val="360"/>
                                          </p:val>
                                        </p:tav>
                                        <p:tav tm="100000">
                                          <p:val>
                                            <p:fltVal val="0"/>
                                          </p:val>
                                        </p:tav>
                                      </p:tavLst>
                                    </p:anim>
                                    <p:animEffect transition="in" filter="fade">
                                      <p:cBhvr>
                                        <p:cTn id="10" dur="1500"/>
                                        <p:tgtEl>
                                          <p:spTgt spid="3"/>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31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6544A186-CC85-4234-97BE-712B02D4CE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5604" y="2724156"/>
            <a:ext cx="2340869" cy="2218949"/>
          </a:xfrm>
          <a:prstGeom prst="rect">
            <a:avLst/>
          </a:prstGeom>
        </p:spPr>
      </p:pic>
      <p:sp>
        <p:nvSpPr>
          <p:cNvPr id="11" name="TextBox 10">
            <a:extLst>
              <a:ext uri="{FF2B5EF4-FFF2-40B4-BE49-F238E27FC236}">
                <a16:creationId xmlns:a16="http://schemas.microsoft.com/office/drawing/2014/main" id="{B812FD0D-3345-4D97-BED4-5A0590056D2D}"/>
              </a:ext>
            </a:extLst>
          </p:cNvPr>
          <p:cNvSpPr txBox="1"/>
          <p:nvPr/>
        </p:nvSpPr>
        <p:spPr>
          <a:xfrm>
            <a:off x="304800" y="361950"/>
            <a:ext cx="8458200" cy="2862320"/>
          </a:xfrm>
          <a:prstGeom prst="rect">
            <a:avLst/>
          </a:prstGeom>
          <a:noFill/>
        </p:spPr>
        <p:txBody>
          <a:bodyPr wrap="square" lIns="91438" tIns="45719" rIns="91438" bIns="45719">
            <a:spAutoFit/>
          </a:bodyPr>
          <a:lstStyle/>
          <a:p>
            <a:r>
              <a:rPr lang="vi-VN" sz="4500" b="1" dirty="0">
                <a:solidFill>
                  <a:srgbClr val="FF0000"/>
                </a:solidFill>
                <a:latin typeface="Times New Roman" panose="02020603050405020304" pitchFamily="18" charset="0"/>
              </a:rPr>
              <a:t>Chủ đề thảo luận</a:t>
            </a:r>
          </a:p>
          <a:p>
            <a:r>
              <a:rPr lang="vi-VN" sz="4500" b="1" dirty="0">
                <a:solidFill>
                  <a:srgbClr val="002060"/>
                </a:solidFill>
                <a:latin typeface="Times New Roman" panose="02020603050405020304" pitchFamily="18" charset="0"/>
              </a:rPr>
              <a:t>Nếu trở thành một nhà sinh học, em chọn đối tượng nào để nghiên cứu và mục tiêu nghiên cứu là gì?</a:t>
            </a:r>
          </a:p>
        </p:txBody>
      </p:sp>
    </p:spTree>
    <p:extLst>
      <p:ext uri="{BB962C8B-B14F-4D97-AF65-F5344CB8AC3E}">
        <p14:creationId xmlns:p14="http://schemas.microsoft.com/office/powerpoint/2010/main" val="13954800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by="(-#ppt_w*2)" calcmode="lin" valueType="num">
                                      <p:cBhvr rctx="PPT">
                                        <p:cTn id="7" dur="500" autoRev="1" fill="hold">
                                          <p:stCondLst>
                                            <p:cond delay="0"/>
                                          </p:stCondLst>
                                        </p:cTn>
                                        <p:tgtEl>
                                          <p:spTgt spid="11"/>
                                        </p:tgtEl>
                                        <p:attrNameLst>
                                          <p:attrName>ppt_w</p:attrName>
                                        </p:attrNameLst>
                                      </p:cBhvr>
                                    </p:anim>
                                    <p:anim by="(#ppt_w*0.50)" calcmode="lin" valueType="num">
                                      <p:cBhvr>
                                        <p:cTn id="8" dur="500" decel="50000" autoRev="1" fill="hold">
                                          <p:stCondLst>
                                            <p:cond delay="0"/>
                                          </p:stCondLst>
                                        </p:cTn>
                                        <p:tgtEl>
                                          <p:spTgt spid="11"/>
                                        </p:tgtEl>
                                        <p:attrNameLst>
                                          <p:attrName>ppt_x</p:attrName>
                                        </p:attrNameLst>
                                      </p:cBhvr>
                                    </p:anim>
                                    <p:anim from="(-#ppt_h/2)" to="(#ppt_y)" calcmode="lin" valueType="num">
                                      <p:cBhvr>
                                        <p:cTn id="9" dur="1000" fill="hold">
                                          <p:stCondLst>
                                            <p:cond delay="0"/>
                                          </p:stCondLst>
                                        </p:cTn>
                                        <p:tgtEl>
                                          <p:spTgt spid="11"/>
                                        </p:tgtEl>
                                        <p:attrNameLst>
                                          <p:attrName>ppt_y</p:attrName>
                                        </p:attrNameLst>
                                      </p:cBhvr>
                                    </p:anim>
                                    <p:animRot by="21600000">
                                      <p:cBhvr>
                                        <p:cTn id="10" dur="1000" fill="hold">
                                          <p:stCondLst>
                                            <p:cond delay="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485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LUẬT</a:t>
            </a:r>
            <a:r>
              <a:rPr lang="en-US" dirty="0"/>
              <a:t> </a:t>
            </a:r>
            <a:r>
              <a:rPr lang="en-US" dirty="0" err="1"/>
              <a:t>CHƠI</a:t>
            </a:r>
            <a:endParaRPr lang="vi-VN" dirty="0"/>
          </a:p>
        </p:txBody>
      </p:sp>
      <p:sp>
        <p:nvSpPr>
          <p:cNvPr id="3" name="Content Placeholder 2"/>
          <p:cNvSpPr>
            <a:spLocks noGrp="1"/>
          </p:cNvSpPr>
          <p:nvPr>
            <p:ph idx="1"/>
          </p:nvPr>
        </p:nvSpPr>
        <p:spPr/>
        <p:txBody>
          <a:bodyPr/>
          <a:lstStyle/>
          <a:p>
            <a:pPr marL="0" indent="0">
              <a:buNone/>
            </a:pPr>
            <a:r>
              <a:rPr lang="vi-VN" dirty="0">
                <a:latin typeface="+mj-lt"/>
              </a:rPr>
              <a:t>Chọn 1 trong 6 mảnh, mỗi mảnh tương ướng với 1 câu hỏi, trong 10S nếu trả lời đúng sẽ được tặng một phần quà nhỏ từ GV. Nếu trả lời sai, sẽ nhường quyền cho bạn khác.</a:t>
            </a:r>
          </a:p>
        </p:txBody>
      </p:sp>
      <p:sp>
        <p:nvSpPr>
          <p:cNvPr id="5" name="Action Button: Back or Previous 4">
            <a:hlinkClick r:id="rId2" action="ppaction://hlinksldjump" highlightClick="1"/>
          </p:cNvPr>
          <p:cNvSpPr/>
          <p:nvPr/>
        </p:nvSpPr>
        <p:spPr>
          <a:xfrm>
            <a:off x="8382000" y="4400550"/>
            <a:ext cx="609600" cy="5334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21428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625940" y="308208"/>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US" sz="2400" b="1" dirty="0" err="1">
                <a:solidFill>
                  <a:schemeClr val="bg1"/>
                </a:solidFill>
                <a:latin typeface="Times New Roman" pitchFamily="18" charset="0"/>
                <a:cs typeface="Times New Roman" pitchFamily="18" charset="0"/>
              </a:rPr>
              <a:t>Câu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hỏi</a:t>
            </a:r>
            <a:r>
              <a:rPr lang="en-US" sz="2400" b="1" dirty="0">
                <a:solidFill>
                  <a:schemeClr val="bg1"/>
                </a:solidFill>
                <a:latin typeface="Times New Roman" pitchFamily="18" charset="0"/>
                <a:cs typeface="Times New Roman" pitchFamily="18" charset="0"/>
              </a:rPr>
              <a:t> 1 :</a:t>
            </a:r>
            <a:r>
              <a:rPr lang="vi-VN" sz="2400" b="1" dirty="0">
                <a:solidFill>
                  <a:schemeClr val="bg1"/>
                </a:solidFill>
                <a:latin typeface="Times New Roman" pitchFamily="18" charset="0"/>
                <a:cs typeface="Times New Roman" pitchFamily="18" charset="0"/>
              </a:rPr>
              <a:t> </a:t>
            </a:r>
            <a:r>
              <a:rPr lang="vi-VN" sz="2400" dirty="0">
                <a:latin typeface="Times New Roman" pitchFamily="18" charset="0"/>
                <a:cs typeface="Times New Roman" pitchFamily="18" charset="0"/>
              </a:rPr>
              <a:t>Đơn vị cấu tạo nên mọi cơ thể sống là gì?</a:t>
            </a:r>
            <a:endParaRPr lang="en-US" sz="2400" b="1" dirty="0">
              <a:solidFill>
                <a:schemeClr val="bg1"/>
              </a:solidFill>
              <a:latin typeface="Times New Roman" pitchFamily="18" charset="0"/>
              <a:cs typeface="Times New Roman" pitchFamily="18" charset="0"/>
            </a:endParaRPr>
          </a:p>
        </p:txBody>
      </p:sp>
      <p:sp>
        <p:nvSpPr>
          <p:cNvPr id="50" name="Snip Diagonal Corner Rectangle 49"/>
          <p:cNvSpPr/>
          <p:nvPr/>
        </p:nvSpPr>
        <p:spPr>
          <a:xfrm>
            <a:off x="621932" y="2124474"/>
            <a:ext cx="7892143" cy="167095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a:r>
              <a:rPr lang="en-US" sz="2400" b="1" dirty="0" err="1">
                <a:solidFill>
                  <a:schemeClr val="bg1"/>
                </a:solidFill>
              </a:rPr>
              <a:t>Đáp</a:t>
            </a:r>
            <a:r>
              <a:rPr lang="en-US" sz="2400" b="1" dirty="0">
                <a:solidFill>
                  <a:schemeClr val="bg1"/>
                </a:solidFill>
              </a:rPr>
              <a:t> </a:t>
            </a:r>
            <a:r>
              <a:rPr lang="en-US" sz="2400" b="1" dirty="0" err="1">
                <a:solidFill>
                  <a:schemeClr val="bg1"/>
                </a:solidFill>
              </a:rPr>
              <a:t>án</a:t>
            </a:r>
            <a:r>
              <a:rPr lang="en-US" sz="2400" b="1" dirty="0">
                <a:solidFill>
                  <a:schemeClr val="bg1"/>
                </a:solidFill>
              </a:rPr>
              <a:t> 1: </a:t>
            </a:r>
            <a:r>
              <a:rPr lang="en-US" sz="2400" b="1" dirty="0" err="1">
                <a:solidFill>
                  <a:schemeClr val="bg1"/>
                </a:solidFill>
              </a:rPr>
              <a:t>TẾ</a:t>
            </a:r>
            <a:r>
              <a:rPr lang="en-US" sz="2400" b="1" dirty="0">
                <a:solidFill>
                  <a:schemeClr val="bg1"/>
                </a:solidFill>
              </a:rPr>
              <a:t> </a:t>
            </a:r>
            <a:r>
              <a:rPr lang="en-US" sz="2400" b="1" dirty="0" err="1">
                <a:solidFill>
                  <a:schemeClr val="bg1"/>
                </a:solidFill>
              </a:rPr>
              <a:t>BÀO</a:t>
            </a:r>
            <a:endParaRPr lang="en-US" sz="2400" b="1" dirty="0">
              <a:solidFill>
                <a:schemeClr val="bg1"/>
              </a:solidFill>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9" y="4041154"/>
            <a:ext cx="1800225" cy="1101152"/>
          </a:xfrm>
          <a:prstGeom prst="rect">
            <a:avLst/>
          </a:prstGeom>
        </p:spPr>
      </p:pic>
    </p:spTree>
    <p:extLst>
      <p:ext uri="{BB962C8B-B14F-4D97-AF65-F5344CB8AC3E}">
        <p14:creationId xmlns:p14="http://schemas.microsoft.com/office/powerpoint/2010/main" val="130583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0" name="Snip Diagonal Corner Rectangle 39"/>
          <p:cNvSpPr/>
          <p:nvPr/>
        </p:nvSpPr>
        <p:spPr>
          <a:xfrm>
            <a:off x="625940" y="308208"/>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r>
              <a:rPr lang="en-US" sz="2400" b="1" dirty="0" err="1">
                <a:solidFill>
                  <a:prstClr val="white"/>
                </a:solidFill>
                <a:latin typeface="Times New Roman" pitchFamily="18" charset="0"/>
                <a:cs typeface="Times New Roman" pitchFamily="18" charset="0"/>
              </a:rPr>
              <a:t>Câu</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hỏi</a:t>
            </a:r>
            <a:r>
              <a:rPr lang="en-US" sz="2400" b="1" dirty="0">
                <a:solidFill>
                  <a:prstClr val="white"/>
                </a:solidFill>
                <a:latin typeface="Times New Roman" pitchFamily="18" charset="0"/>
                <a:cs typeface="Times New Roman" pitchFamily="18" charset="0"/>
              </a:rPr>
              <a:t> 2 : </a:t>
            </a:r>
            <a:r>
              <a:rPr lang="vi-VN" sz="2400" dirty="0">
                <a:latin typeface="Times New Roman" pitchFamily="18" charset="0"/>
                <a:cs typeface="Times New Roman" pitchFamily="18" charset="0"/>
              </a:rPr>
              <a:t>Bào quan nào sau đây có chức năng quang hợp?</a:t>
            </a:r>
          </a:p>
          <a:p>
            <a:r>
              <a:rPr lang="vi-VN" sz="2400" dirty="0">
                <a:latin typeface="Times New Roman" pitchFamily="18" charset="0"/>
                <a:cs typeface="Times New Roman" pitchFamily="18" charset="0"/>
              </a:rPr>
              <a:t>           A. Nhân   B. Lục Lạp    C. Ti thể       D. Riboxom</a:t>
            </a:r>
            <a:endParaRPr lang="en-US" sz="2400" b="1" dirty="0">
              <a:solidFill>
                <a:prstClr val="white"/>
              </a:solidFill>
              <a:latin typeface="Times New Roman" pitchFamily="18" charset="0"/>
              <a:cs typeface="Times New Roman" pitchFamily="18" charset="0"/>
            </a:endParaRPr>
          </a:p>
        </p:txBody>
      </p:sp>
      <p:sp>
        <p:nvSpPr>
          <p:cNvPr id="50" name="Snip Diagonal Corner Rectangle 49"/>
          <p:cNvSpPr/>
          <p:nvPr/>
        </p:nvSpPr>
        <p:spPr>
          <a:xfrm>
            <a:off x="621932" y="2124474"/>
            <a:ext cx="7892143" cy="167095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defRPr/>
            </a:pPr>
            <a:r>
              <a:rPr lang="en-US" sz="2400" b="1" dirty="0" err="1">
                <a:solidFill>
                  <a:prstClr val="white"/>
                </a:solidFill>
              </a:rPr>
              <a:t>Đáp</a:t>
            </a:r>
            <a:r>
              <a:rPr lang="en-US" sz="2400" b="1" dirty="0">
                <a:solidFill>
                  <a:prstClr val="white"/>
                </a:solidFill>
              </a:rPr>
              <a:t> </a:t>
            </a:r>
            <a:r>
              <a:rPr lang="en-US" sz="2400" b="1" dirty="0" err="1">
                <a:solidFill>
                  <a:prstClr val="white"/>
                </a:solidFill>
              </a:rPr>
              <a:t>án</a:t>
            </a:r>
            <a:r>
              <a:rPr lang="en-US" sz="2400" b="1" dirty="0">
                <a:solidFill>
                  <a:prstClr val="white"/>
                </a:solidFill>
              </a:rPr>
              <a:t>: B</a:t>
            </a:r>
          </a:p>
        </p:txBody>
      </p:sp>
      <p:pic>
        <p:nvPicPr>
          <p:cNvPr id="46" name="Picture 45">
            <a:hlinkClick r:id="rId4" action="ppaction://hlinksldjump"/>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5209" y="4041154"/>
            <a:ext cx="1800225" cy="1101152"/>
          </a:xfrm>
          <a:prstGeom prst="rect">
            <a:avLst/>
          </a:prstGeom>
        </p:spPr>
      </p:pic>
    </p:spTree>
    <p:extLst>
      <p:ext uri="{BB962C8B-B14F-4D97-AF65-F5344CB8AC3E}">
        <p14:creationId xmlns:p14="http://schemas.microsoft.com/office/powerpoint/2010/main" val="1811263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625939" y="308207"/>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r>
              <a:rPr lang="en-US" sz="2400" b="1" dirty="0" err="1">
                <a:solidFill>
                  <a:prstClr val="white"/>
                </a:solidFill>
                <a:latin typeface="Times New Roman" pitchFamily="18" charset="0"/>
                <a:cs typeface="Times New Roman" pitchFamily="18" charset="0"/>
              </a:rPr>
              <a:t>Câu</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hỏi</a:t>
            </a:r>
            <a:r>
              <a:rPr lang="en-US" sz="2400" b="1" dirty="0">
                <a:solidFill>
                  <a:prstClr val="white"/>
                </a:solidFill>
                <a:latin typeface="Times New Roman" pitchFamily="18" charset="0"/>
                <a:cs typeface="Times New Roman" pitchFamily="18" charset="0"/>
              </a:rPr>
              <a:t> 3: </a:t>
            </a:r>
            <a:r>
              <a:rPr lang="vi-VN" sz="2400" dirty="0">
                <a:latin typeface="Times New Roman" pitchFamily="18" charset="0"/>
                <a:cs typeface="Times New Roman" pitchFamily="18" charset="0"/>
              </a:rPr>
              <a:t>Vật nào dưới đây không phải là vật sống ?</a:t>
            </a:r>
          </a:p>
          <a:p>
            <a:r>
              <a:rPr lang="vi-VN" sz="2400" dirty="0">
                <a:latin typeface="Times New Roman" pitchFamily="18" charset="0"/>
                <a:cs typeface="Times New Roman" pitchFamily="18" charset="0"/>
              </a:rPr>
              <a:t>     A. Cây mía     B. Cây cau        C. Cây kéo        D. Con sâu</a:t>
            </a:r>
          </a:p>
          <a:p>
            <a:pPr algn="ctr" defTabSz="685800">
              <a:defRPr/>
            </a:pPr>
            <a:endParaRPr lang="en-US" sz="2400" b="1" dirty="0">
              <a:solidFill>
                <a:prstClr val="white"/>
              </a:solidFill>
              <a:latin typeface="Calibri" panose="020F0502020204030204"/>
            </a:endParaRPr>
          </a:p>
        </p:txBody>
      </p:sp>
      <p:sp>
        <p:nvSpPr>
          <p:cNvPr id="50" name="Snip Diagonal Corner Rectangle 49"/>
          <p:cNvSpPr/>
          <p:nvPr/>
        </p:nvSpPr>
        <p:spPr>
          <a:xfrm>
            <a:off x="621931" y="2124473"/>
            <a:ext cx="7892143" cy="167095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Calibri" panose="020F0502020204030204"/>
              </a:rPr>
              <a:t>Đáp</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án</a:t>
            </a:r>
            <a:r>
              <a:rPr lang="en-US" sz="2400" b="1" dirty="0">
                <a:solidFill>
                  <a:prstClr val="white"/>
                </a:solidFill>
                <a:latin typeface="Calibri" panose="020F0502020204030204"/>
              </a:rPr>
              <a:t> C</a:t>
            </a: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9" y="4041154"/>
            <a:ext cx="1800225" cy="1101152"/>
          </a:xfrm>
          <a:prstGeom prst="rect">
            <a:avLst/>
          </a:prstGeom>
        </p:spPr>
      </p:pic>
    </p:spTree>
    <p:extLst>
      <p:ext uri="{BB962C8B-B14F-4D97-AF65-F5344CB8AC3E}">
        <p14:creationId xmlns:p14="http://schemas.microsoft.com/office/powerpoint/2010/main" val="250556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625939" y="308207"/>
            <a:ext cx="7892143" cy="1670957"/>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Times New Roman" pitchFamily="18" charset="0"/>
                <a:cs typeface="Times New Roman" pitchFamily="18" charset="0"/>
              </a:rPr>
              <a:t>Câu</a:t>
            </a:r>
            <a:r>
              <a:rPr lang="en-US" sz="2400" b="1" dirty="0">
                <a:solidFill>
                  <a:prstClr val="white"/>
                </a:solidFill>
                <a:latin typeface="Times New Roman" pitchFamily="18" charset="0"/>
                <a:cs typeface="Times New Roman" pitchFamily="18" charset="0"/>
              </a:rPr>
              <a:t> </a:t>
            </a:r>
            <a:r>
              <a:rPr lang="en-US" sz="2400" b="1" dirty="0" err="1">
                <a:solidFill>
                  <a:prstClr val="white"/>
                </a:solidFill>
                <a:latin typeface="Times New Roman" pitchFamily="18" charset="0"/>
                <a:cs typeface="Times New Roman" pitchFamily="18" charset="0"/>
              </a:rPr>
              <a:t>hỏi</a:t>
            </a:r>
            <a:r>
              <a:rPr lang="en-US" sz="2400" b="1" dirty="0">
                <a:solidFill>
                  <a:prstClr val="white"/>
                </a:solidFill>
                <a:latin typeface="Times New Roman" pitchFamily="18" charset="0"/>
                <a:cs typeface="Times New Roman" pitchFamily="18" charset="0"/>
              </a:rPr>
              <a:t> 4: </a:t>
            </a:r>
            <a:r>
              <a:rPr lang="vi-VN" sz="2400" dirty="0">
                <a:latin typeface="Times New Roman" pitchFamily="18" charset="0"/>
                <a:cs typeface="Times New Roman" pitchFamily="18" charset="0"/>
              </a:rPr>
              <a:t>Cá sấu thuộc lớp nà</a:t>
            </a:r>
            <a:r>
              <a:rPr lang="vi-VN" sz="2400" dirty="0">
                <a:latin typeface="+mj-lt"/>
                <a:cs typeface="Times New Roman" pitchFamily="18" charset="0"/>
              </a:rPr>
              <a:t>o</a:t>
            </a:r>
            <a:r>
              <a:rPr lang="vi-VN" sz="2400" dirty="0">
                <a:latin typeface="+mj-lt"/>
              </a:rPr>
              <a:t>?</a:t>
            </a:r>
            <a:endParaRPr lang="en-US" sz="2400" b="1" dirty="0">
              <a:solidFill>
                <a:prstClr val="white"/>
              </a:solidFill>
              <a:latin typeface="+mj-lt"/>
            </a:endParaRPr>
          </a:p>
        </p:txBody>
      </p:sp>
      <p:sp>
        <p:nvSpPr>
          <p:cNvPr id="50" name="Snip Diagonal Corner Rectangle 49"/>
          <p:cNvSpPr/>
          <p:nvPr/>
        </p:nvSpPr>
        <p:spPr>
          <a:xfrm>
            <a:off x="621931" y="2124473"/>
            <a:ext cx="7892143" cy="1670957"/>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defRPr/>
            </a:pPr>
            <a:r>
              <a:rPr lang="en-US" sz="2400" b="1" dirty="0" err="1">
                <a:solidFill>
                  <a:prstClr val="white"/>
                </a:solidFill>
                <a:latin typeface="Calibri" panose="020F0502020204030204"/>
              </a:rPr>
              <a:t>Đáp</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án</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BÒ</a:t>
            </a:r>
            <a:r>
              <a:rPr lang="en-US" sz="2400" b="1" dirty="0">
                <a:solidFill>
                  <a:prstClr val="white"/>
                </a:solidFill>
                <a:latin typeface="Calibri" panose="020F0502020204030204"/>
              </a:rPr>
              <a:t> </a:t>
            </a:r>
            <a:r>
              <a:rPr lang="en-US" sz="2400" b="1" dirty="0" err="1">
                <a:solidFill>
                  <a:prstClr val="white"/>
                </a:solidFill>
                <a:latin typeface="Calibri" panose="020F0502020204030204"/>
              </a:rPr>
              <a:t>SÁT</a:t>
            </a:r>
            <a:endParaRPr lang="en-US" sz="2400" b="1" dirty="0">
              <a:solidFill>
                <a:prstClr val="white"/>
              </a:solidFill>
              <a:latin typeface="Calibri" panose="020F0502020204030204"/>
            </a:endParaRPr>
          </a:p>
        </p:txBody>
      </p:sp>
      <p:pic>
        <p:nvPicPr>
          <p:cNvPr id="46" name="Picture 4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9" y="4041154"/>
            <a:ext cx="1800225" cy="1101152"/>
          </a:xfrm>
          <a:prstGeom prst="rect">
            <a:avLst/>
          </a:prstGeom>
        </p:spPr>
      </p:pic>
    </p:spTree>
    <p:extLst>
      <p:ext uri="{BB962C8B-B14F-4D97-AF65-F5344CB8AC3E}">
        <p14:creationId xmlns:p14="http://schemas.microsoft.com/office/powerpoint/2010/main" val="421523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1373</TotalTime>
  <Words>1441</Words>
  <Application>Microsoft Office PowerPoint</Application>
  <PresentationFormat>On-screen Show (16:9)</PresentationFormat>
  <Paragraphs>136</Paragraphs>
  <Slides>42</Slides>
  <Notes>2</Notes>
  <HiddenSlides>0</HiddenSlides>
  <MMClips>1</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42</vt:i4>
      </vt:variant>
    </vt:vector>
  </HeadingPairs>
  <TitlesOfParts>
    <vt:vector size="51" baseType="lpstr">
      <vt:lpstr>#9Slide02 Tieu de rat dai 01</vt:lpstr>
      <vt:lpstr>Arial</vt:lpstr>
      <vt:lpstr>Calibri</vt:lpstr>
      <vt:lpstr>Calibri Light</vt:lpstr>
      <vt:lpstr>Symbol</vt:lpstr>
      <vt:lpstr>Times New Roman</vt:lpstr>
      <vt:lpstr>Office Theme</vt:lpstr>
      <vt:lpstr>1_Office Theme</vt:lpstr>
      <vt:lpstr>2_Office Theme</vt:lpstr>
      <vt:lpstr>PowerPoint Presentation</vt:lpstr>
      <vt:lpstr>PowerPoint Presentation</vt:lpstr>
      <vt:lpstr>PowerPoint Presentation</vt:lpstr>
      <vt:lpstr>PowerPoint Presentation</vt:lpstr>
      <vt:lpstr>LUẬT CHƠI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1</vt:lpstr>
      <vt:lpstr>PHIẾU HỌC TẬP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2</vt:lpstr>
      <vt:lpstr>PowerPoint Presentation</vt:lpstr>
      <vt:lpstr>Ngành y – dược học</vt:lpstr>
      <vt:lpstr>Pháp y</vt:lpstr>
      <vt:lpstr>Nông – lâm – ngư nghiệp</vt:lpstr>
      <vt:lpstr>Công nghệ thực phẩm</vt:lpstr>
      <vt:lpstr>Bảo vệ môi trường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TV-STEM</Manager>
  <Company>TV-STEM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TV-STEM</dc:title>
  <dc:subject>TV-STEM</dc:subject>
  <dc:creator>TV-STEM</dc:creator>
  <dc:description>TV-STEM</dc:description>
  <cp:lastModifiedBy>Nghiêm Xuân</cp:lastModifiedBy>
  <cp:revision>216</cp:revision>
  <dcterms:created xsi:type="dcterms:W3CDTF">2021-07-22T17:31:00Z</dcterms:created>
  <dcterms:modified xsi:type="dcterms:W3CDTF">2022-08-19T08:02:13Z</dcterms:modified>
  <cp:category>TV-STEM</cp:category>
</cp:coreProperties>
</file>