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573" r:id="rId2"/>
    <p:sldId id="609" r:id="rId3"/>
    <p:sldId id="611" r:id="rId4"/>
    <p:sldId id="341" r:id="rId5"/>
    <p:sldId id="587" r:id="rId6"/>
    <p:sldId id="574" r:id="rId7"/>
    <p:sldId id="589" r:id="rId8"/>
    <p:sldId id="591" r:id="rId9"/>
    <p:sldId id="593" r:id="rId10"/>
    <p:sldId id="596" r:id="rId11"/>
    <p:sldId id="595" r:id="rId12"/>
    <p:sldId id="594" r:id="rId13"/>
    <p:sldId id="600" r:id="rId14"/>
    <p:sldId id="599" r:id="rId15"/>
    <p:sldId id="577" r:id="rId16"/>
    <p:sldId id="582" r:id="rId17"/>
    <p:sldId id="580" r:id="rId18"/>
    <p:sldId id="605" r:id="rId19"/>
    <p:sldId id="6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3BC"/>
    <a:srgbClr val="FFFFFF"/>
    <a:srgbClr val="AC0814"/>
    <a:srgbClr val="FFFF00"/>
    <a:srgbClr val="A9B7EF"/>
    <a:srgbClr val="99FF99"/>
    <a:srgbClr val="722EA6"/>
    <a:srgbClr val="00B050"/>
    <a:srgbClr val="F2E160"/>
    <a:srgbClr val="055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0" autoAdjust="0"/>
    <p:restoredTop sz="94660"/>
  </p:normalViewPr>
  <p:slideViewPr>
    <p:cSldViewPr snapToGrid="0">
      <p:cViewPr varScale="1">
        <p:scale>
          <a:sx n="61" d="100"/>
          <a:sy n="61" d="100"/>
        </p:scale>
        <p:origin x="528" y="60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7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8BA5C-590D-491C-8805-75BDB8EFEA6D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B05C7-8BFC-4F18-9FD1-F09ED5EE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8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5D03-5A65-4324-BC45-913C3ABD0DF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ED65-B6CE-4B38-ABFB-FDAA9ADC3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5D03-5A65-4324-BC45-913C3ABD0DF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ED65-B6CE-4B38-ABFB-FDAA9ADC3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5D03-5A65-4324-BC45-913C3ABD0DF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ED65-B6CE-4B38-ABFB-FDAA9ADC3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5D03-5A65-4324-BC45-913C3ABD0DF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ED65-B6CE-4B38-ABFB-FDAA9ADC3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5D03-5A65-4324-BC45-913C3ABD0DF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ED65-B6CE-4B38-ABFB-FDAA9ADC3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5D03-5A65-4324-BC45-913C3ABD0DF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ED65-B6CE-4B38-ABFB-FDAA9ADC3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5D03-5A65-4324-BC45-913C3ABD0DF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ED65-B6CE-4B38-ABFB-FDAA9ADC3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5D03-5A65-4324-BC45-913C3ABD0DF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ED65-B6CE-4B38-ABFB-FDAA9ADC3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5D03-5A65-4324-BC45-913C3ABD0DF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ED65-B6CE-4B38-ABFB-FDAA9ADC3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5D03-5A65-4324-BC45-913C3ABD0DF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ED65-B6CE-4B38-ABFB-FDAA9ADC3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5D03-5A65-4324-BC45-913C3ABD0DF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ED65-B6CE-4B38-ABFB-FDAA9ADC3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5D03-5A65-4324-BC45-913C3ABD0DF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ED65-B6CE-4B38-ABFB-FDAA9ADC3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4DEF5D03-5A65-4324-BC45-913C3ABD0DF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F1BED65-B6CE-4B38-ABFB-FDAA9ADC38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Content Placeholder 101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5" y="2798617"/>
            <a:ext cx="12191365" cy="40587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8"/>
          <p:cNvSpPr txBox="1"/>
          <p:nvPr/>
        </p:nvSpPr>
        <p:spPr>
          <a:xfrm>
            <a:off x="227330" y="93980"/>
            <a:ext cx="9161145" cy="28038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2800" b="1" dirty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Tiết 78,79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PHỤC HỒI TẦNG OZONE: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THÀNH CÔNG HIẾM HOI CỦA NỖ LỰC TOÀN CẦU</a:t>
            </a:r>
            <a:endParaRPr lang="vi-VN" sz="2800" b="1" dirty="0">
              <a:ln w="3175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smtClean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800" b="1" dirty="0" smtClean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Ngày </a:t>
            </a:r>
            <a:r>
              <a:rPr lang="vi-VN" sz="2800" b="1" dirty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soạn: </a:t>
            </a:r>
            <a:r>
              <a:rPr lang="vi-VN" sz="2800" b="1" dirty="0" smtClean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17/</a:t>
            </a:r>
            <a:r>
              <a:rPr lang="en-US" sz="2800" b="1" dirty="0" smtClean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9</a:t>
            </a:r>
            <a:r>
              <a:rPr lang="vi-VN" sz="2800" b="1" dirty="0" smtClean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/2024</a:t>
            </a:r>
            <a:endParaRPr lang="en-US" sz="2800" b="1" dirty="0">
              <a:ln w="3175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2800" b="1" dirty="0" smtClean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800" b="1" dirty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Ngày dạy: </a:t>
            </a:r>
            <a:r>
              <a:rPr lang="vi-VN" sz="2800" b="1" dirty="0" smtClean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23/</a:t>
            </a:r>
            <a:r>
              <a:rPr lang="en-US" sz="2800" b="1" dirty="0" smtClean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9</a:t>
            </a:r>
            <a:r>
              <a:rPr lang="vi-VN" sz="2800" b="1" dirty="0" smtClean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/2024</a:t>
            </a:r>
            <a:endParaRPr lang="vi-VN" sz="2800" b="1" dirty="0">
              <a:ln w="3175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rgbClr val="FFFFFF"/>
            </a:gs>
            <a:gs pos="100000">
              <a:srgbClr val="99FF99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Content Placeholder 10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05275" y="2280285"/>
            <a:ext cx="3049270" cy="4078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Picture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7318375" y="2280285"/>
            <a:ext cx="4391025" cy="384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Content Placeholder 110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13690" y="2222500"/>
            <a:ext cx="3791585" cy="4201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2"/>
          <p:cNvSpPr txBox="1"/>
          <p:nvPr/>
        </p:nvSpPr>
        <p:spPr>
          <a:xfrm>
            <a:off x="1925955" y="70485"/>
            <a:ext cx="78943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Những nghiên cứu về tầng ozone</a:t>
            </a:r>
            <a:r>
              <a:rPr lang="en-US" sz="360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:</a:t>
            </a:r>
            <a:endParaRPr lang="en-US" sz="3600"/>
          </a:p>
        </p:txBody>
      </p:sp>
      <p:sp>
        <p:nvSpPr>
          <p:cNvPr id="14" name="Text Box 13"/>
          <p:cNvSpPr txBox="1"/>
          <p:nvPr/>
        </p:nvSpPr>
        <p:spPr>
          <a:xfrm>
            <a:off x="1526540" y="1013460"/>
            <a:ext cx="9119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3-  Nguyên nhân suy giảm tầng ozone</a:t>
            </a:r>
            <a:r>
              <a:rPr lang="en-US" sz="280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: do hợp chất CFC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0">
              <a:srgbClr val="FFFFFF"/>
            </a:gs>
            <a:gs pos="100000">
              <a:srgbClr val="99FF99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Box 110"/>
          <p:cNvSpPr txBox="1"/>
          <p:nvPr/>
        </p:nvSpPr>
        <p:spPr>
          <a:xfrm>
            <a:off x="357505" y="1478280"/>
            <a:ext cx="712851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en-US" sz="28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2800" b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2800" b="1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Năm 1986, Liên hợp quốc đàm phán về hiệp ước xóa sổ CFC.</a:t>
            </a:r>
          </a:p>
          <a:p>
            <a:pPr indent="0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2.</a:t>
            </a:r>
            <a:r>
              <a:rPr lang="en-US" sz="2800" b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u="sng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 nhà khoa học </a:t>
            </a:r>
            <a:r>
              <a:rPr lang="en-US" sz="28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 nhóm cộng sự đã vạch ra hàng trăm giải pháp loại bỏ dần CFC, cùng với sự </a:t>
            </a:r>
            <a:r>
              <a:rPr lang="en-US" sz="2800" b="0" u="sng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nỗ lực của công chúng toàn cầu</a:t>
            </a:r>
            <a:r>
              <a:rPr lang="en-US" sz="28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tầng ozone đang dần hồi phục.</a:t>
            </a:r>
          </a:p>
        </p:txBody>
      </p:sp>
      <p:sp>
        <p:nvSpPr>
          <p:cNvPr id="112" name="Text Box 111"/>
          <p:cNvSpPr txBox="1"/>
          <p:nvPr/>
        </p:nvSpPr>
        <p:spPr>
          <a:xfrm>
            <a:off x="653415" y="266700"/>
            <a:ext cx="11417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sans-serif" charset="0"/>
              </a:rPr>
              <a:t>Nhân tố làm nên thành công của nỗ lực phục hồi tầng ozone: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3" name="Content Placeholder 11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2015" y="1216025"/>
            <a:ext cx="4705350" cy="4849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Box 113"/>
          <p:cNvSpPr txBox="1"/>
          <p:nvPr/>
        </p:nvSpPr>
        <p:spPr>
          <a:xfrm>
            <a:off x="708025" y="338455"/>
            <a:ext cx="4704715" cy="5835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Phương tiện ngôn ngữ: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339975" y="1241425"/>
            <a:ext cx="8792210" cy="5262245"/>
          </a:xfrm>
          <a:prstGeom prst="rect">
            <a:avLst/>
          </a:prstGeom>
          <a:noFill/>
          <a:ln w="9525" cmpd="sng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Times New Roman" panose="02020603050405020304" pitchFamily="18" charset="0"/>
                <a:cs typeface="Calibri" panose="020F0502020204030204" pitchFamily="34" charset="0"/>
              </a:rPr>
              <a:t>- Chủ yếu sử dụng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từ ngữ đơn nghĩa</a:t>
            </a:r>
            <a:r>
              <a:rPr lang="en-US" sz="2800" b="0">
                <a:latin typeface="Times New Roman" panose="02020603050405020304" pitchFamily="18" charset="0"/>
                <a:cs typeface="Calibri" panose="020F0502020204030204" pitchFamily="34" charset="0"/>
              </a:rPr>
              <a:t> vì nội dung của văn bản cung cấp thông tin có tính học thuật.</a:t>
            </a:r>
          </a:p>
          <a:p>
            <a:pPr indent="0"/>
            <a:r>
              <a:rPr lang="en-US" sz="2800" b="0">
                <a:latin typeface="Times New Roman" panose="02020603050405020304" pitchFamily="18" charset="0"/>
                <a:cs typeface="Calibri" panose="020F0502020204030204" pitchFamily="34" charset="0"/>
              </a:rPr>
              <a:t>- Sử dụng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phép tu từ, lối diễn đạt thu hút sự chú ý</a:t>
            </a:r>
            <a:r>
              <a:rPr lang="en-US" sz="2800" b="0">
                <a:latin typeface="Times New Roman" panose="02020603050405020304" pitchFamily="18" charset="0"/>
                <a:cs typeface="Calibri" panose="020F0502020204030204" pitchFamily="34" charset="0"/>
              </a:rPr>
              <a:t>, gây ấn tượng mạnh với người đọc. Sa - pô cũng “</a:t>
            </a:r>
            <a:r>
              <a:rPr lang="en-US" sz="2800" b="0" i="1">
                <a:latin typeface="Times New Roman" panose="02020603050405020304" pitchFamily="18" charset="0"/>
                <a:cs typeface="Calibri" panose="020F0502020204030204" pitchFamily="34" charset="0"/>
              </a:rPr>
              <a:t>mời gọi</a:t>
            </a:r>
            <a:r>
              <a:rPr lang="en-US" sz="2800" b="0">
                <a:latin typeface="Times New Roman" panose="02020603050405020304" pitchFamily="18" charset="0"/>
                <a:cs typeface="Calibri" panose="020F0502020204030204" pitchFamily="34" charset="0"/>
              </a:rPr>
              <a:t>” người đọc: “nếu lâu rồi bạn không nghe tin tức gì về tầng ozone….vận mệnh của mình”. Sa - pô được viết theo cách đưa giả thiết “nếu - thì” và có tính chất đối thoại với người đọc.</a:t>
            </a:r>
          </a:p>
          <a:p>
            <a:pPr indent="0"/>
            <a:r>
              <a:rPr lang="en-US" sz="2800" b="0">
                <a:latin typeface="Times New Roman" panose="02020603050405020304" pitchFamily="18" charset="0"/>
                <a:cs typeface="Calibri" panose="020F0502020204030204" pitchFamily="34" charset="0"/>
              </a:rPr>
              <a:t>- Nhiều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cách diễn đạt thú vị gợi liên tưởng</a:t>
            </a:r>
            <a:r>
              <a:rPr lang="en-US" sz="2800" b="0">
                <a:latin typeface="Times New Roman" panose="02020603050405020304" pitchFamily="18" charset="0"/>
                <a:cs typeface="Calibri" panose="020F0502020204030204" pitchFamily="34" charset="0"/>
              </a:rPr>
              <a:t> ở người đọc: </a:t>
            </a:r>
            <a:r>
              <a:rPr lang="en-US" sz="2800" b="0" i="1">
                <a:latin typeface="Times New Roman" panose="02020603050405020304" pitchFamily="18" charset="0"/>
                <a:cs typeface="Calibri" panose="020F0502020204030204" pitchFamily="34" charset="0"/>
              </a:rPr>
              <a:t>khoa học vào vai thám tử, tầng ozone như một lớp kem chống nắng, các nhà khoa học là tuyến phòng thủ đầu tiên…</a:t>
            </a:r>
            <a:endParaRPr lang="en-US" sz="28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Box 113"/>
          <p:cNvSpPr txBox="1"/>
          <p:nvPr/>
        </p:nvSpPr>
        <p:spPr>
          <a:xfrm>
            <a:off x="644525" y="384810"/>
            <a:ext cx="9999345" cy="15684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Phương tiện phi ngôn ngữ -  Hình ảnh lỗ thủng tầng ozone ở Nam Cực giai đoạn 1979-2019 (trích nguồn Đài quan sát Trái Đất NaSa)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73440" y="2197735"/>
            <a:ext cx="3551555" cy="4400550"/>
          </a:xfrm>
          <a:prstGeom prst="rect">
            <a:avLst/>
          </a:prstGeom>
          <a:ln>
            <a:solidFill>
              <a:srgbClr val="722EA6"/>
            </a:solidFill>
          </a:ln>
        </p:spPr>
      </p:pic>
      <p:sp>
        <p:nvSpPr>
          <p:cNvPr id="5" name="Text Box 4"/>
          <p:cNvSpPr txBox="1"/>
          <p:nvPr/>
        </p:nvSpPr>
        <p:spPr>
          <a:xfrm>
            <a:off x="2479675" y="2198370"/>
            <a:ext cx="5415280" cy="439991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AC0814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Cung cấp hình ảnh trực quan, cụ thể. </a:t>
            </a:r>
          </a:p>
          <a:p>
            <a:pPr indent="0"/>
            <a:r>
              <a:rPr lang="en-US" sz="28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Con số thể hiện các mốc thời gian</a:t>
            </a:r>
          </a:p>
          <a:p>
            <a:pPr indent="0"/>
            <a:r>
              <a:rPr lang="en-US" sz="28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Hình ảnh mô phỏng lỗ thủng.</a:t>
            </a:r>
          </a:p>
          <a:p>
            <a:pPr indent="0"/>
            <a:r>
              <a:rPr lang="en-US" sz="28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Thang đơn vị biểu thị độ dày</a:t>
            </a:r>
          </a:p>
          <a:p>
            <a:pPr indent="0"/>
            <a:r>
              <a:rPr lang="en-US" sz="28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Có sử dụng màu sắc hỗ trợ về thông tin </a:t>
            </a:r>
          </a:p>
          <a:p>
            <a:pPr indent="0"/>
            <a:r>
              <a:rPr lang="en-US" sz="28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Sự kết hợp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KÊNH HÌNH + KÊNH CHỮ </a:t>
            </a:r>
            <a:r>
              <a:rPr lang="en-US" sz="28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giúp người đọc nắm bắt thông tin cô đọng, trực quan, hiệu quả.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4" name="Text Box 113"/>
          <p:cNvSpPr txBox="1"/>
          <p:nvPr/>
        </p:nvSpPr>
        <p:spPr>
          <a:xfrm>
            <a:off x="1051560" y="266700"/>
            <a:ext cx="8054340" cy="1198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 số vấn đề trên thế giới hiện nay cần đến những nỗ lực của toàn cầu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129155" y="2529205"/>
            <a:ext cx="2959735" cy="403098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2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Nạn đói.</a:t>
            </a:r>
          </a:p>
          <a:p>
            <a:pPr indent="0"/>
            <a:r>
              <a:rPr lang="en-US" sz="32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Ô nhiễm môi trường</a:t>
            </a:r>
          </a:p>
          <a:p>
            <a:pPr indent="0"/>
            <a:r>
              <a:rPr lang="en-US" sz="32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Dịch bệnh </a:t>
            </a:r>
          </a:p>
          <a:p>
            <a:pPr indent="0"/>
            <a:r>
              <a:rPr lang="en-US" sz="32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Mất cân bằng sinh thái</a:t>
            </a:r>
          </a:p>
          <a:p>
            <a:pPr indent="0"/>
            <a:r>
              <a:rPr lang="en-US" sz="32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Bất bình đẳng giới…</a:t>
            </a:r>
          </a:p>
        </p:txBody>
      </p:sp>
      <p:sp>
        <p:nvSpPr>
          <p:cNvPr id="4" name="Curved Right Arrow 3"/>
          <p:cNvSpPr/>
          <p:nvPr/>
        </p:nvSpPr>
        <p:spPr>
          <a:xfrm>
            <a:off x="384810" y="1465580"/>
            <a:ext cx="1542415" cy="18249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2" name="Content Placeholder 12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94325" y="1628775"/>
            <a:ext cx="2976880" cy="196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" name="Content Placeholder 12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483600" y="2449195"/>
            <a:ext cx="3391535" cy="2210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4" name="Picture 123"/>
          <p:cNvPicPr/>
          <p:nvPr/>
        </p:nvPicPr>
        <p:blipFill>
          <a:blip r:embed="rId5"/>
          <a:stretch>
            <a:fillRect/>
          </a:stretch>
        </p:blipFill>
        <p:spPr>
          <a:xfrm>
            <a:off x="5656580" y="4760595"/>
            <a:ext cx="3322320" cy="203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Box 113"/>
          <p:cNvSpPr txBox="1"/>
          <p:nvPr/>
        </p:nvSpPr>
        <p:spPr>
          <a:xfrm>
            <a:off x="2717800" y="2398395"/>
            <a:ext cx="7685405" cy="206121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Chung tay nỗ lực cùng toàn cầu giải quyết vấn đề chung.</a:t>
            </a:r>
          </a:p>
          <a:p>
            <a:pPr indent="0"/>
            <a:r>
              <a:rPr lang="en-US" sz="32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Điều chỉnh những hành vi, cách ứng xử của mình với thế giới tự nhiên.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18515" y="591185"/>
            <a:ext cx="7858760" cy="645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Trách nhiệm của công dân toàn cầu: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1602105" y="1236345"/>
            <a:ext cx="1115695" cy="21710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346835" y="1797685"/>
            <a:ext cx="9698990" cy="3175000"/>
          </a:xfrm>
          <a:prstGeom prst="rect">
            <a:avLst/>
          </a:prstGeom>
          <a:noFill/>
          <a:ln>
            <a:solidFill>
              <a:srgbClr val="338C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37378" y="1023623"/>
            <a:ext cx="3053442" cy="584252"/>
            <a:chOff x="2071451" y="2630867"/>
            <a:chExt cx="3053442" cy="584252"/>
          </a:xfrm>
        </p:grpSpPr>
        <p:sp>
          <p:nvSpPr>
            <p:cNvPr id="20" name="矩形: 圆角 19"/>
            <p:cNvSpPr/>
            <p:nvPr/>
          </p:nvSpPr>
          <p:spPr>
            <a:xfrm>
              <a:off x="2071451" y="2630867"/>
              <a:ext cx="3053442" cy="584252"/>
            </a:xfrm>
            <a:prstGeom prst="roundRect">
              <a:avLst/>
            </a:prstGeom>
            <a:solidFill>
              <a:srgbClr val="338C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434231" y="2692160"/>
              <a:ext cx="16321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NHIỆM VỤ</a:t>
              </a:r>
              <a:endParaRPr lang="zh-CN" altLang="en-US" sz="2400" b="1" dirty="0">
                <a:solidFill>
                  <a:schemeClr val="bg1"/>
                </a:solidFill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3" name="Hình ảnh 2" descr="Ảnh có chứa văn bản, đồ họa véc-tơ, đồ chơi, búp bê&#10;&#10;Mô tả được tạo tự độ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94" y="1423179"/>
            <a:ext cx="4273099" cy="4011327"/>
          </a:xfrm>
          <a:prstGeom prst="rect">
            <a:avLst/>
          </a:prstGeom>
        </p:spPr>
      </p:pic>
      <p:sp>
        <p:nvSpPr>
          <p:cNvPr id="114" name="Text Box 113"/>
          <p:cNvSpPr txBox="1"/>
          <p:nvPr/>
        </p:nvSpPr>
        <p:spPr>
          <a:xfrm>
            <a:off x="2186940" y="2183130"/>
            <a:ext cx="59728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>
                <a:latin typeface="Times New Roman" panose="02020603050405020304" pitchFamily="18" charset="0"/>
                <a:cs typeface="Calibri" panose="020F0502020204030204" pitchFamily="34" charset="0"/>
              </a:rPr>
              <a:t>Viết đoạn văn khoảng 150 chữ nêu suy nghĩ về giải pháp làm giảm rác thải nhựa trên toàn cầu.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1346835" y="-189230"/>
            <a:ext cx="9558655" cy="1897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 </a:t>
            </a:r>
          </a:p>
        </p:txBody>
      </p:sp>
    </p:spTree>
  </p:cSld>
  <p:clrMapOvr>
    <a:masterClrMapping/>
  </p:clrMapOvr>
  <p:transition spd="slow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̉ng 2"/>
          <p:cNvGraphicFramePr>
            <a:graphicFrameLocks noGrp="1"/>
          </p:cNvGraphicFramePr>
          <p:nvPr/>
        </p:nvGraphicFramePr>
        <p:xfrm>
          <a:off x="405352" y="282804"/>
          <a:ext cx="11387578" cy="632538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2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5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1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05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CẦN CỐ GẮNG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(0 – 4 điểm)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LÀM TỐT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(5 – 7 điểm)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RẤT XUẤT SẮC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(8 – 10 điểm)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4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thức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(3 điểm)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điểm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 làm còn sơ sài, trình bày cẩu thả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Sai lỗi chính tả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Sai kết cấu đoạn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điểm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 làm tương đối đẩy đủ, chỉn chu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 bày cẩn thận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Chuẩn kết câu đoạn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có lỗi chính tả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điểm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 làm tương đối đẩy đủ, chỉn chu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 bày cẩn thận Chuẩn kết câu đoạn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có lỗi chính tả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 sự sáng tạo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0959" marR="4095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(7 điểm)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– 4 điểm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 sơ sài mới dừng lại ở mức độ biết và nhận diện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– 6 điểm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 đúng, đủ và trọng tâm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 ít nhất 1 – 2 ý mở rộng nâng cao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 điểm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 đúng, đủ và trọng tâm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 ít nhất 1 – 2 ý mở rộng nâng cao Có sự sáng tạo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4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4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TỔNG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29"/>
          <p:cNvSpPr txBox="1"/>
          <p:nvPr/>
        </p:nvSpPr>
        <p:spPr>
          <a:xfrm>
            <a:off x="718185" y="0"/>
            <a:ext cx="9558655" cy="147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360295" y="2650490"/>
            <a:ext cx="5808345" cy="3538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2800">
                <a:solidFill>
                  <a:srgbClr val="1503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Từ hai văn bản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“Phục hồi tầng ozone: Thành công hiếm hoi của nỗ lực toàn cầu”</a:t>
            </a:r>
            <a:r>
              <a:rPr lang="en-US" sz="2800">
                <a:solidFill>
                  <a:srgbClr val="1503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(Lê My) và “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sống và cái chết”</a:t>
            </a:r>
            <a:r>
              <a:rPr lang="en-US" sz="2800">
                <a:solidFill>
                  <a:srgbClr val="1503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(Trịnh Xuân Thuận), em suy nghĩ gì về sự tồn vong của nhân loại và Trái Đất?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0103" y="1257303"/>
            <a:ext cx="3053442" cy="584252"/>
            <a:chOff x="2071451" y="2630867"/>
            <a:chExt cx="3053442" cy="584252"/>
          </a:xfrm>
        </p:grpSpPr>
        <p:sp>
          <p:nvSpPr>
            <p:cNvPr id="20" name="矩形: 圆角 19"/>
            <p:cNvSpPr/>
            <p:nvPr/>
          </p:nvSpPr>
          <p:spPr>
            <a:xfrm>
              <a:off x="2071451" y="2630867"/>
              <a:ext cx="3053442" cy="584252"/>
            </a:xfrm>
            <a:prstGeom prst="roundRect">
              <a:avLst/>
            </a:prstGeom>
            <a:solidFill>
              <a:srgbClr val="338C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434231" y="2692160"/>
              <a:ext cx="16321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NHIỆM VỤ</a:t>
              </a:r>
              <a:endParaRPr lang="zh-CN" altLang="en-US" sz="2400" b="1" dirty="0">
                <a:solidFill>
                  <a:schemeClr val="bg1"/>
                </a:solidFill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2" name="Down Arrow 1"/>
          <p:cNvSpPr/>
          <p:nvPr/>
        </p:nvSpPr>
        <p:spPr>
          <a:xfrm>
            <a:off x="3092450" y="1841500"/>
            <a:ext cx="248285" cy="808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Content Placeholder 1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64500" y="2370455"/>
            <a:ext cx="3924935" cy="40976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Content Placeholder 11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22115" y="1684020"/>
            <a:ext cx="3585845" cy="2821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Content Placeholder 117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8625" y="4129405"/>
            <a:ext cx="3631565" cy="2579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" name="Picture 118"/>
          <p:cNvPicPr/>
          <p:nvPr/>
        </p:nvPicPr>
        <p:blipFill>
          <a:blip r:embed="rId5"/>
          <a:stretch>
            <a:fillRect/>
          </a:stretch>
        </p:blipFill>
        <p:spPr>
          <a:xfrm>
            <a:off x="427990" y="274955"/>
            <a:ext cx="3631565" cy="2274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6"/>
          <a:stretch>
            <a:fillRect/>
          </a:stretch>
        </p:blipFill>
        <p:spPr>
          <a:xfrm>
            <a:off x="7969885" y="274955"/>
            <a:ext cx="3501390" cy="2840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7"/>
          <a:stretch>
            <a:fillRect/>
          </a:stretch>
        </p:blipFill>
        <p:spPr>
          <a:xfrm>
            <a:off x="8030845" y="4220845"/>
            <a:ext cx="3547110" cy="2487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" y="429492"/>
            <a:ext cx="10986655" cy="5835218"/>
          </a:xfrm>
        </p:spPr>
        <p:txBody>
          <a:bodyPr/>
          <a:lstStyle/>
          <a:p>
            <a:pPr marL="0" lvl="0" indent="0">
              <a:buNone/>
            </a:pP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– HS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– HS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tin qua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– HS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– HS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ozone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NL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NL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1.2.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tin.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tin.</a:t>
            </a:r>
          </a:p>
        </p:txBody>
      </p:sp>
    </p:spTree>
    <p:extLst>
      <p:ext uri="{BB962C8B-B14F-4D97-AF65-F5344CB8AC3E}">
        <p14:creationId xmlns:p14="http://schemas.microsoft.com/office/powerpoint/2010/main" val="16866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7" y="290946"/>
            <a:ext cx="11042073" cy="583521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2400" b="1" dirty="0"/>
              <a:t>2.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: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cáo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Trách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: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;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khát</a:t>
            </a:r>
            <a:r>
              <a:rPr lang="en-US" sz="2400" dirty="0"/>
              <a:t> </a:t>
            </a:r>
            <a:r>
              <a:rPr lang="en-US" sz="2400" dirty="0" err="1"/>
              <a:t>vọng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hoài</a:t>
            </a:r>
            <a:r>
              <a:rPr lang="en-US" sz="2400" dirty="0"/>
              <a:t> </a:t>
            </a:r>
            <a:r>
              <a:rPr lang="en-US" sz="2400" dirty="0" err="1"/>
              <a:t>bão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trách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;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trân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đóng</a:t>
            </a:r>
            <a:r>
              <a:rPr lang="en-US" sz="2400" dirty="0"/>
              <a:t> </a:t>
            </a:r>
            <a:r>
              <a:rPr lang="en-US" sz="2400" dirty="0" err="1"/>
              <a:t>góp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khoa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nỗ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ngừng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tinh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tinh</a:t>
            </a:r>
            <a:r>
              <a:rPr lang="en-US" sz="2400" dirty="0"/>
              <a:t> </a:t>
            </a:r>
            <a:r>
              <a:rPr lang="en-US" sz="2400" dirty="0" err="1"/>
              <a:t>thần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, 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tin.</a:t>
            </a:r>
          </a:p>
          <a:p>
            <a:pPr marL="0" indent="0">
              <a:buNone/>
            </a:pPr>
            <a:r>
              <a:rPr lang="en-US" sz="2400" b="1" dirty="0"/>
              <a:t>3.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II. THIẾT BỊ DẠY HỌC VÀ HỌC LIỆU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1.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liệu</a:t>
            </a:r>
            <a:r>
              <a:rPr lang="en-US" sz="2400" dirty="0"/>
              <a:t>: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khoa</a:t>
            </a:r>
            <a:r>
              <a:rPr lang="en-US" sz="2400" dirty="0"/>
              <a:t>,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,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2. </a:t>
            </a:r>
            <a:r>
              <a:rPr lang="en-US" sz="2400" b="1" dirty="0" err="1"/>
              <a:t>Thiết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dirty="0"/>
              <a:t>: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, </a:t>
            </a:r>
            <a:r>
              <a:rPr lang="en-US" sz="2400" dirty="0" err="1"/>
              <a:t>bảng</a:t>
            </a:r>
            <a:r>
              <a:rPr lang="en-US" sz="2400" dirty="0"/>
              <a:t>,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cụ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b="1" dirty="0"/>
              <a:t>III. TIẾN TRÌNH DẠY HỌC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37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90000">
              <a:srgbClr val="FFFFFF"/>
            </a:gs>
            <a:gs pos="100000">
              <a:srgbClr val="99FF99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93AFD45-8A7A-4C31-8F27-54CE93065D31}" type="slidenum">
              <a:rPr lang="en-US"/>
              <a:t>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4660" y="3390900"/>
            <a:ext cx="4967605" cy="332994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703705" y="1783715"/>
            <a:ext cx="3257550" cy="979170"/>
            <a:chOff x="2071451" y="2630867"/>
            <a:chExt cx="3053442" cy="584252"/>
          </a:xfrm>
        </p:grpSpPr>
        <p:sp>
          <p:nvSpPr>
            <p:cNvPr id="20" name="矩形: 圆角 19"/>
            <p:cNvSpPr/>
            <p:nvPr/>
          </p:nvSpPr>
          <p:spPr>
            <a:xfrm>
              <a:off x="2071451" y="2630867"/>
              <a:ext cx="3053442" cy="584252"/>
            </a:xfrm>
            <a:prstGeom prst="roundRect">
              <a:avLst/>
            </a:prstGeom>
            <a:solidFill>
              <a:srgbClr val="338C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434231" y="2692160"/>
              <a:ext cx="2247731" cy="27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pc="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NHIỆM VỤ</a:t>
              </a:r>
              <a:endParaRPr lang="zh-CN" altLang="en-US" sz="2400" b="1" spc="600" dirty="0">
                <a:solidFill>
                  <a:schemeClr val="bg1"/>
                </a:solidFill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717550" y="3350260"/>
            <a:ext cx="5918835" cy="138366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1503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Theo dõi video </a:t>
            </a:r>
          </a:p>
          <a:p>
            <a:r>
              <a:rPr lang="en-US" sz="2800">
                <a:solidFill>
                  <a:srgbClr val="1503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Ghi lại những tác hại của việc suy giảm tầng Ozone? </a:t>
            </a:r>
          </a:p>
        </p:txBody>
      </p:sp>
      <p:pic>
        <p:nvPicPr>
          <p:cNvPr id="6" name="Picture 5" descr="ozo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95" y="210185"/>
            <a:ext cx="4966970" cy="2978785"/>
          </a:xfrm>
          <a:prstGeom prst="rect">
            <a:avLst/>
          </a:prstGeom>
        </p:spPr>
      </p:pic>
      <p:sp>
        <p:nvSpPr>
          <p:cNvPr id="8" name="TextBox 29"/>
          <p:cNvSpPr txBox="1"/>
          <p:nvPr/>
        </p:nvSpPr>
        <p:spPr>
          <a:xfrm>
            <a:off x="302895" y="-635"/>
            <a:ext cx="6333490" cy="1897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 ĐỘNG </a:t>
            </a:r>
          </a:p>
        </p:txBody>
      </p:sp>
      <p:sp>
        <p:nvSpPr>
          <p:cNvPr id="9" name="Down Arrow 8"/>
          <p:cNvSpPr/>
          <p:nvPr/>
        </p:nvSpPr>
        <p:spPr>
          <a:xfrm>
            <a:off x="3509645" y="2792730"/>
            <a:ext cx="334645" cy="527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9"/>
          <p:cNvSpPr txBox="1"/>
          <p:nvPr/>
        </p:nvSpPr>
        <p:spPr>
          <a:xfrm>
            <a:off x="1479550" y="1764030"/>
            <a:ext cx="9558655" cy="1897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 THÀNH KIẾN THỨC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bao ozone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2810" t="3844"/>
          <a:stretch>
            <a:fillRect/>
          </a:stretch>
        </p:blipFill>
        <p:spPr>
          <a:xfrm>
            <a:off x="7436485" y="939165"/>
            <a:ext cx="4755515" cy="5630545"/>
          </a:xfrm>
          <a:prstGeom prst="rect">
            <a:avLst/>
          </a:prstGeom>
          <a:ln w="34925" cmpd="sng">
            <a:solidFill>
              <a:srgbClr val="AC0814"/>
            </a:solidFill>
          </a:ln>
        </p:spPr>
      </p:pic>
      <p:sp>
        <p:nvSpPr>
          <p:cNvPr id="107" name="Text Box 106"/>
          <p:cNvSpPr txBox="1"/>
          <p:nvPr/>
        </p:nvSpPr>
        <p:spPr>
          <a:xfrm>
            <a:off x="260350" y="438150"/>
            <a:ext cx="725932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I.Tìm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tin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đăng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trên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báo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Tuổi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trẻ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cuối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tuần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”,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ngày</a:t>
            </a:r>
            <a:r>
              <a:rPr lang="en-US" sz="28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24</a:t>
            </a:r>
            <a:r>
              <a:rPr lang="en-US" sz="28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/10/2021) </a:t>
            </a:r>
          </a:p>
          <a:p>
            <a:pPr inden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tin</a:t>
            </a:r>
            <a:endParaRPr lang="en-US" sz="2800" b="0" dirty="0">
              <a:solidFill>
                <a:srgbClr val="1503B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/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loại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thông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tin,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phản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ánh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kiện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mới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xảy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hoặc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kiện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nhiều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quan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tâm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Đó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tin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ảnh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hoặc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tin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chữ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Văn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trên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cả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kênh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kênh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chữ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coi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đa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phương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indent="0"/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Đặc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Tính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thời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tính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chính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xác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tính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hàm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súc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đưa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tin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quan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phương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tiên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ngôn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ngữ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- phi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ngôn</a:t>
            </a:r>
            <a:r>
              <a:rPr lang="en-US" sz="2800" b="0" dirty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ngữ</a:t>
            </a:r>
            <a:endParaRPr lang="en-US" sz="2800" b="0" dirty="0">
              <a:solidFill>
                <a:srgbClr val="1503B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Box 106"/>
          <p:cNvSpPr txBox="1"/>
          <p:nvPr/>
        </p:nvSpPr>
        <p:spPr>
          <a:xfrm>
            <a:off x="200025" y="80645"/>
            <a:ext cx="7512685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II. Đọc – hiểu chi tiết</a:t>
            </a:r>
          </a:p>
          <a:p>
            <a:pPr indent="0" algn="just"/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1. Thông tin chính của văn bản, đề tài, nhan đề.</a:t>
            </a:r>
          </a:p>
          <a:p>
            <a:pPr indent="0" algn="just"/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Thông tin chính: </a:t>
            </a:r>
            <a:r>
              <a:rPr lang="en-US" sz="2800" b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sự thành công của việc phục hồi tầng ozone. </a:t>
            </a:r>
          </a:p>
          <a:p>
            <a:pPr indent="0" algn="just"/>
            <a:endParaRPr lang="en-US" sz="2800" b="1">
              <a:solidFill>
                <a:srgbClr val="1503B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Đề tài:</a:t>
            </a:r>
            <a:r>
              <a:rPr lang="en-US" sz="2800" b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bảo vệ sự sống trên Trái đất.</a:t>
            </a:r>
          </a:p>
          <a:p>
            <a:pPr indent="0" algn="just"/>
            <a:endParaRPr lang="en-US" sz="2800" b="1">
              <a:solidFill>
                <a:srgbClr val="1503B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Nhan đề:</a:t>
            </a:r>
            <a:r>
              <a:rPr lang="en-US" sz="2800" b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Giới thiệu khái quát nội dung của VB, tạo sự chú ý và giúp người đọc định hướng nhận biết nội dung VB.</a:t>
            </a:r>
          </a:p>
          <a:p>
            <a:pPr indent="0" algn="just"/>
            <a:endParaRPr lang="en-US" sz="2800" b="1">
              <a:solidFill>
                <a:srgbClr val="1503B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Content Placeholder 10" descr="bao ozone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2810" t="3844"/>
          <a:stretch>
            <a:fillRect/>
          </a:stretch>
        </p:blipFill>
        <p:spPr>
          <a:xfrm>
            <a:off x="8219440" y="-635"/>
            <a:ext cx="4138295" cy="6737350"/>
          </a:xfrm>
          <a:prstGeom prst="rect">
            <a:avLst/>
          </a:prstGeom>
          <a:ln w="34925" cmpd="sng">
            <a:solidFill>
              <a:srgbClr val="AC081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8000">
              <a:srgbClr val="FFFFFF"/>
            </a:gs>
            <a:gs pos="100000">
              <a:srgbClr val="99FF99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Box 106"/>
          <p:cNvSpPr txBox="1"/>
          <p:nvPr/>
        </p:nvSpPr>
        <p:spPr>
          <a:xfrm>
            <a:off x="190500" y="131445"/>
            <a:ext cx="8100695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II. Đọc – hiểu chi tiết</a:t>
            </a:r>
          </a:p>
          <a:p>
            <a:pPr indent="0" algn="just"/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1. Thông tin chính của văn bản, đề tài, nhan đề.</a:t>
            </a:r>
          </a:p>
          <a:p>
            <a:pPr indent="0" algn="just"/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Sa - pô:</a:t>
            </a:r>
            <a:r>
              <a:rPr lang="en-US" sz="2800" b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Giới thiệu khái quát nội dung của VB, tạo sự chú ý và giúp người đọc định hướng nhận biết nội dung VB.</a:t>
            </a:r>
          </a:p>
          <a:p>
            <a:pPr indent="0" algn="just"/>
            <a:endParaRPr lang="en-US" sz="2800" b="1">
              <a:solidFill>
                <a:srgbClr val="1503B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 algn="just"/>
            <a:r>
              <a:rPr lang="en-US" sz="2800" b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Phần chữ in đậm: </a:t>
            </a:r>
            <a:r>
              <a:rPr lang="en-US" sz="2800" b="1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Cung cấp thông tin chính của từng phần/ mục trong VB, tạo bố cục mạch lạc cho VB, giúp người đọc dễ tiếp nhận VB.</a:t>
            </a:r>
          </a:p>
          <a:p>
            <a:pPr indent="0" algn="just"/>
            <a:endParaRPr lang="en-US" sz="2800" b="1">
              <a:solidFill>
                <a:srgbClr val="1503B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2800" b="1">
              <a:solidFill>
                <a:srgbClr val="1503B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Content Placeholder 10" descr="bao ozone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2810" t="3844"/>
          <a:stretch>
            <a:fillRect/>
          </a:stretch>
        </p:blipFill>
        <p:spPr>
          <a:xfrm>
            <a:off x="8291195" y="374015"/>
            <a:ext cx="3900805" cy="6109335"/>
          </a:xfrm>
          <a:prstGeom prst="rect">
            <a:avLst/>
          </a:prstGeom>
          <a:ln w="34925" cmpd="sng">
            <a:solidFill>
              <a:srgbClr val="AC0814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rgbClr val="FFFFFF"/>
            </a:gs>
            <a:gs pos="100000">
              <a:srgbClr val="99FF99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Box 106"/>
          <p:cNvSpPr txBox="1"/>
          <p:nvPr/>
        </p:nvSpPr>
        <p:spPr>
          <a:xfrm>
            <a:off x="840740" y="1000125"/>
            <a:ext cx="600519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en-US" sz="2800" b="0">
              <a:solidFill>
                <a:srgbClr val="1503B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/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1- Vị trí:</a:t>
            </a:r>
            <a:r>
              <a:rPr lang="en-US" sz="28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nằm ở độ cao khoảng 15 - 40km so với bề mặt Trái Đất, thuộc tầng bình lưu.</a:t>
            </a:r>
          </a:p>
          <a:p>
            <a:pPr indent="0"/>
            <a:endParaRPr lang="en-US" sz="2800" b="0">
              <a:solidFill>
                <a:srgbClr val="1503B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/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2- Vai trò:</a:t>
            </a:r>
            <a:r>
              <a:rPr lang="en-US" sz="28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như lớp “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kem chống nắng</a:t>
            </a:r>
            <a:r>
              <a:rPr lang="en-US" sz="2800" b="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” che chắn cho hành tinh khỏi tia cực tím(UV).</a:t>
            </a:r>
          </a:p>
          <a:p>
            <a:pPr indent="0"/>
            <a:endParaRPr lang="en-US" sz="2800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/>
            <a:endParaRPr lang="en-US" sz="28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07055" y="4210685"/>
            <a:ext cx="4111625" cy="2647315"/>
          </a:xfrm>
          <a:prstGeom prst="rect">
            <a:avLst/>
          </a:prstGeom>
          <a:ln w="28575" cmpd="sng">
            <a:solidFill>
              <a:srgbClr val="722EA6"/>
            </a:solidFill>
            <a:prstDash val="solid"/>
          </a:ln>
        </p:spPr>
      </p:pic>
      <p:sp>
        <p:nvSpPr>
          <p:cNvPr id="2" name="Text Box 1"/>
          <p:cNvSpPr txBox="1"/>
          <p:nvPr/>
        </p:nvSpPr>
        <p:spPr>
          <a:xfrm>
            <a:off x="2026920" y="354965"/>
            <a:ext cx="78943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Những nghiên cứu về tầng ozone</a:t>
            </a:r>
            <a:r>
              <a:rPr lang="en-US" sz="3600">
                <a:solidFill>
                  <a:srgbClr val="1503BC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:</a:t>
            </a:r>
            <a:endParaRPr lang="en-US" sz="3600"/>
          </a:p>
        </p:txBody>
      </p:sp>
      <p:pic>
        <p:nvPicPr>
          <p:cNvPr id="112" name="Content Placeholder 111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18680" y="1003935"/>
            <a:ext cx="4415790" cy="3206750"/>
          </a:xfrm>
          <a:prstGeom prst="rect">
            <a:avLst/>
          </a:prstGeom>
          <a:noFill/>
          <a:ln w="9525">
            <a:solidFill>
              <a:srgbClr val="722EA6"/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1596</Words>
  <Application>Microsoft Office PowerPoint</Application>
  <PresentationFormat>Widescreen</PresentationFormat>
  <Paragraphs>139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sans-serif</vt:lpstr>
      <vt:lpstr>Times New Roman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TỔ CHỨC DẠY HỌC STEM CHỦ ĐỀ  “ĐỘNG LƯỢNG”-VẬT LÍ 10  CHƯƠNG TRÌNH GIÁO DỤC PHỔ THÔNG 2018 NHẰM PHÁT TRIỂN NĂNG LỰC GIẢI QUYẾT VẤN ĐỀ CỦA HỌC SINH</dc:title>
  <dc:creator>Admin</dc:creator>
  <cp:lastModifiedBy>DIEN MAY THO MAI</cp:lastModifiedBy>
  <cp:revision>298</cp:revision>
  <dcterms:created xsi:type="dcterms:W3CDTF">2022-01-11T07:47:00Z</dcterms:created>
  <dcterms:modified xsi:type="dcterms:W3CDTF">2024-10-05T17:01:46Z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912858C9DBE54215A6DBF0563EB896F8</vt:lpwstr>
  </property>
  <property fmtid="{D5CDD505-2E9C-101B-9397-08002B2CF9AE}" pid="3" name="KSOProductBuildVer">
    <vt:lpwstr>1033-11.2.0.11254</vt:lpwstr>
  </property>
</Properties>
</file>