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36"/>
  </p:notesMasterIdLst>
  <p:sldIdLst>
    <p:sldId id="400" r:id="rId2"/>
    <p:sldId id="320" r:id="rId3"/>
    <p:sldId id="321" r:id="rId4"/>
    <p:sldId id="322" r:id="rId5"/>
    <p:sldId id="323" r:id="rId6"/>
    <p:sldId id="324" r:id="rId7"/>
    <p:sldId id="325" r:id="rId8"/>
    <p:sldId id="327" r:id="rId9"/>
    <p:sldId id="326" r:id="rId10"/>
    <p:sldId id="256" r:id="rId11"/>
    <p:sldId id="403" r:id="rId12"/>
    <p:sldId id="265" r:id="rId13"/>
    <p:sldId id="315" r:id="rId14"/>
    <p:sldId id="332" r:id="rId15"/>
    <p:sldId id="318" r:id="rId16"/>
    <p:sldId id="331" r:id="rId17"/>
    <p:sldId id="333" r:id="rId18"/>
    <p:sldId id="339" r:id="rId19"/>
    <p:sldId id="340" r:id="rId20"/>
    <p:sldId id="342" r:id="rId21"/>
    <p:sldId id="338" r:id="rId22"/>
    <p:sldId id="317" r:id="rId23"/>
    <p:sldId id="302" r:id="rId24"/>
    <p:sldId id="303" r:id="rId25"/>
    <p:sldId id="314" r:id="rId26"/>
    <p:sldId id="306" r:id="rId27"/>
    <p:sldId id="307" r:id="rId28"/>
    <p:sldId id="308" r:id="rId29"/>
    <p:sldId id="341" r:id="rId30"/>
    <p:sldId id="282" r:id="rId31"/>
    <p:sldId id="283" r:id="rId32"/>
    <p:sldId id="291" r:id="rId33"/>
    <p:sldId id="334" r:id="rId34"/>
    <p:sldId id="335" r:id="rId3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99FFCC"/>
    <a:srgbClr val="006666"/>
    <a:srgbClr val="008080"/>
    <a:srgbClr val="B1BFD7"/>
    <a:srgbClr val="A9B8D3"/>
    <a:srgbClr val="92A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6" autoAdjust="0"/>
    <p:restoredTop sz="94660"/>
  </p:normalViewPr>
  <p:slideViewPr>
    <p:cSldViewPr>
      <p:cViewPr varScale="1">
        <p:scale>
          <a:sx n="75" d="100"/>
          <a:sy n="75" d="100"/>
        </p:scale>
        <p:origin x="78" y="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0D4D37-4BB4-4019-B97E-D3434E8332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ABDC6A-8A17-4D12-97D7-77E11BA155C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3C6226-C0A6-4BFE-97B6-BEFA4DB442B5}" type="datetimeFigureOut">
              <a:rPr lang="en-US"/>
              <a:pPr>
                <a:defRPr/>
              </a:pPr>
              <a:t>9/12/2023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C85A199-AD1D-46D9-B2D6-93F1A28550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E23AFBD-00B2-4540-BDE5-ADFFFE955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A41DD-6E7E-470F-AC87-A5AFE32FF2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E3CBC-B978-49CC-BFFD-FA204496B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0D97A2-6C14-45F2-AECE-2B780FDD7B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D97A2-6C14-45F2-AECE-2B780FDD7BD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1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302;p19:notes">
            <a:extLst>
              <a:ext uri="{FF2B5EF4-FFF2-40B4-BE49-F238E27FC236}">
                <a16:creationId xmlns:a16="http://schemas.microsoft.com/office/drawing/2014/main" id="{31FD521C-DBCB-4C31-96FD-5930B699DC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Google Shape;303;p19:notes">
            <a:extLst>
              <a:ext uri="{FF2B5EF4-FFF2-40B4-BE49-F238E27FC236}">
                <a16:creationId xmlns:a16="http://schemas.microsoft.com/office/drawing/2014/main" id="{2EAEE479-C376-4A24-9F30-177645C3011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18;p20:notes">
            <a:extLst>
              <a:ext uri="{FF2B5EF4-FFF2-40B4-BE49-F238E27FC236}">
                <a16:creationId xmlns:a16="http://schemas.microsoft.com/office/drawing/2014/main" id="{B02C4B75-7859-4970-9482-837BD145B1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1" name="Google Shape;319;p20:notes">
            <a:extLst>
              <a:ext uri="{FF2B5EF4-FFF2-40B4-BE49-F238E27FC236}">
                <a16:creationId xmlns:a16="http://schemas.microsoft.com/office/drawing/2014/main" id="{2FC1E052-92EC-43D2-80E9-261DF2E259F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502F-05D1-404F-92B5-29AAD029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B0349-AD8F-49C3-BA33-DE27C9E3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E4A43-8C07-4DC0-952C-4DB649DF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B2AE9-387C-4A5A-96E1-584728999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5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D0BD7-F904-4961-91B5-EF97EACD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5A25C-6359-4751-B06B-9D09C641C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59DA6-5B78-4D2C-A9FA-15A94A48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69E86-AFF2-41C2-81A9-74316A260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45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16D9F-DB39-4C4B-94EE-CCBEF10D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5D8D0-2378-4FFE-9C02-35B32E59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A5BAC-71C5-4FDC-8395-AD5FD27D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FC06C-3460-4BA9-AEDE-8493CC2AD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80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038B3-CE09-4FD8-80AF-0756CC03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433CE-B99C-46E5-82AD-DC5AADB4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D56A-20CC-4979-94BF-60C2DCCF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D4311-2E58-46BE-95C4-5A112654B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96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845C4-028F-4DC4-B30B-891EF5B19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71DD2-9C80-4592-9019-777E32F5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34B13-28F5-45AE-8245-ED8A0A41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BDE65-5E02-4F40-AED8-D81EAE62D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45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591D66-F1C0-436F-8627-0F95A9F4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57A9BB-65C3-435B-AE99-9DC74F4B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B0E126-63E1-46A6-87EC-15BEAF1B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C7CCE-47F3-4BB5-BCEC-BBE803B3D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86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86917B-A24D-49E5-8DD3-B022055B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8B7B07-6298-4509-B866-3FC64F10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AE1ABD-A180-4E9D-ADB6-EC70DB0B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95E55-E5F1-4877-87EA-FF555B0E99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41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EBE076-094F-44BB-B851-6A54B89A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A1EF0F1-90A8-45FC-9BB9-C71B29ED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016FDB-8316-45C0-884F-E7C8949B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A5A5F-028C-45DF-8BA1-226F5D094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7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DCFEFF-AC41-45F8-A49C-1D222786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786B81D-FF2F-49B7-95C6-22D2428EB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5994C9-DC34-4AC6-9E01-9971226E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14269-C6A2-40F5-824B-0B4B78F40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63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676B36-634B-45AE-9B57-D122AB37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42D1F5-C724-4818-8A23-0B483E88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CD2B54-F109-4430-B738-13A0CBD1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8A25C-83F7-4FB3-8BDF-FA277B90A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29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D48737-EFFD-4F46-9B16-63786144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B3674F-8CEE-4EBF-8FD1-67EE64C5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556E17-6A74-4FC3-A6A9-B768260F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7C353-A460-4192-8CBD-4CB722FBD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50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317A16-4D91-4A29-BEFC-FB7E719E0F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346DEA-FC1C-4BEB-BCC1-EDDABB7764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B39A3-90AD-4FEC-80B0-701E2F5D9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DAA71-C9A0-4E91-8E78-3BDC8104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3559E-FCEE-40A9-89FC-DF90D72CE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fld id="{95B65788-04ED-45E5-88C4-E83DBAF991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&#193;O%20&#193;N%20D&#217;NG%20-%20tr&#236;nh%20k&#237;\TR&#7920;C%20TUY&#7870;N\T&#431;%20LI&#7878;U%20C&#212;%20H&#192;\10%20seconds%20countdown%20(&#272;&#7891;ng%20h&#7891;%20&#273;&#7871;m%20ng&#432;&#7907;c%2010%20gi&#226;y).mp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&#193;O%20&#193;N%20D&#217;NG%20-%20tr&#236;nh%20k&#237;\TR&#7920;C%20TUY&#7870;N\T&#431;%20LI&#7878;U%20C&#212;%20H&#192;\10%20seconds%20countdown%20(&#272;&#7891;ng%20h&#7891;%20&#273;&#7871;m%20ng&#432;&#7907;c%2010%20gi&#226;y)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&#193;O%20&#193;N%20D&#217;NG%20-%20tr&#236;nh%20k&#237;\TR&#7920;C%20TUY&#7870;N\T&#431;%20LI&#7878;U%20C&#212;%20H&#192;\10%20seconds%20countdown%20(&#272;&#7891;ng%20h&#7891;%20&#273;&#7871;m%20ng&#432;&#7907;c%2010%20gi&#226;y)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&#193;O%20&#193;N%20D&#217;NG%20-%20tr&#236;nh%20k&#237;\TR&#7920;C%20TUY&#7870;N\T&#431;%20LI&#7878;U%20C&#212;%20H&#192;\10%20seconds%20countdown%20(&#272;&#7891;ng%20h&#7891;%20&#273;&#7871;m%20ng&#432;&#7907;c%2010%20gi&#226;y)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&#193;O%20&#193;N%20D&#217;NG%20-%20tr&#236;nh%20k&#237;\TR&#7920;C%20TUY&#7870;N\T&#431;%20LI&#7878;U%20C&#212;%20H&#192;\10%20seconds%20countdown%20(&#272;&#7891;ng%20h&#7891;%20&#273;&#7871;m%20ng&#432;&#7907;c%2010%20gi&#226;y)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&#193;O%20&#193;N%20D&#217;NG%20-%20tr&#236;nh%20k&#237;\TR&#7920;C%20TUY&#7870;N\T&#431;%20LI&#7878;U%20C&#212;%20H&#192;\10%20seconds%20countdown%20(&#272;&#7891;ng%20h&#7891;%20&#273;&#7871;m%20ng&#432;&#7907;c%2010%20gi&#226;y)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&#193;O%20&#193;N%20D&#217;NG%20-%20tr&#236;nh%20k&#237;\TR&#7920;C%20TUY&#7870;N\T&#431;%20LI&#7878;U%20C&#212;%20H&#192;\10%20seconds%20countdown%20(&#272;&#7891;ng%20h&#7891;%20&#273;&#7871;m%20ng&#432;&#7907;c%2010%20gi&#226;y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D3C9FB-4CE6-4A0D-AD28-07093C32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5"/>
            <a:ext cx="9144000" cy="5143500"/>
          </a:xfrm>
          <a:prstGeom prst="rect">
            <a:avLst/>
          </a:prstGeom>
        </p:spPr>
      </p:pic>
      <p:pic>
        <p:nvPicPr>
          <p:cNvPr id="3" name="Picture 15">
            <a:extLst>
              <a:ext uri="{FF2B5EF4-FFF2-40B4-BE49-F238E27FC236}">
                <a16:creationId xmlns:a16="http://schemas.microsoft.com/office/drawing/2014/main" id="{3829A719-8D27-4C1A-B6CE-94F5808665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339703" y="4232672"/>
            <a:ext cx="2357438" cy="742916"/>
          </a:xfrm>
          <a:prstGeom prst="rect">
            <a:avLst/>
          </a:prstGeom>
        </p:spPr>
      </p:pic>
      <p:grpSp>
        <p:nvGrpSpPr>
          <p:cNvPr id="4" name="Google Shape;1188;p37">
            <a:extLst>
              <a:ext uri="{FF2B5EF4-FFF2-40B4-BE49-F238E27FC236}">
                <a16:creationId xmlns:a16="http://schemas.microsoft.com/office/drawing/2014/main" id="{5550CD25-D2A1-4E54-AB93-DE6A3130DBEB}"/>
              </a:ext>
            </a:extLst>
          </p:cNvPr>
          <p:cNvGrpSpPr/>
          <p:nvPr/>
        </p:nvGrpSpPr>
        <p:grpSpPr>
          <a:xfrm>
            <a:off x="7207516" y="262277"/>
            <a:ext cx="340079" cy="151289"/>
            <a:chOff x="3659575" y="587325"/>
            <a:chExt cx="181250" cy="79400"/>
          </a:xfrm>
        </p:grpSpPr>
        <p:sp>
          <p:nvSpPr>
            <p:cNvPr id="5" name="Google Shape;1189;p37">
              <a:extLst>
                <a:ext uri="{FF2B5EF4-FFF2-40B4-BE49-F238E27FC236}">
                  <a16:creationId xmlns:a16="http://schemas.microsoft.com/office/drawing/2014/main" id="{C3AF2949-26CF-4FCB-990D-955EB88909F6}"/>
                </a:ext>
              </a:extLst>
            </p:cNvPr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6" name="Google Shape;1190;p37">
              <a:extLst>
                <a:ext uri="{FF2B5EF4-FFF2-40B4-BE49-F238E27FC236}">
                  <a16:creationId xmlns:a16="http://schemas.microsoft.com/office/drawing/2014/main" id="{D21E13A0-99B8-4627-B42B-D6E5B711A94F}"/>
                </a:ext>
              </a:extLst>
            </p:cNvPr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7" name="Google Shape;1191;p37">
              <a:extLst>
                <a:ext uri="{FF2B5EF4-FFF2-40B4-BE49-F238E27FC236}">
                  <a16:creationId xmlns:a16="http://schemas.microsoft.com/office/drawing/2014/main" id="{20668480-2BBB-4365-BF86-267CDDDD5B26}"/>
                </a:ext>
              </a:extLst>
            </p:cNvPr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8" name="Google Shape;1192;p37">
              <a:extLst>
                <a:ext uri="{FF2B5EF4-FFF2-40B4-BE49-F238E27FC236}">
                  <a16:creationId xmlns:a16="http://schemas.microsoft.com/office/drawing/2014/main" id="{AD2765AD-EA58-4388-98EA-4248E291DA24}"/>
                </a:ext>
              </a:extLst>
            </p:cNvPr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9" name="Google Shape;1193;p37">
              <a:extLst>
                <a:ext uri="{FF2B5EF4-FFF2-40B4-BE49-F238E27FC236}">
                  <a16:creationId xmlns:a16="http://schemas.microsoft.com/office/drawing/2014/main" id="{5E856E2E-0520-4B2A-8CEA-CD43C769FBC4}"/>
                </a:ext>
              </a:extLst>
            </p:cNvPr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grpSp>
        <p:nvGrpSpPr>
          <p:cNvPr id="10" name="Google Shape;5066;p61">
            <a:extLst>
              <a:ext uri="{FF2B5EF4-FFF2-40B4-BE49-F238E27FC236}">
                <a16:creationId xmlns:a16="http://schemas.microsoft.com/office/drawing/2014/main" id="{8672F3AA-7429-4B0E-92D3-9F46BF56D623}"/>
              </a:ext>
            </a:extLst>
          </p:cNvPr>
          <p:cNvGrpSpPr/>
          <p:nvPr/>
        </p:nvGrpSpPr>
        <p:grpSpPr>
          <a:xfrm>
            <a:off x="7537908" y="573830"/>
            <a:ext cx="421743" cy="181119"/>
            <a:chOff x="1768913" y="866050"/>
            <a:chExt cx="181200" cy="79400"/>
          </a:xfrm>
        </p:grpSpPr>
        <p:sp>
          <p:nvSpPr>
            <p:cNvPr id="11" name="Google Shape;5067;p61">
              <a:extLst>
                <a:ext uri="{FF2B5EF4-FFF2-40B4-BE49-F238E27FC236}">
                  <a16:creationId xmlns:a16="http://schemas.microsoft.com/office/drawing/2014/main" id="{9051D21A-30DA-42D8-A6B1-A0DE2057DFD9}"/>
                </a:ext>
              </a:extLst>
            </p:cNvPr>
            <p:cNvSpPr/>
            <p:nvPr/>
          </p:nvSpPr>
          <p:spPr>
            <a:xfrm>
              <a:off x="1777200" y="873100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cubicBezTo>
                    <a:pt x="4905" y="1728"/>
                    <a:pt x="4894" y="1735"/>
                    <a:pt x="4884" y="1743"/>
                  </a:cubicBezTo>
                  <a:cubicBezTo>
                    <a:pt x="4883" y="1744"/>
                    <a:pt x="4881" y="1745"/>
                    <a:pt x="4880" y="1746"/>
                  </a:cubicBezTo>
                  <a:cubicBezTo>
                    <a:pt x="4820" y="1754"/>
                    <a:pt x="4759" y="1762"/>
                    <a:pt x="4700" y="1770"/>
                  </a:cubicBezTo>
                  <a:cubicBezTo>
                    <a:pt x="4723" y="1764"/>
                    <a:pt x="4747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7" y="1"/>
                  </a:moveTo>
                  <a:cubicBezTo>
                    <a:pt x="4093" y="1"/>
                    <a:pt x="4036" y="11"/>
                    <a:pt x="3984" y="22"/>
                  </a:cubicBezTo>
                  <a:cubicBezTo>
                    <a:pt x="3922" y="37"/>
                    <a:pt x="3862" y="49"/>
                    <a:pt x="3802" y="71"/>
                  </a:cubicBezTo>
                  <a:cubicBezTo>
                    <a:pt x="3674" y="117"/>
                    <a:pt x="3550" y="172"/>
                    <a:pt x="3431" y="235"/>
                  </a:cubicBezTo>
                  <a:cubicBezTo>
                    <a:pt x="3304" y="301"/>
                    <a:pt x="3176" y="368"/>
                    <a:pt x="3056" y="446"/>
                  </a:cubicBezTo>
                  <a:cubicBezTo>
                    <a:pt x="3008" y="477"/>
                    <a:pt x="2957" y="506"/>
                    <a:pt x="2913" y="542"/>
                  </a:cubicBezTo>
                  <a:cubicBezTo>
                    <a:pt x="2870" y="575"/>
                    <a:pt x="2825" y="616"/>
                    <a:pt x="2797" y="662"/>
                  </a:cubicBezTo>
                  <a:cubicBezTo>
                    <a:pt x="2765" y="714"/>
                    <a:pt x="2742" y="763"/>
                    <a:pt x="2741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1" y="995"/>
                  </a:cubicBezTo>
                  <a:cubicBezTo>
                    <a:pt x="2726" y="1003"/>
                    <a:pt x="2711" y="1012"/>
                    <a:pt x="2695" y="1021"/>
                  </a:cubicBezTo>
                  <a:lnTo>
                    <a:pt x="2695" y="1021"/>
                  </a:lnTo>
                  <a:cubicBezTo>
                    <a:pt x="2698" y="1019"/>
                    <a:pt x="2701" y="1018"/>
                    <a:pt x="2704" y="1017"/>
                  </a:cubicBezTo>
                  <a:lnTo>
                    <a:pt x="2704" y="1017"/>
                  </a:lnTo>
                  <a:cubicBezTo>
                    <a:pt x="2698" y="1020"/>
                    <a:pt x="2692" y="1023"/>
                    <a:pt x="2686" y="1026"/>
                  </a:cubicBezTo>
                  <a:lnTo>
                    <a:pt x="2686" y="1026"/>
                  </a:lnTo>
                  <a:cubicBezTo>
                    <a:pt x="2689" y="1025"/>
                    <a:pt x="2692" y="1023"/>
                    <a:pt x="2695" y="1021"/>
                  </a:cubicBezTo>
                  <a:lnTo>
                    <a:pt x="2695" y="1021"/>
                  </a:lnTo>
                  <a:cubicBezTo>
                    <a:pt x="2691" y="1023"/>
                    <a:pt x="2688" y="1025"/>
                    <a:pt x="2684" y="1027"/>
                  </a:cubicBezTo>
                  <a:lnTo>
                    <a:pt x="2684" y="1027"/>
                  </a:lnTo>
                  <a:cubicBezTo>
                    <a:pt x="2685" y="1027"/>
                    <a:pt x="2685" y="1027"/>
                    <a:pt x="2686" y="1026"/>
                  </a:cubicBezTo>
                  <a:lnTo>
                    <a:pt x="2686" y="1026"/>
                  </a:lnTo>
                  <a:cubicBezTo>
                    <a:pt x="2685" y="1027"/>
                    <a:pt x="2684" y="1027"/>
                    <a:pt x="2683" y="1028"/>
                  </a:cubicBezTo>
                  <a:cubicBezTo>
                    <a:pt x="2683" y="1028"/>
                    <a:pt x="2684" y="1028"/>
                    <a:pt x="2684" y="1027"/>
                  </a:cubicBezTo>
                  <a:lnTo>
                    <a:pt x="2684" y="1027"/>
                  </a:lnTo>
                  <a:cubicBezTo>
                    <a:pt x="2622" y="1062"/>
                    <a:pt x="2562" y="1097"/>
                    <a:pt x="2521" y="1157"/>
                  </a:cubicBezTo>
                  <a:cubicBezTo>
                    <a:pt x="2495" y="1195"/>
                    <a:pt x="2486" y="1236"/>
                    <a:pt x="2481" y="1280"/>
                  </a:cubicBezTo>
                  <a:cubicBezTo>
                    <a:pt x="2366" y="1317"/>
                    <a:pt x="2251" y="1355"/>
                    <a:pt x="2136" y="1395"/>
                  </a:cubicBezTo>
                  <a:cubicBezTo>
                    <a:pt x="2109" y="1404"/>
                    <a:pt x="2083" y="1413"/>
                    <a:pt x="2055" y="1424"/>
                  </a:cubicBezTo>
                  <a:cubicBezTo>
                    <a:pt x="2046" y="1421"/>
                    <a:pt x="2037" y="1419"/>
                    <a:pt x="2028" y="1417"/>
                  </a:cubicBezTo>
                  <a:cubicBezTo>
                    <a:pt x="1969" y="1333"/>
                    <a:pt x="1896" y="1259"/>
                    <a:pt x="1804" y="1213"/>
                  </a:cubicBezTo>
                  <a:cubicBezTo>
                    <a:pt x="1716" y="1170"/>
                    <a:pt x="1625" y="1142"/>
                    <a:pt x="1526" y="1137"/>
                  </a:cubicBezTo>
                  <a:cubicBezTo>
                    <a:pt x="1510" y="1136"/>
                    <a:pt x="1495" y="1135"/>
                    <a:pt x="1479" y="1135"/>
                  </a:cubicBezTo>
                  <a:cubicBezTo>
                    <a:pt x="1389" y="1135"/>
                    <a:pt x="1295" y="1151"/>
                    <a:pt x="1210" y="1176"/>
                  </a:cubicBezTo>
                  <a:cubicBezTo>
                    <a:pt x="1094" y="1210"/>
                    <a:pt x="978" y="1259"/>
                    <a:pt x="871" y="1317"/>
                  </a:cubicBezTo>
                  <a:cubicBezTo>
                    <a:pt x="773" y="1370"/>
                    <a:pt x="678" y="1426"/>
                    <a:pt x="588" y="1491"/>
                  </a:cubicBezTo>
                  <a:cubicBezTo>
                    <a:pt x="537" y="1528"/>
                    <a:pt x="495" y="1571"/>
                    <a:pt x="460" y="1620"/>
                  </a:cubicBezTo>
                  <a:cubicBezTo>
                    <a:pt x="367" y="1705"/>
                    <a:pt x="276" y="1810"/>
                    <a:pt x="242" y="1927"/>
                  </a:cubicBezTo>
                  <a:cubicBezTo>
                    <a:pt x="196" y="1954"/>
                    <a:pt x="151" y="1983"/>
                    <a:pt x="109" y="2014"/>
                  </a:cubicBezTo>
                  <a:cubicBezTo>
                    <a:pt x="48" y="2056"/>
                    <a:pt x="16" y="2128"/>
                    <a:pt x="24" y="2197"/>
                  </a:cubicBezTo>
                  <a:cubicBezTo>
                    <a:pt x="10" y="2244"/>
                    <a:pt x="11" y="2297"/>
                    <a:pt x="31" y="2342"/>
                  </a:cubicBezTo>
                  <a:cubicBezTo>
                    <a:pt x="16" y="2366"/>
                    <a:pt x="7" y="2392"/>
                    <a:pt x="5" y="2422"/>
                  </a:cubicBezTo>
                  <a:cubicBezTo>
                    <a:pt x="0" y="2470"/>
                    <a:pt x="16" y="2518"/>
                    <a:pt x="47" y="2556"/>
                  </a:cubicBezTo>
                  <a:cubicBezTo>
                    <a:pt x="84" y="2601"/>
                    <a:pt x="126" y="2638"/>
                    <a:pt x="184" y="2653"/>
                  </a:cubicBezTo>
                  <a:cubicBezTo>
                    <a:pt x="208" y="2660"/>
                    <a:pt x="232" y="2663"/>
                    <a:pt x="256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9" y="2665"/>
                    <a:pt x="320" y="2664"/>
                    <a:pt x="341" y="2661"/>
                  </a:cubicBezTo>
                  <a:cubicBezTo>
                    <a:pt x="469" y="2645"/>
                    <a:pt x="597" y="2622"/>
                    <a:pt x="721" y="2584"/>
                  </a:cubicBezTo>
                  <a:cubicBezTo>
                    <a:pt x="786" y="2564"/>
                    <a:pt x="868" y="2540"/>
                    <a:pt x="945" y="2505"/>
                  </a:cubicBezTo>
                  <a:cubicBezTo>
                    <a:pt x="973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4" y="2599"/>
                    <a:pt x="1276" y="2599"/>
                    <a:pt x="1288" y="2599"/>
                  </a:cubicBezTo>
                  <a:cubicBezTo>
                    <a:pt x="1426" y="2605"/>
                    <a:pt x="1565" y="2607"/>
                    <a:pt x="1704" y="2607"/>
                  </a:cubicBezTo>
                  <a:cubicBezTo>
                    <a:pt x="1977" y="2607"/>
                    <a:pt x="2251" y="2598"/>
                    <a:pt x="2524" y="2590"/>
                  </a:cubicBezTo>
                  <a:cubicBezTo>
                    <a:pt x="2612" y="2588"/>
                    <a:pt x="2701" y="2583"/>
                    <a:pt x="2789" y="2579"/>
                  </a:cubicBezTo>
                  <a:cubicBezTo>
                    <a:pt x="2840" y="2576"/>
                    <a:pt x="2890" y="2574"/>
                    <a:pt x="2940" y="2571"/>
                  </a:cubicBezTo>
                  <a:cubicBezTo>
                    <a:pt x="3010" y="2567"/>
                    <a:pt x="3080" y="2560"/>
                    <a:pt x="3148" y="2557"/>
                  </a:cubicBezTo>
                  <a:cubicBezTo>
                    <a:pt x="3170" y="2556"/>
                    <a:pt x="3193" y="2555"/>
                    <a:pt x="3215" y="2553"/>
                  </a:cubicBezTo>
                  <a:cubicBezTo>
                    <a:pt x="3224" y="2557"/>
                    <a:pt x="3232" y="2559"/>
                    <a:pt x="3241" y="2561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1"/>
                    <a:pt x="3595" y="2601"/>
                  </a:cubicBezTo>
                  <a:cubicBezTo>
                    <a:pt x="3646" y="2601"/>
                    <a:pt x="3696" y="2601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5"/>
                    <a:pt x="4211" y="2576"/>
                    <a:pt x="4285" y="2569"/>
                  </a:cubicBezTo>
                  <a:cubicBezTo>
                    <a:pt x="4366" y="2564"/>
                    <a:pt x="4447" y="2558"/>
                    <a:pt x="4529" y="2549"/>
                  </a:cubicBezTo>
                  <a:cubicBezTo>
                    <a:pt x="4605" y="2539"/>
                    <a:pt x="4682" y="2531"/>
                    <a:pt x="4758" y="2521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5" y="2511"/>
                    <a:pt x="5369" y="2512"/>
                    <a:pt x="5423" y="2512"/>
                  </a:cubicBezTo>
                  <a:cubicBezTo>
                    <a:pt x="5581" y="2512"/>
                    <a:pt x="5738" y="2505"/>
                    <a:pt x="5893" y="2479"/>
                  </a:cubicBezTo>
                  <a:cubicBezTo>
                    <a:pt x="5938" y="2477"/>
                    <a:pt x="5984" y="2473"/>
                    <a:pt x="6030" y="2470"/>
                  </a:cubicBezTo>
                  <a:cubicBezTo>
                    <a:pt x="6073" y="2468"/>
                    <a:pt x="6116" y="2464"/>
                    <a:pt x="6157" y="2461"/>
                  </a:cubicBezTo>
                  <a:cubicBezTo>
                    <a:pt x="6187" y="2457"/>
                    <a:pt x="6217" y="2459"/>
                    <a:pt x="6247" y="2454"/>
                  </a:cubicBezTo>
                  <a:cubicBezTo>
                    <a:pt x="6284" y="2448"/>
                    <a:pt x="6317" y="2438"/>
                    <a:pt x="6351" y="2422"/>
                  </a:cubicBezTo>
                  <a:cubicBezTo>
                    <a:pt x="6381" y="2408"/>
                    <a:pt x="6405" y="2388"/>
                    <a:pt x="6423" y="2361"/>
                  </a:cubicBezTo>
                  <a:cubicBezTo>
                    <a:pt x="6431" y="2360"/>
                    <a:pt x="6440" y="2358"/>
                    <a:pt x="6448" y="2357"/>
                  </a:cubicBezTo>
                  <a:cubicBezTo>
                    <a:pt x="6522" y="2343"/>
                    <a:pt x="6582" y="2287"/>
                    <a:pt x="6597" y="2213"/>
                  </a:cubicBezTo>
                  <a:cubicBezTo>
                    <a:pt x="6606" y="2169"/>
                    <a:pt x="6604" y="2133"/>
                    <a:pt x="6591" y="2090"/>
                  </a:cubicBezTo>
                  <a:cubicBezTo>
                    <a:pt x="6572" y="2022"/>
                    <a:pt x="6510" y="1971"/>
                    <a:pt x="6442" y="1962"/>
                  </a:cubicBezTo>
                  <a:cubicBezTo>
                    <a:pt x="6412" y="1915"/>
                    <a:pt x="6369" y="1875"/>
                    <a:pt x="6324" y="1843"/>
                  </a:cubicBezTo>
                  <a:cubicBezTo>
                    <a:pt x="6361" y="1814"/>
                    <a:pt x="6392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4" y="1405"/>
                    <a:pt x="6283" y="1362"/>
                  </a:cubicBezTo>
                  <a:cubicBezTo>
                    <a:pt x="6272" y="1355"/>
                    <a:pt x="6261" y="1347"/>
                    <a:pt x="6251" y="1340"/>
                  </a:cubicBezTo>
                  <a:cubicBezTo>
                    <a:pt x="6246" y="1292"/>
                    <a:pt x="6232" y="1244"/>
                    <a:pt x="6209" y="1200"/>
                  </a:cubicBezTo>
                  <a:cubicBezTo>
                    <a:pt x="6166" y="1113"/>
                    <a:pt x="6084" y="1046"/>
                    <a:pt x="5992" y="1006"/>
                  </a:cubicBezTo>
                  <a:cubicBezTo>
                    <a:pt x="5985" y="985"/>
                    <a:pt x="5976" y="965"/>
                    <a:pt x="5966" y="945"/>
                  </a:cubicBezTo>
                  <a:cubicBezTo>
                    <a:pt x="5966" y="924"/>
                    <a:pt x="5964" y="903"/>
                    <a:pt x="5957" y="883"/>
                  </a:cubicBezTo>
                  <a:cubicBezTo>
                    <a:pt x="5926" y="783"/>
                    <a:pt x="5831" y="722"/>
                    <a:pt x="5734" y="695"/>
                  </a:cubicBezTo>
                  <a:cubicBezTo>
                    <a:pt x="5729" y="694"/>
                    <a:pt x="5723" y="693"/>
                    <a:pt x="5719" y="692"/>
                  </a:cubicBezTo>
                  <a:cubicBezTo>
                    <a:pt x="5726" y="668"/>
                    <a:pt x="5727" y="642"/>
                    <a:pt x="5721" y="615"/>
                  </a:cubicBezTo>
                  <a:cubicBezTo>
                    <a:pt x="5707" y="533"/>
                    <a:pt x="5633" y="465"/>
                    <a:pt x="5550" y="462"/>
                  </a:cubicBezTo>
                  <a:cubicBezTo>
                    <a:pt x="5537" y="409"/>
                    <a:pt x="5504" y="361"/>
                    <a:pt x="5464" y="324"/>
                  </a:cubicBezTo>
                  <a:cubicBezTo>
                    <a:pt x="5403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7" y="252"/>
                    <a:pt x="5141" y="249"/>
                    <a:pt x="5137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6" y="170"/>
                    <a:pt x="4930" y="159"/>
                    <a:pt x="4883" y="154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2"/>
                    <a:pt x="4558" y="158"/>
                  </a:cubicBezTo>
                  <a:cubicBezTo>
                    <a:pt x="4540" y="160"/>
                    <a:pt x="4522" y="162"/>
                    <a:pt x="4502" y="165"/>
                  </a:cubicBezTo>
                  <a:cubicBezTo>
                    <a:pt x="4488" y="141"/>
                    <a:pt x="4471" y="119"/>
                    <a:pt x="4451" y="100"/>
                  </a:cubicBezTo>
                  <a:cubicBezTo>
                    <a:pt x="4379" y="34"/>
                    <a:pt x="4277" y="12"/>
                    <a:pt x="4183" y="2"/>
                  </a:cubicBezTo>
                  <a:cubicBezTo>
                    <a:pt x="4171" y="1"/>
                    <a:pt x="4159" y="1"/>
                    <a:pt x="4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2" name="Google Shape;5068;p61">
              <a:extLst>
                <a:ext uri="{FF2B5EF4-FFF2-40B4-BE49-F238E27FC236}">
                  <a16:creationId xmlns:a16="http://schemas.microsoft.com/office/drawing/2014/main" id="{ACE4F873-65FA-40F6-9111-E07C4EE9842D}"/>
                </a:ext>
              </a:extLst>
            </p:cNvPr>
            <p:cNvSpPr/>
            <p:nvPr/>
          </p:nvSpPr>
          <p:spPr>
            <a:xfrm>
              <a:off x="1773075" y="921900"/>
              <a:ext cx="172750" cy="17175"/>
            </a:xfrm>
            <a:custGeom>
              <a:avLst/>
              <a:gdLst/>
              <a:ahLst/>
              <a:cxnLst/>
              <a:rect l="l" t="t" r="r" b="b"/>
              <a:pathLst>
                <a:path w="6910" h="687" extrusionOk="0">
                  <a:moveTo>
                    <a:pt x="5397" y="46"/>
                  </a:moveTo>
                  <a:cubicBezTo>
                    <a:pt x="5400" y="46"/>
                    <a:pt x="5403" y="46"/>
                    <a:pt x="5406" y="46"/>
                  </a:cubicBezTo>
                  <a:lnTo>
                    <a:pt x="5406" y="46"/>
                  </a:lnTo>
                  <a:cubicBezTo>
                    <a:pt x="5403" y="46"/>
                    <a:pt x="5400" y="46"/>
                    <a:pt x="5397" y="46"/>
                  </a:cubicBezTo>
                  <a:close/>
                  <a:moveTo>
                    <a:pt x="5379" y="627"/>
                  </a:moveTo>
                  <a:cubicBezTo>
                    <a:pt x="5387" y="628"/>
                    <a:pt x="5395" y="628"/>
                    <a:pt x="5401" y="628"/>
                  </a:cubicBezTo>
                  <a:cubicBezTo>
                    <a:pt x="5394" y="627"/>
                    <a:pt x="5386" y="627"/>
                    <a:pt x="5379" y="627"/>
                  </a:cubicBezTo>
                  <a:close/>
                  <a:moveTo>
                    <a:pt x="6542" y="1"/>
                  </a:moveTo>
                  <a:cubicBezTo>
                    <a:pt x="6404" y="1"/>
                    <a:pt x="6265" y="17"/>
                    <a:pt x="6127" y="30"/>
                  </a:cubicBezTo>
                  <a:cubicBezTo>
                    <a:pt x="6006" y="40"/>
                    <a:pt x="5885" y="42"/>
                    <a:pt x="5764" y="43"/>
                  </a:cubicBezTo>
                  <a:cubicBezTo>
                    <a:pt x="5677" y="44"/>
                    <a:pt x="5589" y="48"/>
                    <a:pt x="5502" y="48"/>
                  </a:cubicBezTo>
                  <a:cubicBezTo>
                    <a:pt x="5470" y="48"/>
                    <a:pt x="5438" y="47"/>
                    <a:pt x="5406" y="46"/>
                  </a:cubicBezTo>
                  <a:lnTo>
                    <a:pt x="5406" y="46"/>
                  </a:lnTo>
                  <a:cubicBezTo>
                    <a:pt x="5407" y="46"/>
                    <a:pt x="5407" y="46"/>
                    <a:pt x="5408" y="46"/>
                  </a:cubicBezTo>
                  <a:lnTo>
                    <a:pt x="5408" y="46"/>
                  </a:lnTo>
                  <a:cubicBezTo>
                    <a:pt x="5187" y="35"/>
                    <a:pt x="4963" y="34"/>
                    <a:pt x="4740" y="27"/>
                  </a:cubicBezTo>
                  <a:cubicBezTo>
                    <a:pt x="4722" y="27"/>
                    <a:pt x="4703" y="27"/>
                    <a:pt x="4685" y="27"/>
                  </a:cubicBezTo>
                  <a:cubicBezTo>
                    <a:pt x="4583" y="27"/>
                    <a:pt x="4483" y="32"/>
                    <a:pt x="4382" y="37"/>
                  </a:cubicBezTo>
                  <a:cubicBezTo>
                    <a:pt x="4330" y="39"/>
                    <a:pt x="4278" y="39"/>
                    <a:pt x="4226" y="39"/>
                  </a:cubicBezTo>
                  <a:cubicBezTo>
                    <a:pt x="4209" y="39"/>
                    <a:pt x="4191" y="39"/>
                    <a:pt x="4174" y="39"/>
                  </a:cubicBezTo>
                  <a:cubicBezTo>
                    <a:pt x="4139" y="39"/>
                    <a:pt x="4104" y="39"/>
                    <a:pt x="4069" y="40"/>
                  </a:cubicBezTo>
                  <a:cubicBezTo>
                    <a:pt x="3966" y="41"/>
                    <a:pt x="3863" y="47"/>
                    <a:pt x="3760" y="50"/>
                  </a:cubicBezTo>
                  <a:cubicBezTo>
                    <a:pt x="3717" y="53"/>
                    <a:pt x="3674" y="54"/>
                    <a:pt x="3630" y="54"/>
                  </a:cubicBezTo>
                  <a:cubicBezTo>
                    <a:pt x="3578" y="54"/>
                    <a:pt x="3526" y="53"/>
                    <a:pt x="3473" y="53"/>
                  </a:cubicBezTo>
                  <a:cubicBezTo>
                    <a:pt x="3435" y="52"/>
                    <a:pt x="3396" y="52"/>
                    <a:pt x="3357" y="52"/>
                  </a:cubicBezTo>
                  <a:cubicBezTo>
                    <a:pt x="3319" y="52"/>
                    <a:pt x="3280" y="52"/>
                    <a:pt x="3241" y="53"/>
                  </a:cubicBezTo>
                  <a:cubicBezTo>
                    <a:pt x="3165" y="50"/>
                    <a:pt x="3089" y="48"/>
                    <a:pt x="3012" y="48"/>
                  </a:cubicBezTo>
                  <a:cubicBezTo>
                    <a:pt x="2995" y="48"/>
                    <a:pt x="2979" y="48"/>
                    <a:pt x="2962" y="48"/>
                  </a:cubicBezTo>
                  <a:cubicBezTo>
                    <a:pt x="2918" y="49"/>
                    <a:pt x="2875" y="49"/>
                    <a:pt x="2831" y="49"/>
                  </a:cubicBezTo>
                  <a:cubicBezTo>
                    <a:pt x="2685" y="49"/>
                    <a:pt x="2540" y="46"/>
                    <a:pt x="2395" y="45"/>
                  </a:cubicBezTo>
                  <a:cubicBezTo>
                    <a:pt x="2204" y="41"/>
                    <a:pt x="2012" y="33"/>
                    <a:pt x="1821" y="31"/>
                  </a:cubicBezTo>
                  <a:cubicBezTo>
                    <a:pt x="1796" y="31"/>
                    <a:pt x="1772" y="30"/>
                    <a:pt x="1747" y="30"/>
                  </a:cubicBezTo>
                  <a:cubicBezTo>
                    <a:pt x="1462" y="30"/>
                    <a:pt x="1175" y="48"/>
                    <a:pt x="889" y="48"/>
                  </a:cubicBezTo>
                  <a:cubicBezTo>
                    <a:pt x="809" y="48"/>
                    <a:pt x="730" y="47"/>
                    <a:pt x="651" y="43"/>
                  </a:cubicBezTo>
                  <a:cubicBezTo>
                    <a:pt x="587" y="39"/>
                    <a:pt x="520" y="31"/>
                    <a:pt x="454" y="31"/>
                  </a:cubicBezTo>
                  <a:cubicBezTo>
                    <a:pt x="429" y="31"/>
                    <a:pt x="404" y="32"/>
                    <a:pt x="379" y="35"/>
                  </a:cubicBezTo>
                  <a:cubicBezTo>
                    <a:pt x="297" y="45"/>
                    <a:pt x="237" y="111"/>
                    <a:pt x="224" y="189"/>
                  </a:cubicBezTo>
                  <a:cubicBezTo>
                    <a:pt x="220" y="190"/>
                    <a:pt x="218" y="190"/>
                    <a:pt x="215" y="191"/>
                  </a:cubicBezTo>
                  <a:cubicBezTo>
                    <a:pt x="117" y="225"/>
                    <a:pt x="22" y="290"/>
                    <a:pt x="10" y="403"/>
                  </a:cubicBezTo>
                  <a:cubicBezTo>
                    <a:pt x="1" y="480"/>
                    <a:pt x="44" y="563"/>
                    <a:pt x="116" y="598"/>
                  </a:cubicBezTo>
                  <a:cubicBezTo>
                    <a:pt x="186" y="632"/>
                    <a:pt x="261" y="652"/>
                    <a:pt x="337" y="669"/>
                  </a:cubicBezTo>
                  <a:cubicBezTo>
                    <a:pt x="375" y="678"/>
                    <a:pt x="413" y="683"/>
                    <a:pt x="451" y="684"/>
                  </a:cubicBezTo>
                  <a:cubicBezTo>
                    <a:pt x="478" y="686"/>
                    <a:pt x="505" y="686"/>
                    <a:pt x="532" y="686"/>
                  </a:cubicBezTo>
                  <a:cubicBezTo>
                    <a:pt x="559" y="686"/>
                    <a:pt x="586" y="686"/>
                    <a:pt x="614" y="685"/>
                  </a:cubicBezTo>
                  <a:cubicBezTo>
                    <a:pt x="709" y="683"/>
                    <a:pt x="801" y="684"/>
                    <a:pt x="896" y="677"/>
                  </a:cubicBezTo>
                  <a:cubicBezTo>
                    <a:pt x="1084" y="663"/>
                    <a:pt x="1269" y="635"/>
                    <a:pt x="1456" y="616"/>
                  </a:cubicBezTo>
                  <a:cubicBezTo>
                    <a:pt x="1674" y="609"/>
                    <a:pt x="1891" y="612"/>
                    <a:pt x="2108" y="609"/>
                  </a:cubicBezTo>
                  <a:cubicBezTo>
                    <a:pt x="2122" y="609"/>
                    <a:pt x="2137" y="609"/>
                    <a:pt x="2151" y="609"/>
                  </a:cubicBezTo>
                  <a:cubicBezTo>
                    <a:pt x="2242" y="609"/>
                    <a:pt x="2334" y="612"/>
                    <a:pt x="2425" y="614"/>
                  </a:cubicBezTo>
                  <a:cubicBezTo>
                    <a:pt x="2440" y="614"/>
                    <a:pt x="2455" y="615"/>
                    <a:pt x="2469" y="615"/>
                  </a:cubicBezTo>
                  <a:cubicBezTo>
                    <a:pt x="2563" y="615"/>
                    <a:pt x="2657" y="609"/>
                    <a:pt x="2750" y="605"/>
                  </a:cubicBezTo>
                  <a:cubicBezTo>
                    <a:pt x="2942" y="597"/>
                    <a:pt x="3133" y="590"/>
                    <a:pt x="3325" y="589"/>
                  </a:cubicBezTo>
                  <a:cubicBezTo>
                    <a:pt x="3527" y="589"/>
                    <a:pt x="3731" y="595"/>
                    <a:pt x="3934" y="598"/>
                  </a:cubicBezTo>
                  <a:cubicBezTo>
                    <a:pt x="4334" y="605"/>
                    <a:pt x="4734" y="601"/>
                    <a:pt x="5134" y="614"/>
                  </a:cubicBezTo>
                  <a:lnTo>
                    <a:pt x="5134" y="614"/>
                  </a:lnTo>
                  <a:cubicBezTo>
                    <a:pt x="5216" y="618"/>
                    <a:pt x="5298" y="623"/>
                    <a:pt x="5379" y="627"/>
                  </a:cubicBezTo>
                  <a:lnTo>
                    <a:pt x="5379" y="627"/>
                  </a:lnTo>
                  <a:cubicBezTo>
                    <a:pt x="5379" y="627"/>
                    <a:pt x="5379" y="627"/>
                    <a:pt x="5378" y="627"/>
                  </a:cubicBezTo>
                  <a:lnTo>
                    <a:pt x="5378" y="627"/>
                  </a:lnTo>
                  <a:cubicBezTo>
                    <a:pt x="5591" y="637"/>
                    <a:pt x="5804" y="645"/>
                    <a:pt x="6017" y="645"/>
                  </a:cubicBezTo>
                  <a:cubicBezTo>
                    <a:pt x="6042" y="645"/>
                    <a:pt x="6067" y="645"/>
                    <a:pt x="6092" y="645"/>
                  </a:cubicBezTo>
                  <a:cubicBezTo>
                    <a:pt x="6201" y="644"/>
                    <a:pt x="6309" y="635"/>
                    <a:pt x="6417" y="622"/>
                  </a:cubicBezTo>
                  <a:cubicBezTo>
                    <a:pt x="6475" y="616"/>
                    <a:pt x="6531" y="608"/>
                    <a:pt x="6588" y="599"/>
                  </a:cubicBezTo>
                  <a:cubicBezTo>
                    <a:pt x="6671" y="587"/>
                    <a:pt x="6767" y="569"/>
                    <a:pt x="6831" y="512"/>
                  </a:cubicBezTo>
                  <a:cubicBezTo>
                    <a:pt x="6880" y="467"/>
                    <a:pt x="6910" y="408"/>
                    <a:pt x="6899" y="340"/>
                  </a:cubicBezTo>
                  <a:cubicBezTo>
                    <a:pt x="6890" y="281"/>
                    <a:pt x="6855" y="234"/>
                    <a:pt x="6806" y="204"/>
                  </a:cubicBezTo>
                  <a:cubicBezTo>
                    <a:pt x="6789" y="194"/>
                    <a:pt x="6773" y="189"/>
                    <a:pt x="6757" y="184"/>
                  </a:cubicBezTo>
                  <a:cubicBezTo>
                    <a:pt x="6755" y="80"/>
                    <a:pt x="6671" y="5"/>
                    <a:pt x="6569" y="1"/>
                  </a:cubicBezTo>
                  <a:cubicBezTo>
                    <a:pt x="6560" y="1"/>
                    <a:pt x="6551" y="1"/>
                    <a:pt x="654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3" name="Google Shape;5069;p61">
              <a:extLst>
                <a:ext uri="{FF2B5EF4-FFF2-40B4-BE49-F238E27FC236}">
                  <a16:creationId xmlns:a16="http://schemas.microsoft.com/office/drawing/2014/main" id="{D1235D65-8C24-4B2A-8C57-B3A86303D1FC}"/>
                </a:ext>
              </a:extLst>
            </p:cNvPr>
            <p:cNvSpPr/>
            <p:nvPr/>
          </p:nvSpPr>
          <p:spPr>
            <a:xfrm>
              <a:off x="1877675" y="903175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1"/>
                  </a:moveTo>
                  <a:cubicBezTo>
                    <a:pt x="108" y="1"/>
                    <a:pt x="22" y="65"/>
                    <a:pt x="11" y="165"/>
                  </a:cubicBezTo>
                  <a:cubicBezTo>
                    <a:pt x="1" y="262"/>
                    <a:pt x="74" y="364"/>
                    <a:pt x="174" y="369"/>
                  </a:cubicBezTo>
                  <a:cubicBezTo>
                    <a:pt x="179" y="370"/>
                    <a:pt x="183" y="370"/>
                    <a:pt x="187" y="370"/>
                  </a:cubicBezTo>
                  <a:cubicBezTo>
                    <a:pt x="283" y="370"/>
                    <a:pt x="368" y="307"/>
                    <a:pt x="379" y="206"/>
                  </a:cubicBezTo>
                  <a:cubicBezTo>
                    <a:pt x="389" y="110"/>
                    <a:pt x="316" y="7"/>
                    <a:pt x="216" y="1"/>
                  </a:cubicBez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4" name="Google Shape;5070;p61">
              <a:extLst>
                <a:ext uri="{FF2B5EF4-FFF2-40B4-BE49-F238E27FC236}">
                  <a16:creationId xmlns:a16="http://schemas.microsoft.com/office/drawing/2014/main" id="{9939D994-C860-4E9B-B25A-30E4FF4392FC}"/>
                </a:ext>
              </a:extLst>
            </p:cNvPr>
            <p:cNvSpPr/>
            <p:nvPr/>
          </p:nvSpPr>
          <p:spPr>
            <a:xfrm>
              <a:off x="1891625" y="903525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1"/>
                  </a:moveTo>
                  <a:cubicBezTo>
                    <a:pt x="108" y="1"/>
                    <a:pt x="22" y="65"/>
                    <a:pt x="11" y="164"/>
                  </a:cubicBezTo>
                  <a:cubicBezTo>
                    <a:pt x="1" y="260"/>
                    <a:pt x="74" y="363"/>
                    <a:pt x="174" y="369"/>
                  </a:cubicBezTo>
                  <a:cubicBezTo>
                    <a:pt x="179" y="369"/>
                    <a:pt x="183" y="369"/>
                    <a:pt x="187" y="369"/>
                  </a:cubicBezTo>
                  <a:cubicBezTo>
                    <a:pt x="283" y="369"/>
                    <a:pt x="368" y="305"/>
                    <a:pt x="379" y="206"/>
                  </a:cubicBezTo>
                  <a:cubicBezTo>
                    <a:pt x="389" y="108"/>
                    <a:pt x="317" y="7"/>
                    <a:pt x="216" y="1"/>
                  </a:cubicBez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5" name="Google Shape;5071;p61">
              <a:extLst>
                <a:ext uri="{FF2B5EF4-FFF2-40B4-BE49-F238E27FC236}">
                  <a16:creationId xmlns:a16="http://schemas.microsoft.com/office/drawing/2014/main" id="{03F4E406-1428-4C10-9B4F-6B4CC69466E7}"/>
                </a:ext>
              </a:extLst>
            </p:cNvPr>
            <p:cNvSpPr/>
            <p:nvPr/>
          </p:nvSpPr>
          <p:spPr>
            <a:xfrm>
              <a:off x="1768913" y="866050"/>
              <a:ext cx="181200" cy="79400"/>
            </a:xfrm>
            <a:custGeom>
              <a:avLst/>
              <a:gdLst/>
              <a:ahLst/>
              <a:cxnLst/>
              <a:rect l="l" t="t" r="r" b="b"/>
              <a:pathLst>
                <a:path w="7248" h="3176" extrusionOk="0">
                  <a:moveTo>
                    <a:pt x="4471" y="383"/>
                  </a:moveTo>
                  <a:cubicBezTo>
                    <a:pt x="4471" y="383"/>
                    <a:pt x="4471" y="383"/>
                    <a:pt x="4470" y="383"/>
                  </a:cubicBezTo>
                  <a:cubicBezTo>
                    <a:pt x="4471" y="383"/>
                    <a:pt x="4471" y="383"/>
                    <a:pt x="4471" y="383"/>
                  </a:cubicBezTo>
                  <a:close/>
                  <a:moveTo>
                    <a:pt x="5818" y="760"/>
                  </a:moveTo>
                  <a:lnTo>
                    <a:pt x="5818" y="760"/>
                  </a:lnTo>
                  <a:cubicBezTo>
                    <a:pt x="5818" y="761"/>
                    <a:pt x="5819" y="761"/>
                    <a:pt x="5820" y="761"/>
                  </a:cubicBezTo>
                  <a:cubicBezTo>
                    <a:pt x="5820" y="760"/>
                    <a:pt x="5819" y="760"/>
                    <a:pt x="5818" y="760"/>
                  </a:cubicBezTo>
                  <a:close/>
                  <a:moveTo>
                    <a:pt x="4660" y="370"/>
                  </a:moveTo>
                  <a:cubicBezTo>
                    <a:pt x="4728" y="374"/>
                    <a:pt x="4793" y="378"/>
                    <a:pt x="4859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29" y="481"/>
                    <a:pt x="5385" y="499"/>
                    <a:pt x="5440" y="520"/>
                  </a:cubicBezTo>
                  <a:cubicBezTo>
                    <a:pt x="5465" y="531"/>
                    <a:pt x="5489" y="543"/>
                    <a:pt x="5512" y="554"/>
                  </a:cubicBezTo>
                  <a:cubicBezTo>
                    <a:pt x="5616" y="616"/>
                    <a:pt x="5715" y="686"/>
                    <a:pt x="5812" y="755"/>
                  </a:cubicBezTo>
                  <a:cubicBezTo>
                    <a:pt x="5814" y="758"/>
                    <a:pt x="5815" y="758"/>
                    <a:pt x="5816" y="759"/>
                  </a:cubicBezTo>
                  <a:cubicBezTo>
                    <a:pt x="5817" y="759"/>
                    <a:pt x="5817" y="760"/>
                    <a:pt x="5818" y="760"/>
                  </a:cubicBezTo>
                  <a:lnTo>
                    <a:pt x="5818" y="760"/>
                  </a:lnTo>
                  <a:cubicBezTo>
                    <a:pt x="5817" y="759"/>
                    <a:pt x="5817" y="759"/>
                    <a:pt x="5817" y="759"/>
                  </a:cubicBezTo>
                  <a:lnTo>
                    <a:pt x="5817" y="759"/>
                  </a:lnTo>
                  <a:cubicBezTo>
                    <a:pt x="5859" y="792"/>
                    <a:pt x="5899" y="825"/>
                    <a:pt x="5939" y="860"/>
                  </a:cubicBezTo>
                  <a:cubicBezTo>
                    <a:pt x="5940" y="862"/>
                    <a:pt x="5941" y="862"/>
                    <a:pt x="5943" y="864"/>
                  </a:cubicBezTo>
                  <a:cubicBezTo>
                    <a:pt x="5943" y="864"/>
                    <a:pt x="5944" y="865"/>
                    <a:pt x="5944" y="866"/>
                  </a:cubicBezTo>
                  <a:cubicBezTo>
                    <a:pt x="5951" y="873"/>
                    <a:pt x="5958" y="881"/>
                    <a:pt x="5965" y="886"/>
                  </a:cubicBezTo>
                  <a:cubicBezTo>
                    <a:pt x="5968" y="889"/>
                    <a:pt x="5972" y="893"/>
                    <a:pt x="5974" y="895"/>
                  </a:cubicBezTo>
                  <a:cubicBezTo>
                    <a:pt x="5976" y="897"/>
                    <a:pt x="5979" y="900"/>
                    <a:pt x="5981" y="902"/>
                  </a:cubicBezTo>
                  <a:cubicBezTo>
                    <a:pt x="5989" y="910"/>
                    <a:pt x="5998" y="919"/>
                    <a:pt x="6006" y="928"/>
                  </a:cubicBezTo>
                  <a:cubicBezTo>
                    <a:pt x="6000" y="922"/>
                    <a:pt x="5995" y="916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49" y="1073"/>
                    <a:pt x="6231" y="1153"/>
                  </a:cubicBezTo>
                  <a:cubicBezTo>
                    <a:pt x="6260" y="1183"/>
                    <a:pt x="6287" y="1213"/>
                    <a:pt x="6314" y="1246"/>
                  </a:cubicBezTo>
                  <a:cubicBezTo>
                    <a:pt x="6332" y="1271"/>
                    <a:pt x="6349" y="1297"/>
                    <a:pt x="6366" y="1325"/>
                  </a:cubicBezTo>
                  <a:cubicBezTo>
                    <a:pt x="6401" y="1387"/>
                    <a:pt x="6435" y="1448"/>
                    <a:pt x="6471" y="1509"/>
                  </a:cubicBezTo>
                  <a:cubicBezTo>
                    <a:pt x="6510" y="1574"/>
                    <a:pt x="6550" y="1637"/>
                    <a:pt x="6589" y="1700"/>
                  </a:cubicBezTo>
                  <a:cubicBezTo>
                    <a:pt x="6638" y="1793"/>
                    <a:pt x="6683" y="1889"/>
                    <a:pt x="6723" y="1987"/>
                  </a:cubicBezTo>
                  <a:cubicBezTo>
                    <a:pt x="6733" y="2011"/>
                    <a:pt x="6741" y="2035"/>
                    <a:pt x="6749" y="2060"/>
                  </a:cubicBezTo>
                  <a:cubicBezTo>
                    <a:pt x="6758" y="2099"/>
                    <a:pt x="6765" y="2139"/>
                    <a:pt x="6771" y="2180"/>
                  </a:cubicBezTo>
                  <a:lnTo>
                    <a:pt x="6770" y="2179"/>
                  </a:lnTo>
                  <a:lnTo>
                    <a:pt x="6770" y="2179"/>
                  </a:lnTo>
                  <a:cubicBezTo>
                    <a:pt x="6788" y="2323"/>
                    <a:pt x="6794" y="2470"/>
                    <a:pt x="6810" y="2614"/>
                  </a:cubicBezTo>
                  <a:cubicBezTo>
                    <a:pt x="6812" y="2637"/>
                    <a:pt x="6817" y="2658"/>
                    <a:pt x="6820" y="2680"/>
                  </a:cubicBezTo>
                  <a:cubicBezTo>
                    <a:pt x="6736" y="2687"/>
                    <a:pt x="6651" y="2694"/>
                    <a:pt x="6565" y="2701"/>
                  </a:cubicBezTo>
                  <a:cubicBezTo>
                    <a:pt x="6487" y="2706"/>
                    <a:pt x="6409" y="2707"/>
                    <a:pt x="6331" y="2717"/>
                  </a:cubicBezTo>
                  <a:cubicBezTo>
                    <a:pt x="6300" y="2720"/>
                    <a:pt x="6273" y="2731"/>
                    <a:pt x="6247" y="2747"/>
                  </a:cubicBezTo>
                  <a:cubicBezTo>
                    <a:pt x="6210" y="2751"/>
                    <a:pt x="6172" y="2754"/>
                    <a:pt x="6134" y="2758"/>
                  </a:cubicBezTo>
                  <a:cubicBezTo>
                    <a:pt x="5980" y="2769"/>
                    <a:pt x="5825" y="2782"/>
                    <a:pt x="5670" y="2786"/>
                  </a:cubicBezTo>
                  <a:cubicBezTo>
                    <a:pt x="5601" y="2786"/>
                    <a:pt x="5533" y="2786"/>
                    <a:pt x="5464" y="2785"/>
                  </a:cubicBezTo>
                  <a:cubicBezTo>
                    <a:pt x="5278" y="2782"/>
                    <a:pt x="5091" y="2771"/>
                    <a:pt x="4905" y="2769"/>
                  </a:cubicBezTo>
                  <a:cubicBezTo>
                    <a:pt x="4895" y="2769"/>
                    <a:pt x="4886" y="2769"/>
                    <a:pt x="4876" y="2769"/>
                  </a:cubicBezTo>
                  <a:cubicBezTo>
                    <a:pt x="4684" y="2769"/>
                    <a:pt x="4492" y="2780"/>
                    <a:pt x="4298" y="2785"/>
                  </a:cubicBezTo>
                  <a:cubicBezTo>
                    <a:pt x="4088" y="2792"/>
                    <a:pt x="3878" y="2792"/>
                    <a:pt x="3669" y="2795"/>
                  </a:cubicBezTo>
                  <a:cubicBezTo>
                    <a:pt x="3477" y="2799"/>
                    <a:pt x="3283" y="2805"/>
                    <a:pt x="3091" y="2806"/>
                  </a:cubicBezTo>
                  <a:cubicBezTo>
                    <a:pt x="2907" y="2805"/>
                    <a:pt x="2723" y="2803"/>
                    <a:pt x="2539" y="2798"/>
                  </a:cubicBezTo>
                  <a:cubicBezTo>
                    <a:pt x="2125" y="2785"/>
                    <a:pt x="1711" y="2758"/>
                    <a:pt x="1297" y="2747"/>
                  </a:cubicBezTo>
                  <a:cubicBezTo>
                    <a:pt x="1113" y="2742"/>
                    <a:pt x="928" y="2742"/>
                    <a:pt x="743" y="2731"/>
                  </a:cubicBezTo>
                  <a:cubicBezTo>
                    <a:pt x="651" y="2726"/>
                    <a:pt x="559" y="2721"/>
                    <a:pt x="466" y="2717"/>
                  </a:cubicBezTo>
                  <a:cubicBezTo>
                    <a:pt x="482" y="2666"/>
                    <a:pt x="498" y="2616"/>
                    <a:pt x="516" y="2566"/>
                  </a:cubicBezTo>
                  <a:cubicBezTo>
                    <a:pt x="586" y="2400"/>
                    <a:pt x="660" y="2236"/>
                    <a:pt x="748" y="2078"/>
                  </a:cubicBezTo>
                  <a:cubicBezTo>
                    <a:pt x="774" y="2038"/>
                    <a:pt x="799" y="1998"/>
                    <a:pt x="826" y="1960"/>
                  </a:cubicBezTo>
                  <a:cubicBezTo>
                    <a:pt x="857" y="1920"/>
                    <a:pt x="890" y="1882"/>
                    <a:pt x="924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1" y="1658"/>
                    <a:pt x="1218" y="1621"/>
                  </a:cubicBezTo>
                  <a:cubicBezTo>
                    <a:pt x="1271" y="1595"/>
                    <a:pt x="1321" y="1570"/>
                    <a:pt x="1374" y="1546"/>
                  </a:cubicBezTo>
                  <a:cubicBezTo>
                    <a:pt x="1416" y="1531"/>
                    <a:pt x="1458" y="1516"/>
                    <a:pt x="1502" y="1504"/>
                  </a:cubicBezTo>
                  <a:cubicBezTo>
                    <a:pt x="1533" y="1496"/>
                    <a:pt x="1564" y="1491"/>
                    <a:pt x="1596" y="1485"/>
                  </a:cubicBezTo>
                  <a:cubicBezTo>
                    <a:pt x="1629" y="1482"/>
                    <a:pt x="1662" y="1479"/>
                    <a:pt x="1695" y="1477"/>
                  </a:cubicBezTo>
                  <a:cubicBezTo>
                    <a:pt x="1754" y="1479"/>
                    <a:pt x="1811" y="1484"/>
                    <a:pt x="1868" y="1490"/>
                  </a:cubicBezTo>
                  <a:cubicBezTo>
                    <a:pt x="1960" y="1501"/>
                    <a:pt x="2052" y="1516"/>
                    <a:pt x="2142" y="1536"/>
                  </a:cubicBezTo>
                  <a:cubicBezTo>
                    <a:pt x="2178" y="1547"/>
                    <a:pt x="2212" y="1559"/>
                    <a:pt x="2247" y="1573"/>
                  </a:cubicBezTo>
                  <a:cubicBezTo>
                    <a:pt x="2252" y="1575"/>
                    <a:pt x="2257" y="1577"/>
                    <a:pt x="2262" y="1580"/>
                  </a:cubicBezTo>
                  <a:cubicBezTo>
                    <a:pt x="2269" y="1581"/>
                    <a:pt x="2277" y="1582"/>
                    <a:pt x="2285" y="1585"/>
                  </a:cubicBezTo>
                  <a:cubicBezTo>
                    <a:pt x="2318" y="1598"/>
                    <a:pt x="2352" y="1615"/>
                    <a:pt x="2382" y="1633"/>
                  </a:cubicBezTo>
                  <a:cubicBezTo>
                    <a:pt x="2395" y="1638"/>
                    <a:pt x="2408" y="1645"/>
                    <a:pt x="2420" y="1651"/>
                  </a:cubicBezTo>
                  <a:cubicBezTo>
                    <a:pt x="2420" y="1652"/>
                    <a:pt x="2420" y="1652"/>
                    <a:pt x="2420" y="1652"/>
                  </a:cubicBezTo>
                  <a:cubicBezTo>
                    <a:pt x="2427" y="1657"/>
                    <a:pt x="2434" y="1660"/>
                    <a:pt x="2441" y="1663"/>
                  </a:cubicBezTo>
                  <a:cubicBezTo>
                    <a:pt x="2467" y="1677"/>
                    <a:pt x="2492" y="1691"/>
                    <a:pt x="2518" y="1706"/>
                  </a:cubicBezTo>
                  <a:cubicBezTo>
                    <a:pt x="2540" y="1715"/>
                    <a:pt x="2561" y="1726"/>
                    <a:pt x="2581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6" y="1774"/>
                    <a:pt x="2691" y="1795"/>
                    <a:pt x="2728" y="1814"/>
                  </a:cubicBezTo>
                  <a:cubicBezTo>
                    <a:pt x="2736" y="1797"/>
                    <a:pt x="2744" y="1780"/>
                    <a:pt x="2752" y="1763"/>
                  </a:cubicBezTo>
                  <a:cubicBezTo>
                    <a:pt x="2781" y="1697"/>
                    <a:pt x="2817" y="1633"/>
                    <a:pt x="2856" y="1572"/>
                  </a:cubicBezTo>
                  <a:cubicBezTo>
                    <a:pt x="2859" y="1566"/>
                    <a:pt x="2863" y="1562"/>
                    <a:pt x="2866" y="1556"/>
                  </a:cubicBezTo>
                  <a:cubicBezTo>
                    <a:pt x="2884" y="1527"/>
                    <a:pt x="2905" y="1500"/>
                    <a:pt x="2926" y="1471"/>
                  </a:cubicBezTo>
                  <a:cubicBezTo>
                    <a:pt x="2990" y="1366"/>
                    <a:pt x="3056" y="1264"/>
                    <a:pt x="3130" y="1165"/>
                  </a:cubicBezTo>
                  <a:cubicBezTo>
                    <a:pt x="3207" y="1067"/>
                    <a:pt x="3283" y="966"/>
                    <a:pt x="3368" y="874"/>
                  </a:cubicBezTo>
                  <a:cubicBezTo>
                    <a:pt x="3399" y="845"/>
                    <a:pt x="3430" y="817"/>
                    <a:pt x="3463" y="792"/>
                  </a:cubicBezTo>
                  <a:cubicBezTo>
                    <a:pt x="3541" y="734"/>
                    <a:pt x="3624" y="685"/>
                    <a:pt x="3709" y="637"/>
                  </a:cubicBezTo>
                  <a:cubicBezTo>
                    <a:pt x="3799" y="587"/>
                    <a:pt x="3890" y="543"/>
                    <a:pt x="3983" y="503"/>
                  </a:cubicBezTo>
                  <a:cubicBezTo>
                    <a:pt x="4038" y="482"/>
                    <a:pt x="4094" y="463"/>
                    <a:pt x="4151" y="444"/>
                  </a:cubicBezTo>
                  <a:cubicBezTo>
                    <a:pt x="4204" y="431"/>
                    <a:pt x="4257" y="418"/>
                    <a:pt x="4310" y="407"/>
                  </a:cubicBezTo>
                  <a:cubicBezTo>
                    <a:pt x="4364" y="395"/>
                    <a:pt x="4418" y="388"/>
                    <a:pt x="4473" y="380"/>
                  </a:cubicBezTo>
                  <a:lnTo>
                    <a:pt x="4473" y="380"/>
                  </a:lnTo>
                  <a:cubicBezTo>
                    <a:pt x="4472" y="381"/>
                    <a:pt x="4472" y="382"/>
                    <a:pt x="4471" y="383"/>
                  </a:cubicBezTo>
                  <a:lnTo>
                    <a:pt x="4471" y="383"/>
                  </a:lnTo>
                  <a:cubicBezTo>
                    <a:pt x="4535" y="376"/>
                    <a:pt x="4597" y="372"/>
                    <a:pt x="4660" y="370"/>
                  </a:cubicBezTo>
                  <a:close/>
                  <a:moveTo>
                    <a:pt x="4649" y="1"/>
                  </a:moveTo>
                  <a:cubicBezTo>
                    <a:pt x="4570" y="1"/>
                    <a:pt x="4491" y="5"/>
                    <a:pt x="4413" y="17"/>
                  </a:cubicBezTo>
                  <a:cubicBezTo>
                    <a:pt x="4214" y="44"/>
                    <a:pt x="4015" y="85"/>
                    <a:pt x="3829" y="165"/>
                  </a:cubicBezTo>
                  <a:cubicBezTo>
                    <a:pt x="3647" y="244"/>
                    <a:pt x="3474" y="340"/>
                    <a:pt x="3307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7" y="966"/>
                    <a:pt x="2753" y="1053"/>
                  </a:cubicBezTo>
                  <a:cubicBezTo>
                    <a:pt x="2697" y="1128"/>
                    <a:pt x="2648" y="1211"/>
                    <a:pt x="2601" y="1292"/>
                  </a:cubicBezTo>
                  <a:cubicBezTo>
                    <a:pt x="2595" y="1301"/>
                    <a:pt x="2589" y="1311"/>
                    <a:pt x="2584" y="1320"/>
                  </a:cubicBezTo>
                  <a:cubicBezTo>
                    <a:pt x="2555" y="1305"/>
                    <a:pt x="2526" y="1291"/>
                    <a:pt x="2497" y="1278"/>
                  </a:cubicBezTo>
                  <a:cubicBezTo>
                    <a:pt x="2419" y="1243"/>
                    <a:pt x="2340" y="1211"/>
                    <a:pt x="2260" y="1185"/>
                  </a:cubicBezTo>
                  <a:cubicBezTo>
                    <a:pt x="2181" y="1160"/>
                    <a:pt x="2098" y="1149"/>
                    <a:pt x="2015" y="1135"/>
                  </a:cubicBezTo>
                  <a:cubicBezTo>
                    <a:pt x="1942" y="1124"/>
                    <a:pt x="1867" y="1115"/>
                    <a:pt x="1792" y="1111"/>
                  </a:cubicBezTo>
                  <a:cubicBezTo>
                    <a:pt x="1765" y="1110"/>
                    <a:pt x="1738" y="1109"/>
                    <a:pt x="1711" y="1109"/>
                  </a:cubicBezTo>
                  <a:cubicBezTo>
                    <a:pt x="1584" y="1109"/>
                    <a:pt x="1456" y="1124"/>
                    <a:pt x="1335" y="1167"/>
                  </a:cubicBezTo>
                  <a:cubicBezTo>
                    <a:pt x="1261" y="1193"/>
                    <a:pt x="1186" y="1221"/>
                    <a:pt x="1117" y="1257"/>
                  </a:cubicBezTo>
                  <a:cubicBezTo>
                    <a:pt x="1022" y="1307"/>
                    <a:pt x="935" y="1362"/>
                    <a:pt x="848" y="1423"/>
                  </a:cubicBezTo>
                  <a:cubicBezTo>
                    <a:pt x="684" y="1539"/>
                    <a:pt x="554" y="1693"/>
                    <a:pt x="448" y="1861"/>
                  </a:cubicBezTo>
                  <a:cubicBezTo>
                    <a:pt x="342" y="2028"/>
                    <a:pt x="264" y="2215"/>
                    <a:pt x="187" y="2396"/>
                  </a:cubicBezTo>
                  <a:cubicBezTo>
                    <a:pt x="152" y="2480"/>
                    <a:pt x="124" y="2564"/>
                    <a:pt x="100" y="2651"/>
                  </a:cubicBezTo>
                  <a:cubicBezTo>
                    <a:pt x="89" y="2703"/>
                    <a:pt x="78" y="2753"/>
                    <a:pt x="67" y="2805"/>
                  </a:cubicBezTo>
                  <a:cubicBezTo>
                    <a:pt x="63" y="2821"/>
                    <a:pt x="60" y="2835"/>
                    <a:pt x="57" y="2850"/>
                  </a:cubicBezTo>
                  <a:cubicBezTo>
                    <a:pt x="49" y="2882"/>
                    <a:pt x="42" y="2913"/>
                    <a:pt x="34" y="2945"/>
                  </a:cubicBezTo>
                  <a:cubicBezTo>
                    <a:pt x="27" y="2973"/>
                    <a:pt x="20" y="2999"/>
                    <a:pt x="13" y="3028"/>
                  </a:cubicBezTo>
                  <a:cubicBezTo>
                    <a:pt x="9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3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4" y="3072"/>
                    <a:pt x="438" y="3072"/>
                    <a:pt x="462" y="3071"/>
                  </a:cubicBezTo>
                  <a:lnTo>
                    <a:pt x="462" y="3071"/>
                  </a:lnTo>
                  <a:cubicBezTo>
                    <a:pt x="461" y="3071"/>
                    <a:pt x="460" y="3072"/>
                    <a:pt x="459" y="3072"/>
                  </a:cubicBezTo>
                  <a:lnTo>
                    <a:pt x="466" y="3072"/>
                  </a:lnTo>
                  <a:cubicBezTo>
                    <a:pt x="467" y="3072"/>
                    <a:pt x="469" y="3072"/>
                    <a:pt x="470" y="3072"/>
                  </a:cubicBezTo>
                  <a:cubicBezTo>
                    <a:pt x="487" y="3072"/>
                    <a:pt x="504" y="3079"/>
                    <a:pt x="517" y="3089"/>
                  </a:cubicBezTo>
                  <a:cubicBezTo>
                    <a:pt x="588" y="3093"/>
                    <a:pt x="659" y="3098"/>
                    <a:pt x="730" y="3101"/>
                  </a:cubicBezTo>
                  <a:cubicBezTo>
                    <a:pt x="910" y="3106"/>
                    <a:pt x="1090" y="3111"/>
                    <a:pt x="1270" y="3116"/>
                  </a:cubicBezTo>
                  <a:cubicBezTo>
                    <a:pt x="1641" y="3126"/>
                    <a:pt x="2012" y="3151"/>
                    <a:pt x="2384" y="3163"/>
                  </a:cubicBezTo>
                  <a:cubicBezTo>
                    <a:pt x="2594" y="3169"/>
                    <a:pt x="2804" y="3174"/>
                    <a:pt x="3016" y="3175"/>
                  </a:cubicBezTo>
                  <a:cubicBezTo>
                    <a:pt x="3034" y="3175"/>
                    <a:pt x="3051" y="3175"/>
                    <a:pt x="3069" y="3175"/>
                  </a:cubicBezTo>
                  <a:cubicBezTo>
                    <a:pt x="3253" y="3175"/>
                    <a:pt x="3437" y="3170"/>
                    <a:pt x="3622" y="3166"/>
                  </a:cubicBezTo>
                  <a:cubicBezTo>
                    <a:pt x="3821" y="3163"/>
                    <a:pt x="4020" y="3163"/>
                    <a:pt x="4219" y="3158"/>
                  </a:cubicBezTo>
                  <a:cubicBezTo>
                    <a:pt x="4418" y="3151"/>
                    <a:pt x="4616" y="3142"/>
                    <a:pt x="4813" y="3138"/>
                  </a:cubicBezTo>
                  <a:cubicBezTo>
                    <a:pt x="5075" y="3140"/>
                    <a:pt x="5337" y="3157"/>
                    <a:pt x="5599" y="3157"/>
                  </a:cubicBezTo>
                  <a:cubicBezTo>
                    <a:pt x="5640" y="3157"/>
                    <a:pt x="5680" y="3157"/>
                    <a:pt x="5721" y="3156"/>
                  </a:cubicBezTo>
                  <a:cubicBezTo>
                    <a:pt x="5953" y="3149"/>
                    <a:pt x="6183" y="3124"/>
                    <a:pt x="6414" y="3102"/>
                  </a:cubicBezTo>
                  <a:cubicBezTo>
                    <a:pt x="6419" y="3105"/>
                    <a:pt x="6423" y="3111"/>
                    <a:pt x="6428" y="3114"/>
                  </a:cubicBezTo>
                  <a:cubicBezTo>
                    <a:pt x="6463" y="3112"/>
                    <a:pt x="6498" y="3110"/>
                    <a:pt x="6532" y="3108"/>
                  </a:cubicBezTo>
                  <a:cubicBezTo>
                    <a:pt x="6633" y="3101"/>
                    <a:pt x="6732" y="3096"/>
                    <a:pt x="6832" y="3092"/>
                  </a:cubicBezTo>
                  <a:cubicBezTo>
                    <a:pt x="6971" y="3085"/>
                    <a:pt x="7110" y="3078"/>
                    <a:pt x="7248" y="3074"/>
                  </a:cubicBezTo>
                  <a:cubicBezTo>
                    <a:pt x="7244" y="3044"/>
                    <a:pt x="7242" y="3013"/>
                    <a:pt x="7239" y="2982"/>
                  </a:cubicBezTo>
                  <a:cubicBezTo>
                    <a:pt x="7239" y="2981"/>
                    <a:pt x="7239" y="2980"/>
                    <a:pt x="7239" y="2977"/>
                  </a:cubicBezTo>
                  <a:cubicBezTo>
                    <a:pt x="7231" y="2941"/>
                    <a:pt x="7225" y="2904"/>
                    <a:pt x="7218" y="2867"/>
                  </a:cubicBezTo>
                  <a:cubicBezTo>
                    <a:pt x="7214" y="2840"/>
                    <a:pt x="7210" y="2813"/>
                    <a:pt x="7206" y="2784"/>
                  </a:cubicBezTo>
                  <a:cubicBezTo>
                    <a:pt x="7195" y="2723"/>
                    <a:pt x="7185" y="2663"/>
                    <a:pt x="7177" y="2603"/>
                  </a:cubicBezTo>
                  <a:cubicBezTo>
                    <a:pt x="7164" y="2508"/>
                    <a:pt x="7153" y="2412"/>
                    <a:pt x="7151" y="2316"/>
                  </a:cubicBezTo>
                  <a:cubicBezTo>
                    <a:pt x="7151" y="2307"/>
                    <a:pt x="7152" y="2298"/>
                    <a:pt x="7155" y="2288"/>
                  </a:cubicBezTo>
                  <a:cubicBezTo>
                    <a:pt x="7143" y="2141"/>
                    <a:pt x="7123" y="1996"/>
                    <a:pt x="7071" y="1858"/>
                  </a:cubicBezTo>
                  <a:cubicBezTo>
                    <a:pt x="7031" y="1754"/>
                    <a:pt x="6984" y="1650"/>
                    <a:pt x="6931" y="1554"/>
                  </a:cubicBezTo>
                  <a:cubicBezTo>
                    <a:pt x="6881" y="1464"/>
                    <a:pt x="6825" y="1380"/>
                    <a:pt x="6772" y="1293"/>
                  </a:cubicBezTo>
                  <a:cubicBezTo>
                    <a:pt x="6713" y="1187"/>
                    <a:pt x="6658" y="1077"/>
                    <a:pt x="6579" y="984"/>
                  </a:cubicBezTo>
                  <a:cubicBezTo>
                    <a:pt x="6506" y="897"/>
                    <a:pt x="6421" y="821"/>
                    <a:pt x="6339" y="741"/>
                  </a:cubicBezTo>
                  <a:cubicBezTo>
                    <a:pt x="6309" y="710"/>
                    <a:pt x="6278" y="671"/>
                    <a:pt x="6242" y="641"/>
                  </a:cubicBezTo>
                  <a:cubicBezTo>
                    <a:pt x="6240" y="640"/>
                    <a:pt x="6238" y="638"/>
                    <a:pt x="6237" y="635"/>
                  </a:cubicBezTo>
                  <a:cubicBezTo>
                    <a:pt x="6235" y="633"/>
                    <a:pt x="6232" y="632"/>
                    <a:pt x="6230" y="630"/>
                  </a:cubicBezTo>
                  <a:cubicBezTo>
                    <a:pt x="6229" y="627"/>
                    <a:pt x="6227" y="625"/>
                    <a:pt x="6226" y="624"/>
                  </a:cubicBezTo>
                  <a:cubicBezTo>
                    <a:pt x="6214" y="609"/>
                    <a:pt x="6200" y="598"/>
                    <a:pt x="6187" y="585"/>
                  </a:cubicBezTo>
                  <a:cubicBezTo>
                    <a:pt x="6108" y="517"/>
                    <a:pt x="6026" y="454"/>
                    <a:pt x="5941" y="393"/>
                  </a:cubicBezTo>
                  <a:cubicBezTo>
                    <a:pt x="5839" y="319"/>
                    <a:pt x="5731" y="242"/>
                    <a:pt x="5615" y="193"/>
                  </a:cubicBezTo>
                  <a:cubicBezTo>
                    <a:pt x="5430" y="112"/>
                    <a:pt x="5226" y="63"/>
                    <a:pt x="5026" y="35"/>
                  </a:cubicBezTo>
                  <a:cubicBezTo>
                    <a:pt x="4924" y="20"/>
                    <a:pt x="4823" y="5"/>
                    <a:pt x="4720" y="2"/>
                  </a:cubicBezTo>
                  <a:cubicBezTo>
                    <a:pt x="4696" y="1"/>
                    <a:pt x="4672" y="1"/>
                    <a:pt x="464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grpSp>
        <p:nvGrpSpPr>
          <p:cNvPr id="16" name="Google Shape;1194;p37">
            <a:extLst>
              <a:ext uri="{FF2B5EF4-FFF2-40B4-BE49-F238E27FC236}">
                <a16:creationId xmlns:a16="http://schemas.microsoft.com/office/drawing/2014/main" id="{AD3446A1-CBBF-4A2B-97A1-3271745FF6EC}"/>
              </a:ext>
            </a:extLst>
          </p:cNvPr>
          <p:cNvGrpSpPr/>
          <p:nvPr/>
        </p:nvGrpSpPr>
        <p:grpSpPr>
          <a:xfrm flipH="1">
            <a:off x="8146484" y="160734"/>
            <a:ext cx="662944" cy="228597"/>
            <a:chOff x="1579263" y="684775"/>
            <a:chExt cx="290650" cy="101925"/>
          </a:xfrm>
        </p:grpSpPr>
        <p:sp>
          <p:nvSpPr>
            <p:cNvPr id="17" name="Google Shape;1195;p37">
              <a:extLst>
                <a:ext uri="{FF2B5EF4-FFF2-40B4-BE49-F238E27FC236}">
                  <a16:creationId xmlns:a16="http://schemas.microsoft.com/office/drawing/2014/main" id="{BBBF5F08-C18E-45CF-9A67-A2C18BF0896F}"/>
                </a:ext>
              </a:extLst>
            </p:cNvPr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8" name="Google Shape;1196;p37">
              <a:extLst>
                <a:ext uri="{FF2B5EF4-FFF2-40B4-BE49-F238E27FC236}">
                  <a16:creationId xmlns:a16="http://schemas.microsoft.com/office/drawing/2014/main" id="{3DD60396-242A-4C5A-82C8-4A4356D67703}"/>
                </a:ext>
              </a:extLst>
            </p:cNvPr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9" name="Google Shape;1197;p37">
              <a:extLst>
                <a:ext uri="{FF2B5EF4-FFF2-40B4-BE49-F238E27FC236}">
                  <a16:creationId xmlns:a16="http://schemas.microsoft.com/office/drawing/2014/main" id="{F6393A2C-6BBA-4C0A-A56A-9E4C511658F3}"/>
                </a:ext>
              </a:extLst>
            </p:cNvPr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0" name="Google Shape;1198;p37">
              <a:extLst>
                <a:ext uri="{FF2B5EF4-FFF2-40B4-BE49-F238E27FC236}">
                  <a16:creationId xmlns:a16="http://schemas.microsoft.com/office/drawing/2014/main" id="{5EBA2E22-EDC6-4533-9647-1846F2ED8157}"/>
                </a:ext>
              </a:extLst>
            </p:cNvPr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1" name="Google Shape;1199;p37">
              <a:extLst>
                <a:ext uri="{FF2B5EF4-FFF2-40B4-BE49-F238E27FC236}">
                  <a16:creationId xmlns:a16="http://schemas.microsoft.com/office/drawing/2014/main" id="{954A7AF4-28FC-46E1-9154-7DE43A1E5207}"/>
                </a:ext>
              </a:extLst>
            </p:cNvPr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2" name="Google Shape;1200;p37">
              <a:extLst>
                <a:ext uri="{FF2B5EF4-FFF2-40B4-BE49-F238E27FC236}">
                  <a16:creationId xmlns:a16="http://schemas.microsoft.com/office/drawing/2014/main" id="{D2478FDF-16C0-414E-9A6E-BC1C28031F1C}"/>
                </a:ext>
              </a:extLst>
            </p:cNvPr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3" name="Google Shape;1201;p37">
              <a:extLst>
                <a:ext uri="{FF2B5EF4-FFF2-40B4-BE49-F238E27FC236}">
                  <a16:creationId xmlns:a16="http://schemas.microsoft.com/office/drawing/2014/main" id="{E900BD53-CEA1-4A49-8EE3-E747F43BFA93}"/>
                </a:ext>
              </a:extLst>
            </p:cNvPr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4" name="Google Shape;1202;p37">
              <a:extLst>
                <a:ext uri="{FF2B5EF4-FFF2-40B4-BE49-F238E27FC236}">
                  <a16:creationId xmlns:a16="http://schemas.microsoft.com/office/drawing/2014/main" id="{4C9FDCE9-CB6C-45A6-8C2D-EE669AA2DEB5}"/>
                </a:ext>
              </a:extLst>
            </p:cNvPr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9F49E82-7FF0-4F5F-9264-F1C1CBDED1F4}"/>
              </a:ext>
            </a:extLst>
          </p:cNvPr>
          <p:cNvSpPr/>
          <p:nvPr/>
        </p:nvSpPr>
        <p:spPr>
          <a:xfrm>
            <a:off x="1303734" y="1481067"/>
            <a:ext cx="6561785" cy="1090684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48">
              <a:defRPr/>
            </a:pPr>
            <a:r>
              <a:rPr lang="en-US" sz="3375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CÁC EM </a:t>
            </a:r>
          </a:p>
          <a:p>
            <a:pPr algn="ctr" defTabSz="514348">
              <a:defRPr/>
            </a:pPr>
            <a:r>
              <a:rPr lang="en-US" sz="3375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 VỚI BÀI HỌC HÔM NAY!</a:t>
            </a:r>
            <a:endParaRPr lang="en-US" sz="3375" dirty="0">
              <a:ln w="6600">
                <a:solidFill>
                  <a:srgbClr val="ED7D3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14" descr="ANIFLOWE">
            <a:extLst>
              <a:ext uri="{FF2B5EF4-FFF2-40B4-BE49-F238E27FC236}">
                <a16:creationId xmlns:a16="http://schemas.microsoft.com/office/drawing/2014/main" id="{EAD9DD3D-EE67-4A2E-B60B-64F9985529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6374B4-8F6F-4300-96AE-A69FA57E54E9}"/>
              </a:ext>
            </a:extLst>
          </p:cNvPr>
          <p:cNvSpPr/>
          <p:nvPr/>
        </p:nvSpPr>
        <p:spPr>
          <a:xfrm>
            <a:off x="1143000" y="41650"/>
            <a:ext cx="7391400" cy="48502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6: HÔ HẤP Ở THỰC VẬT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56C3F5-DCD8-485D-B720-C94A300F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66750"/>
            <a:ext cx="3153428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NỘI DUNG BÀI HỌC</a:t>
            </a:r>
            <a:endParaRPr lang="en-US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2" name="Group 2"/>
          <p:cNvGrpSpPr/>
          <p:nvPr/>
        </p:nvGrpSpPr>
        <p:grpSpPr>
          <a:xfrm>
            <a:off x="1005876" y="578479"/>
            <a:ext cx="5917228" cy="806017"/>
            <a:chOff x="0" y="0"/>
            <a:chExt cx="1702017" cy="253671"/>
          </a:xfrm>
        </p:grpSpPr>
        <p:sp>
          <p:nvSpPr>
            <p:cNvPr id="14" name="Freeform 3"/>
            <p:cNvSpPr/>
            <p:nvPr/>
          </p:nvSpPr>
          <p:spPr>
            <a:xfrm>
              <a:off x="0" y="0"/>
              <a:ext cx="1702017" cy="253671"/>
            </a:xfrm>
            <a:custGeom>
              <a:avLst/>
              <a:gdLst/>
              <a:ahLst/>
              <a:cxnLst/>
              <a:rect l="l" t="t" r="r" b="b"/>
              <a:pathLst>
                <a:path w="1702017" h="253671">
                  <a:moveTo>
                    <a:pt x="61098" y="0"/>
                  </a:moveTo>
                  <a:lnTo>
                    <a:pt x="1640919" y="0"/>
                  </a:lnTo>
                  <a:cubicBezTo>
                    <a:pt x="1674663" y="0"/>
                    <a:pt x="1702017" y="27355"/>
                    <a:pt x="1702017" y="61098"/>
                  </a:cubicBezTo>
                  <a:lnTo>
                    <a:pt x="1702017" y="192573"/>
                  </a:lnTo>
                  <a:cubicBezTo>
                    <a:pt x="1702017" y="208777"/>
                    <a:pt x="1695580" y="224318"/>
                    <a:pt x="1684122" y="235776"/>
                  </a:cubicBezTo>
                  <a:cubicBezTo>
                    <a:pt x="1672664" y="247234"/>
                    <a:pt x="1657123" y="253671"/>
                    <a:pt x="1640919" y="253671"/>
                  </a:cubicBezTo>
                  <a:lnTo>
                    <a:pt x="61098" y="253671"/>
                  </a:lnTo>
                  <a:cubicBezTo>
                    <a:pt x="44894" y="253671"/>
                    <a:pt x="29353" y="247234"/>
                    <a:pt x="17895" y="235776"/>
                  </a:cubicBezTo>
                  <a:cubicBezTo>
                    <a:pt x="6437" y="224318"/>
                    <a:pt x="0" y="208777"/>
                    <a:pt x="0" y="192573"/>
                  </a:cubicBezTo>
                  <a:lnTo>
                    <a:pt x="0" y="61098"/>
                  </a:lnTo>
                  <a:cubicBezTo>
                    <a:pt x="0" y="44894"/>
                    <a:pt x="6437" y="29353"/>
                    <a:pt x="17895" y="17895"/>
                  </a:cubicBezTo>
                  <a:cubicBezTo>
                    <a:pt x="29353" y="6437"/>
                    <a:pt x="44894" y="0"/>
                    <a:pt x="61098" y="0"/>
                  </a:cubicBezTo>
                  <a:close/>
                </a:path>
              </a:pathLst>
            </a:custGeom>
            <a:solidFill>
              <a:srgbClr val="5D7F4E"/>
            </a:solidFill>
          </p:spPr>
        </p:sp>
        <p:sp>
          <p:nvSpPr>
            <p:cNvPr id="15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7"/>
          <p:cNvGrpSpPr/>
          <p:nvPr/>
        </p:nvGrpSpPr>
        <p:grpSpPr>
          <a:xfrm>
            <a:off x="7702" y="472618"/>
            <a:ext cx="1028864" cy="954648"/>
            <a:chOff x="0" y="0"/>
            <a:chExt cx="812800" cy="812800"/>
          </a:xfrm>
        </p:grpSpPr>
        <p:sp>
          <p:nvSpPr>
            <p:cNvPr id="17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AF86"/>
            </a:solidFill>
          </p:spPr>
        </p:sp>
        <p:sp>
          <p:nvSpPr>
            <p:cNvPr id="18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73"/>
          <p:cNvSpPr txBox="1"/>
          <p:nvPr/>
        </p:nvSpPr>
        <p:spPr>
          <a:xfrm>
            <a:off x="75652" y="501273"/>
            <a:ext cx="892964" cy="749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3200" dirty="0">
                <a:solidFill>
                  <a:srgbClr val="244915"/>
                </a:solidFill>
                <a:latin typeface="Hind Guntur Bold"/>
              </a:rPr>
              <a:t>01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4624014E-4737-49BE-9906-469925837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242" y="788041"/>
            <a:ext cx="6019800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 smtClean="0">
                <a:solidFill>
                  <a:schemeClr val="bg1"/>
                </a:solidFill>
              </a:rPr>
              <a:t>KHÁI </a:t>
            </a:r>
            <a:r>
              <a:rPr lang="en-US" altLang="en-US" sz="2000" dirty="0">
                <a:solidFill>
                  <a:schemeClr val="bg1"/>
                </a:solidFill>
              </a:rPr>
              <a:t>QUÁT VỀ HÔ HẤP Ở THỰC VẬT </a:t>
            </a:r>
          </a:p>
        </p:txBody>
      </p:sp>
      <p:grpSp>
        <p:nvGrpSpPr>
          <p:cNvPr id="21" name="Group 2"/>
          <p:cNvGrpSpPr/>
          <p:nvPr/>
        </p:nvGrpSpPr>
        <p:grpSpPr>
          <a:xfrm>
            <a:off x="1359211" y="1492063"/>
            <a:ext cx="5917228" cy="789033"/>
            <a:chOff x="0" y="0"/>
            <a:chExt cx="1702017" cy="253671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1702017" cy="253671"/>
            </a:xfrm>
            <a:custGeom>
              <a:avLst/>
              <a:gdLst/>
              <a:ahLst/>
              <a:cxnLst/>
              <a:rect l="l" t="t" r="r" b="b"/>
              <a:pathLst>
                <a:path w="1702017" h="253671">
                  <a:moveTo>
                    <a:pt x="61098" y="0"/>
                  </a:moveTo>
                  <a:lnTo>
                    <a:pt x="1640919" y="0"/>
                  </a:lnTo>
                  <a:cubicBezTo>
                    <a:pt x="1674663" y="0"/>
                    <a:pt x="1702017" y="27355"/>
                    <a:pt x="1702017" y="61098"/>
                  </a:cubicBezTo>
                  <a:lnTo>
                    <a:pt x="1702017" y="192573"/>
                  </a:lnTo>
                  <a:cubicBezTo>
                    <a:pt x="1702017" y="208777"/>
                    <a:pt x="1695580" y="224318"/>
                    <a:pt x="1684122" y="235776"/>
                  </a:cubicBezTo>
                  <a:cubicBezTo>
                    <a:pt x="1672664" y="247234"/>
                    <a:pt x="1657123" y="253671"/>
                    <a:pt x="1640919" y="253671"/>
                  </a:cubicBezTo>
                  <a:lnTo>
                    <a:pt x="61098" y="253671"/>
                  </a:lnTo>
                  <a:cubicBezTo>
                    <a:pt x="44894" y="253671"/>
                    <a:pt x="29353" y="247234"/>
                    <a:pt x="17895" y="235776"/>
                  </a:cubicBezTo>
                  <a:cubicBezTo>
                    <a:pt x="6437" y="224318"/>
                    <a:pt x="0" y="208777"/>
                    <a:pt x="0" y="192573"/>
                  </a:cubicBezTo>
                  <a:lnTo>
                    <a:pt x="0" y="61098"/>
                  </a:lnTo>
                  <a:cubicBezTo>
                    <a:pt x="0" y="44894"/>
                    <a:pt x="6437" y="29353"/>
                    <a:pt x="17895" y="17895"/>
                  </a:cubicBezTo>
                  <a:cubicBezTo>
                    <a:pt x="29353" y="6437"/>
                    <a:pt x="44894" y="0"/>
                    <a:pt x="61098" y="0"/>
                  </a:cubicBezTo>
                  <a:close/>
                </a:path>
              </a:pathLst>
            </a:custGeom>
            <a:solidFill>
              <a:srgbClr val="5D7F4E"/>
            </a:solidFill>
          </p:spPr>
        </p:sp>
        <p:sp>
          <p:nvSpPr>
            <p:cNvPr id="23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17"/>
          <p:cNvGrpSpPr/>
          <p:nvPr/>
        </p:nvGrpSpPr>
        <p:grpSpPr>
          <a:xfrm>
            <a:off x="508310" y="1432310"/>
            <a:ext cx="980166" cy="937440"/>
            <a:chOff x="0" y="0"/>
            <a:chExt cx="812800" cy="812800"/>
          </a:xfrm>
        </p:grpSpPr>
        <p:sp>
          <p:nvSpPr>
            <p:cNvPr id="25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AF86"/>
            </a:solidFill>
          </p:spPr>
        </p:sp>
        <p:sp>
          <p:nvSpPr>
            <p:cNvPr id="26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73"/>
          <p:cNvSpPr txBox="1"/>
          <p:nvPr/>
        </p:nvSpPr>
        <p:spPr>
          <a:xfrm>
            <a:off x="554298" y="1429587"/>
            <a:ext cx="892964" cy="749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3200" dirty="0" smtClean="0">
                <a:solidFill>
                  <a:srgbClr val="244915"/>
                </a:solidFill>
                <a:latin typeface="Hind Guntur Bold"/>
              </a:rPr>
              <a:t>02</a:t>
            </a:r>
            <a:endParaRPr lang="en-US" sz="3200" dirty="0">
              <a:solidFill>
                <a:srgbClr val="244915"/>
              </a:solidFill>
              <a:latin typeface="Hind Guntur Bold"/>
            </a:endParaRP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C997D675-4E3F-43CA-A459-9A76C5768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152" y="1681316"/>
            <a:ext cx="6362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CÁC 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CON ĐƯỜNG HÔ HẤP Ở THỰC VẬT</a:t>
            </a:r>
          </a:p>
        </p:txBody>
      </p:sp>
      <p:grpSp>
        <p:nvGrpSpPr>
          <p:cNvPr id="29" name="Group 2"/>
          <p:cNvGrpSpPr/>
          <p:nvPr/>
        </p:nvGrpSpPr>
        <p:grpSpPr>
          <a:xfrm>
            <a:off x="1968810" y="2457263"/>
            <a:ext cx="6273489" cy="789033"/>
            <a:chOff x="0" y="0"/>
            <a:chExt cx="1702017" cy="253671"/>
          </a:xfrm>
        </p:grpSpPr>
        <p:sp>
          <p:nvSpPr>
            <p:cNvPr id="30" name="Freeform 3"/>
            <p:cNvSpPr/>
            <p:nvPr/>
          </p:nvSpPr>
          <p:spPr>
            <a:xfrm>
              <a:off x="0" y="0"/>
              <a:ext cx="1702017" cy="253671"/>
            </a:xfrm>
            <a:custGeom>
              <a:avLst/>
              <a:gdLst/>
              <a:ahLst/>
              <a:cxnLst/>
              <a:rect l="l" t="t" r="r" b="b"/>
              <a:pathLst>
                <a:path w="1702017" h="253671">
                  <a:moveTo>
                    <a:pt x="61098" y="0"/>
                  </a:moveTo>
                  <a:lnTo>
                    <a:pt x="1640919" y="0"/>
                  </a:lnTo>
                  <a:cubicBezTo>
                    <a:pt x="1674663" y="0"/>
                    <a:pt x="1702017" y="27355"/>
                    <a:pt x="1702017" y="61098"/>
                  </a:cubicBezTo>
                  <a:lnTo>
                    <a:pt x="1702017" y="192573"/>
                  </a:lnTo>
                  <a:cubicBezTo>
                    <a:pt x="1702017" y="208777"/>
                    <a:pt x="1695580" y="224318"/>
                    <a:pt x="1684122" y="235776"/>
                  </a:cubicBezTo>
                  <a:cubicBezTo>
                    <a:pt x="1672664" y="247234"/>
                    <a:pt x="1657123" y="253671"/>
                    <a:pt x="1640919" y="253671"/>
                  </a:cubicBezTo>
                  <a:lnTo>
                    <a:pt x="61098" y="253671"/>
                  </a:lnTo>
                  <a:cubicBezTo>
                    <a:pt x="44894" y="253671"/>
                    <a:pt x="29353" y="247234"/>
                    <a:pt x="17895" y="235776"/>
                  </a:cubicBezTo>
                  <a:cubicBezTo>
                    <a:pt x="6437" y="224318"/>
                    <a:pt x="0" y="208777"/>
                    <a:pt x="0" y="192573"/>
                  </a:cubicBezTo>
                  <a:lnTo>
                    <a:pt x="0" y="61098"/>
                  </a:lnTo>
                  <a:cubicBezTo>
                    <a:pt x="0" y="44894"/>
                    <a:pt x="6437" y="29353"/>
                    <a:pt x="17895" y="17895"/>
                  </a:cubicBezTo>
                  <a:cubicBezTo>
                    <a:pt x="29353" y="6437"/>
                    <a:pt x="44894" y="0"/>
                    <a:pt x="61098" y="0"/>
                  </a:cubicBezTo>
                  <a:close/>
                </a:path>
              </a:pathLst>
            </a:custGeom>
            <a:solidFill>
              <a:srgbClr val="5D7F4E"/>
            </a:solidFill>
          </p:spPr>
        </p:sp>
        <p:sp>
          <p:nvSpPr>
            <p:cNvPr id="31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17"/>
          <p:cNvGrpSpPr/>
          <p:nvPr/>
        </p:nvGrpSpPr>
        <p:grpSpPr>
          <a:xfrm>
            <a:off x="1117910" y="2397510"/>
            <a:ext cx="980166" cy="937440"/>
            <a:chOff x="0" y="0"/>
            <a:chExt cx="812800" cy="812800"/>
          </a:xfrm>
        </p:grpSpPr>
        <p:sp>
          <p:nvSpPr>
            <p:cNvPr id="33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AF86"/>
            </a:solidFill>
          </p:spPr>
        </p:sp>
        <p:sp>
          <p:nvSpPr>
            <p:cNvPr id="34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73"/>
          <p:cNvSpPr txBox="1"/>
          <p:nvPr/>
        </p:nvSpPr>
        <p:spPr>
          <a:xfrm>
            <a:off x="1163898" y="2394787"/>
            <a:ext cx="892964" cy="749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3200" dirty="0" smtClean="0">
                <a:solidFill>
                  <a:srgbClr val="244915"/>
                </a:solidFill>
                <a:latin typeface="Hind Guntur Bold"/>
              </a:rPr>
              <a:t>03</a:t>
            </a:r>
            <a:endParaRPr lang="en-US" sz="3200" dirty="0">
              <a:solidFill>
                <a:srgbClr val="244915"/>
              </a:solidFill>
              <a:latin typeface="Hind Guntur Bold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AA9BCE6A-D3C9-4DEF-9815-62210E599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764" y="2484955"/>
            <a:ext cx="5604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CÁC 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YẾU TỐ ẢNH HƯỞNG ĐẾN HÔ HẤP Ở THỰC VẬT.</a:t>
            </a:r>
          </a:p>
        </p:txBody>
      </p:sp>
      <p:grpSp>
        <p:nvGrpSpPr>
          <p:cNvPr id="37" name="Group 2"/>
          <p:cNvGrpSpPr/>
          <p:nvPr/>
        </p:nvGrpSpPr>
        <p:grpSpPr>
          <a:xfrm>
            <a:off x="3137210" y="4336863"/>
            <a:ext cx="6324289" cy="789033"/>
            <a:chOff x="0" y="0"/>
            <a:chExt cx="1702017" cy="253671"/>
          </a:xfrm>
        </p:grpSpPr>
        <p:sp>
          <p:nvSpPr>
            <p:cNvPr id="38" name="Freeform 3"/>
            <p:cNvSpPr/>
            <p:nvPr/>
          </p:nvSpPr>
          <p:spPr>
            <a:xfrm>
              <a:off x="0" y="0"/>
              <a:ext cx="1702017" cy="253671"/>
            </a:xfrm>
            <a:custGeom>
              <a:avLst/>
              <a:gdLst/>
              <a:ahLst/>
              <a:cxnLst/>
              <a:rect l="l" t="t" r="r" b="b"/>
              <a:pathLst>
                <a:path w="1702017" h="253671">
                  <a:moveTo>
                    <a:pt x="61098" y="0"/>
                  </a:moveTo>
                  <a:lnTo>
                    <a:pt x="1640919" y="0"/>
                  </a:lnTo>
                  <a:cubicBezTo>
                    <a:pt x="1674663" y="0"/>
                    <a:pt x="1702017" y="27355"/>
                    <a:pt x="1702017" y="61098"/>
                  </a:cubicBezTo>
                  <a:lnTo>
                    <a:pt x="1702017" y="192573"/>
                  </a:lnTo>
                  <a:cubicBezTo>
                    <a:pt x="1702017" y="208777"/>
                    <a:pt x="1695580" y="224318"/>
                    <a:pt x="1684122" y="235776"/>
                  </a:cubicBezTo>
                  <a:cubicBezTo>
                    <a:pt x="1672664" y="247234"/>
                    <a:pt x="1657123" y="253671"/>
                    <a:pt x="1640919" y="253671"/>
                  </a:cubicBezTo>
                  <a:lnTo>
                    <a:pt x="61098" y="253671"/>
                  </a:lnTo>
                  <a:cubicBezTo>
                    <a:pt x="44894" y="253671"/>
                    <a:pt x="29353" y="247234"/>
                    <a:pt x="17895" y="235776"/>
                  </a:cubicBezTo>
                  <a:cubicBezTo>
                    <a:pt x="6437" y="224318"/>
                    <a:pt x="0" y="208777"/>
                    <a:pt x="0" y="192573"/>
                  </a:cubicBezTo>
                  <a:lnTo>
                    <a:pt x="0" y="61098"/>
                  </a:lnTo>
                  <a:cubicBezTo>
                    <a:pt x="0" y="44894"/>
                    <a:pt x="6437" y="29353"/>
                    <a:pt x="17895" y="17895"/>
                  </a:cubicBezTo>
                  <a:cubicBezTo>
                    <a:pt x="29353" y="6437"/>
                    <a:pt x="44894" y="0"/>
                    <a:pt x="61098" y="0"/>
                  </a:cubicBezTo>
                  <a:close/>
                </a:path>
              </a:pathLst>
            </a:custGeom>
            <a:solidFill>
              <a:srgbClr val="5D7F4E"/>
            </a:solidFill>
          </p:spPr>
        </p:sp>
        <p:sp>
          <p:nvSpPr>
            <p:cNvPr id="39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17"/>
          <p:cNvGrpSpPr/>
          <p:nvPr/>
        </p:nvGrpSpPr>
        <p:grpSpPr>
          <a:xfrm>
            <a:off x="2286310" y="4277110"/>
            <a:ext cx="980166" cy="937440"/>
            <a:chOff x="0" y="0"/>
            <a:chExt cx="812800" cy="812800"/>
          </a:xfrm>
        </p:grpSpPr>
        <p:sp>
          <p:nvSpPr>
            <p:cNvPr id="41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AF86"/>
            </a:solidFill>
          </p:spPr>
        </p:sp>
        <p:sp>
          <p:nvSpPr>
            <p:cNvPr id="42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TextBox 73"/>
          <p:cNvSpPr txBox="1"/>
          <p:nvPr/>
        </p:nvSpPr>
        <p:spPr>
          <a:xfrm>
            <a:off x="2332298" y="4274387"/>
            <a:ext cx="892964" cy="749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3200" dirty="0" smtClean="0">
                <a:solidFill>
                  <a:srgbClr val="244915"/>
                </a:solidFill>
                <a:latin typeface="Hind Guntur Bold"/>
              </a:rPr>
              <a:t>05</a:t>
            </a:r>
            <a:endParaRPr lang="en-US" sz="3200" dirty="0">
              <a:solidFill>
                <a:srgbClr val="244915"/>
              </a:solidFill>
              <a:latin typeface="Hind Guntur Bold"/>
            </a:endParaRPr>
          </a:p>
        </p:txBody>
      </p:sp>
      <p:grpSp>
        <p:nvGrpSpPr>
          <p:cNvPr id="44" name="Group 2"/>
          <p:cNvGrpSpPr/>
          <p:nvPr/>
        </p:nvGrpSpPr>
        <p:grpSpPr>
          <a:xfrm>
            <a:off x="2578411" y="3371663"/>
            <a:ext cx="5917228" cy="789033"/>
            <a:chOff x="0" y="0"/>
            <a:chExt cx="1702017" cy="253671"/>
          </a:xfrm>
        </p:grpSpPr>
        <p:sp>
          <p:nvSpPr>
            <p:cNvPr id="45" name="Freeform 3"/>
            <p:cNvSpPr/>
            <p:nvPr/>
          </p:nvSpPr>
          <p:spPr>
            <a:xfrm>
              <a:off x="0" y="0"/>
              <a:ext cx="1702017" cy="253671"/>
            </a:xfrm>
            <a:custGeom>
              <a:avLst/>
              <a:gdLst/>
              <a:ahLst/>
              <a:cxnLst/>
              <a:rect l="l" t="t" r="r" b="b"/>
              <a:pathLst>
                <a:path w="1702017" h="253671">
                  <a:moveTo>
                    <a:pt x="61098" y="0"/>
                  </a:moveTo>
                  <a:lnTo>
                    <a:pt x="1640919" y="0"/>
                  </a:lnTo>
                  <a:cubicBezTo>
                    <a:pt x="1674663" y="0"/>
                    <a:pt x="1702017" y="27355"/>
                    <a:pt x="1702017" y="61098"/>
                  </a:cubicBezTo>
                  <a:lnTo>
                    <a:pt x="1702017" y="192573"/>
                  </a:lnTo>
                  <a:cubicBezTo>
                    <a:pt x="1702017" y="208777"/>
                    <a:pt x="1695580" y="224318"/>
                    <a:pt x="1684122" y="235776"/>
                  </a:cubicBezTo>
                  <a:cubicBezTo>
                    <a:pt x="1672664" y="247234"/>
                    <a:pt x="1657123" y="253671"/>
                    <a:pt x="1640919" y="253671"/>
                  </a:cubicBezTo>
                  <a:lnTo>
                    <a:pt x="61098" y="253671"/>
                  </a:lnTo>
                  <a:cubicBezTo>
                    <a:pt x="44894" y="253671"/>
                    <a:pt x="29353" y="247234"/>
                    <a:pt x="17895" y="235776"/>
                  </a:cubicBezTo>
                  <a:cubicBezTo>
                    <a:pt x="6437" y="224318"/>
                    <a:pt x="0" y="208777"/>
                    <a:pt x="0" y="192573"/>
                  </a:cubicBezTo>
                  <a:lnTo>
                    <a:pt x="0" y="61098"/>
                  </a:lnTo>
                  <a:cubicBezTo>
                    <a:pt x="0" y="44894"/>
                    <a:pt x="6437" y="29353"/>
                    <a:pt x="17895" y="17895"/>
                  </a:cubicBezTo>
                  <a:cubicBezTo>
                    <a:pt x="29353" y="6437"/>
                    <a:pt x="44894" y="0"/>
                    <a:pt x="61098" y="0"/>
                  </a:cubicBezTo>
                  <a:close/>
                </a:path>
              </a:pathLst>
            </a:custGeom>
            <a:solidFill>
              <a:srgbClr val="5D7F4E"/>
            </a:solidFill>
          </p:spPr>
        </p:sp>
        <p:sp>
          <p:nvSpPr>
            <p:cNvPr id="46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17"/>
          <p:cNvGrpSpPr/>
          <p:nvPr/>
        </p:nvGrpSpPr>
        <p:grpSpPr>
          <a:xfrm>
            <a:off x="1727510" y="3311910"/>
            <a:ext cx="980166" cy="937440"/>
            <a:chOff x="0" y="0"/>
            <a:chExt cx="812800" cy="812800"/>
          </a:xfrm>
        </p:grpSpPr>
        <p:sp>
          <p:nvSpPr>
            <p:cNvPr id="4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AF86"/>
            </a:solidFill>
          </p:spPr>
        </p:sp>
        <p:sp>
          <p:nvSpPr>
            <p:cNvPr id="4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0" name="TextBox 73"/>
          <p:cNvSpPr txBox="1"/>
          <p:nvPr/>
        </p:nvSpPr>
        <p:spPr>
          <a:xfrm>
            <a:off x="1773498" y="3309187"/>
            <a:ext cx="892964" cy="749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3200" dirty="0" smtClean="0">
                <a:solidFill>
                  <a:srgbClr val="244915"/>
                </a:solidFill>
                <a:latin typeface="Hind Guntur Bold"/>
              </a:rPr>
              <a:t>04</a:t>
            </a:r>
            <a:endParaRPr lang="en-US" sz="3200" dirty="0">
              <a:solidFill>
                <a:srgbClr val="244915"/>
              </a:solidFill>
              <a:latin typeface="Hind Guntur Bold"/>
            </a:endParaRPr>
          </a:p>
        </p:txBody>
      </p:sp>
      <p:sp>
        <p:nvSpPr>
          <p:cNvPr id="51" name="Text Box 9">
            <a:extLst>
              <a:ext uri="{FF2B5EF4-FFF2-40B4-BE49-F238E27FC236}">
                <a16:creationId xmlns:a16="http://schemas.microsoft.com/office/drawing/2014/main" id="{C74BDE54-B3C9-4032-848F-EF5E982EE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579" y="3380200"/>
            <a:ext cx="617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ỨNG 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DỤNG CỦA HÔ HẤP Ở THỰC VẬT VÀO THỰC TIỄN</a:t>
            </a:r>
          </a:p>
        </p:txBody>
      </p:sp>
      <p:sp>
        <p:nvSpPr>
          <p:cNvPr id="52" name="Text Box 9">
            <a:extLst>
              <a:ext uri="{FF2B5EF4-FFF2-40B4-BE49-F238E27FC236}">
                <a16:creationId xmlns:a16="http://schemas.microsoft.com/office/drawing/2014/main" id="{97DB228D-93CA-4491-926C-1E0F1A8B6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281" y="4499147"/>
            <a:ext cx="617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MỐI 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QUAN HỆ GIỮA QUANG HỢP VÀ HÔ HẤP</a:t>
            </a:r>
          </a:p>
        </p:txBody>
      </p:sp>
      <p:sp>
        <p:nvSpPr>
          <p:cNvPr id="2" name="Cloud 1"/>
          <p:cNvSpPr/>
          <p:nvPr/>
        </p:nvSpPr>
        <p:spPr>
          <a:xfrm rot="13159927">
            <a:off x="-587738" y="3632626"/>
            <a:ext cx="1964725" cy="1883239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/>
          <p:cNvSpPr/>
          <p:nvPr/>
        </p:nvSpPr>
        <p:spPr>
          <a:xfrm rot="13159927">
            <a:off x="8616590" y="-331671"/>
            <a:ext cx="1964725" cy="1883239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186528" y="1465267"/>
            <a:ext cx="309111" cy="33907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14" descr="ANIFLOWE">
            <a:extLst>
              <a:ext uri="{FF2B5EF4-FFF2-40B4-BE49-F238E27FC236}">
                <a16:creationId xmlns:a16="http://schemas.microsoft.com/office/drawing/2014/main" id="{EAD9DD3D-EE67-4A2E-B60B-64F9985529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6374B4-8F6F-4300-96AE-A69FA57E54E9}"/>
              </a:ext>
            </a:extLst>
          </p:cNvPr>
          <p:cNvSpPr/>
          <p:nvPr/>
        </p:nvSpPr>
        <p:spPr>
          <a:xfrm>
            <a:off x="838200" y="154539"/>
            <a:ext cx="7391400" cy="48502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KHÁI QUÁT VỀ HÔ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HẤP Ở THỰC VẬT</a:t>
            </a:r>
          </a:p>
        </p:txBody>
      </p:sp>
      <p:sp>
        <p:nvSpPr>
          <p:cNvPr id="2" name="Cloud 1"/>
          <p:cNvSpPr/>
          <p:nvPr/>
        </p:nvSpPr>
        <p:spPr>
          <a:xfrm rot="13159927">
            <a:off x="-587738" y="3632626"/>
            <a:ext cx="1964725" cy="1883239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/>
          <p:cNvSpPr/>
          <p:nvPr/>
        </p:nvSpPr>
        <p:spPr>
          <a:xfrm rot="13159927">
            <a:off x="8616590" y="-331671"/>
            <a:ext cx="1964725" cy="1883239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186528" y="1465267"/>
            <a:ext cx="309111" cy="33907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D64A56F-B5DF-471B-B8EA-67F61A84116F}"/>
              </a:ext>
            </a:extLst>
          </p:cNvPr>
          <p:cNvSpPr/>
          <p:nvPr/>
        </p:nvSpPr>
        <p:spPr>
          <a:xfrm>
            <a:off x="254000" y="895350"/>
            <a:ext cx="4432300" cy="4241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hấp ở tất cả các cơ quan</a:t>
            </a:r>
          </a:p>
          <a:p>
            <a:pPr eaLnBrk="1" hangingPunct="1">
              <a:spcBef>
                <a:spcPts val="600"/>
              </a:spcBef>
              <a:buFontTx/>
              <a:buChar char="-"/>
              <a:defRPr/>
            </a:pP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Hô hấp mạnh ở các cơ quan có hoạt động sinh lý mạnh: hạt nảy mầm, rễ, chồi non, quả đang chín...</a:t>
            </a:r>
          </a:p>
          <a:p>
            <a:pPr eaLnBrk="1" hangingPunct="1">
              <a:spcBef>
                <a:spcPts val="600"/>
              </a:spcBef>
              <a:buFontTx/>
              <a:buChar char="-"/>
              <a:defRPr/>
            </a:pP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tế bào: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quan ti thể </a:t>
            </a:r>
          </a:p>
        </p:txBody>
      </p:sp>
      <p:pic>
        <p:nvPicPr>
          <p:cNvPr id="55" name="Picture 6">
            <a:extLst>
              <a:ext uri="{FF2B5EF4-FFF2-40B4-BE49-F238E27FC236}">
                <a16:creationId xmlns:a16="http://schemas.microsoft.com/office/drawing/2014/main" id="{823A6390-5F42-4F3C-A5AB-3FA6D9F4A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895349"/>
            <a:ext cx="3879850" cy="4197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0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>
            <a:extLst>
              <a:ext uri="{FF2B5EF4-FFF2-40B4-BE49-F238E27FC236}">
                <a16:creationId xmlns:a16="http://schemas.microsoft.com/office/drawing/2014/main" id="{AD3C23F1-C7B0-4BBB-A34B-0F0D9BEF1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9230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08907" name="Rectangle 11">
            <a:extLst>
              <a:ext uri="{FF2B5EF4-FFF2-40B4-BE49-F238E27FC236}">
                <a16:creationId xmlns:a16="http://schemas.microsoft.com/office/drawing/2014/main" id="{97581F80-0502-4FC9-AD3F-64AEDEBC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32063"/>
            <a:ext cx="7696200" cy="15700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(5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hấp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hấp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8909" name="Text Box 13">
            <a:extLst>
              <a:ext uri="{FF2B5EF4-FFF2-40B4-BE49-F238E27FC236}">
                <a16:creationId xmlns:a16="http://schemas.microsoft.com/office/drawing/2014/main" id="{A5081728-D996-4042-A6F2-6BDB72253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5575"/>
            <a:ext cx="8839200" cy="461963"/>
          </a:xfrm>
          <a:prstGeom prst="rect">
            <a:avLst/>
          </a:prstGeom>
          <a:gradFill rotWithShape="1">
            <a:gsLst>
              <a:gs pos="0">
                <a:srgbClr val="A1FEBD"/>
              </a:gs>
              <a:gs pos="50000">
                <a:srgbClr val="C5FDD5"/>
              </a:gs>
              <a:gs pos="100000">
                <a:srgbClr val="E2FE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aseline="-25000">
                <a:solidFill>
                  <a:srgbClr val="9900CC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400">
                <a:solidFill>
                  <a:srgbClr val="9900CC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aseline="-25000">
                <a:solidFill>
                  <a:srgbClr val="9900CC"/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sz="2400">
                <a:solidFill>
                  <a:srgbClr val="9900CC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baseline="-25000">
                <a:solidFill>
                  <a:srgbClr val="9900CC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400">
                <a:solidFill>
                  <a:srgbClr val="9900CC"/>
                </a:solidFill>
                <a:latin typeface="Times New Roman" panose="02020603050405020304" pitchFamily="18" charset="0"/>
              </a:rPr>
              <a:t> + 6O</a:t>
            </a:r>
            <a:r>
              <a:rPr lang="en-US" altLang="en-US" sz="2400" baseline="-25000">
                <a:solidFill>
                  <a:srgbClr val="9900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99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>
                <a:solidFill>
                  <a:srgbClr val="99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6CO</a:t>
            </a:r>
            <a:r>
              <a:rPr lang="en-US" altLang="en-US" sz="2400" baseline="-25000">
                <a:solidFill>
                  <a:srgbClr val="99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>
                <a:solidFill>
                  <a:srgbClr val="99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+ 6H</a:t>
            </a:r>
            <a:r>
              <a:rPr lang="en-US" altLang="en-US" sz="2400" baseline="-25000">
                <a:solidFill>
                  <a:srgbClr val="99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>
                <a:solidFill>
                  <a:srgbClr val="99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O + Năng lượng</a:t>
            </a:r>
            <a:r>
              <a:rPr lang="en-US" altLang="en-US" sz="2400">
                <a:solidFill>
                  <a:srgbClr val="9900CC"/>
                </a:solidFill>
                <a:latin typeface="Times New Roman" panose="02020603050405020304" pitchFamily="18" charset="0"/>
              </a:rPr>
              <a:t> ( ATP và nhiệt)</a:t>
            </a:r>
          </a:p>
        </p:txBody>
      </p:sp>
      <p:sp>
        <p:nvSpPr>
          <p:cNvPr id="208912" name="Text Box 16">
            <a:extLst>
              <a:ext uri="{FF2B5EF4-FFF2-40B4-BE49-F238E27FC236}">
                <a16:creationId xmlns:a16="http://schemas.microsoft.com/office/drawing/2014/main" id="{48AC4ADC-AE40-4B4D-817B-D42EEC048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3335338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318" name="Text Box 26">
            <a:extLst>
              <a:ext uri="{FF2B5EF4-FFF2-40B4-BE49-F238E27FC236}">
                <a16:creationId xmlns:a16="http://schemas.microsoft.com/office/drawing/2014/main" id="{622101F3-A11C-4831-A62F-E35159557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928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50108D42-76E6-4743-B14B-26348F42F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36788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sgk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19" name="Group 2"/>
          <p:cNvGrpSpPr/>
          <p:nvPr/>
        </p:nvGrpSpPr>
        <p:grpSpPr>
          <a:xfrm>
            <a:off x="-2181579" y="79208"/>
            <a:ext cx="3191116" cy="2392395"/>
            <a:chOff x="0" y="-47625"/>
            <a:chExt cx="812800" cy="860425"/>
          </a:xfrm>
        </p:grpSpPr>
        <p:sp>
          <p:nvSpPr>
            <p:cNvPr id="20" name="Freeform 3"/>
            <p:cNvSpPr/>
            <p:nvPr/>
          </p:nvSpPr>
          <p:spPr>
            <a:xfrm>
              <a:off x="0" y="24374"/>
              <a:ext cx="787716" cy="283189"/>
            </a:xfrm>
            <a:custGeom>
              <a:avLst/>
              <a:gdLst/>
              <a:ahLst/>
              <a:cxnLst/>
              <a:rect l="l" t="t" r="r" b="b"/>
              <a:pathLst>
                <a:path w="812800" h="30756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9622"/>
                  </a:lnTo>
                  <a:cubicBezTo>
                    <a:pt x="812800" y="250282"/>
                    <a:pt x="755519" y="307563"/>
                    <a:pt x="684859" y="307563"/>
                  </a:cubicBezTo>
                  <a:lnTo>
                    <a:pt x="127941" y="307563"/>
                  </a:lnTo>
                  <a:cubicBezTo>
                    <a:pt x="94009" y="307563"/>
                    <a:pt x="61467" y="294084"/>
                    <a:pt x="37473" y="270090"/>
                  </a:cubicBezTo>
                  <a:cubicBezTo>
                    <a:pt x="13479" y="246096"/>
                    <a:pt x="0" y="213554"/>
                    <a:pt x="0" y="17962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5D7F4E"/>
            </a:solidFill>
          </p:spPr>
        </p:sp>
        <p:sp>
          <p:nvSpPr>
            <p:cNvPr id="21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3497319" y="20452"/>
            <a:ext cx="6027681" cy="1970118"/>
            <a:chOff x="0" y="-47625"/>
            <a:chExt cx="1733375" cy="860425"/>
          </a:xfrm>
        </p:grpSpPr>
        <p:sp>
          <p:nvSpPr>
            <p:cNvPr id="23" name="Freeform 6"/>
            <p:cNvSpPr/>
            <p:nvPr/>
          </p:nvSpPr>
          <p:spPr>
            <a:xfrm>
              <a:off x="14608" y="66564"/>
              <a:ext cx="1718767" cy="307563"/>
            </a:xfrm>
            <a:custGeom>
              <a:avLst/>
              <a:gdLst/>
              <a:ahLst/>
              <a:cxnLst/>
              <a:rect l="l" t="t" r="r" b="b"/>
              <a:pathLst>
                <a:path w="1718767" h="307563">
                  <a:moveTo>
                    <a:pt x="60503" y="0"/>
                  </a:moveTo>
                  <a:lnTo>
                    <a:pt x="1658264" y="0"/>
                  </a:lnTo>
                  <a:cubicBezTo>
                    <a:pt x="1674311" y="0"/>
                    <a:pt x="1689700" y="6374"/>
                    <a:pt x="1701046" y="17721"/>
                  </a:cubicBezTo>
                  <a:cubicBezTo>
                    <a:pt x="1712393" y="29067"/>
                    <a:pt x="1718767" y="44456"/>
                    <a:pt x="1718767" y="60503"/>
                  </a:cubicBezTo>
                  <a:lnTo>
                    <a:pt x="1718767" y="247060"/>
                  </a:lnTo>
                  <a:cubicBezTo>
                    <a:pt x="1718767" y="280475"/>
                    <a:pt x="1691679" y="307563"/>
                    <a:pt x="1658264" y="307563"/>
                  </a:cubicBezTo>
                  <a:lnTo>
                    <a:pt x="60503" y="307563"/>
                  </a:lnTo>
                  <a:cubicBezTo>
                    <a:pt x="44456" y="307563"/>
                    <a:pt x="29067" y="301189"/>
                    <a:pt x="17721" y="289842"/>
                  </a:cubicBezTo>
                  <a:cubicBezTo>
                    <a:pt x="6374" y="278496"/>
                    <a:pt x="0" y="263107"/>
                    <a:pt x="0" y="247060"/>
                  </a:cubicBezTo>
                  <a:lnTo>
                    <a:pt x="0" y="60503"/>
                  </a:lnTo>
                  <a:cubicBezTo>
                    <a:pt x="0" y="27088"/>
                    <a:pt x="27088" y="0"/>
                    <a:pt x="60503" y="0"/>
                  </a:cubicBezTo>
                  <a:close/>
                </a:path>
              </a:pathLst>
            </a:custGeom>
            <a:solidFill>
              <a:srgbClr val="5D7F4E"/>
            </a:solidFill>
          </p:spPr>
        </p:sp>
        <p:sp>
          <p:nvSpPr>
            <p:cNvPr id="24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AutoShape 8"/>
          <p:cNvSpPr/>
          <p:nvPr/>
        </p:nvSpPr>
        <p:spPr>
          <a:xfrm rot="-6501" flipV="1">
            <a:off x="928569" y="624712"/>
            <a:ext cx="2551236" cy="249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18"/>
          <p:cNvSpPr txBox="1"/>
          <p:nvPr/>
        </p:nvSpPr>
        <p:spPr>
          <a:xfrm>
            <a:off x="34756" y="258560"/>
            <a:ext cx="971485" cy="784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5"/>
              </a:lnSpc>
            </a:pPr>
            <a:r>
              <a:rPr lang="en-US" sz="4000" dirty="0" smtClean="0">
                <a:solidFill>
                  <a:srgbClr val="FFFFFF"/>
                </a:solidFill>
                <a:latin typeface="Hind Guntur Bold"/>
              </a:rPr>
              <a:t>01</a:t>
            </a:r>
            <a:endParaRPr lang="en-US" sz="4803" dirty="0">
              <a:solidFill>
                <a:srgbClr val="FFFFFF"/>
              </a:solidFill>
              <a:latin typeface="Hind Guntur Bold"/>
            </a:endParaRP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3FBEFAF6-04B7-433F-B5DD-CA20EC58F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325" y="355904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hấp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vật</a:t>
            </a: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7" grpId="0" animBg="1"/>
      <p:bldP spid="208909" grpId="0" animBg="1"/>
      <p:bldP spid="20891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>
            <a:extLst>
              <a:ext uri="{FF2B5EF4-FFF2-40B4-BE49-F238E27FC236}">
                <a16:creationId xmlns:a16="http://schemas.microsoft.com/office/drawing/2014/main" id="{8AE17E88-4774-4E55-AEB7-807533A0D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14339" name="Text Box 26">
            <a:extLst>
              <a:ext uri="{FF2B5EF4-FFF2-40B4-BE49-F238E27FC236}">
                <a16:creationId xmlns:a16="http://schemas.microsoft.com/office/drawing/2014/main" id="{A8304D83-A8B1-42BB-8110-2ABA25D32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1148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0FC73A36-280C-4BB4-BB8A-5E778D35A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035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hấp</a:t>
            </a:r>
            <a:endParaRPr lang="en-US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5054166A-923C-4FC5-8358-1E565E21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105150"/>
            <a:ext cx="8153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F352E30-47A6-4055-9960-DBAAE527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255838"/>
            <a:ext cx="838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- ATP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…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47984238-0905-4247-91E1-FFB2DF9D6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751263"/>
            <a:ext cx="8382000" cy="10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quá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tổng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grpSp>
        <p:nvGrpSpPr>
          <p:cNvPr id="8" name="Group 2"/>
          <p:cNvGrpSpPr/>
          <p:nvPr/>
        </p:nvGrpSpPr>
        <p:grpSpPr>
          <a:xfrm>
            <a:off x="-2181579" y="79208"/>
            <a:ext cx="3191116" cy="2392395"/>
            <a:chOff x="0" y="-47625"/>
            <a:chExt cx="812800" cy="860425"/>
          </a:xfrm>
        </p:grpSpPr>
        <p:sp>
          <p:nvSpPr>
            <p:cNvPr id="9" name="Freeform 3"/>
            <p:cNvSpPr/>
            <p:nvPr/>
          </p:nvSpPr>
          <p:spPr>
            <a:xfrm>
              <a:off x="0" y="24374"/>
              <a:ext cx="787716" cy="283189"/>
            </a:xfrm>
            <a:custGeom>
              <a:avLst/>
              <a:gdLst/>
              <a:ahLst/>
              <a:cxnLst/>
              <a:rect l="l" t="t" r="r" b="b"/>
              <a:pathLst>
                <a:path w="812800" h="30756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9622"/>
                  </a:lnTo>
                  <a:cubicBezTo>
                    <a:pt x="812800" y="250282"/>
                    <a:pt x="755519" y="307563"/>
                    <a:pt x="684859" y="307563"/>
                  </a:cubicBezTo>
                  <a:lnTo>
                    <a:pt x="127941" y="307563"/>
                  </a:lnTo>
                  <a:cubicBezTo>
                    <a:pt x="94009" y="307563"/>
                    <a:pt x="61467" y="294084"/>
                    <a:pt x="37473" y="270090"/>
                  </a:cubicBezTo>
                  <a:cubicBezTo>
                    <a:pt x="13479" y="246096"/>
                    <a:pt x="0" y="213554"/>
                    <a:pt x="0" y="17962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5D7F4E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5"/>
          <p:cNvGrpSpPr/>
          <p:nvPr/>
        </p:nvGrpSpPr>
        <p:grpSpPr>
          <a:xfrm>
            <a:off x="3497319" y="20452"/>
            <a:ext cx="6027681" cy="1970118"/>
            <a:chOff x="0" y="-47625"/>
            <a:chExt cx="1733375" cy="860425"/>
          </a:xfrm>
        </p:grpSpPr>
        <p:sp>
          <p:nvSpPr>
            <p:cNvPr id="12" name="Freeform 6"/>
            <p:cNvSpPr/>
            <p:nvPr/>
          </p:nvSpPr>
          <p:spPr>
            <a:xfrm>
              <a:off x="14608" y="66564"/>
              <a:ext cx="1718767" cy="307563"/>
            </a:xfrm>
            <a:custGeom>
              <a:avLst/>
              <a:gdLst/>
              <a:ahLst/>
              <a:cxnLst/>
              <a:rect l="l" t="t" r="r" b="b"/>
              <a:pathLst>
                <a:path w="1718767" h="307563">
                  <a:moveTo>
                    <a:pt x="60503" y="0"/>
                  </a:moveTo>
                  <a:lnTo>
                    <a:pt x="1658264" y="0"/>
                  </a:lnTo>
                  <a:cubicBezTo>
                    <a:pt x="1674311" y="0"/>
                    <a:pt x="1689700" y="6374"/>
                    <a:pt x="1701046" y="17721"/>
                  </a:cubicBezTo>
                  <a:cubicBezTo>
                    <a:pt x="1712393" y="29067"/>
                    <a:pt x="1718767" y="44456"/>
                    <a:pt x="1718767" y="60503"/>
                  </a:cubicBezTo>
                  <a:lnTo>
                    <a:pt x="1718767" y="247060"/>
                  </a:lnTo>
                  <a:cubicBezTo>
                    <a:pt x="1718767" y="280475"/>
                    <a:pt x="1691679" y="307563"/>
                    <a:pt x="1658264" y="307563"/>
                  </a:cubicBezTo>
                  <a:lnTo>
                    <a:pt x="60503" y="307563"/>
                  </a:lnTo>
                  <a:cubicBezTo>
                    <a:pt x="44456" y="307563"/>
                    <a:pt x="29067" y="301189"/>
                    <a:pt x="17721" y="289842"/>
                  </a:cubicBezTo>
                  <a:cubicBezTo>
                    <a:pt x="6374" y="278496"/>
                    <a:pt x="0" y="263107"/>
                    <a:pt x="0" y="247060"/>
                  </a:cubicBezTo>
                  <a:lnTo>
                    <a:pt x="0" y="60503"/>
                  </a:lnTo>
                  <a:cubicBezTo>
                    <a:pt x="0" y="27088"/>
                    <a:pt x="27088" y="0"/>
                    <a:pt x="60503" y="0"/>
                  </a:cubicBezTo>
                  <a:close/>
                </a:path>
              </a:pathLst>
            </a:custGeom>
            <a:solidFill>
              <a:srgbClr val="5D7F4E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AutoShape 8"/>
          <p:cNvSpPr/>
          <p:nvPr/>
        </p:nvSpPr>
        <p:spPr>
          <a:xfrm rot="-6501" flipV="1">
            <a:off x="928569" y="624712"/>
            <a:ext cx="2551236" cy="249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8"/>
          <p:cNvSpPr txBox="1"/>
          <p:nvPr/>
        </p:nvSpPr>
        <p:spPr>
          <a:xfrm>
            <a:off x="34756" y="258560"/>
            <a:ext cx="971485" cy="784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5"/>
              </a:lnSpc>
            </a:pPr>
            <a:r>
              <a:rPr lang="en-US" sz="4000" dirty="0" smtClean="0">
                <a:solidFill>
                  <a:srgbClr val="FFFFFF"/>
                </a:solidFill>
                <a:latin typeface="Hind Guntur Bold"/>
              </a:rPr>
              <a:t>01</a:t>
            </a:r>
            <a:endParaRPr lang="en-US" sz="4803" dirty="0">
              <a:solidFill>
                <a:srgbClr val="FFFFFF"/>
              </a:solidFill>
              <a:latin typeface="Hind Guntur Bold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3FBEFAF6-04B7-433F-B5DD-CA20EC58F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325" y="355904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hấp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vật</a:t>
            </a: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BFC1C8-ECA4-4C2F-BB4F-E1EECD08C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065606"/>
              </p:ext>
            </p:extLst>
          </p:nvPr>
        </p:nvGraphicFramePr>
        <p:xfrm>
          <a:off x="76200" y="939800"/>
          <a:ext cx="8829675" cy="417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868">
                  <a:extLst>
                    <a:ext uri="{9D8B030D-6E8A-4147-A177-3AD203B41FA5}">
                      <a16:colId xmlns:a16="http://schemas.microsoft.com/office/drawing/2014/main" val="689688074"/>
                    </a:ext>
                  </a:extLst>
                </a:gridCol>
                <a:gridCol w="2542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9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978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biệt</a:t>
                      </a:r>
                    </a:p>
                  </a:txBody>
                  <a:tcPr marL="91444" marR="91444" marT="34296" marB="34296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34290" marB="3429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34296" marB="34296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34296" marB="34296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770">
                <a:tc rowSpan="3"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hiếu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34296" marB="34296"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34296" marB="34296"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34296" marB="342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983">
                <a:tc v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Oxy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pyruvate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Krebs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34296" marB="34296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34296" marB="34296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34296" marB="34296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872">
                <a:tc v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Chuỗi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chuyền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electron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34296" marB="34296"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34296" marB="34296"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34296" marB="342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47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men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34296" marB="34296">
                    <a:solidFill>
                      <a:srgbClr val="B1BF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34290" marB="34290"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34296" marB="34296">
                    <a:solidFill>
                      <a:srgbClr val="B1BF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34296" marB="34296">
                    <a:solidFill>
                      <a:srgbClr val="B1B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04998"/>
                  </a:ext>
                </a:extLst>
              </a:tr>
            </a:tbl>
          </a:graphicData>
        </a:graphic>
      </p:graphicFrame>
      <p:sp>
        <p:nvSpPr>
          <p:cNvPr id="15390" name="Text Box 79">
            <a:extLst>
              <a:ext uri="{FF2B5EF4-FFF2-40B4-BE49-F238E27FC236}">
                <a16:creationId xmlns:a16="http://schemas.microsoft.com/office/drawing/2014/main" id="{A28CD81C-0E2F-4E35-903C-426747170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9575"/>
            <a:ext cx="800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6.1 </a:t>
            </a:r>
            <a:r>
              <a:rPr lang="en-US" altLang="en-US" sz="28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8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28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 (10 </a:t>
            </a:r>
            <a:r>
              <a:rPr lang="en-US" altLang="en-US" sz="2800" b="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0" dirty="0">
                <a:solidFill>
                  <a:srgbClr val="FFFF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5391" name="Text Box 4">
            <a:extLst>
              <a:ext uri="{FF2B5EF4-FFF2-40B4-BE49-F238E27FC236}">
                <a16:creationId xmlns:a16="http://schemas.microsoft.com/office/drawing/2014/main" id="{652260AD-63A2-4279-9A55-957ED8B4E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31750"/>
            <a:ext cx="707707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II. CÁC CON ĐƯỜNG HÔ HẤP Ở THỰC VẬT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2">
            <a:extLst>
              <a:ext uri="{FF2B5EF4-FFF2-40B4-BE49-F238E27FC236}">
                <a16:creationId xmlns:a16="http://schemas.microsoft.com/office/drawing/2014/main" id="{12C5E194-5832-4EEF-A3D0-DDF442EACFEC}"/>
              </a:ext>
            </a:extLst>
          </p:cNvPr>
          <p:cNvGrpSpPr>
            <a:grpSpLocks/>
          </p:cNvGrpSpPr>
          <p:nvPr/>
        </p:nvGrpSpPr>
        <p:grpSpPr bwMode="auto">
          <a:xfrm>
            <a:off x="492559" y="-46907"/>
            <a:ext cx="8076330" cy="5208738"/>
            <a:chOff x="-373086" y="200720"/>
            <a:chExt cx="8077199" cy="5208132"/>
          </a:xfrm>
        </p:grpSpPr>
        <p:pic>
          <p:nvPicPr>
            <p:cNvPr id="16387" name="Picture 1">
              <a:extLst>
                <a:ext uri="{FF2B5EF4-FFF2-40B4-BE49-F238E27FC236}">
                  <a16:creationId xmlns:a16="http://schemas.microsoft.com/office/drawing/2014/main" id="{42DF9506-A50C-4A54-9CBE-428F4E3DE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27" r="1060" b="9290"/>
            <a:stretch>
              <a:fillRect/>
            </a:stretch>
          </p:blipFill>
          <p:spPr bwMode="auto">
            <a:xfrm>
              <a:off x="-373086" y="301590"/>
              <a:ext cx="8077199" cy="510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D00D843-80AF-4BD2-B1E6-ABA26999DEA9}"/>
                </a:ext>
              </a:extLst>
            </p:cNvPr>
            <p:cNvSpPr/>
            <p:nvPr/>
          </p:nvSpPr>
          <p:spPr>
            <a:xfrm>
              <a:off x="547329" y="669847"/>
              <a:ext cx="1058976" cy="14095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men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EA16F6-BAEF-4A35-B53C-059A841A04FF}"/>
                </a:ext>
              </a:extLst>
            </p:cNvPr>
            <p:cNvSpPr/>
            <p:nvPr/>
          </p:nvSpPr>
          <p:spPr>
            <a:xfrm>
              <a:off x="-287569" y="2465099"/>
              <a:ext cx="1097081" cy="28317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hấp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hiếu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AF70E5-F562-4A71-97F2-181ED4FF9671}"/>
                </a:ext>
              </a:extLst>
            </p:cNvPr>
            <p:cNvSpPr/>
            <p:nvPr/>
          </p:nvSpPr>
          <p:spPr>
            <a:xfrm>
              <a:off x="4411719" y="200720"/>
              <a:ext cx="1371748" cy="304765"/>
            </a:xfrm>
            <a:prstGeom prst="rect">
              <a:avLst/>
            </a:prstGeom>
            <a:solidFill>
              <a:srgbClr val="A6CE39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Glucose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404217-DF80-4EA9-A0DE-7EF479F07E34}"/>
                </a:ext>
              </a:extLst>
            </p:cNvPr>
            <p:cNvSpPr/>
            <p:nvPr/>
          </p:nvSpPr>
          <p:spPr>
            <a:xfrm>
              <a:off x="3886200" y="1047628"/>
              <a:ext cx="1447956" cy="304765"/>
            </a:xfrm>
            <a:prstGeom prst="rect">
              <a:avLst/>
            </a:prstGeom>
            <a:solidFill>
              <a:srgbClr val="A6CE39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Pyruvate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6C3CD2-A912-4362-A93B-EBD17E5B82EB}"/>
                </a:ext>
              </a:extLst>
            </p:cNvPr>
            <p:cNvSpPr/>
            <p:nvPr/>
          </p:nvSpPr>
          <p:spPr>
            <a:xfrm>
              <a:off x="4724490" y="2384148"/>
              <a:ext cx="1628950" cy="234923"/>
            </a:xfrm>
            <a:prstGeom prst="rect">
              <a:avLst/>
            </a:prstGeom>
            <a:solidFill>
              <a:srgbClr val="A6CE39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Acetyl – </a:t>
              </a:r>
              <a:r>
                <a:rPr lang="en-US" sz="1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coA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0B4FBFA-1C28-4C1E-9071-D2DE8FFF4CA3}"/>
                </a:ext>
              </a:extLst>
            </p:cNvPr>
            <p:cNvSpPr/>
            <p:nvPr/>
          </p:nvSpPr>
          <p:spPr>
            <a:xfrm>
              <a:off x="2042915" y="1828587"/>
              <a:ext cx="1095493" cy="304765"/>
            </a:xfrm>
            <a:prstGeom prst="roundRect">
              <a:avLst/>
            </a:prstGeom>
            <a:solidFill>
              <a:srgbClr val="FFFC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Ethanol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F4AE937-CB1D-48F9-A9CC-93F26EDE550B}"/>
                </a:ext>
              </a:extLst>
            </p:cNvPr>
            <p:cNvSpPr/>
            <p:nvPr/>
          </p:nvSpPr>
          <p:spPr>
            <a:xfrm>
              <a:off x="2042915" y="2215892"/>
              <a:ext cx="1095493" cy="304765"/>
            </a:xfrm>
            <a:prstGeom prst="roundRect">
              <a:avLst/>
            </a:prstGeom>
            <a:solidFill>
              <a:srgbClr val="FFFC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lactate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CD10F6F-17F8-40A4-BED2-FCB898763895}"/>
                </a:ext>
              </a:extLst>
            </p:cNvPr>
            <p:cNvSpPr/>
            <p:nvPr/>
          </p:nvSpPr>
          <p:spPr>
            <a:xfrm>
              <a:off x="6134342" y="552386"/>
              <a:ext cx="958953" cy="306352"/>
            </a:xfrm>
            <a:prstGeom prst="roundRect">
              <a:avLst/>
            </a:prstGeom>
            <a:solidFill>
              <a:srgbClr val="FFFC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2NADH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8BF199A-035A-457B-AA1A-AFCCB79155C7}"/>
                </a:ext>
              </a:extLst>
            </p:cNvPr>
            <p:cNvSpPr/>
            <p:nvPr/>
          </p:nvSpPr>
          <p:spPr>
            <a:xfrm>
              <a:off x="6051783" y="1820651"/>
              <a:ext cx="1019285" cy="287304"/>
            </a:xfrm>
            <a:prstGeom prst="roundRect">
              <a:avLst/>
            </a:prstGeom>
            <a:solidFill>
              <a:srgbClr val="FFFC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2NADH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0D5AAF1-51A4-4274-AD6C-15FB3D3C0704}"/>
                </a:ext>
              </a:extLst>
            </p:cNvPr>
            <p:cNvSpPr/>
            <p:nvPr/>
          </p:nvSpPr>
          <p:spPr>
            <a:xfrm>
              <a:off x="3692505" y="2307956"/>
              <a:ext cx="625543" cy="3269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CO</a:t>
              </a:r>
              <a:r>
                <a:rPr lang="en-US" sz="17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31583EC-B007-4AEA-8704-0E9ED8FF97DC}"/>
                </a:ext>
              </a:extLst>
            </p:cNvPr>
            <p:cNvSpPr/>
            <p:nvPr/>
          </p:nvSpPr>
          <p:spPr>
            <a:xfrm>
              <a:off x="3343217" y="3469872"/>
              <a:ext cx="812888" cy="326987"/>
            </a:xfrm>
            <a:prstGeom prst="roundRect">
              <a:avLst/>
            </a:prstGeom>
            <a:solidFill>
              <a:srgbClr val="E8E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1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CO</a:t>
              </a:r>
              <a:r>
                <a:rPr lang="en-US" sz="17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BFF3B02-2B17-4FAB-8B3D-4318A6522777}"/>
                </a:ext>
              </a:extLst>
            </p:cNvPr>
            <p:cNvSpPr/>
            <p:nvPr/>
          </p:nvSpPr>
          <p:spPr>
            <a:xfrm>
              <a:off x="3505159" y="4495277"/>
              <a:ext cx="652533" cy="326987"/>
            </a:xfrm>
            <a:prstGeom prst="roundRect">
              <a:avLst/>
            </a:prstGeom>
            <a:solidFill>
              <a:srgbClr val="E8E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1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17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777C829-3774-49F2-810F-B7AFDF6996F9}"/>
                </a:ext>
              </a:extLst>
            </p:cNvPr>
            <p:cNvSpPr/>
            <p:nvPr/>
          </p:nvSpPr>
          <p:spPr>
            <a:xfrm>
              <a:off x="3505159" y="4850836"/>
              <a:ext cx="812888" cy="326987"/>
            </a:xfrm>
            <a:prstGeom prst="roundRect">
              <a:avLst/>
            </a:prstGeom>
            <a:solidFill>
              <a:srgbClr val="E8E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1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1/2 O</a:t>
              </a:r>
              <a:r>
                <a:rPr lang="en-US" sz="17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7ECE3A7-DB22-404F-89D5-5D15DD1EA3BB}"/>
                </a:ext>
              </a:extLst>
            </p:cNvPr>
            <p:cNvSpPr/>
            <p:nvPr/>
          </p:nvSpPr>
          <p:spPr>
            <a:xfrm>
              <a:off x="6112115" y="3038122"/>
              <a:ext cx="1003408" cy="592069"/>
            </a:xfrm>
            <a:prstGeom prst="roundRect">
              <a:avLst/>
            </a:prstGeom>
            <a:solidFill>
              <a:srgbClr val="FFFC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ts val="0"/>
                </a:spcBef>
                <a:defRPr/>
              </a:pPr>
              <a:r>
                <a:rPr lang="en-US" sz="15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NADH</a:t>
              </a: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en-US" sz="15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FADH</a:t>
              </a:r>
              <a:r>
                <a:rPr lang="en-US" sz="15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F5BCB70-E897-4B14-8285-DCB2AC51EA7D}"/>
                </a:ext>
              </a:extLst>
            </p:cNvPr>
            <p:cNvSpPr/>
            <p:nvPr/>
          </p:nvSpPr>
          <p:spPr>
            <a:xfrm>
              <a:off x="4826101" y="4044480"/>
              <a:ext cx="1371748" cy="447623"/>
            </a:xfrm>
            <a:prstGeom prst="roundRect">
              <a:avLst/>
            </a:prstGeom>
            <a:solidFill>
              <a:srgbClr val="DA76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ts val="0"/>
                </a:spcBef>
                <a:defRPr/>
              </a:pPr>
              <a:r>
                <a:rPr lang="en-US" sz="15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Chuỗi</a:t>
              </a:r>
              <a:r>
                <a:rPr lang="en-US" sz="1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1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electron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EA8C034-4B54-438D-8D31-66321F3760D7}"/>
                </a:ext>
              </a:extLst>
            </p:cNvPr>
            <p:cNvSpPr/>
            <p:nvPr/>
          </p:nvSpPr>
          <p:spPr>
            <a:xfrm>
              <a:off x="3303525" y="430163"/>
              <a:ext cx="1116132" cy="493655"/>
            </a:xfrm>
            <a:prstGeom prst="ellipse">
              <a:avLst/>
            </a:prstGeom>
            <a:solidFill>
              <a:srgbClr val="FEC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1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142452-7106-43E2-9C77-26C1CE5E2981}"/>
                </a:ext>
              </a:extLst>
            </p:cNvPr>
            <p:cNvSpPr/>
            <p:nvPr/>
          </p:nvSpPr>
          <p:spPr>
            <a:xfrm>
              <a:off x="4694325" y="3034947"/>
              <a:ext cx="1163762" cy="634926"/>
            </a:xfrm>
            <a:prstGeom prst="ellipse">
              <a:avLst/>
            </a:prstGeom>
            <a:solidFill>
              <a:srgbClr val="FFCE7A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 </a:t>
              </a:r>
              <a:r>
                <a:rPr lang="en-US" sz="1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Krebs</a:t>
              </a:r>
            </a:p>
          </p:txBody>
        </p:sp>
        <p:sp>
          <p:nvSpPr>
            <p:cNvPr id="21" name="Explosion 1 20">
              <a:extLst>
                <a:ext uri="{FF2B5EF4-FFF2-40B4-BE49-F238E27FC236}">
                  <a16:creationId xmlns:a16="http://schemas.microsoft.com/office/drawing/2014/main" id="{1C2CFE83-5A8C-4948-A28A-D346D4C46533}"/>
                </a:ext>
              </a:extLst>
            </p:cNvPr>
            <p:cNvSpPr/>
            <p:nvPr/>
          </p:nvSpPr>
          <p:spPr>
            <a:xfrm>
              <a:off x="1723792" y="285717"/>
              <a:ext cx="1192341" cy="839690"/>
            </a:xfrm>
            <a:prstGeom prst="irregularSeal1">
              <a:avLst/>
            </a:prstGeom>
            <a:solidFill>
              <a:srgbClr val="FFCE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ATP</a:t>
              </a:r>
            </a:p>
          </p:txBody>
        </p:sp>
        <p:sp>
          <p:nvSpPr>
            <p:cNvPr id="24" name="Explosion 1 23">
              <a:extLst>
                <a:ext uri="{FF2B5EF4-FFF2-40B4-BE49-F238E27FC236}">
                  <a16:creationId xmlns:a16="http://schemas.microsoft.com/office/drawing/2014/main" id="{58E9FC3A-A49D-492B-9C18-830BF39F9EAF}"/>
                </a:ext>
              </a:extLst>
            </p:cNvPr>
            <p:cNvSpPr/>
            <p:nvPr/>
          </p:nvSpPr>
          <p:spPr>
            <a:xfrm>
              <a:off x="2549381" y="2922248"/>
              <a:ext cx="1116133" cy="838103"/>
            </a:xfrm>
            <a:prstGeom prst="irregularSeal1">
              <a:avLst/>
            </a:prstGeom>
            <a:solidFill>
              <a:srgbClr val="FFCE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ATP</a:t>
              </a:r>
            </a:p>
          </p:txBody>
        </p:sp>
        <p:sp>
          <p:nvSpPr>
            <p:cNvPr id="25" name="Explosion 1 24">
              <a:extLst>
                <a:ext uri="{FF2B5EF4-FFF2-40B4-BE49-F238E27FC236}">
                  <a16:creationId xmlns:a16="http://schemas.microsoft.com/office/drawing/2014/main" id="{0D412CFF-708A-4A6C-832E-5C686EE7F549}"/>
                </a:ext>
              </a:extLst>
            </p:cNvPr>
            <p:cNvSpPr/>
            <p:nvPr/>
          </p:nvSpPr>
          <p:spPr>
            <a:xfrm>
              <a:off x="2200094" y="3630191"/>
              <a:ext cx="1546391" cy="1120645"/>
            </a:xfrm>
            <a:prstGeom prst="irregularSeal1">
              <a:avLst/>
            </a:prstGeom>
            <a:solidFill>
              <a:srgbClr val="FFCE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26 - 28 ATP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F9C6B9-2833-462C-A690-931003983505}"/>
                </a:ext>
              </a:extLst>
            </p:cNvPr>
            <p:cNvSpPr/>
            <p:nvPr/>
          </p:nvSpPr>
          <p:spPr>
            <a:xfrm>
              <a:off x="4064019" y="1939699"/>
              <a:ext cx="762082" cy="26666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13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men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50E3B2-5BB7-49D1-9B65-8E97188E5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28088"/>
              </p:ext>
            </p:extLst>
          </p:nvPr>
        </p:nvGraphicFramePr>
        <p:xfrm>
          <a:off x="68263" y="361950"/>
          <a:ext cx="8999537" cy="550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676">
                  <a:extLst>
                    <a:ext uri="{9D8B030D-6E8A-4147-A177-3AD203B41FA5}">
                      <a16:colId xmlns:a16="http://schemas.microsoft.com/office/drawing/2014/main" val="689688074"/>
                    </a:ext>
                  </a:extLst>
                </a:gridCol>
                <a:gridCol w="2160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8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60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biệt</a:t>
                      </a:r>
                    </a:p>
                  </a:txBody>
                  <a:tcPr marL="91426" marR="91426" marT="34287" marB="34287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34290" marB="3429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34287" marB="34287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34287" marB="34287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993">
                <a:tc rowSpan="3"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hiếu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34287" marB="342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34287" marB="34287"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34287" marB="34287"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34287" marB="342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256">
                <a:tc v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Oxy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pyruvate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Krebs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34287" marB="3428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34287" marB="3428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34287" marB="34287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419">
                <a:tc v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Chuỗi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chuyền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electron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34287" marB="34287"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34287" marB="34287"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34287" marB="3428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79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men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34287" marB="34287">
                    <a:solidFill>
                      <a:srgbClr val="B1BF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34290" marB="34290"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34287" marB="34287">
                    <a:solidFill>
                      <a:srgbClr val="B1BF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34287" marB="34287">
                    <a:solidFill>
                      <a:srgbClr val="B1B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04998"/>
                  </a:ext>
                </a:extLst>
              </a:tr>
            </a:tbl>
          </a:graphicData>
        </a:graphic>
      </p:graphicFrame>
      <p:sp>
        <p:nvSpPr>
          <p:cNvPr id="17438" name="Text Box 4">
            <a:extLst>
              <a:ext uri="{FF2B5EF4-FFF2-40B4-BE49-F238E27FC236}">
                <a16:creationId xmlns:a16="http://schemas.microsoft.com/office/drawing/2014/main" id="{66FF7E62-8027-4AF6-8550-2F2E3E1A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-46038"/>
            <a:ext cx="707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II. CÁC CON ĐƯỜNG HÔ HẤP Ở THỰC VẬT</a:t>
            </a:r>
          </a:p>
        </p:txBody>
      </p:sp>
      <p:sp>
        <p:nvSpPr>
          <p:cNvPr id="6" name="Text Box 120">
            <a:extLst>
              <a:ext uri="{FF2B5EF4-FFF2-40B4-BE49-F238E27FC236}">
                <a16:creationId xmlns:a16="http://schemas.microsoft.com/office/drawing/2014/main" id="{E9B13063-30C6-4E88-BBC8-FF4D544F9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1200150"/>
            <a:ext cx="1828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O</a:t>
            </a:r>
            <a:r>
              <a:rPr lang="en-US" alt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endParaRPr lang="en-US" alt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20">
            <a:extLst>
              <a:ext uri="{FF2B5EF4-FFF2-40B4-BE49-F238E27FC236}">
                <a16:creationId xmlns:a16="http://schemas.microsoft.com/office/drawing/2014/main" id="{C6806F15-EC7F-4DD9-BD94-4ED895384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1200150"/>
            <a:ext cx="3581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1 Glucose → 2 pyruvate + 2ATP + 2NADH</a:t>
            </a:r>
          </a:p>
        </p:txBody>
      </p:sp>
      <p:sp>
        <p:nvSpPr>
          <p:cNvPr id="8" name="Text Box 120">
            <a:extLst>
              <a:ext uri="{FF2B5EF4-FFF2-40B4-BE49-F238E27FC236}">
                <a16:creationId xmlns:a16="http://schemas.microsoft.com/office/drawing/2014/main" id="{1664D680-AF7C-456D-85A8-50BF629D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2405063"/>
            <a:ext cx="1828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nền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ti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endParaRPr lang="en-US" alt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20">
            <a:extLst>
              <a:ext uri="{FF2B5EF4-FFF2-40B4-BE49-F238E27FC236}">
                <a16:creationId xmlns:a16="http://schemas.microsoft.com/office/drawing/2014/main" id="{4E252B1B-9B1E-44D6-8048-B05EFD3E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378075"/>
            <a:ext cx="41910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- 2 pyruvate → 2 acetyl-CoA + 2NADH + 2 CO</a:t>
            </a:r>
            <a:r>
              <a:rPr lang="en-US" alt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- 2 acetyl-CoA → 4CO</a:t>
            </a:r>
            <a:r>
              <a:rPr lang="en-US" alt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+ 6NADH + 2FADH</a:t>
            </a:r>
            <a:r>
              <a:rPr lang="en-US" alt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+ 2ATP</a:t>
            </a:r>
          </a:p>
        </p:txBody>
      </p:sp>
      <p:sp>
        <p:nvSpPr>
          <p:cNvPr id="10" name="Text Box 120">
            <a:extLst>
              <a:ext uri="{FF2B5EF4-FFF2-40B4-BE49-F238E27FC236}">
                <a16:creationId xmlns:a16="http://schemas.microsoft.com/office/drawing/2014/main" id="{A75B25DB-4444-48EE-9456-CBDD1D4DE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3949700"/>
            <a:ext cx="16557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Màng</a:t>
            </a: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ti</a:t>
            </a: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endParaRPr lang="en-US" alt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20">
            <a:extLst>
              <a:ext uri="{FF2B5EF4-FFF2-40B4-BE49-F238E27FC236}">
                <a16:creationId xmlns:a16="http://schemas.microsoft.com/office/drawing/2014/main" id="{8670D8ED-F301-4164-8B17-71F411F60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3992563"/>
            <a:ext cx="40989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10 NADH + 2 FADH</a:t>
            </a:r>
            <a:r>
              <a:rPr lang="en-US" alt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→ 26 – 28 ATP + H</a:t>
            </a:r>
            <a:r>
              <a:rPr lang="en-US" alt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4F729C-6F93-4360-BEF3-135B3092F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711574"/>
              </p:ext>
            </p:extLst>
          </p:nvPr>
        </p:nvGraphicFramePr>
        <p:xfrm>
          <a:off x="68263" y="361950"/>
          <a:ext cx="8999537" cy="4792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676">
                  <a:extLst>
                    <a:ext uri="{9D8B030D-6E8A-4147-A177-3AD203B41FA5}">
                      <a16:colId xmlns:a16="http://schemas.microsoft.com/office/drawing/2014/main" val="689688074"/>
                    </a:ext>
                  </a:extLst>
                </a:gridCol>
                <a:gridCol w="183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9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biệt</a:t>
                      </a:r>
                    </a:p>
                  </a:txBody>
                  <a:tcPr marL="91426" marR="91426" marT="34285" marB="34285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34290" marB="3429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34285" marB="34285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34285" marB="34285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154">
                <a:tc rowSpan="3"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hiếu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34285" marB="34285"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34285" marB="34285"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34285" marB="3428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603">
                <a:tc v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Oxy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pyruvate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Krebs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34285" marB="34285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34285" marB="34285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34285" marB="34285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086">
                <a:tc v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Chuỗi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chuyền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electron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34285" marB="34285"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34285" marB="34285"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34285" marB="3428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78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men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34285" marB="34285">
                    <a:solidFill>
                      <a:srgbClr val="B1BF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34290" marB="34290"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34285" marB="34285">
                    <a:solidFill>
                      <a:srgbClr val="B1BF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34285" marB="34285">
                    <a:solidFill>
                      <a:srgbClr val="B1B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04998"/>
                  </a:ext>
                </a:extLst>
              </a:tr>
            </a:tbl>
          </a:graphicData>
        </a:graphic>
      </p:graphicFrame>
      <p:sp>
        <p:nvSpPr>
          <p:cNvPr id="18462" name="Text Box 4">
            <a:extLst>
              <a:ext uri="{FF2B5EF4-FFF2-40B4-BE49-F238E27FC236}">
                <a16:creationId xmlns:a16="http://schemas.microsoft.com/office/drawing/2014/main" id="{EFD9225F-1E16-4812-8E0A-1EB25871D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-46038"/>
            <a:ext cx="707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II. CÁC CON ĐƯỜNG HÔ HẤP Ở THỰC VẬT</a:t>
            </a:r>
          </a:p>
        </p:txBody>
      </p:sp>
      <p:sp>
        <p:nvSpPr>
          <p:cNvPr id="18463" name="Text Box 120">
            <a:extLst>
              <a:ext uri="{FF2B5EF4-FFF2-40B4-BE49-F238E27FC236}">
                <a16:creationId xmlns:a16="http://schemas.microsoft.com/office/drawing/2014/main" id="{06AFF6FB-C446-48B2-930F-D4E8CE8D4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114425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O</a:t>
            </a:r>
            <a:r>
              <a:rPr lang="en-US" altLang="en-US" sz="1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endParaRPr lang="en-US" altLang="en-US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4" name="Text Box 120">
            <a:extLst>
              <a:ext uri="{FF2B5EF4-FFF2-40B4-BE49-F238E27FC236}">
                <a16:creationId xmlns:a16="http://schemas.microsoft.com/office/drawing/2014/main" id="{204A4DC8-BD9F-4F98-BD71-8D75B9FD3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118745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1 Glucose → 2 pyruvate + 2ATP + 2NADH</a:t>
            </a:r>
          </a:p>
        </p:txBody>
      </p:sp>
      <p:sp>
        <p:nvSpPr>
          <p:cNvPr id="18465" name="Text Box 120">
            <a:extLst>
              <a:ext uri="{FF2B5EF4-FFF2-40B4-BE49-F238E27FC236}">
                <a16:creationId xmlns:a16="http://schemas.microsoft.com/office/drawing/2014/main" id="{673A56DF-EAF3-4FAF-8B80-0FF9D799E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206057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nền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ti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endParaRPr lang="en-US" altLang="en-US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6" name="Text Box 120">
            <a:extLst>
              <a:ext uri="{FF2B5EF4-FFF2-40B4-BE49-F238E27FC236}">
                <a16:creationId xmlns:a16="http://schemas.microsoft.com/office/drawing/2014/main" id="{00C32CCD-DFF6-4C4F-904B-1CB3C2EEC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2055813"/>
            <a:ext cx="4191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* 2 pyruvate → 2 acetyl-CoA + 2NADH + 2 CO</a:t>
            </a:r>
            <a:r>
              <a:rPr lang="en-US" altLang="en-US" sz="1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* 2 acetyl-CoA → 4CO</a:t>
            </a:r>
            <a:r>
              <a:rPr lang="en-US" altLang="en-US" sz="1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+ 6NADH + 2FADH</a:t>
            </a:r>
            <a:r>
              <a:rPr lang="en-US" altLang="en-US" sz="1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+ 2ATP</a:t>
            </a:r>
          </a:p>
        </p:txBody>
      </p:sp>
      <p:sp>
        <p:nvSpPr>
          <p:cNvPr id="18467" name="Text Box 120">
            <a:extLst>
              <a:ext uri="{FF2B5EF4-FFF2-40B4-BE49-F238E27FC236}">
                <a16:creationId xmlns:a16="http://schemas.microsoft.com/office/drawing/2014/main" id="{820DAE22-0AA7-43A3-AB0C-418D05E49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363913"/>
            <a:ext cx="1654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Màng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ti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endParaRPr lang="en-US" altLang="en-US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8" name="Text Box 120">
            <a:extLst>
              <a:ext uri="{FF2B5EF4-FFF2-40B4-BE49-F238E27FC236}">
                <a16:creationId xmlns:a16="http://schemas.microsoft.com/office/drawing/2014/main" id="{713EA6BB-A997-4FCE-A648-903D1D758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3408363"/>
            <a:ext cx="40989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10 NADH + 2 FADH</a:t>
            </a:r>
            <a:r>
              <a:rPr lang="en-US" altLang="en-US" sz="1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→ 26 – 28 ATP + H</a:t>
            </a:r>
            <a:r>
              <a:rPr lang="en-US" altLang="en-US" sz="1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O </a:t>
            </a:r>
          </a:p>
        </p:txBody>
      </p:sp>
      <p:sp>
        <p:nvSpPr>
          <p:cNvPr id="12" name="Text Box 120">
            <a:extLst>
              <a:ext uri="{FF2B5EF4-FFF2-40B4-BE49-F238E27FC236}">
                <a16:creationId xmlns:a16="http://schemas.microsoft.com/office/drawing/2014/main" id="{E3D88DCC-A815-488B-8377-C880502E6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4149725"/>
            <a:ext cx="1654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O</a:t>
            </a:r>
            <a:r>
              <a:rPr lang="en-US" altLang="en-US" sz="20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endParaRPr lang="en-US" alt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20">
            <a:extLst>
              <a:ext uri="{FF2B5EF4-FFF2-40B4-BE49-F238E27FC236}">
                <a16:creationId xmlns:a16="http://schemas.microsoft.com/office/drawing/2014/main" id="{0A0A1D5E-96D7-43E5-8E54-69ED0A2C3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8" y="4156075"/>
            <a:ext cx="4602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hh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hiếu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→ 2ATP)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men: pyruvate → ethanol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lactate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oogle Shape;305;p19">
            <a:extLst>
              <a:ext uri="{FF2B5EF4-FFF2-40B4-BE49-F238E27FC236}">
                <a16:creationId xmlns:a16="http://schemas.microsoft.com/office/drawing/2014/main" id="{4616D199-199A-4136-A2C1-854AB63EB3A1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128713"/>
            <a:ext cx="7620000" cy="2409825"/>
            <a:chOff x="870763" y="1303637"/>
            <a:chExt cx="5361622" cy="1095376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19460" name="Google Shape;306;p19">
              <a:extLst>
                <a:ext uri="{FF2B5EF4-FFF2-40B4-BE49-F238E27FC236}">
                  <a16:creationId xmlns:a16="http://schemas.microsoft.com/office/drawing/2014/main" id="{C6EF7538-C251-4A20-A588-6DA6D3D756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0763" y="1303637"/>
              <a:ext cx="5361622" cy="1095376"/>
              <a:chOff x="1664675" y="971549"/>
              <a:chExt cx="7148829" cy="1460501"/>
            </a:xfrm>
            <a:grpFill/>
          </p:grpSpPr>
          <p:sp>
            <p:nvSpPr>
              <p:cNvPr id="307" name="Google Shape;307;p19">
                <a:extLst>
                  <a:ext uri="{FF2B5EF4-FFF2-40B4-BE49-F238E27FC236}">
                    <a16:creationId xmlns:a16="http://schemas.microsoft.com/office/drawing/2014/main" id="{401A8FF8-CAE8-4D32-B98D-F26F6AD891F0}"/>
                  </a:ext>
                </a:extLst>
              </p:cNvPr>
              <p:cNvSpPr/>
              <p:nvPr/>
            </p:nvSpPr>
            <p:spPr>
              <a:xfrm>
                <a:off x="1664675" y="1174556"/>
                <a:ext cx="5611831" cy="1204577"/>
              </a:xfrm>
              <a:custGeom>
                <a:avLst/>
                <a:gdLst/>
                <a:ahLst/>
                <a:cxnLst/>
                <a:rect l="l" t="t" r="r" b="b"/>
                <a:pathLst>
                  <a:path w="21595" h="21600" extrusionOk="0">
                    <a:moveTo>
                      <a:pt x="3044" y="23"/>
                    </a:moveTo>
                    <a:lnTo>
                      <a:pt x="3044" y="23"/>
                    </a:lnTo>
                    <a:lnTo>
                      <a:pt x="704" y="23"/>
                    </a:lnTo>
                    <a:cubicBezTo>
                      <a:pt x="621" y="159"/>
                      <a:pt x="537" y="319"/>
                      <a:pt x="469" y="615"/>
                    </a:cubicBezTo>
                    <a:cubicBezTo>
                      <a:pt x="523" y="729"/>
                      <a:pt x="567" y="820"/>
                      <a:pt x="616" y="911"/>
                    </a:cubicBezTo>
                    <a:cubicBezTo>
                      <a:pt x="552" y="1094"/>
                      <a:pt x="489" y="1253"/>
                      <a:pt x="410" y="1458"/>
                    </a:cubicBezTo>
                    <a:cubicBezTo>
                      <a:pt x="503" y="1435"/>
                      <a:pt x="591" y="1413"/>
                      <a:pt x="704" y="1390"/>
                    </a:cubicBezTo>
                    <a:cubicBezTo>
                      <a:pt x="601" y="1709"/>
                      <a:pt x="528" y="1959"/>
                      <a:pt x="449" y="2210"/>
                    </a:cubicBezTo>
                    <a:cubicBezTo>
                      <a:pt x="449" y="2233"/>
                      <a:pt x="454" y="2256"/>
                      <a:pt x="454" y="2301"/>
                    </a:cubicBezTo>
                    <a:cubicBezTo>
                      <a:pt x="713" y="2142"/>
                      <a:pt x="972" y="1982"/>
                      <a:pt x="1231" y="1845"/>
                    </a:cubicBezTo>
                    <a:cubicBezTo>
                      <a:pt x="1231" y="1914"/>
                      <a:pt x="1231" y="1982"/>
                      <a:pt x="1236" y="2028"/>
                    </a:cubicBezTo>
                    <a:cubicBezTo>
                      <a:pt x="1124" y="2119"/>
                      <a:pt x="1016" y="2256"/>
                      <a:pt x="904" y="2278"/>
                    </a:cubicBezTo>
                    <a:cubicBezTo>
                      <a:pt x="684" y="2347"/>
                      <a:pt x="542" y="2962"/>
                      <a:pt x="420" y="3873"/>
                    </a:cubicBezTo>
                    <a:cubicBezTo>
                      <a:pt x="454" y="3919"/>
                      <a:pt x="484" y="3964"/>
                      <a:pt x="528" y="4010"/>
                    </a:cubicBezTo>
                    <a:cubicBezTo>
                      <a:pt x="498" y="4375"/>
                      <a:pt x="474" y="4716"/>
                      <a:pt x="440" y="5104"/>
                    </a:cubicBezTo>
                    <a:cubicBezTo>
                      <a:pt x="542" y="4876"/>
                      <a:pt x="542" y="5149"/>
                      <a:pt x="518" y="5491"/>
                    </a:cubicBezTo>
                    <a:cubicBezTo>
                      <a:pt x="611" y="5423"/>
                      <a:pt x="689" y="5377"/>
                      <a:pt x="796" y="5309"/>
                    </a:cubicBezTo>
                    <a:cubicBezTo>
                      <a:pt x="699" y="5947"/>
                      <a:pt x="586" y="5787"/>
                      <a:pt x="493" y="5833"/>
                    </a:cubicBezTo>
                    <a:cubicBezTo>
                      <a:pt x="318" y="5924"/>
                      <a:pt x="156" y="6243"/>
                      <a:pt x="15" y="6813"/>
                    </a:cubicBezTo>
                    <a:cubicBezTo>
                      <a:pt x="205" y="6653"/>
                      <a:pt x="396" y="6516"/>
                      <a:pt x="586" y="6357"/>
                    </a:cubicBezTo>
                    <a:cubicBezTo>
                      <a:pt x="586" y="6402"/>
                      <a:pt x="591" y="6448"/>
                      <a:pt x="591" y="6494"/>
                    </a:cubicBezTo>
                    <a:cubicBezTo>
                      <a:pt x="498" y="6630"/>
                      <a:pt x="401" y="6744"/>
                      <a:pt x="313" y="6904"/>
                    </a:cubicBezTo>
                    <a:cubicBezTo>
                      <a:pt x="234" y="7041"/>
                      <a:pt x="146" y="7154"/>
                      <a:pt x="83" y="7428"/>
                    </a:cubicBezTo>
                    <a:cubicBezTo>
                      <a:pt x="39" y="7610"/>
                      <a:pt x="19" y="7997"/>
                      <a:pt x="0" y="8294"/>
                    </a:cubicBezTo>
                    <a:cubicBezTo>
                      <a:pt x="-5" y="8339"/>
                      <a:pt x="59" y="8476"/>
                      <a:pt x="103" y="8613"/>
                    </a:cubicBezTo>
                    <a:cubicBezTo>
                      <a:pt x="78" y="8841"/>
                      <a:pt x="49" y="9068"/>
                      <a:pt x="34" y="9205"/>
                    </a:cubicBezTo>
                    <a:cubicBezTo>
                      <a:pt x="63" y="9456"/>
                      <a:pt x="83" y="9661"/>
                      <a:pt x="103" y="9820"/>
                    </a:cubicBezTo>
                    <a:cubicBezTo>
                      <a:pt x="239" y="9797"/>
                      <a:pt x="376" y="9752"/>
                      <a:pt x="523" y="9706"/>
                    </a:cubicBezTo>
                    <a:cubicBezTo>
                      <a:pt x="445" y="10139"/>
                      <a:pt x="391" y="10481"/>
                      <a:pt x="332" y="10800"/>
                    </a:cubicBezTo>
                    <a:cubicBezTo>
                      <a:pt x="342" y="10823"/>
                      <a:pt x="347" y="10868"/>
                      <a:pt x="357" y="10891"/>
                    </a:cubicBezTo>
                    <a:cubicBezTo>
                      <a:pt x="396" y="10846"/>
                      <a:pt x="435" y="10800"/>
                      <a:pt x="484" y="10732"/>
                    </a:cubicBezTo>
                    <a:cubicBezTo>
                      <a:pt x="459" y="11073"/>
                      <a:pt x="440" y="11301"/>
                      <a:pt x="415" y="11620"/>
                    </a:cubicBezTo>
                    <a:cubicBezTo>
                      <a:pt x="552" y="11825"/>
                      <a:pt x="684" y="12008"/>
                      <a:pt x="811" y="12190"/>
                    </a:cubicBezTo>
                    <a:cubicBezTo>
                      <a:pt x="674" y="12554"/>
                      <a:pt x="537" y="12919"/>
                      <a:pt x="396" y="13284"/>
                    </a:cubicBezTo>
                    <a:cubicBezTo>
                      <a:pt x="425" y="13284"/>
                      <a:pt x="454" y="13284"/>
                      <a:pt x="489" y="13284"/>
                    </a:cubicBezTo>
                    <a:cubicBezTo>
                      <a:pt x="474" y="13489"/>
                      <a:pt x="459" y="13716"/>
                      <a:pt x="440" y="13944"/>
                    </a:cubicBezTo>
                    <a:cubicBezTo>
                      <a:pt x="459" y="13944"/>
                      <a:pt x="489" y="13944"/>
                      <a:pt x="518" y="13967"/>
                    </a:cubicBezTo>
                    <a:cubicBezTo>
                      <a:pt x="508" y="14127"/>
                      <a:pt x="503" y="14240"/>
                      <a:pt x="493" y="14400"/>
                    </a:cubicBezTo>
                    <a:cubicBezTo>
                      <a:pt x="542" y="14423"/>
                      <a:pt x="581" y="14446"/>
                      <a:pt x="621" y="14468"/>
                    </a:cubicBezTo>
                    <a:cubicBezTo>
                      <a:pt x="625" y="14514"/>
                      <a:pt x="630" y="14559"/>
                      <a:pt x="635" y="14605"/>
                    </a:cubicBezTo>
                    <a:cubicBezTo>
                      <a:pt x="567" y="14856"/>
                      <a:pt x="493" y="15106"/>
                      <a:pt x="415" y="15403"/>
                    </a:cubicBezTo>
                    <a:cubicBezTo>
                      <a:pt x="479" y="15425"/>
                      <a:pt x="528" y="15448"/>
                      <a:pt x="591" y="15471"/>
                    </a:cubicBezTo>
                    <a:cubicBezTo>
                      <a:pt x="557" y="15676"/>
                      <a:pt x="537" y="15790"/>
                      <a:pt x="513" y="15972"/>
                    </a:cubicBezTo>
                    <a:cubicBezTo>
                      <a:pt x="581" y="16018"/>
                      <a:pt x="635" y="16109"/>
                      <a:pt x="689" y="16109"/>
                    </a:cubicBezTo>
                    <a:cubicBezTo>
                      <a:pt x="860" y="16132"/>
                      <a:pt x="1031" y="16109"/>
                      <a:pt x="1202" y="16132"/>
                    </a:cubicBezTo>
                    <a:cubicBezTo>
                      <a:pt x="1241" y="16132"/>
                      <a:pt x="1275" y="16268"/>
                      <a:pt x="1310" y="16337"/>
                    </a:cubicBezTo>
                    <a:cubicBezTo>
                      <a:pt x="1305" y="16382"/>
                      <a:pt x="1305" y="16428"/>
                      <a:pt x="1300" y="16473"/>
                    </a:cubicBezTo>
                    <a:cubicBezTo>
                      <a:pt x="1217" y="16542"/>
                      <a:pt x="1134" y="16724"/>
                      <a:pt x="1060" y="16679"/>
                    </a:cubicBezTo>
                    <a:cubicBezTo>
                      <a:pt x="850" y="16519"/>
                      <a:pt x="660" y="16997"/>
                      <a:pt x="459" y="17111"/>
                    </a:cubicBezTo>
                    <a:cubicBezTo>
                      <a:pt x="410" y="17134"/>
                      <a:pt x="371" y="17385"/>
                      <a:pt x="303" y="17613"/>
                    </a:cubicBezTo>
                    <a:cubicBezTo>
                      <a:pt x="405" y="17795"/>
                      <a:pt x="503" y="17795"/>
                      <a:pt x="533" y="18023"/>
                    </a:cubicBezTo>
                    <a:cubicBezTo>
                      <a:pt x="591" y="18524"/>
                      <a:pt x="679" y="18478"/>
                      <a:pt x="762" y="18570"/>
                    </a:cubicBezTo>
                    <a:cubicBezTo>
                      <a:pt x="855" y="18661"/>
                      <a:pt x="948" y="18684"/>
                      <a:pt x="1041" y="18752"/>
                    </a:cubicBezTo>
                    <a:cubicBezTo>
                      <a:pt x="1080" y="18775"/>
                      <a:pt x="1119" y="18866"/>
                      <a:pt x="1173" y="18957"/>
                    </a:cubicBezTo>
                    <a:cubicBezTo>
                      <a:pt x="1104" y="19208"/>
                      <a:pt x="1055" y="19390"/>
                      <a:pt x="1007" y="19549"/>
                    </a:cubicBezTo>
                    <a:cubicBezTo>
                      <a:pt x="953" y="19732"/>
                      <a:pt x="948" y="19914"/>
                      <a:pt x="977" y="20210"/>
                    </a:cubicBezTo>
                    <a:cubicBezTo>
                      <a:pt x="1021" y="20643"/>
                      <a:pt x="1109" y="20780"/>
                      <a:pt x="1178" y="21030"/>
                    </a:cubicBezTo>
                    <a:cubicBezTo>
                      <a:pt x="1182" y="21053"/>
                      <a:pt x="1187" y="21099"/>
                      <a:pt x="1197" y="21167"/>
                    </a:cubicBezTo>
                    <a:cubicBezTo>
                      <a:pt x="1173" y="21258"/>
                      <a:pt x="1153" y="21349"/>
                      <a:pt x="1119" y="21486"/>
                    </a:cubicBezTo>
                    <a:cubicBezTo>
                      <a:pt x="1119" y="21486"/>
                      <a:pt x="1119" y="21486"/>
                      <a:pt x="1119" y="21486"/>
                    </a:cubicBezTo>
                    <a:lnTo>
                      <a:pt x="3040" y="21486"/>
                    </a:lnTo>
                    <a:lnTo>
                      <a:pt x="3040" y="21600"/>
                    </a:lnTo>
                    <a:lnTo>
                      <a:pt x="21595" y="21600"/>
                    </a:lnTo>
                    <a:lnTo>
                      <a:pt x="21595" y="0"/>
                    </a:lnTo>
                    <a:lnTo>
                      <a:pt x="3044" y="0"/>
                    </a:lnTo>
                    <a:close/>
                    <a:moveTo>
                      <a:pt x="621" y="889"/>
                    </a:moveTo>
                    <a:cubicBezTo>
                      <a:pt x="630" y="797"/>
                      <a:pt x="640" y="661"/>
                      <a:pt x="645" y="661"/>
                    </a:cubicBezTo>
                    <a:cubicBezTo>
                      <a:pt x="723" y="638"/>
                      <a:pt x="801" y="638"/>
                      <a:pt x="880" y="638"/>
                    </a:cubicBezTo>
                    <a:cubicBezTo>
                      <a:pt x="880" y="706"/>
                      <a:pt x="880" y="775"/>
                      <a:pt x="880" y="820"/>
                    </a:cubicBezTo>
                    <a:cubicBezTo>
                      <a:pt x="796" y="843"/>
                      <a:pt x="708" y="866"/>
                      <a:pt x="621" y="8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21431" tIns="21431" rIns="21431" bIns="21431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50"/>
                  <a:defRPr/>
                </a:pPr>
                <a:endParaRPr sz="1688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9">
                <a:extLst>
                  <a:ext uri="{FF2B5EF4-FFF2-40B4-BE49-F238E27FC236}">
                    <a16:creationId xmlns:a16="http://schemas.microsoft.com/office/drawing/2014/main" id="{C7F1089A-4F33-461B-975E-2E311168BE92}"/>
                  </a:ext>
                </a:extLst>
              </p:cNvPr>
              <p:cNvSpPr/>
              <p:nvPr/>
            </p:nvSpPr>
            <p:spPr>
              <a:xfrm>
                <a:off x="7342037" y="971549"/>
                <a:ext cx="898072" cy="82453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007" y="21600"/>
                    </a:lnTo>
                    <a:cubicBezTo>
                      <a:pt x="10235" y="21600"/>
                      <a:pt x="8799" y="20036"/>
                      <a:pt x="8799" y="18105"/>
                    </a:cubicBezTo>
                    <a:lnTo>
                      <a:pt x="8799" y="3495"/>
                    </a:lnTo>
                    <a:cubicBezTo>
                      <a:pt x="8799" y="2430"/>
                      <a:pt x="8004" y="1531"/>
                      <a:pt x="6996" y="1531"/>
                    </a:cubicBezTo>
                    <a:lnTo>
                      <a:pt x="3208" y="1531"/>
                    </a:lnTo>
                    <a:cubicBezTo>
                      <a:pt x="2230" y="1531"/>
                      <a:pt x="1405" y="2396"/>
                      <a:pt x="1405" y="3495"/>
                    </a:cubicBezTo>
                    <a:lnTo>
                      <a:pt x="1405" y="20801"/>
                    </a:lnTo>
                    <a:lnTo>
                      <a:pt x="0" y="20801"/>
                    </a:lnTo>
                    <a:lnTo>
                      <a:pt x="0" y="3495"/>
                    </a:lnTo>
                    <a:cubicBezTo>
                      <a:pt x="0" y="1564"/>
                      <a:pt x="1436" y="0"/>
                      <a:pt x="3208" y="0"/>
                    </a:cubicBezTo>
                    <a:lnTo>
                      <a:pt x="6996" y="0"/>
                    </a:lnTo>
                    <a:cubicBezTo>
                      <a:pt x="8768" y="0"/>
                      <a:pt x="10204" y="1564"/>
                      <a:pt x="10204" y="3495"/>
                    </a:cubicBezTo>
                    <a:lnTo>
                      <a:pt x="10204" y="18072"/>
                    </a:lnTo>
                    <a:cubicBezTo>
                      <a:pt x="10204" y="19137"/>
                      <a:pt x="10999" y="20036"/>
                      <a:pt x="12007" y="20036"/>
                    </a:cubicBezTo>
                    <a:lnTo>
                      <a:pt x="21600" y="20036"/>
                    </a:lnTo>
                    <a:lnTo>
                      <a:pt x="21600" y="21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21431" tIns="21431" rIns="21431" bIns="21431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50"/>
                  <a:defRPr/>
                </a:pPr>
                <a:endParaRPr sz="1688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9">
                <a:extLst>
                  <a:ext uri="{FF2B5EF4-FFF2-40B4-BE49-F238E27FC236}">
                    <a16:creationId xmlns:a16="http://schemas.microsoft.com/office/drawing/2014/main" id="{77E04D86-2220-4713-AE86-A1B6D6C65B48}"/>
                  </a:ext>
                </a:extLst>
              </p:cNvPr>
              <p:cNvSpPr/>
              <p:nvPr/>
            </p:nvSpPr>
            <p:spPr>
              <a:xfrm>
                <a:off x="7151401" y="1111056"/>
                <a:ext cx="419994" cy="132099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893"/>
                    </a:moveTo>
                    <a:lnTo>
                      <a:pt x="21600" y="20707"/>
                    </a:lnTo>
                    <a:cubicBezTo>
                      <a:pt x="21600" y="21205"/>
                      <a:pt x="20360" y="21600"/>
                      <a:pt x="18794" y="21600"/>
                    </a:cubicBezTo>
                    <a:lnTo>
                      <a:pt x="2806" y="21600"/>
                    </a:lnTo>
                    <a:cubicBezTo>
                      <a:pt x="1240" y="21600"/>
                      <a:pt x="0" y="21205"/>
                      <a:pt x="0" y="20707"/>
                    </a:cubicBezTo>
                    <a:lnTo>
                      <a:pt x="0" y="893"/>
                    </a:lnTo>
                    <a:cubicBezTo>
                      <a:pt x="0" y="395"/>
                      <a:pt x="1240" y="0"/>
                      <a:pt x="2806" y="0"/>
                    </a:cubicBezTo>
                    <a:lnTo>
                      <a:pt x="18794" y="0"/>
                    </a:lnTo>
                    <a:cubicBezTo>
                      <a:pt x="20360" y="0"/>
                      <a:pt x="21600" y="415"/>
                      <a:pt x="21600" y="8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21431" tIns="21431" rIns="21431" bIns="21431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50"/>
                  <a:defRPr/>
                </a:pPr>
                <a:endParaRPr sz="1688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9">
                <a:extLst>
                  <a:ext uri="{FF2B5EF4-FFF2-40B4-BE49-F238E27FC236}">
                    <a16:creationId xmlns:a16="http://schemas.microsoft.com/office/drawing/2014/main" id="{4AF7DF0B-5CC7-493B-8596-6E27E5969E6C}"/>
                  </a:ext>
                </a:extLst>
              </p:cNvPr>
              <p:cNvSpPr/>
              <p:nvPr/>
            </p:nvSpPr>
            <p:spPr>
              <a:xfrm>
                <a:off x="8091175" y="1645034"/>
                <a:ext cx="722329" cy="23956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280" extrusionOk="0">
                    <a:moveTo>
                      <a:pt x="2467" y="1926"/>
                    </a:moveTo>
                    <a:cubicBezTo>
                      <a:pt x="1063" y="2039"/>
                      <a:pt x="0" y="4514"/>
                      <a:pt x="0" y="7551"/>
                    </a:cubicBezTo>
                    <a:lnTo>
                      <a:pt x="0" y="13851"/>
                    </a:lnTo>
                    <a:cubicBezTo>
                      <a:pt x="0" y="16889"/>
                      <a:pt x="1101" y="19364"/>
                      <a:pt x="2467" y="19476"/>
                    </a:cubicBezTo>
                    <a:lnTo>
                      <a:pt x="18867" y="21276"/>
                    </a:lnTo>
                    <a:cubicBezTo>
                      <a:pt x="20347" y="21389"/>
                      <a:pt x="21600" y="18914"/>
                      <a:pt x="21600" y="15651"/>
                    </a:cubicBezTo>
                    <a:lnTo>
                      <a:pt x="21600" y="5639"/>
                    </a:lnTo>
                    <a:cubicBezTo>
                      <a:pt x="21600" y="2377"/>
                      <a:pt x="20347" y="-211"/>
                      <a:pt x="18867" y="14"/>
                    </a:cubicBezTo>
                    <a:lnTo>
                      <a:pt x="2467" y="19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21431" tIns="21431" rIns="21431" bIns="21431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50"/>
                  <a:defRPr/>
                </a:pPr>
                <a:endParaRPr sz="1688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61" name="Google Shape;311;p19">
              <a:extLst>
                <a:ext uri="{FF2B5EF4-FFF2-40B4-BE49-F238E27FC236}">
                  <a16:creationId xmlns:a16="http://schemas.microsoft.com/office/drawing/2014/main" id="{BD5FDFB6-515C-4D00-8C2C-D2A6C602A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9425" y="1714904"/>
              <a:ext cx="3445205" cy="36728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4275" rIns="0" bIns="34275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>
                  <a:srgbClr val="FFFFFF"/>
                </a:buClr>
                <a:buSzPts val="2000"/>
                <a:buFontTx/>
                <a:buNone/>
              </a:pPr>
              <a:r>
                <a:rPr lang="en-US" altLang="en-US" sz="2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Em</a:t>
              </a:r>
              <a:r>
                <a: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hãy</a:t>
              </a:r>
              <a:r>
                <a: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cho</a:t>
              </a:r>
              <a:r>
                <a: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biết</a:t>
              </a:r>
              <a:r>
                <a: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có</a:t>
              </a:r>
              <a:r>
                <a: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các</a:t>
              </a:r>
              <a:r>
                <a: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yếu</a:t>
              </a:r>
              <a:r>
                <a: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tố</a:t>
              </a:r>
              <a:r>
                <a: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nào</a:t>
              </a:r>
              <a:r>
                <a: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ảnh</a:t>
              </a:r>
              <a:r>
                <a: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hưởng</a:t>
              </a:r>
              <a:r>
                <a: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đến</a:t>
              </a:r>
              <a:r>
                <a: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hô</a:t>
              </a:r>
              <a:r>
                <a: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hấp</a:t>
              </a:r>
              <a:r>
                <a: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 ở </a:t>
              </a:r>
              <a:r>
                <a:rPr lang="en-US" altLang="en-US" sz="2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thực</a:t>
              </a:r>
              <a:r>
                <a: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vật</a:t>
              </a:r>
              <a:r>
                <a: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?</a:t>
              </a:r>
              <a:endParaRPr lang="en-US" altLang="en-US" sz="2400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  <p:grpSp>
          <p:nvGrpSpPr>
            <p:cNvPr id="19462" name="Google Shape;312;p19" descr="Lightbulb">
              <a:extLst>
                <a:ext uri="{FF2B5EF4-FFF2-40B4-BE49-F238E27FC236}">
                  <a16:creationId xmlns:a16="http://schemas.microsoft.com/office/drawing/2014/main" id="{9DFC6CB0-7E12-4FEE-99C2-7FC8711B2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1541" y="1377394"/>
              <a:ext cx="180258" cy="291186"/>
              <a:chOff x="8079047" y="1069892"/>
              <a:chExt cx="240344" cy="388248"/>
            </a:xfrm>
            <a:grpFill/>
          </p:grpSpPr>
          <p:sp>
            <p:nvSpPr>
              <p:cNvPr id="313" name="Google Shape;313;p19">
                <a:extLst>
                  <a:ext uri="{FF2B5EF4-FFF2-40B4-BE49-F238E27FC236}">
                    <a16:creationId xmlns:a16="http://schemas.microsoft.com/office/drawing/2014/main" id="{9FB0F268-D333-4B87-A7C6-08CCF4BD11BC}"/>
                  </a:ext>
                </a:extLst>
              </p:cNvPr>
              <p:cNvSpPr/>
              <p:nvPr/>
            </p:nvSpPr>
            <p:spPr>
              <a:xfrm>
                <a:off x="8138835" y="1338118"/>
                <a:ext cx="120636" cy="27902"/>
              </a:xfrm>
              <a:custGeom>
                <a:avLst/>
                <a:gdLst/>
                <a:ahLst/>
                <a:cxnLst/>
                <a:rect l="l" t="t" r="r" b="b"/>
                <a:pathLst>
                  <a:path w="120172" h="27732" extrusionOk="0">
                    <a:moveTo>
                      <a:pt x="13866" y="0"/>
                    </a:moveTo>
                    <a:lnTo>
                      <a:pt x="106306" y="0"/>
                    </a:lnTo>
                    <a:cubicBezTo>
                      <a:pt x="114163" y="0"/>
                      <a:pt x="120172" y="6009"/>
                      <a:pt x="120172" y="13866"/>
                    </a:cubicBezTo>
                    <a:cubicBezTo>
                      <a:pt x="120172" y="21723"/>
                      <a:pt x="114163" y="27732"/>
                      <a:pt x="106306" y="27732"/>
                    </a:cubicBezTo>
                    <a:lnTo>
                      <a:pt x="13866" y="27732"/>
                    </a:lnTo>
                    <a:cubicBezTo>
                      <a:pt x="6009" y="27732"/>
                      <a:pt x="0" y="21723"/>
                      <a:pt x="0" y="13866"/>
                    </a:cubicBezTo>
                    <a:cubicBezTo>
                      <a:pt x="0" y="6009"/>
                      <a:pt x="6009" y="0"/>
                      <a:pt x="138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51431" tIns="25706" rIns="51431" bIns="25706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defRPr/>
                </a:pPr>
                <a:endParaRPr sz="1013" b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9">
                <a:extLst>
                  <a:ext uri="{FF2B5EF4-FFF2-40B4-BE49-F238E27FC236}">
                    <a16:creationId xmlns:a16="http://schemas.microsoft.com/office/drawing/2014/main" id="{8B77E2BC-103D-4006-88E0-C3132AFAA5FE}"/>
                  </a:ext>
                </a:extLst>
              </p:cNvPr>
              <p:cNvSpPr/>
              <p:nvPr/>
            </p:nvSpPr>
            <p:spPr>
              <a:xfrm>
                <a:off x="8138835" y="1384299"/>
                <a:ext cx="120636" cy="27902"/>
              </a:xfrm>
              <a:custGeom>
                <a:avLst/>
                <a:gdLst/>
                <a:ahLst/>
                <a:cxnLst/>
                <a:rect l="l" t="t" r="r" b="b"/>
                <a:pathLst>
                  <a:path w="120172" h="27732" extrusionOk="0">
                    <a:moveTo>
                      <a:pt x="13866" y="0"/>
                    </a:moveTo>
                    <a:lnTo>
                      <a:pt x="106306" y="0"/>
                    </a:lnTo>
                    <a:cubicBezTo>
                      <a:pt x="114163" y="0"/>
                      <a:pt x="120172" y="6009"/>
                      <a:pt x="120172" y="13866"/>
                    </a:cubicBezTo>
                    <a:cubicBezTo>
                      <a:pt x="120172" y="21723"/>
                      <a:pt x="114163" y="27732"/>
                      <a:pt x="106306" y="27732"/>
                    </a:cubicBezTo>
                    <a:lnTo>
                      <a:pt x="13866" y="27732"/>
                    </a:lnTo>
                    <a:cubicBezTo>
                      <a:pt x="6009" y="27732"/>
                      <a:pt x="0" y="21723"/>
                      <a:pt x="0" y="13866"/>
                    </a:cubicBezTo>
                    <a:cubicBezTo>
                      <a:pt x="0" y="6009"/>
                      <a:pt x="6009" y="0"/>
                      <a:pt x="138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51431" tIns="25706" rIns="51431" bIns="25706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defRPr/>
                </a:pPr>
                <a:endParaRPr sz="1013" b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9">
                <a:extLst>
                  <a:ext uri="{FF2B5EF4-FFF2-40B4-BE49-F238E27FC236}">
                    <a16:creationId xmlns:a16="http://schemas.microsoft.com/office/drawing/2014/main" id="{34FF5719-3CA2-46E9-82F5-61618B32C81F}"/>
                  </a:ext>
                </a:extLst>
              </p:cNvPr>
              <p:cNvSpPr/>
              <p:nvPr/>
            </p:nvSpPr>
            <p:spPr>
              <a:xfrm>
                <a:off x="8168622" y="1430481"/>
                <a:ext cx="61062" cy="27902"/>
              </a:xfrm>
              <a:custGeom>
                <a:avLst/>
                <a:gdLst/>
                <a:ahLst/>
                <a:cxnLst/>
                <a:rect l="l" t="t" r="r" b="b"/>
                <a:pathLst>
                  <a:path w="60086" h="27732" extrusionOk="0">
                    <a:moveTo>
                      <a:pt x="0" y="0"/>
                    </a:moveTo>
                    <a:cubicBezTo>
                      <a:pt x="1387" y="15715"/>
                      <a:pt x="14328" y="27732"/>
                      <a:pt x="30043" y="27732"/>
                    </a:cubicBezTo>
                    <a:cubicBezTo>
                      <a:pt x="45758" y="27732"/>
                      <a:pt x="58699" y="15715"/>
                      <a:pt x="600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51431" tIns="25706" rIns="51431" bIns="25706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defRPr/>
                </a:pPr>
                <a:endParaRPr sz="1013" b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9">
                <a:extLst>
                  <a:ext uri="{FF2B5EF4-FFF2-40B4-BE49-F238E27FC236}">
                    <a16:creationId xmlns:a16="http://schemas.microsoft.com/office/drawing/2014/main" id="{03E9E9E9-628A-4635-BFA0-B304316D657F}"/>
                  </a:ext>
                </a:extLst>
              </p:cNvPr>
              <p:cNvSpPr/>
              <p:nvPr/>
            </p:nvSpPr>
            <p:spPr>
              <a:xfrm>
                <a:off x="8079262" y="1069686"/>
                <a:ext cx="239783" cy="250152"/>
              </a:xfrm>
              <a:custGeom>
                <a:avLst/>
                <a:gdLst/>
                <a:ahLst/>
                <a:cxnLst/>
                <a:rect l="l" t="t" r="r" b="b"/>
                <a:pathLst>
                  <a:path w="240344" h="249588" extrusionOk="0">
                    <a:moveTo>
                      <a:pt x="120172" y="0"/>
                    </a:moveTo>
                    <a:cubicBezTo>
                      <a:pt x="120172" y="0"/>
                      <a:pt x="120172" y="0"/>
                      <a:pt x="120172" y="0"/>
                    </a:cubicBezTo>
                    <a:cubicBezTo>
                      <a:pt x="120172" y="0"/>
                      <a:pt x="120172" y="0"/>
                      <a:pt x="120172" y="0"/>
                    </a:cubicBezTo>
                    <a:cubicBezTo>
                      <a:pt x="54540" y="462"/>
                      <a:pt x="1387" y="53153"/>
                      <a:pt x="0" y="118785"/>
                    </a:cubicBezTo>
                    <a:lnTo>
                      <a:pt x="0" y="122945"/>
                    </a:lnTo>
                    <a:cubicBezTo>
                      <a:pt x="462" y="137273"/>
                      <a:pt x="3235" y="151139"/>
                      <a:pt x="8320" y="164543"/>
                    </a:cubicBezTo>
                    <a:cubicBezTo>
                      <a:pt x="13404" y="177023"/>
                      <a:pt x="20337" y="188578"/>
                      <a:pt x="29119" y="198746"/>
                    </a:cubicBezTo>
                    <a:cubicBezTo>
                      <a:pt x="40211" y="210763"/>
                      <a:pt x="52229" y="234335"/>
                      <a:pt x="57313" y="244504"/>
                    </a:cubicBezTo>
                    <a:cubicBezTo>
                      <a:pt x="58699" y="247739"/>
                      <a:pt x="61935" y="249588"/>
                      <a:pt x="65632" y="249588"/>
                    </a:cubicBezTo>
                    <a:lnTo>
                      <a:pt x="174712" y="249588"/>
                    </a:lnTo>
                    <a:cubicBezTo>
                      <a:pt x="178409" y="249588"/>
                      <a:pt x="181645" y="247739"/>
                      <a:pt x="183031" y="244504"/>
                    </a:cubicBezTo>
                    <a:cubicBezTo>
                      <a:pt x="188115" y="234335"/>
                      <a:pt x="200133" y="210763"/>
                      <a:pt x="211225" y="198746"/>
                    </a:cubicBezTo>
                    <a:cubicBezTo>
                      <a:pt x="220007" y="188578"/>
                      <a:pt x="227402" y="177023"/>
                      <a:pt x="232024" y="164543"/>
                    </a:cubicBezTo>
                    <a:cubicBezTo>
                      <a:pt x="237109" y="151139"/>
                      <a:pt x="239882" y="137273"/>
                      <a:pt x="240344" y="122945"/>
                    </a:cubicBezTo>
                    <a:lnTo>
                      <a:pt x="240344" y="118785"/>
                    </a:lnTo>
                    <a:cubicBezTo>
                      <a:pt x="238957" y="53153"/>
                      <a:pt x="185804" y="462"/>
                      <a:pt x="120172" y="0"/>
                    </a:cubicBezTo>
                    <a:close/>
                    <a:moveTo>
                      <a:pt x="212612" y="122483"/>
                    </a:moveTo>
                    <a:cubicBezTo>
                      <a:pt x="212150" y="133576"/>
                      <a:pt x="209839" y="144669"/>
                      <a:pt x="206141" y="154837"/>
                    </a:cubicBezTo>
                    <a:cubicBezTo>
                      <a:pt x="202444" y="164081"/>
                      <a:pt x="197359" y="172863"/>
                      <a:pt x="190426" y="180258"/>
                    </a:cubicBezTo>
                    <a:cubicBezTo>
                      <a:pt x="179796" y="193200"/>
                      <a:pt x="170552" y="207066"/>
                      <a:pt x="163619" y="221856"/>
                    </a:cubicBezTo>
                    <a:lnTo>
                      <a:pt x="120172" y="221856"/>
                    </a:lnTo>
                    <a:lnTo>
                      <a:pt x="77187" y="221856"/>
                    </a:lnTo>
                    <a:cubicBezTo>
                      <a:pt x="69792" y="207066"/>
                      <a:pt x="60548" y="193200"/>
                      <a:pt x="50380" y="180258"/>
                    </a:cubicBezTo>
                    <a:cubicBezTo>
                      <a:pt x="43909" y="172863"/>
                      <a:pt x="38363" y="164081"/>
                      <a:pt x="34665" y="154837"/>
                    </a:cubicBezTo>
                    <a:cubicBezTo>
                      <a:pt x="30505" y="144669"/>
                      <a:pt x="28656" y="133576"/>
                      <a:pt x="28194" y="122483"/>
                    </a:cubicBezTo>
                    <a:lnTo>
                      <a:pt x="28194" y="118785"/>
                    </a:lnTo>
                    <a:cubicBezTo>
                      <a:pt x="29119" y="68406"/>
                      <a:pt x="70254" y="27732"/>
                      <a:pt x="120634" y="27270"/>
                    </a:cubicBezTo>
                    <a:lnTo>
                      <a:pt x="120634" y="27270"/>
                    </a:lnTo>
                    <a:lnTo>
                      <a:pt x="120634" y="27270"/>
                    </a:lnTo>
                    <a:cubicBezTo>
                      <a:pt x="120634" y="27270"/>
                      <a:pt x="120634" y="27270"/>
                      <a:pt x="120634" y="27270"/>
                    </a:cubicBezTo>
                    <a:cubicBezTo>
                      <a:pt x="120634" y="27270"/>
                      <a:pt x="120634" y="27270"/>
                      <a:pt x="120634" y="27270"/>
                    </a:cubicBezTo>
                    <a:lnTo>
                      <a:pt x="120634" y="27270"/>
                    </a:lnTo>
                    <a:lnTo>
                      <a:pt x="120634" y="27270"/>
                    </a:lnTo>
                    <a:cubicBezTo>
                      <a:pt x="171014" y="27732"/>
                      <a:pt x="212150" y="67943"/>
                      <a:pt x="213074" y="118785"/>
                    </a:cubicBezTo>
                    <a:lnTo>
                      <a:pt x="213074" y="1224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51431" tIns="25706" rIns="51431" bIns="25706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defRPr/>
                </a:pPr>
                <a:endParaRPr sz="1013" b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459" name="Google Shape;311;p19">
            <a:extLst>
              <a:ext uri="{FF2B5EF4-FFF2-40B4-BE49-F238E27FC236}">
                <a16:creationId xmlns:a16="http://schemas.microsoft.com/office/drawing/2014/main" id="{F14FB2BF-EF08-4E2D-89B4-DAE331A90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4950"/>
            <a:ext cx="8458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275" rIns="0" bIns="34275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FFFFFF"/>
              </a:buClr>
              <a:buSzPts val="2000"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III. CÁC YẾU TỐ ẢNH HƯỞNG ĐẾN HÔ HẤP Ở THỰC VẬT</a:t>
            </a:r>
            <a:endParaRPr lang="en-US" altLang="en-US" sz="2400" b="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" name="Google Shape;321;p20">
            <a:extLst>
              <a:ext uri="{FF2B5EF4-FFF2-40B4-BE49-F238E27FC236}">
                <a16:creationId xmlns:a16="http://schemas.microsoft.com/office/drawing/2014/main" id="{27F1E57C-3007-410F-930A-DD56DA064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404320"/>
              </p:ext>
            </p:extLst>
          </p:nvPr>
        </p:nvGraphicFramePr>
        <p:xfrm>
          <a:off x="2543175" y="979488"/>
          <a:ext cx="6570663" cy="4086368"/>
        </p:xfrm>
        <a:graphic>
          <a:graphicData uri="http://schemas.openxmlformats.org/drawingml/2006/table">
            <a:tbl>
              <a:tblPr/>
              <a:tblGrid>
                <a:gridCol w="6570663">
                  <a:extLst>
                    <a:ext uri="{9D8B030D-6E8A-4147-A177-3AD203B41FA5}">
                      <a16:colId xmlns:a16="http://schemas.microsoft.com/office/drawing/2014/main" val="1843736382"/>
                    </a:ext>
                  </a:extLst>
                </a:gridCol>
              </a:tblGrid>
              <a:tr h="14096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a.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nguyên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liệu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hô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hấp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ảnh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hưởng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trực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cường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hô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hấp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khí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giảm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xuống10%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hô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hấp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bị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ảnh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hưởng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dưới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5%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chuyển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sang con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men)</a:t>
                      </a:r>
                    </a:p>
                  </a:txBody>
                  <a:tcPr marL="68588" marR="68588"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16493"/>
                  </a:ext>
                </a:extLst>
              </a:tr>
              <a:tr h="1074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b. Là dung môi, môi trường cho các phản ứng hóa học, hoạt hóa enzyme hô hấp → liên quan trực tiếp, tỉ lệ thuận với cường độ hô hấp.</a:t>
                      </a:r>
                    </a:p>
                  </a:txBody>
                  <a:tcPr marL="68588" marR="68588"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286092"/>
                  </a:ext>
                </a:extLst>
              </a:tr>
              <a:tr h="739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c. Nồng độ cao ức chế hô hấp hiếu khí, cây chuyển sang con đường lên men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8" marR="68588"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53762"/>
                  </a:ext>
                </a:extLst>
              </a:tr>
              <a:tr h="863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d.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Ảnh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hưởng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hoạt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enzyme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hô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hấp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→ tỉ lệ thuận với cường độ hô hấp.</a:t>
                      </a:r>
                    </a:p>
                  </a:txBody>
                  <a:tcPr marL="68588" marR="68588"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71280"/>
                  </a:ext>
                </a:extLst>
              </a:tr>
            </a:tbl>
          </a:graphicData>
        </a:graphic>
      </p:graphicFrame>
      <p:graphicFrame>
        <p:nvGraphicFramePr>
          <p:cNvPr id="322" name="Google Shape;322;p20">
            <a:extLst>
              <a:ext uri="{FF2B5EF4-FFF2-40B4-BE49-F238E27FC236}">
                <a16:creationId xmlns:a16="http://schemas.microsoft.com/office/drawing/2014/main" id="{FDBB6182-21A3-4C94-9460-C4979C5F0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63364"/>
              </p:ext>
            </p:extLst>
          </p:nvPr>
        </p:nvGraphicFramePr>
        <p:xfrm>
          <a:off x="71438" y="1008063"/>
          <a:ext cx="1931987" cy="4025901"/>
        </p:xfrm>
        <a:graphic>
          <a:graphicData uri="http://schemas.openxmlformats.org/drawingml/2006/table">
            <a:tbl>
              <a:tblPr/>
              <a:tblGrid>
                <a:gridCol w="1931987">
                  <a:extLst>
                    <a:ext uri="{9D8B030D-6E8A-4147-A177-3AD203B41FA5}">
                      <a16:colId xmlns:a16="http://schemas.microsoft.com/office/drawing/2014/main" val="3038498339"/>
                    </a:ext>
                  </a:extLst>
                </a:gridCol>
              </a:tblGrid>
              <a:tr h="1031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1.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Nước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8" marR="68588"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198308"/>
                  </a:ext>
                </a:extLst>
              </a:tr>
              <a:tr h="827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2. Nhiệt độ</a:t>
                      </a:r>
                    </a:p>
                  </a:txBody>
                  <a:tcPr marL="68588" marR="68588"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74938"/>
                  </a:ext>
                </a:extLst>
              </a:tr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3. Hàm lượng O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8" marR="68588"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43900"/>
                  </a:ext>
                </a:extLst>
              </a:tr>
              <a:tr h="1330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4.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Hàm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CO</a:t>
                      </a:r>
                      <a:r>
                        <a:rPr kumimoji="0" lang="en-US" alt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8" marR="68588"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588602"/>
                  </a:ext>
                </a:extLst>
              </a:tr>
            </a:tbl>
          </a:graphicData>
        </a:graphic>
      </p:graphicFrame>
      <p:sp>
        <p:nvSpPr>
          <p:cNvPr id="21530" name="Google Shape;323;p20">
            <a:extLst>
              <a:ext uri="{FF2B5EF4-FFF2-40B4-BE49-F238E27FC236}">
                <a16:creationId xmlns:a16="http://schemas.microsoft.com/office/drawing/2014/main" id="{BAE439C4-1073-457B-A2DA-FE6D147EB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77850"/>
            <a:ext cx="28368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Cột B</a:t>
            </a:r>
            <a:endParaRPr lang="en-US" altLang="en-US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1" name="Google Shape;324;p20">
            <a:extLst>
              <a:ext uri="{FF2B5EF4-FFF2-40B4-BE49-F238E27FC236}">
                <a16:creationId xmlns:a16="http://schemas.microsoft.com/office/drawing/2014/main" id="{C1E8E5F7-321F-45EA-9F9E-B49EB2618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590550"/>
            <a:ext cx="28368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Cột A</a:t>
            </a:r>
            <a:endParaRPr lang="en-US" altLang="en-US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2" name="Google Shape;326;p20">
            <a:extLst>
              <a:ext uri="{FF2B5EF4-FFF2-40B4-BE49-F238E27FC236}">
                <a16:creationId xmlns:a16="http://schemas.microsoft.com/office/drawing/2014/main" id="{5EA5160B-88FF-40E4-9798-CC09F0B7A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-7938"/>
            <a:ext cx="8991600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44546A"/>
              </a:buClr>
              <a:buSzPts val="900"/>
              <a:buFontTx/>
              <a:buNone/>
            </a:pP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►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nội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dung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về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ảnh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hưởng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đến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hô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hấp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ở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thực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vật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bằng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cách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nối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cột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A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sao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cho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phù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nội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dung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cột</a:t>
            </a: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B.</a:t>
            </a:r>
            <a:endParaRPr lang="en-US" altLang="en-US" sz="22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28008FF-9118-48A8-96C1-8FFECC2CB389}"/>
              </a:ext>
            </a:extLst>
          </p:cNvPr>
          <p:cNvCxnSpPr>
            <a:endCxn id="321" idx="1"/>
          </p:cNvCxnSpPr>
          <p:nvPr/>
        </p:nvCxnSpPr>
        <p:spPr>
          <a:xfrm>
            <a:off x="2003425" y="1601788"/>
            <a:ext cx="539750" cy="14208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A0354A-3399-4EC2-AF1F-03D199017209}"/>
              </a:ext>
            </a:extLst>
          </p:cNvPr>
          <p:cNvCxnSpPr/>
          <p:nvPr/>
        </p:nvCxnSpPr>
        <p:spPr>
          <a:xfrm>
            <a:off x="2003425" y="2466975"/>
            <a:ext cx="539750" cy="2081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621BCA-C0B1-4AE0-A183-D0AA4346E62E}"/>
              </a:ext>
            </a:extLst>
          </p:cNvPr>
          <p:cNvCxnSpPr/>
          <p:nvPr/>
        </p:nvCxnSpPr>
        <p:spPr>
          <a:xfrm flipV="1">
            <a:off x="2003425" y="1755775"/>
            <a:ext cx="539750" cy="1560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575C30-A730-41A9-BB29-1733D8750386}"/>
              </a:ext>
            </a:extLst>
          </p:cNvPr>
          <p:cNvCxnSpPr/>
          <p:nvPr/>
        </p:nvCxnSpPr>
        <p:spPr>
          <a:xfrm flipV="1">
            <a:off x="2003425" y="3749675"/>
            <a:ext cx="539750" cy="6064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ua tiếng Việt – Wikipedia tiếng Việt">
            <a:extLst>
              <a:ext uri="{FF2B5EF4-FFF2-40B4-BE49-F238E27FC236}">
                <a16:creationId xmlns:a16="http://schemas.microsoft.com/office/drawing/2014/main" id="{F2C2D53E-0769-4D9A-A232-31DFFBA6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71550"/>
            <a:ext cx="45720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-675939" y="-552450"/>
            <a:ext cx="2057400" cy="1885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752678" y="3790950"/>
            <a:ext cx="2057400" cy="1885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5499" y="1333500"/>
            <a:ext cx="398033" cy="4282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43800" y="3181350"/>
            <a:ext cx="398033" cy="4282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ạt nảy mầm - BAC Online">
            <a:extLst>
              <a:ext uri="{FF2B5EF4-FFF2-40B4-BE49-F238E27FC236}">
                <a16:creationId xmlns:a16="http://schemas.microsoft.com/office/drawing/2014/main" id="{084D353E-6D58-4CA1-9FEB-EA4DA4865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19150"/>
            <a:ext cx="6782652" cy="389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80B4D5DD-B3E4-435C-95EC-64342E4A1104}"/>
              </a:ext>
            </a:extLst>
          </p:cNvPr>
          <p:cNvSpPr/>
          <p:nvPr/>
        </p:nvSpPr>
        <p:spPr>
          <a:xfrm>
            <a:off x="-12700" y="0"/>
            <a:ext cx="3810000" cy="1828800"/>
          </a:xfrm>
          <a:prstGeom prst="cloudCallout">
            <a:avLst>
              <a:gd name="adj1" fmla="val 30596"/>
              <a:gd name="adj2" fmla="val 71899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-304800" y="4143145"/>
            <a:ext cx="1143000" cy="11488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9450" y="3333750"/>
            <a:ext cx="3175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29600" y="-348790"/>
            <a:ext cx="1143000" cy="11488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40575" y="538047"/>
            <a:ext cx="3175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>
            <a:extLst>
              <a:ext uri="{FF2B5EF4-FFF2-40B4-BE49-F238E27FC236}">
                <a16:creationId xmlns:a16="http://schemas.microsoft.com/office/drawing/2014/main" id="{E8683E81-E41A-49D6-BC2F-6E783072F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209550"/>
            <a:ext cx="922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6" tIns="40818" rIns="81636" bIns="408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IV. ỨNG DỤNG CỦA HÔ HẤP Ở THỰC VẬT VÀO THỰC TIỄN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AEF0015D-1ECC-4CD4-A3F0-ED50A42ED643}"/>
              </a:ext>
            </a:extLst>
          </p:cNvPr>
          <p:cNvSpPr/>
          <p:nvPr/>
        </p:nvSpPr>
        <p:spPr>
          <a:xfrm>
            <a:off x="1600200" y="1276350"/>
            <a:ext cx="5862638" cy="2847975"/>
          </a:xfrm>
          <a:prstGeom prst="cloudCallout">
            <a:avLst>
              <a:gd name="adj1" fmla="val -31268"/>
              <a:gd name="adj2" fmla="val -6887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 quá trình bảo quản nông phẩm,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cho đối tượng bảo quản hô hấp mạnh thì dẫn đến hậu quả gì?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0688" y="3429000"/>
            <a:ext cx="3175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5600" y="4476750"/>
            <a:ext cx="3175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96200" y="3790950"/>
            <a:ext cx="1676400" cy="1676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677862" y="4130675"/>
            <a:ext cx="1371600" cy="13716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D8312B-F9D2-44A2-B393-E71A3E57A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46" y="3739402"/>
            <a:ext cx="8940800" cy="1375095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1636" tIns="40818" rIns="81636" bIns="40818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hấp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xuất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các biện pháp bảo quản nông sản và chăm sóc cây trồng.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(10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endParaRPr lang="vi-VN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0E529-01A7-4265-A102-FA28152F4E85}"/>
              </a:ext>
            </a:extLst>
          </p:cNvPr>
          <p:cNvSpPr/>
          <p:nvPr/>
        </p:nvSpPr>
        <p:spPr>
          <a:xfrm>
            <a:off x="158750" y="125413"/>
            <a:ext cx="1473200" cy="5222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 HẤP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1D6D0-DA02-4FCF-B078-FE9D57A99B4E}"/>
              </a:ext>
            </a:extLst>
          </p:cNvPr>
          <p:cNvSpPr/>
          <p:nvPr/>
        </p:nvSpPr>
        <p:spPr>
          <a:xfrm>
            <a:off x="2332038" y="147638"/>
            <a:ext cx="3014662" cy="5365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 hao chất hữu cơ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F8C8A1-D850-468F-AB1C-EB92C473EE6A}"/>
              </a:ext>
            </a:extLst>
          </p:cNvPr>
          <p:cNvSpPr/>
          <p:nvPr/>
        </p:nvSpPr>
        <p:spPr>
          <a:xfrm>
            <a:off x="6111875" y="141288"/>
            <a:ext cx="2743200" cy="687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Giảm chất lượng và số lượng 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9F880D-0CD3-4EDE-B15E-B2C728C5284B}"/>
              </a:ext>
            </a:extLst>
          </p:cNvPr>
          <p:cNvSpPr/>
          <p:nvPr/>
        </p:nvSpPr>
        <p:spPr>
          <a:xfrm>
            <a:off x="2146300" y="903288"/>
            <a:ext cx="3238500" cy="10334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Tăng nhiệt độ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vi-V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độ ẩm của đối tượng bảo quản 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BE018-4821-4720-B297-1EC3B186B392}"/>
              </a:ext>
            </a:extLst>
          </p:cNvPr>
          <p:cNvSpPr/>
          <p:nvPr/>
        </p:nvSpPr>
        <p:spPr>
          <a:xfrm>
            <a:off x="6146800" y="1049338"/>
            <a:ext cx="2822575" cy="69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Tăng cường độ hô hấp 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357A7D-EA0F-43E5-9F9D-A709350D0BE4}"/>
              </a:ext>
            </a:extLst>
          </p:cNvPr>
          <p:cNvSpPr/>
          <p:nvPr/>
        </p:nvSpPr>
        <p:spPr>
          <a:xfrm>
            <a:off x="47625" y="2309813"/>
            <a:ext cx="1695450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3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vi-VN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CO</a:t>
            </a:r>
            <a:r>
              <a:rPr lang="vi-VN" sz="23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vi-VN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vi-VN" sz="23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F50262-D852-4174-81E9-BDFC2153B33B}"/>
              </a:ext>
            </a:extLst>
          </p:cNvPr>
          <p:cNvSpPr/>
          <p:nvPr/>
        </p:nvSpPr>
        <p:spPr>
          <a:xfrm>
            <a:off x="2359819" y="2258973"/>
            <a:ext cx="3116262" cy="833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 sang hô hấp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vi-V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khí 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38EE85-E691-450D-89FC-6A1CE1C29696}"/>
              </a:ext>
            </a:extLst>
          </p:cNvPr>
          <p:cNvSpPr/>
          <p:nvPr/>
        </p:nvSpPr>
        <p:spPr>
          <a:xfrm>
            <a:off x="6175375" y="2109788"/>
            <a:ext cx="2794000" cy="1114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 tượng bảo quản bị phân hủy nhanh chóng 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D84999-CA69-4CD4-B9F2-8D5499B30449}"/>
              </a:ext>
            </a:extLst>
          </p:cNvPr>
          <p:cNvGrpSpPr>
            <a:grpSpLocks/>
          </p:cNvGrpSpPr>
          <p:nvPr/>
        </p:nvGrpSpPr>
        <p:grpSpPr bwMode="auto">
          <a:xfrm>
            <a:off x="1697038" y="403225"/>
            <a:ext cx="592137" cy="92075"/>
            <a:chOff x="4279541" y="551452"/>
            <a:chExt cx="592938" cy="91440"/>
          </a:xfrm>
        </p:grpSpPr>
        <p:sp>
          <p:nvSpPr>
            <p:cNvPr id="14" name="Straight Connector 3">
              <a:extLst>
                <a:ext uri="{FF2B5EF4-FFF2-40B4-BE49-F238E27FC236}">
                  <a16:creationId xmlns:a16="http://schemas.microsoft.com/office/drawing/2014/main" id="{0FA7A8C6-7A9B-43AA-B7AC-39AF04D06A4D}"/>
                </a:ext>
              </a:extLst>
            </p:cNvPr>
            <p:cNvSpPr/>
            <p:nvPr/>
          </p:nvSpPr>
          <p:spPr>
            <a:xfrm>
              <a:off x="4279541" y="551452"/>
              <a:ext cx="592938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13569" y="45720"/>
                  </a:lnTo>
                  <a:lnTo>
                    <a:pt x="313569" y="47798"/>
                  </a:lnTo>
                  <a:lnTo>
                    <a:pt x="592938" y="47798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traight Connector 4">
              <a:extLst>
                <a:ext uri="{FF2B5EF4-FFF2-40B4-BE49-F238E27FC236}">
                  <a16:creationId xmlns:a16="http://schemas.microsoft.com/office/drawing/2014/main" id="{7CE9754C-F31F-4A08-B80B-48F34F8D7830}"/>
                </a:ext>
              </a:extLst>
            </p:cNvPr>
            <p:cNvSpPr/>
            <p:nvPr/>
          </p:nvSpPr>
          <p:spPr>
            <a:xfrm>
              <a:off x="4560908" y="595595"/>
              <a:ext cx="30204" cy="3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3B5E9A-93D8-4E11-A847-93FD348DD1F1}"/>
              </a:ext>
            </a:extLst>
          </p:cNvPr>
          <p:cNvGrpSpPr>
            <a:grpSpLocks/>
          </p:cNvGrpSpPr>
          <p:nvPr/>
        </p:nvGrpSpPr>
        <p:grpSpPr bwMode="auto">
          <a:xfrm>
            <a:off x="5427663" y="323850"/>
            <a:ext cx="593725" cy="92075"/>
            <a:chOff x="4279541" y="551452"/>
            <a:chExt cx="592938" cy="91440"/>
          </a:xfrm>
        </p:grpSpPr>
        <p:sp>
          <p:nvSpPr>
            <p:cNvPr id="17" name="Straight Connector 3">
              <a:extLst>
                <a:ext uri="{FF2B5EF4-FFF2-40B4-BE49-F238E27FC236}">
                  <a16:creationId xmlns:a16="http://schemas.microsoft.com/office/drawing/2014/main" id="{411089E8-B257-493C-9DF4-477A5E5AD372}"/>
                </a:ext>
              </a:extLst>
            </p:cNvPr>
            <p:cNvSpPr/>
            <p:nvPr/>
          </p:nvSpPr>
          <p:spPr>
            <a:xfrm>
              <a:off x="4279541" y="551452"/>
              <a:ext cx="592938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13569" y="45720"/>
                  </a:lnTo>
                  <a:lnTo>
                    <a:pt x="313569" y="47798"/>
                  </a:lnTo>
                  <a:lnTo>
                    <a:pt x="592938" y="47798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4">
              <a:extLst>
                <a:ext uri="{FF2B5EF4-FFF2-40B4-BE49-F238E27FC236}">
                  <a16:creationId xmlns:a16="http://schemas.microsoft.com/office/drawing/2014/main" id="{8251A346-2BCE-4A46-AD52-26D02285F168}"/>
                </a:ext>
              </a:extLst>
            </p:cNvPr>
            <p:cNvSpPr/>
            <p:nvPr/>
          </p:nvSpPr>
          <p:spPr>
            <a:xfrm>
              <a:off x="4560156" y="595595"/>
              <a:ext cx="31708" cy="3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5080B9-31FB-436B-929E-F565D154B121}"/>
              </a:ext>
            </a:extLst>
          </p:cNvPr>
          <p:cNvGrpSpPr>
            <a:grpSpLocks/>
          </p:cNvGrpSpPr>
          <p:nvPr/>
        </p:nvGrpSpPr>
        <p:grpSpPr bwMode="auto">
          <a:xfrm>
            <a:off x="5427663" y="1262063"/>
            <a:ext cx="593725" cy="90487"/>
            <a:chOff x="4279541" y="551452"/>
            <a:chExt cx="592938" cy="91440"/>
          </a:xfrm>
        </p:grpSpPr>
        <p:sp>
          <p:nvSpPr>
            <p:cNvPr id="20" name="Straight Connector 3">
              <a:extLst>
                <a:ext uri="{FF2B5EF4-FFF2-40B4-BE49-F238E27FC236}">
                  <a16:creationId xmlns:a16="http://schemas.microsoft.com/office/drawing/2014/main" id="{8E18A2A7-8B0A-4D03-8E74-ECE5612D38F2}"/>
                </a:ext>
              </a:extLst>
            </p:cNvPr>
            <p:cNvSpPr/>
            <p:nvPr/>
          </p:nvSpPr>
          <p:spPr>
            <a:xfrm>
              <a:off x="4279541" y="551452"/>
              <a:ext cx="592938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13569" y="45720"/>
                  </a:lnTo>
                  <a:lnTo>
                    <a:pt x="313569" y="47798"/>
                  </a:lnTo>
                  <a:lnTo>
                    <a:pt x="592938" y="47798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Straight Connector 4">
              <a:extLst>
                <a:ext uri="{FF2B5EF4-FFF2-40B4-BE49-F238E27FC236}">
                  <a16:creationId xmlns:a16="http://schemas.microsoft.com/office/drawing/2014/main" id="{E2BF672E-CAB6-4171-9DAE-8D62C6208536}"/>
                </a:ext>
              </a:extLst>
            </p:cNvPr>
            <p:cNvSpPr/>
            <p:nvPr/>
          </p:nvSpPr>
          <p:spPr>
            <a:xfrm>
              <a:off x="4560156" y="594765"/>
              <a:ext cx="31708" cy="4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585460-C1E2-4F88-A773-B8AF8F030468}"/>
              </a:ext>
            </a:extLst>
          </p:cNvPr>
          <p:cNvGrpSpPr>
            <a:grpSpLocks/>
          </p:cNvGrpSpPr>
          <p:nvPr/>
        </p:nvGrpSpPr>
        <p:grpSpPr bwMode="auto">
          <a:xfrm>
            <a:off x="1768475" y="2586038"/>
            <a:ext cx="606425" cy="127000"/>
            <a:chOff x="4279549" y="551450"/>
            <a:chExt cx="592939" cy="91440"/>
          </a:xfrm>
        </p:grpSpPr>
        <p:sp>
          <p:nvSpPr>
            <p:cNvPr id="23" name="Straight Connector 3">
              <a:extLst>
                <a:ext uri="{FF2B5EF4-FFF2-40B4-BE49-F238E27FC236}">
                  <a16:creationId xmlns:a16="http://schemas.microsoft.com/office/drawing/2014/main" id="{AE0158BC-7A28-41BB-9847-259271DA8F39}"/>
                </a:ext>
              </a:extLst>
            </p:cNvPr>
            <p:cNvSpPr/>
            <p:nvPr/>
          </p:nvSpPr>
          <p:spPr>
            <a:xfrm>
              <a:off x="4279549" y="551450"/>
              <a:ext cx="592939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13569" y="45720"/>
                  </a:lnTo>
                  <a:lnTo>
                    <a:pt x="313569" y="47798"/>
                  </a:lnTo>
                  <a:lnTo>
                    <a:pt x="592938" y="47798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Straight Connector 4">
              <a:extLst>
                <a:ext uri="{FF2B5EF4-FFF2-40B4-BE49-F238E27FC236}">
                  <a16:creationId xmlns:a16="http://schemas.microsoft.com/office/drawing/2014/main" id="{DC98D425-80D4-49A7-AF96-6CEDC40D4A04}"/>
                </a:ext>
              </a:extLst>
            </p:cNvPr>
            <p:cNvSpPr/>
            <p:nvPr/>
          </p:nvSpPr>
          <p:spPr>
            <a:xfrm>
              <a:off x="4560497" y="594884"/>
              <a:ext cx="31044" cy="4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319F7D-205A-4618-A7A2-8C89A191F712}"/>
              </a:ext>
            </a:extLst>
          </p:cNvPr>
          <p:cNvGrpSpPr>
            <a:grpSpLocks/>
          </p:cNvGrpSpPr>
          <p:nvPr/>
        </p:nvGrpSpPr>
        <p:grpSpPr bwMode="auto">
          <a:xfrm>
            <a:off x="5502275" y="2622550"/>
            <a:ext cx="593725" cy="90488"/>
            <a:chOff x="4279541" y="551452"/>
            <a:chExt cx="592938" cy="91440"/>
          </a:xfrm>
        </p:grpSpPr>
        <p:sp>
          <p:nvSpPr>
            <p:cNvPr id="26" name="Straight Connector 3">
              <a:extLst>
                <a:ext uri="{FF2B5EF4-FFF2-40B4-BE49-F238E27FC236}">
                  <a16:creationId xmlns:a16="http://schemas.microsoft.com/office/drawing/2014/main" id="{35224C3F-C2E0-4E6C-AC5E-F4FAEF512548}"/>
                </a:ext>
              </a:extLst>
            </p:cNvPr>
            <p:cNvSpPr/>
            <p:nvPr/>
          </p:nvSpPr>
          <p:spPr>
            <a:xfrm>
              <a:off x="4279541" y="551452"/>
              <a:ext cx="592938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13569" y="45720"/>
                  </a:lnTo>
                  <a:lnTo>
                    <a:pt x="313569" y="47798"/>
                  </a:lnTo>
                  <a:lnTo>
                    <a:pt x="592938" y="47798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Straight Connector 4">
              <a:extLst>
                <a:ext uri="{FF2B5EF4-FFF2-40B4-BE49-F238E27FC236}">
                  <a16:creationId xmlns:a16="http://schemas.microsoft.com/office/drawing/2014/main" id="{03EEF23E-DC80-4EB7-BBCF-91BA680AECEF}"/>
                </a:ext>
              </a:extLst>
            </p:cNvPr>
            <p:cNvSpPr/>
            <p:nvPr/>
          </p:nvSpPr>
          <p:spPr>
            <a:xfrm>
              <a:off x="4560157" y="594766"/>
              <a:ext cx="31708" cy="4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Right Arrow 33">
            <a:extLst>
              <a:ext uri="{FF2B5EF4-FFF2-40B4-BE49-F238E27FC236}">
                <a16:creationId xmlns:a16="http://schemas.microsoft.com/office/drawing/2014/main" id="{C5B6C1BE-3D01-4D24-AB16-85ABD4A41DBB}"/>
              </a:ext>
            </a:extLst>
          </p:cNvPr>
          <p:cNvSpPr/>
          <p:nvPr/>
        </p:nvSpPr>
        <p:spPr>
          <a:xfrm rot="1607914">
            <a:off x="709613" y="954088"/>
            <a:ext cx="1493837" cy="77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6FDB3A4-9AE2-48DD-88A2-8440A5130ABD}"/>
              </a:ext>
            </a:extLst>
          </p:cNvPr>
          <p:cNvSpPr/>
          <p:nvPr/>
        </p:nvSpPr>
        <p:spPr>
          <a:xfrm rot="4764573">
            <a:off x="111125" y="1363663"/>
            <a:ext cx="1574800" cy="10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40ECEDD7-02B6-4C39-8065-00BF2A557B31}"/>
              </a:ext>
            </a:extLst>
          </p:cNvPr>
          <p:cNvSpPr/>
          <p:nvPr/>
        </p:nvSpPr>
        <p:spPr>
          <a:xfrm flipH="1">
            <a:off x="3597275" y="3268663"/>
            <a:ext cx="33496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34" grpId="0" animBg="1"/>
      <p:bldP spid="35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>
            <a:extLst>
              <a:ext uri="{FF2B5EF4-FFF2-40B4-BE49-F238E27FC236}">
                <a16:creationId xmlns:a16="http://schemas.microsoft.com/office/drawing/2014/main" id="{B5DE848C-2EE7-43FE-B0F3-F41583D9F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0013" y="2927350"/>
            <a:ext cx="4038600" cy="457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4" name="Rectangle 10">
            <a:extLst>
              <a:ext uri="{FF2B5EF4-FFF2-40B4-BE49-F238E27FC236}">
                <a16:creationId xmlns:a16="http://schemas.microsoft.com/office/drawing/2014/main" id="{9998C76F-1542-4024-8BEA-3193D4D61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680" y="3422650"/>
            <a:ext cx="4097337" cy="457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636" tIns="40818" rIns="81636" bIns="408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→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(&lt;12%)</a:t>
            </a:r>
          </a:p>
        </p:txBody>
      </p:sp>
      <p:pic>
        <p:nvPicPr>
          <p:cNvPr id="26630" name="Picture 2">
            <a:extLst>
              <a:ext uri="{FF2B5EF4-FFF2-40B4-BE49-F238E27FC236}">
                <a16:creationId xmlns:a16="http://schemas.microsoft.com/office/drawing/2014/main" id="{5CFA4932-4056-4789-B35C-52A6B9242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7" y="647700"/>
            <a:ext cx="3925886" cy="267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DF3C98FA-D60F-4237-8AD0-A0361E0FFA23}"/>
              </a:ext>
            </a:extLst>
          </p:cNvPr>
          <p:cNvSpPr/>
          <p:nvPr/>
        </p:nvSpPr>
        <p:spPr>
          <a:xfrm>
            <a:off x="4385911" y="3960854"/>
            <a:ext cx="484187" cy="40481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657053-2727-43F9-874E-95BF7F19F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593" y="4421748"/>
            <a:ext cx="4114800" cy="457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636" tIns="40818" rIns="81636" bIns="408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Ức chế hô hấp</a:t>
            </a:r>
          </a:p>
        </p:txBody>
      </p:sp>
      <p:pic>
        <p:nvPicPr>
          <p:cNvPr id="26637" name="Picture 10">
            <a:extLst>
              <a:ext uri="{FF2B5EF4-FFF2-40B4-BE49-F238E27FC236}">
                <a16:creationId xmlns:a16="http://schemas.microsoft.com/office/drawing/2014/main" id="{1B86FD39-29DD-4204-8FAA-380DCC68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647699"/>
            <a:ext cx="3976687" cy="258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Rectangle 11">
            <a:extLst>
              <a:ext uri="{FF2B5EF4-FFF2-40B4-BE49-F238E27FC236}">
                <a16:creationId xmlns:a16="http://schemas.microsoft.com/office/drawing/2014/main" id="{8F7FDB2B-5154-4D9E-8F1B-076290380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8" y="133350"/>
            <a:ext cx="49530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6" tIns="40818" rIns="81636" bIns="408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1. Hô hấp trong bảo quản nông sản</a:t>
            </a:r>
          </a:p>
        </p:txBody>
      </p:sp>
      <p:sp>
        <p:nvSpPr>
          <p:cNvPr id="9" name="Oval 8"/>
          <p:cNvSpPr/>
          <p:nvPr/>
        </p:nvSpPr>
        <p:spPr>
          <a:xfrm>
            <a:off x="420688" y="3429000"/>
            <a:ext cx="3175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62056" y="3324440"/>
            <a:ext cx="3175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96200" y="3790950"/>
            <a:ext cx="1676400" cy="1676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-677862" y="4130675"/>
            <a:ext cx="1371600" cy="13716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4" name="Rectangle 10">
            <a:extLst>
              <a:ext uri="{FF2B5EF4-FFF2-40B4-BE49-F238E27FC236}">
                <a16:creationId xmlns:a16="http://schemas.microsoft.com/office/drawing/2014/main" id="{21212991-C9CD-46B5-8FFB-C6D036623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562350"/>
            <a:ext cx="2895600" cy="457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6" tIns="40818" rIns="81636" bIns="408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9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9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29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5" name="Rectangle 11">
            <a:extLst>
              <a:ext uri="{FF2B5EF4-FFF2-40B4-BE49-F238E27FC236}">
                <a16:creationId xmlns:a16="http://schemas.microsoft.com/office/drawing/2014/main" id="{1F4448F5-F689-4EC8-B883-C9AA0896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-85725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6" tIns="40818" rIns="81636" bIns="408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Bảo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quản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lạnh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9A1169B5-789A-4924-BEB4-15583DC16108}"/>
              </a:ext>
            </a:extLst>
          </p:cNvPr>
          <p:cNvSpPr/>
          <p:nvPr/>
        </p:nvSpPr>
        <p:spPr>
          <a:xfrm>
            <a:off x="1828800" y="4185127"/>
            <a:ext cx="484188" cy="3429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410220-C186-4B13-B050-9EE8AAB3F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648200"/>
            <a:ext cx="2895600" cy="457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6" tIns="40818" rIns="81636" bIns="408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Ức</a:t>
            </a:r>
            <a:r>
              <a:rPr lang="en-US" altLang="en-US" sz="29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29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29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hấp</a:t>
            </a:r>
            <a:endParaRPr lang="en-US" altLang="en-US" sz="29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60" name="Picture 2">
            <a:extLst>
              <a:ext uri="{FF2B5EF4-FFF2-40B4-BE49-F238E27FC236}">
                <a16:creationId xmlns:a16="http://schemas.microsoft.com/office/drawing/2014/main" id="{4ECEDE62-FC52-4881-AC93-B79CBBE6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44196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3">
            <a:extLst>
              <a:ext uri="{FF2B5EF4-FFF2-40B4-BE49-F238E27FC236}">
                <a16:creationId xmlns:a16="http://schemas.microsoft.com/office/drawing/2014/main" id="{322A3F7D-298B-4C00-BD3F-442DC5627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475"/>
            <a:ext cx="43434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CCCEEDB6-E54B-4D5D-AE68-F71A5FE3A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57200"/>
            <a:ext cx="1752600" cy="2857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6" tIns="40818" rIns="81636" bIns="408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900" dirty="0">
                <a:solidFill>
                  <a:schemeClr val="bg1"/>
                </a:solidFill>
                <a:latin typeface="Times New Roman" panose="02020603050405020304" pitchFamily="18" charset="0"/>
              </a:rPr>
              <a:t> Kho </a:t>
            </a:r>
            <a:r>
              <a:rPr lang="en-US" altLang="en-US" sz="2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lạnh</a:t>
            </a:r>
            <a:endParaRPr lang="en-US" altLang="en-US" sz="29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CEF56F4-63A4-47C3-9D03-26D46FF28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" y="2981325"/>
            <a:ext cx="1676400" cy="342900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Tủ lạnh</a:t>
            </a:r>
          </a:p>
        </p:txBody>
      </p:sp>
      <p:pic>
        <p:nvPicPr>
          <p:cNvPr id="27664" name="Picture 4">
            <a:extLst>
              <a:ext uri="{FF2B5EF4-FFF2-40B4-BE49-F238E27FC236}">
                <a16:creationId xmlns:a16="http://schemas.microsoft.com/office/drawing/2014/main" id="{E41704B8-A6AB-4889-9D62-D354DD59C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4343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28D00890-AC28-4F97-8667-4930674F1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3000375"/>
            <a:ext cx="2286000" cy="6381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6" tIns="40818" rIns="81636" bIns="408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kho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quản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giống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hÃ¬nh áº£nh háº¡t giá»ng Äáº» trÃªn gÃ¡c báº¿p cá»§i">
            <a:extLst>
              <a:ext uri="{FF2B5EF4-FFF2-40B4-BE49-F238E27FC236}">
                <a16:creationId xmlns:a16="http://schemas.microsoft.com/office/drawing/2014/main" id="{35D06A6A-EBF5-4D36-9059-2FCCF8ECC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41116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4" descr="Image result for hÃ¬nh áº£nh báº¯p ngÃ´ trÃªn gÃ¡c báº¿p cá»§i">
            <a:extLst>
              <a:ext uri="{FF2B5EF4-FFF2-40B4-BE49-F238E27FC236}">
                <a16:creationId xmlns:a16="http://schemas.microsoft.com/office/drawing/2014/main" id="{8FCAC00F-2B70-4D6A-921E-DEA56DA633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79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6" name="Picture 8" descr="Image result for hÃ¬nh áº£nh báº¯p ngÃ´ trÃªn gÃ¡c báº¿p cá»§i">
            <a:extLst>
              <a:ext uri="{FF2B5EF4-FFF2-40B4-BE49-F238E27FC236}">
                <a16:creationId xmlns:a16="http://schemas.microsoft.com/office/drawing/2014/main" id="{7522C0C8-572E-4F79-9661-840DEF61A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5750"/>
            <a:ext cx="4114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2">
            <a:extLst>
              <a:ext uri="{FF2B5EF4-FFF2-40B4-BE49-F238E27FC236}">
                <a16:creationId xmlns:a16="http://schemas.microsoft.com/office/drawing/2014/main" id="{19740AD8-615B-48B3-AA90-47E11BEEF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" y="3404741"/>
            <a:ext cx="38862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Nồng độ CO</a:t>
            </a:r>
            <a:r>
              <a:rPr lang="en-US" sz="3200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cao ức chế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hô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hấp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8680" name="Picture 3">
            <a:extLst>
              <a:ext uri="{FF2B5EF4-FFF2-40B4-BE49-F238E27FC236}">
                <a16:creationId xmlns:a16="http://schemas.microsoft.com/office/drawing/2014/main" id="{E36CA609-1BDC-452F-BD46-B83C2CC47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4114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Ã¬nh áº£nh cÃ¢y bá» ngáº­p Ãºng">
            <a:extLst>
              <a:ext uri="{FF2B5EF4-FFF2-40B4-BE49-F238E27FC236}">
                <a16:creationId xmlns:a16="http://schemas.microsoft.com/office/drawing/2014/main" id="{6BF175E2-68BB-4A1C-8159-C05652BA4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813"/>
            <a:ext cx="39624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rau cáº£i tháº£o cháº¿t do ngáº­p Ãºng">
            <a:extLst>
              <a:ext uri="{FF2B5EF4-FFF2-40B4-BE49-F238E27FC236}">
                <a16:creationId xmlns:a16="http://schemas.microsoft.com/office/drawing/2014/main" id="{4A8411C0-9802-41EC-9B31-4B68F10B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454025"/>
            <a:ext cx="3646487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>
            <a:extLst>
              <a:ext uri="{FF2B5EF4-FFF2-40B4-BE49-F238E27FC236}">
                <a16:creationId xmlns:a16="http://schemas.microsoft.com/office/drawing/2014/main" id="{953B40D4-E422-4B2F-833F-C0F74CE8A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47950"/>
            <a:ext cx="3968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age result for hÃ¬nh áº£nh cÃ¢y bá» ngáº­p Ãºng">
            <a:extLst>
              <a:ext uri="{FF2B5EF4-FFF2-40B4-BE49-F238E27FC236}">
                <a16:creationId xmlns:a16="http://schemas.microsoft.com/office/drawing/2014/main" id="{9F399105-A009-4093-839D-5259C389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47950"/>
            <a:ext cx="36798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11">
            <a:extLst>
              <a:ext uri="{FF2B5EF4-FFF2-40B4-BE49-F238E27FC236}">
                <a16:creationId xmlns:a16="http://schemas.microsoft.com/office/drawing/2014/main" id="{9B777687-968A-4AA1-A8A4-A9C38C915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" y="-66675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6" tIns="40818" rIns="81636" bIns="408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hấp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trọt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96F19428-65D1-4F84-98F8-205C782A4F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686050"/>
            <a:ext cx="3733800" cy="2457450"/>
          </a:xfrm>
          <a:noFill/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C837CAB0-D605-4F76-A41E-F40EE447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733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>
            <a:extLst>
              <a:ext uri="{FF2B5EF4-FFF2-40B4-BE49-F238E27FC236}">
                <a16:creationId xmlns:a16="http://schemas.microsoft.com/office/drawing/2014/main" id="{957AAAAD-714F-4332-9E6C-12276D448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00350"/>
            <a:ext cx="3733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>
            <a:extLst>
              <a:ext uri="{FF2B5EF4-FFF2-40B4-BE49-F238E27FC236}">
                <a16:creationId xmlns:a16="http://schemas.microsoft.com/office/drawing/2014/main" id="{5CE9D1D9-C0F9-4F7D-BFD6-55275888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3733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DF2C6D5-3C47-45BB-BD15-ED663B3DBFBD}"/>
              </a:ext>
            </a:extLst>
          </p:cNvPr>
          <p:cNvSpPr/>
          <p:nvPr/>
        </p:nvSpPr>
        <p:spPr>
          <a:xfrm>
            <a:off x="3657600" y="1657350"/>
            <a:ext cx="1752600" cy="1828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 nhân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ADAE1C-6F16-4561-A40E-2375789ECBD0}"/>
              </a:ext>
            </a:extLst>
          </p:cNvPr>
          <p:cNvSpPr/>
          <p:nvPr/>
        </p:nvSpPr>
        <p:spPr>
          <a:xfrm>
            <a:off x="3797300" y="-6350"/>
            <a:ext cx="1447800" cy="51435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→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oxi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→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rễ cây hô hấp kị khí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→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thiếu năng lượng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→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cây chết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D:\images (3).jpg">
            <a:extLst>
              <a:ext uri="{FF2B5EF4-FFF2-40B4-BE49-F238E27FC236}">
                <a16:creationId xmlns:a16="http://schemas.microsoft.com/office/drawing/2014/main" id="{7BE829EF-00CC-4D96-8ECB-9DAA7C6C2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86050"/>
            <a:ext cx="2743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D:\images (2).jpg">
            <a:extLst>
              <a:ext uri="{FF2B5EF4-FFF2-40B4-BE49-F238E27FC236}">
                <a16:creationId xmlns:a16="http://schemas.microsoft.com/office/drawing/2014/main" id="{8723A3E2-4EE7-4F33-8FC0-D811376C5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048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D:\20881410_images1887937_IMG_6635.jpg">
            <a:extLst>
              <a:ext uri="{FF2B5EF4-FFF2-40B4-BE49-F238E27FC236}">
                <a16:creationId xmlns:a16="http://schemas.microsoft.com/office/drawing/2014/main" id="{96AA28DA-F1A6-4A89-8C73-5D2DB72AD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1450"/>
            <a:ext cx="3505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Image result for THÃO NÆ¯á»C Äá»NG NGÃ">
            <a:extLst>
              <a:ext uri="{FF2B5EF4-FFF2-40B4-BE49-F238E27FC236}">
                <a16:creationId xmlns:a16="http://schemas.microsoft.com/office/drawing/2014/main" id="{A5315415-F73A-463C-88DC-C11221692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3276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35BE38-6DEA-4A32-94E7-12737A5AE91B}"/>
              </a:ext>
            </a:extLst>
          </p:cNvPr>
          <p:cNvSpPr txBox="1"/>
          <p:nvPr/>
        </p:nvSpPr>
        <p:spPr>
          <a:xfrm>
            <a:off x="3352800" y="342900"/>
            <a:ext cx="2209800" cy="1816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800" dirty="0"/>
              <a:t> 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Tháo nước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Cày, bừa, xới đất tơi xốp 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4CE62009-EBF0-4861-BFDD-08253AE0E4B5}"/>
              </a:ext>
            </a:extLst>
          </p:cNvPr>
          <p:cNvSpPr/>
          <p:nvPr/>
        </p:nvSpPr>
        <p:spPr>
          <a:xfrm>
            <a:off x="6248400" y="2457450"/>
            <a:ext cx="2895600" cy="2457450"/>
          </a:xfrm>
          <a:prstGeom prst="cloudCallout">
            <a:avLst>
              <a:gd name="adj1" fmla="val -63826"/>
              <a:gd name="adj2" fmla="val -5095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biện pháp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7471A5A-6790-46B1-A971-A6A8CCF22901}"/>
              </a:ext>
            </a:extLst>
          </p:cNvPr>
          <p:cNvSpPr/>
          <p:nvPr/>
        </p:nvSpPr>
        <p:spPr>
          <a:xfrm>
            <a:off x="76200" y="133350"/>
            <a:ext cx="7666037" cy="457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MỐI QUAN HỆ GIỮA QUANG HỢP VÀ HÔ HẤP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6D402C96-1830-4D86-B8E6-3471F8319B62}"/>
              </a:ext>
            </a:extLst>
          </p:cNvPr>
          <p:cNvSpPr/>
          <p:nvPr/>
        </p:nvSpPr>
        <p:spPr>
          <a:xfrm>
            <a:off x="5715000" y="596900"/>
            <a:ext cx="3352800" cy="3733800"/>
          </a:xfrm>
          <a:prstGeom prst="cloudCallout">
            <a:avLst>
              <a:gd name="adj1" fmla="val -46910"/>
              <a:gd name="adj2" fmla="val 6256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altLang="en-US" b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mối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hấp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endParaRPr lang="en-US" altLang="en-US" b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2774" name="Group 2">
            <a:extLst>
              <a:ext uri="{FF2B5EF4-FFF2-40B4-BE49-F238E27FC236}">
                <a16:creationId xmlns:a16="http://schemas.microsoft.com/office/drawing/2014/main" id="{C09BEDF6-758D-4636-ADB4-F07F62A87995}"/>
              </a:ext>
            </a:extLst>
          </p:cNvPr>
          <p:cNvGrpSpPr>
            <a:grpSpLocks/>
          </p:cNvGrpSpPr>
          <p:nvPr/>
        </p:nvGrpSpPr>
        <p:grpSpPr bwMode="auto">
          <a:xfrm>
            <a:off x="146050" y="666750"/>
            <a:ext cx="5532438" cy="4451350"/>
            <a:chOff x="145895" y="666750"/>
            <a:chExt cx="5532438" cy="4451971"/>
          </a:xfrm>
        </p:grpSpPr>
        <p:pic>
          <p:nvPicPr>
            <p:cNvPr id="32775" name="Picture 10" descr="3a3 Respiratory System – Nature Journals">
              <a:extLst>
                <a:ext uri="{FF2B5EF4-FFF2-40B4-BE49-F238E27FC236}">
                  <a16:creationId xmlns:a16="http://schemas.microsoft.com/office/drawing/2014/main" id="{F6F3079E-1B9A-4206-A77A-968E36691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95" y="666750"/>
              <a:ext cx="5532438" cy="445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7B4E86AC-E64A-4E3E-9DED-A7A0608A7AEE}"/>
                </a:ext>
              </a:extLst>
            </p:cNvPr>
            <p:cNvSpPr/>
            <p:nvPr/>
          </p:nvSpPr>
          <p:spPr>
            <a:xfrm>
              <a:off x="3940020" y="1276435"/>
              <a:ext cx="1676400" cy="457264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Quang</a:t>
              </a:r>
              <a:r>
                <a:rPr lang="en-US" sz="2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endPara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1073494-AA5E-4974-9B47-9A9F903967AB}"/>
                </a:ext>
              </a:extLst>
            </p:cNvPr>
            <p:cNvSpPr/>
            <p:nvPr/>
          </p:nvSpPr>
          <p:spPr>
            <a:xfrm>
              <a:off x="2289020" y="4523326"/>
              <a:ext cx="1676400" cy="381053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2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endPara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72909E5-D6B1-4D7C-936B-A79109CD880E}"/>
                </a:ext>
              </a:extLst>
            </p:cNvPr>
            <p:cNvSpPr/>
            <p:nvPr/>
          </p:nvSpPr>
          <p:spPr>
            <a:xfrm>
              <a:off x="185583" y="4064474"/>
              <a:ext cx="1911350" cy="533474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</a:t>
              </a:r>
              <a:r>
                <a: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hấp</a:t>
              </a:r>
              <a:r>
                <a: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endPara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25EE51D-CD72-47A2-A9EC-E08746949B9D}"/>
                </a:ext>
              </a:extLst>
            </p:cNvPr>
            <p:cNvSpPr/>
            <p:nvPr/>
          </p:nvSpPr>
          <p:spPr>
            <a:xfrm>
              <a:off x="2133445" y="2414832"/>
              <a:ext cx="1676400" cy="381053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Lục</a:t>
              </a:r>
              <a:r>
                <a:rPr lang="en-US" sz="2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lạp</a:t>
              </a:r>
              <a:endPara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BF8367-8B1B-4632-B8DA-CEB3100340A1}"/>
              </a:ext>
            </a:extLst>
          </p:cNvPr>
          <p:cNvSpPr/>
          <p:nvPr/>
        </p:nvSpPr>
        <p:spPr>
          <a:xfrm>
            <a:off x="2600325" y="2228850"/>
            <a:ext cx="3943350" cy="685800"/>
          </a:xfrm>
          <a:prstGeom prst="roundRect">
            <a:avLst/>
          </a:prstGeom>
          <a:solidFill>
            <a:srgbClr val="0B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0EC48A-F782-4B10-85A4-D80A5E6170A6}"/>
              </a:ext>
            </a:extLst>
          </p:cNvPr>
          <p:cNvSpPr/>
          <p:nvPr/>
        </p:nvSpPr>
        <p:spPr>
          <a:xfrm>
            <a:off x="2257425" y="1714500"/>
            <a:ext cx="3943350" cy="685800"/>
          </a:xfrm>
          <a:prstGeom prst="roundRect">
            <a:avLst/>
          </a:prstGeom>
          <a:solidFill>
            <a:srgbClr val="2DC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BEAEFF-1C7D-46DA-9467-A22EBF0F1BC3}"/>
              </a:ext>
            </a:extLst>
          </p:cNvPr>
          <p:cNvSpPr/>
          <p:nvPr/>
        </p:nvSpPr>
        <p:spPr>
          <a:xfrm>
            <a:off x="5772150" y="1671638"/>
            <a:ext cx="1200150" cy="1114425"/>
          </a:xfrm>
          <a:prstGeom prst="ellipse">
            <a:avLst/>
          </a:prstGeom>
          <a:solidFill>
            <a:srgbClr val="F220A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4101" name="TextBox 10">
            <a:extLst>
              <a:ext uri="{FF2B5EF4-FFF2-40B4-BE49-F238E27FC236}">
                <a16:creationId xmlns:a16="http://schemas.microsoft.com/office/drawing/2014/main" id="{472851ED-EEBD-4048-934E-F40276632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1792288"/>
            <a:ext cx="29019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accent2"/>
                </a:solidFill>
                <a:latin typeface="Times New Roman" panose="02020603050405020304" pitchFamily="18" charset="0"/>
              </a:rPr>
              <a:t>I/G/Ả/P/Â/H/N/I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AEB25-3B24-429A-AAFC-177A3FEC5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2360613"/>
            <a:ext cx="2246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PHÂN GIẢI</a:t>
            </a:r>
          </a:p>
        </p:txBody>
      </p:sp>
      <p:sp>
        <p:nvSpPr>
          <p:cNvPr id="4103" name="TextBox 13">
            <a:extLst>
              <a:ext uri="{FF2B5EF4-FFF2-40B4-BE49-F238E27FC236}">
                <a16:creationId xmlns:a16="http://schemas.microsoft.com/office/drawing/2014/main" id="{1D2E8CAE-3BD7-41C8-9AD5-2613BB409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2051050"/>
            <a:ext cx="8651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Câu 1</a:t>
            </a:r>
          </a:p>
        </p:txBody>
      </p:sp>
      <p:pic>
        <p:nvPicPr>
          <p:cNvPr id="2" name="10 seconds countdown (Đồng hồ đếm ngược 10 giây).mp4">
            <a:hlinkClick r:id="" action="ppaction://media"/>
            <a:extLst>
              <a:ext uri="{FF2B5EF4-FFF2-40B4-BE49-F238E27FC236}">
                <a16:creationId xmlns:a16="http://schemas.microsoft.com/office/drawing/2014/main" id="{620EA26C-840A-4A67-B5DA-34349010D7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5875"/>
            <a:ext cx="1355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772400" y="-546100"/>
            <a:ext cx="2057400" cy="1885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87621" y="649794"/>
            <a:ext cx="398033" cy="4282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838200" y="3271669"/>
            <a:ext cx="2057400" cy="1885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0682" y="2809406"/>
            <a:ext cx="372325" cy="40847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Text Box 4">
            <a:extLst>
              <a:ext uri="{FF2B5EF4-FFF2-40B4-BE49-F238E27FC236}">
                <a16:creationId xmlns:a16="http://schemas.microsoft.com/office/drawing/2014/main" id="{DC94712C-E05B-4D56-A5CE-841B642E6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7625"/>
            <a:ext cx="3962400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LUYỆN TẬP</a:t>
            </a: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D2251C48-9850-4648-804F-3AE15EF55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33796" name="Text Box 6">
            <a:extLst>
              <a:ext uri="{FF2B5EF4-FFF2-40B4-BE49-F238E27FC236}">
                <a16:creationId xmlns:a16="http://schemas.microsoft.com/office/drawing/2014/main" id="{5FADDBCA-5F03-4FF6-8349-A582759F4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72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Chọn đáp án đúng nhất</a:t>
            </a:r>
          </a:p>
        </p:txBody>
      </p:sp>
      <p:sp>
        <p:nvSpPr>
          <p:cNvPr id="33797" name="Text Box 7">
            <a:extLst>
              <a:ext uri="{FF2B5EF4-FFF2-40B4-BE49-F238E27FC236}">
                <a16:creationId xmlns:a16="http://schemas.microsoft.com/office/drawing/2014/main" id="{01831B8D-5E59-4309-9882-808040347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144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Trong các cơ quan sau, cơ quan nào có hô hấp mạnh nhất?</a:t>
            </a:r>
          </a:p>
        </p:txBody>
      </p:sp>
      <p:sp>
        <p:nvSpPr>
          <p:cNvPr id="33798" name="Text Box 8">
            <a:extLst>
              <a:ext uri="{FF2B5EF4-FFF2-40B4-BE49-F238E27FC236}">
                <a16:creationId xmlns:a16="http://schemas.microsoft.com/office/drawing/2014/main" id="{393EE387-AE03-494D-9361-28013F5C6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371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  <a:latin typeface="Times New Roman" panose="02020603050405020304" pitchFamily="18" charset="0"/>
              </a:rPr>
              <a:t>A. Ở rễ</a:t>
            </a:r>
          </a:p>
        </p:txBody>
      </p:sp>
      <p:sp>
        <p:nvSpPr>
          <p:cNvPr id="33799" name="Text Box 9">
            <a:extLst>
              <a:ext uri="{FF2B5EF4-FFF2-40B4-BE49-F238E27FC236}">
                <a16:creationId xmlns:a16="http://schemas.microsoft.com/office/drawing/2014/main" id="{15E3E581-59A0-459E-81EC-41DD8CAA1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371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  <a:latin typeface="Times New Roman" panose="02020603050405020304" pitchFamily="18" charset="0"/>
              </a:rPr>
              <a:t>C. Ở lá</a:t>
            </a:r>
          </a:p>
        </p:txBody>
      </p:sp>
      <p:sp>
        <p:nvSpPr>
          <p:cNvPr id="33800" name="Text Box 10">
            <a:extLst>
              <a:ext uri="{FF2B5EF4-FFF2-40B4-BE49-F238E27FC236}">
                <a16:creationId xmlns:a16="http://schemas.microsoft.com/office/drawing/2014/main" id="{63C96A2F-BF42-447D-BF82-0A1BDB032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8288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  <a:latin typeface="Times New Roman" panose="02020603050405020304" pitchFamily="18" charset="0"/>
              </a:rPr>
              <a:t>D. Ở quả</a:t>
            </a:r>
          </a:p>
        </p:txBody>
      </p:sp>
      <p:sp>
        <p:nvSpPr>
          <p:cNvPr id="33801" name="Text Box 11">
            <a:extLst>
              <a:ext uri="{FF2B5EF4-FFF2-40B4-BE49-F238E27FC236}">
                <a16:creationId xmlns:a16="http://schemas.microsoft.com/office/drawing/2014/main" id="{567E99F6-DDC1-40A1-9BDE-CB2096A5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288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  <a:latin typeface="Times New Roman" panose="02020603050405020304" pitchFamily="18" charset="0"/>
              </a:rPr>
              <a:t>B. Ở thân</a:t>
            </a:r>
          </a:p>
        </p:txBody>
      </p:sp>
      <p:sp>
        <p:nvSpPr>
          <p:cNvPr id="33802" name="Text Box 12">
            <a:extLst>
              <a:ext uri="{FF2B5EF4-FFF2-40B4-BE49-F238E27FC236}">
                <a16:creationId xmlns:a16="http://schemas.microsoft.com/office/drawing/2014/main" id="{2C010D41-6DEB-44EC-AB6D-6D7C43AFB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8605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33803" name="Text Box 13">
            <a:extLst>
              <a:ext uri="{FF2B5EF4-FFF2-40B4-BE49-F238E27FC236}">
                <a16:creationId xmlns:a16="http://schemas.microsoft.com/office/drawing/2014/main" id="{914510F8-2A56-4E1B-B12C-85EEADF24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43188"/>
            <a:ext cx="7772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Giai đoạn nào chung cho chung cho quá trình lên men và hô hấp hiếu khí?</a:t>
            </a:r>
          </a:p>
        </p:txBody>
      </p:sp>
      <p:sp>
        <p:nvSpPr>
          <p:cNvPr id="32780" name="Text Box 14">
            <a:extLst>
              <a:ext uri="{FF2B5EF4-FFF2-40B4-BE49-F238E27FC236}">
                <a16:creationId xmlns:a16="http://schemas.microsoft.com/office/drawing/2014/main" id="{7C2C5B3A-8D41-4B21-A9DB-0E69D9868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7185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A. Chu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Krebs.</a:t>
            </a:r>
          </a:p>
        </p:txBody>
      </p:sp>
      <p:sp>
        <p:nvSpPr>
          <p:cNvPr id="32781" name="Text Box 15">
            <a:extLst>
              <a:ext uri="{FF2B5EF4-FFF2-40B4-BE49-F238E27FC236}">
                <a16:creationId xmlns:a16="http://schemas.microsoft.com/office/drawing/2014/main" id="{11787A6A-8D28-45AC-A01D-A9DEA3694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37185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phân</a:t>
            </a:r>
            <a:endParaRPr lang="en-US" altLang="en-US" sz="2400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2" name="Text Box 16">
            <a:extLst>
              <a:ext uri="{FF2B5EF4-FFF2-40B4-BE49-F238E27FC236}">
                <a16:creationId xmlns:a16="http://schemas.microsoft.com/office/drawing/2014/main" id="{DC8EC4C5-602D-4552-B505-C9F6F68C3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82905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acetyl-CoA</a:t>
            </a:r>
          </a:p>
        </p:txBody>
      </p:sp>
      <p:sp>
        <p:nvSpPr>
          <p:cNvPr id="32783" name="Text Box 17">
            <a:extLst>
              <a:ext uri="{FF2B5EF4-FFF2-40B4-BE49-F238E27FC236}">
                <a16:creationId xmlns:a16="http://schemas.microsoft.com/office/drawing/2014/main" id="{5BCA6694-6AEB-4210-9912-60D30AFE5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2905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Chuỗi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chuyền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electron.</a:t>
            </a:r>
          </a:p>
        </p:txBody>
      </p:sp>
      <p:sp>
        <p:nvSpPr>
          <p:cNvPr id="227347" name="AutoShape 19">
            <a:extLst>
              <a:ext uri="{FF2B5EF4-FFF2-40B4-BE49-F238E27FC236}">
                <a16:creationId xmlns:a16="http://schemas.microsoft.com/office/drawing/2014/main" id="{FF094703-E4F3-44AB-A9F6-99F094CB8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314700"/>
            <a:ext cx="609600" cy="457200"/>
          </a:xfrm>
          <a:prstGeom prst="smileyFace">
            <a:avLst>
              <a:gd name="adj" fmla="val 4653"/>
            </a:avLst>
          </a:prstGeom>
          <a:solidFill>
            <a:srgbClr val="E4BABE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48" name="AutoShape 20">
            <a:extLst>
              <a:ext uri="{FF2B5EF4-FFF2-40B4-BE49-F238E27FC236}">
                <a16:creationId xmlns:a16="http://schemas.microsoft.com/office/drawing/2014/main" id="{E5E08CCB-3068-4B9E-8982-4198370B9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314450"/>
            <a:ext cx="609600" cy="457200"/>
          </a:xfrm>
          <a:prstGeom prst="smileyFace">
            <a:avLst>
              <a:gd name="adj" fmla="val 4653"/>
            </a:avLst>
          </a:prstGeom>
          <a:solidFill>
            <a:srgbClr val="E4BABE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7" grpId="0" animBg="1"/>
      <p:bldP spid="2273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1">
            <a:extLst>
              <a:ext uri="{FF2B5EF4-FFF2-40B4-BE49-F238E27FC236}">
                <a16:creationId xmlns:a16="http://schemas.microsoft.com/office/drawing/2014/main" id="{9244BF15-D03E-42A0-B488-A9171FC25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0035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4:</a:t>
            </a:r>
          </a:p>
        </p:txBody>
      </p:sp>
      <p:sp>
        <p:nvSpPr>
          <p:cNvPr id="34819" name="Text Box 12">
            <a:extLst>
              <a:ext uri="{FF2B5EF4-FFF2-40B4-BE49-F238E27FC236}">
                <a16:creationId xmlns:a16="http://schemas.microsoft.com/office/drawing/2014/main" id="{89860B83-91EA-4764-AA80-D3E2E0EEF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80035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kị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axit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piruvic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4820" name="Text Box 13">
            <a:extLst>
              <a:ext uri="{FF2B5EF4-FFF2-40B4-BE49-F238E27FC236}">
                <a16:creationId xmlns:a16="http://schemas.microsoft.com/office/drawing/2014/main" id="{03C1503C-A054-48C4-976A-A8B40A6DA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2004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  <a:latin typeface="Times New Roman" panose="02020603050405020304" pitchFamily="18" charset="0"/>
              </a:rPr>
              <a:t>A. Lactate + CO</a:t>
            </a:r>
            <a:r>
              <a:rPr lang="en-US" altLang="en-US" sz="2400" b="0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0">
                <a:solidFill>
                  <a:schemeClr val="bg1"/>
                </a:solidFill>
                <a:latin typeface="Times New Roman" panose="02020603050405020304" pitchFamily="18" charset="0"/>
              </a:rPr>
              <a:t> + Năng lượng</a:t>
            </a:r>
          </a:p>
        </p:txBody>
      </p:sp>
      <p:sp>
        <p:nvSpPr>
          <p:cNvPr id="34821" name="Text Box 14">
            <a:extLst>
              <a:ext uri="{FF2B5EF4-FFF2-40B4-BE49-F238E27FC236}">
                <a16:creationId xmlns:a16="http://schemas.microsoft.com/office/drawing/2014/main" id="{A8EA6992-BD0A-4EE7-9374-8079A1556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366395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B. Ethanol + CO</a:t>
            </a:r>
            <a:r>
              <a:rPr lang="en-US" altLang="en-US" sz="2400" b="0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lactate</a:t>
            </a:r>
          </a:p>
        </p:txBody>
      </p:sp>
      <p:sp>
        <p:nvSpPr>
          <p:cNvPr id="34822" name="Text Box 15">
            <a:extLst>
              <a:ext uri="{FF2B5EF4-FFF2-40B4-BE49-F238E27FC236}">
                <a16:creationId xmlns:a16="http://schemas.microsoft.com/office/drawing/2014/main" id="{EC3FC0E7-B10A-4892-AEE4-2F19DF06B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1148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C. Ethanol + 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lượng</a:t>
            </a:r>
            <a:endParaRPr lang="en-US" altLang="en-US" sz="2400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3" name="Text Box 16">
            <a:extLst>
              <a:ext uri="{FF2B5EF4-FFF2-40B4-BE49-F238E27FC236}">
                <a16:creationId xmlns:a16="http://schemas.microsoft.com/office/drawing/2014/main" id="{FFE5B7AA-BFAE-4377-B165-D20755175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45212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  <a:latin typeface="Times New Roman" panose="02020603050405020304" pitchFamily="18" charset="0"/>
              </a:rPr>
              <a:t>D. Ethanol + CO</a:t>
            </a:r>
            <a:r>
              <a:rPr lang="en-US" altLang="en-US" sz="2400" b="0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4825" name="Rectangle 4">
            <a:extLst>
              <a:ext uri="{FF2B5EF4-FFF2-40B4-BE49-F238E27FC236}">
                <a16:creationId xmlns:a16="http://schemas.microsoft.com/office/drawing/2014/main" id="{52C090E9-662D-4001-A298-416ED6DC1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2875"/>
            <a:ext cx="8686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Câu 3. Vai trò quan trọng nhất của hô hấp đối với cây trồng là gì?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pt-BR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	A.Cung cấp năng lượng cho mọi hoạt động sống của cây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pt-BR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	B.Tăng khả năng chống chịu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C.Tạo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gian</a:t>
            </a:r>
            <a:endParaRPr lang="en-US" altLang="en-US" sz="2400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D.Miễn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>
            <a:extLst>
              <a:ext uri="{FF2B5EF4-FFF2-40B4-BE49-F238E27FC236}">
                <a16:creationId xmlns:a16="http://schemas.microsoft.com/office/drawing/2014/main" id="{F849BDD6-181C-4FF0-B681-5BF2267A01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71450"/>
            <a:ext cx="8382000" cy="2120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5: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Glucozơ</a:t>
            </a:r>
            <a:r>
              <a:rPr lang="en-US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14400" lvl="1" indent="-51435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ATP	B. 		B. 36 ATP   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30 - 32 ATP		D. 33 - 36 ATP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2A1DCCBE-E092-403A-BCD9-7A14117DA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89125"/>
            <a:ext cx="609600" cy="457200"/>
          </a:xfrm>
          <a:prstGeom prst="smileyFace">
            <a:avLst>
              <a:gd name="adj" fmla="val 4653"/>
            </a:avLst>
          </a:prstGeom>
          <a:solidFill>
            <a:srgbClr val="E4BABE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5A20FF-E4E8-4280-B821-98264AA63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92350"/>
            <a:ext cx="86868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b-NO" altLang="en-US" sz="2800" b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Câu 6: Trong quá trình bảo quản nông sản, thực phẩm, rau quả người ta không dùng biện </a:t>
            </a:r>
            <a:r>
              <a:rPr lang="en-US" altLang="en-US" sz="2800" b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pháp bảo quản</a:t>
            </a:r>
          </a:p>
          <a:p>
            <a:pPr algn="just" eaLnBrk="1" hangingPunct="1">
              <a:spcBef>
                <a:spcPts val="600"/>
              </a:spcBef>
              <a:buFontTx/>
              <a:buAutoNum type="alphaUcPeriod"/>
            </a:pPr>
            <a:r>
              <a:rPr lang="nb-NO" altLang="en-US" sz="2800" b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lạnh (nhiệt độ thấp).		</a:t>
            </a:r>
            <a:r>
              <a:rPr lang="en-US" altLang="en-US" sz="2800" b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B. trong nồng độ O</a:t>
            </a:r>
            <a:r>
              <a:rPr lang="en-US" altLang="en-US" sz="2800" b="0" baseline="-2500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altLang="en-US" sz="2800" b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cao. 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C. khô (giảm lượng nước)  	D. trong nồng độ CO</a:t>
            </a:r>
            <a:r>
              <a:rPr lang="en-US" altLang="en-US" sz="2800" b="0" baseline="-2500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altLang="en-US" sz="2800" b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cao.</a:t>
            </a:r>
            <a:endParaRPr lang="vi-VN" altLang="en-US" sz="2800" b="0">
              <a:solidFill>
                <a:schemeClr val="bg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6242371B-6B62-4B97-A4AE-A141A8F26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200400"/>
            <a:ext cx="609600" cy="457200"/>
          </a:xfrm>
          <a:prstGeom prst="smileyFace">
            <a:avLst>
              <a:gd name="adj" fmla="val 4653"/>
            </a:avLst>
          </a:prstGeom>
          <a:solidFill>
            <a:srgbClr val="E4BABE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2E82C867-9A19-4F4A-BAC7-8FC0545DA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85725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biết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8682F210-251C-4636-AF5F-E2B161E2B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1445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Sơ đồ hô hấp sáng</a:t>
            </a:r>
          </a:p>
        </p:txBody>
      </p:sp>
      <p:sp>
        <p:nvSpPr>
          <p:cNvPr id="217094" name="Rectangle 6">
            <a:extLst>
              <a:ext uri="{FF2B5EF4-FFF2-40B4-BE49-F238E27FC236}">
                <a16:creationId xmlns:a16="http://schemas.microsoft.com/office/drawing/2014/main" id="{E522F31B-26C8-4698-96E6-E0042EA04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28900"/>
            <a:ext cx="2895600" cy="1543050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  <a:latin typeface="Times New Roman" panose="02020603050405020304" pitchFamily="18" charset="0"/>
              </a:rPr>
              <a:t>RiDP</a:t>
            </a:r>
          </a:p>
        </p:txBody>
      </p:sp>
      <p:sp>
        <p:nvSpPr>
          <p:cNvPr id="217095" name="Line 7">
            <a:extLst>
              <a:ext uri="{FF2B5EF4-FFF2-40B4-BE49-F238E27FC236}">
                <a16:creationId xmlns:a16="http://schemas.microsoft.com/office/drawing/2014/main" id="{39903D26-289E-4D0E-92F5-965166F442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2955925"/>
            <a:ext cx="685800" cy="40005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7096" name="Line 8">
            <a:extLst>
              <a:ext uri="{FF2B5EF4-FFF2-40B4-BE49-F238E27FC236}">
                <a16:creationId xmlns:a16="http://schemas.microsoft.com/office/drawing/2014/main" id="{B715920E-8878-4780-A25D-83ED7C15C490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355975"/>
            <a:ext cx="609600" cy="220663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7097" name="Text Box 9">
            <a:extLst>
              <a:ext uri="{FF2B5EF4-FFF2-40B4-BE49-F238E27FC236}">
                <a16:creationId xmlns:a16="http://schemas.microsoft.com/office/drawing/2014/main" id="{2E73EC63-531E-4A1D-BACF-0D928A7F3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628900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APG</a:t>
            </a:r>
          </a:p>
        </p:txBody>
      </p:sp>
      <p:sp>
        <p:nvSpPr>
          <p:cNvPr id="217098" name="Text Box 10">
            <a:extLst>
              <a:ext uri="{FF2B5EF4-FFF2-40B4-BE49-F238E27FC236}">
                <a16:creationId xmlns:a16="http://schemas.microsoft.com/office/drawing/2014/main" id="{3C3D49B9-C49C-4095-8C2A-A51522E4C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51155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photphoglicolat</a:t>
            </a:r>
          </a:p>
        </p:txBody>
      </p:sp>
      <p:sp>
        <p:nvSpPr>
          <p:cNvPr id="217099" name="AutoShape 11">
            <a:extLst>
              <a:ext uri="{FF2B5EF4-FFF2-40B4-BE49-F238E27FC236}">
                <a16:creationId xmlns:a16="http://schemas.microsoft.com/office/drawing/2014/main" id="{A7DBD0F2-0440-407A-AEC7-02868792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3654425"/>
            <a:ext cx="533400" cy="1143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7100" name="Rectangle 12">
            <a:extLst>
              <a:ext uri="{FF2B5EF4-FFF2-40B4-BE49-F238E27FC236}">
                <a16:creationId xmlns:a16="http://schemas.microsoft.com/office/drawing/2014/main" id="{7DE6CEEE-7995-4163-BFD8-F2AA71BA7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3" y="3375025"/>
            <a:ext cx="2667000" cy="587375"/>
          </a:xfrm>
          <a:prstGeom prst="rect">
            <a:avLst/>
          </a:prstGeom>
          <a:solidFill>
            <a:schemeClr val="accent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7101" name="Rectangle 13">
            <a:extLst>
              <a:ext uri="{FF2B5EF4-FFF2-40B4-BE49-F238E27FC236}">
                <a16:creationId xmlns:a16="http://schemas.microsoft.com/office/drawing/2014/main" id="{FAF4F3D6-D1CA-45ED-A844-80A39FFCE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405188"/>
            <a:ext cx="2286000" cy="5318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7102" name="AutoShape 14">
            <a:extLst>
              <a:ext uri="{FF2B5EF4-FFF2-40B4-BE49-F238E27FC236}">
                <a16:creationId xmlns:a16="http://schemas.microsoft.com/office/drawing/2014/main" id="{09141378-C6E6-4D2F-BFEA-5F6AE650F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3597275"/>
            <a:ext cx="373062" cy="114300"/>
          </a:xfrm>
          <a:prstGeom prst="rightArrow">
            <a:avLst>
              <a:gd name="adj1" fmla="val 50000"/>
              <a:gd name="adj2" fmla="val 8729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7104" name="Text Box 16">
            <a:extLst>
              <a:ext uri="{FF2B5EF4-FFF2-40B4-BE49-F238E27FC236}">
                <a16:creationId xmlns:a16="http://schemas.microsoft.com/office/drawing/2014/main" id="{996389A8-5E0D-4314-AD31-517AA63B4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4417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glicolat</a:t>
            </a:r>
          </a:p>
        </p:txBody>
      </p:sp>
      <p:sp>
        <p:nvSpPr>
          <p:cNvPr id="217105" name="Text Box 17">
            <a:extLst>
              <a:ext uri="{FF2B5EF4-FFF2-40B4-BE49-F238E27FC236}">
                <a16:creationId xmlns:a16="http://schemas.microsoft.com/office/drawing/2014/main" id="{412B684F-B608-4ABF-801F-2F33EE644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34290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glioxilat</a:t>
            </a:r>
          </a:p>
        </p:txBody>
      </p:sp>
      <p:sp>
        <p:nvSpPr>
          <p:cNvPr id="217106" name="AutoShape 18">
            <a:extLst>
              <a:ext uri="{FF2B5EF4-FFF2-40B4-BE49-F238E27FC236}">
                <a16:creationId xmlns:a16="http://schemas.microsoft.com/office/drawing/2014/main" id="{644653DF-4B92-448E-A3DD-37EA4790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3629025"/>
            <a:ext cx="457200" cy="1143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7108" name="Text Box 20">
            <a:extLst>
              <a:ext uri="{FF2B5EF4-FFF2-40B4-BE49-F238E27FC236}">
                <a16:creationId xmlns:a16="http://schemas.microsoft.com/office/drawing/2014/main" id="{49F1A144-9AE7-479F-BB48-C90F35FC8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388" y="3381375"/>
            <a:ext cx="990600" cy="460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êrin</a:t>
            </a:r>
          </a:p>
        </p:txBody>
      </p:sp>
      <p:sp>
        <p:nvSpPr>
          <p:cNvPr id="217109" name="Text Box 21">
            <a:extLst>
              <a:ext uri="{FF2B5EF4-FFF2-40B4-BE49-F238E27FC236}">
                <a16:creationId xmlns:a16="http://schemas.microsoft.com/office/drawing/2014/main" id="{251B7B9B-9AD3-4AD9-BF1D-28F942B55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44170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Glixin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7110" name="AutoShape 22">
            <a:extLst>
              <a:ext uri="{FF2B5EF4-FFF2-40B4-BE49-F238E27FC236}">
                <a16:creationId xmlns:a16="http://schemas.microsoft.com/office/drawing/2014/main" id="{D7F79470-6192-447E-A87D-1AC8E07BE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3632200"/>
            <a:ext cx="381000" cy="33338"/>
          </a:xfrm>
          <a:prstGeom prst="rightArrow">
            <a:avLst>
              <a:gd name="adj1" fmla="val 50000"/>
              <a:gd name="adj2" fmla="val 8999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17111" name="AutoShape 23">
            <a:extLst>
              <a:ext uri="{FF2B5EF4-FFF2-40B4-BE49-F238E27FC236}">
                <a16:creationId xmlns:a16="http://schemas.microsoft.com/office/drawing/2014/main" id="{DAB0DF01-0864-473A-BF52-C74D229B8ED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92175" y="2151063"/>
            <a:ext cx="685800" cy="228600"/>
          </a:xfrm>
          <a:prstGeom prst="curvedConnector3">
            <a:avLst>
              <a:gd name="adj1" fmla="val 50000"/>
            </a:avLst>
          </a:prstGeom>
          <a:noFill/>
          <a:ln w="5715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7113" name="Text Box 25">
            <a:extLst>
              <a:ext uri="{FF2B5EF4-FFF2-40B4-BE49-F238E27FC236}">
                <a16:creationId xmlns:a16="http://schemas.microsoft.com/office/drawing/2014/main" id="{0F475254-39CD-40AF-879C-047F86F84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741488"/>
            <a:ext cx="99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Ánh sáng</a:t>
            </a:r>
          </a:p>
        </p:txBody>
      </p:sp>
      <p:sp>
        <p:nvSpPr>
          <p:cNvPr id="217114" name="Text Box 26">
            <a:extLst>
              <a:ext uri="{FF2B5EF4-FFF2-40B4-BE49-F238E27FC236}">
                <a16:creationId xmlns:a16="http://schemas.microsoft.com/office/drawing/2014/main" id="{8419B8FC-A6C3-4736-9E91-E60BA7D12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4815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Lục lạp</a:t>
            </a:r>
          </a:p>
        </p:txBody>
      </p:sp>
      <p:sp>
        <p:nvSpPr>
          <p:cNvPr id="217115" name="Text Box 27">
            <a:extLst>
              <a:ext uri="{FF2B5EF4-FFF2-40B4-BE49-F238E27FC236}">
                <a16:creationId xmlns:a16="http://schemas.microsoft.com/office/drawing/2014/main" id="{945ECBC5-248F-47ED-AA3F-004FCAE42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41560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Perôxixôm</a:t>
            </a:r>
          </a:p>
        </p:txBody>
      </p:sp>
      <p:sp>
        <p:nvSpPr>
          <p:cNvPr id="217116" name="Text Box 28">
            <a:extLst>
              <a:ext uri="{FF2B5EF4-FFF2-40B4-BE49-F238E27FC236}">
                <a16:creationId xmlns:a16="http://schemas.microsoft.com/office/drawing/2014/main" id="{C6CF52D1-0FED-4369-B6C6-27E3772C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409575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Ti thể</a:t>
            </a:r>
          </a:p>
        </p:txBody>
      </p:sp>
      <p:sp>
        <p:nvSpPr>
          <p:cNvPr id="217117" name="Line 29">
            <a:extLst>
              <a:ext uri="{FF2B5EF4-FFF2-40B4-BE49-F238E27FC236}">
                <a16:creationId xmlns:a16="http://schemas.microsoft.com/office/drawing/2014/main" id="{F749079D-A371-407B-81CC-F52F5F5538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59725" y="2955925"/>
            <a:ext cx="0" cy="511175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7118" name="Line 30">
            <a:extLst>
              <a:ext uri="{FF2B5EF4-FFF2-40B4-BE49-F238E27FC236}">
                <a16:creationId xmlns:a16="http://schemas.microsoft.com/office/drawing/2014/main" id="{66E86484-5BBA-4574-B81E-8FEAC228A3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3090863"/>
            <a:ext cx="0" cy="481012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7119" name="Text Box 31">
            <a:extLst>
              <a:ext uri="{FF2B5EF4-FFF2-40B4-BE49-F238E27FC236}">
                <a16:creationId xmlns:a16="http://schemas.microsoft.com/office/drawing/2014/main" id="{124A5041-55BB-4A14-8198-8E94FA275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3" y="26289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17120" name="Text Box 32">
            <a:extLst>
              <a:ext uri="{FF2B5EF4-FFF2-40B4-BE49-F238E27FC236}">
                <a16:creationId xmlns:a16="http://schemas.microsoft.com/office/drawing/2014/main" id="{2347FCD5-B4DA-4302-B136-D4020EE9F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2541588"/>
            <a:ext cx="838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CO</a:t>
            </a:r>
            <a:r>
              <a:rPr lang="en-US" altLang="en-US" sz="2400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36892" name="Picture 33" descr="ANIFLOWE">
            <a:extLst>
              <a:ext uri="{FF2B5EF4-FFF2-40B4-BE49-F238E27FC236}">
                <a16:creationId xmlns:a16="http://schemas.microsoft.com/office/drawing/2014/main" id="{75308A0A-4B8C-4293-A664-9438D80AB6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85725"/>
            <a:ext cx="838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25" name="Text Box 37">
            <a:extLst>
              <a:ext uri="{FF2B5EF4-FFF2-40B4-BE49-F238E27FC236}">
                <a16:creationId xmlns:a16="http://schemas.microsoft.com/office/drawing/2014/main" id="{69E83FCF-EB7B-4110-ABB2-4002883AF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708150"/>
            <a:ext cx="251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Chu trình canvin</a:t>
            </a:r>
          </a:p>
        </p:txBody>
      </p:sp>
      <p:sp>
        <p:nvSpPr>
          <p:cNvPr id="217126" name="Oval 38">
            <a:extLst>
              <a:ext uri="{FF2B5EF4-FFF2-40B4-BE49-F238E27FC236}">
                <a16:creationId xmlns:a16="http://schemas.microsoft.com/office/drawing/2014/main" id="{80865749-5F67-4F19-AE12-B178511D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75" y="1612900"/>
            <a:ext cx="3048000" cy="649288"/>
          </a:xfrm>
          <a:prstGeom prst="ellipse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7127" name="Line 39">
            <a:extLst>
              <a:ext uri="{FF2B5EF4-FFF2-40B4-BE49-F238E27FC236}">
                <a16:creationId xmlns:a16="http://schemas.microsoft.com/office/drawing/2014/main" id="{288FB01A-494F-4539-A638-596647FAFE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4275" y="2168525"/>
            <a:ext cx="708025" cy="4730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A7DDFB65-6AAC-498C-886A-DA5E9BE0F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682625"/>
            <a:ext cx="3136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HÔ HẤP SÁNG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7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7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7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7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7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7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7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7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1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17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1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1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1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21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217094" grpId="0" animBg="1"/>
      <p:bldP spid="217097" grpId="0"/>
      <p:bldP spid="217098" grpId="0"/>
      <p:bldP spid="217099" grpId="0" animBg="1"/>
      <p:bldP spid="217100" grpId="0" animBg="1"/>
      <p:bldP spid="217101" grpId="0" animBg="1"/>
      <p:bldP spid="217102" grpId="0" animBg="1"/>
      <p:bldP spid="217104" grpId="0"/>
      <p:bldP spid="217105" grpId="0"/>
      <p:bldP spid="217106" grpId="0" animBg="1"/>
      <p:bldP spid="217108" grpId="0" animBg="1"/>
      <p:bldP spid="217109" grpId="0"/>
      <p:bldP spid="217110" grpId="0" animBg="1"/>
      <p:bldP spid="217113" grpId="0"/>
      <p:bldP spid="217114" grpId="0"/>
      <p:bldP spid="217115" grpId="0"/>
      <p:bldP spid="217116" grpId="0"/>
      <p:bldP spid="217119" grpId="0"/>
      <p:bldP spid="217120" grpId="0"/>
      <p:bldP spid="217125" grpId="0"/>
      <p:bldP spid="217126" grpId="0" animBg="1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cer\Downloads\Background powerpoint\Cây lá\ho-hap-sang-o-thuc-vat-c3-1.jpg">
            <a:extLst>
              <a:ext uri="{FF2B5EF4-FFF2-40B4-BE49-F238E27FC236}">
                <a16:creationId xmlns:a16="http://schemas.microsoft.com/office/drawing/2014/main" id="{4B75A497-9F10-48E8-AA65-156B8DA61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1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BF8367-8B1B-4632-B8DA-CEB3100340A1}"/>
              </a:ext>
            </a:extLst>
          </p:cNvPr>
          <p:cNvSpPr/>
          <p:nvPr/>
        </p:nvSpPr>
        <p:spPr>
          <a:xfrm>
            <a:off x="2600325" y="2228850"/>
            <a:ext cx="3943350" cy="685800"/>
          </a:xfrm>
          <a:prstGeom prst="roundRect">
            <a:avLst/>
          </a:prstGeom>
          <a:solidFill>
            <a:srgbClr val="0B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0EC48A-F782-4B10-85A4-D80A5E6170A6}"/>
              </a:ext>
            </a:extLst>
          </p:cNvPr>
          <p:cNvSpPr/>
          <p:nvPr/>
        </p:nvSpPr>
        <p:spPr>
          <a:xfrm>
            <a:off x="2257425" y="1714500"/>
            <a:ext cx="3943350" cy="685800"/>
          </a:xfrm>
          <a:prstGeom prst="roundRect">
            <a:avLst/>
          </a:prstGeom>
          <a:solidFill>
            <a:srgbClr val="2DC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BEAEFF-1C7D-46DA-9467-A22EBF0F1BC3}"/>
              </a:ext>
            </a:extLst>
          </p:cNvPr>
          <p:cNvSpPr/>
          <p:nvPr/>
        </p:nvSpPr>
        <p:spPr>
          <a:xfrm>
            <a:off x="5772150" y="1671638"/>
            <a:ext cx="1200150" cy="1114425"/>
          </a:xfrm>
          <a:prstGeom prst="ellipse">
            <a:avLst/>
          </a:prstGeom>
          <a:solidFill>
            <a:srgbClr val="F220A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5125" name="TextBox 10">
            <a:extLst>
              <a:ext uri="{FF2B5EF4-FFF2-40B4-BE49-F238E27FC236}">
                <a16:creationId xmlns:a16="http://schemas.microsoft.com/office/drawing/2014/main" id="{1D70CFB7-E0CA-4E6C-B941-C71E66ADE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3" y="1792288"/>
            <a:ext cx="27162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accent2"/>
                </a:solidFill>
                <a:latin typeface="Times New Roman" panose="02020603050405020304" pitchFamily="18" charset="0"/>
              </a:rPr>
              <a:t>T/Ư/C/P/H/P/A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9CEA65-A554-463D-BA48-00917A45E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13" y="2395538"/>
            <a:ext cx="2162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PHỨC TẠP</a:t>
            </a:r>
          </a:p>
        </p:txBody>
      </p:sp>
      <p:sp>
        <p:nvSpPr>
          <p:cNvPr id="5127" name="TextBox 13">
            <a:extLst>
              <a:ext uri="{FF2B5EF4-FFF2-40B4-BE49-F238E27FC236}">
                <a16:creationId xmlns:a16="http://schemas.microsoft.com/office/drawing/2014/main" id="{7E47B7C1-42A4-4F23-80E4-02D774B54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2051050"/>
            <a:ext cx="8651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Câu 2</a:t>
            </a:r>
          </a:p>
        </p:txBody>
      </p:sp>
      <p:pic>
        <p:nvPicPr>
          <p:cNvPr id="9" name="10 seconds countdown (Đồng hồ đếm ngược 10 giây).mp4">
            <a:hlinkClick r:id="" action="ppaction://media"/>
            <a:extLst>
              <a:ext uri="{FF2B5EF4-FFF2-40B4-BE49-F238E27FC236}">
                <a16:creationId xmlns:a16="http://schemas.microsoft.com/office/drawing/2014/main" id="{8E64A316-B954-4B0C-91A6-F56915CA83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1355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187621" y="563730"/>
            <a:ext cx="398033" cy="4282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2400" y="-546100"/>
            <a:ext cx="2057400" cy="1885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838200" y="3271669"/>
            <a:ext cx="2057400" cy="1885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0682" y="2809406"/>
            <a:ext cx="372325" cy="40847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BF8367-8B1B-4632-B8DA-CEB3100340A1}"/>
              </a:ext>
            </a:extLst>
          </p:cNvPr>
          <p:cNvSpPr/>
          <p:nvPr/>
        </p:nvSpPr>
        <p:spPr>
          <a:xfrm>
            <a:off x="2600325" y="2228850"/>
            <a:ext cx="3943350" cy="685800"/>
          </a:xfrm>
          <a:prstGeom prst="roundRect">
            <a:avLst/>
          </a:prstGeom>
          <a:solidFill>
            <a:srgbClr val="0B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0EC48A-F782-4B10-85A4-D80A5E6170A6}"/>
              </a:ext>
            </a:extLst>
          </p:cNvPr>
          <p:cNvSpPr/>
          <p:nvPr/>
        </p:nvSpPr>
        <p:spPr>
          <a:xfrm>
            <a:off x="2257425" y="1714500"/>
            <a:ext cx="3943350" cy="685800"/>
          </a:xfrm>
          <a:prstGeom prst="roundRect">
            <a:avLst/>
          </a:prstGeom>
          <a:solidFill>
            <a:srgbClr val="2DC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BEAEFF-1C7D-46DA-9467-A22EBF0F1BC3}"/>
              </a:ext>
            </a:extLst>
          </p:cNvPr>
          <p:cNvSpPr/>
          <p:nvPr/>
        </p:nvSpPr>
        <p:spPr>
          <a:xfrm>
            <a:off x="5772150" y="1671638"/>
            <a:ext cx="1200150" cy="1114425"/>
          </a:xfrm>
          <a:prstGeom prst="ellipse">
            <a:avLst/>
          </a:prstGeom>
          <a:solidFill>
            <a:srgbClr val="F220A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6149" name="TextBox 10">
            <a:extLst>
              <a:ext uri="{FF2B5EF4-FFF2-40B4-BE49-F238E27FC236}">
                <a16:creationId xmlns:a16="http://schemas.microsoft.com/office/drawing/2014/main" id="{59F4BA2A-6A85-42B9-B60F-03B6579A9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1803400"/>
            <a:ext cx="2686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accent2"/>
                </a:solidFill>
                <a:latin typeface="Times New Roman" panose="02020603050405020304" pitchFamily="18" charset="0"/>
              </a:rPr>
              <a:t>Đ/N/Ơ/I/G/N/A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E88A7C-7974-4803-A0B5-7F23C770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5" y="2362200"/>
            <a:ext cx="21383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ĐƠN GIẢN</a:t>
            </a:r>
          </a:p>
        </p:txBody>
      </p:sp>
      <p:sp>
        <p:nvSpPr>
          <p:cNvPr id="6151" name="TextBox 13">
            <a:extLst>
              <a:ext uri="{FF2B5EF4-FFF2-40B4-BE49-F238E27FC236}">
                <a16:creationId xmlns:a16="http://schemas.microsoft.com/office/drawing/2014/main" id="{28F9111C-4A8E-4A82-AE89-8BCF4ED17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2051050"/>
            <a:ext cx="8651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Câu 3</a:t>
            </a:r>
          </a:p>
        </p:txBody>
      </p:sp>
      <p:pic>
        <p:nvPicPr>
          <p:cNvPr id="9" name="10 seconds countdown (Đồng hồ đếm ngược 10 giây).mp4">
            <a:hlinkClick r:id="" action="ppaction://media"/>
            <a:extLst>
              <a:ext uri="{FF2B5EF4-FFF2-40B4-BE49-F238E27FC236}">
                <a16:creationId xmlns:a16="http://schemas.microsoft.com/office/drawing/2014/main" id="{5288B064-A17E-4EC0-BA0B-A5D9D23A82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5875"/>
            <a:ext cx="1355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187621" y="563730"/>
            <a:ext cx="398033" cy="4282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2400" y="-546100"/>
            <a:ext cx="2057400" cy="1885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838200" y="3271669"/>
            <a:ext cx="2057400" cy="1885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0682" y="2809406"/>
            <a:ext cx="372325" cy="40847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BF8367-8B1B-4632-B8DA-CEB3100340A1}"/>
              </a:ext>
            </a:extLst>
          </p:cNvPr>
          <p:cNvSpPr/>
          <p:nvPr/>
        </p:nvSpPr>
        <p:spPr>
          <a:xfrm>
            <a:off x="2600325" y="2228850"/>
            <a:ext cx="3943350" cy="685800"/>
          </a:xfrm>
          <a:prstGeom prst="roundRect">
            <a:avLst/>
          </a:prstGeom>
          <a:solidFill>
            <a:srgbClr val="0B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0EC48A-F782-4B10-85A4-D80A5E6170A6}"/>
              </a:ext>
            </a:extLst>
          </p:cNvPr>
          <p:cNvSpPr/>
          <p:nvPr/>
        </p:nvSpPr>
        <p:spPr>
          <a:xfrm>
            <a:off x="2257425" y="1714500"/>
            <a:ext cx="3943350" cy="685800"/>
          </a:xfrm>
          <a:prstGeom prst="roundRect">
            <a:avLst/>
          </a:prstGeom>
          <a:solidFill>
            <a:srgbClr val="2DC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BEAEFF-1C7D-46DA-9467-A22EBF0F1BC3}"/>
              </a:ext>
            </a:extLst>
          </p:cNvPr>
          <p:cNvSpPr/>
          <p:nvPr/>
        </p:nvSpPr>
        <p:spPr>
          <a:xfrm>
            <a:off x="5772150" y="1671638"/>
            <a:ext cx="1200150" cy="1114425"/>
          </a:xfrm>
          <a:prstGeom prst="ellipse">
            <a:avLst/>
          </a:prstGeom>
          <a:solidFill>
            <a:srgbClr val="F220A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7173" name="TextBox 10">
            <a:extLst>
              <a:ext uri="{FF2B5EF4-FFF2-40B4-BE49-F238E27FC236}">
                <a16:creationId xmlns:a16="http://schemas.microsoft.com/office/drawing/2014/main" id="{57219A71-A57F-475F-BFB4-F11C274F8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1746250"/>
            <a:ext cx="3614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accent2"/>
                </a:solidFill>
                <a:latin typeface="Times New Roman" panose="02020603050405020304" pitchFamily="18" charset="0"/>
              </a:rPr>
              <a:t>N/G/Ă/N/Ư/Ơ/L/G/N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45CBE5-756C-4E84-86C4-B371CAD65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2359025"/>
            <a:ext cx="2851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NĂNG LƯỢNG</a:t>
            </a:r>
          </a:p>
        </p:txBody>
      </p:sp>
      <p:sp>
        <p:nvSpPr>
          <p:cNvPr id="7175" name="TextBox 13">
            <a:extLst>
              <a:ext uri="{FF2B5EF4-FFF2-40B4-BE49-F238E27FC236}">
                <a16:creationId xmlns:a16="http://schemas.microsoft.com/office/drawing/2014/main" id="{C19A5BD8-18F6-4AC6-A83D-F8F442630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2051050"/>
            <a:ext cx="8651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Câu 4</a:t>
            </a:r>
          </a:p>
        </p:txBody>
      </p:sp>
      <p:pic>
        <p:nvPicPr>
          <p:cNvPr id="9" name="10 seconds countdown (Đồng hồ đếm ngược 10 giây).mp4">
            <a:hlinkClick r:id="" action="ppaction://media"/>
            <a:extLst>
              <a:ext uri="{FF2B5EF4-FFF2-40B4-BE49-F238E27FC236}">
                <a16:creationId xmlns:a16="http://schemas.microsoft.com/office/drawing/2014/main" id="{0EA2DD6A-33F1-4825-8E33-6737520463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5875"/>
            <a:ext cx="1355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187621" y="563730"/>
            <a:ext cx="398033" cy="4282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2400" y="-546100"/>
            <a:ext cx="2057400" cy="1885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838200" y="3271669"/>
            <a:ext cx="2057400" cy="1885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0682" y="2809406"/>
            <a:ext cx="372325" cy="40847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BF8367-8B1B-4632-B8DA-CEB3100340A1}"/>
              </a:ext>
            </a:extLst>
          </p:cNvPr>
          <p:cNvSpPr/>
          <p:nvPr/>
        </p:nvSpPr>
        <p:spPr>
          <a:xfrm>
            <a:off x="2600325" y="2228850"/>
            <a:ext cx="3943350" cy="685800"/>
          </a:xfrm>
          <a:prstGeom prst="roundRect">
            <a:avLst/>
          </a:prstGeom>
          <a:solidFill>
            <a:srgbClr val="0B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0EC48A-F782-4B10-85A4-D80A5E6170A6}"/>
              </a:ext>
            </a:extLst>
          </p:cNvPr>
          <p:cNvSpPr/>
          <p:nvPr/>
        </p:nvSpPr>
        <p:spPr>
          <a:xfrm>
            <a:off x="2257425" y="1714500"/>
            <a:ext cx="3943350" cy="685800"/>
          </a:xfrm>
          <a:prstGeom prst="roundRect">
            <a:avLst/>
          </a:prstGeom>
          <a:solidFill>
            <a:srgbClr val="2DC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BEAEFF-1C7D-46DA-9467-A22EBF0F1BC3}"/>
              </a:ext>
            </a:extLst>
          </p:cNvPr>
          <p:cNvSpPr/>
          <p:nvPr/>
        </p:nvSpPr>
        <p:spPr>
          <a:xfrm>
            <a:off x="5772150" y="1671638"/>
            <a:ext cx="1200150" cy="1114425"/>
          </a:xfrm>
          <a:prstGeom prst="ellipse">
            <a:avLst/>
          </a:prstGeom>
          <a:solidFill>
            <a:srgbClr val="F220A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8197" name="TextBox 10">
            <a:extLst>
              <a:ext uri="{FF2B5EF4-FFF2-40B4-BE49-F238E27FC236}">
                <a16:creationId xmlns:a16="http://schemas.microsoft.com/office/drawing/2014/main" id="{218B17B4-DBBC-4467-AACD-104B3197C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1785938"/>
            <a:ext cx="25606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accent2"/>
                </a:solidFill>
                <a:latin typeface="Times New Roman" panose="02020603050405020304" pitchFamily="18" charset="0"/>
              </a:rPr>
              <a:t>I/Ê/H/U/K/I/H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9C2E4B-5463-4ABD-914B-901D50636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2360613"/>
            <a:ext cx="20113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HIẾU KHÍ</a:t>
            </a:r>
          </a:p>
        </p:txBody>
      </p:sp>
      <p:sp>
        <p:nvSpPr>
          <p:cNvPr id="8199" name="TextBox 13">
            <a:extLst>
              <a:ext uri="{FF2B5EF4-FFF2-40B4-BE49-F238E27FC236}">
                <a16:creationId xmlns:a16="http://schemas.microsoft.com/office/drawing/2014/main" id="{18F8F56E-100F-4FF2-9685-10C767825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2051050"/>
            <a:ext cx="8651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Câu 5</a:t>
            </a:r>
          </a:p>
        </p:txBody>
      </p:sp>
      <p:pic>
        <p:nvPicPr>
          <p:cNvPr id="9" name="10 seconds countdown (Đồng hồ đếm ngược 10 giây).mp4">
            <a:hlinkClick r:id="" action="ppaction://media"/>
            <a:extLst>
              <a:ext uri="{FF2B5EF4-FFF2-40B4-BE49-F238E27FC236}">
                <a16:creationId xmlns:a16="http://schemas.microsoft.com/office/drawing/2014/main" id="{CA537A78-53E5-4AFD-B7B1-2CF2E52F74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5875"/>
            <a:ext cx="1355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187621" y="563730"/>
            <a:ext cx="398033" cy="4282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2400" y="-546100"/>
            <a:ext cx="2057400" cy="1885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838200" y="3271669"/>
            <a:ext cx="2057400" cy="1885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0682" y="2809406"/>
            <a:ext cx="372325" cy="40847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BF8367-8B1B-4632-B8DA-CEB3100340A1}"/>
              </a:ext>
            </a:extLst>
          </p:cNvPr>
          <p:cNvSpPr/>
          <p:nvPr/>
        </p:nvSpPr>
        <p:spPr>
          <a:xfrm>
            <a:off x="2600325" y="2228850"/>
            <a:ext cx="3943350" cy="685800"/>
          </a:xfrm>
          <a:prstGeom prst="roundRect">
            <a:avLst/>
          </a:prstGeom>
          <a:solidFill>
            <a:srgbClr val="0B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0EC48A-F782-4B10-85A4-D80A5E6170A6}"/>
              </a:ext>
            </a:extLst>
          </p:cNvPr>
          <p:cNvSpPr/>
          <p:nvPr/>
        </p:nvSpPr>
        <p:spPr>
          <a:xfrm>
            <a:off x="2257425" y="1714500"/>
            <a:ext cx="3943350" cy="685800"/>
          </a:xfrm>
          <a:prstGeom prst="roundRect">
            <a:avLst/>
          </a:prstGeom>
          <a:solidFill>
            <a:srgbClr val="2DC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BEAEFF-1C7D-46DA-9467-A22EBF0F1BC3}"/>
              </a:ext>
            </a:extLst>
          </p:cNvPr>
          <p:cNvSpPr/>
          <p:nvPr/>
        </p:nvSpPr>
        <p:spPr>
          <a:xfrm>
            <a:off x="5772150" y="1671638"/>
            <a:ext cx="1200150" cy="1114425"/>
          </a:xfrm>
          <a:prstGeom prst="ellipse">
            <a:avLst/>
          </a:prstGeom>
          <a:solidFill>
            <a:srgbClr val="F220A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9221" name="TextBox 10">
            <a:extLst>
              <a:ext uri="{FF2B5EF4-FFF2-40B4-BE49-F238E27FC236}">
                <a16:creationId xmlns:a16="http://schemas.microsoft.com/office/drawing/2014/main" id="{0F88300B-DA5E-46C0-8760-5D018731F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1785938"/>
            <a:ext cx="2409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accent2"/>
                </a:solidFill>
                <a:latin typeface="Times New Roman" panose="02020603050405020304" pitchFamily="18" charset="0"/>
              </a:rPr>
              <a:t>M/Ê/N/L/N/E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2C8218-33B9-4D7F-B959-BB97903A0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2381250"/>
            <a:ext cx="196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LÊN MEN</a:t>
            </a:r>
          </a:p>
        </p:txBody>
      </p:sp>
      <p:sp>
        <p:nvSpPr>
          <p:cNvPr id="9223" name="TextBox 13">
            <a:extLst>
              <a:ext uri="{FF2B5EF4-FFF2-40B4-BE49-F238E27FC236}">
                <a16:creationId xmlns:a16="http://schemas.microsoft.com/office/drawing/2014/main" id="{52547830-0D06-4227-8343-1CC97536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2051050"/>
            <a:ext cx="8651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anose="02020603050405020304" pitchFamily="18" charset="0"/>
              </a:rPr>
              <a:t>Câu 5</a:t>
            </a:r>
          </a:p>
        </p:txBody>
      </p:sp>
      <p:pic>
        <p:nvPicPr>
          <p:cNvPr id="9" name="10 seconds countdown (Đồng hồ đếm ngược 10 giây).mp4">
            <a:hlinkClick r:id="" action="ppaction://media"/>
            <a:extLst>
              <a:ext uri="{FF2B5EF4-FFF2-40B4-BE49-F238E27FC236}">
                <a16:creationId xmlns:a16="http://schemas.microsoft.com/office/drawing/2014/main" id="{7A839685-B292-473B-B3E4-2761ECE6A4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5875"/>
            <a:ext cx="1355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187621" y="563730"/>
            <a:ext cx="398033" cy="4282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2400" y="-546100"/>
            <a:ext cx="2057400" cy="1885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838200" y="3271669"/>
            <a:ext cx="2057400" cy="1885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0682" y="2809406"/>
            <a:ext cx="372325" cy="40847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B557A4-3DE0-4B8A-8219-B2AD2894A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047750"/>
            <a:ext cx="21383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ĐƠN GIẢN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B0C31-61D8-4B8E-9307-7EBCED4E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1784350"/>
            <a:ext cx="2246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PHÂN 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640F6-D3EB-4784-9018-06FBF6F3F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62150"/>
            <a:ext cx="2852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NĂNG LƯỢNG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1F749-A7AD-4C9A-9424-793A4A4C1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33725"/>
            <a:ext cx="20113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HIẾU KHÍ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F1231-0AF8-4A04-B781-AA2468699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19163"/>
            <a:ext cx="2162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PHỨC TẠP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6F169-4331-4378-B31A-77B502131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117850"/>
            <a:ext cx="196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LÊN MEN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00CEB-C63F-42C7-8623-E4E1D163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113" y="1746250"/>
            <a:ext cx="23955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Times New Roman" panose="02020603050405020304" pitchFamily="18" charset="0"/>
              </a:rPr>
              <a:t>HÔ HẤP</a:t>
            </a:r>
          </a:p>
        </p:txBody>
      </p:sp>
      <p:pic>
        <p:nvPicPr>
          <p:cNvPr id="10" name="10 seconds countdown (Đồng hồ đếm ngược 10 giây).mp4">
            <a:hlinkClick r:id="" action="ppaction://media"/>
            <a:extLst>
              <a:ext uri="{FF2B5EF4-FFF2-40B4-BE49-F238E27FC236}">
                <a16:creationId xmlns:a16="http://schemas.microsoft.com/office/drawing/2014/main" id="{AC6BA113-4748-48DB-8155-F53F534555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5875"/>
            <a:ext cx="1355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7187621" y="563730"/>
            <a:ext cx="398033" cy="4282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72400" y="-546100"/>
            <a:ext cx="2057400" cy="1885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1324274" y="3374026"/>
            <a:ext cx="2057400" cy="1885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9637" y="2965553"/>
            <a:ext cx="372325" cy="40847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</TotalTime>
  <Words>1384</Words>
  <Application>Microsoft Office PowerPoint</Application>
  <PresentationFormat>On-screen Show (16:9)</PresentationFormat>
  <Paragraphs>229</Paragraphs>
  <Slides>34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Hind Guntur Bold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Phơi nắng</vt:lpstr>
      <vt:lpstr> Tủ lạnh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GIOLINH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 hoa</dc:creator>
  <cp:lastModifiedBy>Admin</cp:lastModifiedBy>
  <cp:revision>630</cp:revision>
  <dcterms:created xsi:type="dcterms:W3CDTF">2007-10-09T07:10:55Z</dcterms:created>
  <dcterms:modified xsi:type="dcterms:W3CDTF">2023-09-12T16:01:31Z</dcterms:modified>
</cp:coreProperties>
</file>