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0" r:id="rId1"/>
    <p:sldMasterId id="2147483708" r:id="rId2"/>
    <p:sldMasterId id="2147483731" r:id="rId3"/>
    <p:sldMasterId id="2147483734" r:id="rId4"/>
    <p:sldMasterId id="2147483746" r:id="rId5"/>
    <p:sldMasterId id="2147483758" r:id="rId6"/>
    <p:sldMasterId id="2147483770" r:id="rId7"/>
  </p:sldMasterIdLst>
  <p:notesMasterIdLst>
    <p:notesMasterId r:id="rId33"/>
  </p:notesMasterIdLst>
  <p:sldIdLst>
    <p:sldId id="462" r:id="rId8"/>
    <p:sldId id="413" r:id="rId9"/>
    <p:sldId id="473" r:id="rId10"/>
    <p:sldId id="474" r:id="rId11"/>
    <p:sldId id="476" r:id="rId12"/>
    <p:sldId id="475" r:id="rId13"/>
    <p:sldId id="453" r:id="rId14"/>
    <p:sldId id="477" r:id="rId15"/>
    <p:sldId id="478" r:id="rId16"/>
    <p:sldId id="425" r:id="rId17"/>
    <p:sldId id="449" r:id="rId18"/>
    <p:sldId id="455" r:id="rId19"/>
    <p:sldId id="470" r:id="rId20"/>
    <p:sldId id="464" r:id="rId21"/>
    <p:sldId id="430" r:id="rId22"/>
    <p:sldId id="457" r:id="rId23"/>
    <p:sldId id="451" r:id="rId24"/>
    <p:sldId id="460" r:id="rId25"/>
    <p:sldId id="459" r:id="rId26"/>
    <p:sldId id="472" r:id="rId27"/>
    <p:sldId id="469" r:id="rId28"/>
    <p:sldId id="468" r:id="rId29"/>
    <p:sldId id="465" r:id="rId30"/>
    <p:sldId id="466" r:id="rId31"/>
    <p:sldId id="467" r:id="rId32"/>
  </p:sldIdLst>
  <p:sldSz cx="12192000" cy="6858000"/>
  <p:notesSz cx="6858000" cy="9144000"/>
  <p:embeddedFontLst>
    <p:embeddedFont>
      <p:font typeface="맑은 고딕" panose="020B0503020000020004" pitchFamily="34" charset="-127"/>
      <p:regular r:id="rId34"/>
      <p:bold r:id="rId35"/>
    </p:embeddedFont>
    <p:embeddedFont>
      <p:font typeface="Tahoma" panose="020B0604030504040204" pitchFamily="34" charset="0"/>
      <p:regular r:id="rId36"/>
      <p:bold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Verdana" panose="020B0604030504040204" pitchFamily="34" charset="0"/>
      <p:regular r:id="rId43"/>
      <p:bold r:id="rId44"/>
      <p:italic r:id="rId45"/>
      <p:boldItalic r:id="rId46"/>
    </p:embeddedFont>
    <p:embeddedFont>
      <p:font typeface="Wingdings 2" panose="05020102010507070707" pitchFamily="18" charset="2"/>
      <p:regular r:id="rId47"/>
    </p:embeddedFont>
    <p:embeddedFont>
      <p:font typeface="Webdings" panose="05030102010509060703" pitchFamily="18" charset="2"/>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CC"/>
    <a:srgbClr val="281C13"/>
    <a:srgbClr val="00823B"/>
    <a:srgbClr val="342012"/>
    <a:srgbClr val="92D050"/>
    <a:srgbClr val="C55A11"/>
    <a:srgbClr val="7C7C7C"/>
    <a:srgbClr val="D9D9D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snapToGrid="0">
      <p:cViewPr varScale="1">
        <p:scale>
          <a:sx n="73" d="100"/>
          <a:sy n="73" d="100"/>
        </p:scale>
        <p:origin x="7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F7D6B-6E14-4B8F-B974-31E4AA73FD8B}"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9FEA-08D7-4270-905C-739C171B179D}" type="slidenum">
              <a:rPr lang="en-US" smtClean="0"/>
              <a:t>‹#›</a:t>
            </a:fld>
            <a:endParaRPr lang="en-US"/>
          </a:p>
        </p:txBody>
      </p:sp>
    </p:spTree>
    <p:extLst>
      <p:ext uri="{BB962C8B-B14F-4D97-AF65-F5344CB8AC3E}">
        <p14:creationId xmlns:p14="http://schemas.microsoft.com/office/powerpoint/2010/main" val="107835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3B236-DBB6-4AA6-A3B4-C9E018B3E66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487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268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64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9D508925-70D8-4602-8FF8-86A278A733BC}" type="slidenum">
              <a:rPr lang="en-US" smtClean="0"/>
              <a:pPr/>
              <a:t>‹#›</a:t>
            </a:fld>
            <a:endParaRPr lang="en-US"/>
          </a:p>
        </p:txBody>
      </p:sp>
    </p:spTree>
    <p:extLst>
      <p:ext uri="{BB962C8B-B14F-4D97-AF65-F5344CB8AC3E}">
        <p14:creationId xmlns:p14="http://schemas.microsoft.com/office/powerpoint/2010/main" val="63921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670560" y="530352"/>
            <a:ext cx="1091184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1E16D-8579-4BD6-A0AE-CDA38E4B8CE6}" type="slidenum">
              <a:rPr lang="en-US" smtClean="0"/>
              <a:pPr/>
              <a:t>‹#›</a:t>
            </a:fld>
            <a:endParaRPr lang="en-US"/>
          </a:p>
        </p:txBody>
      </p:sp>
    </p:spTree>
    <p:extLst>
      <p:ext uri="{BB962C8B-B14F-4D97-AF65-F5344CB8AC3E}">
        <p14:creationId xmlns:p14="http://schemas.microsoft.com/office/powerpoint/2010/main" val="322353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711200" y="533403"/>
            <a:ext cx="79248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4257-C777-4923-9C35-003C58D6AA90}" type="slidenum">
              <a:rPr lang="en-US" smtClean="0"/>
              <a:pPr/>
              <a:t>‹#›</a:t>
            </a:fld>
            <a:endParaRPr lang="en-US"/>
          </a:p>
        </p:txBody>
      </p:sp>
    </p:spTree>
    <p:extLst>
      <p:ext uri="{BB962C8B-B14F-4D97-AF65-F5344CB8AC3E}">
        <p14:creationId xmlns:p14="http://schemas.microsoft.com/office/powerpoint/2010/main" val="147533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914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5107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9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FE3B4E-D51E-4474-BC0A-8D7DBC01EECC}"/>
              </a:ext>
            </a:extLst>
          </p:cNvPr>
          <p:cNvSpPr/>
          <p:nvPr userDrawn="1"/>
        </p:nvSpPr>
        <p:spPr>
          <a:xfrm>
            <a:off x="0" y="0"/>
            <a:ext cx="12192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387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13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5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265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6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Content Placeholder 2"/>
          <p:cNvSpPr>
            <a:spLocks noGrp="1"/>
          </p:cNvSpPr>
          <p:nvPr>
            <p:ph idx="1"/>
          </p:nvPr>
        </p:nvSpPr>
        <p:spPr>
          <a:xfrm>
            <a:off x="670560" y="530352"/>
            <a:ext cx="1091184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EDD84-89BF-4D62-80BF-E5DA6416B843}" type="slidenum">
              <a:rPr lang="en-US" smtClean="0"/>
              <a:pPr/>
              <a:t>‹#›</a:t>
            </a:fld>
            <a:endParaRPr lang="en-US"/>
          </a:p>
        </p:txBody>
      </p:sp>
    </p:spTree>
    <p:extLst>
      <p:ext uri="{BB962C8B-B14F-4D97-AF65-F5344CB8AC3E}">
        <p14:creationId xmlns:p14="http://schemas.microsoft.com/office/powerpoint/2010/main" val="2098400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1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202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C3C9FE5-AB1E-404E-9EB5-81D274A71722}"/>
              </a:ext>
            </a:extLst>
          </p:cNvPr>
          <p:cNvGrpSpPr/>
          <p:nvPr userDrawn="1"/>
        </p:nvGrpSpPr>
        <p:grpSpPr>
          <a:xfrm>
            <a:off x="9426469" y="2035643"/>
            <a:ext cx="1576801" cy="1576800"/>
            <a:chOff x="1201728" y="2038507"/>
            <a:chExt cx="1576801" cy="1576800"/>
          </a:xfrm>
        </p:grpSpPr>
        <p:sp>
          <p:nvSpPr>
            <p:cNvPr id="25" name="Rounded Rectangle 21">
              <a:extLst>
                <a:ext uri="{FF2B5EF4-FFF2-40B4-BE49-F238E27FC236}">
                  <a16:creationId xmlns:a16="http://schemas.microsoft.com/office/drawing/2014/main"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6" name="Rounded Rectangle 8">
              <a:extLst>
                <a:ext uri="{FF2B5EF4-FFF2-40B4-BE49-F238E27FC236}">
                  <a16:creationId xmlns:a16="http://schemas.microsoft.com/office/drawing/2014/main"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20" name="Group 19">
            <a:extLst>
              <a:ext uri="{FF2B5EF4-FFF2-40B4-BE49-F238E27FC236}">
                <a16:creationId xmlns:a16="http://schemas.microsoft.com/office/drawing/2014/main" id="{4794BB16-9568-49E9-A76B-B41333C99C28}"/>
              </a:ext>
            </a:extLst>
          </p:cNvPr>
          <p:cNvGrpSpPr/>
          <p:nvPr userDrawn="1"/>
        </p:nvGrpSpPr>
        <p:grpSpPr>
          <a:xfrm>
            <a:off x="5307598" y="2037075"/>
            <a:ext cx="1576801" cy="1576800"/>
            <a:chOff x="1201728" y="2038507"/>
            <a:chExt cx="1576801" cy="1576800"/>
          </a:xfrm>
        </p:grpSpPr>
        <p:sp>
          <p:nvSpPr>
            <p:cNvPr id="21" name="Rounded Rectangle 21">
              <a:extLst>
                <a:ext uri="{FF2B5EF4-FFF2-40B4-BE49-F238E27FC236}">
                  <a16:creationId xmlns:a16="http://schemas.microsoft.com/office/drawing/2014/main"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3" name="Rounded Rectangle 8">
              <a:extLst>
                <a:ext uri="{FF2B5EF4-FFF2-40B4-BE49-F238E27FC236}">
                  <a16:creationId xmlns:a16="http://schemas.microsoft.com/office/drawing/2014/main"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3" name="Group 2">
            <a:extLst>
              <a:ext uri="{FF2B5EF4-FFF2-40B4-BE49-F238E27FC236}">
                <a16:creationId xmlns:a16="http://schemas.microsoft.com/office/drawing/2014/main" id="{511C3C90-83A3-4219-984E-0C27B4722780}"/>
              </a:ext>
            </a:extLst>
          </p:cNvPr>
          <p:cNvGrpSpPr/>
          <p:nvPr userDrawn="1"/>
        </p:nvGrpSpPr>
        <p:grpSpPr>
          <a:xfrm>
            <a:off x="1201728" y="2038507"/>
            <a:ext cx="1576801" cy="1576800"/>
            <a:chOff x="1201728" y="2038507"/>
            <a:chExt cx="1576801" cy="1576800"/>
          </a:xfrm>
        </p:grpSpPr>
        <p:sp>
          <p:nvSpPr>
            <p:cNvPr id="5" name="Rounded Rectangle 21">
              <a:extLst>
                <a:ext uri="{FF2B5EF4-FFF2-40B4-BE49-F238E27FC236}">
                  <a16:creationId xmlns:a16="http://schemas.microsoft.com/office/drawing/2014/main"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6" name="Rounded Rectangle 8">
              <a:extLst>
                <a:ext uri="{FF2B5EF4-FFF2-40B4-BE49-F238E27FC236}">
                  <a16:creationId xmlns:a16="http://schemas.microsoft.com/office/drawing/2014/main"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sp>
        <p:nvSpPr>
          <p:cNvPr id="13" name="Picture Placeholder 2">
            <a:extLst>
              <a:ext uri="{FF2B5EF4-FFF2-40B4-BE49-F238E27FC236}">
                <a16:creationId xmlns:a16="http://schemas.microsoft.com/office/drawing/2014/main" id="{CF5452AA-88DA-404B-9070-237F302CC413}"/>
              </a:ext>
            </a:extLst>
          </p:cNvPr>
          <p:cNvSpPr>
            <a:spLocks noGrp="1"/>
          </p:cNvSpPr>
          <p:nvPr userDrawn="1">
            <p:ph type="pic" idx="1" hasCustomPrompt="1"/>
          </p:nvPr>
        </p:nvSpPr>
        <p:spPr>
          <a:xfrm>
            <a:off x="892129"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FE5A71D8-2DE6-4888-9D28-BA9A6A477128}"/>
              </a:ext>
            </a:extLst>
          </p:cNvPr>
          <p:cNvSpPr>
            <a:spLocks noGrp="1"/>
          </p:cNvSpPr>
          <p:nvPr userDrawn="1">
            <p:ph type="pic" idx="11" hasCustomPrompt="1"/>
          </p:nvPr>
        </p:nvSpPr>
        <p:spPr>
          <a:xfrm>
            <a:off x="500450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a16="http://schemas.microsoft.com/office/drawing/2014/main" id="{F5C10DDF-04C5-44D7-83B8-C2946E6C368F}"/>
              </a:ext>
            </a:extLst>
          </p:cNvPr>
          <p:cNvSpPr>
            <a:spLocks noGrp="1"/>
          </p:cNvSpPr>
          <p:nvPr userDrawn="1">
            <p:ph type="pic" idx="12" hasCustomPrompt="1"/>
          </p:nvPr>
        </p:nvSpPr>
        <p:spPr>
          <a:xfrm>
            <a:off x="911687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a16="http://schemas.microsoft.com/office/drawing/2014/main" id="{0EA33FD7-78A1-4A67-82B2-A73F2B9D7930}"/>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8CED0DD5-72D0-4ECD-A39F-EE1ACB348793}"/>
              </a:ext>
            </a:extLst>
          </p:cNvPr>
          <p:cNvSpPr>
            <a:spLocks noGrp="1"/>
          </p:cNvSpPr>
          <p:nvPr userDrawn="1">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5465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2C9A214-9DA2-47C3-BE60-018A16769CDC}"/>
              </a:ext>
            </a:extLst>
          </p:cNvPr>
          <p:cNvSpPr>
            <a:spLocks noGrp="1"/>
          </p:cNvSpPr>
          <p:nvPr>
            <p:ph type="pic" idx="14" hasCustomPrompt="1"/>
          </p:nvPr>
        </p:nvSpPr>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904791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8672015-9EB8-4432-88B6-7F04596A16A3}"/>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a16="http://schemas.microsoft.com/office/drawing/2014/main" id="{F00C50F2-81AD-4E1A-A9B1-7A68EB7994CC}"/>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id="{23B902C7-8AEF-4A99-A35E-C4E754D4ECDA}"/>
              </a:ext>
            </a:extLst>
          </p:cNvPr>
          <p:cNvSpPr>
            <a:spLocks noGrp="1"/>
          </p:cNvSpPr>
          <p:nvPr>
            <p:ph type="pic" sz="quarter" idx="12" hasCustomPrompt="1"/>
          </p:nvPr>
        </p:nvSpPr>
        <p:spPr>
          <a:xfrm>
            <a:off x="9307482" y="764190"/>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38882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6488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C84DF9-D037-45BD-8FD1-FC052EA0D381}"/>
              </a:ext>
            </a:extLst>
          </p:cNvPr>
          <p:cNvSpPr/>
          <p:nvPr userDrawn="1"/>
        </p:nvSpPr>
        <p:spPr>
          <a:xfrm>
            <a:off x="3397776" y="2717708"/>
            <a:ext cx="8794226" cy="240487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3">
            <a:extLst>
              <a:ext uri="{FF2B5EF4-FFF2-40B4-BE49-F238E27FC236}">
                <a16:creationId xmlns:a16="http://schemas.microsoft.com/office/drawing/2014/main" id="{EAB2CE11-41A3-4695-A4AD-933F01A3740B}"/>
              </a:ext>
            </a:extLst>
          </p:cNvPr>
          <p:cNvGrpSpPr/>
          <p:nvPr userDrawn="1"/>
        </p:nvGrpSpPr>
        <p:grpSpPr>
          <a:xfrm>
            <a:off x="733478" y="1571013"/>
            <a:ext cx="2664296" cy="4683693"/>
            <a:chOff x="445712" y="1449040"/>
            <a:chExt cx="2113018" cy="3924176"/>
          </a:xfrm>
        </p:grpSpPr>
        <p:sp>
          <p:nvSpPr>
            <p:cNvPr id="6" name="Rounded Rectangle 4">
              <a:extLst>
                <a:ext uri="{FF2B5EF4-FFF2-40B4-BE49-F238E27FC236}">
                  <a16:creationId xmlns:a16="http://schemas.microsoft.com/office/drawing/2014/main"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5">
              <a:extLst>
                <a:ext uri="{FF2B5EF4-FFF2-40B4-BE49-F238E27FC236}">
                  <a16:creationId xmlns:a16="http://schemas.microsoft.com/office/drawing/2014/main"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a16="http://schemas.microsoft.com/office/drawing/2014/main"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a16="http://schemas.microsoft.com/office/drawing/2014/main"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65AD63DB-3B29-46CA-B871-B48A85A25DDB}"/>
              </a:ext>
            </a:extLst>
          </p:cNvPr>
          <p:cNvSpPr>
            <a:spLocks noGrp="1"/>
          </p:cNvSpPr>
          <p:nvPr>
            <p:ph type="pic" idx="12" hasCustomPrompt="1"/>
          </p:nvPr>
        </p:nvSpPr>
        <p:spPr>
          <a:xfrm>
            <a:off x="921396" y="198258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a16="http://schemas.microsoft.com/office/drawing/2014/main" id="{B6269FE5-023F-4561-8BA8-426E61BDB51A}"/>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4841331A-2854-4C6D-9077-CB1D2F42132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0849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7E4757-8097-45D7-8EA5-8EBA3BC2364F}"/>
              </a:ext>
            </a:extLst>
          </p:cNvPr>
          <p:cNvGrpSpPr/>
          <p:nvPr userDrawn="1"/>
        </p:nvGrpSpPr>
        <p:grpSpPr>
          <a:xfrm>
            <a:off x="3631989" y="3294209"/>
            <a:ext cx="4928023" cy="2707615"/>
            <a:chOff x="-548507" y="477868"/>
            <a:chExt cx="11570449" cy="6357177"/>
          </a:xfrm>
        </p:grpSpPr>
        <p:sp>
          <p:nvSpPr>
            <p:cNvPr id="5" name="Freeform: Shape 4">
              <a:extLst>
                <a:ext uri="{FF2B5EF4-FFF2-40B4-BE49-F238E27FC236}">
                  <a16:creationId xmlns:a16="http://schemas.microsoft.com/office/drawing/2014/main"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a16="http://schemas.microsoft.com/office/drawing/2014/main"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a16="http://schemas.microsoft.com/office/drawing/2014/main"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11">
              <a:extLst>
                <a:ext uri="{FF2B5EF4-FFF2-40B4-BE49-F238E27FC236}">
                  <a16:creationId xmlns:a16="http://schemas.microsoft.com/office/drawing/2014/main"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4331991" y="3448211"/>
            <a:ext cx="3528018"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a16="http://schemas.microsoft.com/office/drawing/2014/main" id="{A1B101E8-381D-4D31-AD1A-8A29457825B9}"/>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2AA06F9E-CDC4-4FD7-8F09-87BC24D7CCD3}"/>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2072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BB639B-5E7D-4134-8E11-18554BE1EBAE}"/>
              </a:ext>
            </a:extLst>
          </p:cNvPr>
          <p:cNvSpPr>
            <a:spLocks noGrp="1"/>
          </p:cNvSpPr>
          <p:nvPr>
            <p:ph type="pic" idx="10" hasCustomPrompt="1"/>
          </p:nvPr>
        </p:nvSpPr>
        <p:spPr>
          <a:xfrm>
            <a:off x="3" y="2"/>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03958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68634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E9135-FBDB-48C7-8552-01B74D4A4285}" type="slidenum">
              <a:rPr lang="en-US" smtClean="0"/>
              <a:pPr/>
              <a:t>‹#›</a:t>
            </a:fld>
            <a:endParaRPr lang="en-US"/>
          </a:p>
        </p:txBody>
      </p:sp>
    </p:spTree>
    <p:extLst>
      <p:ext uri="{BB962C8B-B14F-4D97-AF65-F5344CB8AC3E}">
        <p14:creationId xmlns:p14="http://schemas.microsoft.com/office/powerpoint/2010/main" val="749970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650820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23263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24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619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5" name="Oval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5E4CBD1B-F24A-4C08-A5BC-2452D457A53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lstStyle>
          <a:p>
            <a:pPr fontAlgn="base">
              <a:spcBef>
                <a:spcPct val="0"/>
              </a:spcBef>
              <a:spcAft>
                <a:spcPct val="0"/>
              </a:spcAft>
            </a:pPr>
            <a:fld id="{0FDEF4BD-49EB-470B-BD6C-B4FA5AD3DCF7}"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3948286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7B1C9876-F987-4E17-9345-90F2AB8A20D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1FD66240-F8C5-40BB-B357-033D3FF914A2}"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0904934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Oval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 name="Oval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96DB1E8F-F420-44DC-A0AA-C9D4DCE77811}"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017C1E32-C7D8-4B9B-967D-7B4283A7A3B6}"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17644004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23824030-E732-4C87-BB3C-621D959604B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fontAlgn="base">
              <a:spcBef>
                <a:spcPct val="0"/>
              </a:spcBef>
              <a:spcAft>
                <a:spcPct val="0"/>
              </a:spcAft>
            </a:pPr>
            <a:fld id="{F7E9AA10-0506-4120-AE08-7DECEBF98921}"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41696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DA41BC9E-824C-441A-B1C0-7FFF744A3068}"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C959FEF6-28C3-4B9D-B303-3E1AAA97587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0753645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172D33F5-D0D3-4DC5-B32D-342BC6968F8F}"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fontAlgn="base">
              <a:spcBef>
                <a:spcPct val="0"/>
              </a:spcBef>
              <a:spcAft>
                <a:spcPct val="0"/>
              </a:spcAft>
            </a:pPr>
            <a:fld id="{5EFA7044-4AA5-4318-A978-53E78B5F9B8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55688667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EFF-A043-4E97-AEE7-1BC7675A9D30}" type="slidenum">
              <a:rPr lang="en-US" smtClean="0"/>
              <a:pPr/>
              <a:t>‹#›</a:t>
            </a:fld>
            <a:endParaRPr lang="en-US"/>
          </a:p>
        </p:txBody>
      </p:sp>
    </p:spTree>
    <p:extLst>
      <p:ext uri="{BB962C8B-B14F-4D97-AF65-F5344CB8AC3E}">
        <p14:creationId xmlns:p14="http://schemas.microsoft.com/office/powerpoint/2010/main" val="3945263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Date Placeholder 1"/>
          <p:cNvSpPr>
            <a:spLocks noGrp="1"/>
          </p:cNvSpPr>
          <p:nvPr>
            <p:ph type="dt" sz="half" idx="10"/>
          </p:nvPr>
        </p:nvSpPr>
        <p:spPr/>
        <p:txBody>
          <a:bodyPr/>
          <a:lstStyle>
            <a:lvl1pPr>
              <a:defRPr/>
            </a:lvl1pPr>
            <a:extLst/>
          </a:lstStyle>
          <a:p>
            <a:pPr>
              <a:defRPr/>
            </a:pPr>
            <a:fld id="{406EB5DF-EE48-44CF-AB22-39624B9C348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lstStyle>
          <a:p>
            <a:pPr fontAlgn="base">
              <a:spcBef>
                <a:spcPct val="0"/>
              </a:spcBef>
              <a:spcAft>
                <a:spcPct val="0"/>
              </a:spcAft>
            </a:pPr>
            <a:fld id="{2C3E5BA0-11AE-4FF1-BB1B-4233B7F4B44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50504855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3F4DA864-0F23-446F-980F-03910060EAC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23DECD86-0D18-4ACA-A91C-80D063A2300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57551643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Flowchart: Process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lowchart: Process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10CDCBE9-A6CA-41EF-9E5F-214D92EF4D1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lstStyle>
          <a:p>
            <a:pPr fontAlgn="base">
              <a:spcBef>
                <a:spcPct val="0"/>
              </a:spcBef>
              <a:spcAft>
                <a:spcPct val="0"/>
              </a:spcAft>
            </a:pPr>
            <a:fld id="{9C151054-8EC8-4ED6-8F4E-D59C897E5E3E}"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62388795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09C7A031-3B4A-4B24-9D99-0D3EA02D242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46A7A045-0B77-4E03-8D68-5A153EED985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30022919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A90E0A9-5D29-4EBB-AD5E-94EEE36FD35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CFB8537C-A954-4834-A5F8-2F83DE01471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06919948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5" name="Oval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5E4CBD1B-F24A-4C08-A5BC-2452D457A53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lstStyle>
          <a:p>
            <a:pPr fontAlgn="base">
              <a:spcBef>
                <a:spcPct val="0"/>
              </a:spcBef>
              <a:spcAft>
                <a:spcPct val="0"/>
              </a:spcAft>
            </a:pPr>
            <a:fld id="{0FDEF4BD-49EB-470B-BD6C-B4FA5AD3DCF7}"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93925559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7B1C9876-F987-4E17-9345-90F2AB8A20D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1FD66240-F8C5-40BB-B357-033D3FF914A2}"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4603731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Oval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 name="Oval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96DB1E8F-F420-44DC-A0AA-C9D4DCE77811}"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017C1E32-C7D8-4B9B-967D-7B4283A7A3B6}"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41613851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23824030-E732-4C87-BB3C-621D959604B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fontAlgn="base">
              <a:spcBef>
                <a:spcPct val="0"/>
              </a:spcBef>
              <a:spcAft>
                <a:spcPct val="0"/>
              </a:spcAft>
            </a:pPr>
            <a:fld id="{F7E9AA10-0506-4120-AE08-7DECEBF98921}"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55705766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DA41BC9E-824C-441A-B1C0-7FFF744A3068}"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C959FEF6-28C3-4B9D-B303-3E1AAA97587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9548381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E68E8-D751-48A8-A2E9-E757D74B2B25}" type="slidenum">
              <a:rPr lang="en-US" smtClean="0"/>
              <a:pPr/>
              <a:t>‹#›</a:t>
            </a:fld>
            <a:endParaRPr lang="en-US"/>
          </a:p>
        </p:txBody>
      </p:sp>
    </p:spTree>
    <p:extLst>
      <p:ext uri="{BB962C8B-B14F-4D97-AF65-F5344CB8AC3E}">
        <p14:creationId xmlns:p14="http://schemas.microsoft.com/office/powerpoint/2010/main" val="3312338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172D33F5-D0D3-4DC5-B32D-342BC6968F8F}"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fontAlgn="base">
              <a:spcBef>
                <a:spcPct val="0"/>
              </a:spcBef>
              <a:spcAft>
                <a:spcPct val="0"/>
              </a:spcAft>
            </a:pPr>
            <a:fld id="{5EFA7044-4AA5-4318-A978-53E78B5F9B8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689266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Date Placeholder 1"/>
          <p:cNvSpPr>
            <a:spLocks noGrp="1"/>
          </p:cNvSpPr>
          <p:nvPr>
            <p:ph type="dt" sz="half" idx="10"/>
          </p:nvPr>
        </p:nvSpPr>
        <p:spPr/>
        <p:txBody>
          <a:bodyPr/>
          <a:lstStyle>
            <a:lvl1pPr>
              <a:defRPr/>
            </a:lvl1pPr>
            <a:extLst/>
          </a:lstStyle>
          <a:p>
            <a:pPr>
              <a:defRPr/>
            </a:pPr>
            <a:fld id="{406EB5DF-EE48-44CF-AB22-39624B9C348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lstStyle>
          <a:p>
            <a:pPr fontAlgn="base">
              <a:spcBef>
                <a:spcPct val="0"/>
              </a:spcBef>
              <a:spcAft>
                <a:spcPct val="0"/>
              </a:spcAft>
            </a:pPr>
            <a:fld id="{2C3E5BA0-11AE-4FF1-BB1B-4233B7F4B44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33433634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3F4DA864-0F23-446F-980F-03910060EAC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23DECD86-0D18-4ACA-A91C-80D063A2300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19475875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Flowchart: Process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lowchart: Process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10CDCBE9-A6CA-41EF-9E5F-214D92EF4D1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lstStyle>
          <a:p>
            <a:pPr fontAlgn="base">
              <a:spcBef>
                <a:spcPct val="0"/>
              </a:spcBef>
              <a:spcAft>
                <a:spcPct val="0"/>
              </a:spcAft>
            </a:pPr>
            <a:fld id="{9C151054-8EC8-4ED6-8F4E-D59C897E5E3E}"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48111893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09C7A031-3B4A-4B24-9D99-0D3EA02D242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46A7A045-0B77-4E03-8D68-5A153EED985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19934654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A90E0A9-5D29-4EBB-AD5E-94EEE36FD35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CFB8537C-A954-4834-A5F8-2F83DE01471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84249292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5" name="Oval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5E4CBD1B-F24A-4C08-A5BC-2452D457A53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lstStyle>
          <a:p>
            <a:pPr fontAlgn="base">
              <a:spcBef>
                <a:spcPct val="0"/>
              </a:spcBef>
              <a:spcAft>
                <a:spcPct val="0"/>
              </a:spcAft>
            </a:pPr>
            <a:fld id="{0FDEF4BD-49EB-470B-BD6C-B4FA5AD3DCF7}"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1580897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7B1C9876-F987-4E17-9345-90F2AB8A20D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1FD66240-F8C5-40BB-B357-033D3FF914A2}"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58098259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Rectangle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Oval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7" name="Oval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96DB1E8F-F420-44DC-A0AA-C9D4DCE77811}"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017C1E32-C7D8-4B9B-967D-7B4283A7A3B6}"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2203165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23824030-E732-4C87-BB3C-621D959604B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fontAlgn="base">
              <a:spcBef>
                <a:spcPct val="0"/>
              </a:spcBef>
              <a:spcAft>
                <a:spcPct val="0"/>
              </a:spcAft>
            </a:pPr>
            <a:fld id="{F7E9AA10-0506-4120-AE08-7DECEBF98921}"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8200778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EFF2C-3971-4DAF-A5A7-146027119F59}" type="slidenum">
              <a:rPr lang="en-US" smtClean="0"/>
              <a:pPr/>
              <a:t>‹#›</a:t>
            </a:fld>
            <a:endParaRPr lang="en-US"/>
          </a:p>
        </p:txBody>
      </p:sp>
    </p:spTree>
    <p:extLst>
      <p:ext uri="{BB962C8B-B14F-4D97-AF65-F5344CB8AC3E}">
        <p14:creationId xmlns:p14="http://schemas.microsoft.com/office/powerpoint/2010/main" val="1717492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DA41BC9E-824C-441A-B1C0-7FFF744A3068}"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C959FEF6-28C3-4B9D-B303-3E1AAA97587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8337469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172D33F5-D0D3-4DC5-B32D-342BC6968F8F}"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fontAlgn="base">
              <a:spcBef>
                <a:spcPct val="0"/>
              </a:spcBef>
              <a:spcAft>
                <a:spcPct val="0"/>
              </a:spcAft>
            </a:pPr>
            <a:fld id="{5EFA7044-4AA5-4318-A978-53E78B5F9B8C}"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36128166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Rectangle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Date Placeholder 1"/>
          <p:cNvSpPr>
            <a:spLocks noGrp="1"/>
          </p:cNvSpPr>
          <p:nvPr>
            <p:ph type="dt" sz="half" idx="10"/>
          </p:nvPr>
        </p:nvSpPr>
        <p:spPr/>
        <p:txBody>
          <a:bodyPr/>
          <a:lstStyle>
            <a:lvl1pPr>
              <a:defRPr/>
            </a:lvl1pPr>
            <a:extLst/>
          </a:lstStyle>
          <a:p>
            <a:pPr>
              <a:defRPr/>
            </a:pPr>
            <a:fld id="{406EB5DF-EE48-44CF-AB22-39624B9C348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lstStyle>
          <a:p>
            <a:pPr fontAlgn="base">
              <a:spcBef>
                <a:spcPct val="0"/>
              </a:spcBef>
              <a:spcAft>
                <a:spcPct val="0"/>
              </a:spcAft>
            </a:pPr>
            <a:fld id="{2C3E5BA0-11AE-4FF1-BB1B-4233B7F4B44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41347424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3F4DA864-0F23-446F-980F-03910060EAC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23DECD86-0D18-4ACA-A91C-80D063A2300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52616452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Flowchart: Process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lowchart: Process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10CDCBE9-A6CA-41EF-9E5F-214D92EF4D10}"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lstStyle>
          <a:p>
            <a:pPr fontAlgn="base">
              <a:spcBef>
                <a:spcPct val="0"/>
              </a:spcBef>
              <a:spcAft>
                <a:spcPct val="0"/>
              </a:spcAft>
            </a:pPr>
            <a:fld id="{9C151054-8EC8-4ED6-8F4E-D59C897E5E3E}"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338249433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09C7A031-3B4A-4B24-9D99-0D3EA02D2422}"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46A7A045-0B77-4E03-8D68-5A153EED985A}"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17259912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A90E0A9-5D29-4EBB-AD5E-94EEE36FD359}"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fontAlgn="base">
              <a:spcBef>
                <a:spcPct val="0"/>
              </a:spcBef>
              <a:spcAft>
                <a:spcPct val="0"/>
              </a:spcAft>
            </a:pPr>
            <a:fld id="{CFB8537C-A954-4834-A5F8-2F83DE01471D}" type="slidenum">
              <a:rPr lang="en-US" altLang="vi-VN" smtClean="0"/>
              <a:pPr fontAlgn="base">
                <a:spcBef>
                  <a:spcPct val="0"/>
                </a:spcBef>
                <a:spcAft>
                  <a:spcPct val="0"/>
                </a:spcAft>
              </a:pPr>
              <a:t>‹#›</a:t>
            </a:fld>
            <a:endParaRPr lang="en-US" altLang="vi-VN" smtClean="0"/>
          </a:p>
        </p:txBody>
      </p:sp>
    </p:spTree>
    <p:extLst>
      <p:ext uri="{BB962C8B-B14F-4D97-AF65-F5344CB8AC3E}">
        <p14:creationId xmlns:p14="http://schemas.microsoft.com/office/powerpoint/2010/main" val="250442661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36971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81970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1196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252B-52A3-47FF-A8FA-B8AD6F7D134A}" type="slidenum">
              <a:rPr lang="en-US" smtClean="0"/>
              <a:pPr/>
              <a:t>‹#›</a:t>
            </a:fld>
            <a:endParaRPr lang="en-US"/>
          </a:p>
        </p:txBody>
      </p:sp>
    </p:spTree>
    <p:extLst>
      <p:ext uri="{BB962C8B-B14F-4D97-AF65-F5344CB8AC3E}">
        <p14:creationId xmlns:p14="http://schemas.microsoft.com/office/powerpoint/2010/main" val="4259155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4118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3754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74662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7387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82444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818911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561107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8633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4621A-B6D3-4FAF-BDC1-7E604B3E55CC}" type="slidenum">
              <a:rPr lang="en-US" smtClean="0"/>
              <a:pPr/>
              <a:t>‹#›</a:t>
            </a:fld>
            <a:endParaRPr lang="en-US"/>
          </a:p>
        </p:txBody>
      </p:sp>
    </p:spTree>
    <p:extLst>
      <p:ext uri="{BB962C8B-B14F-4D97-AF65-F5344CB8AC3E}">
        <p14:creationId xmlns:p14="http://schemas.microsoft.com/office/powerpoint/2010/main" val="303026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5706D-30F1-4111-8ACF-7B0781EB4F58}" type="slidenum">
              <a:rPr lang="en-US" smtClean="0"/>
              <a:pPr/>
              <a:t>‹#›</a:t>
            </a:fld>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344582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4178D8A-4916-4A6E-9F3F-526929A41061}" type="slidenum">
              <a:rPr lang="en-US" smtClean="0"/>
              <a:pPr/>
              <a:t>‹#›</a:t>
            </a:fld>
            <a:endParaRPr lang="en-US"/>
          </a:p>
        </p:txBody>
      </p:sp>
    </p:spTree>
    <p:extLst>
      <p:ext uri="{BB962C8B-B14F-4D97-AF65-F5344CB8AC3E}">
        <p14:creationId xmlns:p14="http://schemas.microsoft.com/office/powerpoint/2010/main" val="347956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9"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910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 id="2147483726" r:id="rId17"/>
    <p:sldLayoutId id="2147483727" r:id="rId18"/>
    <p:sldLayoutId id="214748372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765077"/>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3467" y="274638"/>
            <a:ext cx="9999133" cy="1143000"/>
          </a:xfrm>
          <a:prstGeom prst="rect">
            <a:avLst/>
          </a:prstGeom>
        </p:spPr>
        <p:txBody>
          <a:bodyPr anchor="ctr">
            <a:normAutofit/>
          </a:bodyPr>
          <a:lstStyle/>
          <a:p>
            <a:r>
              <a:rPr lang="en-US" smtClean="0"/>
              <a:t>Click to edit Master title style</a:t>
            </a:r>
            <a:endParaRPr lang="en-US"/>
          </a:p>
        </p:txBody>
      </p:sp>
      <p:sp>
        <p:nvSpPr>
          <p:cNvPr id="1033" name="Text Placeholder 8"/>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0A8D7562-E8A4-4D85-921F-287BA7B437B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5A788"/>
                </a:solidFill>
                <a:latin typeface="Gill Sans MT"/>
              </a:defRPr>
            </a:lvl1pPr>
          </a:lstStyle>
          <a:p>
            <a:pPr fontAlgn="base">
              <a:spcBef>
                <a:spcPct val="0"/>
              </a:spcBef>
              <a:spcAft>
                <a:spcPct val="0"/>
              </a:spcAft>
            </a:pPr>
            <a:fld id="{2E355CD2-DFE1-4E66-8974-C7C0C5A1E55B}" type="slidenum">
              <a:rPr lang="en-US" altLang="vi-VN" smtClean="0"/>
              <a:pPr fontAlgn="base">
                <a:spcBef>
                  <a:spcPct val="0"/>
                </a:spcBef>
                <a:spcAft>
                  <a:spcPct val="0"/>
                </a:spcAft>
              </a:pPr>
              <a:t>‹#›</a:t>
            </a:fld>
            <a:endParaRPr lang="en-US" altLang="vi-VN" smtClean="0"/>
          </a:p>
        </p:txBody>
      </p:sp>
      <p:sp>
        <p:nvSpPr>
          <p:cNvPr id="15" name="Rectangle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56687555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3467" y="274638"/>
            <a:ext cx="9999133" cy="1143000"/>
          </a:xfrm>
          <a:prstGeom prst="rect">
            <a:avLst/>
          </a:prstGeom>
        </p:spPr>
        <p:txBody>
          <a:bodyPr anchor="ctr">
            <a:normAutofit/>
          </a:bodyPr>
          <a:lstStyle/>
          <a:p>
            <a:r>
              <a:rPr lang="en-US" smtClean="0"/>
              <a:t>Click to edit Master title style</a:t>
            </a:r>
            <a:endParaRPr lang="en-US"/>
          </a:p>
        </p:txBody>
      </p:sp>
      <p:sp>
        <p:nvSpPr>
          <p:cNvPr id="1033" name="Text Placeholder 8"/>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0A8D7562-E8A4-4D85-921F-287BA7B437B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5A788"/>
                </a:solidFill>
                <a:latin typeface="Gill Sans MT"/>
              </a:defRPr>
            </a:lvl1pPr>
          </a:lstStyle>
          <a:p>
            <a:pPr fontAlgn="base">
              <a:spcBef>
                <a:spcPct val="0"/>
              </a:spcBef>
              <a:spcAft>
                <a:spcPct val="0"/>
              </a:spcAft>
            </a:pPr>
            <a:fld id="{2E355CD2-DFE1-4E66-8974-C7C0C5A1E55B}" type="slidenum">
              <a:rPr lang="en-US" altLang="vi-VN" smtClean="0"/>
              <a:pPr fontAlgn="base">
                <a:spcBef>
                  <a:spcPct val="0"/>
                </a:spcBef>
                <a:spcAft>
                  <a:spcPct val="0"/>
                </a:spcAft>
              </a:pPr>
              <a:t>‹#›</a:t>
            </a:fld>
            <a:endParaRPr lang="en-US" altLang="vi-VN" smtClean="0"/>
          </a:p>
        </p:txBody>
      </p:sp>
      <p:sp>
        <p:nvSpPr>
          <p:cNvPr id="15" name="Rectangle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7029890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3467" y="274638"/>
            <a:ext cx="9999133" cy="1143000"/>
          </a:xfrm>
          <a:prstGeom prst="rect">
            <a:avLst/>
          </a:prstGeom>
        </p:spPr>
        <p:txBody>
          <a:bodyPr anchor="ctr">
            <a:normAutofit/>
          </a:bodyPr>
          <a:lstStyle/>
          <a:p>
            <a:r>
              <a:rPr lang="en-US" smtClean="0"/>
              <a:t>Click to edit Master title style</a:t>
            </a:r>
            <a:endParaRPr lang="en-US"/>
          </a:p>
        </p:txBody>
      </p:sp>
      <p:sp>
        <p:nvSpPr>
          <p:cNvPr id="1033" name="Text Placeholder 8"/>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0A8D7562-E8A4-4D85-921F-287BA7B437BD}" type="datetimeFigureOut">
              <a:rPr lang="en-US" smtClean="0">
                <a:solidFill>
                  <a:srgbClr val="E7DEC9">
                    <a:shade val="50000"/>
                    <a:satMod val="200000"/>
                  </a:srgbClr>
                </a:solidFill>
              </a:rPr>
              <a:pPr>
                <a:defRPr/>
              </a:pPr>
              <a:t>1/25/2024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5A788"/>
                </a:solidFill>
                <a:latin typeface="Gill Sans MT"/>
              </a:defRPr>
            </a:lvl1pPr>
          </a:lstStyle>
          <a:p>
            <a:pPr fontAlgn="base">
              <a:spcBef>
                <a:spcPct val="0"/>
              </a:spcBef>
              <a:spcAft>
                <a:spcPct val="0"/>
              </a:spcAft>
            </a:pPr>
            <a:fld id="{2E355CD2-DFE1-4E66-8974-C7C0C5A1E55B}" type="slidenum">
              <a:rPr lang="en-US" altLang="vi-VN" smtClean="0"/>
              <a:pPr fontAlgn="base">
                <a:spcBef>
                  <a:spcPct val="0"/>
                </a:spcBef>
                <a:spcAft>
                  <a:spcPct val="0"/>
                </a:spcAft>
              </a:pPr>
              <a:t>‹#›</a:t>
            </a:fld>
            <a:endParaRPr lang="en-US" altLang="vi-VN" smtClean="0"/>
          </a:p>
        </p:txBody>
      </p:sp>
      <p:sp>
        <p:nvSpPr>
          <p:cNvPr id="15" name="Rectangle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637972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68E3E-B206-402C-9D55-51055930DE93}" type="datetimeFigureOut">
              <a:rPr lang="vi-VN" smtClean="0">
                <a:solidFill>
                  <a:prstClr val="black">
                    <a:tint val="75000"/>
                  </a:prstClr>
                </a:solidFill>
              </a:rPr>
              <a:pPr/>
              <a:t>25/01/2024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B0F6C-3CBB-4F7D-A377-EA8EB202912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566187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0.png"/><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3" cstate="print">
            <a:extLst>
              <a:ext uri="{28A0092B-C50C-407E-A947-70E740481C1C}">
                <a14:useLocalDpi xmlns:a14="http://schemas.microsoft.com/office/drawing/2010/main" val="0"/>
              </a:ext>
            </a:extLst>
          </a:blip>
          <a:srcRect l="10834" t="5556" r="5833" b="3333"/>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2286000" y="1447801"/>
            <a:ext cx="7772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400" b="1" dirty="0">
                <a:solidFill>
                  <a:srgbClr val="FF0000"/>
                </a:solidFill>
                <a:latin typeface="Times New Roman" pitchFamily="18" charset="0"/>
              </a:rPr>
              <a:t>Chào mừng các thầy, cô giáo đến dự giờ môn Vật </a:t>
            </a:r>
            <a:r>
              <a:rPr lang="en-US" sz="4400" b="1" dirty="0" smtClean="0">
                <a:solidFill>
                  <a:srgbClr val="FF0000"/>
                </a:solidFill>
                <a:latin typeface="Times New Roman" pitchFamily="18" charset="0"/>
              </a:rPr>
              <a:t>lí </a:t>
            </a:r>
            <a:endParaRPr lang="en-US" sz="4400" b="1" dirty="0">
              <a:solidFill>
                <a:srgbClr val="FF0000"/>
              </a:solidFill>
              <a:latin typeface="Times New Roman" pitchFamily="18" charset="0"/>
            </a:endParaRPr>
          </a:p>
          <a:p>
            <a:pPr algn="ctr" eaLnBrk="1" hangingPunct="1">
              <a:spcBef>
                <a:spcPct val="50000"/>
              </a:spcBef>
            </a:pPr>
            <a:r>
              <a:rPr lang="en-US" sz="4400" b="1" dirty="0">
                <a:solidFill>
                  <a:srgbClr val="FF0000"/>
                </a:solidFill>
                <a:latin typeface="Times New Roman" pitchFamily="18" charset="0"/>
              </a:rPr>
              <a:t>lớp 10A3</a:t>
            </a:r>
          </a:p>
        </p:txBody>
      </p:sp>
    </p:spTree>
    <p:extLst>
      <p:ext uri="{BB962C8B-B14F-4D97-AF65-F5344CB8AC3E}">
        <p14:creationId xmlns:p14="http://schemas.microsoft.com/office/powerpoint/2010/main" val="26104520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8" name="Group 7" descr="n18 zalo Nguyen Thu Trang">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0000"/>
                  </a:solidFill>
                  <a:effectLst/>
                  <a:uLnTx/>
                  <a:uFillTx/>
                  <a:latin typeface="Calibri" panose="020F0502020204030204" pitchFamily="34" charset="0"/>
                  <a:ea typeface="굴림" panose="020B0600000101010101" pitchFamily="34" charset="-127"/>
                  <a:cs typeface="Calibri" panose="020F0502020204030204" pitchFamily="34" charset="0"/>
                </a:rPr>
                <a:t>Moment lực</a:t>
              </a:r>
              <a:endParaRPr kumimoji="0" lang="ko-KR" altLang="en-US" sz="2800" b="1" i="0" u="none" strike="noStrike" kern="1200" cap="none" spc="0" normalizeH="0" baseline="0" noProof="0" dirty="0">
                <a:ln>
                  <a:noFill/>
                </a:ln>
                <a:solidFill>
                  <a:srgbClr val="FF0000"/>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srgbClr val="FF0000"/>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FF0000"/>
                    </a:solidFill>
                    <a:effectLst/>
                    <a:uLnTx/>
                    <a:uFillTx/>
                    <a:latin typeface="Calibri" panose="020F0502020204030204" pitchFamily="34" charset="0"/>
                    <a:ea typeface="굴림" panose="020B0600000101010101" pitchFamily="34" charset="-127"/>
                    <a:cs typeface="Calibri" panose="020F0502020204030204" pitchFamily="34" charset="0"/>
                  </a:rPr>
                  <a:t>I</a:t>
                </a:r>
                <a:endParaRPr kumimoji="0" lang="ko-KR" altLang="en-US" sz="2800" b="1" i="0" u="none" strike="noStrike" kern="1200" cap="none" spc="0" normalizeH="0" baseline="0" noProof="0" dirty="0">
                  <a:ln>
                    <a:noFill/>
                  </a:ln>
                  <a:solidFill>
                    <a:srgbClr val="FF0000"/>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grpSp>
      <p:sp>
        <p:nvSpPr>
          <p:cNvPr id="12" name="TextBox 11" descr="n18 zalo Nguyen Thu Trang">
            <a:extLst>
              <a:ext uri="{FF2B5EF4-FFF2-40B4-BE49-F238E27FC236}">
                <a16:creationId xmlns:a16="http://schemas.microsoft.com/office/drawing/2014/main" id="{2F957199-6851-C8A6-5227-43DBC81BD504}"/>
              </a:ext>
            </a:extLst>
          </p:cNvPr>
          <p:cNvSpPr txBox="1"/>
          <p:nvPr/>
        </p:nvSpPr>
        <p:spPr>
          <a:xfrm>
            <a:off x="529508" y="3191232"/>
            <a:ext cx="7448084" cy="2092881"/>
          </a:xfrm>
          <a:prstGeom prst="rect">
            <a:avLst/>
          </a:prstGeom>
          <a:noFill/>
          <a:ln w="28575">
            <a:noFill/>
          </a:ln>
        </p:spPr>
        <p:txBody>
          <a:bodyPr wrap="square">
            <a:spAutoFit/>
          </a:bodyPr>
          <a:lstStyle/>
          <a:p>
            <a:pPr algn="just">
              <a:spcBef>
                <a:spcPts val="600"/>
              </a:spcBef>
              <a:tabLst>
                <a:tab pos="114300" algn="l"/>
              </a:tabLst>
            </a:pP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Môment</a:t>
            </a: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lực đối với một trục quay là đại lượng đặc trưng cho tác dụng làm quay của lực và được đo bằng tích của lực với cánh tay đòn của nó.</a:t>
            </a:r>
            <a:endPar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tabLst>
                <a:tab pos="228600" algn="l"/>
                <a:tab pos="857250" algn="l"/>
              </a:tabLst>
            </a:pP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 = </a:t>
            </a:r>
            <a:r>
              <a:rPr lang="en-US" sz="2400" i="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F.d</a:t>
            </a:r>
            <a:endPar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5425" algn="just">
              <a:spcBef>
                <a:spcPts val="600"/>
              </a:spcBef>
            </a:pPr>
            <a:r>
              <a:rPr lang="pt-BR" sz="2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BR"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Đơn vị của momen của lực </a:t>
            </a:r>
            <a:r>
              <a:rPr lang="pt-BR" sz="24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pt-BR"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descr="n18 zalo Nguyen Thu Trang">
            <a:extLst>
              <a:ext uri="{FF2B5EF4-FFF2-40B4-BE49-F238E27FC236}">
                <a16:creationId xmlns:a16="http://schemas.microsoft.com/office/drawing/2014/main" id="{E20A0165-EE2F-EC89-BBAF-AB41D1D575E2}"/>
              </a:ext>
            </a:extLst>
          </p:cNvPr>
          <p:cNvPicPr>
            <a:picLocks noChangeAspect="1"/>
          </p:cNvPicPr>
          <p:nvPr/>
        </p:nvPicPr>
        <p:blipFill>
          <a:blip r:embed="rId3"/>
          <a:stretch>
            <a:fillRect/>
          </a:stretch>
        </p:blipFill>
        <p:spPr>
          <a:xfrm>
            <a:off x="8567585" y="3680418"/>
            <a:ext cx="2972828" cy="2567741"/>
          </a:xfrm>
          <a:prstGeom prst="rect">
            <a:avLst/>
          </a:prstGeom>
        </p:spPr>
      </p:pic>
      <p:pic>
        <p:nvPicPr>
          <p:cNvPr id="10" name="Picture 9" descr="n18 zalo Nguyen Thu Trang">
            <a:extLst>
              <a:ext uri="{FF2B5EF4-FFF2-40B4-BE49-F238E27FC236}">
                <a16:creationId xmlns:a16="http://schemas.microsoft.com/office/drawing/2014/main" id="{3296C247-16A5-3050-0C4E-4C35AFEC5AA6}"/>
              </a:ext>
            </a:extLst>
          </p:cNvPr>
          <p:cNvPicPr>
            <a:picLocks noChangeAspect="1"/>
          </p:cNvPicPr>
          <p:nvPr/>
        </p:nvPicPr>
        <p:blipFill rotWithShape="1">
          <a:blip r:embed="rId4">
            <a:extLst>
              <a:ext uri="{28A0092B-C50C-407E-A947-70E740481C1C}">
                <a14:useLocalDpi xmlns:a14="http://schemas.microsoft.com/office/drawing/2010/main" val="0"/>
              </a:ext>
            </a:extLst>
          </a:blip>
          <a:srcRect l="25926" r="34343" b="61217"/>
          <a:stretch/>
        </p:blipFill>
        <p:spPr bwMode="auto">
          <a:xfrm>
            <a:off x="8450644" y="958538"/>
            <a:ext cx="1653955" cy="2593768"/>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529508" y="1660310"/>
            <a:ext cx="3428537"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1. Cánh tay đòn của lực: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58974" y="2195900"/>
            <a:ext cx="6489131" cy="461665"/>
          </a:xfrm>
          <a:prstGeom prst="rect">
            <a:avLst/>
          </a:prstGeom>
          <a:noFill/>
        </p:spPr>
        <p:txBody>
          <a:bodyPr wrap="square" rtlCol="0">
            <a:spAutoFit/>
          </a:bodyPr>
          <a:lstStyle/>
          <a:p>
            <a:r>
              <a:rPr lang="en-US" sz="2400" dirty="0" smtClean="0">
                <a:solidFill>
                  <a:srgbClr val="0000CC"/>
                </a:solidFill>
                <a:latin typeface="Times New Roman" panose="02020603050405020304" pitchFamily="18" charset="0"/>
                <a:cs typeface="Times New Roman" panose="02020603050405020304" pitchFamily="18" charset="0"/>
              </a:rPr>
              <a:t>- Là khoảng cách từ trục quay đến giá của lực</a:t>
            </a:r>
            <a:endParaRPr lang="vi-VN" sz="2400" dirty="0">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75003" y="2707685"/>
            <a:ext cx="342853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r>
              <a:rPr lang="en-US" sz="2400" b="1" dirty="0" smtClean="0">
                <a:solidFill>
                  <a:srgbClr val="FF0000"/>
                </a:solidFill>
                <a:latin typeface="Times New Roman" panose="02020603050405020304" pitchFamily="18" charset="0"/>
                <a:cs typeface="Times New Roman" panose="02020603050405020304" pitchFamily="18" charset="0"/>
              </a:rPr>
              <a:t>. Moment lực </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0916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971800" y="1143000"/>
            <a:ext cx="7499350" cy="5181600"/>
          </a:xfrm>
        </p:spPr>
        <p:txBody>
          <a:bodyPr/>
          <a:lstStyle/>
          <a:p>
            <a:pPr eaLnBrk="1" hangingPunct="1"/>
            <a:r>
              <a:rPr lang="en-US" altLang="vi-VN" dirty="0" smtClean="0"/>
              <a:t>Quan sát các hình sau đây.</a:t>
            </a:r>
          </a:p>
        </p:txBody>
      </p:sp>
      <p:pic>
        <p:nvPicPr>
          <p:cNvPr id="12" name="Picture 7" descr="an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05001"/>
            <a:ext cx="658971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200400" y="5715001"/>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latin typeface="Gill Sans MT"/>
              </a:rPr>
              <a:t>Giá của lực cắt trục quay</a:t>
            </a:r>
          </a:p>
        </p:txBody>
      </p:sp>
      <p:cxnSp>
        <p:nvCxnSpPr>
          <p:cNvPr id="15" name="Straight Arrow Connector 14"/>
          <p:cNvCxnSpPr/>
          <p:nvPr/>
        </p:nvCxnSpPr>
        <p:spPr>
          <a:xfrm flipV="1">
            <a:off x="5867400" y="3352800"/>
            <a:ext cx="914400" cy="5334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a:xfrm rot="5400000">
            <a:off x="5219700" y="-13398500"/>
            <a:ext cx="3276600" cy="0"/>
          </a:xfrm>
          <a:prstGeom prst="line">
            <a:avLst/>
          </a:prstGeom>
        </p:spPr>
        <p:style>
          <a:lnRef idx="3">
            <a:schemeClr val="accent3"/>
          </a:lnRef>
          <a:fillRef idx="0">
            <a:schemeClr val="accent3"/>
          </a:fillRef>
          <a:effectRef idx="2">
            <a:schemeClr val="accent3"/>
          </a:effectRef>
          <a:fontRef idx="minor">
            <a:schemeClr val="tx1"/>
          </a:fontRef>
        </p:style>
      </p:cxnSp>
      <p:sp>
        <p:nvSpPr>
          <p:cNvPr id="9" name="TextBox 8"/>
          <p:cNvSpPr txBox="1">
            <a:spLocks noChangeArrowheads="1"/>
          </p:cNvSpPr>
          <p:nvPr/>
        </p:nvSpPr>
        <p:spPr bwMode="auto">
          <a:xfrm>
            <a:off x="5257800" y="5715001"/>
            <a:ext cx="114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latin typeface="Gill Sans MT"/>
              </a:rPr>
              <a:t>Giá của lực cắt trục quay</a:t>
            </a:r>
          </a:p>
        </p:txBody>
      </p:sp>
      <p:cxnSp>
        <p:nvCxnSpPr>
          <p:cNvPr id="14" name="Straight Arrow Connector 13"/>
          <p:cNvCxnSpPr/>
          <p:nvPr/>
        </p:nvCxnSpPr>
        <p:spPr>
          <a:xfrm rot="5400000" flipH="1" flipV="1">
            <a:off x="6934201" y="3200401"/>
            <a:ext cx="914400" cy="3175"/>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rot="5400000">
            <a:off x="6515100" y="3543300"/>
            <a:ext cx="3276600" cy="0"/>
          </a:xfrm>
          <a:prstGeom prst="line">
            <a:avLst/>
          </a:prstGeom>
        </p:spPr>
        <p:style>
          <a:lnRef idx="2">
            <a:schemeClr val="accent3"/>
          </a:lnRef>
          <a:fillRef idx="0">
            <a:schemeClr val="accent3"/>
          </a:fillRef>
          <a:effectRef idx="1">
            <a:schemeClr val="accent3"/>
          </a:effectRef>
          <a:fontRef idx="minor">
            <a:schemeClr val="tx1"/>
          </a:fontRef>
        </p:style>
      </p:cxnSp>
      <p:sp>
        <p:nvSpPr>
          <p:cNvPr id="16" name="TextBox 15"/>
          <p:cNvSpPr txBox="1">
            <a:spLocks noChangeArrowheads="1"/>
          </p:cNvSpPr>
          <p:nvPr/>
        </p:nvSpPr>
        <p:spPr bwMode="auto">
          <a:xfrm>
            <a:off x="6781800" y="5715001"/>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Giá của lực song song với trục quay</a:t>
            </a:r>
          </a:p>
        </p:txBody>
      </p:sp>
      <p:cxnSp>
        <p:nvCxnSpPr>
          <p:cNvPr id="19" name="Straight Arrow Connector 18"/>
          <p:cNvCxnSpPr/>
          <p:nvPr/>
        </p:nvCxnSpPr>
        <p:spPr>
          <a:xfrm>
            <a:off x="8763000" y="3733800"/>
            <a:ext cx="609600" cy="2286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flipV="1">
            <a:off x="8763000" y="3352800"/>
            <a:ext cx="609600" cy="381000"/>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a:off x="8915400" y="3657600"/>
            <a:ext cx="228600" cy="76200"/>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rot="10800000" flipV="1">
            <a:off x="8991600" y="3733800"/>
            <a:ext cx="152400" cy="76200"/>
          </a:xfrm>
          <a:prstGeom prst="line">
            <a:avLst/>
          </a:prstGeom>
        </p:spPr>
        <p:style>
          <a:lnRef idx="1">
            <a:schemeClr val="accent3"/>
          </a:lnRef>
          <a:fillRef idx="0">
            <a:schemeClr val="accent3"/>
          </a:fillRef>
          <a:effectRef idx="0">
            <a:schemeClr val="accent3"/>
          </a:effectRef>
          <a:fontRef idx="minor">
            <a:schemeClr val="tx1"/>
          </a:fontRef>
        </p:style>
      </p:cxnSp>
      <p:sp>
        <p:nvSpPr>
          <p:cNvPr id="26" name="TextBox 25"/>
          <p:cNvSpPr txBox="1">
            <a:spLocks noChangeArrowheads="1"/>
          </p:cNvSpPr>
          <p:nvPr/>
        </p:nvSpPr>
        <p:spPr bwMode="auto">
          <a:xfrm>
            <a:off x="8763000" y="5638801"/>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Giá của lực ko đi qua trục quay</a:t>
            </a:r>
          </a:p>
        </p:txBody>
      </p:sp>
      <p:cxnSp>
        <p:nvCxnSpPr>
          <p:cNvPr id="34" name="Straight Connector 33"/>
          <p:cNvCxnSpPr/>
          <p:nvPr/>
        </p:nvCxnSpPr>
        <p:spPr>
          <a:xfrm rot="5400000">
            <a:off x="5105400" y="3115360"/>
            <a:ext cx="33528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72645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1">
                                            <p:txEl>
                                              <p:pRg st="0" end="0"/>
                                            </p:txEl>
                                          </p:spTgt>
                                        </p:tgtEl>
                                      </p:cBhvr>
                                    </p:animEffect>
                                    <p:set>
                                      <p:cBhvr>
                                        <p:cTn id="12"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par>
                                <p:cTn id="33" presetID="3" presetClass="entr" presetSubtype="1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linds(horizontal)">
                                      <p:cBhvr>
                                        <p:cTn id="40" dur="500"/>
                                        <p:tgtEl>
                                          <p:spTgt spid="9">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horizontal)">
                                      <p:cBhvr>
                                        <p:cTn id="48" dur="500"/>
                                        <p:tgtEl>
                                          <p:spTgt spid="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blinds(horizontal)">
                                      <p:cBhvr>
                                        <p:cTn id="53" dur="500"/>
                                        <p:tgtEl>
                                          <p:spTgt spid="16">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ox(in)">
                                      <p:cBhvr>
                                        <p:cTn id="58" dur="500"/>
                                        <p:tgtEl>
                                          <p:spTgt spid="21"/>
                                        </p:tgtEl>
                                      </p:cBhvr>
                                    </p:animEffect>
                                  </p:childTnLst>
                                </p:cTn>
                              </p:par>
                              <p:par>
                                <p:cTn id="59" presetID="4" presetClass="entr" presetSubtype="16"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500"/>
                                        <p:tgtEl>
                                          <p:spTgt spid="1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ox(in)">
                                      <p:cBhvr>
                                        <p:cTn id="66" dur="500"/>
                                        <p:tgtEl>
                                          <p:spTgt spid="25"/>
                                        </p:tgtEl>
                                      </p:cBhvr>
                                    </p:animEffect>
                                  </p:childTnLst>
                                </p:cTn>
                              </p:par>
                              <p:par>
                                <p:cTn id="67" presetID="4" presetClass="entr" presetSubtype="16"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blinds(horizontal)">
                                      <p:cBhvr>
                                        <p:cTn id="74" dur="500"/>
                                        <p:tgtEl>
                                          <p:spTgt spid="26">
                                            <p:txEl>
                                              <p:pRg st="0" end="0"/>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8" presetClass="exit" presetSubtype="16" fill="hold" nodeType="clickEffect">
                                  <p:stCondLst>
                                    <p:cond delay="0"/>
                                  </p:stCondLst>
                                  <p:childTnLst>
                                    <p:animEffect transition="out" filter="diamond(in)">
                                      <p:cBhvr>
                                        <p:cTn id="78" dur="2000"/>
                                        <p:tgtEl>
                                          <p:spTgt spid="19"/>
                                        </p:tgtEl>
                                      </p:cBhvr>
                                    </p:animEffect>
                                    <p:set>
                                      <p:cBhvr>
                                        <p:cTn id="79" dur="1" fill="hold">
                                          <p:stCondLst>
                                            <p:cond delay="1999"/>
                                          </p:stCondLst>
                                        </p:cTn>
                                        <p:tgtEl>
                                          <p:spTgt spid="19"/>
                                        </p:tgtEl>
                                        <p:attrNameLst>
                                          <p:attrName>style.visibility</p:attrName>
                                        </p:attrNameLst>
                                      </p:cBhvr>
                                      <p:to>
                                        <p:strVal val="hidden"/>
                                      </p:to>
                                    </p:set>
                                  </p:childTnLst>
                                </p:cTn>
                              </p:par>
                              <p:par>
                                <p:cTn id="80" presetID="8" presetClass="exit" presetSubtype="16" fill="hold" nodeType="withEffect">
                                  <p:stCondLst>
                                    <p:cond delay="0"/>
                                  </p:stCondLst>
                                  <p:childTnLst>
                                    <p:animEffect transition="out" filter="diamond(in)">
                                      <p:cBhvr>
                                        <p:cTn id="81" dur="2000"/>
                                        <p:tgtEl>
                                          <p:spTgt spid="25"/>
                                        </p:tgtEl>
                                      </p:cBhvr>
                                    </p:animEffect>
                                    <p:set>
                                      <p:cBhvr>
                                        <p:cTn id="82" dur="1" fill="hold">
                                          <p:stCondLst>
                                            <p:cond delay="1999"/>
                                          </p:stCondLst>
                                        </p:cTn>
                                        <p:tgtEl>
                                          <p:spTgt spid="25"/>
                                        </p:tgtEl>
                                        <p:attrNameLst>
                                          <p:attrName>style.visibility</p:attrName>
                                        </p:attrNameLst>
                                      </p:cBhvr>
                                      <p:to>
                                        <p:strVal val="hidden"/>
                                      </p:to>
                                    </p:set>
                                  </p:childTnLst>
                                </p:cTn>
                              </p:par>
                              <p:par>
                                <p:cTn id="83" presetID="8" presetClass="exit" presetSubtype="16" fill="hold" nodeType="withEffect">
                                  <p:stCondLst>
                                    <p:cond delay="0"/>
                                  </p:stCondLst>
                                  <p:childTnLst>
                                    <p:animEffect transition="out" filter="diamond(in)">
                                      <p:cBhvr>
                                        <p:cTn id="84" dur="2000"/>
                                        <p:tgtEl>
                                          <p:spTgt spid="21"/>
                                        </p:tgtEl>
                                      </p:cBhvr>
                                    </p:animEffect>
                                    <p:set>
                                      <p:cBhvr>
                                        <p:cTn id="85" dur="1" fill="hold">
                                          <p:stCondLst>
                                            <p:cond delay="1999"/>
                                          </p:stCondLst>
                                        </p:cTn>
                                        <p:tgtEl>
                                          <p:spTgt spid="21"/>
                                        </p:tgtEl>
                                        <p:attrNameLst>
                                          <p:attrName>style.visibility</p:attrName>
                                        </p:attrNameLst>
                                      </p:cBhvr>
                                      <p:to>
                                        <p:strVal val="hidden"/>
                                      </p:to>
                                    </p:set>
                                  </p:childTnLst>
                                </p:cTn>
                              </p:par>
                              <p:par>
                                <p:cTn id="86" presetID="8" presetClass="exit" presetSubtype="16" fill="hold" nodeType="withEffect">
                                  <p:stCondLst>
                                    <p:cond delay="0"/>
                                  </p:stCondLst>
                                  <p:childTnLst>
                                    <p:animEffect transition="out" filter="diamond(in)">
                                      <p:cBhvr>
                                        <p:cTn id="87" dur="2000"/>
                                        <p:tgtEl>
                                          <p:spTgt spid="23"/>
                                        </p:tgtEl>
                                      </p:cBhvr>
                                    </p:animEffect>
                                    <p:set>
                                      <p:cBhvr>
                                        <p:cTn id="88" dur="1" fill="hold">
                                          <p:stCondLst>
                                            <p:cond delay="1999"/>
                                          </p:stCondLst>
                                        </p:cTn>
                                        <p:tgtEl>
                                          <p:spTgt spid="23"/>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34"/>
                                        </p:tgtEl>
                                      </p:cBhvr>
                                    </p:animEffect>
                                    <p:set>
                                      <p:cBhvr>
                                        <p:cTn id="93" dur="1" fill="hold">
                                          <p:stCondLst>
                                            <p:cond delay="499"/>
                                          </p:stCondLst>
                                        </p:cTn>
                                        <p:tgtEl>
                                          <p:spTgt spid="34"/>
                                        </p:tgtEl>
                                        <p:attrNameLst>
                                          <p:attrName>style.visibility</p:attrName>
                                        </p:attrNameLst>
                                      </p:cBhvr>
                                      <p:to>
                                        <p:strVal val="hidden"/>
                                      </p:to>
                                    </p:set>
                                  </p:childTnLst>
                                </p:cTn>
                              </p:par>
                              <p:par>
                                <p:cTn id="94" presetID="8" presetClass="exit" presetSubtype="16" fill="hold" nodeType="withEffect">
                                  <p:stCondLst>
                                    <p:cond delay="0"/>
                                  </p:stCondLst>
                                  <p:childTnLst>
                                    <p:animEffect transition="out" filter="diamond(in)">
                                      <p:cBhvr>
                                        <p:cTn id="95" dur="2000"/>
                                        <p:tgtEl>
                                          <p:spTgt spid="17"/>
                                        </p:tgtEl>
                                      </p:cBhvr>
                                    </p:animEffect>
                                    <p:set>
                                      <p:cBhvr>
                                        <p:cTn id="96" dur="1" fill="hold">
                                          <p:stCondLst>
                                            <p:cond delay="1999"/>
                                          </p:stCondLst>
                                        </p:cTn>
                                        <p:tgtEl>
                                          <p:spTgt spid="17"/>
                                        </p:tgtEl>
                                        <p:attrNameLst>
                                          <p:attrName>style.visibility</p:attrName>
                                        </p:attrNameLst>
                                      </p:cBhvr>
                                      <p:to>
                                        <p:strVal val="hidden"/>
                                      </p:to>
                                    </p:set>
                                  </p:childTnLst>
                                </p:cTn>
                              </p:par>
                              <p:par>
                                <p:cTn id="97" presetID="8" presetClass="exit" presetSubtype="16" fill="hold" nodeType="withEffect">
                                  <p:stCondLst>
                                    <p:cond delay="0"/>
                                  </p:stCondLst>
                                  <p:childTnLst>
                                    <p:animEffect transition="out" filter="diamond(in)">
                                      <p:cBhvr>
                                        <p:cTn id="98" dur="2000"/>
                                        <p:tgtEl>
                                          <p:spTgt spid="14"/>
                                        </p:tgtEl>
                                      </p:cBhvr>
                                    </p:animEffect>
                                    <p:set>
                                      <p:cBhvr>
                                        <p:cTn id="99" dur="1" fill="hold">
                                          <p:stCondLst>
                                            <p:cond delay="1999"/>
                                          </p:stCondLst>
                                        </p:cTn>
                                        <p:tgtEl>
                                          <p:spTgt spid="14"/>
                                        </p:tgtEl>
                                        <p:attrNameLst>
                                          <p:attrName>style.visibility</p:attrName>
                                        </p:attrNameLst>
                                      </p:cBhvr>
                                      <p:to>
                                        <p:strVal val="hidden"/>
                                      </p:to>
                                    </p:set>
                                  </p:childTnLst>
                                </p:cTn>
                              </p:par>
                              <p:par>
                                <p:cTn id="100" presetID="8" presetClass="exit" presetSubtype="16" fill="hold" nodeType="withEffect">
                                  <p:stCondLst>
                                    <p:cond delay="0"/>
                                  </p:stCondLst>
                                  <p:childTnLst>
                                    <p:animEffect transition="out" filter="diamond(in)">
                                      <p:cBhvr>
                                        <p:cTn id="101" dur="2000"/>
                                        <p:tgtEl>
                                          <p:spTgt spid="28"/>
                                        </p:tgtEl>
                                      </p:cBhvr>
                                    </p:animEffect>
                                    <p:set>
                                      <p:cBhvr>
                                        <p:cTn id="102" dur="1" fill="hold">
                                          <p:stCondLst>
                                            <p:cond delay="1999"/>
                                          </p:stCondLst>
                                        </p:cTn>
                                        <p:tgtEl>
                                          <p:spTgt spid="28"/>
                                        </p:tgtEl>
                                        <p:attrNameLst>
                                          <p:attrName>style.visibility</p:attrName>
                                        </p:attrNameLst>
                                      </p:cBhvr>
                                      <p:to>
                                        <p:strVal val="hidden"/>
                                      </p:to>
                                    </p:set>
                                  </p:childTnLst>
                                </p:cTn>
                              </p:par>
                              <p:par>
                                <p:cTn id="103" presetID="8" presetClass="exit" presetSubtype="16" fill="hold" nodeType="withEffect">
                                  <p:stCondLst>
                                    <p:cond delay="0"/>
                                  </p:stCondLst>
                                  <p:childTnLst>
                                    <p:animEffect transition="out" filter="diamond(in)">
                                      <p:cBhvr>
                                        <p:cTn id="104" dur="2000"/>
                                        <p:tgtEl>
                                          <p:spTgt spid="15"/>
                                        </p:tgtEl>
                                      </p:cBhvr>
                                    </p:animEffect>
                                    <p:set>
                                      <p:cBhvr>
                                        <p:cTn id="105" dur="1" fill="hold">
                                          <p:stCondLst>
                                            <p:cond delay="1999"/>
                                          </p:stCondLst>
                                        </p:cTn>
                                        <p:tgtEl>
                                          <p:spTgt spid="15"/>
                                        </p:tgtEl>
                                        <p:attrNameLst>
                                          <p:attrName>style.visibility</p:attrName>
                                        </p:attrNameLst>
                                      </p:cBhvr>
                                      <p:to>
                                        <p:strVal val="hidden"/>
                                      </p:to>
                                    </p:set>
                                  </p:childTnLst>
                                </p:cTn>
                              </p:par>
                              <p:par>
                                <p:cTn id="106" presetID="8" presetClass="exit" presetSubtype="16" fill="hold" nodeType="withEffect">
                                  <p:stCondLst>
                                    <p:cond delay="0"/>
                                  </p:stCondLst>
                                  <p:childTnLst>
                                    <p:animEffect transition="out" filter="diamond(in)">
                                      <p:cBhvr>
                                        <p:cTn id="107" dur="2000"/>
                                        <p:tgtEl>
                                          <p:spTgt spid="12"/>
                                        </p:tgtEl>
                                      </p:cBhvr>
                                    </p:animEffect>
                                    <p:set>
                                      <p:cBhvr>
                                        <p:cTn id="108" dur="1" fill="hold">
                                          <p:stCondLst>
                                            <p:cond delay="1999"/>
                                          </p:stCondLst>
                                        </p:cTn>
                                        <p:tgtEl>
                                          <p:spTgt spid="12"/>
                                        </p:tgtEl>
                                        <p:attrNameLst>
                                          <p:attrName>style.visibility</p:attrName>
                                        </p:attrNameLst>
                                      </p:cBhvr>
                                      <p:to>
                                        <p:strVal val="hidden"/>
                                      </p:to>
                                    </p:set>
                                  </p:childTnLst>
                                </p:cTn>
                              </p:par>
                              <p:par>
                                <p:cTn id="109" presetID="8" presetClass="exit" presetSubtype="16" fill="hold" grpId="0" nodeType="withEffect">
                                  <p:stCondLst>
                                    <p:cond delay="0"/>
                                  </p:stCondLst>
                                  <p:childTnLst>
                                    <p:animEffect transition="out" filter="diamond(in)">
                                      <p:cBhvr>
                                        <p:cTn id="110" dur="2000"/>
                                        <p:tgtEl>
                                          <p:spTgt spid="13">
                                            <p:txEl>
                                              <p:pRg st="0" end="0"/>
                                            </p:txEl>
                                          </p:spTgt>
                                        </p:tgtEl>
                                      </p:cBhvr>
                                    </p:animEffect>
                                    <p:set>
                                      <p:cBhvr>
                                        <p:cTn id="111" dur="1" fill="hold">
                                          <p:stCondLst>
                                            <p:cond delay="1999"/>
                                          </p:stCondLst>
                                        </p:cTn>
                                        <p:tgtEl>
                                          <p:spTgt spid="13">
                                            <p:txEl>
                                              <p:pRg st="0" end="0"/>
                                            </p:txEl>
                                          </p:spTgt>
                                        </p:tgtEl>
                                        <p:attrNameLst>
                                          <p:attrName>style.visibility</p:attrName>
                                        </p:attrNameLst>
                                      </p:cBhvr>
                                      <p:to>
                                        <p:strVal val="hidden"/>
                                      </p:to>
                                    </p:set>
                                  </p:childTnLst>
                                </p:cTn>
                              </p:par>
                              <p:par>
                                <p:cTn id="112" presetID="8" presetClass="exit" presetSubtype="16" fill="hold" grpId="0" nodeType="withEffect">
                                  <p:stCondLst>
                                    <p:cond delay="0"/>
                                  </p:stCondLst>
                                  <p:childTnLst>
                                    <p:animEffect transition="out" filter="diamond(in)">
                                      <p:cBhvr>
                                        <p:cTn id="113" dur="2000"/>
                                        <p:tgtEl>
                                          <p:spTgt spid="9">
                                            <p:txEl>
                                              <p:pRg st="0" end="0"/>
                                            </p:txEl>
                                          </p:spTgt>
                                        </p:tgtEl>
                                      </p:cBhvr>
                                    </p:animEffect>
                                    <p:set>
                                      <p:cBhvr>
                                        <p:cTn id="114" dur="1" fill="hold">
                                          <p:stCondLst>
                                            <p:cond delay="1999"/>
                                          </p:stCondLst>
                                        </p:cTn>
                                        <p:tgtEl>
                                          <p:spTgt spid="9">
                                            <p:txEl>
                                              <p:pRg st="0" end="0"/>
                                            </p:txEl>
                                          </p:spTgt>
                                        </p:tgtEl>
                                        <p:attrNameLst>
                                          <p:attrName>style.visibility</p:attrName>
                                        </p:attrNameLst>
                                      </p:cBhvr>
                                      <p:to>
                                        <p:strVal val="hidden"/>
                                      </p:to>
                                    </p:set>
                                  </p:childTnLst>
                                </p:cTn>
                              </p:par>
                              <p:par>
                                <p:cTn id="115" presetID="8" presetClass="exit" presetSubtype="16" fill="hold" grpId="0" nodeType="withEffect">
                                  <p:stCondLst>
                                    <p:cond delay="0"/>
                                  </p:stCondLst>
                                  <p:childTnLst>
                                    <p:animEffect transition="out" filter="diamond(in)">
                                      <p:cBhvr>
                                        <p:cTn id="116" dur="2000"/>
                                        <p:tgtEl>
                                          <p:spTgt spid="16">
                                            <p:txEl>
                                              <p:pRg st="0" end="0"/>
                                            </p:txEl>
                                          </p:spTgt>
                                        </p:tgtEl>
                                      </p:cBhvr>
                                    </p:animEffect>
                                    <p:set>
                                      <p:cBhvr>
                                        <p:cTn id="117" dur="1" fill="hold">
                                          <p:stCondLst>
                                            <p:cond delay="1999"/>
                                          </p:stCondLst>
                                        </p:cTn>
                                        <p:tgtEl>
                                          <p:spTgt spid="16">
                                            <p:txEl>
                                              <p:pRg st="0" end="0"/>
                                            </p:txEl>
                                          </p:spTgt>
                                        </p:tgtEl>
                                        <p:attrNameLst>
                                          <p:attrName>style.visibility</p:attrName>
                                        </p:attrNameLst>
                                      </p:cBhvr>
                                      <p:to>
                                        <p:strVal val="hidden"/>
                                      </p:to>
                                    </p:set>
                                  </p:childTnLst>
                                </p:cTn>
                              </p:par>
                              <p:par>
                                <p:cTn id="118" presetID="8" presetClass="exit" presetSubtype="16" fill="hold" grpId="0" nodeType="withEffect">
                                  <p:stCondLst>
                                    <p:cond delay="0"/>
                                  </p:stCondLst>
                                  <p:childTnLst>
                                    <p:animEffect transition="out" filter="diamond(in)">
                                      <p:cBhvr>
                                        <p:cTn id="119" dur="2000"/>
                                        <p:tgtEl>
                                          <p:spTgt spid="26">
                                            <p:txEl>
                                              <p:pRg st="0" end="0"/>
                                            </p:txEl>
                                          </p:spTgt>
                                        </p:tgtEl>
                                      </p:cBhvr>
                                    </p:animEffect>
                                    <p:set>
                                      <p:cBhvr>
                                        <p:cTn id="120" dur="1" fill="hold">
                                          <p:stCondLst>
                                            <p:cond delay="1999"/>
                                          </p:stCondLst>
                                        </p:cTn>
                                        <p:tgtEl>
                                          <p:spTgt spid="2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9" grpId="0" build="allAtOnce"/>
      <p:bldP spid="16" grpId="0" build="allAtOnce"/>
      <p:bldP spid="2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n18 zalo Nguyen Thu Trang">
                <a:extLst>
                  <a:ext uri="{FF2B5EF4-FFF2-40B4-BE49-F238E27FC236}">
                    <a16:creationId xmlns:a16="http://schemas.microsoft.com/office/drawing/2014/main" id="{946DD68C-5CDC-0443-4282-0ABF8E9FB0B9}"/>
                  </a:ext>
                </a:extLst>
              </p:cNvPr>
              <p:cNvSpPr txBox="1"/>
              <p:nvPr/>
            </p:nvSpPr>
            <p:spPr>
              <a:xfrm>
                <a:off x="488181" y="1184663"/>
                <a:ext cx="6456872" cy="14372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Cánh tay đòn của lực được xác định như thế nào? Hãy xác định cánh tay đòn d</a:t>
                </a:r>
                <a:r>
                  <a:rPr kumimoji="0" lang="en-US" sz="2800" b="0" i="0" u="none" strike="noStrike" kern="1200" cap="none" spc="0" normalizeH="0" baseline="-2500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en-US" sz="2800" b="0" i="0" u="none" strike="noStrike" kern="1200" cap="none" spc="0" normalizeH="0" baseline="-2500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tương ứng với </a:t>
                </a:r>
                <a14:m>
                  <m:oMath xmlns:m="http://schemas.openxmlformats.org/officeDocument/2006/math">
                    <m:sSub>
                      <m:sSubPr>
                        <m:ctrlPr>
                          <a:rPr kumimoji="0" lang="en-US" sz="2800" b="0" i="1" u="none" strike="noStrike" kern="1200" cap="none" spc="0" normalizeH="0" baseline="0" noProof="0">
                            <a:ln>
                              <a:noFill/>
                            </a:ln>
                            <a:solidFill>
                              <a:srgbClr val="0000CC"/>
                            </a:solidFill>
                            <a:effectLst/>
                            <a:uLnTx/>
                            <a:uFillTx/>
                            <a:latin typeface="Cambria Math" panose="02040503050406030204" pitchFamily="18" charset="0"/>
                          </a:rPr>
                        </m:ctrlPr>
                      </m:sSubPr>
                      <m:e>
                        <m:acc>
                          <m:accPr>
                            <m:chr m:val="⃗"/>
                            <m:ctrlPr>
                              <a:rPr kumimoji="0" lang="en-US" sz="2800" b="0" i="1" u="none" strike="noStrike" kern="1200" cap="none" spc="0" normalizeH="0" baseline="0" noProof="0">
                                <a:ln>
                                  <a:noFill/>
                                </a:ln>
                                <a:solidFill>
                                  <a:srgbClr val="0000CC"/>
                                </a:solidFill>
                                <a:effectLst/>
                                <a:uLnTx/>
                                <a:uFillTx/>
                                <a:latin typeface="Cambria Math" panose="02040503050406030204" pitchFamily="18" charset="0"/>
                              </a:rPr>
                            </m:ctrlPr>
                          </m:accPr>
                          <m:e>
                            <m:r>
                              <a:rPr kumimoji="0" lang="en-US" sz="28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8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kumimoji="0" lang="en-US" sz="2800" b="0" i="1" u="none" strike="noStrike" kern="1200" cap="none" spc="0" normalizeH="0" baseline="0" noProof="0">
                            <a:ln>
                              <a:noFill/>
                            </a:ln>
                            <a:solidFill>
                              <a:srgbClr val="0000CC"/>
                            </a:solidFill>
                            <a:effectLst/>
                            <a:uLnTx/>
                            <a:uFillTx/>
                            <a:latin typeface="Cambria Math" panose="02040503050406030204" pitchFamily="18" charset="0"/>
                          </a:rPr>
                        </m:ctrlPr>
                      </m:sSubPr>
                      <m:e>
                        <m:acc>
                          <m:accPr>
                            <m:chr m:val="⃗"/>
                            <m:ctrlPr>
                              <a:rPr kumimoji="0" lang="en-US" sz="2800" b="0" i="1" u="none" strike="noStrike" kern="1200" cap="none" spc="0" normalizeH="0" baseline="0" noProof="0">
                                <a:ln>
                                  <a:noFill/>
                                </a:ln>
                                <a:solidFill>
                                  <a:srgbClr val="0000CC"/>
                                </a:solidFill>
                                <a:effectLst/>
                                <a:uLnTx/>
                                <a:uFillTx/>
                                <a:latin typeface="Cambria Math" panose="02040503050406030204" pitchFamily="18" charset="0"/>
                              </a:rPr>
                            </m:ctrlPr>
                          </m:accPr>
                          <m:e>
                            <m:r>
                              <a:rPr kumimoji="0" lang="en-US" sz="28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8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hình vẽ bên</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mc:Choice>
        <mc:Fallback>
          <p:sp>
            <p:nvSpPr>
              <p:cNvPr id="2" name="TextBox 1" descr="n18 zalo Nguyen Thu Tra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488181" y="1184663"/>
                <a:ext cx="6456872" cy="1437253"/>
              </a:xfrm>
              <a:prstGeom prst="rect">
                <a:avLst/>
              </a:prstGeom>
              <a:blipFill>
                <a:blip r:embed="rId2"/>
                <a:stretch>
                  <a:fillRect l="-1889" t="-4237" r="-1983" b="-11017"/>
                </a:stretch>
              </a:blipFill>
            </p:spPr>
            <p:txBody>
              <a:bodyPr/>
              <a:lstStyle/>
              <a:p>
                <a:r>
                  <a:rPr lang="vi-VN">
                    <a:noFill/>
                  </a:rPr>
                  <a:t> </a:t>
                </a:r>
              </a:p>
            </p:txBody>
          </p:sp>
        </mc:Fallback>
      </mc:AlternateContent>
      <p:pic>
        <p:nvPicPr>
          <p:cNvPr id="3" name="Picture 2" descr="n18 zalo Nguyen Thu Trang">
            <a:extLst>
              <a:ext uri="{FF2B5EF4-FFF2-40B4-BE49-F238E27FC236}">
                <a16:creationId xmlns:a16="http://schemas.microsoft.com/office/drawing/2014/main" id="{D0088173-B736-C729-C158-A083412447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217" y="1045029"/>
            <a:ext cx="2505560" cy="2889061"/>
          </a:xfrm>
          <a:prstGeom prst="rect">
            <a:avLst/>
          </a:prstGeom>
          <a:noFill/>
        </p:spPr>
      </p:pic>
      <p:cxnSp>
        <p:nvCxnSpPr>
          <p:cNvPr id="29" name="Straight Connector 28"/>
          <p:cNvCxnSpPr/>
          <p:nvPr/>
        </p:nvCxnSpPr>
        <p:spPr>
          <a:xfrm>
            <a:off x="8760887" y="1694454"/>
            <a:ext cx="964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7289076" y="1953746"/>
            <a:ext cx="1160050" cy="11896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909352" y="1707516"/>
            <a:ext cx="82296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40649" y="2491899"/>
            <a:ext cx="116006" cy="103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040649" y="2594516"/>
            <a:ext cx="116007" cy="143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9695547" y="1319480"/>
            <a:ext cx="33144" cy="10934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08288" y="1728816"/>
            <a:ext cx="580025" cy="369332"/>
          </a:xfrm>
          <a:prstGeom prst="rect">
            <a:avLst/>
          </a:prstGeom>
          <a:noFill/>
        </p:spPr>
        <p:txBody>
          <a:bodyPr wrap="square" rtlCol="0">
            <a:spAutoFit/>
          </a:bodyPr>
          <a:lstStyle/>
          <a:p>
            <a:r>
              <a:rPr lang="en-US" dirty="0" smtClean="0"/>
              <a:t>d</a:t>
            </a:r>
            <a:r>
              <a:rPr lang="en-US" baseline="-25000" dirty="0" smtClean="0"/>
              <a:t>1</a:t>
            </a:r>
            <a:endParaRPr lang="vi-VN" dirty="0"/>
          </a:p>
        </p:txBody>
      </p:sp>
      <p:sp>
        <p:nvSpPr>
          <p:cNvPr id="30" name="Rectangle 29"/>
          <p:cNvSpPr/>
          <p:nvPr/>
        </p:nvSpPr>
        <p:spPr>
          <a:xfrm>
            <a:off x="9476599" y="1695464"/>
            <a:ext cx="232024" cy="19788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p:cNvSpPr txBox="1"/>
          <p:nvPr/>
        </p:nvSpPr>
        <p:spPr>
          <a:xfrm>
            <a:off x="8900084" y="1765111"/>
            <a:ext cx="696030" cy="369332"/>
          </a:xfrm>
          <a:prstGeom prst="rect">
            <a:avLst/>
          </a:prstGeom>
          <a:noFill/>
        </p:spPr>
        <p:txBody>
          <a:bodyPr wrap="square" rtlCol="0">
            <a:spAutoFit/>
          </a:bodyPr>
          <a:lstStyle/>
          <a:p>
            <a:r>
              <a:rPr lang="en-US" dirty="0" smtClean="0"/>
              <a:t>d</a:t>
            </a:r>
            <a:r>
              <a:rPr lang="en-US" baseline="-25000" dirty="0" smtClean="0"/>
              <a:t>2</a:t>
            </a:r>
            <a:endParaRPr lang="vi-VN" dirty="0"/>
          </a:p>
        </p:txBody>
      </p:sp>
    </p:spTree>
    <p:extLst>
      <p:ext uri="{BB962C8B-B14F-4D97-AF65-F5344CB8AC3E}">
        <p14:creationId xmlns:p14="http://schemas.microsoft.com/office/powerpoint/2010/main" val="39556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59340" y="496389"/>
            <a:ext cx="4219303" cy="1926911"/>
            <a:chOff x="7831181" y="783771"/>
            <a:chExt cx="3520442" cy="1639529"/>
          </a:xfrm>
        </p:grpSpPr>
        <p:grpSp>
          <p:nvGrpSpPr>
            <p:cNvPr id="2" name="Group 1"/>
            <p:cNvGrpSpPr/>
            <p:nvPr/>
          </p:nvGrpSpPr>
          <p:grpSpPr>
            <a:xfrm>
              <a:off x="7831181" y="783771"/>
              <a:ext cx="3246121" cy="1639529"/>
              <a:chOff x="0" y="-60200"/>
              <a:chExt cx="2570115" cy="1079376"/>
            </a:xfrm>
          </p:grpSpPr>
          <p:cxnSp>
            <p:nvCxnSpPr>
              <p:cNvPr id="3" name="Straight Arrow Connector 2"/>
              <p:cNvCxnSpPr/>
              <p:nvPr/>
            </p:nvCxnSpPr>
            <p:spPr>
              <a:xfrm>
                <a:off x="2266950" y="342900"/>
                <a:ext cx="0" cy="4806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a:off x="0" y="-60200"/>
                <a:ext cx="2570115" cy="1079376"/>
                <a:chOff x="0" y="-60200"/>
                <a:chExt cx="2570115" cy="1079376"/>
              </a:xfrm>
            </p:grpSpPr>
            <p:sp>
              <p:nvSpPr>
                <p:cNvPr id="5" name="Rectangle 4"/>
                <p:cNvSpPr/>
                <p:nvPr/>
              </p:nvSpPr>
              <p:spPr>
                <a:xfrm>
                  <a:off x="276225" y="257175"/>
                  <a:ext cx="1990725" cy="1238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6" name="Oval 5"/>
                <p:cNvSpPr/>
                <p:nvPr/>
              </p:nvSpPr>
              <p:spPr>
                <a:xfrm>
                  <a:off x="276225" y="285750"/>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7" name="Rectangle 6"/>
                <p:cNvSpPr/>
                <p:nvPr/>
              </p:nvSpPr>
              <p:spPr>
                <a:xfrm>
                  <a:off x="2171700" y="381000"/>
                  <a:ext cx="95250" cy="857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8" name="Text Box 6"/>
                <p:cNvSpPr txBox="1"/>
                <p:nvPr/>
              </p:nvSpPr>
              <p:spPr>
                <a:xfrm>
                  <a:off x="0" y="142875"/>
                  <a:ext cx="3714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O</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 Box 7"/>
                    <p:cNvSpPr txBox="1"/>
                    <p:nvPr/>
                  </p:nvSpPr>
                  <p:spPr>
                    <a:xfrm>
                      <a:off x="2219325" y="705190"/>
                      <a:ext cx="350790" cy="3139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acc>
                              <m:accPr>
                                <m:chr m:val="⃗"/>
                                <m:ctrlPr>
                                  <a:rPr lang="vi-VN" sz="2400" i="1" dirty="0" smtClean="0">
                                    <a:effectLst/>
                                    <a:latin typeface="Cambria Math" panose="02040503050406030204" pitchFamily="18" charset="0"/>
                                  </a:rPr>
                                </m:ctrlPr>
                              </m:accPr>
                              <m:e>
                                <m:r>
                                  <a:rPr lang="vi-VN" sz="2400" i="1" dirty="0">
                                    <a:effectLst/>
                                    <a:latin typeface="Cambria Math" panose="02040503050406030204" pitchFamily="18" charset="0"/>
                                  </a:rPr>
                                  <m:t>𝐹</m:t>
                                </m:r>
                              </m:e>
                            </m:acc>
                          </m:oMath>
                        </m:oMathPara>
                      </a14:m>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Text Box 7"/>
                    <p:cNvSpPr txBox="1">
                      <a:spLocks noRot="1" noChangeAspect="1" noMove="1" noResize="1" noEditPoints="1" noAdjustHandles="1" noChangeArrowheads="1" noChangeShapeType="1" noTextEdit="1"/>
                    </p:cNvSpPr>
                    <p:nvPr/>
                  </p:nvSpPr>
                  <p:spPr>
                    <a:xfrm>
                      <a:off x="2219325" y="705190"/>
                      <a:ext cx="350790" cy="313986"/>
                    </a:xfrm>
                    <a:prstGeom prst="rect">
                      <a:avLst/>
                    </a:prstGeom>
                    <a:blipFill>
                      <a:blip r:embed="rId2"/>
                      <a:stretch>
                        <a:fillRect/>
                      </a:stretch>
                    </a:blipFill>
                    <a:ln w="6350">
                      <a:noFill/>
                    </a:ln>
                  </p:spPr>
                  <p:txBody>
                    <a:bodyPr/>
                    <a:lstStyle/>
                    <a:p>
                      <a:r>
                        <a:rPr lang="vi-VN">
                          <a:noFill/>
                        </a:rPr>
                        <a:t> </a:t>
                      </a:r>
                    </a:p>
                  </p:txBody>
                </p:sp>
              </mc:Fallback>
            </mc:AlternateContent>
            <p:sp>
              <p:nvSpPr>
                <p:cNvPr id="10" name="Text Box 8"/>
                <p:cNvSpPr txBox="1"/>
                <p:nvPr/>
              </p:nvSpPr>
              <p:spPr>
                <a:xfrm>
                  <a:off x="1006626" y="-60200"/>
                  <a:ext cx="933451"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50 cm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sp>
          <p:nvSpPr>
            <p:cNvPr id="11" name="Text Box 7"/>
            <p:cNvSpPr txBox="1"/>
            <p:nvPr/>
          </p:nvSpPr>
          <p:spPr>
            <a:xfrm>
              <a:off x="10695205" y="1497875"/>
              <a:ext cx="656418" cy="4769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4</a:t>
              </a:r>
              <a:r>
                <a:rPr lang="vi-VN" sz="2400" dirty="0" smtClean="0">
                  <a:effectLst/>
                  <a:latin typeface="Times New Roman" panose="02020603050405020304" pitchFamily="18" charset="0"/>
                  <a:ea typeface="Arial" panose="020B0604020202020204" pitchFamily="34" charset="0"/>
                  <a:cs typeface="Times New Roman" panose="02020603050405020304" pitchFamily="18" charset="0"/>
                </a:rPr>
                <a:t> N</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cxnSp>
        <p:nvCxnSpPr>
          <p:cNvPr id="29" name="Straight Connector 28"/>
          <p:cNvCxnSpPr/>
          <p:nvPr/>
        </p:nvCxnSpPr>
        <p:spPr>
          <a:xfrm>
            <a:off x="8425543" y="473406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763055" y="3823026"/>
            <a:ext cx="2945214" cy="137599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7354389" y="3108960"/>
            <a:ext cx="3353880" cy="1930724"/>
            <a:chOff x="7354389" y="3108960"/>
            <a:chExt cx="3353880" cy="1930724"/>
          </a:xfrm>
        </p:grpSpPr>
        <p:grpSp>
          <p:nvGrpSpPr>
            <p:cNvPr id="13" name="Group 12"/>
            <p:cNvGrpSpPr/>
            <p:nvPr/>
          </p:nvGrpSpPr>
          <p:grpSpPr>
            <a:xfrm>
              <a:off x="7354389" y="3108960"/>
              <a:ext cx="3353880" cy="1930724"/>
              <a:chOff x="0" y="-9145"/>
              <a:chExt cx="2266950" cy="1035940"/>
            </a:xfrm>
          </p:grpSpPr>
          <p:grpSp>
            <p:nvGrpSpPr>
              <p:cNvPr id="14" name="Group 13"/>
              <p:cNvGrpSpPr/>
              <p:nvPr/>
            </p:nvGrpSpPr>
            <p:grpSpPr>
              <a:xfrm>
                <a:off x="0" y="-9145"/>
                <a:ext cx="2266950" cy="703931"/>
                <a:chOff x="0" y="-9145"/>
                <a:chExt cx="2266950" cy="703931"/>
              </a:xfrm>
            </p:grpSpPr>
            <p:sp>
              <p:nvSpPr>
                <p:cNvPr id="16" name="Rectangle 15"/>
                <p:cNvSpPr/>
                <p:nvPr/>
              </p:nvSpPr>
              <p:spPr>
                <a:xfrm>
                  <a:off x="276225" y="257175"/>
                  <a:ext cx="1990725" cy="1238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7" name="Oval 16"/>
                <p:cNvSpPr/>
                <p:nvPr/>
              </p:nvSpPr>
              <p:spPr>
                <a:xfrm>
                  <a:off x="276225" y="285750"/>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8" name="Text Box 24"/>
                <p:cNvSpPr txBox="1"/>
                <p:nvPr/>
              </p:nvSpPr>
              <p:spPr>
                <a:xfrm>
                  <a:off x="0" y="142875"/>
                  <a:ext cx="3714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Arial" panose="020B0604020202020204" pitchFamily="34" charset="0"/>
                      <a:cs typeface="Times New Roman" panose="02020603050405020304" pitchFamily="18" charset="0"/>
                    </a:rPr>
                    <a:t>O</a:t>
                  </a:r>
                  <a:endParaRPr lang="vi-VN" sz="24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 Box 26"/>
                <p:cNvSpPr txBox="1"/>
                <p:nvPr/>
              </p:nvSpPr>
              <p:spPr>
                <a:xfrm>
                  <a:off x="1152525" y="-9145"/>
                  <a:ext cx="647700" cy="3139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50 cm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0" name="Text Box 25"/>
                <p:cNvSpPr txBox="1"/>
                <p:nvPr/>
              </p:nvSpPr>
              <p:spPr>
                <a:xfrm>
                  <a:off x="1552574" y="351886"/>
                  <a:ext cx="47625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20</a:t>
                  </a:r>
                  <a:r>
                    <a:rPr lang="en-US" sz="2400" baseline="30000" dirty="0">
                      <a:effectLst/>
                      <a:latin typeface="Times New Roman" panose="02020603050405020304" pitchFamily="18" charset="0"/>
                      <a:ea typeface="Arial" panose="020B0604020202020204" pitchFamily="34" charset="0"/>
                      <a:cs typeface="Times New Roman" panose="02020603050405020304" pitchFamily="18" charset="0"/>
                    </a:rPr>
                    <a:t>0</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21" name="Straight Arrow Connector 20"/>
                <p:cNvCxnSpPr/>
                <p:nvPr/>
              </p:nvCxnSpPr>
              <p:spPr>
                <a:xfrm flipH="1">
                  <a:off x="1609725" y="371475"/>
                  <a:ext cx="657225" cy="247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Arc 21"/>
                <p:cNvSpPr/>
                <p:nvPr/>
              </p:nvSpPr>
              <p:spPr>
                <a:xfrm rot="11759168">
                  <a:off x="1924050" y="333375"/>
                  <a:ext cx="144000" cy="1440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grpSp>
          <p:sp>
            <p:nvSpPr>
              <p:cNvPr id="15" name="Text Box 29"/>
              <p:cNvSpPr txBox="1"/>
              <p:nvPr/>
            </p:nvSpPr>
            <p:spPr>
              <a:xfrm>
                <a:off x="1543050" y="590550"/>
                <a:ext cx="310515" cy="43624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endParaRPr lang="en-US" sz="1400">
                  <a:effectLst/>
                  <a:latin typeface="Times New Roman" panose="02020603050405020304" pitchFamily="18" charset="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4" name="TextBox 33"/>
                <p:cNvSpPr txBox="1"/>
                <p:nvPr/>
              </p:nvSpPr>
              <p:spPr>
                <a:xfrm>
                  <a:off x="9640386" y="4232365"/>
                  <a:ext cx="600891" cy="501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400" i="1" smtClean="0">
                                <a:latin typeface="Cambria Math" panose="02040503050406030204" pitchFamily="18" charset="0"/>
                              </a:rPr>
                            </m:ctrlPr>
                          </m:accPr>
                          <m:e>
                            <m:r>
                              <a:rPr lang="vi-VN" sz="2400" i="1">
                                <a:latin typeface="Cambria Math" panose="02040503050406030204" pitchFamily="18" charset="0"/>
                              </a:rPr>
                              <m:t>𝐹</m:t>
                            </m:r>
                          </m:e>
                        </m:acc>
                      </m:oMath>
                    </m:oMathPara>
                  </a14:m>
                  <a:endParaRPr lang="vi-VN" sz="2400" dirty="0">
                    <a:latin typeface="Times New Roman" panose="02020603050405020304" pitchFamily="18" charset="0"/>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640386" y="4232365"/>
                  <a:ext cx="600891" cy="501696"/>
                </a:xfrm>
                <a:prstGeom prst="rect">
                  <a:avLst/>
                </a:prstGeom>
                <a:blipFill>
                  <a:blip r:embed="rId3"/>
                  <a:stretch>
                    <a:fillRect/>
                  </a:stretch>
                </a:blipFill>
              </p:spPr>
              <p:txBody>
                <a:bodyPr/>
                <a:lstStyle/>
                <a:p>
                  <a:r>
                    <a:rPr lang="vi-VN">
                      <a:noFill/>
                    </a:rPr>
                    <a:t> </a:t>
                  </a:r>
                </a:p>
              </p:txBody>
            </p:sp>
          </mc:Fallback>
        </mc:AlternateContent>
      </p:grpSp>
      <p:cxnSp>
        <p:nvCxnSpPr>
          <p:cNvPr id="44" name="Straight Connector 43"/>
          <p:cNvCxnSpPr/>
          <p:nvPr/>
        </p:nvCxnSpPr>
        <p:spPr>
          <a:xfrm>
            <a:off x="7776910" y="3694072"/>
            <a:ext cx="535818" cy="1210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8260476" y="4720998"/>
            <a:ext cx="205954" cy="132640"/>
            <a:chOff x="8260476" y="4707935"/>
            <a:chExt cx="205954" cy="132640"/>
          </a:xfrm>
        </p:grpSpPr>
        <p:cxnSp>
          <p:nvCxnSpPr>
            <p:cNvPr id="24" name="Straight Connector 23"/>
            <p:cNvCxnSpPr/>
            <p:nvPr/>
          </p:nvCxnSpPr>
          <p:spPr>
            <a:xfrm flipV="1">
              <a:off x="8260476" y="4707935"/>
              <a:ext cx="165067" cy="91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4501" y="4720998"/>
              <a:ext cx="41929" cy="119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7707085" y="4258490"/>
            <a:ext cx="393137" cy="369332"/>
          </a:xfrm>
          <a:prstGeom prst="rect">
            <a:avLst/>
          </a:prstGeom>
          <a:noFill/>
        </p:spPr>
        <p:txBody>
          <a:bodyPr wrap="square" rtlCol="0">
            <a:spAutoFit/>
          </a:bodyPr>
          <a:lstStyle/>
          <a:p>
            <a:r>
              <a:rPr lang="vi-VN" dirty="0" smtClean="0"/>
              <a:t>d</a:t>
            </a:r>
            <a:endParaRPr lang="vi-VN" dirty="0"/>
          </a:p>
        </p:txBody>
      </p:sp>
      <p:sp>
        <p:nvSpPr>
          <p:cNvPr id="52" name="TextBox 51"/>
          <p:cNvSpPr txBox="1"/>
          <p:nvPr/>
        </p:nvSpPr>
        <p:spPr>
          <a:xfrm>
            <a:off x="8255725" y="4937759"/>
            <a:ext cx="535578" cy="369332"/>
          </a:xfrm>
          <a:prstGeom prst="rect">
            <a:avLst/>
          </a:prstGeom>
          <a:noFill/>
        </p:spPr>
        <p:txBody>
          <a:bodyPr wrap="square" rtlCol="0">
            <a:spAutoFit/>
          </a:bodyPr>
          <a:lstStyle/>
          <a:p>
            <a:r>
              <a:rPr lang="vi-VN" dirty="0"/>
              <a:t>H</a:t>
            </a:r>
          </a:p>
        </p:txBody>
      </p:sp>
      <p:sp>
        <p:nvSpPr>
          <p:cNvPr id="56" name="TextBox 55" descr="n18 zalo Nguyen Thu Trang">
            <a:extLst>
              <a:ext uri="{FF2B5EF4-FFF2-40B4-BE49-F238E27FC236}">
                <a16:creationId xmlns:a16="http://schemas.microsoft.com/office/drawing/2014/main" id="{9D33DCBC-8D6C-F0A3-5F6B-2A3E9E3DC7E8}"/>
              </a:ext>
            </a:extLst>
          </p:cNvPr>
          <p:cNvSpPr txBox="1"/>
          <p:nvPr/>
        </p:nvSpPr>
        <p:spPr>
          <a:xfrm>
            <a:off x="609926" y="6993638"/>
            <a:ext cx="6952133" cy="2569934"/>
          </a:xfrm>
          <a:prstGeom prst="rect">
            <a:avLst/>
          </a:prstGeom>
          <a:noFill/>
          <a:ln w="28575">
            <a:solidFill>
              <a:srgbClr val="FFC000"/>
            </a:solidFill>
            <a:prstDash val="sysDash"/>
          </a:ln>
        </p:spPr>
        <p:txBody>
          <a:bodyPr wrap="square">
            <a:spAutoFit/>
          </a:bodyPr>
          <a:lstStyle/>
          <a:p>
            <a:pPr>
              <a:lnSpc>
                <a:spcPct val="115000"/>
              </a:lnSpc>
            </a:pPr>
            <a:r>
              <a:rPr lang="en-US" sz="2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Hình 21.2a, thước OA quay theo chiều kim đồng hồ</a:t>
            </a:r>
          </a:p>
          <a:p>
            <a:pPr>
              <a:lnSpc>
                <a:spcPct val="115000"/>
              </a:lnSpc>
              <a:tabLst>
                <a:tab pos="290513" algn="l"/>
              </a:tabLst>
            </a:pP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Hình 21.2b, thước OA quay ngược chiều kim đồng hồ</a:t>
            </a:r>
          </a:p>
          <a:p>
            <a:pPr>
              <a:lnSpc>
                <a:spcPct val="115000"/>
              </a:lnSpc>
            </a:pPr>
            <a:r>
              <a:rPr lang="en-US" sz="2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Hình 21.2a: </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Ta có F = 4 N; d = 50 cm = 0,5 m</a:t>
            </a:r>
          </a:p>
          <a:p>
            <a:pPr>
              <a:lnSpc>
                <a:spcPct val="115000"/>
              </a:lnSpc>
            </a:pP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Moment lực trong hình 21.2a là: M = </a:t>
            </a:r>
            <a:r>
              <a:rPr lang="en-US" sz="20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F.d</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4.0,5 = 2 (</a:t>
            </a:r>
            <a:r>
              <a:rPr lang="en-US" sz="20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N.m</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r>
              <a:rPr lang="en-US" sz="2000" b="1"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Hình 21.2b: </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Ta có F = 2 N; d = 50.cos20</a:t>
            </a:r>
            <a:r>
              <a:rPr lang="en-US" sz="2000" baseline="30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0 </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cm = 0,5. cos20</a:t>
            </a:r>
            <a:r>
              <a:rPr lang="en-US" sz="2000" baseline="30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0 </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a:t>
            </a:r>
          </a:p>
          <a:p>
            <a:pPr>
              <a:lnSpc>
                <a:spcPct val="115000"/>
              </a:lnSpc>
            </a:pP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Moment lực trong hình 21.2b là:</a:t>
            </a:r>
          </a:p>
          <a:p>
            <a:pPr algn="ctr">
              <a:lnSpc>
                <a:spcPct val="115000"/>
              </a:lnSpc>
            </a:pP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 = </a:t>
            </a:r>
            <a:r>
              <a:rPr lang="en-US" sz="20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F.d</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2.0,5.cos20</a:t>
            </a:r>
            <a:r>
              <a:rPr lang="en-US" sz="2000" baseline="30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0 </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0,94 (</a:t>
            </a:r>
            <a:r>
              <a:rPr lang="en-US" sz="20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N.m</a:t>
            </a:r>
            <a:r>
              <a:rPr lang="en-US" sz="2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7" name="TextBox 56" descr="n18 zalo Nguyen Thu Trang">
            <a:extLst>
              <a:ext uri="{FF2B5EF4-FFF2-40B4-BE49-F238E27FC236}">
                <a16:creationId xmlns:a16="http://schemas.microsoft.com/office/drawing/2014/main" id="{FA8A66C6-6596-0207-0D08-A4DDF59ED243}"/>
              </a:ext>
            </a:extLst>
          </p:cNvPr>
          <p:cNvSpPr txBox="1"/>
          <p:nvPr/>
        </p:nvSpPr>
        <p:spPr>
          <a:xfrm>
            <a:off x="537526" y="638547"/>
            <a:ext cx="7311173" cy="17851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en-US" sz="22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a:t>
            </a:r>
            <a:r>
              <a:rPr lang="en-US" sz="22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sz="22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các </a:t>
            </a:r>
            <a:r>
              <a:rPr kumimoji="0" lang="en-US" sz="22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huống ở Hình </a:t>
            </a:r>
            <a:r>
              <a:rPr lang="en-US" sz="22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2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 Hình 2</a:t>
            </a:r>
            <a:r>
              <a:rPr kumimoji="0" lang="en-US" sz="22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thước OA quay theo chiều kim đồng hồ hay ngược chiều kim đồng hồ?</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moment lực ứng với mỗi tình huống trong </a:t>
            </a:r>
            <a:r>
              <a:rPr lang="en-US" sz="22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mỗi hình</a:t>
            </a:r>
            <a:endPar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8" name="TextBox 57" descr="n18 zalo Nguyen Thu Trang">
            <a:extLst>
              <a:ext uri="{FF2B5EF4-FFF2-40B4-BE49-F238E27FC236}">
                <a16:creationId xmlns:a16="http://schemas.microsoft.com/office/drawing/2014/main" id="{9D33DCBC-8D6C-F0A3-5F6B-2A3E9E3DC7E8}"/>
              </a:ext>
            </a:extLst>
          </p:cNvPr>
          <p:cNvSpPr txBox="1"/>
          <p:nvPr/>
        </p:nvSpPr>
        <p:spPr>
          <a:xfrm>
            <a:off x="609926" y="2774329"/>
            <a:ext cx="7294048" cy="450508"/>
          </a:xfrm>
          <a:prstGeom prst="rect">
            <a:avLst/>
          </a:prstGeom>
          <a:noFill/>
          <a:ln w="28575">
            <a:solidFill>
              <a:srgbClr val="FFC000"/>
            </a:solidFill>
            <a:prstDash val="sysDash"/>
          </a:ln>
        </p:spPr>
        <p:txBody>
          <a:bodyPr wrap="square">
            <a:spAutoFit/>
          </a:bodyPr>
          <a:lstStyle/>
          <a:p>
            <a:pPr>
              <a:lnSpc>
                <a:spcPct val="115000"/>
              </a:lnSpc>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Hình </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1 </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và 2</a:t>
            </a:r>
            <a:r>
              <a:rPr lang="en-US"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thước OA </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đều </a:t>
            </a:r>
            <a:r>
              <a:rPr lang="en-US"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quay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theo chiều kim đồng </a:t>
            </a:r>
            <a:r>
              <a:rPr lang="en-US"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hồ</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9" name="TextBox 58"/>
          <p:cNvSpPr txBox="1"/>
          <p:nvPr/>
        </p:nvSpPr>
        <p:spPr>
          <a:xfrm>
            <a:off x="862149" y="2322015"/>
            <a:ext cx="1658982"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Hướng dẫn</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38" name="Text Box 7"/>
          <p:cNvSpPr txBox="1"/>
          <p:nvPr/>
        </p:nvSpPr>
        <p:spPr>
          <a:xfrm>
            <a:off x="10116407" y="4022262"/>
            <a:ext cx="786727" cy="5605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2400" dirty="0">
                <a:latin typeface="Times New Roman" panose="02020603050405020304" pitchFamily="18" charset="0"/>
                <a:ea typeface="Arial" panose="020B0604020202020204" pitchFamily="34" charset="0"/>
                <a:cs typeface="Times New Roman" panose="02020603050405020304" pitchFamily="18" charset="0"/>
              </a:rPr>
              <a:t>2</a:t>
            </a:r>
            <a:r>
              <a:rPr lang="vi-VN" sz="2400" dirty="0" smtClean="0">
                <a:effectLst/>
                <a:latin typeface="Times New Roman" panose="02020603050405020304" pitchFamily="18" charset="0"/>
                <a:ea typeface="Arial" panose="020B0604020202020204" pitchFamily="34" charset="0"/>
                <a:cs typeface="Times New Roman" panose="02020603050405020304" pitchFamily="18" charset="0"/>
              </a:rPr>
              <a:t> N</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3" name="TextBox 22"/>
          <p:cNvSpPr txBox="1"/>
          <p:nvPr/>
        </p:nvSpPr>
        <p:spPr>
          <a:xfrm>
            <a:off x="323018" y="4716428"/>
            <a:ext cx="6015741" cy="941796"/>
          </a:xfrm>
          <a:prstGeom prst="rect">
            <a:avLst/>
          </a:prstGeom>
          <a:noFill/>
        </p:spPr>
        <p:txBody>
          <a:bodyPr wrap="square" rtlCol="0">
            <a:spAutoFit/>
          </a:bodyPr>
          <a:lstStyle/>
          <a:p>
            <a:pPr>
              <a:lnSpc>
                <a:spcPct val="115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 Hình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0,5. sin20</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0 </a:t>
            </a:r>
            <a:r>
              <a:rPr lang="en-US" sz="2400" baseline="30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1410720" y="5102664"/>
            <a:ext cx="5564783" cy="886397"/>
          </a:xfrm>
          <a:prstGeom prst="rect">
            <a:avLst/>
          </a:prstGeom>
          <a:noFill/>
        </p:spPr>
        <p:txBody>
          <a:bodyPr wrap="square" rtlCol="0">
            <a:spAutoFit/>
          </a:bodyPr>
          <a:lstStyle/>
          <a:p>
            <a:pPr>
              <a:lnSpc>
                <a:spcPct val="115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F.d</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2.0,5.sin20</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0 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0,34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endParaRPr lang="vi-VN" sz="2400" dirty="0"/>
          </a:p>
        </p:txBody>
      </p:sp>
      <p:cxnSp>
        <p:nvCxnSpPr>
          <p:cNvPr id="27" name="Straight Connector 26"/>
          <p:cNvCxnSpPr/>
          <p:nvPr/>
        </p:nvCxnSpPr>
        <p:spPr>
          <a:xfrm>
            <a:off x="8190539" y="1149490"/>
            <a:ext cx="3013471" cy="24006"/>
          </a:xfrm>
          <a:prstGeom prst="line">
            <a:avLst/>
          </a:prstGeom>
          <a:ln w="28575">
            <a:solidFill>
              <a:srgbClr val="281C13"/>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046762" y="664673"/>
            <a:ext cx="538517" cy="369332"/>
          </a:xfrm>
          <a:prstGeom prst="rect">
            <a:avLst/>
          </a:prstGeom>
          <a:noFill/>
        </p:spPr>
        <p:txBody>
          <a:bodyPr wrap="square" rtlCol="0">
            <a:spAutoFit/>
          </a:bodyPr>
          <a:lstStyle/>
          <a:p>
            <a:r>
              <a:rPr lang="en-US" dirty="0" smtClean="0"/>
              <a:t>A</a:t>
            </a:r>
            <a:endParaRPr lang="vi-VN" dirty="0"/>
          </a:p>
        </p:txBody>
      </p:sp>
      <p:sp>
        <p:nvSpPr>
          <p:cNvPr id="46" name="TextBox 45"/>
          <p:cNvSpPr txBox="1"/>
          <p:nvPr/>
        </p:nvSpPr>
        <p:spPr>
          <a:xfrm>
            <a:off x="10728901" y="3494966"/>
            <a:ext cx="538517" cy="369332"/>
          </a:xfrm>
          <a:prstGeom prst="rect">
            <a:avLst/>
          </a:prstGeom>
          <a:noFill/>
        </p:spPr>
        <p:txBody>
          <a:bodyPr wrap="square" rtlCol="0">
            <a:spAutoFit/>
          </a:bodyPr>
          <a:lstStyle/>
          <a:p>
            <a:r>
              <a:rPr lang="en-US" dirty="0" smtClean="0"/>
              <a:t>A</a:t>
            </a:r>
            <a:endParaRPr lang="vi-VN" dirty="0"/>
          </a:p>
        </p:txBody>
      </p:sp>
      <p:sp>
        <p:nvSpPr>
          <p:cNvPr id="47" name="TextBox 46"/>
          <p:cNvSpPr txBox="1"/>
          <p:nvPr/>
        </p:nvSpPr>
        <p:spPr>
          <a:xfrm>
            <a:off x="8887031" y="542750"/>
            <a:ext cx="538517" cy="369332"/>
          </a:xfrm>
          <a:prstGeom prst="rect">
            <a:avLst/>
          </a:prstGeom>
          <a:noFill/>
        </p:spPr>
        <p:txBody>
          <a:bodyPr wrap="square" rtlCol="0">
            <a:spAutoFit/>
          </a:bodyPr>
          <a:lstStyle/>
          <a:p>
            <a:r>
              <a:rPr lang="en-US" dirty="0" smtClean="0"/>
              <a:t>d=</a:t>
            </a:r>
            <a:endParaRPr lang="vi-VN" dirty="0"/>
          </a:p>
        </p:txBody>
      </p:sp>
      <p:sp>
        <p:nvSpPr>
          <p:cNvPr id="35" name="TextBox 34"/>
          <p:cNvSpPr txBox="1"/>
          <p:nvPr/>
        </p:nvSpPr>
        <p:spPr>
          <a:xfrm>
            <a:off x="444135" y="4257221"/>
            <a:ext cx="7034408" cy="517065"/>
          </a:xfrm>
          <a:prstGeom prst="rect">
            <a:avLst/>
          </a:prstGeom>
          <a:noFill/>
        </p:spPr>
        <p:txBody>
          <a:bodyPr wrap="square" rtlCol="0">
            <a:spAutoFit/>
          </a:bodyPr>
          <a:lstStyle/>
          <a:p>
            <a:pPr>
              <a:lnSpc>
                <a:spcPct val="115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Hình 1: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50 cm = 0,5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Box 35"/>
          <p:cNvSpPr txBox="1"/>
          <p:nvPr/>
        </p:nvSpPr>
        <p:spPr>
          <a:xfrm>
            <a:off x="688304" y="3818337"/>
            <a:ext cx="1663011" cy="461665"/>
          </a:xfrm>
          <a:prstGeom prst="rect">
            <a:avLst/>
          </a:prstGeom>
          <a:noFill/>
        </p:spPr>
        <p:txBody>
          <a:bodyPr wrap="square" rtlCol="0">
            <a:spAutoFit/>
          </a:bodyPr>
          <a:lstStyle/>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F.d</a:t>
            </a:r>
            <a:endParaRPr lang="vi-VN" sz="2400" dirty="0"/>
          </a:p>
        </p:txBody>
      </p:sp>
      <p:sp>
        <p:nvSpPr>
          <p:cNvPr id="39" name="TextBox 38"/>
          <p:cNvSpPr txBox="1"/>
          <p:nvPr/>
        </p:nvSpPr>
        <p:spPr>
          <a:xfrm>
            <a:off x="4039694" y="4271667"/>
            <a:ext cx="3474720" cy="830997"/>
          </a:xfrm>
          <a:prstGeom prst="rect">
            <a:avLst/>
          </a:prstGeom>
          <a:noFill/>
        </p:spPr>
        <p:txBody>
          <a:bodyPr wrap="square" rtlCol="0">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M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F.d</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4.0,5 = 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endParaRPr lang="vi-VN" sz="2400" dirty="0"/>
          </a:p>
        </p:txBody>
      </p:sp>
    </p:spTree>
    <p:extLst>
      <p:ext uri="{BB962C8B-B14F-4D97-AF65-F5344CB8AC3E}">
        <p14:creationId xmlns:p14="http://schemas.microsoft.com/office/powerpoint/2010/main" val="41843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arn(inVertical)">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8" grpId="0" animBg="1"/>
      <p:bldP spid="23" grpId="0"/>
      <p:bldP spid="25" grpId="0"/>
      <p:bldP spid="47" grpId="0"/>
      <p:bldP spid="35" grpId="0"/>
      <p:bldP spid="36"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802758" y="1005839"/>
            <a:ext cx="4162088" cy="2308205"/>
            <a:chOff x="6802758" y="1005839"/>
            <a:chExt cx="4162088" cy="2308205"/>
          </a:xfrm>
        </p:grpSpPr>
        <p:grpSp>
          <p:nvGrpSpPr>
            <p:cNvPr id="2" name="Group 1"/>
            <p:cNvGrpSpPr/>
            <p:nvPr/>
          </p:nvGrpSpPr>
          <p:grpSpPr>
            <a:xfrm>
              <a:off x="6802758" y="1005839"/>
              <a:ext cx="4162088" cy="2241082"/>
              <a:chOff x="0" y="0"/>
              <a:chExt cx="2752908" cy="1373122"/>
            </a:xfrm>
          </p:grpSpPr>
          <p:cxnSp>
            <p:nvCxnSpPr>
              <p:cNvPr id="3" name="Straight Arrow Connector 2"/>
              <p:cNvCxnSpPr/>
              <p:nvPr/>
            </p:nvCxnSpPr>
            <p:spPr>
              <a:xfrm>
                <a:off x="2119442" y="532736"/>
                <a:ext cx="0" cy="8403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p:cNvCxnSpPr/>
              <p:nvPr/>
            </p:nvCxnSpPr>
            <p:spPr>
              <a:xfrm>
                <a:off x="371789" y="592852"/>
                <a:ext cx="0" cy="336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0" y="0"/>
                <a:ext cx="2752908" cy="1277303"/>
                <a:chOff x="70334" y="0"/>
                <a:chExt cx="2752930" cy="1277303"/>
              </a:xfrm>
            </p:grpSpPr>
            <p:cxnSp>
              <p:nvCxnSpPr>
                <p:cNvPr id="6" name="Straight Arrow Connector 5"/>
                <p:cNvCxnSpPr/>
                <p:nvPr/>
              </p:nvCxnSpPr>
              <p:spPr>
                <a:xfrm>
                  <a:off x="432075" y="331596"/>
                  <a:ext cx="108866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0334" y="0"/>
                  <a:ext cx="2752930" cy="1277303"/>
                  <a:chOff x="0" y="0"/>
                  <a:chExt cx="2752930" cy="1277303"/>
                </a:xfrm>
              </p:grpSpPr>
              <p:cxnSp>
                <p:nvCxnSpPr>
                  <p:cNvPr id="8" name="Straight Arrow Connector 7"/>
                  <p:cNvCxnSpPr/>
                  <p:nvPr/>
                </p:nvCxnSpPr>
                <p:spPr>
                  <a:xfrm>
                    <a:off x="1409897" y="331596"/>
                    <a:ext cx="66529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0" y="0"/>
                    <a:ext cx="2752930" cy="1277303"/>
                    <a:chOff x="0" y="-60288"/>
                    <a:chExt cx="2752930" cy="1277303"/>
                  </a:xfrm>
                </p:grpSpPr>
                <p:sp>
                  <p:nvSpPr>
                    <p:cNvPr id="10" name="Rectangle 9"/>
                    <p:cNvSpPr/>
                    <p:nvPr/>
                  </p:nvSpPr>
                  <p:spPr>
                    <a:xfrm>
                      <a:off x="371789" y="351693"/>
                      <a:ext cx="1990725" cy="123825"/>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1" name="Oval 10"/>
                    <p:cNvSpPr/>
                    <p:nvPr/>
                  </p:nvSpPr>
                  <p:spPr>
                    <a:xfrm>
                      <a:off x="1415721" y="391886"/>
                      <a:ext cx="35560" cy="355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2" name="Rectangle 11"/>
                    <p:cNvSpPr/>
                    <p:nvPr/>
                  </p:nvSpPr>
                  <p:spPr>
                    <a:xfrm>
                      <a:off x="371789" y="472273"/>
                      <a:ext cx="95250" cy="85725"/>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3" name="Text Box 15"/>
                    <p:cNvSpPr txBox="1"/>
                    <p:nvPr/>
                  </p:nvSpPr>
                  <p:spPr>
                    <a:xfrm>
                      <a:off x="1542564" y="472273"/>
                      <a:ext cx="338801"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O</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Text Box 18"/>
                    <p:cNvSpPr txBox="1"/>
                    <p:nvPr/>
                  </p:nvSpPr>
                  <p:spPr>
                    <a:xfrm>
                      <a:off x="532563" y="-60288"/>
                      <a:ext cx="758533"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0,2</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6" name="Isosceles Triangle 15"/>
                    <p:cNvSpPr/>
                    <p:nvPr/>
                  </p:nvSpPr>
                  <p:spPr>
                    <a:xfrm>
                      <a:off x="1291096" y="423225"/>
                      <a:ext cx="287655" cy="46799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17" name="Text Box 43"/>
                    <p:cNvSpPr txBox="1"/>
                    <p:nvPr/>
                  </p:nvSpPr>
                  <p:spPr>
                    <a:xfrm>
                      <a:off x="1497205" y="-60287"/>
                      <a:ext cx="823922"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0,1</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8" name="Text Box 44"/>
                    <p:cNvSpPr txBox="1"/>
                    <p:nvPr/>
                  </p:nvSpPr>
                  <p:spPr>
                    <a:xfrm>
                      <a:off x="2321127" y="713398"/>
                      <a:ext cx="431803" cy="5036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US" sz="14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Rectangle 18"/>
                    <p:cNvSpPr/>
                    <p:nvPr/>
                  </p:nvSpPr>
                  <p:spPr>
                    <a:xfrm>
                      <a:off x="2020361" y="472273"/>
                      <a:ext cx="95250" cy="85725"/>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20" name="Text Box 46"/>
                    <p:cNvSpPr txBox="1"/>
                    <p:nvPr/>
                  </p:nvSpPr>
                  <p:spPr>
                    <a:xfrm>
                      <a:off x="80387" y="261258"/>
                      <a:ext cx="3714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Arial" panose="020B0604020202020204" pitchFamily="34" charset="0"/>
                          <a:cs typeface="Times New Roman" panose="02020603050405020304" pitchFamily="18" charset="0"/>
                        </a:rPr>
                        <a:t>A</a:t>
                      </a:r>
                      <a:endParaRPr lang="vi-VN" sz="24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1" name="Text Box 47"/>
                    <p:cNvSpPr txBox="1"/>
                    <p:nvPr/>
                  </p:nvSpPr>
                  <p:spPr>
                    <a:xfrm>
                      <a:off x="2321170" y="231113"/>
                      <a:ext cx="3714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Arial" panose="020B0604020202020204" pitchFamily="34" charset="0"/>
                          <a:cs typeface="Times New Roman" panose="02020603050405020304" pitchFamily="18" charset="0"/>
                        </a:rPr>
                        <a:t>B</a:t>
                      </a:r>
                      <a:endParaRPr lang="vi-VN" sz="24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2" name="Text Box 48"/>
                    <p:cNvSpPr txBox="1"/>
                    <p:nvPr/>
                  </p:nvSpPr>
                  <p:spPr>
                    <a:xfrm>
                      <a:off x="0" y="589286"/>
                      <a:ext cx="451862" cy="3349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5</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N</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Text Box 1"/>
                    <p:cNvSpPr txBox="1"/>
                    <p:nvPr/>
                  </p:nvSpPr>
                  <p:spPr>
                    <a:xfrm>
                      <a:off x="2160629" y="668630"/>
                      <a:ext cx="532016" cy="3346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10</a:t>
                      </a:r>
                      <a:r>
                        <a:rPr lang="en-US" sz="24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N</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grpSp>
        </p:grpSp>
        <mc:AlternateContent xmlns:mc="http://schemas.openxmlformats.org/markup-compatibility/2006" xmlns:a14="http://schemas.microsoft.com/office/drawing/2010/main">
          <mc:Choice Requires="a14">
            <p:sp>
              <p:nvSpPr>
                <p:cNvPr id="24" name="TextBox 23"/>
                <p:cNvSpPr txBox="1"/>
                <p:nvPr/>
              </p:nvSpPr>
              <p:spPr>
                <a:xfrm>
                  <a:off x="6903721" y="2475406"/>
                  <a:ext cx="398379"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vi-VN" sz="2400" i="1" smtClean="0">
                                <a:latin typeface="Cambria Math" panose="02040503050406030204" pitchFamily="18" charset="0"/>
                              </a:rPr>
                            </m:ctrlPr>
                          </m:accPr>
                          <m:e>
                            <m:sSub>
                              <m:sSubPr>
                                <m:ctrlPr>
                                  <a:rPr lang="vi-VN" sz="2400" i="1">
                                    <a:latin typeface="Cambria Math" panose="02040503050406030204" pitchFamily="18" charset="0"/>
                                  </a:rPr>
                                </m:ctrlPr>
                              </m:sSubPr>
                              <m:e>
                                <m:r>
                                  <a:rPr lang="vi-VN" sz="2400" i="1">
                                    <a:latin typeface="Cambria Math" panose="02040503050406030204" pitchFamily="18" charset="0"/>
                                  </a:rPr>
                                  <m:t>𝐹</m:t>
                                </m:r>
                              </m:e>
                              <m:sub>
                                <m:r>
                                  <a:rPr lang="vi-VN" sz="2400" i="0">
                                    <a:latin typeface="Cambria Math" panose="02040503050406030204" pitchFamily="18" charset="0"/>
                                  </a:rPr>
                                  <m:t>1</m:t>
                                </m:r>
                              </m:sub>
                            </m:sSub>
                          </m:e>
                        </m:acc>
                      </m:oMath>
                    </m:oMathPara>
                  </a14:m>
                  <a:endParaRPr lang="vi-VN"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6903721" y="2475406"/>
                  <a:ext cx="398379" cy="414088"/>
                </a:xfrm>
                <a:prstGeom prst="rect">
                  <a:avLst/>
                </a:prstGeom>
                <a:blipFill>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0175965" y="2899956"/>
                  <a:ext cx="374442"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vi-VN" sz="2400" i="1" smtClean="0">
                                <a:latin typeface="Cambria Math" panose="02040503050406030204" pitchFamily="18" charset="0"/>
                              </a:rPr>
                            </m:ctrlPr>
                          </m:accPr>
                          <m:e>
                            <m:sSub>
                              <m:sSubPr>
                                <m:ctrlPr>
                                  <a:rPr lang="vi-VN" sz="2400" i="1">
                                    <a:latin typeface="Cambria Math" panose="02040503050406030204" pitchFamily="18" charset="0"/>
                                  </a:rPr>
                                </m:ctrlPr>
                              </m:sSubPr>
                              <m:e>
                                <m:r>
                                  <a:rPr lang="vi-VN" sz="2400" i="1">
                                    <a:latin typeface="Cambria Math" panose="02040503050406030204" pitchFamily="18" charset="0"/>
                                  </a:rPr>
                                  <m:t>𝐹</m:t>
                                </m:r>
                              </m:e>
                              <m:sub>
                                <m:r>
                                  <a:rPr lang="vi-VN" sz="2400" i="1" smtClean="0">
                                    <a:latin typeface="Cambria Math" panose="02040503050406030204" pitchFamily="18" charset="0"/>
                                  </a:rPr>
                                  <m:t>2</m:t>
                                </m:r>
                              </m:sub>
                            </m:sSub>
                          </m:e>
                        </m:acc>
                      </m:oMath>
                    </m:oMathPara>
                  </a14:m>
                  <a:endParaRPr lang="vi-VN"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10175965" y="2899956"/>
                  <a:ext cx="374442" cy="414088"/>
                </a:xfrm>
                <a:prstGeom prst="rect">
                  <a:avLst/>
                </a:prstGeom>
                <a:blipFill>
                  <a:blip r:embed="rId3"/>
                  <a:stretch>
                    <a:fillRect/>
                  </a:stretch>
                </a:blipFill>
              </p:spPr>
              <p:txBody>
                <a:bodyPr/>
                <a:lstStyle/>
                <a:p>
                  <a:r>
                    <a:rPr lang="vi-VN">
                      <a:noFill/>
                    </a:rPr>
                    <a:t> </a:t>
                  </a:r>
                </a:p>
              </p:txBody>
            </p:sp>
          </mc:Fallback>
        </mc:AlternateContent>
      </p:grpSp>
      <p:sp>
        <p:nvSpPr>
          <p:cNvPr id="27" name="TextBox 26"/>
          <p:cNvSpPr txBox="1"/>
          <p:nvPr/>
        </p:nvSpPr>
        <p:spPr>
          <a:xfrm>
            <a:off x="693634" y="762209"/>
            <a:ext cx="5875679" cy="1569660"/>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Câu 3: </a:t>
            </a:r>
            <a:r>
              <a:rPr lang="vi-VN" sz="2400" dirty="0" smtClean="0">
                <a:solidFill>
                  <a:srgbClr val="0000CC"/>
                </a:solidFill>
                <a:latin typeface="Times New Roman" panose="02020603050405020304" pitchFamily="18" charset="0"/>
                <a:cs typeface="Times New Roman" panose="02020603050405020304" pitchFamily="18" charset="0"/>
              </a:rPr>
              <a:t>Trục quay O nằm tại trọng tâm của thanh </a:t>
            </a:r>
            <a:r>
              <a:rPr lang="vi-VN" sz="2400" dirty="0">
                <a:solidFill>
                  <a:srgbClr val="0000CC"/>
                </a:solidFill>
                <a:latin typeface="Times New Roman" panose="02020603050405020304" pitchFamily="18" charset="0"/>
                <a:cs typeface="Times New Roman" panose="02020603050405020304" pitchFamily="18" charset="0"/>
              </a:rPr>
              <a:t>AB.</a:t>
            </a:r>
          </a:p>
          <a:p>
            <a:r>
              <a:rPr lang="vi-VN" sz="2400" dirty="0">
                <a:solidFill>
                  <a:srgbClr val="0000CC"/>
                </a:solidFill>
                <a:latin typeface="Times New Roman" panose="02020603050405020304" pitchFamily="18" charset="0"/>
                <a:cs typeface="Times New Roman" panose="02020603050405020304" pitchFamily="18" charset="0"/>
              </a:rPr>
              <a:t>1. Tính </a:t>
            </a:r>
            <a:r>
              <a:rPr lang="vi-VN" sz="2400" dirty="0" smtClean="0">
                <a:solidFill>
                  <a:srgbClr val="0000CC"/>
                </a:solidFill>
                <a:latin typeface="Times New Roman" panose="02020603050405020304" pitchFamily="18" charset="0"/>
                <a:cs typeface="Times New Roman" panose="02020603050405020304" pitchFamily="18" charset="0"/>
              </a:rPr>
              <a:t>moment </a:t>
            </a:r>
            <a:r>
              <a:rPr lang="vi-VN" sz="2400" dirty="0">
                <a:solidFill>
                  <a:srgbClr val="0000CC"/>
                </a:solidFill>
                <a:latin typeface="Times New Roman" panose="02020603050405020304" pitchFamily="18" charset="0"/>
                <a:cs typeface="Times New Roman" panose="02020603050405020304" pitchFamily="18" charset="0"/>
              </a:rPr>
              <a:t>của 2 </a:t>
            </a:r>
            <a:r>
              <a:rPr lang="vi-VN" sz="2400" dirty="0" smtClean="0">
                <a:solidFill>
                  <a:srgbClr val="0000CC"/>
                </a:solidFill>
                <a:latin typeface="Times New Roman" panose="02020603050405020304" pitchFamily="18" charset="0"/>
                <a:cs typeface="Times New Roman" panose="02020603050405020304" pitchFamily="18" charset="0"/>
              </a:rPr>
              <a:t>lực</a:t>
            </a:r>
            <a:r>
              <a:rPr lang="vi-VN" altLang="vi-VN" sz="24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và</a:t>
            </a:r>
            <a:endParaRPr lang="vi-VN" sz="2400" dirty="0" smtClean="0">
              <a:solidFill>
                <a:srgbClr val="0000CC"/>
              </a:solidFill>
              <a:latin typeface="Times New Roman" panose="02020603050405020304" pitchFamily="18" charset="0"/>
              <a:cs typeface="Times New Roman" panose="02020603050405020304" pitchFamily="18" charset="0"/>
            </a:endParaRPr>
          </a:p>
          <a:p>
            <a:r>
              <a:rPr lang="vi-VN" sz="2400" dirty="0" smtClean="0">
                <a:solidFill>
                  <a:srgbClr val="0000CC"/>
                </a:solidFill>
                <a:latin typeface="Times New Roman" panose="02020603050405020304" pitchFamily="18" charset="0"/>
                <a:cs typeface="Times New Roman" panose="02020603050405020304" pitchFamily="18" charset="0"/>
              </a:rPr>
              <a:t>2. Em hãy cho biết trạng thái của thanh AB?</a:t>
            </a:r>
          </a:p>
        </p:txBody>
      </p:sp>
      <mc:AlternateContent xmlns:mc="http://schemas.openxmlformats.org/markup-compatibility/2006">
        <mc:Choice xmlns:a14="http://schemas.microsoft.com/office/drawing/2010/main" Requires="a14">
          <p:sp>
            <p:nvSpPr>
              <p:cNvPr id="28" name="TextBox 27"/>
              <p:cNvSpPr txBox="1"/>
              <p:nvPr/>
            </p:nvSpPr>
            <p:spPr>
              <a:xfrm>
                <a:off x="4127862" y="1541416"/>
                <a:ext cx="390407"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vi-VN" sz="2400" i="1" smtClean="0">
                              <a:latin typeface="Cambria Math" panose="02040503050406030204" pitchFamily="18" charset="0"/>
                            </a:rPr>
                          </m:ctrlPr>
                        </m:sSubPr>
                        <m:e>
                          <m:acc>
                            <m:accPr>
                              <m:chr m:val="⃗"/>
                              <m:ctrlPr>
                                <a:rPr lang="vi-VN" sz="2400" i="1">
                                  <a:latin typeface="Cambria Math" panose="02040503050406030204" pitchFamily="18" charset="0"/>
                                </a:rPr>
                              </m:ctrlPr>
                            </m:accPr>
                            <m:e>
                              <m:r>
                                <a:rPr lang="vi-VN" sz="2400" i="1">
                                  <a:latin typeface="Cambria Math" panose="02040503050406030204" pitchFamily="18" charset="0"/>
                                </a:rPr>
                                <m:t>𝐹</m:t>
                              </m:r>
                            </m:e>
                          </m:acc>
                        </m:e>
                        <m:sub>
                          <m:r>
                            <a:rPr lang="vi-VN" sz="2400" i="0">
                              <a:latin typeface="Cambria Math" panose="02040503050406030204" pitchFamily="18" charset="0"/>
                            </a:rPr>
                            <m:t>1</m:t>
                          </m:r>
                        </m:sub>
                      </m:sSub>
                    </m:oMath>
                  </m:oMathPara>
                </a14:m>
                <a:endParaRPr lang="vi-VN" sz="2400" dirty="0"/>
              </a:p>
            </p:txBody>
          </p:sp>
        </mc:Choice>
        <mc:Fallback>
          <p:sp>
            <p:nvSpPr>
              <p:cNvPr id="28" name="TextBox 27"/>
              <p:cNvSpPr txBox="1">
                <a:spLocks noRot="1" noChangeAspect="1" noMove="1" noResize="1" noEditPoints="1" noAdjustHandles="1" noChangeArrowheads="1" noChangeShapeType="1" noTextEdit="1"/>
              </p:cNvSpPr>
              <p:nvPr/>
            </p:nvSpPr>
            <p:spPr>
              <a:xfrm>
                <a:off x="4127862" y="1541416"/>
                <a:ext cx="390407" cy="414088"/>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030016" y="1514382"/>
                <a:ext cx="399186"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vi-VN" sz="2400" i="1" smtClean="0">
                              <a:latin typeface="Cambria Math" panose="02040503050406030204" pitchFamily="18" charset="0"/>
                            </a:rPr>
                          </m:ctrlPr>
                        </m:sSubPr>
                        <m:e>
                          <m:acc>
                            <m:accPr>
                              <m:chr m:val="⃗"/>
                              <m:ctrlPr>
                                <a:rPr lang="vi-VN" sz="2400" i="1">
                                  <a:latin typeface="Cambria Math" panose="02040503050406030204" pitchFamily="18" charset="0"/>
                                </a:rPr>
                              </m:ctrlPr>
                            </m:accPr>
                            <m:e>
                              <m:r>
                                <a:rPr lang="vi-VN" sz="2400" i="1">
                                  <a:latin typeface="Cambria Math" panose="02040503050406030204" pitchFamily="18" charset="0"/>
                                </a:rPr>
                                <m:t>𝐹</m:t>
                              </m:r>
                            </m:e>
                          </m:acc>
                        </m:e>
                        <m:sub>
                          <m:r>
                            <a:rPr lang="vi-VN" sz="2400" i="1" smtClean="0">
                              <a:latin typeface="Cambria Math" panose="02040503050406030204" pitchFamily="18" charset="0"/>
                            </a:rPr>
                            <m:t>2</m:t>
                          </m:r>
                        </m:sub>
                      </m:sSub>
                    </m:oMath>
                  </m:oMathPara>
                </a14:m>
                <a:endParaRPr lang="vi-VN"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030016" y="1514382"/>
                <a:ext cx="399186" cy="414088"/>
              </a:xfrm>
              <a:prstGeom prst="rect">
                <a:avLst/>
              </a:prstGeom>
              <a:blipFill>
                <a:blip r:embed="rId5"/>
                <a:stretch>
                  <a:fillRect/>
                </a:stretch>
              </a:blipFill>
            </p:spPr>
            <p:txBody>
              <a:bodyPr/>
              <a:lstStyle/>
              <a:p>
                <a:r>
                  <a:rPr lang="vi-VN">
                    <a:noFill/>
                  </a:rPr>
                  <a:t> </a:t>
                </a:r>
              </a:p>
            </p:txBody>
          </p:sp>
        </mc:Fallback>
      </mc:AlternateContent>
      <p:sp>
        <p:nvSpPr>
          <p:cNvPr id="30" name="TextBox 29"/>
          <p:cNvSpPr txBox="1"/>
          <p:nvPr/>
        </p:nvSpPr>
        <p:spPr>
          <a:xfrm>
            <a:off x="883917" y="3930990"/>
            <a:ext cx="474617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M</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=F</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.d</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 5.0,2=1 </a:t>
            </a:r>
            <a:r>
              <a:rPr lang="en-US" sz="2400" dirty="0" err="1" smtClean="0">
                <a:latin typeface="Times New Roman" panose="02020603050405020304" pitchFamily="18" charset="0"/>
                <a:cs typeface="Times New Roman" panose="02020603050405020304" pitchFamily="18" charset="0"/>
              </a:rPr>
              <a:t>N.m</a:t>
            </a:r>
            <a:endParaRPr lang="vi-VN"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698002" y="3878033"/>
            <a:ext cx="504876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M</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=F</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.d</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 10.0,1=1 </a:t>
            </a:r>
            <a:r>
              <a:rPr lang="en-US" sz="2400" dirty="0" err="1" smtClean="0">
                <a:latin typeface="Times New Roman" panose="02020603050405020304" pitchFamily="18" charset="0"/>
                <a:cs typeface="Times New Roman" panose="02020603050405020304" pitchFamily="18" charset="0"/>
              </a:rPr>
              <a:t>N.m</a:t>
            </a:r>
            <a:endParaRPr lang="vi-VN"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83917" y="4376056"/>
            <a:ext cx="8887098"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Ta thấy M</a:t>
            </a:r>
            <a:r>
              <a:rPr lang="en-US" sz="2400" baseline="-25000" dirty="0" smtClean="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nên tác dụng làm quay của lực F</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bằng tác dụng làm quay của lực F</a:t>
            </a:r>
            <a:r>
              <a:rPr lang="en-US" sz="2400" baseline="-25000" dirty="0" smtClean="0">
                <a:latin typeface="Times New Roman" panose="02020603050405020304" pitchFamily="18" charset="0"/>
                <a:cs typeface="Times New Roman" panose="02020603050405020304" pitchFamily="18" charset="0"/>
              </a:rPr>
              <a:t>1 </a:t>
            </a:r>
            <a:endParaRPr lang="vi-VN" sz="2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31965" y="3246921"/>
            <a:ext cx="1698172"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Lời giải</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3631474" y="4794069"/>
            <a:ext cx="500177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Do đó thanh AB nằm cân bằng</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6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18 zalo Nguyen Thu Trang">
            <a:extLst>
              <a:ext uri="{FF2B5EF4-FFF2-40B4-BE49-F238E27FC236}">
                <a16:creationId xmlns:a16="http://schemas.microsoft.com/office/drawing/2014/main" id="{5482452E-9893-55A9-F079-9ADFEBE7447D}"/>
              </a:ext>
            </a:extLst>
          </p:cNvPr>
          <p:cNvGrpSpPr/>
          <p:nvPr/>
        </p:nvGrpSpPr>
        <p:grpSpPr>
          <a:xfrm>
            <a:off x="545433" y="890978"/>
            <a:ext cx="11067449" cy="954107"/>
            <a:chOff x="5038658" y="3789728"/>
            <a:chExt cx="4504227" cy="954107"/>
          </a:xfrm>
        </p:grpSpPr>
        <p:sp>
          <p:nvSpPr>
            <p:cNvPr id="17" name="TextBox 16">
              <a:extLst>
                <a:ext uri="{FF2B5EF4-FFF2-40B4-BE49-F238E27FC236}">
                  <a16:creationId xmlns:a16="http://schemas.microsoft.com/office/drawing/2014/main" id="{2FE09954-B024-03FD-E49A-AF5B1C288308}"/>
                </a:ext>
              </a:extLst>
            </p:cNvPr>
            <p:cNvSpPr txBox="1"/>
            <p:nvPr/>
          </p:nvSpPr>
          <p:spPr>
            <a:xfrm>
              <a:off x="5761127" y="3789728"/>
              <a:ext cx="3781758" cy="954107"/>
            </a:xfrm>
            <a:prstGeom prst="rect">
              <a:avLst/>
            </a:prstGeom>
            <a:noFill/>
          </p:spPr>
          <p:txBody>
            <a:bodyPr wrap="square" rtlCol="0">
              <a:spAutoFit/>
            </a:bodyPr>
            <a:lstStyle/>
            <a:p>
              <a:pPr>
                <a:defRPr/>
              </a:pPr>
              <a:r>
                <a:rPr kumimoji="0" lang="en-US" altLang="ko-KR" sz="2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Quy tắc moment </a:t>
              </a:r>
              <a:r>
                <a:rPr kumimoji="0" lang="en-US" altLang="ko-KR" sz="2800" b="1"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lực </a:t>
              </a:r>
              <a:r>
                <a:rPr lang="en-US"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(hay điều kiện cân bằng của một vật có trục quay cố định</a:t>
              </a:r>
              <a:r>
                <a:rPr lang="en-US" sz="2800" b="1"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153" name="TextBox 152" descr="n18 zalo Nguyen Thu Trang">
            <a:extLst>
              <a:ext uri="{FF2B5EF4-FFF2-40B4-BE49-F238E27FC236}">
                <a16:creationId xmlns:a16="http://schemas.microsoft.com/office/drawing/2014/main" id="{88E2F03E-BCEC-5106-E6BD-079C590C7D68}"/>
              </a:ext>
            </a:extLst>
          </p:cNvPr>
          <p:cNvSpPr txBox="1"/>
          <p:nvPr/>
        </p:nvSpPr>
        <p:spPr>
          <a:xfrm>
            <a:off x="1708784" y="3214107"/>
            <a:ext cx="6808198" cy="587853"/>
          </a:xfrm>
          <a:prstGeom prst="rect">
            <a:avLst/>
          </a:prstGeom>
          <a:noFill/>
          <a:ln w="28575">
            <a:solidFill>
              <a:schemeClr val="accent1"/>
            </a:solidFill>
          </a:ln>
        </p:spPr>
        <p:txBody>
          <a:bodyPr wrap="square">
            <a:spAutoFit/>
          </a:bodyPr>
          <a:lstStyle/>
          <a:p>
            <a:pPr lvl="0" algn="ctr">
              <a:lnSpc>
                <a:spcPct val="115000"/>
              </a:lnSpc>
              <a:defRPr/>
            </a:pPr>
            <a:r>
              <a:rPr lang="pt-BR" sz="2800" b="1"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smtClean="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rPr>
              <a:t>M</a:t>
            </a:r>
            <a:r>
              <a:rPr lang="en-US" sz="2800" baseline="-25000" noProof="0" dirty="0" err="1" smtClean="0">
                <a:solidFill>
                  <a:srgbClr val="0000CC"/>
                </a:solidFill>
                <a:latin typeface="Calibri" panose="020F0502020204030204" pitchFamily="34" charset="0"/>
                <a:ea typeface="Times New Roman" panose="02020603050405020304" pitchFamily="18" charset="0"/>
                <a:cs typeface="Calibri" panose="020F0502020204030204" pitchFamily="34" charset="0"/>
              </a:rPr>
              <a:t>cckđh</a:t>
            </a:r>
            <a:r>
              <a:rPr kumimoji="0" lang="en-US" sz="2800" b="0" i="0" u="none" strike="noStrike" kern="1200" cap="none" spc="0" normalizeH="0" baseline="0" noProof="0" dirty="0" smtClean="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pt-BR"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smtClean="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rPr>
              <a:t>M</a:t>
            </a:r>
            <a:r>
              <a:rPr kumimoji="0" lang="en-US" sz="2800" b="0" i="0" u="none" strike="noStrike" kern="1200" cap="none" spc="0" normalizeH="0" baseline="-25000" noProof="0" dirty="0" err="1" smtClean="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rPr>
              <a:t>nckđh</a:t>
            </a:r>
            <a:endParaRPr kumimoji="0" lang="en-US" sz="2800" b="0" i="0" u="none" strike="noStrike" kern="1200" cap="none" spc="0" normalizeH="0" baseline="0" noProof="0" dirty="0">
              <a:ln>
                <a:noFill/>
              </a:ln>
              <a:solidFill>
                <a:srgbClr val="00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0" name="TextBox 79" descr="n18 zalo Nguyen Thu Trang">
            <a:extLst>
              <a:ext uri="{FF2B5EF4-FFF2-40B4-BE49-F238E27FC236}">
                <a16:creationId xmlns:a16="http://schemas.microsoft.com/office/drawing/2014/main" id="{2BFC2DED-D39B-59F6-8376-36E1DED6DC6C}"/>
              </a:ext>
            </a:extLst>
          </p:cNvPr>
          <p:cNvSpPr txBox="1"/>
          <p:nvPr/>
        </p:nvSpPr>
        <p:spPr>
          <a:xfrm>
            <a:off x="664648" y="1846560"/>
            <a:ext cx="11118047" cy="1332481"/>
          </a:xfrm>
          <a:prstGeom prst="rect">
            <a:avLst/>
          </a:prstGeom>
          <a:noFill/>
        </p:spPr>
        <p:txBody>
          <a:bodyPr wrap="square">
            <a:spAutoFit/>
          </a:bodyPr>
          <a:lstStyle/>
          <a:p>
            <a:pPr indent="-179705" algn="just">
              <a:lnSpc>
                <a:spcPct val="115000"/>
              </a:lnSpc>
            </a:pPr>
            <a:r>
              <a:rPr lang="en-US" sz="2400" b="1"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Webdings" panose="05030102010509060703" pitchFamily="18" charset="2"/>
              </a:rPr>
              <a:t></a:t>
            </a:r>
            <a:r>
              <a:rPr lang="en-US" sz="24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Muốn </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cho một vật có trục quay cố định ở trạng thái cân bằng, thì tổng các moment lực có xu hướng làm vật quay </a:t>
            </a: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theo chiều kim đồng hồ </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phải </a:t>
            </a: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bằng </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tổng các moment lực có xu hướng làm vật quay </a:t>
            </a:r>
            <a:r>
              <a:rPr lang="en-US" sz="2400" i="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ngược chiều kim đồng hồ</a:t>
            </a:r>
            <a:r>
              <a:rPr lang="en-US" sz="24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9" name="TextBox 88" descr="n18 zalo Nguyen Thu Trang">
            <a:extLst>
              <a:ext uri="{FF2B5EF4-FFF2-40B4-BE49-F238E27FC236}">
                <a16:creationId xmlns:a16="http://schemas.microsoft.com/office/drawing/2014/main" id="{2479598C-B1D5-A0B9-0627-3F7436E0E964}"/>
              </a:ext>
            </a:extLst>
          </p:cNvPr>
          <p:cNvSpPr txBox="1"/>
          <p:nvPr/>
        </p:nvSpPr>
        <p:spPr>
          <a:xfrm>
            <a:off x="951160" y="5404877"/>
            <a:ext cx="10348209" cy="830997"/>
          </a:xfrm>
          <a:prstGeom prst="rect">
            <a:avLst/>
          </a:prstGeom>
          <a:noFill/>
        </p:spPr>
        <p:txBody>
          <a:bodyPr wrap="square">
            <a:spAutoFit/>
          </a:bodyPr>
          <a:lstStyle/>
          <a:p>
            <a:pPr indent="-179705" algn="just"/>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 ý:</a:t>
            </a:r>
            <a:r>
              <a:rPr lang="pt-BR"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Quy tắc momen lực còn áp dụng cho cả TH vật không có trục quay cố định. </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a:off x="444136" y="3827413"/>
            <a:ext cx="9836331" cy="1200329"/>
          </a:xfrm>
          <a:prstGeom prst="rect">
            <a:avLst/>
          </a:prstGeom>
          <a:noFill/>
        </p:spPr>
        <p:txBody>
          <a:bodyPr wrap="square" rtlCol="0">
            <a:spAutoFit/>
          </a:bodyPr>
          <a:lstStyle/>
          <a:p>
            <a:pPr indent="-179705" algn="just"/>
            <a:r>
              <a:rPr lang="pt-BR" sz="24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Webdings" panose="05030102010509060703" pitchFamily="18" charset="2"/>
              </a:rPr>
              <a:t></a:t>
            </a:r>
            <a:r>
              <a:rPr lang="en-US" sz="2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Nếu chọn một chiều quay làm chiều dương thì điều kiện cân bằng của vật có trục quay cố định là: </a:t>
            </a:r>
            <a:r>
              <a:rPr lang="en-US" sz="24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Tổng các moment lực tác dụng lên vật (đối với một điểm bất kì) bằng 0</a:t>
            </a:r>
            <a:r>
              <a:rPr lang="en-US" sz="2400" i="1"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3944983" y="4807131"/>
            <a:ext cx="1802673" cy="954107"/>
          </a:xfrm>
          <a:prstGeom prst="rect">
            <a:avLst/>
          </a:prstGeom>
          <a:noFill/>
        </p:spPr>
        <p:txBody>
          <a:bodyPr wrap="square" rtlCol="0">
            <a:spAutoFit/>
          </a:bodyPr>
          <a:lstStyle/>
          <a:p>
            <a:r>
              <a:rPr lang="pt-BR"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BR"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 = 0</a:t>
            </a:r>
            <a:endParaRPr lang="en-US"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vi-VN" sz="2800" dirty="0"/>
          </a:p>
        </p:txBody>
      </p:sp>
    </p:spTree>
    <p:custDataLst>
      <p:tags r:id="rId1"/>
    </p:custDataLst>
    <p:extLst>
      <p:ext uri="{BB962C8B-B14F-4D97-AF65-F5344CB8AC3E}">
        <p14:creationId xmlns:p14="http://schemas.microsoft.com/office/powerpoint/2010/main" val="1610385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barn(inVertical)">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barn(inVertical)">
                                      <p:cBhvr>
                                        <p:cTn id="2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80" grpId="0"/>
      <p:bldP spid="89"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553" y="447449"/>
            <a:ext cx="2825138" cy="511629"/>
          </a:xfrm>
        </p:spPr>
        <p:txBody>
          <a:bodyPr>
            <a:noAutofit/>
          </a:bodyPr>
          <a:lstStyle/>
          <a:p>
            <a:pPr>
              <a:defRPr/>
            </a:pPr>
            <a:r>
              <a:rPr lang="en-US" sz="4400" dirty="0" smtClean="0">
                <a:solidFill>
                  <a:srgbClr val="FF0000"/>
                </a:solidFill>
                <a:effectLst/>
                <a:latin typeface="Times New Roman" panose="02020603050405020304" pitchFamily="18" charset="0"/>
                <a:cs typeface="Times New Roman" panose="02020603050405020304" pitchFamily="18" charset="0"/>
              </a:rPr>
              <a:t>Ứng </a:t>
            </a:r>
            <a:r>
              <a:rPr lang="en-US" sz="4400" dirty="0">
                <a:solidFill>
                  <a:srgbClr val="FF0000"/>
                </a:solidFill>
                <a:effectLst/>
                <a:latin typeface="Times New Roman" panose="02020603050405020304" pitchFamily="18" charset="0"/>
                <a:cs typeface="Times New Roman" panose="02020603050405020304" pitchFamily="18" charset="0"/>
              </a:rPr>
              <a:t>dụng:</a:t>
            </a:r>
          </a:p>
        </p:txBody>
      </p:sp>
      <p:grpSp>
        <p:nvGrpSpPr>
          <p:cNvPr id="3" name="Group 8"/>
          <p:cNvGrpSpPr>
            <a:grpSpLocks/>
          </p:cNvGrpSpPr>
          <p:nvPr/>
        </p:nvGrpSpPr>
        <p:grpSpPr bwMode="auto">
          <a:xfrm>
            <a:off x="7010400" y="1571896"/>
            <a:ext cx="1404938" cy="2743200"/>
            <a:chOff x="2559" y="1200"/>
            <a:chExt cx="1221" cy="2832"/>
          </a:xfrm>
        </p:grpSpPr>
        <p:sp>
          <p:nvSpPr>
            <p:cNvPr id="16407" name="Freeform 9" descr="Oak"/>
            <p:cNvSpPr>
              <a:spLocks/>
            </p:cNvSpPr>
            <p:nvPr/>
          </p:nvSpPr>
          <p:spPr bwMode="auto">
            <a:xfrm>
              <a:off x="2559" y="2304"/>
              <a:ext cx="1221" cy="1728"/>
            </a:xfrm>
            <a:custGeom>
              <a:avLst/>
              <a:gdLst>
                <a:gd name="T0" fmla="*/ 0 w 2496"/>
                <a:gd name="T1" fmla="*/ 849 h 2064"/>
                <a:gd name="T2" fmla="*/ 0 w 2496"/>
                <a:gd name="T3" fmla="*/ 943 h 2064"/>
                <a:gd name="T4" fmla="*/ 5 w 2496"/>
                <a:gd name="T5" fmla="*/ 943 h 2064"/>
                <a:gd name="T6" fmla="*/ 2 w 2496"/>
                <a:gd name="T7" fmla="*/ 1014 h 2064"/>
                <a:gd name="T8" fmla="*/ 27 w 2496"/>
                <a:gd name="T9" fmla="*/ 1014 h 2064"/>
                <a:gd name="T10" fmla="*/ 24 w 2496"/>
                <a:gd name="T11" fmla="*/ 943 h 2064"/>
                <a:gd name="T12" fmla="*/ 118 w 2496"/>
                <a:gd name="T13" fmla="*/ 943 h 2064"/>
                <a:gd name="T14" fmla="*/ 115 w 2496"/>
                <a:gd name="T15" fmla="*/ 1014 h 2064"/>
                <a:gd name="T16" fmla="*/ 140 w 2496"/>
                <a:gd name="T17" fmla="*/ 1014 h 2064"/>
                <a:gd name="T18" fmla="*/ 137 w 2496"/>
                <a:gd name="T19" fmla="*/ 943 h 2064"/>
                <a:gd name="T20" fmla="*/ 143 w 2496"/>
                <a:gd name="T21" fmla="*/ 943 h 2064"/>
                <a:gd name="T22" fmla="*/ 143 w 2496"/>
                <a:gd name="T23" fmla="*/ 849 h 2064"/>
                <a:gd name="T24" fmla="*/ 77 w 2496"/>
                <a:gd name="T25" fmla="*/ 849 h 2064"/>
                <a:gd name="T26" fmla="*/ 77 w 2496"/>
                <a:gd name="T27" fmla="*/ 0 h 2064"/>
                <a:gd name="T28" fmla="*/ 66 w 2496"/>
                <a:gd name="T29" fmla="*/ 23 h 2064"/>
                <a:gd name="T30" fmla="*/ 66 w 2496"/>
                <a:gd name="T31" fmla="*/ 849 h 2064"/>
                <a:gd name="T32" fmla="*/ 0 w 2496"/>
                <a:gd name="T33" fmla="*/ 849 h 20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6"/>
                <a:gd name="T52" fmla="*/ 0 h 2064"/>
                <a:gd name="T53" fmla="*/ 2496 w 2496"/>
                <a:gd name="T54" fmla="*/ 2064 h 20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6" h="2064">
                  <a:moveTo>
                    <a:pt x="0" y="1728"/>
                  </a:moveTo>
                  <a:lnTo>
                    <a:pt x="0" y="1920"/>
                  </a:lnTo>
                  <a:lnTo>
                    <a:pt x="96" y="1920"/>
                  </a:lnTo>
                  <a:lnTo>
                    <a:pt x="48" y="2064"/>
                  </a:lnTo>
                  <a:lnTo>
                    <a:pt x="480" y="2064"/>
                  </a:lnTo>
                  <a:lnTo>
                    <a:pt x="432" y="1920"/>
                  </a:lnTo>
                  <a:lnTo>
                    <a:pt x="2064" y="1920"/>
                  </a:lnTo>
                  <a:lnTo>
                    <a:pt x="2016" y="2064"/>
                  </a:lnTo>
                  <a:lnTo>
                    <a:pt x="2448" y="2064"/>
                  </a:lnTo>
                  <a:lnTo>
                    <a:pt x="2400" y="1920"/>
                  </a:lnTo>
                  <a:lnTo>
                    <a:pt x="2496" y="1920"/>
                  </a:lnTo>
                  <a:lnTo>
                    <a:pt x="2496" y="1728"/>
                  </a:lnTo>
                  <a:lnTo>
                    <a:pt x="1344" y="1728"/>
                  </a:lnTo>
                  <a:lnTo>
                    <a:pt x="1344" y="0"/>
                  </a:lnTo>
                  <a:lnTo>
                    <a:pt x="1152" y="48"/>
                  </a:lnTo>
                  <a:lnTo>
                    <a:pt x="1152" y="1728"/>
                  </a:lnTo>
                  <a:lnTo>
                    <a:pt x="0" y="1728"/>
                  </a:lnTo>
                  <a:close/>
                </a:path>
              </a:pathLst>
            </a:cu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16408" name="Rectangle 10"/>
            <p:cNvSpPr>
              <a:spLocks noChangeArrowheads="1"/>
            </p:cNvSpPr>
            <p:nvPr/>
          </p:nvSpPr>
          <p:spPr bwMode="auto">
            <a:xfrm>
              <a:off x="2991" y="1200"/>
              <a:ext cx="336" cy="2544"/>
            </a:xfrm>
            <a:prstGeom prst="rect">
              <a:avLst/>
            </a:prstGeom>
            <a:solidFill>
              <a:srgbClr val="FFFF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vi-VN" altLang="vi-VN">
                <a:solidFill>
                  <a:prstClr val="black"/>
                </a:solidFill>
              </a:endParaRPr>
            </a:p>
          </p:txBody>
        </p:sp>
      </p:grpSp>
      <p:cxnSp>
        <p:nvCxnSpPr>
          <p:cNvPr id="7" name="Straight Connector 6"/>
          <p:cNvCxnSpPr/>
          <p:nvPr/>
        </p:nvCxnSpPr>
        <p:spPr>
          <a:xfrm>
            <a:off x="5791200" y="1582239"/>
            <a:ext cx="3810000" cy="0"/>
          </a:xfrm>
          <a:prstGeom prst="line">
            <a:avLst/>
          </a:prstGeom>
        </p:spPr>
        <p:style>
          <a:lnRef idx="3">
            <a:schemeClr val="dk1"/>
          </a:lnRef>
          <a:fillRef idx="0">
            <a:schemeClr val="dk1"/>
          </a:fillRef>
          <a:effectRef idx="2">
            <a:schemeClr val="dk1"/>
          </a:effectRef>
          <a:fontRef idx="minor">
            <a:schemeClr val="tx1"/>
          </a:fontRef>
        </p:style>
      </p:cxnSp>
      <p:sp>
        <p:nvSpPr>
          <p:cNvPr id="10" name="AutoShape 12"/>
          <p:cNvSpPr>
            <a:spLocks/>
          </p:cNvSpPr>
          <p:nvPr/>
        </p:nvSpPr>
        <p:spPr bwMode="auto">
          <a:xfrm rot="16200000">
            <a:off x="5744370" y="2866232"/>
            <a:ext cx="187325" cy="1160463"/>
          </a:xfrm>
          <a:prstGeom prst="leftBracket">
            <a:avLst>
              <a:gd name="adj" fmla="val 51624"/>
            </a:avLst>
          </a:prstGeom>
          <a:ln>
            <a:headEnd/>
            <a:tailEnd/>
          </a:ln>
        </p:spPr>
        <p:style>
          <a:lnRef idx="3">
            <a:schemeClr val="accent1"/>
          </a:lnRef>
          <a:fillRef idx="0">
            <a:schemeClr val="accent1"/>
          </a:fillRef>
          <a:effectRef idx="2">
            <a:schemeClr val="accent1"/>
          </a:effectRef>
          <a:fontRef idx="minor">
            <a:schemeClr val="tx1"/>
          </a:fontRef>
        </p:style>
        <p:txBody>
          <a:bodyPr wrap="none" anchor="ctr"/>
          <a:lstStyle/>
          <a:p>
            <a:pPr fontAlgn="base">
              <a:spcBef>
                <a:spcPct val="0"/>
              </a:spcBef>
              <a:spcAft>
                <a:spcPct val="0"/>
              </a:spcAft>
              <a:defRPr/>
            </a:pPr>
            <a:endParaRPr lang="en-US">
              <a:solidFill>
                <a:prstClr val="black"/>
              </a:solidFill>
              <a:latin typeface="Gill Sans MT"/>
            </a:endParaRPr>
          </a:p>
        </p:txBody>
      </p:sp>
      <p:sp>
        <p:nvSpPr>
          <p:cNvPr id="11" name="AutoShape 12"/>
          <p:cNvSpPr>
            <a:spLocks/>
          </p:cNvSpPr>
          <p:nvPr/>
        </p:nvSpPr>
        <p:spPr bwMode="auto">
          <a:xfrm rot="16200000">
            <a:off x="9554370" y="2866232"/>
            <a:ext cx="187325" cy="1160463"/>
          </a:xfrm>
          <a:prstGeom prst="leftBracket">
            <a:avLst>
              <a:gd name="adj" fmla="val 51624"/>
            </a:avLst>
          </a:prstGeom>
          <a:ln>
            <a:headEnd/>
            <a:tailEnd/>
          </a:ln>
        </p:spPr>
        <p:style>
          <a:lnRef idx="3">
            <a:schemeClr val="accent1"/>
          </a:lnRef>
          <a:fillRef idx="0">
            <a:schemeClr val="accent1"/>
          </a:fillRef>
          <a:effectRef idx="2">
            <a:schemeClr val="accent1"/>
          </a:effectRef>
          <a:fontRef idx="minor">
            <a:schemeClr val="tx1"/>
          </a:fontRef>
        </p:style>
        <p:txBody>
          <a:bodyPr wrap="none" anchor="ctr"/>
          <a:lstStyle/>
          <a:p>
            <a:pPr fontAlgn="base">
              <a:spcBef>
                <a:spcPct val="0"/>
              </a:spcBef>
              <a:spcAft>
                <a:spcPct val="0"/>
              </a:spcAft>
              <a:defRPr/>
            </a:pPr>
            <a:endParaRPr lang="en-US">
              <a:solidFill>
                <a:prstClr val="black"/>
              </a:solidFill>
              <a:latin typeface="Gill Sans MT"/>
            </a:endParaRPr>
          </a:p>
        </p:txBody>
      </p:sp>
      <p:cxnSp>
        <p:nvCxnSpPr>
          <p:cNvPr id="15" name="Straight Connector 14"/>
          <p:cNvCxnSpPr>
            <a:endCxn id="10" idx="0"/>
          </p:cNvCxnSpPr>
          <p:nvPr/>
        </p:nvCxnSpPr>
        <p:spPr>
          <a:xfrm rot="5400000">
            <a:off x="4686300" y="22479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5257800" y="2144485"/>
            <a:ext cx="1676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1" idx="0"/>
          </p:cNvCxnSpPr>
          <p:nvPr/>
        </p:nvCxnSpPr>
        <p:spPr>
          <a:xfrm rot="5400000">
            <a:off x="8496300" y="22479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9067800" y="2118359"/>
            <a:ext cx="16764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Flowchart: Magnetic Disk 22"/>
          <p:cNvSpPr/>
          <p:nvPr/>
        </p:nvSpPr>
        <p:spPr>
          <a:xfrm>
            <a:off x="5486400" y="2895600"/>
            <a:ext cx="609600" cy="609600"/>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24" name="Cloud 23"/>
          <p:cNvSpPr/>
          <p:nvPr/>
        </p:nvSpPr>
        <p:spPr>
          <a:xfrm>
            <a:off x="9296400" y="2971800"/>
            <a:ext cx="685800" cy="533400"/>
          </a:xfrm>
          <a:prstGeom prst="cloud">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n-US">
              <a:solidFill>
                <a:prstClr val="white"/>
              </a:solidFill>
              <a:latin typeface="Gill Sans MT"/>
            </a:endParaRPr>
          </a:p>
        </p:txBody>
      </p:sp>
      <p:sp>
        <p:nvSpPr>
          <p:cNvPr id="25" name="TextBox 24"/>
          <p:cNvSpPr txBox="1"/>
          <p:nvPr/>
        </p:nvSpPr>
        <p:spPr>
          <a:xfrm>
            <a:off x="2102896" y="1306511"/>
            <a:ext cx="1981200" cy="523220"/>
          </a:xfrm>
          <a:prstGeom prst="rect">
            <a:avLst/>
          </a:prstGeom>
          <a:noFill/>
        </p:spPr>
        <p:txBody>
          <a:bodyPr>
            <a:spAutoFit/>
          </a:bodyPr>
          <a:lstStyle/>
          <a:p>
            <a:pPr fontAlgn="base">
              <a:spcBef>
                <a:spcPct val="0"/>
              </a:spcBef>
              <a:spcAft>
                <a:spcPct val="0"/>
              </a:spcAft>
              <a:defRPr/>
            </a:pPr>
            <a:r>
              <a:rPr lang="en-US" sz="2800" b="1" dirty="0" smtClean="0">
                <a:solidFill>
                  <a:srgbClr val="FF0000"/>
                </a:solidFill>
                <a:latin typeface="Times New Roman" panose="02020603050405020304" pitchFamily="18" charset="0"/>
                <a:cs typeface="Times New Roman" panose="02020603050405020304" pitchFamily="18" charset="0"/>
              </a:rPr>
              <a:t>Cân đĩa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5486400" y="3124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1Kg</a:t>
            </a:r>
          </a:p>
        </p:txBody>
      </p:sp>
      <p:sp>
        <p:nvSpPr>
          <p:cNvPr id="27" name="Up Arrow Callout 26"/>
          <p:cNvSpPr/>
          <p:nvPr/>
        </p:nvSpPr>
        <p:spPr>
          <a:xfrm>
            <a:off x="4034246" y="3790949"/>
            <a:ext cx="3429000" cy="2743200"/>
          </a:xfrm>
          <a:prstGeom prst="upArrowCallout">
            <a:avLst/>
          </a:prstGeom>
        </p:spPr>
        <p:style>
          <a:lnRef idx="0">
            <a:schemeClr val="accent1"/>
          </a:lnRef>
          <a:fillRef idx="3">
            <a:schemeClr val="accent1"/>
          </a:fillRef>
          <a:effectRef idx="3">
            <a:schemeClr val="accent1"/>
          </a:effectRef>
          <a:fontRef idx="minor">
            <a:schemeClr val="lt1"/>
          </a:fontRef>
        </p:style>
        <p:txBody>
          <a:bodyPr anchor="ctr"/>
          <a:lstStyle/>
          <a:p>
            <a:pPr algn="ctr" fontAlgn="base">
              <a:spcBef>
                <a:spcPct val="0"/>
              </a:spcBef>
              <a:spcAft>
                <a:spcPct val="0"/>
              </a:spcAft>
              <a:defRPr/>
            </a:pPr>
            <a:endParaRPr lang="en-US" b="1">
              <a:ln w="18000">
                <a:solidFill>
                  <a:srgbClr val="FEB80A">
                    <a:satMod val="140000"/>
                  </a:srgbClr>
                </a:solidFill>
                <a:prstDash val="solid"/>
                <a:miter lim="800000"/>
              </a:ln>
              <a:noFill/>
              <a:effectLst>
                <a:outerShdw blurRad="25500" dist="23000" dir="7020000" algn="tl">
                  <a:srgbClr val="000000">
                    <a:alpha val="50000"/>
                  </a:srgbClr>
                </a:outerShdw>
              </a:effectLst>
              <a:latin typeface="Gill Sans MT"/>
            </a:endParaRPr>
          </a:p>
        </p:txBody>
      </p:sp>
      <p:sp>
        <p:nvSpPr>
          <p:cNvPr id="28" name="TextBox 27"/>
          <p:cNvSpPr txBox="1">
            <a:spLocks noChangeArrowheads="1"/>
          </p:cNvSpPr>
          <p:nvPr/>
        </p:nvSpPr>
        <p:spPr bwMode="auto">
          <a:xfrm>
            <a:off x="4110446" y="5029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srgbClr val="002060"/>
                </a:solidFill>
              </a:rPr>
              <a:t>Cân đĩa cân bằng</a:t>
            </a:r>
          </a:p>
          <a:p>
            <a:pPr eaLnBrk="1" fontAlgn="base" hangingPunct="1">
              <a:spcBef>
                <a:spcPct val="0"/>
              </a:spcBef>
              <a:spcAft>
                <a:spcPct val="0"/>
              </a:spcAft>
            </a:pPr>
            <a:r>
              <a:rPr lang="en-US" altLang="vi-VN">
                <a:solidFill>
                  <a:srgbClr val="002060"/>
                </a:solidFill>
              </a:rPr>
              <a:t>=&gt; Khối lượng của vật bằng khối lượng của quả cân</a:t>
            </a:r>
          </a:p>
        </p:txBody>
      </p:sp>
      <p:cxnSp>
        <p:nvCxnSpPr>
          <p:cNvPr id="32" name="Straight Arrow Connector 31"/>
          <p:cNvCxnSpPr/>
          <p:nvPr/>
        </p:nvCxnSpPr>
        <p:spPr>
          <a:xfrm rot="5400000">
            <a:off x="5562600" y="1800496"/>
            <a:ext cx="45720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9589226" y="1598022"/>
            <a:ext cx="37306" cy="45799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5" name="TextBox 34"/>
          <p:cNvSpPr txBox="1">
            <a:spLocks noChangeArrowheads="1"/>
          </p:cNvSpPr>
          <p:nvPr/>
        </p:nvSpPr>
        <p:spPr bwMode="auto">
          <a:xfrm>
            <a:off x="5264329" y="1935484"/>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dirty="0">
                <a:solidFill>
                  <a:prstClr val="black"/>
                </a:solidFill>
              </a:rPr>
              <a:t>F</a:t>
            </a:r>
            <a:r>
              <a:rPr lang="en-US" altLang="vi-VN" baseline="-25000" dirty="0" smtClean="0">
                <a:solidFill>
                  <a:prstClr val="black"/>
                </a:solidFill>
              </a:rPr>
              <a:t>1</a:t>
            </a:r>
            <a:endParaRPr lang="en-US" altLang="vi-VN" baseline="-25000" dirty="0">
              <a:solidFill>
                <a:prstClr val="black"/>
              </a:solidFill>
            </a:endParaRPr>
          </a:p>
        </p:txBody>
      </p:sp>
      <p:sp>
        <p:nvSpPr>
          <p:cNvPr id="36" name="TextBox 35"/>
          <p:cNvSpPr txBox="1">
            <a:spLocks noChangeArrowheads="1"/>
          </p:cNvSpPr>
          <p:nvPr/>
        </p:nvSpPr>
        <p:spPr bwMode="auto">
          <a:xfrm>
            <a:off x="9792790" y="1844043"/>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dirty="0">
                <a:solidFill>
                  <a:prstClr val="black"/>
                </a:solidFill>
              </a:rPr>
              <a:t>F</a:t>
            </a:r>
            <a:r>
              <a:rPr lang="en-US" altLang="vi-VN" baseline="-25000" dirty="0" smtClean="0">
                <a:solidFill>
                  <a:prstClr val="black"/>
                </a:solidFill>
              </a:rPr>
              <a:t>2</a:t>
            </a:r>
            <a:endParaRPr lang="en-US" altLang="vi-VN" baseline="-25000" dirty="0">
              <a:solidFill>
                <a:prstClr val="black"/>
              </a:solidFill>
            </a:endParaRPr>
          </a:p>
        </p:txBody>
      </p:sp>
    </p:spTree>
    <p:extLst>
      <p:ext uri="{BB962C8B-B14F-4D97-AF65-F5344CB8AC3E}">
        <p14:creationId xmlns:p14="http://schemas.microsoft.com/office/powerpoint/2010/main" val="3493070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par>
                                <p:cTn id="22" presetID="5"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heckerboard(across)">
                                      <p:cBhvr>
                                        <p:cTn id="24" dur="500"/>
                                        <p:tgtEl>
                                          <p:spTgt spid="20"/>
                                        </p:tgtEl>
                                      </p:cBhvr>
                                    </p:animEffect>
                                  </p:childTnLst>
                                </p:cTn>
                              </p:par>
                              <p:par>
                                <p:cTn id="25" presetID="5"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heckerboard(across)">
                                      <p:cBhvr>
                                        <p:cTn id="27" dur="500"/>
                                        <p:tgtEl>
                                          <p:spTgt spid="22"/>
                                        </p:tgtEl>
                                      </p:cBhvr>
                                    </p:animEffect>
                                  </p:childTnLst>
                                </p:cTn>
                              </p:par>
                              <p:par>
                                <p:cTn id="28" presetID="5"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500"/>
                                        <p:tgtEl>
                                          <p:spTgt spid="3"/>
                                        </p:tgtEl>
                                      </p:cBhvr>
                                    </p:animEffect>
                                  </p:childTnLst>
                                </p:cTn>
                              </p:par>
                              <p:par>
                                <p:cTn id="34" presetID="5"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000"/>
                                        <p:tgtEl>
                                          <p:spTgt spid="26"/>
                                        </p:tgtEl>
                                      </p:cBhvr>
                                    </p:animEffect>
                                    <p:anim calcmode="lin" valueType="num">
                                      <p:cBhvr>
                                        <p:cTn id="42" dur="2000" fill="hold"/>
                                        <p:tgtEl>
                                          <p:spTgt spid="26"/>
                                        </p:tgtEl>
                                        <p:attrNameLst>
                                          <p:attrName>style.rotation</p:attrName>
                                        </p:attrNameLst>
                                      </p:cBhvr>
                                      <p:tavLst>
                                        <p:tav tm="0">
                                          <p:val>
                                            <p:fltVal val="720"/>
                                          </p:val>
                                        </p:tav>
                                        <p:tav tm="100000">
                                          <p:val>
                                            <p:fltVal val="0"/>
                                          </p:val>
                                        </p:tav>
                                      </p:tavLst>
                                    </p:anim>
                                    <p:anim calcmode="lin" valueType="num">
                                      <p:cBhvr>
                                        <p:cTn id="43" dur="2000" fill="hold"/>
                                        <p:tgtEl>
                                          <p:spTgt spid="26"/>
                                        </p:tgtEl>
                                        <p:attrNameLst>
                                          <p:attrName>ppt_h</p:attrName>
                                        </p:attrNameLst>
                                      </p:cBhvr>
                                      <p:tavLst>
                                        <p:tav tm="0">
                                          <p:val>
                                            <p:fltVal val="0"/>
                                          </p:val>
                                        </p:tav>
                                        <p:tav tm="100000">
                                          <p:val>
                                            <p:strVal val="#ppt_h"/>
                                          </p:val>
                                        </p:tav>
                                      </p:tavLst>
                                    </p:anim>
                                    <p:anim calcmode="lin" valueType="num">
                                      <p:cBhvr>
                                        <p:cTn id="44" dur="2000" fill="hold"/>
                                        <p:tgtEl>
                                          <p:spTgt spid="26"/>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anim calcmode="lin" valueType="num">
                                      <p:cBhvr>
                                        <p:cTn id="48" dur="2000" fill="hold"/>
                                        <p:tgtEl>
                                          <p:spTgt spid="23"/>
                                        </p:tgtEl>
                                        <p:attrNameLst>
                                          <p:attrName>style.rotation</p:attrName>
                                        </p:attrNameLst>
                                      </p:cBhvr>
                                      <p:tavLst>
                                        <p:tav tm="0">
                                          <p:val>
                                            <p:fltVal val="720"/>
                                          </p:val>
                                        </p:tav>
                                        <p:tav tm="100000">
                                          <p:val>
                                            <p:fltVal val="0"/>
                                          </p:val>
                                        </p:tav>
                                      </p:tavLst>
                                    </p:anim>
                                    <p:anim calcmode="lin" valueType="num">
                                      <p:cBhvr>
                                        <p:cTn id="49" dur="2000" fill="hold"/>
                                        <p:tgtEl>
                                          <p:spTgt spid="23"/>
                                        </p:tgtEl>
                                        <p:attrNameLst>
                                          <p:attrName>ppt_h</p:attrName>
                                        </p:attrNameLst>
                                      </p:cBhvr>
                                      <p:tavLst>
                                        <p:tav tm="0">
                                          <p:val>
                                            <p:fltVal val="0"/>
                                          </p:val>
                                        </p:tav>
                                        <p:tav tm="100000">
                                          <p:val>
                                            <p:strVal val="#ppt_h"/>
                                          </p:val>
                                        </p:tav>
                                      </p:tavLst>
                                    </p:anim>
                                    <p:anim calcmode="lin" valueType="num">
                                      <p:cBhvr>
                                        <p:cTn id="50" dur="2000" fill="hold"/>
                                        <p:tgtEl>
                                          <p:spTgt spid="23"/>
                                        </p:tgtEl>
                                        <p:attrNameLst>
                                          <p:attrName>ppt_w</p:attrName>
                                        </p:attrNameLst>
                                      </p:cBhvr>
                                      <p:tavLst>
                                        <p:tav tm="0">
                                          <p:val>
                                            <p:fltVal val="0"/>
                                          </p:val>
                                        </p:tav>
                                        <p:tav tm="100000">
                                          <p:val>
                                            <p:strVal val="#ppt_w"/>
                                          </p:val>
                                        </p:tav>
                                      </p:tavLst>
                                    </p:anim>
                                  </p:childTnLst>
                                </p:cTn>
                              </p:par>
                              <p:par>
                                <p:cTn id="51" presetID="35"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2000"/>
                                        <p:tgtEl>
                                          <p:spTgt spid="24"/>
                                        </p:tgtEl>
                                      </p:cBhvr>
                                    </p:animEffect>
                                    <p:anim calcmode="lin" valueType="num">
                                      <p:cBhvr>
                                        <p:cTn id="54" dur="2000" fill="hold"/>
                                        <p:tgtEl>
                                          <p:spTgt spid="24"/>
                                        </p:tgtEl>
                                        <p:attrNameLst>
                                          <p:attrName>style.rotation</p:attrName>
                                        </p:attrNameLst>
                                      </p:cBhvr>
                                      <p:tavLst>
                                        <p:tav tm="0">
                                          <p:val>
                                            <p:fltVal val="720"/>
                                          </p:val>
                                        </p:tav>
                                        <p:tav tm="100000">
                                          <p:val>
                                            <p:fltVal val="0"/>
                                          </p:val>
                                        </p:tav>
                                      </p:tavLst>
                                    </p:anim>
                                    <p:anim calcmode="lin" valueType="num">
                                      <p:cBhvr>
                                        <p:cTn id="55" dur="2000" fill="hold"/>
                                        <p:tgtEl>
                                          <p:spTgt spid="24"/>
                                        </p:tgtEl>
                                        <p:attrNameLst>
                                          <p:attrName>ppt_h</p:attrName>
                                        </p:attrNameLst>
                                      </p:cBhvr>
                                      <p:tavLst>
                                        <p:tav tm="0">
                                          <p:val>
                                            <p:fltVal val="0"/>
                                          </p:val>
                                        </p:tav>
                                        <p:tav tm="100000">
                                          <p:val>
                                            <p:strVal val="#ppt_h"/>
                                          </p:val>
                                        </p:tav>
                                      </p:tavLst>
                                    </p:anim>
                                    <p:anim calcmode="lin" valueType="num">
                                      <p:cBhvr>
                                        <p:cTn id="56"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ppt_w</p:attrName>
                                        </p:attrNameLst>
                                      </p:cBhvr>
                                      <p:tavLst>
                                        <p:tav tm="0">
                                          <p:val>
                                            <p:fltVal val="0"/>
                                          </p:val>
                                        </p:tav>
                                        <p:tav tm="100000">
                                          <p:val>
                                            <p:strVal val="#ppt_w"/>
                                          </p:val>
                                        </p:tav>
                                      </p:tavLst>
                                    </p:anim>
                                    <p:anim calcmode="lin" valueType="num">
                                      <p:cBhvr>
                                        <p:cTn id="67" dur="500" fill="hold"/>
                                        <p:tgtEl>
                                          <p:spTgt spid="36"/>
                                        </p:tgtEl>
                                        <p:attrNameLst>
                                          <p:attrName>ppt_h</p:attrName>
                                        </p:attrNameLst>
                                      </p:cBhvr>
                                      <p:tavLst>
                                        <p:tav tm="0">
                                          <p:val>
                                            <p:fltVal val="0"/>
                                          </p:val>
                                        </p:tav>
                                        <p:tav tm="100000">
                                          <p:val>
                                            <p:strVal val="#ppt_h"/>
                                          </p:val>
                                        </p:tav>
                                      </p:tavLst>
                                    </p:anim>
                                    <p:animEffect transition="in" filter="fade">
                                      <p:cBhvr>
                                        <p:cTn id="68" dur="500"/>
                                        <p:tgtEl>
                                          <p:spTgt spid="36"/>
                                        </p:tgtEl>
                                      </p:cBhvr>
                                    </p:animEffect>
                                  </p:childTnLst>
                                </p:cTn>
                              </p:par>
                              <p:par>
                                <p:cTn id="69" presetID="53"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1" presetClass="entr" presetSubtype="0" fill="hold" grpId="0" nodeType="clickEffect">
                                  <p:stCondLst>
                                    <p:cond delay="0"/>
                                  </p:stCondLst>
                                  <p:iterate type="lt">
                                    <p:tmPct val="5000"/>
                                  </p:iterate>
                                  <p:childTnLst>
                                    <p:set>
                                      <p:cBhvr>
                                        <p:cTn id="82" dur="1" fill="hold">
                                          <p:stCondLst>
                                            <p:cond delay="0"/>
                                          </p:stCondLst>
                                        </p:cTn>
                                        <p:tgtEl>
                                          <p:spTgt spid="28"/>
                                        </p:tgtEl>
                                        <p:attrNameLst>
                                          <p:attrName>style.visibility</p:attrName>
                                        </p:attrNameLst>
                                      </p:cBhvr>
                                      <p:to>
                                        <p:strVal val="visible"/>
                                      </p:to>
                                    </p:set>
                                    <p:anim calcmode="lin" valueType="num">
                                      <p:cBhvr>
                                        <p:cTn id="83" dur="1000" fill="hold"/>
                                        <p:tgtEl>
                                          <p:spTgt spid="28"/>
                                        </p:tgtEl>
                                        <p:attrNameLst>
                                          <p:attrName>ppt_w</p:attrName>
                                        </p:attrNameLst>
                                      </p:cBhvr>
                                      <p:tavLst>
                                        <p:tav tm="0">
                                          <p:val>
                                            <p:fltVal val="0"/>
                                          </p:val>
                                        </p:tav>
                                        <p:tav tm="100000">
                                          <p:val>
                                            <p:strVal val="#ppt_w"/>
                                          </p:val>
                                        </p:tav>
                                      </p:tavLst>
                                    </p:anim>
                                    <p:anim calcmode="lin" valueType="num">
                                      <p:cBhvr>
                                        <p:cTn id="84" dur="1000" fill="hold"/>
                                        <p:tgtEl>
                                          <p:spTgt spid="28"/>
                                        </p:tgtEl>
                                        <p:attrNameLst>
                                          <p:attrName>ppt_h</p:attrName>
                                        </p:attrNameLst>
                                      </p:cBhvr>
                                      <p:tavLst>
                                        <p:tav tm="0">
                                          <p:val>
                                            <p:fltVal val="0"/>
                                          </p:val>
                                        </p:tav>
                                        <p:tav tm="100000">
                                          <p:val>
                                            <p:strVal val="#ppt_h"/>
                                          </p:val>
                                        </p:tav>
                                      </p:tavLst>
                                    </p:anim>
                                    <p:anim calcmode="lin" valueType="num">
                                      <p:cBhvr>
                                        <p:cTn id="85" dur="1000" fill="hold"/>
                                        <p:tgtEl>
                                          <p:spTgt spid="28"/>
                                        </p:tgtEl>
                                        <p:attrNameLst>
                                          <p:attrName>style.rotation</p:attrName>
                                        </p:attrNameLst>
                                      </p:cBhvr>
                                      <p:tavLst>
                                        <p:tav tm="0">
                                          <p:val>
                                            <p:fltVal val="90"/>
                                          </p:val>
                                        </p:tav>
                                        <p:tav tm="100000">
                                          <p:val>
                                            <p:fltVal val="0"/>
                                          </p:val>
                                        </p:tav>
                                      </p:tavLst>
                                    </p:anim>
                                    <p:animEffect transition="in" filter="fade">
                                      <p:cBhvr>
                                        <p:cTn id="86" dur="1000"/>
                                        <p:tgtEl>
                                          <p:spTgt spid="28"/>
                                        </p:tgtEl>
                                      </p:cBhvr>
                                    </p:animEffect>
                                  </p:childTnLst>
                                </p:cTn>
                              </p:par>
                              <p:par>
                                <p:cTn id="87" presetID="31" presetClass="entr" presetSubtype="0" fill="hold" nodeType="withEffect">
                                  <p:stCondLst>
                                    <p:cond delay="0"/>
                                  </p:stCondLst>
                                  <p:iterate type="lt">
                                    <p:tmPct val="5000"/>
                                  </p:iterate>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ppt_w</p:attrName>
                                        </p:attrNameLst>
                                      </p:cBhvr>
                                      <p:tavLst>
                                        <p:tav tm="0">
                                          <p:val>
                                            <p:fltVal val="0"/>
                                          </p:val>
                                        </p:tav>
                                        <p:tav tm="100000">
                                          <p:val>
                                            <p:strVal val="#ppt_w"/>
                                          </p:val>
                                        </p:tav>
                                      </p:tavLst>
                                    </p:anim>
                                    <p:anim calcmode="lin" valueType="num">
                                      <p:cBhvr>
                                        <p:cTn id="90" dur="1000" fill="hold"/>
                                        <p:tgtEl>
                                          <p:spTgt spid="27"/>
                                        </p:tgtEl>
                                        <p:attrNameLst>
                                          <p:attrName>ppt_h</p:attrName>
                                        </p:attrNameLst>
                                      </p:cBhvr>
                                      <p:tavLst>
                                        <p:tav tm="0">
                                          <p:val>
                                            <p:fltVal val="0"/>
                                          </p:val>
                                        </p:tav>
                                        <p:tav tm="100000">
                                          <p:val>
                                            <p:strVal val="#ppt_h"/>
                                          </p:val>
                                        </p:tav>
                                      </p:tavLst>
                                    </p:anim>
                                    <p:anim calcmode="lin" valueType="num">
                                      <p:cBhvr>
                                        <p:cTn id="91" dur="1000" fill="hold"/>
                                        <p:tgtEl>
                                          <p:spTgt spid="27"/>
                                        </p:tgtEl>
                                        <p:attrNameLst>
                                          <p:attrName>style.rotation</p:attrName>
                                        </p:attrNameLst>
                                      </p:cBhvr>
                                      <p:tavLst>
                                        <p:tav tm="0">
                                          <p:val>
                                            <p:fltVal val="90"/>
                                          </p:val>
                                        </p:tav>
                                        <p:tav tm="100000">
                                          <p:val>
                                            <p:fltVal val="0"/>
                                          </p:val>
                                        </p:tav>
                                      </p:tavLst>
                                    </p:anim>
                                    <p:animEffect transition="in" filter="fade">
                                      <p:cBhvr>
                                        <p:cTn id="9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anh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77000" y="1524000"/>
            <a:ext cx="3619500" cy="3848100"/>
          </a:xfrm>
          <a:noFill/>
        </p:spPr>
      </p:pic>
      <p:sp>
        <p:nvSpPr>
          <p:cNvPr id="5" name="TextBox 4"/>
          <p:cNvSpPr txBox="1">
            <a:spLocks noChangeArrowheads="1"/>
          </p:cNvSpPr>
          <p:nvPr/>
        </p:nvSpPr>
        <p:spPr bwMode="auto">
          <a:xfrm>
            <a:off x="1986099" y="782266"/>
            <a:ext cx="4090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sz="2400" dirty="0">
                <a:solidFill>
                  <a:prstClr val="black"/>
                </a:solidFill>
                <a:latin typeface="Times New Roman" panose="02020603050405020304" pitchFamily="18" charset="0"/>
                <a:cs typeface="Times New Roman" panose="02020603050405020304" pitchFamily="18" charset="0"/>
              </a:rPr>
              <a:t>Chú bé đang </a:t>
            </a:r>
            <a:r>
              <a:rPr lang="en-US" altLang="vi-VN" sz="2400" dirty="0" smtClean="0">
                <a:solidFill>
                  <a:prstClr val="black"/>
                </a:solidFill>
                <a:latin typeface="Times New Roman" panose="02020603050405020304" pitchFamily="18" charset="0"/>
                <a:cs typeface="Times New Roman" panose="02020603050405020304" pitchFamily="18" charset="0"/>
              </a:rPr>
              <a:t>giữ </a:t>
            </a:r>
            <a:r>
              <a:rPr lang="en-US" altLang="vi-VN" sz="2400" dirty="0">
                <a:solidFill>
                  <a:prstClr val="black"/>
                </a:solidFill>
                <a:latin typeface="Times New Roman" panose="02020603050405020304" pitchFamily="18" charset="0"/>
                <a:cs typeface="Times New Roman" panose="02020603050405020304" pitchFamily="18" charset="0"/>
              </a:rPr>
              <a:t>không cho bố đóng cửa lại</a:t>
            </a:r>
          </a:p>
        </p:txBody>
      </p:sp>
      <p:cxnSp>
        <p:nvCxnSpPr>
          <p:cNvPr id="7" name="Straight Arrow Connector 6"/>
          <p:cNvCxnSpPr/>
          <p:nvPr/>
        </p:nvCxnSpPr>
        <p:spPr>
          <a:xfrm flipH="1">
            <a:off x="8534400" y="3696789"/>
            <a:ext cx="269966" cy="209005"/>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sp>
        <p:nvSpPr>
          <p:cNvPr id="8" name="TextBox 7"/>
          <p:cNvSpPr txBox="1">
            <a:spLocks noChangeArrowheads="1"/>
          </p:cNvSpPr>
          <p:nvPr/>
        </p:nvSpPr>
        <p:spPr bwMode="auto">
          <a:xfrm>
            <a:off x="8686800" y="38100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F</a:t>
            </a:r>
            <a:r>
              <a:rPr lang="en-US" altLang="vi-VN" baseline="-25000">
                <a:solidFill>
                  <a:prstClr val="black"/>
                </a:solidFill>
              </a:rPr>
              <a:t>1</a:t>
            </a:r>
          </a:p>
        </p:txBody>
      </p:sp>
      <p:cxnSp>
        <p:nvCxnSpPr>
          <p:cNvPr id="10" name="Straight Arrow Connector 9"/>
          <p:cNvCxnSpPr/>
          <p:nvPr/>
        </p:nvCxnSpPr>
        <p:spPr>
          <a:xfrm flipV="1">
            <a:off x="8534400" y="2362200"/>
            <a:ext cx="381000" cy="304800"/>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sp>
        <p:nvSpPr>
          <p:cNvPr id="11" name="TextBox 10"/>
          <p:cNvSpPr txBox="1">
            <a:spLocks noChangeArrowheads="1"/>
          </p:cNvSpPr>
          <p:nvPr/>
        </p:nvSpPr>
        <p:spPr bwMode="auto">
          <a:xfrm>
            <a:off x="8458200" y="2057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F</a:t>
            </a:r>
            <a:r>
              <a:rPr lang="en-US" altLang="vi-VN" baseline="-25000">
                <a:solidFill>
                  <a:prstClr val="black"/>
                </a:solidFill>
              </a:rPr>
              <a:t>2</a:t>
            </a:r>
          </a:p>
        </p:txBody>
      </p:sp>
      <p:cxnSp>
        <p:nvCxnSpPr>
          <p:cNvPr id="13" name="Straight Connector 12"/>
          <p:cNvCxnSpPr/>
          <p:nvPr/>
        </p:nvCxnSpPr>
        <p:spPr>
          <a:xfrm rot="5400000">
            <a:off x="6629400" y="3505200"/>
            <a:ext cx="3200400" cy="0"/>
          </a:xfrm>
          <a:prstGeom prst="line">
            <a:avLst/>
          </a:prstGeom>
          <a:ln>
            <a:prstDash val="sysDot"/>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rot="10800000">
            <a:off x="8229600" y="2468563"/>
            <a:ext cx="3048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rot="10800000">
            <a:off x="8229600" y="3455988"/>
            <a:ext cx="609600" cy="0"/>
          </a:xfrm>
          <a:prstGeom prst="line">
            <a:avLst/>
          </a:prstGeom>
        </p:spPr>
        <p:style>
          <a:lnRef idx="3">
            <a:schemeClr val="accent4"/>
          </a:lnRef>
          <a:fillRef idx="0">
            <a:schemeClr val="accent4"/>
          </a:fillRef>
          <a:effectRef idx="2">
            <a:schemeClr val="accent4"/>
          </a:effectRef>
          <a:fontRef idx="minor">
            <a:schemeClr val="tx1"/>
          </a:fontRef>
        </p:style>
      </p:cxnSp>
      <p:sp>
        <p:nvSpPr>
          <p:cNvPr id="19" name="TextBox 18"/>
          <p:cNvSpPr txBox="1">
            <a:spLocks noChangeArrowheads="1"/>
          </p:cNvSpPr>
          <p:nvPr/>
        </p:nvSpPr>
        <p:spPr bwMode="auto">
          <a:xfrm>
            <a:off x="8305800" y="32004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d</a:t>
            </a:r>
            <a:r>
              <a:rPr lang="en-US" altLang="vi-VN" baseline="-25000">
                <a:solidFill>
                  <a:prstClr val="black"/>
                </a:solidFill>
              </a:rPr>
              <a:t>1</a:t>
            </a:r>
          </a:p>
        </p:txBody>
      </p:sp>
      <p:sp>
        <p:nvSpPr>
          <p:cNvPr id="34" name="Cloud 33"/>
          <p:cNvSpPr/>
          <p:nvPr/>
        </p:nvSpPr>
        <p:spPr>
          <a:xfrm>
            <a:off x="2209800" y="2056085"/>
            <a:ext cx="3429000" cy="2667000"/>
          </a:xfrm>
          <a:prstGeom prst="cloud">
            <a:avLst/>
          </a:prstGeom>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a:solidFill>
                <a:prstClr val="black"/>
              </a:solidFill>
              <a:latin typeface="Gill Sans MT"/>
            </a:endParaRPr>
          </a:p>
        </p:txBody>
      </p:sp>
      <p:sp>
        <p:nvSpPr>
          <p:cNvPr id="35" name="TextBox 34"/>
          <p:cNvSpPr txBox="1">
            <a:spLocks noChangeArrowheads="1"/>
          </p:cNvSpPr>
          <p:nvPr/>
        </p:nvSpPr>
        <p:spPr bwMode="auto">
          <a:xfrm>
            <a:off x="2486025" y="2420089"/>
            <a:ext cx="28765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sz="2400" dirty="0">
                <a:solidFill>
                  <a:prstClr val="black"/>
                </a:solidFill>
                <a:latin typeface="Times New Roman" panose="02020603050405020304" pitchFamily="18" charset="0"/>
                <a:cs typeface="Times New Roman" panose="02020603050405020304" pitchFamily="18" charset="0"/>
              </a:rPr>
              <a:t>Các lực có phương vuông góc với cửa và có giá càng xa trục quay thì tác dụng làm quay cửa càng mạnh</a:t>
            </a:r>
          </a:p>
        </p:txBody>
      </p:sp>
      <p:sp>
        <p:nvSpPr>
          <p:cNvPr id="49" name="TextBox 48"/>
          <p:cNvSpPr txBox="1">
            <a:spLocks noChangeArrowheads="1"/>
          </p:cNvSpPr>
          <p:nvPr/>
        </p:nvSpPr>
        <p:spPr bwMode="auto">
          <a:xfrm>
            <a:off x="8229600" y="22098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vi-VN">
                <a:solidFill>
                  <a:prstClr val="black"/>
                </a:solidFill>
              </a:rPr>
              <a:t>d</a:t>
            </a:r>
            <a:r>
              <a:rPr lang="en-US" altLang="vi-VN" baseline="-25000">
                <a:solidFill>
                  <a:prstClr val="black"/>
                </a:solidFill>
              </a:rPr>
              <a:t>2</a:t>
            </a:r>
          </a:p>
        </p:txBody>
      </p:sp>
    </p:spTree>
    <p:extLst>
      <p:ext uri="{BB962C8B-B14F-4D97-AF65-F5344CB8AC3E}">
        <p14:creationId xmlns:p14="http://schemas.microsoft.com/office/powerpoint/2010/main" val="1558716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nodeType="clickEffect">
                                  <p:stCondLst>
                                    <p:cond delay="0"/>
                                  </p:stCondLst>
                                  <p:childTnLst>
                                    <p:animEffect transition="out" filter="diamond(in)">
                                      <p:cBhvr>
                                        <p:cTn id="16" dur="2000"/>
                                        <p:tgtEl>
                                          <p:spTgt spid="5">
                                            <p:txEl>
                                              <p:pRg st="0" end="0"/>
                                            </p:txEl>
                                          </p:spTgt>
                                        </p:tgtEl>
                                      </p:cBhvr>
                                    </p:animEffect>
                                    <p:set>
                                      <p:cBhvr>
                                        <p:cTn id="17"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checkerboard(across)">
                                      <p:cBhvr>
                                        <p:cTn id="36" dur="500"/>
                                        <p:tgtEl>
                                          <p:spTgt spid="4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heckerboard(across)">
                                      <p:cBhvr>
                                        <p:cTn id="41" dur="500"/>
                                        <p:tgtEl>
                                          <p:spTgt spid="19"/>
                                        </p:tgtEl>
                                      </p:cBhvr>
                                    </p:animEffect>
                                  </p:childTnLst>
                                </p:cTn>
                              </p:par>
                              <p:par>
                                <p:cTn id="42" presetID="5"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heckerboard(across)">
                                      <p:cBhvr>
                                        <p:cTn id="44" dur="500"/>
                                        <p:tgtEl>
                                          <p:spTgt spid="18"/>
                                        </p:tgtEl>
                                      </p:cBhvr>
                                    </p:animEffect>
                                  </p:childTnLst>
                                </p:cTn>
                              </p:par>
                              <p:par>
                                <p:cTn id="45" presetID="5" presetClass="entr" presetSubtype="1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animEffect transition="in" filter="checkerboard(across)">
                                      <p:cBhvr>
                                        <p:cTn id="61"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rchimed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6412" y="494211"/>
            <a:ext cx="7391400" cy="6324600"/>
          </a:xfrm>
          <a:noFill/>
        </p:spPr>
      </p:pic>
      <p:sp>
        <p:nvSpPr>
          <p:cNvPr id="6" name="Text Box 35"/>
          <p:cNvSpPr txBox="1">
            <a:spLocks noChangeArrowheads="1"/>
          </p:cNvSpPr>
          <p:nvPr/>
        </p:nvSpPr>
        <p:spPr bwMode="auto">
          <a:xfrm>
            <a:off x="1532709" y="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dirty="0">
                <a:solidFill>
                  <a:srgbClr val="FF0000"/>
                </a:solidFill>
                <a:latin typeface="Times New Roman" panose="02020603050405020304" pitchFamily="18" charset="0"/>
                <a:cs typeface="Times New Roman" panose="02020603050405020304" pitchFamily="18" charset="0"/>
              </a:rPr>
              <a:t>Giải thích cơ sở câu nói của Ác-si-mét</a:t>
            </a:r>
          </a:p>
        </p:txBody>
      </p:sp>
    </p:spTree>
    <p:extLst>
      <p:ext uri="{BB962C8B-B14F-4D97-AF65-F5344CB8AC3E}">
        <p14:creationId xmlns:p14="http://schemas.microsoft.com/office/powerpoint/2010/main" val="1499292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3" descr="earth"/>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692400" y="3330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AutoShape 14"/>
          <p:cNvSpPr>
            <a:spLocks noChangeArrowheads="1"/>
          </p:cNvSpPr>
          <p:nvPr/>
        </p:nvSpPr>
        <p:spPr bwMode="auto">
          <a:xfrm>
            <a:off x="3581400" y="3975100"/>
            <a:ext cx="533400" cy="304800"/>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vi-VN" altLang="vi-VN">
              <a:solidFill>
                <a:prstClr val="black"/>
              </a:solidFill>
            </a:endParaRPr>
          </a:p>
        </p:txBody>
      </p:sp>
      <p:sp>
        <p:nvSpPr>
          <p:cNvPr id="18436" name="Line 15"/>
          <p:cNvSpPr>
            <a:spLocks noChangeShapeType="1"/>
          </p:cNvSpPr>
          <p:nvPr/>
        </p:nvSpPr>
        <p:spPr bwMode="auto">
          <a:xfrm flipV="1">
            <a:off x="3167063" y="1644650"/>
            <a:ext cx="6477000" cy="259080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18437" name="Line 16"/>
          <p:cNvSpPr>
            <a:spLocks noChangeShapeType="1"/>
          </p:cNvSpPr>
          <p:nvPr/>
        </p:nvSpPr>
        <p:spPr bwMode="auto">
          <a:xfrm>
            <a:off x="3167063" y="4203701"/>
            <a:ext cx="0" cy="2519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18438" name="Line 17"/>
          <p:cNvSpPr>
            <a:spLocks noChangeShapeType="1"/>
          </p:cNvSpPr>
          <p:nvPr/>
        </p:nvSpPr>
        <p:spPr bwMode="auto">
          <a:xfrm>
            <a:off x="9625013" y="1676400"/>
            <a:ext cx="0"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grpSp>
        <p:nvGrpSpPr>
          <p:cNvPr id="18439" name="Group 18"/>
          <p:cNvGrpSpPr>
            <a:grpSpLocks/>
          </p:cNvGrpSpPr>
          <p:nvPr/>
        </p:nvGrpSpPr>
        <p:grpSpPr bwMode="auto">
          <a:xfrm>
            <a:off x="9753600" y="1676400"/>
            <a:ext cx="618259" cy="461309"/>
            <a:chOff x="2064" y="624"/>
            <a:chExt cx="714" cy="449"/>
          </a:xfrm>
        </p:grpSpPr>
        <p:sp>
          <p:nvSpPr>
            <p:cNvPr id="18453" name="Text Box 19"/>
            <p:cNvSpPr txBox="1">
              <a:spLocks noChangeArrowheads="1"/>
            </p:cNvSpPr>
            <p:nvPr/>
          </p:nvSpPr>
          <p:spPr bwMode="auto">
            <a:xfrm>
              <a:off x="2064" y="624"/>
              <a:ext cx="714"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dirty="0">
                  <a:solidFill>
                    <a:srgbClr val="4F271C"/>
                  </a:solidFill>
                </a:rPr>
                <a:t>F</a:t>
              </a:r>
              <a:r>
                <a:rPr lang="en-US" altLang="vi-VN" sz="2400" baseline="-25000" dirty="0">
                  <a:solidFill>
                    <a:srgbClr val="4F271C"/>
                  </a:solidFill>
                </a:rPr>
                <a:t>2</a:t>
              </a:r>
            </a:p>
          </p:txBody>
        </p:sp>
        <p:sp>
          <p:nvSpPr>
            <p:cNvPr id="18454" name="Line 20"/>
            <p:cNvSpPr>
              <a:spLocks noChangeShapeType="1"/>
            </p:cNvSpPr>
            <p:nvPr/>
          </p:nvSpPr>
          <p:spPr bwMode="auto">
            <a:xfrm>
              <a:off x="2064" y="624"/>
              <a:ext cx="288"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grpSp>
      <p:grpSp>
        <p:nvGrpSpPr>
          <p:cNvPr id="18440" name="Group 21"/>
          <p:cNvGrpSpPr>
            <a:grpSpLocks/>
          </p:cNvGrpSpPr>
          <p:nvPr/>
        </p:nvGrpSpPr>
        <p:grpSpPr bwMode="auto">
          <a:xfrm>
            <a:off x="3276600" y="6216650"/>
            <a:ext cx="838200" cy="641350"/>
            <a:chOff x="2064" y="624"/>
            <a:chExt cx="528" cy="404"/>
          </a:xfrm>
        </p:grpSpPr>
        <p:sp>
          <p:nvSpPr>
            <p:cNvPr id="18451" name="Text Box 22"/>
            <p:cNvSpPr txBox="1">
              <a:spLocks noChangeArrowheads="1"/>
            </p:cNvSpPr>
            <p:nvPr/>
          </p:nvSpPr>
          <p:spPr bwMode="auto">
            <a:xfrm>
              <a:off x="2064" y="624"/>
              <a:ext cx="52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3600">
                  <a:solidFill>
                    <a:srgbClr val="4F271C"/>
                  </a:solidFill>
                </a:rPr>
                <a:t>F</a:t>
              </a:r>
              <a:r>
                <a:rPr lang="en-US" altLang="vi-VN" sz="3600" baseline="-25000">
                  <a:solidFill>
                    <a:srgbClr val="4F271C"/>
                  </a:solidFill>
                </a:rPr>
                <a:t>1</a:t>
              </a:r>
            </a:p>
          </p:txBody>
        </p:sp>
        <p:sp>
          <p:nvSpPr>
            <p:cNvPr id="18452" name="Line 23"/>
            <p:cNvSpPr>
              <a:spLocks noChangeShapeType="1"/>
            </p:cNvSpPr>
            <p:nvPr/>
          </p:nvSpPr>
          <p:spPr bwMode="auto">
            <a:xfrm>
              <a:off x="2064" y="624"/>
              <a:ext cx="288"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grpSp>
      <p:sp>
        <p:nvSpPr>
          <p:cNvPr id="2073" name="Line 25"/>
          <p:cNvSpPr>
            <a:spLocks noChangeShapeType="1"/>
          </p:cNvSpPr>
          <p:nvPr/>
        </p:nvSpPr>
        <p:spPr bwMode="auto">
          <a:xfrm>
            <a:off x="3848100" y="2667000"/>
            <a:ext cx="0" cy="2743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18442" name="Text Box 26"/>
          <p:cNvSpPr txBox="1">
            <a:spLocks noChangeArrowheads="1"/>
          </p:cNvSpPr>
          <p:nvPr/>
        </p:nvSpPr>
        <p:spPr bwMode="auto">
          <a:xfrm>
            <a:off x="3810000" y="35194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dirty="0">
                <a:solidFill>
                  <a:prstClr val="black"/>
                </a:solidFill>
              </a:rPr>
              <a:t>O</a:t>
            </a:r>
          </a:p>
        </p:txBody>
      </p:sp>
      <p:sp>
        <p:nvSpPr>
          <p:cNvPr id="2075" name="Line 27"/>
          <p:cNvSpPr>
            <a:spLocks noChangeShapeType="1"/>
          </p:cNvSpPr>
          <p:nvPr/>
        </p:nvSpPr>
        <p:spPr bwMode="auto">
          <a:xfrm>
            <a:off x="9626600" y="1524000"/>
            <a:ext cx="25400" cy="3886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2076" name="Line 28"/>
          <p:cNvSpPr>
            <a:spLocks noChangeShapeType="1"/>
          </p:cNvSpPr>
          <p:nvPr/>
        </p:nvSpPr>
        <p:spPr bwMode="auto">
          <a:xfrm>
            <a:off x="3162300" y="4648200"/>
            <a:ext cx="685800"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2077" name="Text Box 29"/>
          <p:cNvSpPr txBox="1">
            <a:spLocks noChangeArrowheads="1"/>
          </p:cNvSpPr>
          <p:nvPr/>
        </p:nvSpPr>
        <p:spPr bwMode="auto">
          <a:xfrm>
            <a:off x="3314700" y="47386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a:solidFill>
                  <a:prstClr val="black"/>
                </a:solidFill>
              </a:rPr>
              <a:t>d</a:t>
            </a:r>
            <a:r>
              <a:rPr lang="en-US" altLang="vi-VN" baseline="-25000">
                <a:solidFill>
                  <a:prstClr val="black"/>
                </a:solidFill>
              </a:rPr>
              <a:t>1</a:t>
            </a:r>
            <a:endParaRPr lang="en-US" altLang="vi-VN">
              <a:solidFill>
                <a:prstClr val="black"/>
              </a:solidFill>
            </a:endParaRPr>
          </a:p>
        </p:txBody>
      </p:sp>
      <p:sp>
        <p:nvSpPr>
          <p:cNvPr id="2078" name="Line 30"/>
          <p:cNvSpPr>
            <a:spLocks noChangeShapeType="1"/>
          </p:cNvSpPr>
          <p:nvPr/>
        </p:nvSpPr>
        <p:spPr bwMode="auto">
          <a:xfrm>
            <a:off x="3848100" y="4800600"/>
            <a:ext cx="5791200"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2079" name="Text Box 31"/>
          <p:cNvSpPr txBox="1">
            <a:spLocks noChangeArrowheads="1"/>
          </p:cNvSpPr>
          <p:nvPr/>
        </p:nvSpPr>
        <p:spPr bwMode="auto">
          <a:xfrm>
            <a:off x="5715000" y="4737101"/>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a:solidFill>
                  <a:prstClr val="black"/>
                </a:solidFill>
              </a:rPr>
              <a:t>d</a:t>
            </a:r>
            <a:r>
              <a:rPr lang="en-US" altLang="vi-VN" baseline="-25000">
                <a:solidFill>
                  <a:prstClr val="black"/>
                </a:solidFill>
              </a:rPr>
              <a:t>2</a:t>
            </a:r>
            <a:endParaRPr lang="en-US" altLang="vi-VN">
              <a:solidFill>
                <a:prstClr val="black"/>
              </a:solidFill>
            </a:endParaRPr>
          </a:p>
        </p:txBody>
      </p:sp>
      <p:sp>
        <p:nvSpPr>
          <p:cNvPr id="2081" name="Text Box 33"/>
          <p:cNvSpPr txBox="1">
            <a:spLocks noChangeArrowheads="1"/>
          </p:cNvSpPr>
          <p:nvPr/>
        </p:nvSpPr>
        <p:spPr bwMode="auto">
          <a:xfrm>
            <a:off x="2292531" y="991813"/>
            <a:ext cx="69559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800" b="1" dirty="0">
                <a:solidFill>
                  <a:srgbClr val="0000CC"/>
                </a:solidFill>
                <a:latin typeface="Times New Roman" panose="02020603050405020304" pitchFamily="18" charset="0"/>
                <a:cs typeface="Times New Roman" panose="02020603050405020304" pitchFamily="18" charset="0"/>
              </a:rPr>
              <a:t>Nếu F</a:t>
            </a:r>
            <a:r>
              <a:rPr lang="en-US" altLang="vi-VN" sz="2800" b="1" baseline="-25000" dirty="0">
                <a:solidFill>
                  <a:srgbClr val="0000CC"/>
                </a:solidFill>
                <a:latin typeface="Times New Roman" panose="02020603050405020304" pitchFamily="18" charset="0"/>
                <a:cs typeface="Times New Roman" panose="02020603050405020304" pitchFamily="18" charset="0"/>
              </a:rPr>
              <a:t>2</a:t>
            </a:r>
            <a:r>
              <a:rPr lang="en-US" altLang="vi-VN" sz="2800" b="1" dirty="0">
                <a:solidFill>
                  <a:srgbClr val="0000CC"/>
                </a:solidFill>
                <a:latin typeface="Times New Roman" panose="02020603050405020304" pitchFamily="18" charset="0"/>
                <a:cs typeface="Times New Roman" panose="02020603050405020304" pitchFamily="18" charset="0"/>
              </a:rPr>
              <a:t>d</a:t>
            </a:r>
            <a:r>
              <a:rPr lang="en-US" altLang="vi-VN" sz="2800" b="1" baseline="-25000" dirty="0">
                <a:solidFill>
                  <a:srgbClr val="0000CC"/>
                </a:solidFill>
                <a:latin typeface="Times New Roman" panose="02020603050405020304" pitchFamily="18" charset="0"/>
                <a:cs typeface="Times New Roman" panose="02020603050405020304" pitchFamily="18" charset="0"/>
              </a:rPr>
              <a:t>2</a:t>
            </a:r>
            <a:r>
              <a:rPr lang="en-US" altLang="vi-VN" sz="2800" b="1" dirty="0">
                <a:solidFill>
                  <a:srgbClr val="0000CC"/>
                </a:solidFill>
                <a:latin typeface="Times New Roman" panose="02020603050405020304" pitchFamily="18" charset="0"/>
                <a:cs typeface="Times New Roman" panose="02020603050405020304" pitchFamily="18" charset="0"/>
              </a:rPr>
              <a:t> &gt; F</a:t>
            </a:r>
            <a:r>
              <a:rPr lang="en-US" altLang="vi-VN" sz="2800" b="1" baseline="-25000" dirty="0">
                <a:solidFill>
                  <a:srgbClr val="0000CC"/>
                </a:solidFill>
                <a:latin typeface="Times New Roman" panose="02020603050405020304" pitchFamily="18" charset="0"/>
                <a:cs typeface="Times New Roman" panose="02020603050405020304" pitchFamily="18" charset="0"/>
              </a:rPr>
              <a:t>1</a:t>
            </a:r>
            <a:r>
              <a:rPr lang="en-US" altLang="vi-VN" sz="2800" b="1" dirty="0">
                <a:solidFill>
                  <a:srgbClr val="0000CC"/>
                </a:solidFill>
                <a:latin typeface="Times New Roman" panose="02020603050405020304" pitchFamily="18" charset="0"/>
                <a:cs typeface="Times New Roman" panose="02020603050405020304" pitchFamily="18" charset="0"/>
              </a:rPr>
              <a:t>d</a:t>
            </a:r>
            <a:r>
              <a:rPr lang="en-US" altLang="vi-VN" sz="2800" b="1" baseline="-25000" dirty="0">
                <a:solidFill>
                  <a:srgbClr val="0000CC"/>
                </a:solidFill>
                <a:latin typeface="Times New Roman" panose="02020603050405020304" pitchFamily="18" charset="0"/>
                <a:cs typeface="Times New Roman" panose="02020603050405020304" pitchFamily="18" charset="0"/>
              </a:rPr>
              <a:t>1</a:t>
            </a:r>
            <a:r>
              <a:rPr lang="en-US" altLang="vi-VN" sz="2800" b="1" dirty="0">
                <a:solidFill>
                  <a:srgbClr val="0000CC"/>
                </a:solidFill>
                <a:latin typeface="Times New Roman" panose="02020603050405020304" pitchFamily="18" charset="0"/>
                <a:cs typeface="Times New Roman" panose="02020603050405020304" pitchFamily="18" charset="0"/>
              </a:rPr>
              <a:t> thì Trái Đất sẽ bị nhấc lên!</a:t>
            </a:r>
          </a:p>
        </p:txBody>
      </p:sp>
      <p:sp>
        <p:nvSpPr>
          <p:cNvPr id="2082" name="Line 34"/>
          <p:cNvSpPr>
            <a:spLocks noChangeShapeType="1"/>
          </p:cNvSpPr>
          <p:nvPr/>
        </p:nvSpPr>
        <p:spPr bwMode="auto">
          <a:xfrm>
            <a:off x="3162300" y="2692400"/>
            <a:ext cx="0" cy="2743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18450" name="Text Box 35"/>
          <p:cNvSpPr txBox="1">
            <a:spLocks noChangeArrowheads="1"/>
          </p:cNvSpPr>
          <p:nvPr/>
        </p:nvSpPr>
        <p:spPr bwMode="auto">
          <a:xfrm>
            <a:off x="2368732" y="88151"/>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sz="2400" b="1" dirty="0">
                <a:solidFill>
                  <a:srgbClr val="FF0000"/>
                </a:solidFill>
                <a:latin typeface="Times New Roman" panose="02020603050405020304" pitchFamily="18" charset="0"/>
                <a:cs typeface="Times New Roman" panose="02020603050405020304" pitchFamily="18" charset="0"/>
              </a:rPr>
              <a:t>Giải thích cơ sở câu nói của Ác-si-mét</a:t>
            </a:r>
          </a:p>
        </p:txBody>
      </p:sp>
      <p:sp>
        <p:nvSpPr>
          <p:cNvPr id="23" name="Text Box 26"/>
          <p:cNvSpPr txBox="1">
            <a:spLocks noChangeArrowheads="1"/>
          </p:cNvSpPr>
          <p:nvPr/>
        </p:nvSpPr>
        <p:spPr bwMode="auto">
          <a:xfrm>
            <a:off x="9625013" y="1277939"/>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dirty="0">
                <a:solidFill>
                  <a:prstClr val="black"/>
                </a:solidFill>
              </a:rPr>
              <a:t>B</a:t>
            </a:r>
          </a:p>
        </p:txBody>
      </p:sp>
      <p:sp>
        <p:nvSpPr>
          <p:cNvPr id="24" name="Text Box 26"/>
          <p:cNvSpPr txBox="1">
            <a:spLocks noChangeArrowheads="1"/>
          </p:cNvSpPr>
          <p:nvPr/>
        </p:nvSpPr>
        <p:spPr bwMode="auto">
          <a:xfrm>
            <a:off x="2823882" y="4198937"/>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vi-VN" dirty="0">
                <a:solidFill>
                  <a:prstClr val="black"/>
                </a:solidFill>
              </a:rPr>
              <a:t>A</a:t>
            </a:r>
          </a:p>
        </p:txBody>
      </p:sp>
      <p:sp>
        <p:nvSpPr>
          <p:cNvPr id="25" name="Line 30"/>
          <p:cNvSpPr>
            <a:spLocks noChangeShapeType="1"/>
          </p:cNvSpPr>
          <p:nvPr/>
        </p:nvSpPr>
        <p:spPr bwMode="auto">
          <a:xfrm>
            <a:off x="3839136" y="3998263"/>
            <a:ext cx="5791200" cy="0"/>
          </a:xfrm>
          <a:prstGeom prst="line">
            <a:avLst/>
          </a:prstGeom>
          <a:noFill/>
          <a:ln w="9525">
            <a:solidFill>
              <a:schemeClr val="tx2"/>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
        <p:nvSpPr>
          <p:cNvPr id="26" name="Line 28"/>
          <p:cNvSpPr>
            <a:spLocks noChangeShapeType="1"/>
          </p:cNvSpPr>
          <p:nvPr/>
        </p:nvSpPr>
        <p:spPr bwMode="auto">
          <a:xfrm>
            <a:off x="3126442" y="3980333"/>
            <a:ext cx="685800" cy="0"/>
          </a:xfrm>
          <a:prstGeom prst="line">
            <a:avLst/>
          </a:prstGeom>
          <a:noFill/>
          <a:ln w="9525">
            <a:solidFill>
              <a:srgbClr val="FF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124437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76"/>
                                        </p:tgtEl>
                                        <p:attrNameLst>
                                          <p:attrName>style.visibility</p:attrName>
                                        </p:attrNameLst>
                                      </p:cBhvr>
                                      <p:to>
                                        <p:strVal val="visible"/>
                                      </p:to>
                                    </p:set>
                                    <p:anim calcmode="lin" valueType="num">
                                      <p:cBhvr additive="base">
                                        <p:cTn id="25" dur="500" fill="hold"/>
                                        <p:tgtEl>
                                          <p:spTgt spid="2076"/>
                                        </p:tgtEl>
                                        <p:attrNameLst>
                                          <p:attrName>ppt_x</p:attrName>
                                        </p:attrNameLst>
                                      </p:cBhvr>
                                      <p:tavLst>
                                        <p:tav tm="0">
                                          <p:val>
                                            <p:strVal val="#ppt_x"/>
                                          </p:val>
                                        </p:tav>
                                        <p:tav tm="100000">
                                          <p:val>
                                            <p:strVal val="#ppt_x"/>
                                          </p:val>
                                        </p:tav>
                                      </p:tavLst>
                                    </p:anim>
                                    <p:anim calcmode="lin" valueType="num">
                                      <p:cBhvr additive="base">
                                        <p:cTn id="26" dur="500" fill="hold"/>
                                        <p:tgtEl>
                                          <p:spTgt spid="20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77"/>
                                        </p:tgtEl>
                                        <p:attrNameLst>
                                          <p:attrName>style.visibility</p:attrName>
                                        </p:attrNameLst>
                                      </p:cBhvr>
                                      <p:to>
                                        <p:strVal val="visible"/>
                                      </p:to>
                                    </p:set>
                                    <p:anim calcmode="lin" valueType="num">
                                      <p:cBhvr additive="base">
                                        <p:cTn id="29" dur="500" fill="hold"/>
                                        <p:tgtEl>
                                          <p:spTgt spid="2077"/>
                                        </p:tgtEl>
                                        <p:attrNameLst>
                                          <p:attrName>ppt_x</p:attrName>
                                        </p:attrNameLst>
                                      </p:cBhvr>
                                      <p:tavLst>
                                        <p:tav tm="0">
                                          <p:val>
                                            <p:strVal val="#ppt_x"/>
                                          </p:val>
                                        </p:tav>
                                        <p:tav tm="100000">
                                          <p:val>
                                            <p:strVal val="#ppt_x"/>
                                          </p:val>
                                        </p:tav>
                                      </p:tavLst>
                                    </p:anim>
                                    <p:anim calcmode="lin" valueType="num">
                                      <p:cBhvr additive="base">
                                        <p:cTn id="30" dur="500" fill="hold"/>
                                        <p:tgtEl>
                                          <p:spTgt spid="207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78"/>
                                        </p:tgtEl>
                                        <p:attrNameLst>
                                          <p:attrName>style.visibility</p:attrName>
                                        </p:attrNameLst>
                                      </p:cBhvr>
                                      <p:to>
                                        <p:strVal val="visible"/>
                                      </p:to>
                                    </p:set>
                                    <p:anim calcmode="lin" valueType="num">
                                      <p:cBhvr additive="base">
                                        <p:cTn id="33" dur="500" fill="hold"/>
                                        <p:tgtEl>
                                          <p:spTgt spid="2078"/>
                                        </p:tgtEl>
                                        <p:attrNameLst>
                                          <p:attrName>ppt_x</p:attrName>
                                        </p:attrNameLst>
                                      </p:cBhvr>
                                      <p:tavLst>
                                        <p:tav tm="0">
                                          <p:val>
                                            <p:strVal val="#ppt_x"/>
                                          </p:val>
                                        </p:tav>
                                        <p:tav tm="100000">
                                          <p:val>
                                            <p:strVal val="#ppt_x"/>
                                          </p:val>
                                        </p:tav>
                                      </p:tavLst>
                                    </p:anim>
                                    <p:anim calcmode="lin" valueType="num">
                                      <p:cBhvr additive="base">
                                        <p:cTn id="34" dur="500" fill="hold"/>
                                        <p:tgtEl>
                                          <p:spTgt spid="207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79"/>
                                        </p:tgtEl>
                                        <p:attrNameLst>
                                          <p:attrName>style.visibility</p:attrName>
                                        </p:attrNameLst>
                                      </p:cBhvr>
                                      <p:to>
                                        <p:strVal val="visible"/>
                                      </p:to>
                                    </p:set>
                                    <p:anim calcmode="lin" valueType="num">
                                      <p:cBhvr additive="base">
                                        <p:cTn id="37" dur="500" fill="hold"/>
                                        <p:tgtEl>
                                          <p:spTgt spid="2079"/>
                                        </p:tgtEl>
                                        <p:attrNameLst>
                                          <p:attrName>ppt_x</p:attrName>
                                        </p:attrNameLst>
                                      </p:cBhvr>
                                      <p:tavLst>
                                        <p:tav tm="0">
                                          <p:val>
                                            <p:strVal val="#ppt_x"/>
                                          </p:val>
                                        </p:tav>
                                        <p:tav tm="100000">
                                          <p:val>
                                            <p:strVal val="#ppt_x"/>
                                          </p:val>
                                        </p:tav>
                                      </p:tavLst>
                                    </p:anim>
                                    <p:anim calcmode="lin" valueType="num">
                                      <p:cBhvr additive="base">
                                        <p:cTn id="38" dur="500" fill="hold"/>
                                        <p:tgtEl>
                                          <p:spTgt spid="207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081"/>
                                        </p:tgtEl>
                                        <p:attrNameLst>
                                          <p:attrName>style.visibility</p:attrName>
                                        </p:attrNameLst>
                                      </p:cBhvr>
                                      <p:to>
                                        <p:strVal val="visible"/>
                                      </p:to>
                                    </p:set>
                                    <p:animEffect transition="in" filter="checkerboard(across)">
                                      <p:cBhvr>
                                        <p:cTn id="43"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7" grpId="0"/>
      <p:bldP spid="2079" grpId="0"/>
      <p:bldP spid="2081" grpId="0"/>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8 zalo Nguyen Thu Trang">
            <a:extLst>
              <a:ext uri="{FF2B5EF4-FFF2-40B4-BE49-F238E27FC236}">
                <a16:creationId xmlns:a16="http://schemas.microsoft.com/office/drawing/2014/main" id="{1A98CE38-AA60-4EBB-B0FD-F602B4038CC9}"/>
              </a:ext>
            </a:extLst>
          </p:cNvPr>
          <p:cNvSpPr txBox="1"/>
          <p:nvPr/>
        </p:nvSpPr>
        <p:spPr>
          <a:xfrm>
            <a:off x="9201552" y="2787872"/>
            <a:ext cx="2643049" cy="743280"/>
          </a:xfrm>
          <a:prstGeom prst="rect">
            <a:avLst/>
          </a:prstGeom>
          <a:noFill/>
        </p:spPr>
        <p:txBody>
          <a:bodyPr wrap="square" lIns="36000" tIns="0" rIns="36000" bIns="0"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ARCHIMEDES</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5679D"/>
                </a:solidFill>
                <a:effectLst/>
                <a:uLnTx/>
                <a:uFillTx/>
                <a:latin typeface="Arial"/>
                <a:cs typeface="Arial" pitchFamily="34" charset="0"/>
              </a:rPr>
              <a:t>(287 – 212 TCN)</a:t>
            </a:r>
            <a:endParaRPr kumimoji="0" lang="ko-KR" altLang="en-US" sz="2400" b="1" i="0" u="none" strike="noStrike" kern="1200" cap="none" spc="0" normalizeH="0" baseline="0" noProof="0" dirty="0">
              <a:ln>
                <a:noFill/>
              </a:ln>
              <a:solidFill>
                <a:srgbClr val="F5679D"/>
              </a:solidFill>
              <a:effectLst/>
              <a:uLnTx/>
              <a:uFillTx/>
              <a:latin typeface="Arial"/>
              <a:cs typeface="Arial" pitchFamily="34" charset="0"/>
            </a:endParaRPr>
          </a:p>
        </p:txBody>
      </p:sp>
      <p:pic>
        <p:nvPicPr>
          <p:cNvPr id="14" name="Picture 2" descr="n18 zalo Nguyen Thu Trang">
            <a:extLst>
              <a:ext uri="{FF2B5EF4-FFF2-40B4-BE49-F238E27FC236}">
                <a16:creationId xmlns:a16="http://schemas.microsoft.com/office/drawing/2014/main" id="{6FDC39C8-617E-1E81-FBCD-4179D5E6AA8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6956" r="6956"/>
          <a:stretch>
            <a:fillRect/>
          </a:stretch>
        </p:blipFill>
        <p:spPr bwMode="auto">
          <a:xfrm>
            <a:off x="91441" y="20605"/>
            <a:ext cx="5934018" cy="67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descr="n18 zalo Nguyen Thu Trang">
            <a:extLst>
              <a:ext uri="{FF2B5EF4-FFF2-40B4-BE49-F238E27FC236}">
                <a16:creationId xmlns:a16="http://schemas.microsoft.com/office/drawing/2014/main" id="{D19DE97C-C955-BAFD-10EA-EA83A5DF967D}"/>
              </a:ext>
            </a:extLst>
          </p:cNvPr>
          <p:cNvGrpSpPr/>
          <p:nvPr/>
        </p:nvGrpSpPr>
        <p:grpSpPr>
          <a:xfrm rot="5400000">
            <a:off x="8615133" y="-1758457"/>
            <a:ext cx="962635" cy="5804263"/>
            <a:chOff x="5037803" y="-13062"/>
            <a:chExt cx="1021866" cy="6871062"/>
          </a:xfrm>
        </p:grpSpPr>
        <p:sp>
          <p:nvSpPr>
            <p:cNvPr id="36" name="Rectangle 35">
              <a:extLst>
                <a:ext uri="{FF2B5EF4-FFF2-40B4-BE49-F238E27FC236}">
                  <a16:creationId xmlns:a16="http://schemas.microsoft.com/office/drawing/2014/main" id="{F7B866F8-88C1-44F6-92C9-795634119EE0}"/>
                </a:ext>
              </a:extLst>
            </p:cNvPr>
            <p:cNvSpPr/>
            <p:nvPr/>
          </p:nvSpPr>
          <p:spPr>
            <a:xfrm>
              <a:off x="5037803" y="-13062"/>
              <a:ext cx="1005840" cy="6871062"/>
            </a:xfrm>
            <a:prstGeom prst="rect">
              <a:avLst/>
            </a:prstGeom>
            <a:gradFill flip="none" rotWithShape="1">
              <a:gsLst>
                <a:gs pos="0">
                  <a:schemeClr val="accent1">
                    <a:alpha val="80000"/>
                  </a:schemeClr>
                </a:gs>
                <a:gs pos="100000">
                  <a:schemeClr val="accent2">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직사각형 1">
              <a:extLst>
                <a:ext uri="{FF2B5EF4-FFF2-40B4-BE49-F238E27FC236}">
                  <a16:creationId xmlns:a16="http://schemas.microsoft.com/office/drawing/2014/main" id="{B2763A5C-BE6F-4182-9454-718FD10688F9}"/>
                </a:ext>
              </a:extLst>
            </p:cNvPr>
            <p:cNvSpPr/>
            <p:nvPr/>
          </p:nvSpPr>
          <p:spPr>
            <a:xfrm rot="16200000">
              <a:off x="2153614" y="2951944"/>
              <a:ext cx="6858004" cy="954107"/>
            </a:xfrm>
            <a:prstGeom prst="rect">
              <a:avLst/>
            </a:prstGeom>
          </p:spPr>
          <p:txBody>
            <a:bodyPr wrap="square">
              <a:spAutoFit/>
            </a:bodyPr>
            <a:lstStyle/>
            <a:p>
              <a:pPr algn="ctr" fontAlgn="base">
                <a:spcAft>
                  <a:spcPct val="0"/>
                </a:spcAft>
              </a:pPr>
              <a:r>
                <a:rPr lang="en-US" sz="2800" b="1" dirty="0">
                  <a:solidFill>
                    <a:schemeClr val="bg1"/>
                  </a:solidFill>
                  <a:latin typeface="Times New Roman" charset="0"/>
                  <a:cs typeface="Times New Roman" charset="0"/>
                </a:rPr>
                <a:t>“HÃY CHO TÔI MỘT ĐIỂM TỰA,</a:t>
              </a:r>
            </a:p>
            <a:p>
              <a:pPr algn="ctr" fontAlgn="base">
                <a:spcAft>
                  <a:spcPct val="0"/>
                </a:spcAft>
              </a:pPr>
              <a:r>
                <a:rPr lang="en-US" sz="2800" b="1" dirty="0">
                  <a:solidFill>
                    <a:schemeClr val="bg1"/>
                  </a:solidFill>
                  <a:latin typeface="Times New Roman" charset="0"/>
                  <a:cs typeface="Times New Roman" charset="0"/>
                </a:rPr>
                <a:t>TÔI SẼ NHẤC BỔNG TRÁI ĐẤT”</a:t>
              </a:r>
            </a:p>
          </p:txBody>
        </p:sp>
      </p:grpSp>
      <p:pic>
        <p:nvPicPr>
          <p:cNvPr id="16" name="Picture Placeholder 15" descr="n18 zalo Nguyen Thu Trang">
            <a:extLst>
              <a:ext uri="{FF2B5EF4-FFF2-40B4-BE49-F238E27FC236}">
                <a16:creationId xmlns:a16="http://schemas.microsoft.com/office/drawing/2014/main" id="{7E6D38A7-4AFB-471B-0449-DDA04EFAF9EC}"/>
              </a:ext>
            </a:extLst>
          </p:cNvPr>
          <p:cNvPicPr>
            <a:picLocks noGrp="1" noChangeAspect="1"/>
          </p:cNvPicPr>
          <p:nvPr>
            <p:ph type="pic" sz="quarter" idx="11"/>
          </p:nvPr>
        </p:nvPicPr>
        <p:blipFill>
          <a:blip r:embed="rId4"/>
          <a:srcRect t="3365" b="3365"/>
          <a:stretch>
            <a:fillRect/>
          </a:stretch>
        </p:blipFill>
        <p:spPr>
          <a:xfrm>
            <a:off x="6713353" y="2071546"/>
            <a:ext cx="2319338" cy="2295525"/>
          </a:xfrm>
          <a:prstGeom prst="rect">
            <a:avLst/>
          </a:prstGeom>
        </p:spPr>
      </p:pic>
      <p:sp>
        <p:nvSpPr>
          <p:cNvPr id="2" name="TextBox 1"/>
          <p:cNvSpPr txBox="1"/>
          <p:nvPr/>
        </p:nvSpPr>
        <p:spPr>
          <a:xfrm>
            <a:off x="6361611" y="4781006"/>
            <a:ext cx="5625940" cy="954107"/>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Dụng cụ nào được ông ngầm nhắc tới ở đây?</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73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Copy of Image(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1" y="1292979"/>
            <a:ext cx="5656219" cy="38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o bai - do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0" y="1332414"/>
            <a:ext cx="5305204"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88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18 zalo Nguyen Thu Tra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4044" y="536184"/>
            <a:ext cx="9542710" cy="608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55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24297" y="570753"/>
            <a:ext cx="59305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Câu </a:t>
            </a: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1: </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Quan sát hình vẽ bên. Muốn cho cầu bập bênh thăng bằng thì giá trị của x bằng</a:t>
            </a:r>
            <a:endParaRPr kumimoji="0" lang="vi-VN" altLang="vi-VN" sz="2400" b="0" i="0" u="none" strike="noStrike" cap="none" normalizeH="0" baseline="0" dirty="0" smtClean="0">
              <a:ln>
                <a:noFill/>
              </a:ln>
              <a:solidFill>
                <a:srgbClr val="0000CC"/>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tab pos="539750" algn="l"/>
              </a:tabLst>
            </a:pP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 </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0,75 m</a:t>
            </a:r>
            <a:r>
              <a:rPr kumimoji="0" lang="fr-FR"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t>
            </a: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B.</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1,00 </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m</a:t>
            </a:r>
            <a:r>
              <a:rPr kumimoji="0" lang="fr-FR"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t>
            </a:r>
            <a:r>
              <a:rPr kumimoji="0" lang="fr-FR"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a:t>
            </a:r>
            <a:endPar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tab pos="539750" algn="l"/>
              </a:tabLst>
            </a:pPr>
            <a:r>
              <a:rPr kumimoji="0" lang="vi-VN" altLang="vi-VN" sz="2400" b="1" i="0"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C</a:t>
            </a: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2,14 m</a:t>
            </a:r>
            <a:r>
              <a:rPr kumimoji="0" lang="fr-FR"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t>
            </a:r>
            <a:r>
              <a:rPr kumimoji="0" lang="vi-VN" altLang="vi-VN" sz="2400" b="1"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D.</a:t>
            </a:r>
            <a:r>
              <a:rPr kumimoji="0" lang="vi-VN"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 1,15 m</a:t>
            </a:r>
            <a:r>
              <a:rPr kumimoji="0" lang="fr-FR" altLang="vi-VN" sz="2400" b="0" i="0" u="none" strike="noStrike" cap="none" normalizeH="0" baseline="0" dirty="0" smtClean="0">
                <a:ln>
                  <a:noFill/>
                </a:ln>
                <a:solidFill>
                  <a:srgbClr val="0000CC"/>
                </a:solidFill>
                <a:effectLst/>
                <a:latin typeface="Times New Roman" panose="02020603050405020304" pitchFamily="18" charset="0"/>
                <a:ea typeface="Batang"/>
                <a:cs typeface="Times New Roman" panose="02020603050405020304" pitchFamily="18" charset="0"/>
              </a:rPr>
              <a:t>.</a:t>
            </a:r>
            <a:endParaRPr kumimoji="0" lang="vi-VN" altLang="vi-VN" sz="2400" b="0" i="0" u="none" strike="noStrike" cap="none" normalizeH="0" baseline="0" dirty="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endParaRPr kumimoji="0" lang="vi-VN" altLang="vi-VN" sz="2400" b="0" i="0" u="none" strike="noStrike" cap="none" normalizeH="0" baseline="0" dirty="0" smtClean="0">
              <a:ln>
                <a:noFill/>
              </a:ln>
              <a:solidFill>
                <a:srgbClr val="0000CC"/>
              </a:solidFill>
              <a:effectLst/>
              <a:latin typeface="Times New Roman" panose="02020603050405020304" pitchFamily="18" charset="0"/>
              <a:cs typeface="Times New Roman" panose="02020603050405020304" pitchFamily="18" charset="0"/>
            </a:endParaRPr>
          </a:p>
        </p:txBody>
      </p:sp>
      <p:pic>
        <p:nvPicPr>
          <p:cNvPr id="2049" name="Picture 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084" y="561700"/>
            <a:ext cx="3350637" cy="22605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Oval 5"/>
          <p:cNvSpPr/>
          <p:nvPr/>
        </p:nvSpPr>
        <p:spPr>
          <a:xfrm>
            <a:off x="1724297" y="1711233"/>
            <a:ext cx="431075" cy="418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98512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6267" y="886102"/>
            <a:ext cx="9999133" cy="3437708"/>
          </a:xfrm>
        </p:spPr>
        <p:txBody>
          <a:bodyPr/>
          <a:lstStyle/>
          <a:p>
            <a:pPr marL="82550" indent="0">
              <a:buNone/>
            </a:pPr>
            <a:r>
              <a:rPr lang="pt-BR" b="1" dirty="0">
                <a:solidFill>
                  <a:srgbClr val="0000CC"/>
                </a:solidFill>
                <a:latin typeface="Times New Roman" panose="02020603050405020304" pitchFamily="18" charset="0"/>
                <a:cs typeface="Times New Roman" panose="02020603050405020304" pitchFamily="18" charset="0"/>
              </a:rPr>
              <a:t>Câu </a:t>
            </a:r>
            <a:r>
              <a:rPr lang="vi-VN" b="1" dirty="0">
                <a:solidFill>
                  <a:srgbClr val="0000CC"/>
                </a:solidFill>
                <a:latin typeface="Times New Roman" panose="02020603050405020304" pitchFamily="18" charset="0"/>
                <a:cs typeface="Times New Roman" panose="02020603050405020304" pitchFamily="18" charset="0"/>
              </a:rPr>
              <a:t>2</a:t>
            </a:r>
            <a:r>
              <a:rPr lang="pt-BR" b="1" dirty="0" smtClean="0">
                <a:solidFill>
                  <a:srgbClr val="0000CC"/>
                </a:solidFill>
                <a:latin typeface="Times New Roman" panose="02020603050405020304" pitchFamily="18" charset="0"/>
                <a:cs typeface="Times New Roman" panose="02020603050405020304" pitchFamily="18" charset="0"/>
              </a:rPr>
              <a:t>. </a:t>
            </a:r>
            <a:r>
              <a:rPr lang="pt-BR" dirty="0" smtClean="0">
                <a:solidFill>
                  <a:srgbClr val="0000CC"/>
                </a:solidFill>
                <a:latin typeface="Times New Roman" panose="02020603050405020304" pitchFamily="18" charset="0"/>
                <a:cs typeface="Times New Roman" panose="02020603050405020304" pitchFamily="18" charset="0"/>
              </a:rPr>
              <a:t>Chọn </a:t>
            </a:r>
            <a:r>
              <a:rPr lang="pt-BR" dirty="0">
                <a:solidFill>
                  <a:srgbClr val="0000CC"/>
                </a:solidFill>
                <a:latin typeface="Times New Roman" panose="02020603050405020304" pitchFamily="18" charset="0"/>
                <a:cs typeface="Times New Roman" panose="02020603050405020304" pitchFamily="18" charset="0"/>
              </a:rPr>
              <a:t>đáp án </a:t>
            </a:r>
            <a:r>
              <a:rPr lang="pt-BR" b="1" dirty="0">
                <a:solidFill>
                  <a:srgbClr val="0000CC"/>
                </a:solidFill>
                <a:latin typeface="Times New Roman" panose="02020603050405020304" pitchFamily="18" charset="0"/>
                <a:cs typeface="Times New Roman" panose="02020603050405020304" pitchFamily="18" charset="0"/>
              </a:rPr>
              <a:t>sai</a:t>
            </a:r>
            <a:r>
              <a:rPr lang="pt-BR" dirty="0">
                <a:solidFill>
                  <a:srgbClr val="0000CC"/>
                </a:solidFill>
                <a:latin typeface="Times New Roman" panose="02020603050405020304" pitchFamily="18" charset="0"/>
                <a:cs typeface="Times New Roman" panose="02020603050405020304" pitchFamily="18" charset="0"/>
              </a:rPr>
              <a:t>?</a:t>
            </a:r>
            <a:r>
              <a:rPr lang="pt-BR" b="1" dirty="0">
                <a:solidFill>
                  <a:srgbClr val="0000CC"/>
                </a:solidFill>
                <a:latin typeface="Times New Roman" panose="02020603050405020304" pitchFamily="18" charset="0"/>
                <a:cs typeface="Times New Roman" panose="02020603050405020304" pitchFamily="18" charset="0"/>
              </a:rPr>
              <a:t> </a:t>
            </a:r>
            <a:r>
              <a:rPr lang="pt-BR" dirty="0">
                <a:solidFill>
                  <a:srgbClr val="0000CC"/>
                </a:solidFill>
                <a:latin typeface="Times New Roman" panose="02020603050405020304" pitchFamily="18" charset="0"/>
                <a:cs typeface="Times New Roman" panose="02020603050405020304" pitchFamily="18" charset="0"/>
              </a:rPr>
              <a:t>Mô men lực tác dụng lên một vật </a:t>
            </a:r>
            <a:endParaRPr lang="vi-VN"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b="1" dirty="0" smtClean="0">
                <a:solidFill>
                  <a:srgbClr val="0000CC"/>
                </a:solidFill>
                <a:latin typeface="Times New Roman" panose="02020603050405020304" pitchFamily="18" charset="0"/>
                <a:cs typeface="Times New Roman" panose="02020603050405020304" pitchFamily="18" charset="0"/>
              </a:rPr>
              <a:t>A.</a:t>
            </a:r>
            <a:r>
              <a:rPr lang="pt-BR" dirty="0" smtClean="0">
                <a:solidFill>
                  <a:srgbClr val="0000CC"/>
                </a:solidFill>
                <a:latin typeface="Times New Roman" panose="02020603050405020304" pitchFamily="18" charset="0"/>
                <a:cs typeface="Times New Roman" panose="02020603050405020304" pitchFamily="18" charset="0"/>
              </a:rPr>
              <a:t> </a:t>
            </a:r>
            <a:r>
              <a:rPr lang="pt-BR" dirty="0">
                <a:solidFill>
                  <a:srgbClr val="0000CC"/>
                </a:solidFill>
                <a:latin typeface="Times New Roman" panose="02020603050405020304" pitchFamily="18" charset="0"/>
                <a:cs typeface="Times New Roman" panose="02020603050405020304" pitchFamily="18" charset="0"/>
              </a:rPr>
              <a:t>có độ lớn tỉ lệ thuận với độ lớn của lực</a:t>
            </a:r>
            <a:r>
              <a:rPr lang="pt-BR" dirty="0" smtClean="0">
                <a:solidFill>
                  <a:srgbClr val="0000CC"/>
                </a:solidFill>
                <a:latin typeface="Times New Roman" panose="02020603050405020304" pitchFamily="18" charset="0"/>
                <a:cs typeface="Times New Roman" panose="02020603050405020304" pitchFamily="18" charset="0"/>
              </a:rPr>
              <a:t>.</a:t>
            </a:r>
            <a:endParaRPr lang="pt-BR" b="1" dirty="0" smtClean="0">
              <a:solidFill>
                <a:srgbClr val="0000CC"/>
              </a:solidFill>
              <a:latin typeface="Times New Roman" panose="02020603050405020304" pitchFamily="18" charset="0"/>
              <a:cs typeface="Times New Roman" panose="02020603050405020304" pitchFamily="18" charset="0"/>
            </a:endParaRPr>
          </a:p>
          <a:p>
            <a:pPr marL="82550" indent="0">
              <a:buNone/>
            </a:pPr>
            <a:r>
              <a:rPr lang="pt-BR" b="1" dirty="0" smtClean="0">
                <a:solidFill>
                  <a:srgbClr val="0000CC"/>
                </a:solidFill>
                <a:latin typeface="Times New Roman" panose="02020603050405020304" pitchFamily="18" charset="0"/>
                <a:cs typeface="Times New Roman" panose="02020603050405020304" pitchFamily="18" charset="0"/>
              </a:rPr>
              <a:t>B</a:t>
            </a:r>
            <a:r>
              <a:rPr lang="pt-BR" b="1" dirty="0">
                <a:solidFill>
                  <a:srgbClr val="0000CC"/>
                </a:solidFill>
                <a:latin typeface="Times New Roman" panose="02020603050405020304" pitchFamily="18" charset="0"/>
                <a:cs typeface="Times New Roman" panose="02020603050405020304" pitchFamily="18" charset="0"/>
              </a:rPr>
              <a:t>.</a:t>
            </a:r>
            <a:r>
              <a:rPr lang="pt-BR" dirty="0">
                <a:solidFill>
                  <a:srgbClr val="0000CC"/>
                </a:solidFill>
                <a:latin typeface="Times New Roman" panose="02020603050405020304" pitchFamily="18" charset="0"/>
                <a:cs typeface="Times New Roman" panose="02020603050405020304" pitchFamily="18" charset="0"/>
              </a:rPr>
              <a:t> đặc trưng cho tác dụng làm quay của lực </a:t>
            </a:r>
            <a:endParaRPr lang="vi-VN"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b="1" dirty="0">
                <a:solidFill>
                  <a:srgbClr val="0000CC"/>
                </a:solidFill>
                <a:latin typeface="Times New Roman" panose="02020603050405020304" pitchFamily="18" charset="0"/>
                <a:cs typeface="Times New Roman" panose="02020603050405020304" pitchFamily="18" charset="0"/>
              </a:rPr>
              <a:t>C.</a:t>
            </a:r>
            <a:r>
              <a:rPr lang="pt-BR" dirty="0">
                <a:solidFill>
                  <a:srgbClr val="0000CC"/>
                </a:solidFill>
                <a:latin typeface="Times New Roman" panose="02020603050405020304" pitchFamily="18" charset="0"/>
                <a:cs typeface="Times New Roman" panose="02020603050405020304" pitchFamily="18" charset="0"/>
              </a:rPr>
              <a:t> bằng 0 nếu giá của lực đi qua trục quay.</a:t>
            </a:r>
            <a:r>
              <a:rPr lang="pt-BR" b="1" dirty="0">
                <a:solidFill>
                  <a:srgbClr val="0000CC"/>
                </a:solidFill>
                <a:latin typeface="Times New Roman" panose="02020603050405020304" pitchFamily="18" charset="0"/>
                <a:cs typeface="Times New Roman" panose="02020603050405020304" pitchFamily="18" charset="0"/>
              </a:rPr>
              <a:t>	</a:t>
            </a:r>
            <a:endParaRPr lang="pt-BR" b="1" dirty="0" smtClean="0">
              <a:solidFill>
                <a:srgbClr val="0000CC"/>
              </a:solidFill>
              <a:latin typeface="Times New Roman" panose="02020603050405020304" pitchFamily="18" charset="0"/>
              <a:cs typeface="Times New Roman" panose="02020603050405020304" pitchFamily="18" charset="0"/>
            </a:endParaRPr>
          </a:p>
          <a:p>
            <a:pPr marL="82550" indent="0">
              <a:buNone/>
            </a:pPr>
            <a:r>
              <a:rPr lang="pt-BR" b="1" dirty="0" smtClean="0">
                <a:solidFill>
                  <a:srgbClr val="0000CC"/>
                </a:solidFill>
                <a:latin typeface="Times New Roman" panose="02020603050405020304" pitchFamily="18" charset="0"/>
                <a:cs typeface="Times New Roman" panose="02020603050405020304" pitchFamily="18" charset="0"/>
              </a:rPr>
              <a:t>D</a:t>
            </a:r>
            <a:r>
              <a:rPr lang="pt-BR" b="1" dirty="0">
                <a:solidFill>
                  <a:srgbClr val="0000CC"/>
                </a:solidFill>
                <a:latin typeface="Times New Roman" panose="02020603050405020304" pitchFamily="18" charset="0"/>
                <a:cs typeface="Times New Roman" panose="02020603050405020304" pitchFamily="18" charset="0"/>
              </a:rPr>
              <a:t>.</a:t>
            </a:r>
            <a:r>
              <a:rPr lang="pt-BR" dirty="0">
                <a:solidFill>
                  <a:srgbClr val="0000CC"/>
                </a:solidFill>
                <a:latin typeface="Times New Roman" panose="02020603050405020304" pitchFamily="18" charset="0"/>
                <a:cs typeface="Times New Roman" panose="02020603050405020304" pitchFamily="18" charset="0"/>
              </a:rPr>
              <a:t> có độ lớn tỉ lệ nghịch với cánh tay đòn của lực.</a:t>
            </a:r>
            <a:endParaRPr lang="vi-VN" dirty="0">
              <a:solidFill>
                <a:srgbClr val="0000CC"/>
              </a:solidFill>
              <a:latin typeface="Times New Roman" panose="02020603050405020304" pitchFamily="18" charset="0"/>
              <a:cs typeface="Times New Roman" panose="02020603050405020304" pitchFamily="18" charset="0"/>
            </a:endParaRPr>
          </a:p>
        </p:txBody>
      </p:sp>
      <p:sp>
        <p:nvSpPr>
          <p:cNvPr id="5" name="Oval 4"/>
          <p:cNvSpPr/>
          <p:nvPr/>
        </p:nvSpPr>
        <p:spPr>
          <a:xfrm>
            <a:off x="1502226" y="3161211"/>
            <a:ext cx="561703" cy="535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63900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2227" y="873032"/>
            <a:ext cx="10689774" cy="4800600"/>
          </a:xfrm>
        </p:spPr>
        <p:txBody>
          <a:bodyPr/>
          <a:lstStyle/>
          <a:p>
            <a:pPr marL="82550" indent="0">
              <a:buNone/>
            </a:pPr>
            <a:r>
              <a:rPr lang="vi-VN" sz="2400" b="1" dirty="0">
                <a:solidFill>
                  <a:srgbClr val="0000CC"/>
                </a:solidFill>
                <a:latin typeface="Times New Roman" panose="02020603050405020304" pitchFamily="18" charset="0"/>
                <a:cs typeface="Times New Roman" panose="02020603050405020304" pitchFamily="18" charset="0"/>
              </a:rPr>
              <a:t>Câu </a:t>
            </a:r>
            <a:r>
              <a:rPr lang="vi-VN" sz="2400" b="1" dirty="0" smtClean="0">
                <a:solidFill>
                  <a:srgbClr val="0000CC"/>
                </a:solidFill>
                <a:latin typeface="Times New Roman" panose="02020603050405020304" pitchFamily="18" charset="0"/>
                <a:cs typeface="Times New Roman" panose="02020603050405020304" pitchFamily="18" charset="0"/>
              </a:rPr>
              <a:t>3. </a:t>
            </a:r>
            <a:r>
              <a:rPr lang="pt-BR" sz="2400" dirty="0" smtClean="0">
                <a:solidFill>
                  <a:srgbClr val="0000CC"/>
                </a:solidFill>
                <a:latin typeface="Times New Roman" panose="02020603050405020304" pitchFamily="18" charset="0"/>
                <a:cs typeface="Times New Roman" panose="02020603050405020304" pitchFamily="18" charset="0"/>
              </a:rPr>
              <a:t>Chọn </a:t>
            </a:r>
            <a:r>
              <a:rPr lang="vi-VN" sz="2400" dirty="0">
                <a:solidFill>
                  <a:srgbClr val="0000CC"/>
                </a:solidFill>
                <a:latin typeface="Times New Roman" panose="02020603050405020304" pitchFamily="18" charset="0"/>
                <a:cs typeface="Times New Roman" panose="02020603050405020304" pitchFamily="18" charset="0"/>
              </a:rPr>
              <a:t>câu</a:t>
            </a:r>
            <a:r>
              <a:rPr lang="pt-BR" sz="2400" dirty="0">
                <a:solidFill>
                  <a:srgbClr val="0000CC"/>
                </a:solidFill>
                <a:latin typeface="Times New Roman" panose="02020603050405020304" pitchFamily="18" charset="0"/>
                <a:cs typeface="Times New Roman" panose="02020603050405020304" pitchFamily="18" charset="0"/>
              </a:rPr>
              <a:t> phát biểu </a:t>
            </a:r>
            <a:r>
              <a:rPr lang="pt-BR" sz="2400" b="1" dirty="0">
                <a:solidFill>
                  <a:srgbClr val="0000CC"/>
                </a:solidFill>
                <a:latin typeface="Times New Roman" panose="02020603050405020304" pitchFamily="18" charset="0"/>
                <a:cs typeface="Times New Roman" panose="02020603050405020304" pitchFamily="18" charset="0"/>
              </a:rPr>
              <a:t>sai</a:t>
            </a:r>
            <a:r>
              <a:rPr lang="vi-VN" sz="2400" dirty="0">
                <a:solidFill>
                  <a:srgbClr val="0000CC"/>
                </a:solidFill>
                <a:latin typeface="Times New Roman" panose="02020603050405020304" pitchFamily="18" charset="0"/>
                <a:cs typeface="Times New Roman" panose="02020603050405020304" pitchFamily="18" charset="0"/>
              </a:rPr>
              <a:t> khi nói về momen lực và cánh tay đòn của </a:t>
            </a:r>
            <a:r>
              <a:rPr lang="vi-VN" sz="2400" dirty="0" smtClean="0">
                <a:solidFill>
                  <a:srgbClr val="0000CC"/>
                </a:solidFill>
                <a:latin typeface="Times New Roman" panose="02020603050405020304" pitchFamily="18" charset="0"/>
                <a:cs typeface="Times New Roman" panose="02020603050405020304" pitchFamily="18" charset="0"/>
              </a:rPr>
              <a:t>lực?</a:t>
            </a:r>
          </a:p>
          <a:p>
            <a:pPr marL="82550" indent="0">
              <a:buNone/>
            </a:pPr>
            <a:r>
              <a:rPr lang="pt-BR" sz="2400" b="1" dirty="0" smtClean="0">
                <a:solidFill>
                  <a:srgbClr val="0000CC"/>
                </a:solidFill>
                <a:latin typeface="Times New Roman" panose="02020603050405020304" pitchFamily="18" charset="0"/>
                <a:cs typeface="Times New Roman" panose="02020603050405020304" pitchFamily="18" charset="0"/>
              </a:rPr>
              <a:t>A</a:t>
            </a:r>
            <a:r>
              <a:rPr lang="pt-BR" sz="2400" b="1" dirty="0">
                <a:solidFill>
                  <a:srgbClr val="0000CC"/>
                </a:solidFill>
                <a:latin typeface="Times New Roman" panose="02020603050405020304" pitchFamily="18" charset="0"/>
                <a:cs typeface="Times New Roman" panose="02020603050405020304" pitchFamily="18" charset="0"/>
              </a:rPr>
              <a:t>.</a:t>
            </a:r>
            <a:r>
              <a:rPr lang="pt-BR" sz="2400" dirty="0">
                <a:solidFill>
                  <a:srgbClr val="0000CC"/>
                </a:solidFill>
                <a:latin typeface="Times New Roman" panose="02020603050405020304" pitchFamily="18" charset="0"/>
                <a:cs typeface="Times New Roman" panose="02020603050405020304" pitchFamily="18" charset="0"/>
              </a:rPr>
              <a:t> Mômen lực là đại lượng đặc trưng cho tác dụng làm quay của </a:t>
            </a:r>
            <a:r>
              <a:rPr lang="pt-BR" sz="2400" dirty="0" smtClean="0">
                <a:solidFill>
                  <a:srgbClr val="0000CC"/>
                </a:solidFill>
                <a:latin typeface="Times New Roman" panose="02020603050405020304" pitchFamily="18" charset="0"/>
                <a:cs typeface="Times New Roman" panose="02020603050405020304" pitchFamily="18" charset="0"/>
              </a:rPr>
              <a:t>lực. </a:t>
            </a:r>
            <a:endParaRPr lang="vi-VN" sz="2400"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sz="2400" b="1" dirty="0">
                <a:solidFill>
                  <a:srgbClr val="0000CC"/>
                </a:solidFill>
                <a:latin typeface="Times New Roman" panose="02020603050405020304" pitchFamily="18" charset="0"/>
                <a:cs typeface="Times New Roman" panose="02020603050405020304" pitchFamily="18" charset="0"/>
              </a:rPr>
              <a:t>B.</a:t>
            </a:r>
            <a:r>
              <a:rPr lang="pt-BR" sz="2400" dirty="0">
                <a:solidFill>
                  <a:srgbClr val="0000CC"/>
                </a:solidFill>
                <a:latin typeface="Times New Roman" panose="02020603050405020304" pitchFamily="18" charset="0"/>
                <a:cs typeface="Times New Roman" panose="02020603050405020304" pitchFamily="18" charset="0"/>
              </a:rPr>
              <a:t> Mômen lực được đo bằng tích của lực với cánh tay đòn của </a:t>
            </a:r>
            <a:r>
              <a:rPr lang="pt-BR" sz="2400" dirty="0" smtClean="0">
                <a:solidFill>
                  <a:srgbClr val="0000CC"/>
                </a:solidFill>
                <a:latin typeface="Times New Roman" panose="02020603050405020304" pitchFamily="18" charset="0"/>
                <a:cs typeface="Times New Roman" panose="02020603050405020304" pitchFamily="18" charset="0"/>
              </a:rPr>
              <a:t>lực</a:t>
            </a:r>
            <a:r>
              <a:rPr lang="pt-BR" sz="2400" dirty="0" smtClean="0">
                <a:solidFill>
                  <a:srgbClr val="0000CC"/>
                </a:solidFill>
                <a:latin typeface="Times New Roman" panose="02020603050405020304" pitchFamily="18" charset="0"/>
                <a:cs typeface="Times New Roman" panose="02020603050405020304" pitchFamily="18" charset="0"/>
              </a:rPr>
              <a:t> </a:t>
            </a:r>
            <a:r>
              <a:rPr lang="vi-VN" sz="2400" dirty="0" smtClean="0">
                <a:solidFill>
                  <a:srgbClr val="0000CC"/>
                </a:solidFill>
                <a:latin typeface="Times New Roman" panose="02020603050405020304" pitchFamily="18" charset="0"/>
                <a:cs typeface="Times New Roman" panose="02020603050405020304" pitchFamily="18" charset="0"/>
              </a:rPr>
              <a:t>đó.</a:t>
            </a:r>
            <a:r>
              <a:rPr lang="pt-BR" sz="2400" dirty="0" smtClean="0">
                <a:solidFill>
                  <a:srgbClr val="0000CC"/>
                </a:solidFill>
                <a:latin typeface="Times New Roman" panose="02020603050405020304" pitchFamily="18" charset="0"/>
                <a:cs typeface="Times New Roman" panose="02020603050405020304" pitchFamily="18" charset="0"/>
              </a:rPr>
              <a:t> </a:t>
            </a:r>
            <a:endParaRPr lang="vi-VN" sz="2400"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sz="2400" b="1" dirty="0">
                <a:solidFill>
                  <a:srgbClr val="0000CC"/>
                </a:solidFill>
                <a:latin typeface="Times New Roman" panose="02020603050405020304" pitchFamily="18" charset="0"/>
                <a:cs typeface="Times New Roman" panose="02020603050405020304" pitchFamily="18" charset="0"/>
              </a:rPr>
              <a:t>C.</a:t>
            </a:r>
            <a:r>
              <a:rPr lang="pt-BR" sz="2400" dirty="0">
                <a:solidFill>
                  <a:srgbClr val="0000CC"/>
                </a:solidFill>
                <a:latin typeface="Times New Roman" panose="02020603050405020304" pitchFamily="18" charset="0"/>
                <a:cs typeface="Times New Roman" panose="02020603050405020304" pitchFamily="18" charset="0"/>
              </a:rPr>
              <a:t> </a:t>
            </a:r>
            <a:r>
              <a:rPr lang="pt-BR" sz="2400" dirty="0">
                <a:solidFill>
                  <a:srgbClr val="0000CC"/>
                </a:solidFill>
                <a:latin typeface="Times New Roman" panose="02020603050405020304" pitchFamily="18" charset="0"/>
                <a:cs typeface="Times New Roman" panose="02020603050405020304" pitchFamily="18" charset="0"/>
              </a:rPr>
              <a:t>Cánh tay đòn là khoảng cách từ trục quay tới </a:t>
            </a:r>
            <a:r>
              <a:rPr lang="pt-BR" sz="2400" dirty="0" smtClean="0">
                <a:solidFill>
                  <a:srgbClr val="0000CC"/>
                </a:solidFill>
                <a:latin typeface="Times New Roman" panose="02020603050405020304" pitchFamily="18" charset="0"/>
                <a:cs typeface="Times New Roman" panose="02020603050405020304" pitchFamily="18" charset="0"/>
              </a:rPr>
              <a:t>điểm đặt của </a:t>
            </a:r>
            <a:r>
              <a:rPr lang="vi-VN" sz="2400" dirty="0" smtClean="0">
                <a:solidFill>
                  <a:srgbClr val="0000CC"/>
                </a:solidFill>
                <a:latin typeface="Times New Roman" panose="02020603050405020304" pitchFamily="18" charset="0"/>
                <a:cs typeface="Times New Roman" panose="02020603050405020304" pitchFamily="18" charset="0"/>
              </a:rPr>
              <a:t>lực.</a:t>
            </a:r>
            <a:endParaRPr lang="vi-VN" sz="2400"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sz="2400" b="1" dirty="0">
                <a:solidFill>
                  <a:srgbClr val="0000CC"/>
                </a:solidFill>
                <a:latin typeface="Times New Roman" panose="02020603050405020304" pitchFamily="18" charset="0"/>
                <a:cs typeface="Times New Roman" panose="02020603050405020304" pitchFamily="18" charset="0"/>
              </a:rPr>
              <a:t>D.</a:t>
            </a:r>
            <a:r>
              <a:rPr lang="pt-BR" sz="2400" dirty="0">
                <a:solidFill>
                  <a:srgbClr val="0000CC"/>
                </a:solidFill>
                <a:latin typeface="Times New Roman" panose="02020603050405020304" pitchFamily="18" charset="0"/>
                <a:cs typeface="Times New Roman" panose="02020603050405020304" pitchFamily="18" charset="0"/>
              </a:rPr>
              <a:t> Cánh tay đòn là khoảng cách từ trục quay tới giá của </a:t>
            </a:r>
            <a:r>
              <a:rPr lang="vi-VN" sz="2400" dirty="0" smtClean="0">
                <a:solidFill>
                  <a:srgbClr val="0000CC"/>
                </a:solidFill>
                <a:latin typeface="Times New Roman" panose="02020603050405020304" pitchFamily="18" charset="0"/>
                <a:cs typeface="Times New Roman" panose="02020603050405020304" pitchFamily="18" charset="0"/>
              </a:rPr>
              <a:t>lực.</a:t>
            </a:r>
            <a:r>
              <a:rPr lang="pt-BR" sz="2400" dirty="0" smtClean="0">
                <a:solidFill>
                  <a:srgbClr val="0000CC"/>
                </a:solidFill>
                <a:latin typeface="Times New Roman" panose="02020603050405020304" pitchFamily="18" charset="0"/>
                <a:cs typeface="Times New Roman" panose="02020603050405020304" pitchFamily="18" charset="0"/>
              </a:rPr>
              <a:t> </a:t>
            </a:r>
            <a:endParaRPr lang="vi-VN" sz="2400" b="1" dirty="0">
              <a:solidFill>
                <a:srgbClr val="0000CC"/>
              </a:solidFill>
              <a:latin typeface="Times New Roman" panose="02020603050405020304" pitchFamily="18" charset="0"/>
              <a:cs typeface="Times New Roman" panose="02020603050405020304" pitchFamily="18" charset="0"/>
            </a:endParaRPr>
          </a:p>
        </p:txBody>
      </p:sp>
      <p:sp>
        <p:nvSpPr>
          <p:cNvPr id="4" name="Oval 3"/>
          <p:cNvSpPr/>
          <p:nvPr/>
        </p:nvSpPr>
        <p:spPr>
          <a:xfrm>
            <a:off x="2743200" y="449362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p:cNvSpPr/>
          <p:nvPr/>
        </p:nvSpPr>
        <p:spPr>
          <a:xfrm>
            <a:off x="1502227" y="2220685"/>
            <a:ext cx="522514" cy="470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60294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453" y="1068977"/>
            <a:ext cx="9999133" cy="1752600"/>
          </a:xfrm>
        </p:spPr>
        <p:txBody>
          <a:bodyPr/>
          <a:lstStyle/>
          <a:p>
            <a:pPr marL="82550" indent="0">
              <a:buNone/>
            </a:pPr>
            <a:r>
              <a:rPr lang="vi-VN" sz="2400" b="1" dirty="0">
                <a:solidFill>
                  <a:srgbClr val="0000CC"/>
                </a:solidFill>
                <a:latin typeface="Times New Roman" panose="02020603050405020304" pitchFamily="18" charset="0"/>
                <a:cs typeface="Times New Roman" panose="02020603050405020304" pitchFamily="18" charset="0"/>
              </a:rPr>
              <a:t>Câu </a:t>
            </a:r>
            <a:r>
              <a:rPr lang="vi-VN" sz="2400" b="1" dirty="0" smtClean="0">
                <a:solidFill>
                  <a:srgbClr val="0000CC"/>
                </a:solidFill>
                <a:latin typeface="Times New Roman" panose="02020603050405020304" pitchFamily="18" charset="0"/>
                <a:cs typeface="Times New Roman" panose="02020603050405020304" pitchFamily="18" charset="0"/>
              </a:rPr>
              <a:t>4. </a:t>
            </a:r>
            <a:r>
              <a:rPr lang="vi-VN" sz="2400" dirty="0">
                <a:solidFill>
                  <a:srgbClr val="0000CC"/>
                </a:solidFill>
                <a:latin typeface="Times New Roman" panose="02020603050405020304" pitchFamily="18" charset="0"/>
                <a:cs typeface="Times New Roman" panose="02020603050405020304" pitchFamily="18" charset="0"/>
              </a:rPr>
              <a:t>C</a:t>
            </a:r>
            <a:r>
              <a:rPr lang="vi-VN" sz="2400" dirty="0" smtClean="0">
                <a:solidFill>
                  <a:srgbClr val="0000CC"/>
                </a:solidFill>
                <a:latin typeface="Times New Roman" panose="02020603050405020304" pitchFamily="18" charset="0"/>
                <a:cs typeface="Times New Roman" panose="02020603050405020304" pitchFamily="18" charset="0"/>
              </a:rPr>
              <a:t>họn một chiều quay làm chiều dương. </a:t>
            </a:r>
            <a:r>
              <a:rPr lang="pt-BR" sz="2400" dirty="0" smtClean="0">
                <a:solidFill>
                  <a:srgbClr val="0000CC"/>
                </a:solidFill>
                <a:latin typeface="Times New Roman" panose="02020603050405020304" pitchFamily="18" charset="0"/>
                <a:cs typeface="Times New Roman" panose="02020603050405020304" pitchFamily="18" charset="0"/>
              </a:rPr>
              <a:t>Khi </a:t>
            </a:r>
            <a:r>
              <a:rPr lang="pt-BR" sz="2400" dirty="0">
                <a:solidFill>
                  <a:srgbClr val="0000CC"/>
                </a:solidFill>
                <a:latin typeface="Times New Roman" panose="02020603050405020304" pitchFamily="18" charset="0"/>
                <a:cs typeface="Times New Roman" panose="02020603050405020304" pitchFamily="18" charset="0"/>
              </a:rPr>
              <a:t>một </a:t>
            </a:r>
            <a:r>
              <a:rPr lang="vi-VN" sz="2400" dirty="0">
                <a:solidFill>
                  <a:srgbClr val="0000CC"/>
                </a:solidFill>
                <a:latin typeface="Times New Roman" panose="02020603050405020304" pitchFamily="18" charset="0"/>
                <a:cs typeface="Times New Roman" panose="02020603050405020304" pitchFamily="18" charset="0"/>
              </a:rPr>
              <a:t>vật</a:t>
            </a:r>
            <a:r>
              <a:rPr lang="pt-BR" sz="2400" dirty="0">
                <a:solidFill>
                  <a:srgbClr val="0000CC"/>
                </a:solidFill>
                <a:latin typeface="Times New Roman" panose="02020603050405020304" pitchFamily="18" charset="0"/>
                <a:cs typeface="Times New Roman" panose="02020603050405020304" pitchFamily="18" charset="0"/>
              </a:rPr>
              <a:t> rắn quay quanh một trục thì tổng mômen lực tác dụng lên vật có giá trị</a:t>
            </a:r>
            <a:endParaRPr lang="vi-VN" sz="2400" b="1" dirty="0">
              <a:solidFill>
                <a:srgbClr val="0000CC"/>
              </a:solidFill>
              <a:latin typeface="Times New Roman" panose="02020603050405020304" pitchFamily="18" charset="0"/>
              <a:cs typeface="Times New Roman" panose="02020603050405020304" pitchFamily="18" charset="0"/>
            </a:endParaRPr>
          </a:p>
          <a:p>
            <a:pPr marL="82550" indent="0">
              <a:buNone/>
            </a:pPr>
            <a:r>
              <a:rPr lang="pt-BR" sz="2400" b="1" dirty="0">
                <a:solidFill>
                  <a:srgbClr val="0000CC"/>
                </a:solidFill>
                <a:latin typeface="Times New Roman" panose="02020603050405020304" pitchFamily="18" charset="0"/>
                <a:cs typeface="Times New Roman" panose="02020603050405020304" pitchFamily="18" charset="0"/>
              </a:rPr>
              <a:t>A.</a:t>
            </a:r>
            <a:r>
              <a:rPr lang="pt-BR" sz="2400" dirty="0">
                <a:solidFill>
                  <a:srgbClr val="0000CC"/>
                </a:solidFill>
                <a:latin typeface="Times New Roman" panose="02020603050405020304" pitchFamily="18" charset="0"/>
                <a:cs typeface="Times New Roman" panose="02020603050405020304" pitchFamily="18" charset="0"/>
              </a:rPr>
              <a:t> bằng không </a:t>
            </a:r>
            <a:r>
              <a:rPr lang="pt-BR" sz="2400" b="1" dirty="0">
                <a:solidFill>
                  <a:srgbClr val="0000CC"/>
                </a:solidFill>
                <a:latin typeface="Times New Roman" panose="02020603050405020304" pitchFamily="18" charset="0"/>
                <a:cs typeface="Times New Roman" panose="02020603050405020304" pitchFamily="18" charset="0"/>
              </a:rPr>
              <a:t>	B.</a:t>
            </a:r>
            <a:r>
              <a:rPr lang="pt-BR" sz="2400" dirty="0">
                <a:solidFill>
                  <a:srgbClr val="0000CC"/>
                </a:solidFill>
                <a:latin typeface="Times New Roman" panose="02020603050405020304" pitchFamily="18" charset="0"/>
                <a:cs typeface="Times New Roman" panose="02020603050405020304" pitchFamily="18" charset="0"/>
              </a:rPr>
              <a:t> luôn dương </a:t>
            </a:r>
            <a:r>
              <a:rPr lang="pt-BR" sz="2400" b="1" dirty="0">
                <a:solidFill>
                  <a:srgbClr val="0000CC"/>
                </a:solidFill>
                <a:latin typeface="Times New Roman" panose="02020603050405020304" pitchFamily="18" charset="0"/>
                <a:cs typeface="Times New Roman" panose="02020603050405020304" pitchFamily="18" charset="0"/>
              </a:rPr>
              <a:t>	C.</a:t>
            </a:r>
            <a:r>
              <a:rPr lang="pt-BR" sz="2400" dirty="0">
                <a:solidFill>
                  <a:srgbClr val="0000CC"/>
                </a:solidFill>
                <a:latin typeface="Times New Roman" panose="02020603050405020304" pitchFamily="18" charset="0"/>
                <a:cs typeface="Times New Roman" panose="02020603050405020304" pitchFamily="18" charset="0"/>
              </a:rPr>
              <a:t> luôn âm </a:t>
            </a:r>
            <a:r>
              <a:rPr lang="pt-BR" sz="2400" b="1" dirty="0">
                <a:solidFill>
                  <a:srgbClr val="0000CC"/>
                </a:solidFill>
                <a:latin typeface="Times New Roman" panose="02020603050405020304" pitchFamily="18" charset="0"/>
                <a:cs typeface="Times New Roman" panose="02020603050405020304" pitchFamily="18" charset="0"/>
              </a:rPr>
              <a:t>	D.</a:t>
            </a:r>
            <a:r>
              <a:rPr lang="pt-BR" sz="2400" dirty="0">
                <a:solidFill>
                  <a:srgbClr val="0000CC"/>
                </a:solidFill>
                <a:latin typeface="Times New Roman" panose="02020603050405020304" pitchFamily="18" charset="0"/>
                <a:cs typeface="Times New Roman" panose="02020603050405020304" pitchFamily="18" charset="0"/>
              </a:rPr>
              <a:t> khác không </a:t>
            </a:r>
            <a:endParaRPr lang="vi-VN" sz="2400" b="1" dirty="0">
              <a:solidFill>
                <a:srgbClr val="0000CC"/>
              </a:solidFill>
              <a:latin typeface="Times New Roman" panose="02020603050405020304" pitchFamily="18" charset="0"/>
              <a:cs typeface="Times New Roman" panose="02020603050405020304" pitchFamily="18" charset="0"/>
            </a:endParaRPr>
          </a:p>
        </p:txBody>
      </p:sp>
      <p:sp>
        <p:nvSpPr>
          <p:cNvPr id="4" name="Oval 3"/>
          <p:cNvSpPr/>
          <p:nvPr/>
        </p:nvSpPr>
        <p:spPr>
          <a:xfrm>
            <a:off x="8712924" y="1841863"/>
            <a:ext cx="522516" cy="522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3625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Copy of Image(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1" y="1292979"/>
            <a:ext cx="5656219" cy="38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mo bai - do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0" y="1332414"/>
            <a:ext cx="5305204"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1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 zalo Nguyen Thu Trang">
            <a:extLst>
              <a:ext uri="{FF2B5EF4-FFF2-40B4-BE49-F238E27FC236}">
                <a16:creationId xmlns:a16="http://schemas.microsoft.com/office/drawing/2014/main" id="{3296C247-16A5-3050-0C4E-4C35AFEC5AA6}"/>
              </a:ext>
            </a:extLst>
          </p:cNvPr>
          <p:cNvPicPr>
            <a:picLocks noChangeAspect="1"/>
          </p:cNvPicPr>
          <p:nvPr/>
        </p:nvPicPr>
        <p:blipFill rotWithShape="1">
          <a:blip r:embed="rId2">
            <a:extLst>
              <a:ext uri="{28A0092B-C50C-407E-A947-70E740481C1C}">
                <a14:useLocalDpi xmlns:a14="http://schemas.microsoft.com/office/drawing/2010/main" val="0"/>
              </a:ext>
            </a:extLst>
          </a:blip>
          <a:srcRect l="25926" r="34343" b="61217"/>
          <a:stretch/>
        </p:blipFill>
        <p:spPr bwMode="auto">
          <a:xfrm>
            <a:off x="2474192" y="2537415"/>
            <a:ext cx="2258901" cy="3542456"/>
          </a:xfrm>
          <a:prstGeom prst="rect">
            <a:avLst/>
          </a:prstGeom>
          <a:noFill/>
          <a:ln>
            <a:noFill/>
          </a:ln>
          <a:extLst>
            <a:ext uri="{53640926-AAD7-44D8-BBD7-CCE9431645EC}">
              <a14:shadowObscured xmlns:a14="http://schemas.microsoft.com/office/drawing/2010/main"/>
            </a:ext>
          </a:extLst>
        </p:spPr>
      </p:pic>
      <p:pic>
        <p:nvPicPr>
          <p:cNvPr id="3" name="Picture 3" descr="n18 zalo Nguyen Thu Tra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96277" y="2743202"/>
            <a:ext cx="4563040" cy="2910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18 zalo Nguyen Thu Trang">
            <a:extLst>
              <a:ext uri="{FF2B5EF4-FFF2-40B4-BE49-F238E27FC236}">
                <a16:creationId xmlns:a16="http://schemas.microsoft.com/office/drawing/2014/main" id="{30F9AF2D-D78B-8E3D-F1F2-012463FE9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941" y="336611"/>
            <a:ext cx="1905000" cy="1428750"/>
          </a:xfrm>
          <a:prstGeom prst="rect">
            <a:avLst/>
          </a:prstGeom>
        </p:spPr>
      </p:pic>
      <p:sp>
        <p:nvSpPr>
          <p:cNvPr id="5" name="TextBox 4" descr="n18 zalo Nguyen Thu Trang">
            <a:extLst>
              <a:ext uri="{FF2B5EF4-FFF2-40B4-BE49-F238E27FC236}">
                <a16:creationId xmlns:a16="http://schemas.microsoft.com/office/drawing/2014/main" id="{B504DB2B-A591-AE90-E01A-6992DCCF76F5}"/>
              </a:ext>
            </a:extLst>
          </p:cNvPr>
          <p:cNvSpPr txBox="1"/>
          <p:nvPr/>
        </p:nvSpPr>
        <p:spPr>
          <a:xfrm>
            <a:off x="702704" y="1169828"/>
            <a:ext cx="10563387" cy="1323439"/>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4000" b="1" i="0" u="none" strike="noStrike" kern="1200" normalizeH="0" baseline="0" noProof="0" dirty="0" smtClean="0">
                <a:ln w="22225">
                  <a:solidFill>
                    <a:schemeClr val="accent1"/>
                  </a:solidFill>
                  <a:prstDash val="solid"/>
                </a:ln>
                <a:solidFill>
                  <a:schemeClr val="accent1">
                    <a:lumMod val="40000"/>
                    <a:lumOff val="60000"/>
                  </a:schemeClr>
                </a:solidFill>
                <a:uLnTx/>
                <a:uFillTx/>
                <a:latin typeface="Times New Roman" panose="02020603050405020304" pitchFamily="18" charset="0"/>
                <a:cs typeface="Times New Roman" panose="02020603050405020304" pitchFamily="18" charset="0"/>
              </a:rPr>
              <a:t>Tiết</a:t>
            </a:r>
            <a:r>
              <a:rPr kumimoji="0" lang="en-US" altLang="ko-KR" sz="4000" b="1" i="0" u="none" strike="noStrike" kern="1200" normalizeH="0" noProof="0" dirty="0" smtClean="0">
                <a:ln w="22225">
                  <a:solidFill>
                    <a:schemeClr val="accent1"/>
                  </a:solidFill>
                  <a:prstDash val="solid"/>
                </a:ln>
                <a:solidFill>
                  <a:schemeClr val="accent1">
                    <a:lumMod val="40000"/>
                    <a:lumOff val="60000"/>
                  </a:schemeClr>
                </a:solidFill>
                <a:uLnTx/>
                <a:uFillTx/>
                <a:latin typeface="Times New Roman" panose="02020603050405020304" pitchFamily="18" charset="0"/>
                <a:cs typeface="Times New Roman" panose="02020603050405020304" pitchFamily="18" charset="0"/>
              </a:rPr>
              <a:t> 35 - </a:t>
            </a:r>
            <a:r>
              <a:rPr kumimoji="0" lang="en-US" altLang="ko-KR" sz="4000" b="1" i="0" u="none" strike="noStrike" kern="1200" normalizeH="0" baseline="0" noProof="0" dirty="0" smtClean="0">
                <a:ln w="22225">
                  <a:solidFill>
                    <a:schemeClr val="accent1"/>
                  </a:solidFill>
                  <a:prstDash val="solid"/>
                </a:ln>
                <a:solidFill>
                  <a:schemeClr val="accent1">
                    <a:lumMod val="40000"/>
                    <a:lumOff val="60000"/>
                  </a:schemeClr>
                </a:solidFill>
                <a:uLnTx/>
                <a:uFillTx/>
                <a:latin typeface="Times New Roman" panose="02020603050405020304" pitchFamily="18" charset="0"/>
                <a:cs typeface="Times New Roman" panose="02020603050405020304" pitchFamily="18" charset="0"/>
              </a:rPr>
              <a:t>Bài </a:t>
            </a:r>
            <a:r>
              <a:rPr lang="en-US" sz="4000" b="1" dirty="0">
                <a:ln w="22225">
                  <a:solidFill>
                    <a:schemeClr val="accent1"/>
                  </a:solidFill>
                  <a:prstDash val="solid"/>
                </a:ln>
                <a:solidFill>
                  <a:schemeClr val="accent1">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21: </a:t>
            </a:r>
          </a:p>
          <a:p>
            <a:pPr marL="0" marR="0" lvl="0" indent="0" algn="ctr" defTabSz="914400" rtl="0" eaLnBrk="1" fontAlgn="auto" latinLnBrk="0" hangingPunct="1">
              <a:spcBef>
                <a:spcPts val="0"/>
              </a:spcBef>
              <a:spcAft>
                <a:spcPts val="0"/>
              </a:spcAft>
              <a:buClrTx/>
              <a:buSzTx/>
              <a:buFontTx/>
              <a:buNone/>
              <a:tabLst/>
              <a:defRPr/>
            </a:pPr>
            <a:r>
              <a:rPr lang="en-US" sz="4000" b="1" dirty="0">
                <a:ln w="22225">
                  <a:solidFill>
                    <a:schemeClr val="accent1"/>
                  </a:solidFill>
                  <a:prstDash val="solid"/>
                </a:ln>
                <a:solidFill>
                  <a:schemeClr val="accent1">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MOMENT LỰC. CÂN BẰNG CỦA VẬT RẮN</a:t>
            </a:r>
            <a:endParaRPr kumimoji="0" lang="ko-KR" altLang="en-US" sz="4000" b="1" i="0" u="none" strike="noStrike" kern="1200" normalizeH="0" baseline="0" noProof="0" dirty="0">
              <a:ln w="22225">
                <a:solidFill>
                  <a:schemeClr val="accent1"/>
                </a:solidFill>
                <a:prstDash val="solid"/>
              </a:ln>
              <a:solidFill>
                <a:schemeClr val="accent1">
                  <a:lumMod val="40000"/>
                  <a:lumOff val="60000"/>
                </a:schemeClr>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0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121" y="1494140"/>
            <a:ext cx="11232645" cy="1521887"/>
          </a:xfrm>
          <a:prstGeom prst="rect">
            <a:avLst/>
          </a:prstGeom>
        </p:spPr>
      </p:pic>
      <p:pic>
        <p:nvPicPr>
          <p:cNvPr id="3" name="Picture 2"/>
          <p:cNvPicPr>
            <a:picLocks noChangeAspect="1"/>
          </p:cNvPicPr>
          <p:nvPr/>
        </p:nvPicPr>
        <p:blipFill>
          <a:blip r:embed="rId3"/>
          <a:stretch>
            <a:fillRect/>
          </a:stretch>
        </p:blipFill>
        <p:spPr>
          <a:xfrm>
            <a:off x="463121" y="3607196"/>
            <a:ext cx="11232645" cy="1317501"/>
          </a:xfrm>
          <a:prstGeom prst="rect">
            <a:avLst/>
          </a:prstGeom>
        </p:spPr>
      </p:pic>
      <p:sp>
        <p:nvSpPr>
          <p:cNvPr id="4" name="TextBox 3">
            <a:extLst>
              <a:ext uri="{FF2B5EF4-FFF2-40B4-BE49-F238E27FC236}">
                <a16:creationId xmlns:a16="http://schemas.microsoft.com/office/drawing/2014/main" id="{AD482B31-170C-F589-5EB0-C689C1C968C0}"/>
              </a:ext>
            </a:extLst>
          </p:cNvPr>
          <p:cNvSpPr txBox="1">
            <a:spLocks noChangeArrowheads="1"/>
          </p:cNvSpPr>
          <p:nvPr/>
        </p:nvSpPr>
        <p:spPr bwMode="auto">
          <a:xfrm>
            <a:off x="819649" y="531903"/>
            <a:ext cx="10519591" cy="523220"/>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vi-VN" sz="2800" b="1" dirty="0">
                <a:solidFill>
                  <a:srgbClr val="0000CC"/>
                </a:solidFill>
                <a:latin typeface="Times New Roman" panose="02020603050405020304" pitchFamily="18" charset="0"/>
                <a:cs typeface="Times New Roman" panose="02020603050405020304" pitchFamily="18" charset="0"/>
              </a:rPr>
              <a:t>Thống kê kết quả học sinh hoàn thành nhiệm vụ tự học </a:t>
            </a:r>
            <a:r>
              <a:rPr lang="en-US" altLang="vi-VN" sz="2800" b="1" dirty="0" smtClean="0">
                <a:solidFill>
                  <a:srgbClr val="0000CC"/>
                </a:solidFill>
                <a:latin typeface="Times New Roman" panose="02020603050405020304" pitchFamily="18" charset="0"/>
                <a:cs typeface="Times New Roman" panose="02020603050405020304" pitchFamily="18" charset="0"/>
              </a:rPr>
              <a:t>trên OLM</a:t>
            </a:r>
            <a:endParaRPr lang="vi-VN" altLang="vi-VN" sz="28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19649" y="1055123"/>
            <a:ext cx="14141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Phần 2</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89167" y="2931823"/>
            <a:ext cx="14141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Phần 3</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25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82B31-170C-F589-5EB0-C689C1C968C0}"/>
              </a:ext>
            </a:extLst>
          </p:cNvPr>
          <p:cNvSpPr txBox="1">
            <a:spLocks noChangeArrowheads="1"/>
          </p:cNvSpPr>
          <p:nvPr/>
        </p:nvSpPr>
        <p:spPr bwMode="auto">
          <a:xfrm>
            <a:off x="819649" y="531903"/>
            <a:ext cx="10519591" cy="523220"/>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vi-VN" sz="2800" b="1" dirty="0" err="1">
                <a:solidFill>
                  <a:srgbClr val="0000CC"/>
                </a:solidFill>
                <a:latin typeface="Times New Roman" panose="02020603050405020304" pitchFamily="18" charset="0"/>
                <a:cs typeface="Times New Roman" panose="02020603050405020304" pitchFamily="18" charset="0"/>
              </a:rPr>
              <a:t>Thống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kê</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kết</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quả</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học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sinh</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hoàn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thành</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nhiệm</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vụ</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tự</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học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trên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Azota</a:t>
            </a:r>
            <a:endParaRPr lang="vi-VN" altLang="vi-VN" sz="2800" b="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19649" y="1302016"/>
            <a:ext cx="10229834" cy="2865036"/>
          </a:xfrm>
          <a:prstGeom prst="rect">
            <a:avLst/>
          </a:prstGeom>
        </p:spPr>
      </p:pic>
      <p:sp>
        <p:nvSpPr>
          <p:cNvPr id="6" name="TextBox 5"/>
          <p:cNvSpPr txBox="1"/>
          <p:nvPr/>
        </p:nvSpPr>
        <p:spPr>
          <a:xfrm>
            <a:off x="6727371" y="1672045"/>
            <a:ext cx="979714" cy="369332"/>
          </a:xfrm>
          <a:prstGeom prst="rect">
            <a:avLst/>
          </a:prstGeom>
          <a:noFill/>
        </p:spPr>
        <p:txBody>
          <a:bodyPr wrap="square" rtlCol="0">
            <a:spAutoFit/>
          </a:bodyPr>
          <a:lstStyle/>
          <a:p>
            <a:r>
              <a:rPr lang="vi-VN" smtClean="0">
                <a:solidFill>
                  <a:srgbClr val="FF0000"/>
                </a:solidFill>
              </a:rPr>
              <a:t>6,53</a:t>
            </a:r>
            <a:endParaRPr lang="vi-VN">
              <a:solidFill>
                <a:srgbClr val="FF0000"/>
              </a:solidFill>
            </a:endParaRPr>
          </a:p>
        </p:txBody>
      </p:sp>
    </p:spTree>
    <p:extLst>
      <p:ext uri="{BB962C8B-B14F-4D97-AF65-F5344CB8AC3E}">
        <p14:creationId xmlns:p14="http://schemas.microsoft.com/office/powerpoint/2010/main" val="164425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n18 zalo Nguyen Thu Trang">
                <a:extLst>
                  <a:ext uri="{FF2B5EF4-FFF2-40B4-BE49-F238E27FC236}">
                    <a16:creationId xmlns:a16="http://schemas.microsoft.com/office/drawing/2014/main" id="{DA072378-911A-0016-D6B3-9683932B62D6}"/>
                  </a:ext>
                </a:extLst>
              </p:cNvPr>
              <p:cNvSpPr txBox="1"/>
              <p:nvPr/>
            </p:nvSpPr>
            <p:spPr>
              <a:xfrm>
                <a:off x="705394" y="378820"/>
                <a:ext cx="8765176" cy="2636812"/>
              </a:xfrm>
              <a:prstGeom prst="rect">
                <a:avLst/>
              </a:prstGeom>
              <a:noFill/>
            </p:spPr>
            <p:txBody>
              <a:bodyPr wrap="square">
                <a:spAutoFit/>
              </a:bodyPr>
              <a:lstStyle/>
              <a:p>
                <a:r>
                  <a:rPr lang="en-US" sz="2400" b="1"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Quan </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sát hình ảnh búa nhổ </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đinh</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31775" indent="-231775" algn="just">
                  <a:lnSpc>
                    <a:spcPct val="115000"/>
                  </a:lnSpc>
                </a:pP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Mô tả thao tác dùng búa để nhổ </a:t>
                </a:r>
                <a:r>
                  <a:rPr lang="en-US" sz="24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đinh ? </a:t>
                </a:r>
                <a:endPar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31775" indent="-231775" algn="just">
                  <a:lnSpc>
                    <a:spcPct val="115000"/>
                  </a:lnSpc>
                </a:pP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Lực </a:t>
                </a:r>
                <a14:m>
                  <m:oMath xmlns:m="http://schemas.openxmlformats.org/officeDocument/2006/math">
                    <m:acc>
                      <m:accPr>
                        <m:chr m:val="⃗"/>
                        <m:ctrlPr>
                          <a:rPr lang="en-US" sz="2400" i="1">
                            <a:solidFill>
                              <a:srgbClr val="0000CC"/>
                            </a:solidFill>
                            <a:effectLst/>
                            <a:latin typeface="Cambria Math" panose="02040503050406030204" pitchFamily="18" charset="0"/>
                            <a:ea typeface="Times New Roman" panose="02020603050405020304" pitchFamily="18" charset="0"/>
                          </a:rPr>
                        </m:ctrlPr>
                      </m:accPr>
                      <m:e>
                        <m:r>
                          <a:rPr lang="en-US" sz="2400" i="1">
                            <a:solidFill>
                              <a:srgbClr val="0000CC"/>
                            </a:solidFill>
                            <a:effectLst/>
                            <a:latin typeface="Cambria Math" panose="02040503050406030204" pitchFamily="18" charset="0"/>
                            <a:ea typeface="Times New Roman" panose="02020603050405020304" pitchFamily="18" charset="0"/>
                          </a:rPr>
                          <m:t>𝐹</m:t>
                        </m:r>
                      </m:e>
                    </m:acc>
                  </m:oMath>
                </a14:m>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nên đặt vào đâu trên cán búa để nhổ đinh được dễ dàng? Khi đó cánh tay đòn (d) của lực lớn hay nhỏ?</a:t>
                </a:r>
              </a:p>
              <a:p>
                <a:pPr marL="231775" indent="-231775" algn="just">
                  <a:lnSpc>
                    <a:spcPct val="115000"/>
                  </a:lnSpc>
                </a:pPr>
                <a:r>
                  <a:rPr lang="en-US" sz="24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Tác dụng làm quay của lực phụ thuộc những yếu tố nào</a:t>
                </a:r>
                <a:r>
                  <a:rPr lang="en-US" sz="24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231775" indent="-231775" algn="just">
                  <a:lnSpc>
                    <a:spcPct val="115000"/>
                  </a:lnSpc>
                </a:pPr>
                <a:r>
                  <a:rPr lang="en-US" sz="2400" dirty="0" smtClean="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 Đại lượng nào đặc trưng cho tác dụng làm quay của một lực?</a:t>
                </a:r>
                <a:endParaRPr lang="en-US" sz="2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2" name="TextBox 1" descr="n18 zalo Nguyen Thu Tra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705394" y="378820"/>
                <a:ext cx="8765176" cy="2636812"/>
              </a:xfrm>
              <a:prstGeom prst="rect">
                <a:avLst/>
              </a:prstGeom>
              <a:blipFill>
                <a:blip r:embed="rId2"/>
                <a:stretch>
                  <a:fillRect l="-1113" t="-1848" r="-1043" b="-3002"/>
                </a:stretch>
              </a:blipFill>
            </p:spPr>
            <p:txBody>
              <a:bodyPr/>
              <a:lstStyle/>
              <a:p>
                <a:r>
                  <a:rPr lang="vi-VN">
                    <a:noFill/>
                  </a:rPr>
                  <a:t> </a:t>
                </a:r>
              </a:p>
            </p:txBody>
          </p:sp>
        </mc:Fallback>
      </mc:AlternateContent>
      <p:pic>
        <p:nvPicPr>
          <p:cNvPr id="3" name="Picture 2" descr="n18 zalo Nguyen Thu Trang">
            <a:extLst>
              <a:ext uri="{FF2B5EF4-FFF2-40B4-BE49-F238E27FC236}">
                <a16:creationId xmlns:a16="http://schemas.microsoft.com/office/drawing/2014/main" id="{3296C247-16A5-3050-0C4E-4C35AFEC5AA6}"/>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r="34343" b="61217"/>
          <a:stretch/>
        </p:blipFill>
        <p:spPr bwMode="auto">
          <a:xfrm>
            <a:off x="9470570" y="315385"/>
            <a:ext cx="1653955" cy="2593768"/>
          </a:xfrm>
          <a:prstGeom prst="rect">
            <a:avLst/>
          </a:prstGeom>
          <a:noFill/>
          <a:ln>
            <a:noFill/>
          </a:ln>
          <a:extLst>
            <a:ext uri="{53640926-AAD7-44D8-BBD7-CCE9431645EC}">
              <a14:shadowObscured xmlns:a14="http://schemas.microsoft.com/office/drawing/2010/main"/>
            </a:ext>
          </a:extLst>
        </p:spPr>
      </p:pic>
      <p:sp>
        <p:nvSpPr>
          <p:cNvPr id="5" name="TextBox 4" descr="n18 zalo Nguyen Thu Trang">
            <a:extLst>
              <a:ext uri="{FF2B5EF4-FFF2-40B4-BE49-F238E27FC236}">
                <a16:creationId xmlns:a16="http://schemas.microsoft.com/office/drawing/2014/main" id="{25570EA7-50F3-663B-28D1-DA503944DD4D}"/>
              </a:ext>
            </a:extLst>
          </p:cNvPr>
          <p:cNvSpPr txBox="1"/>
          <p:nvPr/>
        </p:nvSpPr>
        <p:spPr>
          <a:xfrm>
            <a:off x="588485" y="3536485"/>
            <a:ext cx="11013572" cy="1200329"/>
          </a:xfrm>
          <a:prstGeom prst="rect">
            <a:avLst/>
          </a:prstGeom>
          <a:noFill/>
          <a:ln w="28575">
            <a:solidFill>
              <a:srgbClr val="FFC000"/>
            </a:solidFill>
            <a:prstDash val="sysDash"/>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400" dirty="0" smtClean="0">
                <a:solidFill>
                  <a:srgbClr val="281C13"/>
                </a:solidFill>
                <a:latin typeface="Times New Roman" panose="02020603050405020304" pitchFamily="18" charset="0"/>
                <a:ea typeface="Times New Roman" panose="02020603050405020304" pitchFamily="18" charset="0"/>
                <a:cs typeface="Times New Roman" panose="02020603050405020304" pitchFamily="18" charset="0"/>
              </a:rPr>
              <a:t>a. Kẹp đinh</a:t>
            </a:r>
            <a:r>
              <a:rPr kumimoji="0" lang="en-US" sz="2400" b="0"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vào</a:t>
            </a:r>
            <a:r>
              <a:rPr kumimoji="0" lang="en-US" sz="2400" b="0" i="0" u="none" strike="noStrike" kern="1200" cap="none" spc="0" normalizeH="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giữa hai khe nhọn của đầu nhổ đinh</a:t>
            </a:r>
            <a:r>
              <a:rPr kumimoji="0" lang="en-US" sz="2400" b="0"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bề</a:t>
            </a:r>
            <a:r>
              <a:rPr kumimoji="0" lang="en-US" sz="2400" b="0" i="0" u="none" strike="noStrike" kern="1200" cap="none" spc="0" normalizeH="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mặt đầu đóng đinh vuông góc </a:t>
            </a:r>
            <a:r>
              <a:rPr lang="en-US" sz="2400" dirty="0" smtClean="0">
                <a:solidFill>
                  <a:srgbClr val="281C13"/>
                </a:solidFill>
                <a:latin typeface="Times New Roman" panose="02020603050405020304" pitchFamily="18" charset="0"/>
                <a:ea typeface="Times New Roman" panose="02020603050405020304" pitchFamily="18" charset="0"/>
                <a:cs typeface="Times New Roman" panose="02020603050405020304" pitchFamily="18" charset="0"/>
              </a:rPr>
              <a:t>với mặt phẳng ngang, </a:t>
            </a:r>
            <a:r>
              <a:rPr kumimoji="0" lang="en-US" sz="2400" b="0"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 </a:t>
            </a:r>
            <a:r>
              <a:rPr kumimoji="0" lang="en-US" sz="2400" b="0"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cầm </a:t>
            </a:r>
            <a:r>
              <a:rPr lang="en-US" sz="2400" dirty="0" smtClean="0">
                <a:solidFill>
                  <a:srgbClr val="281C13"/>
                </a:solidFill>
                <a:latin typeface="Times New Roman" panose="02020603050405020304" pitchFamily="18" charset="0"/>
                <a:ea typeface="Times New Roman" panose="02020603050405020304" pitchFamily="18" charset="0"/>
                <a:cs typeface="Times New Roman" panose="02020603050405020304" pitchFamily="18" charset="0"/>
              </a:rPr>
              <a:t>cán búa</a:t>
            </a:r>
            <a:r>
              <a:rPr kumimoji="0" lang="en-US" sz="2400" b="0"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càng cách xa đầu búa thì càng nhổ dễ, dùng một lực </a:t>
            </a:r>
            <a:r>
              <a:rPr kumimoji="0" lang="en-US" sz="2400" b="0"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sz="2400" b="0" i="0" u="none" strike="noStrike" kern="1200" cap="none" spc="0" normalizeH="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cán búa về phía mình</a:t>
            </a:r>
            <a:r>
              <a:rPr kumimoji="0" lang="en-US" sz="2400" b="0" i="0" u="none" strike="noStrike" kern="1200" cap="none" spc="0" normalizeH="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2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8 zalo Nguyen Thu Trang">
            <a:extLst>
              <a:ext uri="{FF2B5EF4-FFF2-40B4-BE49-F238E27FC236}">
                <a16:creationId xmlns:a16="http://schemas.microsoft.com/office/drawing/2014/main" id="{E20A0165-EE2F-EC89-BBAF-AB41D1D575E2}"/>
              </a:ext>
            </a:extLst>
          </p:cNvPr>
          <p:cNvPicPr>
            <a:picLocks noChangeAspect="1"/>
          </p:cNvPicPr>
          <p:nvPr/>
        </p:nvPicPr>
        <p:blipFill>
          <a:blip r:embed="rId2"/>
          <a:stretch>
            <a:fillRect/>
          </a:stretch>
        </p:blipFill>
        <p:spPr>
          <a:xfrm>
            <a:off x="5132052" y="2260276"/>
            <a:ext cx="2972828" cy="2567741"/>
          </a:xfrm>
          <a:prstGeom prst="rect">
            <a:avLst/>
          </a:prstGeom>
        </p:spPr>
      </p:pic>
      <p:pic>
        <p:nvPicPr>
          <p:cNvPr id="3" name="Picture 2" descr="n18 zalo Nguyen Thu Trang">
            <a:extLst>
              <a:ext uri="{FF2B5EF4-FFF2-40B4-BE49-F238E27FC236}">
                <a16:creationId xmlns:a16="http://schemas.microsoft.com/office/drawing/2014/main" id="{3296C247-16A5-3050-0C4E-4C35AFEC5AA6}"/>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r="34343" b="61217"/>
          <a:stretch/>
        </p:blipFill>
        <p:spPr bwMode="auto">
          <a:xfrm>
            <a:off x="2110102" y="2029443"/>
            <a:ext cx="1653955" cy="259376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5760721" y="3082481"/>
            <a:ext cx="3370217"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d: cánh tay đòn của lực</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09897" y="976405"/>
            <a:ext cx="314814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a:t>
            </a:r>
            <a:r>
              <a:rPr lang="en-US" sz="2400" b="1" dirty="0" smtClean="0">
                <a:solidFill>
                  <a:srgbClr val="FF0000"/>
                </a:solidFill>
                <a:latin typeface="Times New Roman" panose="02020603050405020304" pitchFamily="18" charset="0"/>
                <a:cs typeface="Times New Roman" panose="02020603050405020304" pitchFamily="18" charset="0"/>
              </a:rPr>
              <a:t>ánh tay đòn của lực: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79668" y="977297"/>
            <a:ext cx="5682343"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Là khoảng cách từ trục quay đến giá của lực</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3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n18 zalo Nguyen Thu Trang">
                <a:extLst>
                  <a:ext uri="{FF2B5EF4-FFF2-40B4-BE49-F238E27FC236}">
                    <a16:creationId xmlns:a16="http://schemas.microsoft.com/office/drawing/2014/main" id="{DA072378-911A-0016-D6B3-9683932B62D6}"/>
                  </a:ext>
                </a:extLst>
              </p:cNvPr>
              <p:cNvSpPr txBox="1"/>
              <p:nvPr/>
            </p:nvSpPr>
            <p:spPr>
              <a:xfrm>
                <a:off x="705394" y="378820"/>
                <a:ext cx="8765176" cy="2636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Quan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sát hình ảnh búa nhổ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đinh</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Mô tả thao tác dùng búa để nhổ </a:t>
                </a:r>
                <a:r>
                  <a:rPr kumimoji="0" 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đinh ? </a:t>
                </a:r>
                <a:endPar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00CC"/>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nên đặt vào đâu trên cán búa để nhổ đinh được dễ dàng? Khi đó cánh tay đòn (d) của lực lớn hay nhỏ?</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dụng làm quay của lực phụ thuộc những yếu tố nào</a:t>
                </a:r>
                <a:r>
                  <a:rPr kumimoji="0" 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Đại lượng nào đặc trưng cho tác dụng làm quay của một lực?</a:t>
                </a:r>
                <a:endPar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2" name="TextBox 1" descr="n18 zalo Nguyen Thu Tra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705394" y="378820"/>
                <a:ext cx="8765176" cy="2636812"/>
              </a:xfrm>
              <a:prstGeom prst="rect">
                <a:avLst/>
              </a:prstGeom>
              <a:blipFill>
                <a:blip r:embed="rId2"/>
                <a:stretch>
                  <a:fillRect l="-1113" t="-1848" r="-1043" b="-3002"/>
                </a:stretch>
              </a:blipFill>
            </p:spPr>
            <p:txBody>
              <a:bodyPr/>
              <a:lstStyle/>
              <a:p>
                <a:r>
                  <a:rPr lang="vi-VN">
                    <a:noFill/>
                  </a:rPr>
                  <a:t> </a:t>
                </a:r>
              </a:p>
            </p:txBody>
          </p:sp>
        </mc:Fallback>
      </mc:AlternateContent>
      <p:pic>
        <p:nvPicPr>
          <p:cNvPr id="3" name="Picture 2" descr="n18 zalo Nguyen Thu Trang">
            <a:extLst>
              <a:ext uri="{FF2B5EF4-FFF2-40B4-BE49-F238E27FC236}">
                <a16:creationId xmlns:a16="http://schemas.microsoft.com/office/drawing/2014/main" id="{3296C247-16A5-3050-0C4E-4C35AFEC5AA6}"/>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r="34343" b="61217"/>
          <a:stretch/>
        </p:blipFill>
        <p:spPr bwMode="auto">
          <a:xfrm>
            <a:off x="9470570" y="315385"/>
            <a:ext cx="1653955" cy="2593768"/>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5" name="TextBox 4" descr="n18 zalo Nguyen Thu Trang">
                <a:extLst>
                  <a:ext uri="{FF2B5EF4-FFF2-40B4-BE49-F238E27FC236}">
                    <a16:creationId xmlns:a16="http://schemas.microsoft.com/office/drawing/2014/main" id="{25570EA7-50F3-663B-28D1-DA503944DD4D}"/>
                  </a:ext>
                </a:extLst>
              </p:cNvPr>
              <p:cNvSpPr txBox="1"/>
              <p:nvPr/>
            </p:nvSpPr>
            <p:spPr>
              <a:xfrm>
                <a:off x="588485" y="3366666"/>
                <a:ext cx="11013572" cy="2353080"/>
              </a:xfrm>
              <a:prstGeom prst="rect">
                <a:avLst/>
              </a:prstGeom>
              <a:noFill/>
              <a:ln w="28575">
                <a:solidFill>
                  <a:srgbClr val="FFC000"/>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400" b="1"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Lực </a:t>
                </a:r>
                <a14:m>
                  <m:oMath xmlns:m="http://schemas.openxmlformats.org/officeDocument/2006/math">
                    <m:acc>
                      <m:accPr>
                        <m:chr m:val="⃗"/>
                        <m:ctrlPr>
                          <a:rPr kumimoji="0" lang="en-US" sz="2400" b="0" i="1" u="none" strike="noStrike" kern="1200" cap="none" spc="0" normalizeH="0" baseline="0" noProof="0">
                            <a:ln>
                              <a:noFill/>
                            </a:ln>
                            <a:solidFill>
                              <a:srgbClr val="281C13"/>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281C13"/>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nên đặt vào đuôi cán búa để nhổ đinh được dễ dàng. Khi đó cánh tay đòn (d) của lực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dirty="0">
                    <a:ln>
                      <a:noFill/>
                    </a:ln>
                    <a:solidFill>
                      <a:srgbClr val="281C1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dụng làm quay của lực phụ thuộc vào những yếu tố:</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Cánh tay đòn (d</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Khoảng cách từ trục quay đến giá của lực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Độ lớn của </a:t>
                </a: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lực F</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8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 </a:t>
                </a:r>
                <a:r>
                  <a:rPr kumimoji="0" lang="en-US" sz="2400" b="0" i="0" u="none" strike="noStrike" kern="1200" cap="none" spc="0" normalizeH="0" baseline="0" noProof="0" dirty="0">
                    <a:ln>
                      <a:noFill/>
                    </a:ln>
                    <a:solidFill>
                      <a:srgbClr val="0082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lượng </a:t>
                </a:r>
                <a:r>
                  <a:rPr kumimoji="0" lang="en-US" sz="2400" b="0" i="0" u="none" strike="noStrike" kern="1200" cap="none" spc="0" normalizeH="0" baseline="0" noProof="0" dirty="0" smtClean="0">
                    <a:ln>
                      <a:noFill/>
                    </a:ln>
                    <a:solidFill>
                      <a:srgbClr val="0082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 </a:t>
                </a:r>
                <a:r>
                  <a:rPr kumimoji="0" lang="en-US" sz="2400" b="0" i="0" u="none" strike="noStrike" kern="1200" cap="none" spc="0" normalizeH="0" baseline="0" noProof="0" dirty="0">
                    <a:ln>
                      <a:noFill/>
                    </a:ln>
                    <a:solidFill>
                      <a:srgbClr val="0082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 cho tác dụng làm quay của một </a:t>
                </a:r>
                <a:r>
                  <a:rPr kumimoji="0" lang="en-US" sz="2400" b="0" i="0" u="none" strike="noStrike" kern="1200" cap="none" spc="0" normalizeH="0" baseline="0" noProof="0" dirty="0" smtClean="0">
                    <a:ln>
                      <a:noFill/>
                    </a:ln>
                    <a:solidFill>
                      <a:srgbClr val="0082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lực là mô men lực M</a:t>
                </a: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5" name="TextBox 4" descr="n18 zalo Nguyen Thu Trang">
                <a:extLst>
                  <a:ext uri="{FF2B5EF4-FFF2-40B4-BE49-F238E27FC236}">
                    <a16:creationId xmlns:a16="http://schemas.microsoft.com/office/drawing/2014/main" id="{25570EA7-50F3-663B-28D1-DA503944DD4D}"/>
                  </a:ext>
                </a:extLst>
              </p:cNvPr>
              <p:cNvSpPr txBox="1">
                <a:spLocks noRot="1" noChangeAspect="1" noMove="1" noResize="1" noEditPoints="1" noAdjustHandles="1" noChangeArrowheads="1" noChangeShapeType="1" noTextEdit="1"/>
              </p:cNvSpPr>
              <p:nvPr/>
            </p:nvSpPr>
            <p:spPr>
              <a:xfrm>
                <a:off x="588485" y="3366666"/>
                <a:ext cx="11013572" cy="2353080"/>
              </a:xfrm>
              <a:prstGeom prst="rect">
                <a:avLst/>
              </a:prstGeom>
              <a:blipFill>
                <a:blip r:embed="rId4"/>
                <a:stretch>
                  <a:fillRect l="-773" r="-718" b="-4348"/>
                </a:stretch>
              </a:blipFill>
              <a:ln w="28575">
                <a:solidFill>
                  <a:srgbClr val="FFC000"/>
                </a:solidFill>
                <a:prstDash val="sysDash"/>
              </a:ln>
            </p:spPr>
            <p:txBody>
              <a:bodyPr/>
              <a:lstStyle/>
              <a:p>
                <a:r>
                  <a:rPr lang="vi-VN">
                    <a:noFill/>
                  </a:rPr>
                  <a:t> </a:t>
                </a:r>
              </a:p>
            </p:txBody>
          </p:sp>
        </mc:Fallback>
      </mc:AlternateContent>
    </p:spTree>
    <p:extLst>
      <p:ext uri="{BB962C8B-B14F-4D97-AF65-F5344CB8AC3E}">
        <p14:creationId xmlns:p14="http://schemas.microsoft.com/office/powerpoint/2010/main" val="22160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1|5.5"/>
</p:tagLst>
</file>

<file path=ppt/tags/tag2.xml><?xml version="1.0" encoding="utf-8"?>
<p:tagLst xmlns:a="http://schemas.openxmlformats.org/drawingml/2006/main" xmlns:r="http://schemas.openxmlformats.org/officeDocument/2006/relationships" xmlns:p="http://schemas.openxmlformats.org/presentationml/2006/main">
  <p:tag name="TIMING" val="|0.4|1.4|1.7|1.5|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_rels/theme5.xml.rels><?xml version="1.0" encoding="UTF-8" standalone="yes"?>
<Relationships xmlns="http://schemas.openxmlformats.org/package/2006/relationships"><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and End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4454</TotalTime>
  <Words>1057</Words>
  <Application>Microsoft Office PowerPoint</Application>
  <PresentationFormat>Widescreen</PresentationFormat>
  <Paragraphs>147</Paragraphs>
  <Slides>25</Slides>
  <Notes>3</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25</vt:i4>
      </vt:variant>
    </vt:vector>
  </HeadingPairs>
  <TitlesOfParts>
    <vt:vector size="46" baseType="lpstr">
      <vt:lpstr>굴림</vt:lpstr>
      <vt:lpstr>Arial Unicode MS</vt:lpstr>
      <vt:lpstr>Times New Roman</vt:lpstr>
      <vt:lpstr>Batang</vt:lpstr>
      <vt:lpstr>맑은 고딕</vt:lpstr>
      <vt:lpstr>Gill Sans MT</vt:lpstr>
      <vt:lpstr>Tahoma</vt:lpstr>
      <vt:lpstr>Symbol</vt:lpstr>
      <vt:lpstr>Calibri</vt:lpstr>
      <vt:lpstr>Cambria Math</vt:lpstr>
      <vt:lpstr>Arial</vt:lpstr>
      <vt:lpstr>Verdana</vt:lpstr>
      <vt:lpstr>Wingdings 2</vt:lpstr>
      <vt:lpstr>Webdings</vt:lpstr>
      <vt:lpstr>Aspect</vt:lpstr>
      <vt:lpstr>Contents Slide Master</vt:lpstr>
      <vt:lpstr>Cover and End Slide Master</vt:lpstr>
      <vt:lpstr>Solstice</vt:lpstr>
      <vt:lpstr>1_Solstice</vt:lpstr>
      <vt:lpstr>2_Solstice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MyPC</cp:lastModifiedBy>
  <cp:revision>359</cp:revision>
  <dcterms:created xsi:type="dcterms:W3CDTF">2019-02-23T08:09:14Z</dcterms:created>
  <dcterms:modified xsi:type="dcterms:W3CDTF">2024-01-25T15:48:16Z</dcterms:modified>
</cp:coreProperties>
</file>