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15"/>
  </p:notesMasterIdLst>
  <p:sldIdLst>
    <p:sldId id="257" r:id="rId2"/>
    <p:sldId id="305" r:id="rId3"/>
    <p:sldId id="306" r:id="rId4"/>
    <p:sldId id="307" r:id="rId5"/>
    <p:sldId id="308" r:id="rId6"/>
    <p:sldId id="309" r:id="rId7"/>
    <p:sldId id="310" r:id="rId8"/>
    <p:sldId id="288" r:id="rId9"/>
    <p:sldId id="289" r:id="rId10"/>
    <p:sldId id="290" r:id="rId11"/>
    <p:sldId id="291" r:id="rId12"/>
    <p:sldId id="292" r:id="rId13"/>
    <p:sldId id="28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97EE85F-2293-419A-8DE8-29DB6729419A}">
          <p14:sldIdLst>
            <p14:sldId id="257"/>
            <p14:sldId id="305"/>
            <p14:sldId id="306"/>
            <p14:sldId id="307"/>
            <p14:sldId id="308"/>
            <p14:sldId id="309"/>
            <p14:sldId id="310"/>
            <p14:sldId id="288"/>
            <p14:sldId id="289"/>
            <p14:sldId id="290"/>
            <p14:sldId id="291"/>
            <p14:sldId id="292"/>
            <p14:sldId id="287"/>
          </p14:sldIdLst>
        </p14:section>
        <p14:section name="Untitled Section" id="{0322C9CE-714C-4832-BE9F-28308027BEA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D35B"/>
    <a:srgbClr val="FFFF00"/>
    <a:srgbClr val="FF9933"/>
    <a:srgbClr val="FF9999"/>
    <a:srgbClr val="FFCCFF"/>
    <a:srgbClr val="FFFAC2"/>
    <a:srgbClr val="FFFFCC"/>
    <a:srgbClr val="66FF33"/>
    <a:srgbClr val="00FF00"/>
    <a:srgbClr val="8DCE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16" autoAdjust="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46119-A797-4CA8-A969-B21291E98112}" type="datetimeFigureOut">
              <a:rPr lang="en-GB" smtClean="0"/>
              <a:pPr/>
              <a:t>04/10/2024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F04CE-1EC4-4129-AA9C-BCF50C9578F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7351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C335-DC0F-4FEB-B8A8-71E6DC2453B4}" type="datetime1">
              <a:rPr lang="en-GB" smtClean="0"/>
              <a:pPr/>
              <a:t>04/10/2024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6181421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4397-6156-4024-94B1-858ED112A9FE}" type="datetime1">
              <a:rPr lang="en-GB" smtClean="0"/>
              <a:pPr/>
              <a:t>04/10/2024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942043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EDAF-D377-45D7-8B02-9EEB82F7CF92}" type="datetime1">
              <a:rPr lang="en-GB" smtClean="0"/>
              <a:pPr/>
              <a:t>04/10/2024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6105123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255D-17F7-43F0-8E8B-F2A26B20E467}" type="datetime1">
              <a:rPr lang="en-GB" smtClean="0"/>
              <a:pPr/>
              <a:t>04/10/2024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4808011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7534-FDDE-4F0D-8773-796601AA49A1}" type="datetime1">
              <a:rPr lang="en-GB" smtClean="0"/>
              <a:pPr/>
              <a:t>04/10/2024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5409764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B2F-1C69-4F17-BE66-793F45D2230A}" type="datetime1">
              <a:rPr lang="en-GB" smtClean="0"/>
              <a:pPr/>
              <a:t>04/10/2024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7293675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4FC5-A2A2-4408-BFAE-68EC5F9383E4}" type="datetime1">
              <a:rPr lang="en-GB" smtClean="0"/>
              <a:pPr/>
              <a:t>04/10/2024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5467823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6C7E-1E53-4DFB-BA91-3BF268E505EC}" type="datetime1">
              <a:rPr lang="en-GB" smtClean="0"/>
              <a:pPr/>
              <a:t>04/10/2024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387035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13D1-6B1F-4D21-A866-7E27DBBF8C2D}" type="datetime1">
              <a:rPr lang="en-GB" smtClean="0"/>
              <a:pPr/>
              <a:t>04/10/2024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2330378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A670-9342-4CAE-9B80-CF5C35031751}" type="datetime1">
              <a:rPr lang="en-GB" smtClean="0"/>
              <a:pPr/>
              <a:t>04/10/2024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8009029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A7BE-2E23-4031-BFEA-8651A90C8250}" type="datetime1">
              <a:rPr lang="en-GB" smtClean="0"/>
              <a:pPr/>
              <a:t>04/10/2024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7972478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2170-831E-4DDB-9074-FAB047C5B05F}" type="datetime1">
              <a:rPr lang="en-GB" smtClean="0"/>
              <a:pPr/>
              <a:t>04/10/2024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0730894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rgbClr val="FFFFC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5488B4E8-806E-46AD-86E4-990571E66A2F}" type="datetime1">
              <a:rPr lang="en-GB" smtClean="0"/>
              <a:pPr/>
              <a:t>04/10/2024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97C43D-27AD-4A3D-8DEC-66A95DD9E4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8450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over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emf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gif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11.wav"/><Relationship Id="rId4" Type="http://schemas.openxmlformats.org/officeDocument/2006/relationships/audio" Target="../media/audio1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24950" cy="18288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algn="ctr" rtl="0">
              <a:spcBef>
                <a:spcPct val="0"/>
              </a:spcBef>
            </a:pPr>
            <a:r>
              <a:rPr lang="en-US" sz="4400" b="1" spc="150" dirty="0" smtClean="0">
                <a:ln w="11430"/>
                <a:solidFill>
                  <a:srgbClr val="00B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UNIT</a:t>
            </a:r>
            <a:r>
              <a:rPr lang="en-US" sz="4400" b="1" spc="150" dirty="0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spc="150" dirty="0" smtClean="0">
                <a:ln w="11430"/>
                <a:solidFill>
                  <a:srgbClr val="00B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en-US" sz="4400" b="1" spc="150" dirty="0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FAMILY LIFE</a:t>
            </a:r>
          </a:p>
          <a:p>
            <a:pPr marL="0" lvl="3" algn="ctr" rtl="0">
              <a:spcBef>
                <a:spcPct val="0"/>
              </a:spcBef>
            </a:pPr>
            <a:r>
              <a:rPr lang="en-GB" sz="3200" b="1" spc="1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LESSON 1: GETTING STARTED</a:t>
            </a:r>
            <a:endParaRPr lang="en-US" sz="3200" b="1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3004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0"/>
            <a:ext cx="8229600" cy="6400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00B050"/>
                </a:solidFill>
                <a:latin typeface="Futura-Black-Bold-90ms-RKSJ-H"/>
              </a:rPr>
              <a:t>Activity 2. </a:t>
            </a:r>
            <a:r>
              <a:rPr lang="en-US" sz="2400" b="1" dirty="0" smtClean="0">
                <a:solidFill>
                  <a:srgbClr val="000000"/>
                </a:solidFill>
                <a:latin typeface="MyriadPro-Bold"/>
              </a:rPr>
              <a:t>Work </a:t>
            </a:r>
            <a:r>
              <a:rPr lang="en-US" sz="2400" b="1" dirty="0">
                <a:solidFill>
                  <a:srgbClr val="000000"/>
                </a:solidFill>
                <a:latin typeface="MyriadPro-Bold"/>
              </a:rPr>
              <a:t>in pairs. Decide whether the </a:t>
            </a:r>
            <a:r>
              <a:rPr lang="en-US" sz="2400" b="1" dirty="0" smtClean="0">
                <a:solidFill>
                  <a:srgbClr val="000000"/>
                </a:solidFill>
                <a:latin typeface="MyriadPro-Bold"/>
              </a:rPr>
              <a:t>following statements </a:t>
            </a:r>
            <a:r>
              <a:rPr lang="en-US" sz="2400" b="1" dirty="0">
                <a:solidFill>
                  <a:srgbClr val="000000"/>
                </a:solidFill>
                <a:latin typeface="MyriadPro-Bold"/>
              </a:rPr>
              <a:t>are true (T), false (F), or not </a:t>
            </a:r>
            <a:r>
              <a:rPr lang="en-US" sz="2400" b="1" dirty="0" smtClean="0">
                <a:solidFill>
                  <a:srgbClr val="000000"/>
                </a:solidFill>
                <a:latin typeface="MyriadPro-Bold"/>
              </a:rPr>
              <a:t>given (</a:t>
            </a:r>
            <a:r>
              <a:rPr lang="en-US" sz="2400" b="1" dirty="0">
                <a:solidFill>
                  <a:srgbClr val="000000"/>
                </a:solidFill>
                <a:latin typeface="MyriadPro-Bold"/>
              </a:rPr>
              <a:t>NG) and tick the correct box.</a:t>
            </a: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9</a:t>
            </a:fld>
            <a:endParaRPr lang="en-GB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84108"/>
              </p:ext>
            </p:extLst>
          </p:nvPr>
        </p:nvGraphicFramePr>
        <p:xfrm>
          <a:off x="685800" y="1600200"/>
          <a:ext cx="7924800" cy="5105402"/>
        </p:xfrm>
        <a:graphic>
          <a:graphicData uri="http://schemas.openxmlformats.org/drawingml/2006/table">
            <a:tbl>
              <a:tblPr/>
              <a:tblGrid>
                <a:gridCol w="5386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2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8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77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8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9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spcBef>
                          <a:spcPts val="59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</a:t>
                      </a:r>
                      <a:endParaRPr lang="en-GB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9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spcBef>
                          <a:spcPts val="59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</a:t>
                      </a:r>
                      <a:endParaRPr lang="en-GB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9"/>
                    </a:solidFill>
                  </a:tcPr>
                </a:tc>
                <a:tc>
                  <a:txBody>
                    <a:bodyPr/>
                    <a:lstStyle/>
                    <a:p>
                      <a:pPr marL="87630" algn="ctr" eaLnBrk="0" hangingPunct="0">
                        <a:spcBef>
                          <a:spcPts val="590"/>
                        </a:spcBef>
                        <a:spcAft>
                          <a:spcPts val="0"/>
                        </a:spcAft>
                      </a:pPr>
                      <a:r>
                        <a:rPr lang="en-GB" sz="2400" b="1" spc="-10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NG</a:t>
                      </a:r>
                      <a:endParaRPr lang="en-GB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1841">
                <a:tc>
                  <a:txBody>
                    <a:bodyPr/>
                    <a:lstStyle/>
                    <a:p>
                      <a:pPr marL="508000" marR="43180" indent="-463550" ea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F36F2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 </a:t>
                      </a:r>
                      <a:r>
                        <a:rPr lang="en-GB" sz="2400" b="1" spc="180" dirty="0">
                          <a:solidFill>
                            <a:srgbClr val="F36F2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b="1" spc="180" dirty="0" smtClean="0">
                          <a:solidFill>
                            <a:srgbClr val="F36F2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	</a:t>
                      </a:r>
                      <a:r>
                        <a:rPr lang="en-GB" sz="2400" spc="-60" dirty="0" smtClean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Nam</a:t>
                      </a:r>
                      <a:r>
                        <a:rPr lang="en-GB" sz="2400" spc="-75" dirty="0" smtClean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’</a:t>
                      </a:r>
                      <a:r>
                        <a:rPr lang="en-GB" sz="2400" spc="-60" dirty="0" smtClean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</a:t>
                      </a:r>
                      <a:r>
                        <a:rPr lang="en-GB" sz="2400" spc="40" dirty="0" smtClean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spc="-4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father</a:t>
                      </a:r>
                      <a:r>
                        <a:rPr lang="en-GB" sz="2400" spc="40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spc="-2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is</a:t>
                      </a:r>
                      <a:r>
                        <a:rPr lang="en-GB" sz="2400" spc="4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spc="-40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going</a:t>
                      </a:r>
                      <a:r>
                        <a:rPr lang="en-GB" sz="2400" spc="40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spc="-30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out</a:t>
                      </a:r>
                      <a:r>
                        <a:rPr lang="en-GB" sz="2400" spc="4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spc="-3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</a:t>
                      </a:r>
                      <a:r>
                        <a:rPr lang="en-GB" sz="2400" spc="-30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</a:t>
                      </a:r>
                      <a:r>
                        <a:rPr lang="en-GB" sz="2400" spc="40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spc="-40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play</a:t>
                      </a:r>
                      <a:r>
                        <a:rPr lang="en-GB" sz="2400" spc="12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spc="-4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</a:t>
                      </a:r>
                      <a:r>
                        <a:rPr lang="en-GB" sz="2400" spc="-40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ennis </a:t>
                      </a:r>
                      <a:r>
                        <a:rPr lang="en-GB" sz="2400" spc="-3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with</a:t>
                      </a:r>
                      <a:r>
                        <a:rPr lang="en-GB" sz="2400" spc="-40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spc="-2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Mr</a:t>
                      </a:r>
                      <a:r>
                        <a:rPr lang="en-GB" sz="2400" spc="-3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spc="-4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Long</a:t>
                      </a:r>
                      <a:r>
                        <a:rPr lang="en-GB" sz="2400" spc="-5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</a:t>
                      </a:r>
                      <a:endParaRPr lang="en-GB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89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89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89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8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8239">
                <a:tc>
                  <a:txBody>
                    <a:bodyPr/>
                    <a:lstStyle/>
                    <a:p>
                      <a:pPr marL="508000" indent="-463550" eaLnBrk="0" hangingPunct="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F36F2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2. </a:t>
                      </a:r>
                      <a:r>
                        <a:rPr lang="en-GB" sz="2400" b="1" spc="150" dirty="0">
                          <a:solidFill>
                            <a:srgbClr val="F36F2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b="1" spc="150" dirty="0" smtClean="0">
                          <a:solidFill>
                            <a:srgbClr val="F36F2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	</a:t>
                      </a:r>
                      <a:r>
                        <a:rPr lang="en-GB" sz="2400" spc="-50" dirty="0" smtClean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Nam</a:t>
                      </a:r>
                      <a:r>
                        <a:rPr lang="en-GB" sz="2400" spc="-65" dirty="0" smtClean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’</a:t>
                      </a:r>
                      <a:r>
                        <a:rPr lang="en-GB" sz="2400" spc="-50" dirty="0" smtClean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 </a:t>
                      </a:r>
                      <a:r>
                        <a:rPr lang="en-GB" sz="2400" spc="-2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mother</a:t>
                      </a:r>
                      <a:r>
                        <a:rPr lang="en-GB" sz="2400" spc="-50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spc="-1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is</a:t>
                      </a:r>
                      <a:r>
                        <a:rPr lang="en-GB" sz="2400" spc="-50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</a:t>
                      </a:r>
                      <a:r>
                        <a:rPr lang="en-GB" sz="2400" spc="-5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spc="-2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busy</a:t>
                      </a:r>
                      <a:r>
                        <a:rPr lang="en-GB" sz="2400" spc="-50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spc="-3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woman.</a:t>
                      </a:r>
                      <a:endParaRPr lang="en-GB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239">
                <a:tc>
                  <a:txBody>
                    <a:bodyPr/>
                    <a:lstStyle/>
                    <a:p>
                      <a:pPr marL="508000" indent="-463550" eaLnBrk="0" hangingPunct="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F36F2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3. </a:t>
                      </a:r>
                      <a:r>
                        <a:rPr lang="en-GB" sz="2400" b="1" spc="160" dirty="0">
                          <a:solidFill>
                            <a:srgbClr val="F36F2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b="1" spc="160" dirty="0" smtClean="0">
                          <a:solidFill>
                            <a:srgbClr val="F36F2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	</a:t>
                      </a:r>
                      <a:r>
                        <a:rPr lang="en-GB" sz="2400" spc="-25" dirty="0" smtClean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Nam</a:t>
                      </a:r>
                      <a:r>
                        <a:rPr lang="en-GB" sz="2400" spc="-35" dirty="0" smtClean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’</a:t>
                      </a:r>
                      <a:r>
                        <a:rPr lang="en-GB" sz="2400" spc="-25" dirty="0" smtClean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</a:t>
                      </a:r>
                      <a:r>
                        <a:rPr lang="en-GB" sz="2400" spc="15" dirty="0" smtClean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spc="-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sist</a:t>
                      </a:r>
                      <a:r>
                        <a:rPr lang="en-GB" sz="2400" spc="-10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er</a:t>
                      </a:r>
                      <a:r>
                        <a:rPr lang="en-GB" sz="2400" spc="1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is</a:t>
                      </a:r>
                      <a:r>
                        <a:rPr lang="en-GB" sz="2400" spc="20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cooking</a:t>
                      </a:r>
                      <a:r>
                        <a:rPr lang="en-GB" sz="2400" spc="1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spc="-10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dinner</a:t>
                      </a:r>
                      <a:r>
                        <a:rPr lang="en-GB" sz="2400" spc="-1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</a:t>
                      </a:r>
                      <a:endParaRPr lang="en-GB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89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89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89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8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8239">
                <a:tc>
                  <a:txBody>
                    <a:bodyPr/>
                    <a:lstStyle/>
                    <a:p>
                      <a:pPr marL="508000" indent="-463550" eaLnBrk="0" hangingPunct="0"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F36F2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4. </a:t>
                      </a:r>
                      <a:r>
                        <a:rPr lang="en-GB" sz="2400" b="1" spc="135" dirty="0">
                          <a:solidFill>
                            <a:srgbClr val="F36F2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b="1" spc="135" dirty="0" smtClean="0">
                          <a:solidFill>
                            <a:srgbClr val="F36F2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	</a:t>
                      </a:r>
                      <a:r>
                        <a:rPr lang="en-GB" sz="2400" spc="-15" dirty="0" smtClean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Sometimes</a:t>
                      </a:r>
                      <a:r>
                        <a:rPr lang="en-GB" sz="2400" spc="-20" dirty="0" smtClean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spc="-3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Nam</a:t>
                      </a:r>
                      <a:r>
                        <a:rPr lang="en-GB" sz="2400" spc="-4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’</a:t>
                      </a:r>
                      <a:r>
                        <a:rPr lang="en-GB" sz="2400" spc="-3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</a:t>
                      </a:r>
                      <a:r>
                        <a:rPr lang="en-GB" sz="2400" spc="-1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father cooks</a:t>
                      </a:r>
                      <a:r>
                        <a:rPr lang="en-GB" sz="2400" spc="-20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</a:t>
                      </a:r>
                      <a:endParaRPr lang="en-GB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0557">
                <a:tc>
                  <a:txBody>
                    <a:bodyPr/>
                    <a:lstStyle/>
                    <a:p>
                      <a:pPr marL="508000" marR="101600" indent="-463550" ea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F36F2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5. </a:t>
                      </a:r>
                      <a:r>
                        <a:rPr lang="en-GB" sz="2400" b="1" spc="170" dirty="0">
                          <a:solidFill>
                            <a:srgbClr val="F36F2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b="1" spc="170" dirty="0" smtClean="0">
                          <a:solidFill>
                            <a:srgbClr val="F36F2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	</a:t>
                      </a:r>
                      <a:r>
                        <a:rPr lang="en-GB" sz="2400" dirty="0" smtClean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Everybody</a:t>
                      </a:r>
                      <a:r>
                        <a:rPr lang="en-GB" sz="2400" spc="20" dirty="0" smtClean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dirty="0" smtClean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in</a:t>
                      </a:r>
                      <a:r>
                        <a:rPr lang="en-GB" sz="2400" spc="20" dirty="0" smtClean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spc="-25" dirty="0" smtClean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Nam</a:t>
                      </a:r>
                      <a:r>
                        <a:rPr lang="en-GB" sz="2400" spc="-35" dirty="0" smtClean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’</a:t>
                      </a:r>
                      <a:r>
                        <a:rPr lang="en-GB" sz="2400" spc="-25" dirty="0" smtClean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</a:t>
                      </a:r>
                      <a:r>
                        <a:rPr lang="en-GB" sz="2400" spc="25" dirty="0" smtClean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dirty="0" smtClean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family</a:t>
                      </a:r>
                      <a:r>
                        <a:rPr lang="en-GB" sz="2400" spc="110" dirty="0" smtClean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dirty="0" smtClean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does</a:t>
                      </a:r>
                      <a:r>
                        <a:rPr lang="en-GB" sz="2400" spc="35" dirty="0" smtClean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dirty="0" smtClean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some</a:t>
                      </a:r>
                      <a:r>
                        <a:rPr lang="en-GB" sz="2400" spc="35" dirty="0" smtClean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dirty="0" smtClean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of</a:t>
                      </a:r>
                      <a:r>
                        <a:rPr lang="en-GB" sz="2400" spc="35" dirty="0" smtClean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dirty="0" smtClean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the</a:t>
                      </a:r>
                      <a:r>
                        <a:rPr lang="en-GB" sz="2400" spc="35" dirty="0" smtClean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dirty="0" smtClean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housework.</a:t>
                      </a:r>
                      <a:endParaRPr lang="en-GB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89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89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89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8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00048">
                <a:tc>
                  <a:txBody>
                    <a:bodyPr/>
                    <a:lstStyle/>
                    <a:p>
                      <a:pPr marL="508000" marR="414655" indent="-463550" ea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F36F2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6.</a:t>
                      </a:r>
                      <a:r>
                        <a:rPr lang="en-GB" sz="2400" b="1" spc="205" dirty="0">
                          <a:solidFill>
                            <a:srgbClr val="F36F2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b="1" spc="205" dirty="0" smtClean="0">
                          <a:solidFill>
                            <a:srgbClr val="F36F2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	</a:t>
                      </a:r>
                      <a:r>
                        <a:rPr lang="en-GB" sz="2400" spc="5" dirty="0" smtClean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Mr</a:t>
                      </a:r>
                      <a:r>
                        <a:rPr lang="en-GB" sz="2400" spc="-70" dirty="0" smtClean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spc="-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Long</a:t>
                      </a:r>
                      <a:r>
                        <a:rPr lang="en-GB" sz="2400" spc="-7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spc="-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nev</a:t>
                      </a:r>
                      <a:r>
                        <a:rPr lang="en-GB" sz="2400" spc="-10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er</a:t>
                      </a:r>
                      <a:r>
                        <a:rPr lang="en-GB" sz="2400" spc="-70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does</a:t>
                      </a:r>
                      <a:r>
                        <a:rPr lang="en-GB" sz="2400" spc="-7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spc="-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any</a:t>
                      </a:r>
                      <a:r>
                        <a:rPr lang="en-GB" sz="2400" spc="11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household</a:t>
                      </a:r>
                      <a:r>
                        <a:rPr lang="en-GB" sz="2400" spc="180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spc="-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chores</a:t>
                      </a:r>
                      <a:r>
                        <a:rPr lang="en-GB" sz="2400" spc="-10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</a:t>
                      </a:r>
                      <a:endParaRPr lang="en-GB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ectangle 4"/>
          <p:cNvSpPr>
            <a:spLocks noChangeAspect="1"/>
          </p:cNvSpPr>
          <p:nvPr/>
        </p:nvSpPr>
        <p:spPr>
          <a:xfrm>
            <a:off x="7812315" y="3045268"/>
            <a:ext cx="548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 2" pitchFamily="18" charset="2"/>
              </a:rPr>
              <a:t></a:t>
            </a:r>
            <a:endParaRPr lang="en-GB" sz="3600" b="1" dirty="0">
              <a:solidFill>
                <a:prstClr val="black"/>
              </a:solidFill>
              <a:latin typeface="arial" pitchFamily="34" charset="0"/>
              <a:ea typeface="Calibri"/>
              <a:cs typeface="Times New Roman"/>
            </a:endParaRPr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6201229" y="5216290"/>
            <a:ext cx="548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 2" pitchFamily="18" charset="2"/>
              </a:rPr>
              <a:t></a:t>
            </a:r>
            <a:endParaRPr lang="en-GB" sz="3600" b="1" dirty="0">
              <a:solidFill>
                <a:prstClr val="black"/>
              </a:solidFill>
              <a:latin typeface="arial" pitchFamily="34" charset="0"/>
              <a:ea typeface="Calibri"/>
              <a:cs typeface="Times New Roman"/>
            </a:endParaRPr>
          </a:p>
        </p:txBody>
      </p:sp>
      <p:sp>
        <p:nvSpPr>
          <p:cNvPr id="8" name="Rectangle 7"/>
          <p:cNvSpPr>
            <a:spLocks noChangeAspect="1"/>
          </p:cNvSpPr>
          <p:nvPr/>
        </p:nvSpPr>
        <p:spPr>
          <a:xfrm>
            <a:off x="6201229" y="4492616"/>
            <a:ext cx="548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 2" pitchFamily="18" charset="2"/>
              </a:rPr>
              <a:t></a:t>
            </a:r>
            <a:endParaRPr lang="en-GB" sz="3600" b="1" dirty="0">
              <a:solidFill>
                <a:prstClr val="black"/>
              </a:solidFill>
              <a:latin typeface="arial" pitchFamily="34" charset="0"/>
              <a:ea typeface="Calibri"/>
              <a:cs typeface="Times New Roman"/>
            </a:endParaRPr>
          </a:p>
        </p:txBody>
      </p:sp>
      <p:sp>
        <p:nvSpPr>
          <p:cNvPr id="9" name="Rectangle 8"/>
          <p:cNvSpPr>
            <a:spLocks noChangeAspect="1"/>
          </p:cNvSpPr>
          <p:nvPr/>
        </p:nvSpPr>
        <p:spPr>
          <a:xfrm>
            <a:off x="6977743" y="3768942"/>
            <a:ext cx="548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 2" pitchFamily="18" charset="2"/>
              </a:rPr>
              <a:t></a:t>
            </a:r>
            <a:endParaRPr lang="en-GB" sz="3600" b="1" dirty="0">
              <a:solidFill>
                <a:prstClr val="black"/>
              </a:solidFill>
              <a:latin typeface="arial" pitchFamily="34" charset="0"/>
              <a:ea typeface="Calibri"/>
              <a:cs typeface="Times New Roman"/>
            </a:endParaRPr>
          </a:p>
        </p:txBody>
      </p:sp>
      <p:sp>
        <p:nvSpPr>
          <p:cNvPr id="10" name="Rectangle 9"/>
          <p:cNvSpPr>
            <a:spLocks noChangeAspect="1"/>
          </p:cNvSpPr>
          <p:nvPr/>
        </p:nvSpPr>
        <p:spPr>
          <a:xfrm>
            <a:off x="6977743" y="2321594"/>
            <a:ext cx="548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 2" pitchFamily="18" charset="2"/>
              </a:rPr>
              <a:t></a:t>
            </a:r>
            <a:endParaRPr lang="en-GB" sz="3600" b="1" dirty="0">
              <a:solidFill>
                <a:prstClr val="black"/>
              </a:solidFill>
              <a:latin typeface="arial" pitchFamily="34" charset="0"/>
              <a:ea typeface="Calibri"/>
              <a:cs typeface="Times New Roman"/>
            </a:endParaRPr>
          </a:p>
        </p:txBody>
      </p:sp>
      <p:sp>
        <p:nvSpPr>
          <p:cNvPr id="11" name="Rectangle 10"/>
          <p:cNvSpPr>
            <a:spLocks noChangeAspect="1"/>
          </p:cNvSpPr>
          <p:nvPr/>
        </p:nvSpPr>
        <p:spPr>
          <a:xfrm>
            <a:off x="7812315" y="5939964"/>
            <a:ext cx="548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 2" pitchFamily="18" charset="2"/>
              </a:rPr>
              <a:t></a:t>
            </a:r>
            <a:endParaRPr lang="en-GB" sz="3600" b="1" dirty="0">
              <a:solidFill>
                <a:prstClr val="black"/>
              </a:solidFill>
              <a:latin typeface="arial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118335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286" y="257628"/>
            <a:ext cx="8595360" cy="6309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 3. 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repeat the words or phrases.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Rounded Rectangle 4"/>
          <p:cNvSpPr/>
          <p:nvPr/>
        </p:nvSpPr>
        <p:spPr>
          <a:xfrm>
            <a:off x="685800" y="1600200"/>
            <a:ext cx="7239000" cy="2213372"/>
          </a:xfrm>
          <a:prstGeom prst="roundRect">
            <a:avLst>
              <a:gd name="adj" fmla="val 10642"/>
            </a:avLst>
          </a:prstGeom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rubbish </a:t>
            </a:r>
            <a:r>
              <a:rPr lang="en-GB" sz="28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	washing-up 	laundry</a:t>
            </a:r>
            <a:endParaRPr lang="en-GB" sz="28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household </a:t>
            </a:r>
            <a:r>
              <a:rPr lang="en-GB" sz="28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finances 		groceries</a:t>
            </a:r>
            <a:endParaRPr lang="en-GB" sz="28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28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household </a:t>
            </a:r>
            <a:r>
              <a:rPr lang="en-GB" sz="28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chores 		heavy </a:t>
            </a:r>
            <a:r>
              <a:rPr lang="en-GB" sz="28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lifting</a:t>
            </a:r>
          </a:p>
        </p:txBody>
      </p:sp>
      <p:pic>
        <p:nvPicPr>
          <p:cNvPr id="2" name="03 Track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140" y="426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511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7546" y="261258"/>
            <a:ext cx="8595360" cy="6309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00B050"/>
                </a:solidFill>
                <a:latin typeface="Futura-Black-Bold-90ms-RKSJ-H"/>
              </a:rPr>
              <a:t>Activity 4. </a:t>
            </a:r>
            <a:r>
              <a:rPr lang="en-US" sz="2400" b="1" dirty="0" smtClean="0">
                <a:solidFill>
                  <a:srgbClr val="000000"/>
                </a:solidFill>
                <a:latin typeface="MyriadPro-Bold"/>
              </a:rPr>
              <a:t>Write </a:t>
            </a:r>
            <a:r>
              <a:rPr lang="en-US" sz="2400" b="1" dirty="0">
                <a:solidFill>
                  <a:srgbClr val="000000"/>
                </a:solidFill>
                <a:latin typeface="MyriadPro-Bold"/>
              </a:rPr>
              <a:t>the verbs or verb phrases that are </a:t>
            </a:r>
            <a:r>
              <a:rPr lang="en-US" sz="2400" b="1" dirty="0" smtClean="0">
                <a:solidFill>
                  <a:srgbClr val="000000"/>
                </a:solidFill>
                <a:latin typeface="MyriadPro-Bold"/>
              </a:rPr>
              <a:t>used with </a:t>
            </a:r>
            <a:r>
              <a:rPr lang="en-US" sz="2400" b="1" dirty="0">
                <a:solidFill>
                  <a:srgbClr val="000000"/>
                </a:solidFill>
                <a:latin typeface="MyriadPro-Bold"/>
              </a:rPr>
              <a:t>the words or phrases in the </a:t>
            </a:r>
            <a:r>
              <a:rPr lang="en-US" sz="2400" b="1" dirty="0" smtClean="0">
                <a:solidFill>
                  <a:srgbClr val="000000"/>
                </a:solidFill>
                <a:latin typeface="MyriadPro-Bold"/>
              </a:rPr>
              <a:t>conversation</a:t>
            </a: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11</a:t>
            </a:fld>
            <a:endParaRPr lang="en-GB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68268"/>
              </p:ext>
            </p:extLst>
          </p:nvPr>
        </p:nvGraphicFramePr>
        <p:xfrm>
          <a:off x="522522" y="1295400"/>
          <a:ext cx="7239000" cy="4998720"/>
        </p:xfrm>
        <a:graphic>
          <a:graphicData uri="http://schemas.openxmlformats.org/drawingml/2006/table">
            <a:tbl>
              <a:tblPr/>
              <a:tblGrid>
                <a:gridCol w="6234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2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333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6D"/>
                    </a:solidFill>
                  </a:tcPr>
                </a:tc>
                <a:tc>
                  <a:txBody>
                    <a:bodyPr/>
                    <a:lstStyle/>
                    <a:p>
                      <a:pPr marL="17399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V</a:t>
                      </a:r>
                      <a:r>
                        <a:rPr lang="en-GB" sz="2400" b="1" spc="2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erb</a:t>
                      </a:r>
                      <a:r>
                        <a:rPr lang="en-GB" sz="2400" b="1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</a:t>
                      </a:r>
                      <a:r>
                        <a:rPr lang="en-GB" sz="2400" b="1" spc="-7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b="1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/</a:t>
                      </a:r>
                      <a:r>
                        <a:rPr lang="en-GB" sz="2400" b="1" spc="-7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b="1" spc="10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v</a:t>
                      </a:r>
                      <a:r>
                        <a:rPr lang="en-GB" sz="2400" b="1" spc="2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er</a:t>
                      </a:r>
                      <a:r>
                        <a:rPr lang="en-GB" sz="2400" b="1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</a:t>
                      </a:r>
                      <a:r>
                        <a:rPr lang="en-GB" sz="2400" b="1" spc="-7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b="1" spc="2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phrases</a:t>
                      </a:r>
                      <a:endParaRPr lang="en-GB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C1"/>
                    </a:solidFill>
                  </a:tcPr>
                </a:tc>
                <a:tc>
                  <a:txBody>
                    <a:bodyPr/>
                    <a:lstStyle/>
                    <a:p>
                      <a:pPr marL="37719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spc="15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Words</a:t>
                      </a:r>
                      <a:r>
                        <a:rPr lang="en-GB" sz="2400" b="1" spc="-105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b="1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/</a:t>
                      </a:r>
                      <a:r>
                        <a:rPr lang="en-GB" sz="2400" b="1" spc="-105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b="1" spc="25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phrases</a:t>
                      </a:r>
                      <a:endParaRPr lang="en-GB" sz="2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8128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F36F2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  <a:endParaRPr lang="en-GB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42875" marR="142875" marT="47625" marB="47625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C1"/>
                    </a:solidFill>
                  </a:tcPr>
                </a:tc>
                <a:tc>
                  <a:txBody>
                    <a:bodyPr/>
                    <a:lstStyle/>
                    <a:p>
                      <a:pPr marL="4445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(household)</a:t>
                      </a:r>
                      <a:r>
                        <a:rPr lang="en-GB" sz="2400" spc="13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spc="-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chores</a:t>
                      </a:r>
                      <a:endParaRPr lang="en-GB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8128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F36F2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endParaRPr lang="en-GB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42875" marR="142875" marT="47625" marB="47625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C1"/>
                    </a:solidFill>
                  </a:tcPr>
                </a:tc>
                <a:tc>
                  <a:txBody>
                    <a:bodyPr/>
                    <a:lstStyle/>
                    <a:p>
                      <a:pPr marL="4445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rubbish</a:t>
                      </a:r>
                      <a:endParaRPr lang="en-GB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8128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F36F2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  <a:endParaRPr lang="en-GB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6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2400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C1"/>
                    </a:solidFill>
                  </a:tcPr>
                </a:tc>
                <a:tc>
                  <a:txBody>
                    <a:bodyPr/>
                    <a:lstStyle/>
                    <a:p>
                      <a:pPr marL="4445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laundry</a:t>
                      </a:r>
                      <a:endParaRPr lang="en-GB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8128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F36F2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</a:t>
                      </a:r>
                      <a:endParaRPr lang="en-GB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6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C1"/>
                    </a:solidFill>
                  </a:tcPr>
                </a:tc>
                <a:tc>
                  <a:txBody>
                    <a:bodyPr/>
                    <a:lstStyle/>
                    <a:p>
                      <a:pPr marL="4445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spc="-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</a:t>
                      </a:r>
                      <a:r>
                        <a:rPr lang="en-GB" sz="2400" spc="-10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</a:t>
                      </a:r>
                      <a:r>
                        <a:rPr lang="en-GB" sz="2400" spc="-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oceries</a:t>
                      </a:r>
                      <a:endParaRPr lang="en-GB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8128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F36F2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endParaRPr lang="en-GB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6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C1"/>
                    </a:solidFill>
                  </a:tcPr>
                </a:tc>
                <a:tc>
                  <a:txBody>
                    <a:bodyPr/>
                    <a:lstStyle/>
                    <a:p>
                      <a:pPr marL="4445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heavy</a:t>
                      </a:r>
                      <a:r>
                        <a:rPr lang="en-GB" sz="2400" spc="-9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lifting</a:t>
                      </a:r>
                      <a:endParaRPr lang="en-GB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8128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F36F2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</a:t>
                      </a:r>
                      <a:endParaRPr lang="en-GB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6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C1"/>
                    </a:solidFill>
                  </a:tcPr>
                </a:tc>
                <a:tc>
                  <a:txBody>
                    <a:bodyPr/>
                    <a:lstStyle/>
                    <a:p>
                      <a:pPr marL="4445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spc="-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washing-up</a:t>
                      </a:r>
                      <a:endParaRPr lang="en-GB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8128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>
                          <a:solidFill>
                            <a:srgbClr val="F36F2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</a:t>
                      </a:r>
                      <a:endParaRPr lang="en-GB" sz="24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56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EE6C1"/>
                    </a:solidFill>
                  </a:tcPr>
                </a:tc>
                <a:tc>
                  <a:txBody>
                    <a:bodyPr/>
                    <a:lstStyle/>
                    <a:p>
                      <a:pPr marL="4445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household</a:t>
                      </a:r>
                      <a:r>
                        <a:rPr lang="en-GB" sz="2400" spc="-160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400" spc="-10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fi</a:t>
                      </a:r>
                      <a:r>
                        <a:rPr lang="en-GB" sz="2400" spc="-5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nanc</a:t>
                      </a:r>
                      <a:r>
                        <a:rPr lang="en-GB" sz="2400" spc="-10" dirty="0">
                          <a:solidFill>
                            <a:srgbClr val="231F2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es</a:t>
                      </a:r>
                      <a:endParaRPr lang="en-GB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1E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299762" y="2057400"/>
            <a:ext cx="28055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split, divide, handle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9762" y="2679700"/>
            <a:ext cx="12795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take out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9762" y="3302000"/>
            <a:ext cx="612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2400" dirty="0"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</a:rPr>
              <a:t> </a:t>
            </a:r>
            <a:r>
              <a:rPr lang="en-GB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</a:t>
            </a:r>
            <a:endParaRPr lang="en-GB" sz="2400" dirty="0">
              <a:solidFill>
                <a:srgbClr val="FF0000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99762" y="3924300"/>
            <a:ext cx="12971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shop for</a:t>
            </a:r>
            <a:endParaRPr lang="en-GB" sz="2400" dirty="0">
              <a:solidFill>
                <a:srgbClr val="FF0000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99762" y="4546600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2400" dirty="0"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</a:rPr>
              <a:t>do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99762" y="5168900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2400" dirty="0"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</a:rPr>
              <a:t>do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99762" y="5791200"/>
            <a:ext cx="26340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 responsible for</a:t>
            </a:r>
            <a:endParaRPr lang="en-GB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641600"/>
            <a:ext cx="3279399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80785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B050"/>
                </a:solidFill>
              </a:rPr>
              <a:t>Homework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algn="just">
              <a:buClr>
                <a:srgbClr val="F79B4F"/>
              </a:buClr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Learn vocabulary by heart.</a:t>
            </a:r>
          </a:p>
          <a:p>
            <a:pPr marL="285750" lvl="1" algn="just">
              <a:buClr>
                <a:srgbClr val="F79B4F"/>
              </a:buClr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Redo exercises.</a:t>
            </a:r>
          </a:p>
          <a:p>
            <a:pPr marL="285750" lvl="1" algn="just">
              <a:buClr>
                <a:srgbClr val="F79B4F"/>
              </a:buClr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Prepare the next lesson: </a:t>
            </a:r>
            <a:r>
              <a:rPr lang="en-US" dirty="0" smtClean="0">
                <a:solidFill>
                  <a:srgbClr val="F79646">
                    <a:lumMod val="75000"/>
                  </a:srgbClr>
                </a:solidFill>
              </a:rPr>
              <a:t>Language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73451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2960"/>
          </a:xfrm>
        </p:spPr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</a:rPr>
              <a:t>Warm up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/>
          </a:bodyPr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sz="2800" dirty="0" smtClean="0"/>
              <a:t>Do you often do housework?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sz="2800" dirty="0" smtClean="0"/>
              <a:t>What housework does each member of your family do?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87741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7546" y="268512"/>
            <a:ext cx="8595360" cy="6309360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1026" name="il_fi" descr="pix06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96" y="310180"/>
            <a:ext cx="1839559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l_fi" descr="MAKEB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530" y="279402"/>
            <a:ext cx="1708620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il_fi" descr="family_wash_96511_t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062" y="279402"/>
            <a:ext cx="2503170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il_fi" descr="8310603-femme-shopping-illustr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60" y="2464264"/>
            <a:ext cx="1812173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300" y="2464264"/>
            <a:ext cx="1784361" cy="16459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</p:pic>
      <p:pic>
        <p:nvPicPr>
          <p:cNvPr id="1032" name="il_fi" descr="8498239-femme-malheureuse-lavage-vaissel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729" y="2464264"/>
            <a:ext cx="1692503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il_fi" descr="ANd9GcQDQwz11X9rOSvnzuu3O1w3vhx4SI4zlMx4YTIFoQe3BQqOHGW_MNOmRc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60" y="4649126"/>
            <a:ext cx="1958646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il_fi" descr="sweep%20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144" y="4649126"/>
            <a:ext cx="2229954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il_fi" descr="http://sr.photos3.fotosearch.com/bthumb/CSP/CSP536/k536067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536" y="4649126"/>
            <a:ext cx="1821696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0060" y="2010127"/>
            <a:ext cx="216277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200" dirty="0">
                <a:latin typeface="Arial" pitchFamily="34" charset="0"/>
                <a:ea typeface="Times New Roman"/>
                <a:cs typeface="Arial" pitchFamily="34" charset="0"/>
              </a:rPr>
              <a:t>d</a:t>
            </a:r>
            <a:r>
              <a:rPr lang="es-MX" sz="2200" dirty="0" smtClean="0">
                <a:latin typeface="Arial" pitchFamily="34" charset="0"/>
                <a:ea typeface="Times New Roman"/>
                <a:cs typeface="Arial" pitchFamily="34" charset="0"/>
              </a:rPr>
              <a:t>o  </a:t>
            </a:r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the</a:t>
            </a:r>
            <a:r>
              <a:rPr lang="es-MX" sz="2200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washing</a:t>
            </a: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36569" y="2010127"/>
            <a:ext cx="189667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m</a:t>
            </a:r>
            <a:r>
              <a:rPr lang="es-MX" sz="2200" dirty="0" err="1" smtClean="0">
                <a:latin typeface="Arial" pitchFamily="34" charset="0"/>
                <a:ea typeface="Times New Roman"/>
                <a:cs typeface="Arial" pitchFamily="34" charset="0"/>
              </a:rPr>
              <a:t>ake</a:t>
            </a:r>
            <a:r>
              <a:rPr lang="es-MX" sz="2200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the</a:t>
            </a:r>
            <a:r>
              <a:rPr lang="es-MX" sz="2200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bed</a:t>
            </a: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79927" y="2010127"/>
            <a:ext cx="17860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w</a:t>
            </a:r>
            <a:r>
              <a:rPr lang="es-MX" sz="2200" dirty="0" err="1" smtClean="0">
                <a:latin typeface="Arial" pitchFamily="34" charset="0"/>
                <a:ea typeface="Times New Roman"/>
                <a:cs typeface="Arial" pitchFamily="34" charset="0"/>
              </a:rPr>
              <a:t>ash</a:t>
            </a:r>
            <a:r>
              <a:rPr lang="es-MX" sz="2200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the</a:t>
            </a:r>
            <a:r>
              <a:rPr lang="es-MX" sz="2200" dirty="0">
                <a:latin typeface="Arial" pitchFamily="34" charset="0"/>
                <a:ea typeface="Times New Roman"/>
                <a:cs typeface="Arial" pitchFamily="34" charset="0"/>
              </a:rPr>
              <a:t> car</a:t>
            </a: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0060" y="4194989"/>
            <a:ext cx="219483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200" dirty="0">
                <a:latin typeface="Arial" pitchFamily="34" charset="0"/>
                <a:ea typeface="Times New Roman"/>
                <a:cs typeface="Arial" pitchFamily="34" charset="0"/>
              </a:rPr>
              <a:t>d</a:t>
            </a:r>
            <a:r>
              <a:rPr lang="es-MX" sz="2200" dirty="0" smtClean="0">
                <a:latin typeface="Arial" pitchFamily="34" charset="0"/>
                <a:ea typeface="Times New Roman"/>
                <a:cs typeface="Arial" pitchFamily="34" charset="0"/>
              </a:rPr>
              <a:t>o </a:t>
            </a:r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the</a:t>
            </a:r>
            <a:r>
              <a:rPr lang="es-MX" sz="2200" dirty="0">
                <a:latin typeface="Arial" pitchFamily="34" charset="0"/>
                <a:ea typeface="Times New Roman"/>
                <a:cs typeface="Arial" pitchFamily="34" charset="0"/>
              </a:rPr>
              <a:t> shopping</a:t>
            </a: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60344" y="4194989"/>
            <a:ext cx="211628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Iron</a:t>
            </a:r>
            <a:r>
              <a:rPr lang="es-MX" sz="2200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the</a:t>
            </a:r>
            <a:r>
              <a:rPr lang="es-MX" sz="2200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clothes</a:t>
            </a: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23535" y="4194989"/>
            <a:ext cx="24769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200" dirty="0">
                <a:latin typeface="Arial" pitchFamily="34" charset="0"/>
                <a:ea typeface="Times New Roman"/>
                <a:cs typeface="Arial" pitchFamily="34" charset="0"/>
              </a:rPr>
              <a:t>d</a:t>
            </a:r>
            <a:r>
              <a:rPr lang="es-MX" sz="2200" dirty="0" smtClean="0">
                <a:latin typeface="Arial" pitchFamily="34" charset="0"/>
                <a:ea typeface="Times New Roman"/>
                <a:cs typeface="Arial" pitchFamily="34" charset="0"/>
              </a:rPr>
              <a:t>o </a:t>
            </a:r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the</a:t>
            </a:r>
            <a:r>
              <a:rPr lang="es-MX" sz="2200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washing</a:t>
            </a:r>
            <a:r>
              <a:rPr lang="es-MX" sz="2200" dirty="0">
                <a:latin typeface="Arial" pitchFamily="34" charset="0"/>
                <a:ea typeface="Times New Roman"/>
                <a:cs typeface="Arial" pitchFamily="34" charset="0"/>
              </a:rPr>
              <a:t> up</a:t>
            </a: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0060" y="6379850"/>
            <a:ext cx="249138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c</a:t>
            </a:r>
            <a:r>
              <a:rPr lang="es-MX" sz="2200" dirty="0" err="1" smtClean="0">
                <a:latin typeface="Arial" pitchFamily="34" charset="0"/>
                <a:ea typeface="Times New Roman"/>
                <a:cs typeface="Arial" pitchFamily="34" charset="0"/>
              </a:rPr>
              <a:t>lean</a:t>
            </a:r>
            <a:r>
              <a:rPr lang="es-MX" sz="2200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the</a:t>
            </a:r>
            <a:r>
              <a:rPr lang="es-MX" sz="2200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windows</a:t>
            </a: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56234" y="6379850"/>
            <a:ext cx="100059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sweep</a:t>
            </a: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537359" y="6379850"/>
            <a:ext cx="11737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c</a:t>
            </a:r>
            <a:r>
              <a:rPr lang="es-MX" sz="2200" dirty="0" err="1" smtClean="0">
                <a:latin typeface="Arial" pitchFamily="34" charset="0"/>
                <a:ea typeface="Times New Roman"/>
                <a:cs typeface="Arial" pitchFamily="34" charset="0"/>
              </a:rPr>
              <a:t>acuum</a:t>
            </a: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3475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7546" y="261257"/>
            <a:ext cx="8595360" cy="6309360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533" y="2428033"/>
            <a:ext cx="2081606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686" y="2428033"/>
            <a:ext cx="2004439" cy="16459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il_fi" descr="6174123-fille-de-nettoyage-blanc-isolee-illustration-vectoriel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2" y="4561094"/>
            <a:ext cx="1794054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il_fi" descr="Cat_-_Cartoon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365" y="4561094"/>
            <a:ext cx="1888760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l_fi" descr="cook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2" y="294972"/>
            <a:ext cx="1573733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l_fi" descr="http://cf.l.thumbs.canstockphoto.com/canstock2186590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739" y="294972"/>
            <a:ext cx="1701247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l_fi" descr="Afficher l'image d'origin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325" y="294972"/>
            <a:ext cx="1828800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l_fi" descr="5745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2" y="2428033"/>
            <a:ext cx="1555320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l_fi" descr="canstock117687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065" y="4561094"/>
            <a:ext cx="1630957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8392" y="1969019"/>
            <a:ext cx="210025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200" dirty="0">
                <a:latin typeface="Arial" pitchFamily="34" charset="0"/>
                <a:ea typeface="Times New Roman"/>
                <a:cs typeface="Arial" pitchFamily="34" charset="0"/>
              </a:rPr>
              <a:t>d</a:t>
            </a:r>
            <a:r>
              <a:rPr lang="es-MX" sz="2200" dirty="0" smtClean="0">
                <a:latin typeface="Arial" pitchFamily="34" charset="0"/>
                <a:ea typeface="Times New Roman"/>
                <a:cs typeface="Arial" pitchFamily="34" charset="0"/>
              </a:rPr>
              <a:t>o </a:t>
            </a:r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the</a:t>
            </a:r>
            <a:r>
              <a:rPr lang="es-MX" sz="2200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cooking</a:t>
            </a:r>
            <a:r>
              <a:rPr lang="es-MX" sz="2200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98365" y="1969019"/>
            <a:ext cx="272863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h</a:t>
            </a:r>
            <a:r>
              <a:rPr lang="es-MX" sz="2200" dirty="0" err="1" smtClean="0">
                <a:latin typeface="Arial" pitchFamily="34" charset="0"/>
                <a:ea typeface="Times New Roman"/>
                <a:cs typeface="Arial" pitchFamily="34" charset="0"/>
              </a:rPr>
              <a:t>ang</a:t>
            </a:r>
            <a:r>
              <a:rPr lang="es-MX" sz="2200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out</a:t>
            </a:r>
            <a:r>
              <a:rPr lang="es-MX" sz="2200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the</a:t>
            </a:r>
            <a:r>
              <a:rPr lang="es-MX" sz="2200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clothes</a:t>
            </a: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58319" y="1969019"/>
            <a:ext cx="22413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200" dirty="0">
                <a:latin typeface="Arial" pitchFamily="34" charset="0"/>
                <a:ea typeface="Times New Roman"/>
                <a:cs typeface="Arial" pitchFamily="34" charset="0"/>
              </a:rPr>
              <a:t>s</a:t>
            </a:r>
            <a:r>
              <a:rPr lang="es-MX" sz="2200" dirty="0" smtClean="0">
                <a:latin typeface="Arial" pitchFamily="34" charset="0"/>
                <a:ea typeface="Times New Roman"/>
                <a:cs typeface="Arial" pitchFamily="34" charset="0"/>
              </a:rPr>
              <a:t>et</a:t>
            </a:r>
            <a:r>
              <a:rPr lang="es-MX" sz="2200" dirty="0">
                <a:latin typeface="Arial" pitchFamily="34" charset="0"/>
                <a:ea typeface="Times New Roman"/>
                <a:cs typeface="Arial" pitchFamily="34" charset="0"/>
              </a:rPr>
              <a:t>/ lay </a:t>
            </a:r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the</a:t>
            </a:r>
            <a:r>
              <a:rPr lang="es-MX" sz="2200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table</a:t>
            </a: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6280" y="4102080"/>
            <a:ext cx="195919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200" dirty="0" err="1" smtClean="0">
                <a:latin typeface="Arial" pitchFamily="34" charset="0"/>
                <a:ea typeface="Times New Roman"/>
                <a:cs typeface="Arial" pitchFamily="34" charset="0"/>
              </a:rPr>
              <a:t>clear</a:t>
            </a:r>
            <a:r>
              <a:rPr lang="es-MX" sz="2200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the</a:t>
            </a:r>
            <a:r>
              <a:rPr lang="es-MX" sz="2200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table</a:t>
            </a: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50107" y="4102080"/>
            <a:ext cx="194316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t</a:t>
            </a:r>
            <a:r>
              <a:rPr lang="es-MX" sz="2200" dirty="0" err="1" smtClean="0">
                <a:latin typeface="Arial" pitchFamily="34" charset="0"/>
                <a:ea typeface="Times New Roman"/>
                <a:cs typeface="Arial" pitchFamily="34" charset="0"/>
              </a:rPr>
              <a:t>idy</a:t>
            </a:r>
            <a:r>
              <a:rPr lang="es-MX" sz="2200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the</a:t>
            </a:r>
            <a:r>
              <a:rPr lang="es-MX" sz="2200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house</a:t>
            </a: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24023" y="4102080"/>
            <a:ext cx="177003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w</a:t>
            </a:r>
            <a:r>
              <a:rPr lang="es-MX" sz="2200" dirty="0" err="1" smtClean="0">
                <a:latin typeface="Arial" pitchFamily="34" charset="0"/>
                <a:ea typeface="Times New Roman"/>
                <a:cs typeface="Arial" pitchFamily="34" charset="0"/>
              </a:rPr>
              <a:t>alk</a:t>
            </a:r>
            <a:r>
              <a:rPr lang="es-MX" sz="2200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the</a:t>
            </a:r>
            <a:r>
              <a:rPr lang="es-MX" sz="2200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dog</a:t>
            </a: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3644" y="6235140"/>
            <a:ext cx="18341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m</a:t>
            </a:r>
            <a:r>
              <a:rPr lang="es-MX" sz="2200" dirty="0" err="1" smtClean="0">
                <a:latin typeface="Arial" pitchFamily="34" charset="0"/>
                <a:ea typeface="Times New Roman"/>
                <a:cs typeface="Arial" pitchFamily="34" charset="0"/>
              </a:rPr>
              <a:t>op</a:t>
            </a:r>
            <a:r>
              <a:rPr lang="es-MX" sz="2200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the</a:t>
            </a:r>
            <a:r>
              <a:rPr lang="es-MX" sz="2200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floor</a:t>
            </a: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64065" y="6235140"/>
            <a:ext cx="225734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w</a:t>
            </a:r>
            <a:r>
              <a:rPr lang="es-MX" sz="2200" dirty="0" err="1" smtClean="0">
                <a:latin typeface="Arial" pitchFamily="34" charset="0"/>
                <a:ea typeface="Times New Roman"/>
                <a:cs typeface="Arial" pitchFamily="34" charset="0"/>
              </a:rPr>
              <a:t>ater</a:t>
            </a:r>
            <a:r>
              <a:rPr lang="es-MX" sz="2200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the</a:t>
            </a:r>
            <a:r>
              <a:rPr lang="es-MX" sz="2200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plants</a:t>
            </a:r>
            <a:r>
              <a:rPr lang="es-MX" sz="2200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11969" y="6235140"/>
            <a:ext cx="173957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00" dirty="0">
                <a:latin typeface="Arial" pitchFamily="34" charset="0"/>
                <a:ea typeface="Times New Roman"/>
                <a:cs typeface="Arial" pitchFamily="34" charset="0"/>
              </a:rPr>
              <a:t>f</a:t>
            </a:r>
            <a:r>
              <a:rPr lang="en-GB" sz="2200" dirty="0" smtClean="0">
                <a:latin typeface="Arial" pitchFamily="34" charset="0"/>
                <a:ea typeface="Times New Roman"/>
                <a:cs typeface="Arial" pitchFamily="34" charset="0"/>
              </a:rPr>
              <a:t>eed </a:t>
            </a:r>
            <a:r>
              <a:rPr lang="en-GB" sz="2200" dirty="0">
                <a:latin typeface="Arial" pitchFamily="34" charset="0"/>
                <a:ea typeface="Times New Roman"/>
                <a:cs typeface="Arial" pitchFamily="34" charset="0"/>
              </a:rPr>
              <a:t>the cat </a:t>
            </a: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6018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7546" y="261257"/>
            <a:ext cx="8595360" cy="6309360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84" y="304800"/>
            <a:ext cx="2437230" cy="16459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sharing-wo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518" y="304800"/>
            <a:ext cx="1934677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il_fi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254" y="304800"/>
            <a:ext cx="1645920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lean the toil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84" y="2414869"/>
            <a:ext cx="1743558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imgHvThumb" descr="ver detall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65" y="2414869"/>
            <a:ext cx="1773623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Image 2" descr="To Dust Clipart Dust 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371" y="2414869"/>
            <a:ext cx="1961803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tapezierer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82" y="4524938"/>
            <a:ext cx="1759992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clean the kitche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004" y="4524938"/>
            <a:ext cx="1710466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l_fi" descr="k115825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22" y="4524938"/>
            <a:ext cx="1943752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5682" y="1967351"/>
            <a:ext cx="230543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200" dirty="0">
                <a:latin typeface="Arial" pitchFamily="34" charset="0"/>
                <a:ea typeface="Times New Roman"/>
                <a:cs typeface="Arial" pitchFamily="34" charset="0"/>
              </a:rPr>
              <a:t>d</a:t>
            </a:r>
            <a:r>
              <a:rPr lang="es-MX" sz="2200" dirty="0" smtClean="0">
                <a:latin typeface="Arial" pitchFamily="34" charset="0"/>
                <a:ea typeface="Times New Roman"/>
                <a:cs typeface="Arial" pitchFamily="34" charset="0"/>
              </a:rPr>
              <a:t>o </a:t>
            </a:r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the</a:t>
            </a:r>
            <a:r>
              <a:rPr lang="es-MX" sz="2200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gardening</a:t>
            </a: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22585" y="1967351"/>
            <a:ext cx="194316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d</a:t>
            </a:r>
            <a:r>
              <a:rPr lang="es-MX" sz="2200" dirty="0" err="1" smtClean="0">
                <a:latin typeface="Arial" pitchFamily="34" charset="0"/>
                <a:ea typeface="Times New Roman"/>
                <a:cs typeface="Arial" pitchFamily="34" charset="0"/>
              </a:rPr>
              <a:t>ry</a:t>
            </a:r>
            <a:r>
              <a:rPr lang="es-MX" sz="2200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the</a:t>
            </a:r>
            <a:r>
              <a:rPr lang="es-MX" sz="2200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dishes</a:t>
            </a: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2120" y="1967351"/>
            <a:ext cx="260359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c</a:t>
            </a:r>
            <a:r>
              <a:rPr lang="es-MX" sz="2200" dirty="0" err="1" smtClean="0">
                <a:latin typeface="Arial" pitchFamily="34" charset="0"/>
                <a:ea typeface="Times New Roman"/>
                <a:cs typeface="Arial" pitchFamily="34" charset="0"/>
              </a:rPr>
              <a:t>lean</a:t>
            </a:r>
            <a:r>
              <a:rPr lang="es-MX" sz="2200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the</a:t>
            </a:r>
            <a:r>
              <a:rPr lang="es-MX" sz="2200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bathroom</a:t>
            </a: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5684" y="4077420"/>
            <a:ext cx="200567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c</a:t>
            </a:r>
            <a:r>
              <a:rPr lang="es-MX" sz="2200" dirty="0" err="1" smtClean="0">
                <a:latin typeface="Arial" pitchFamily="34" charset="0"/>
                <a:ea typeface="Times New Roman"/>
                <a:cs typeface="Arial" pitchFamily="34" charset="0"/>
              </a:rPr>
              <a:t>lean</a:t>
            </a:r>
            <a:r>
              <a:rPr lang="es-MX" sz="2200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the</a:t>
            </a:r>
            <a:r>
              <a:rPr lang="es-MX" sz="2200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toilet</a:t>
            </a: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12921" y="4077420"/>
            <a:ext cx="250235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p</a:t>
            </a:r>
            <a:r>
              <a:rPr lang="es-MX" sz="2200" dirty="0" err="1" smtClean="0">
                <a:latin typeface="Arial" pitchFamily="34" charset="0"/>
                <a:ea typeface="Times New Roman"/>
                <a:cs typeface="Arial" pitchFamily="34" charset="0"/>
              </a:rPr>
              <a:t>olish</a:t>
            </a:r>
            <a:r>
              <a:rPr lang="es-MX" sz="2200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one’s</a:t>
            </a:r>
            <a:r>
              <a:rPr lang="es-MX" sz="2200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shoes</a:t>
            </a: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7760" y="4077420"/>
            <a:ext cx="238398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d</a:t>
            </a:r>
            <a:r>
              <a:rPr lang="es-MX" sz="2200" dirty="0" err="1" smtClean="0">
                <a:latin typeface="Arial" pitchFamily="34" charset="0"/>
                <a:ea typeface="Times New Roman"/>
                <a:cs typeface="Arial" pitchFamily="34" charset="0"/>
              </a:rPr>
              <a:t>ust</a:t>
            </a:r>
            <a:r>
              <a:rPr lang="es-MX" sz="2200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the</a:t>
            </a:r>
            <a:r>
              <a:rPr lang="es-MX" sz="2200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furniture</a:t>
            </a:r>
            <a:r>
              <a:rPr lang="es-MX" sz="2200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5684" y="6187488"/>
            <a:ext cx="28696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Arial" pitchFamily="34" charset="0"/>
                <a:ea typeface="Times New Roman"/>
                <a:cs typeface="Arial" pitchFamily="34" charset="0"/>
              </a:rPr>
              <a:t>h</a:t>
            </a:r>
            <a:r>
              <a:rPr lang="en-US" sz="2200" dirty="0" smtClean="0">
                <a:latin typeface="Arial" pitchFamily="34" charset="0"/>
                <a:ea typeface="Times New Roman"/>
                <a:cs typeface="Arial" pitchFamily="34" charset="0"/>
              </a:rPr>
              <a:t>ang </a:t>
            </a:r>
            <a:r>
              <a:rPr lang="en-US" sz="2200" dirty="0">
                <a:latin typeface="Arial" pitchFamily="34" charset="0"/>
                <a:ea typeface="Times New Roman"/>
                <a:cs typeface="Arial" pitchFamily="34" charset="0"/>
              </a:rPr>
              <a:t>some </a:t>
            </a:r>
            <a:r>
              <a:rPr lang="en-US" sz="2200" dirty="0" smtClean="0">
                <a:latin typeface="Arial" pitchFamily="34" charset="0"/>
                <a:ea typeface="Times New Roman"/>
                <a:cs typeface="Arial" pitchFamily="34" charset="0"/>
              </a:rPr>
              <a:t>wallpaper</a:t>
            </a: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98004" y="6187488"/>
            <a:ext cx="230383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Arial" pitchFamily="34" charset="0"/>
                <a:ea typeface="Times New Roman"/>
                <a:cs typeface="Arial" pitchFamily="34" charset="0"/>
              </a:rPr>
              <a:t>c</a:t>
            </a:r>
            <a:r>
              <a:rPr lang="en-US" sz="2200" dirty="0" smtClean="0">
                <a:latin typeface="Arial" pitchFamily="34" charset="0"/>
                <a:ea typeface="Times New Roman"/>
                <a:cs typeface="Arial" pitchFamily="34" charset="0"/>
              </a:rPr>
              <a:t>lean </a:t>
            </a:r>
            <a:r>
              <a:rPr lang="en-US" sz="2200" dirty="0">
                <a:latin typeface="Arial" pitchFamily="34" charset="0"/>
                <a:ea typeface="Times New Roman"/>
                <a:cs typeface="Arial" pitchFamily="34" charset="0"/>
              </a:rPr>
              <a:t>the kitchen</a:t>
            </a: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97133" y="6187488"/>
            <a:ext cx="191110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m</a:t>
            </a:r>
            <a:r>
              <a:rPr lang="es-MX" sz="2200" dirty="0" err="1" smtClean="0">
                <a:latin typeface="Arial" pitchFamily="34" charset="0"/>
                <a:ea typeface="Times New Roman"/>
                <a:cs typeface="Arial" pitchFamily="34" charset="0"/>
              </a:rPr>
              <a:t>ow</a:t>
            </a:r>
            <a:r>
              <a:rPr lang="es-MX" sz="2200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the</a:t>
            </a:r>
            <a:r>
              <a:rPr lang="es-MX" sz="2200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s-MX" sz="2200" dirty="0" err="1">
                <a:latin typeface="Arial" pitchFamily="34" charset="0"/>
                <a:ea typeface="Times New Roman"/>
                <a:cs typeface="Arial" pitchFamily="34" charset="0"/>
              </a:rPr>
              <a:t>lawn</a:t>
            </a: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4239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478"/>
            <a:ext cx="8229600" cy="82296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Vocabulary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54864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2400" dirty="0" smtClean="0">
                <a:solidFill>
                  <a:srgbClr val="333333"/>
                </a:solidFill>
                <a:latin typeface="arial"/>
              </a:rPr>
              <a:t>ask </a:t>
            </a:r>
            <a:r>
              <a:rPr lang="en-US" sz="2400" dirty="0" err="1" smtClean="0">
                <a:solidFill>
                  <a:srgbClr val="333333"/>
                </a:solidFill>
                <a:latin typeface="arial"/>
              </a:rPr>
              <a:t>sb</a:t>
            </a:r>
            <a:r>
              <a:rPr lang="en-US" sz="2400" dirty="0" smtClean="0">
                <a:solidFill>
                  <a:srgbClr val="333333"/>
                </a:solidFill>
                <a:latin typeface="arial"/>
              </a:rPr>
              <a:t> </a:t>
            </a:r>
            <a:r>
              <a:rPr lang="en-US" sz="2400" dirty="0">
                <a:solidFill>
                  <a:srgbClr val="333333"/>
                </a:solidFill>
                <a:latin typeface="arial"/>
              </a:rPr>
              <a:t>out: </a:t>
            </a:r>
            <a:endParaRPr lang="en-US" sz="2400" dirty="0" smtClean="0">
              <a:solidFill>
                <a:srgbClr val="333333"/>
              </a:solidFill>
              <a:latin typeface="arial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2400" dirty="0" smtClean="0">
                <a:solidFill>
                  <a:srgbClr val="333333"/>
                </a:solidFill>
                <a:latin typeface="arial"/>
              </a:rPr>
              <a:t>prepare </a:t>
            </a:r>
            <a:r>
              <a:rPr lang="en-US" sz="2400" dirty="0" err="1" smtClean="0">
                <a:solidFill>
                  <a:srgbClr val="333333"/>
                </a:solidFill>
                <a:latin typeface="arial"/>
              </a:rPr>
              <a:t>sth</a:t>
            </a:r>
            <a:r>
              <a:rPr lang="en-US" sz="2400" dirty="0" smtClean="0">
                <a:solidFill>
                  <a:srgbClr val="333333"/>
                </a:solidFill>
                <a:latin typeface="arial"/>
              </a:rPr>
              <a:t> (</a:t>
            </a:r>
            <a:r>
              <a:rPr lang="en-US" sz="2400" dirty="0">
                <a:solidFill>
                  <a:srgbClr val="333333"/>
                </a:solidFill>
                <a:latin typeface="arial"/>
              </a:rPr>
              <a:t>v) for </a:t>
            </a:r>
            <a:r>
              <a:rPr lang="en-US" sz="2400" dirty="0" err="1" smtClean="0">
                <a:solidFill>
                  <a:srgbClr val="333333"/>
                </a:solidFill>
                <a:latin typeface="arial"/>
              </a:rPr>
              <a:t>sb</a:t>
            </a:r>
            <a:endParaRPr lang="en-US" sz="2400" dirty="0" smtClean="0">
              <a:solidFill>
                <a:srgbClr val="333333"/>
              </a:solidFill>
              <a:latin typeface="arial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2400" dirty="0">
                <a:solidFill>
                  <a:srgbClr val="333333"/>
                </a:solidFill>
                <a:latin typeface="arial"/>
              </a:rPr>
              <a:t>h</a:t>
            </a:r>
            <a:r>
              <a:rPr lang="en-US" sz="2400" dirty="0" smtClean="0">
                <a:solidFill>
                  <a:srgbClr val="333333"/>
                </a:solidFill>
                <a:latin typeface="arial"/>
              </a:rPr>
              <a:t>ousework (n)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2400" dirty="0" smtClean="0"/>
              <a:t>d</a:t>
            </a:r>
            <a:r>
              <a:rPr lang="en-US" sz="2400" dirty="0" smtClean="0">
                <a:solidFill>
                  <a:srgbClr val="333333"/>
                </a:solidFill>
                <a:latin typeface="arial"/>
              </a:rPr>
              <a:t>o housework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2400" dirty="0" smtClean="0">
                <a:solidFill>
                  <a:srgbClr val="333333"/>
                </a:solidFill>
                <a:latin typeface="arial"/>
              </a:rPr>
              <a:t>share </a:t>
            </a:r>
            <a:r>
              <a:rPr lang="en-US" sz="2400" dirty="0" err="1">
                <a:solidFill>
                  <a:srgbClr val="333333"/>
                </a:solidFill>
                <a:latin typeface="arial"/>
              </a:rPr>
              <a:t>sth</a:t>
            </a:r>
            <a:r>
              <a:rPr lang="en-US" sz="2400" dirty="0">
                <a:solidFill>
                  <a:srgbClr val="333333"/>
                </a:solidFill>
                <a:latin typeface="arial"/>
              </a:rPr>
              <a:t> with </a:t>
            </a:r>
            <a:r>
              <a:rPr lang="en-US" sz="2400" dirty="0" err="1" smtClean="0">
                <a:solidFill>
                  <a:srgbClr val="333333"/>
                </a:solidFill>
                <a:latin typeface="arial"/>
              </a:rPr>
              <a:t>sb</a:t>
            </a:r>
            <a:r>
              <a:rPr lang="en-US" sz="2400" dirty="0" smtClean="0">
                <a:solidFill>
                  <a:srgbClr val="333333"/>
                </a:solidFill>
                <a:latin typeface="arial"/>
              </a:rPr>
              <a:t> (</a:t>
            </a:r>
            <a:r>
              <a:rPr lang="en-US" sz="2400" dirty="0" err="1" smtClean="0">
                <a:solidFill>
                  <a:srgbClr val="333333"/>
                </a:solidFill>
                <a:latin typeface="arial"/>
              </a:rPr>
              <a:t>phr</a:t>
            </a:r>
            <a:r>
              <a:rPr lang="en-US" sz="2400" dirty="0" smtClean="0">
                <a:solidFill>
                  <a:srgbClr val="333333"/>
                </a:solidFill>
                <a:latin typeface="arial"/>
              </a:rPr>
              <a:t>)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2400" dirty="0" smtClean="0">
                <a:solidFill>
                  <a:srgbClr val="333333"/>
                </a:solidFill>
                <a:latin typeface="arial"/>
              </a:rPr>
              <a:t>household duties/chores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2400" dirty="0" smtClean="0">
                <a:solidFill>
                  <a:srgbClr val="333333"/>
                </a:solidFill>
                <a:latin typeface="arial"/>
              </a:rPr>
              <a:t>divide </a:t>
            </a:r>
            <a:r>
              <a:rPr lang="en-US" sz="2400" dirty="0">
                <a:solidFill>
                  <a:srgbClr val="333333"/>
                </a:solidFill>
                <a:latin typeface="arial"/>
              </a:rPr>
              <a:t>/ split </a:t>
            </a:r>
            <a:r>
              <a:rPr lang="en-US" sz="2400" dirty="0" err="1" smtClean="0">
                <a:solidFill>
                  <a:srgbClr val="333333"/>
                </a:solidFill>
                <a:latin typeface="arial"/>
              </a:rPr>
              <a:t>sth</a:t>
            </a:r>
            <a:r>
              <a:rPr lang="en-US" sz="2400" dirty="0" smtClean="0">
                <a:solidFill>
                  <a:srgbClr val="333333"/>
                </a:solidFill>
                <a:latin typeface="arial"/>
              </a:rPr>
              <a:t> (</a:t>
            </a:r>
            <a:r>
              <a:rPr lang="en-US" sz="2400" dirty="0">
                <a:solidFill>
                  <a:srgbClr val="333333"/>
                </a:solidFill>
                <a:latin typeface="arial"/>
              </a:rPr>
              <a:t>v</a:t>
            </a:r>
            <a:r>
              <a:rPr lang="en-US" sz="2400" dirty="0" smtClean="0">
                <a:solidFill>
                  <a:srgbClr val="333333"/>
                </a:solidFill>
                <a:latin typeface="arial"/>
              </a:rPr>
              <a:t>)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2400" dirty="0" smtClean="0">
                <a:solidFill>
                  <a:srgbClr val="333333"/>
                </a:solidFill>
                <a:latin typeface="arial"/>
              </a:rPr>
              <a:t>grocery (n)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2400" dirty="0" smtClean="0">
                <a:solidFill>
                  <a:srgbClr val="333333"/>
                </a:solidFill>
                <a:latin typeface="arial"/>
              </a:rPr>
              <a:t>do </a:t>
            </a:r>
            <a:r>
              <a:rPr lang="en-US" sz="2400" dirty="0">
                <a:solidFill>
                  <a:srgbClr val="333333"/>
                </a:solidFill>
                <a:latin typeface="arial"/>
              </a:rPr>
              <a:t>the </a:t>
            </a:r>
            <a:r>
              <a:rPr lang="en-US" sz="2400" dirty="0" smtClean="0">
                <a:solidFill>
                  <a:srgbClr val="333333"/>
                </a:solidFill>
                <a:latin typeface="arial"/>
              </a:rPr>
              <a:t>washing-up 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Freeform 4"/>
          <p:cNvSpPr/>
          <p:nvPr/>
        </p:nvSpPr>
        <p:spPr>
          <a:xfrm>
            <a:off x="4587240" y="1218564"/>
            <a:ext cx="4023360" cy="431730"/>
          </a:xfrm>
          <a:custGeom>
            <a:avLst/>
            <a:gdLst>
              <a:gd name="connsiteX0" fmla="*/ 0 w 8229600"/>
              <a:gd name="connsiteY0" fmla="*/ 71956 h 431730"/>
              <a:gd name="connsiteX1" fmla="*/ 71956 w 8229600"/>
              <a:gd name="connsiteY1" fmla="*/ 0 h 431730"/>
              <a:gd name="connsiteX2" fmla="*/ 8157644 w 8229600"/>
              <a:gd name="connsiteY2" fmla="*/ 0 h 431730"/>
              <a:gd name="connsiteX3" fmla="*/ 8229600 w 8229600"/>
              <a:gd name="connsiteY3" fmla="*/ 71956 h 431730"/>
              <a:gd name="connsiteX4" fmla="*/ 8229600 w 8229600"/>
              <a:gd name="connsiteY4" fmla="*/ 359774 h 431730"/>
              <a:gd name="connsiteX5" fmla="*/ 8157644 w 8229600"/>
              <a:gd name="connsiteY5" fmla="*/ 431730 h 431730"/>
              <a:gd name="connsiteX6" fmla="*/ 71956 w 8229600"/>
              <a:gd name="connsiteY6" fmla="*/ 431730 h 431730"/>
              <a:gd name="connsiteX7" fmla="*/ 0 w 8229600"/>
              <a:gd name="connsiteY7" fmla="*/ 359774 h 431730"/>
              <a:gd name="connsiteX8" fmla="*/ 0 w 8229600"/>
              <a:gd name="connsiteY8" fmla="*/ 71956 h 43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431730">
                <a:moveTo>
                  <a:pt x="0" y="71956"/>
                </a:moveTo>
                <a:cubicBezTo>
                  <a:pt x="0" y="32216"/>
                  <a:pt x="32216" y="0"/>
                  <a:pt x="71956" y="0"/>
                </a:cubicBezTo>
                <a:lnTo>
                  <a:pt x="8157644" y="0"/>
                </a:lnTo>
                <a:cubicBezTo>
                  <a:pt x="8197384" y="0"/>
                  <a:pt x="8229600" y="32216"/>
                  <a:pt x="8229600" y="71956"/>
                </a:cubicBezTo>
                <a:lnTo>
                  <a:pt x="8229600" y="359774"/>
                </a:lnTo>
                <a:cubicBezTo>
                  <a:pt x="8229600" y="399514"/>
                  <a:pt x="8197384" y="431730"/>
                  <a:pt x="8157644" y="431730"/>
                </a:cubicBezTo>
                <a:lnTo>
                  <a:pt x="71956" y="431730"/>
                </a:lnTo>
                <a:cubicBezTo>
                  <a:pt x="32216" y="431730"/>
                  <a:pt x="0" y="399514"/>
                  <a:pt x="0" y="359774"/>
                </a:cubicBezTo>
                <a:lnTo>
                  <a:pt x="0" y="7195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655" tIns="89655" rIns="89655" bIns="89655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4587240" y="1766904"/>
            <a:ext cx="4023360" cy="431730"/>
          </a:xfrm>
          <a:custGeom>
            <a:avLst/>
            <a:gdLst>
              <a:gd name="connsiteX0" fmla="*/ 0 w 8229600"/>
              <a:gd name="connsiteY0" fmla="*/ 71956 h 431730"/>
              <a:gd name="connsiteX1" fmla="*/ 71956 w 8229600"/>
              <a:gd name="connsiteY1" fmla="*/ 0 h 431730"/>
              <a:gd name="connsiteX2" fmla="*/ 8157644 w 8229600"/>
              <a:gd name="connsiteY2" fmla="*/ 0 h 431730"/>
              <a:gd name="connsiteX3" fmla="*/ 8229600 w 8229600"/>
              <a:gd name="connsiteY3" fmla="*/ 71956 h 431730"/>
              <a:gd name="connsiteX4" fmla="*/ 8229600 w 8229600"/>
              <a:gd name="connsiteY4" fmla="*/ 359774 h 431730"/>
              <a:gd name="connsiteX5" fmla="*/ 8157644 w 8229600"/>
              <a:gd name="connsiteY5" fmla="*/ 431730 h 431730"/>
              <a:gd name="connsiteX6" fmla="*/ 71956 w 8229600"/>
              <a:gd name="connsiteY6" fmla="*/ 431730 h 431730"/>
              <a:gd name="connsiteX7" fmla="*/ 0 w 8229600"/>
              <a:gd name="connsiteY7" fmla="*/ 359774 h 431730"/>
              <a:gd name="connsiteX8" fmla="*/ 0 w 8229600"/>
              <a:gd name="connsiteY8" fmla="*/ 71956 h 43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431730">
                <a:moveTo>
                  <a:pt x="0" y="71956"/>
                </a:moveTo>
                <a:cubicBezTo>
                  <a:pt x="0" y="32216"/>
                  <a:pt x="32216" y="0"/>
                  <a:pt x="71956" y="0"/>
                </a:cubicBezTo>
                <a:lnTo>
                  <a:pt x="8157644" y="0"/>
                </a:lnTo>
                <a:cubicBezTo>
                  <a:pt x="8197384" y="0"/>
                  <a:pt x="8229600" y="32216"/>
                  <a:pt x="8229600" y="71956"/>
                </a:cubicBezTo>
                <a:lnTo>
                  <a:pt x="8229600" y="359774"/>
                </a:lnTo>
                <a:cubicBezTo>
                  <a:pt x="8229600" y="399514"/>
                  <a:pt x="8197384" y="431730"/>
                  <a:pt x="8157644" y="431730"/>
                </a:cubicBezTo>
                <a:lnTo>
                  <a:pt x="71956" y="431730"/>
                </a:lnTo>
                <a:cubicBezTo>
                  <a:pt x="32216" y="431730"/>
                  <a:pt x="0" y="399514"/>
                  <a:pt x="0" y="359774"/>
                </a:cubicBezTo>
                <a:lnTo>
                  <a:pt x="0" y="7195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655" tIns="89655" rIns="89655" bIns="89655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2400" kern="1200" dirty="0" smtClean="0">
                <a:solidFill>
                  <a:schemeClr val="tx1"/>
                </a:solidFill>
              </a:rPr>
              <a:t>chuẩn bị </a:t>
            </a: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kern="1200" dirty="0" smtClean="0">
                <a:solidFill>
                  <a:schemeClr val="tx1"/>
                </a:solidFill>
              </a:rPr>
              <a:t>cho </a:t>
            </a: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endPara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587240" y="2315244"/>
            <a:ext cx="4023360" cy="431730"/>
          </a:xfrm>
          <a:custGeom>
            <a:avLst/>
            <a:gdLst>
              <a:gd name="connsiteX0" fmla="*/ 0 w 8229600"/>
              <a:gd name="connsiteY0" fmla="*/ 71956 h 431730"/>
              <a:gd name="connsiteX1" fmla="*/ 71956 w 8229600"/>
              <a:gd name="connsiteY1" fmla="*/ 0 h 431730"/>
              <a:gd name="connsiteX2" fmla="*/ 8157644 w 8229600"/>
              <a:gd name="connsiteY2" fmla="*/ 0 h 431730"/>
              <a:gd name="connsiteX3" fmla="*/ 8229600 w 8229600"/>
              <a:gd name="connsiteY3" fmla="*/ 71956 h 431730"/>
              <a:gd name="connsiteX4" fmla="*/ 8229600 w 8229600"/>
              <a:gd name="connsiteY4" fmla="*/ 359774 h 431730"/>
              <a:gd name="connsiteX5" fmla="*/ 8157644 w 8229600"/>
              <a:gd name="connsiteY5" fmla="*/ 431730 h 431730"/>
              <a:gd name="connsiteX6" fmla="*/ 71956 w 8229600"/>
              <a:gd name="connsiteY6" fmla="*/ 431730 h 431730"/>
              <a:gd name="connsiteX7" fmla="*/ 0 w 8229600"/>
              <a:gd name="connsiteY7" fmla="*/ 359774 h 431730"/>
              <a:gd name="connsiteX8" fmla="*/ 0 w 8229600"/>
              <a:gd name="connsiteY8" fmla="*/ 71956 h 43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431730">
                <a:moveTo>
                  <a:pt x="0" y="71956"/>
                </a:moveTo>
                <a:cubicBezTo>
                  <a:pt x="0" y="32216"/>
                  <a:pt x="32216" y="0"/>
                  <a:pt x="71956" y="0"/>
                </a:cubicBezTo>
                <a:lnTo>
                  <a:pt x="8157644" y="0"/>
                </a:lnTo>
                <a:cubicBezTo>
                  <a:pt x="8197384" y="0"/>
                  <a:pt x="8229600" y="32216"/>
                  <a:pt x="8229600" y="71956"/>
                </a:cubicBezTo>
                <a:lnTo>
                  <a:pt x="8229600" y="359774"/>
                </a:lnTo>
                <a:cubicBezTo>
                  <a:pt x="8229600" y="399514"/>
                  <a:pt x="8197384" y="431730"/>
                  <a:pt x="8157644" y="431730"/>
                </a:cubicBezTo>
                <a:lnTo>
                  <a:pt x="71956" y="431730"/>
                </a:lnTo>
                <a:cubicBezTo>
                  <a:pt x="32216" y="431730"/>
                  <a:pt x="0" y="399514"/>
                  <a:pt x="0" y="359774"/>
                </a:cubicBezTo>
                <a:lnTo>
                  <a:pt x="0" y="7195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655" tIns="89655" rIns="89655" bIns="89655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2400" kern="1200" dirty="0" smtClean="0">
                <a:solidFill>
                  <a:schemeClr val="tx1"/>
                </a:solidFill>
              </a:rPr>
              <a:t>việc nhà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587240" y="2863584"/>
            <a:ext cx="4023360" cy="431730"/>
          </a:xfrm>
          <a:custGeom>
            <a:avLst/>
            <a:gdLst>
              <a:gd name="connsiteX0" fmla="*/ 0 w 8229600"/>
              <a:gd name="connsiteY0" fmla="*/ 71956 h 431730"/>
              <a:gd name="connsiteX1" fmla="*/ 71956 w 8229600"/>
              <a:gd name="connsiteY1" fmla="*/ 0 h 431730"/>
              <a:gd name="connsiteX2" fmla="*/ 8157644 w 8229600"/>
              <a:gd name="connsiteY2" fmla="*/ 0 h 431730"/>
              <a:gd name="connsiteX3" fmla="*/ 8229600 w 8229600"/>
              <a:gd name="connsiteY3" fmla="*/ 71956 h 431730"/>
              <a:gd name="connsiteX4" fmla="*/ 8229600 w 8229600"/>
              <a:gd name="connsiteY4" fmla="*/ 359774 h 431730"/>
              <a:gd name="connsiteX5" fmla="*/ 8157644 w 8229600"/>
              <a:gd name="connsiteY5" fmla="*/ 431730 h 431730"/>
              <a:gd name="connsiteX6" fmla="*/ 71956 w 8229600"/>
              <a:gd name="connsiteY6" fmla="*/ 431730 h 431730"/>
              <a:gd name="connsiteX7" fmla="*/ 0 w 8229600"/>
              <a:gd name="connsiteY7" fmla="*/ 359774 h 431730"/>
              <a:gd name="connsiteX8" fmla="*/ 0 w 8229600"/>
              <a:gd name="connsiteY8" fmla="*/ 71956 h 43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431730">
                <a:moveTo>
                  <a:pt x="0" y="71956"/>
                </a:moveTo>
                <a:cubicBezTo>
                  <a:pt x="0" y="32216"/>
                  <a:pt x="32216" y="0"/>
                  <a:pt x="71956" y="0"/>
                </a:cubicBezTo>
                <a:lnTo>
                  <a:pt x="8157644" y="0"/>
                </a:lnTo>
                <a:cubicBezTo>
                  <a:pt x="8197384" y="0"/>
                  <a:pt x="8229600" y="32216"/>
                  <a:pt x="8229600" y="71956"/>
                </a:cubicBezTo>
                <a:lnTo>
                  <a:pt x="8229600" y="359774"/>
                </a:lnTo>
                <a:cubicBezTo>
                  <a:pt x="8229600" y="399514"/>
                  <a:pt x="8197384" y="431730"/>
                  <a:pt x="8157644" y="431730"/>
                </a:cubicBezTo>
                <a:lnTo>
                  <a:pt x="71956" y="431730"/>
                </a:lnTo>
                <a:cubicBezTo>
                  <a:pt x="32216" y="431730"/>
                  <a:pt x="0" y="399514"/>
                  <a:pt x="0" y="359774"/>
                </a:cubicBezTo>
                <a:lnTo>
                  <a:pt x="0" y="7195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655" tIns="89655" rIns="89655" bIns="89655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2400" kern="1200" smtClean="0">
                <a:solidFill>
                  <a:schemeClr val="tx1"/>
                </a:solidFill>
              </a:rPr>
              <a:t>làm việc nhà</a:t>
            </a:r>
            <a:endParaRPr lang="en-US" sz="2400" kern="1200">
              <a:solidFill>
                <a:schemeClr val="tx1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587240" y="3411924"/>
            <a:ext cx="4023360" cy="431730"/>
          </a:xfrm>
          <a:custGeom>
            <a:avLst/>
            <a:gdLst>
              <a:gd name="connsiteX0" fmla="*/ 0 w 8229600"/>
              <a:gd name="connsiteY0" fmla="*/ 71956 h 431730"/>
              <a:gd name="connsiteX1" fmla="*/ 71956 w 8229600"/>
              <a:gd name="connsiteY1" fmla="*/ 0 h 431730"/>
              <a:gd name="connsiteX2" fmla="*/ 8157644 w 8229600"/>
              <a:gd name="connsiteY2" fmla="*/ 0 h 431730"/>
              <a:gd name="connsiteX3" fmla="*/ 8229600 w 8229600"/>
              <a:gd name="connsiteY3" fmla="*/ 71956 h 431730"/>
              <a:gd name="connsiteX4" fmla="*/ 8229600 w 8229600"/>
              <a:gd name="connsiteY4" fmla="*/ 359774 h 431730"/>
              <a:gd name="connsiteX5" fmla="*/ 8157644 w 8229600"/>
              <a:gd name="connsiteY5" fmla="*/ 431730 h 431730"/>
              <a:gd name="connsiteX6" fmla="*/ 71956 w 8229600"/>
              <a:gd name="connsiteY6" fmla="*/ 431730 h 431730"/>
              <a:gd name="connsiteX7" fmla="*/ 0 w 8229600"/>
              <a:gd name="connsiteY7" fmla="*/ 359774 h 431730"/>
              <a:gd name="connsiteX8" fmla="*/ 0 w 8229600"/>
              <a:gd name="connsiteY8" fmla="*/ 71956 h 43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431730">
                <a:moveTo>
                  <a:pt x="0" y="71956"/>
                </a:moveTo>
                <a:cubicBezTo>
                  <a:pt x="0" y="32216"/>
                  <a:pt x="32216" y="0"/>
                  <a:pt x="71956" y="0"/>
                </a:cubicBezTo>
                <a:lnTo>
                  <a:pt x="8157644" y="0"/>
                </a:lnTo>
                <a:cubicBezTo>
                  <a:pt x="8197384" y="0"/>
                  <a:pt x="8229600" y="32216"/>
                  <a:pt x="8229600" y="71956"/>
                </a:cubicBezTo>
                <a:lnTo>
                  <a:pt x="8229600" y="359774"/>
                </a:lnTo>
                <a:cubicBezTo>
                  <a:pt x="8229600" y="399514"/>
                  <a:pt x="8197384" y="431730"/>
                  <a:pt x="8157644" y="431730"/>
                </a:cubicBezTo>
                <a:lnTo>
                  <a:pt x="71956" y="431730"/>
                </a:lnTo>
                <a:cubicBezTo>
                  <a:pt x="32216" y="431730"/>
                  <a:pt x="0" y="399514"/>
                  <a:pt x="0" y="359774"/>
                </a:cubicBezTo>
                <a:lnTo>
                  <a:pt x="0" y="7195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655" tIns="89655" rIns="89655" bIns="89655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sẻ </a:t>
            </a: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vi-VN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</a:t>
            </a: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endPara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587240" y="3960264"/>
            <a:ext cx="4023360" cy="431730"/>
          </a:xfrm>
          <a:custGeom>
            <a:avLst/>
            <a:gdLst>
              <a:gd name="connsiteX0" fmla="*/ 0 w 8229600"/>
              <a:gd name="connsiteY0" fmla="*/ 71956 h 431730"/>
              <a:gd name="connsiteX1" fmla="*/ 71956 w 8229600"/>
              <a:gd name="connsiteY1" fmla="*/ 0 h 431730"/>
              <a:gd name="connsiteX2" fmla="*/ 8157644 w 8229600"/>
              <a:gd name="connsiteY2" fmla="*/ 0 h 431730"/>
              <a:gd name="connsiteX3" fmla="*/ 8229600 w 8229600"/>
              <a:gd name="connsiteY3" fmla="*/ 71956 h 431730"/>
              <a:gd name="connsiteX4" fmla="*/ 8229600 w 8229600"/>
              <a:gd name="connsiteY4" fmla="*/ 359774 h 431730"/>
              <a:gd name="connsiteX5" fmla="*/ 8157644 w 8229600"/>
              <a:gd name="connsiteY5" fmla="*/ 431730 h 431730"/>
              <a:gd name="connsiteX6" fmla="*/ 71956 w 8229600"/>
              <a:gd name="connsiteY6" fmla="*/ 431730 h 431730"/>
              <a:gd name="connsiteX7" fmla="*/ 0 w 8229600"/>
              <a:gd name="connsiteY7" fmla="*/ 359774 h 431730"/>
              <a:gd name="connsiteX8" fmla="*/ 0 w 8229600"/>
              <a:gd name="connsiteY8" fmla="*/ 71956 h 43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431730">
                <a:moveTo>
                  <a:pt x="0" y="71956"/>
                </a:moveTo>
                <a:cubicBezTo>
                  <a:pt x="0" y="32216"/>
                  <a:pt x="32216" y="0"/>
                  <a:pt x="71956" y="0"/>
                </a:cubicBezTo>
                <a:lnTo>
                  <a:pt x="8157644" y="0"/>
                </a:lnTo>
                <a:cubicBezTo>
                  <a:pt x="8197384" y="0"/>
                  <a:pt x="8229600" y="32216"/>
                  <a:pt x="8229600" y="71956"/>
                </a:cubicBezTo>
                <a:lnTo>
                  <a:pt x="8229600" y="359774"/>
                </a:lnTo>
                <a:cubicBezTo>
                  <a:pt x="8229600" y="399514"/>
                  <a:pt x="8197384" y="431730"/>
                  <a:pt x="8157644" y="431730"/>
                </a:cubicBezTo>
                <a:lnTo>
                  <a:pt x="71956" y="431730"/>
                </a:lnTo>
                <a:cubicBezTo>
                  <a:pt x="32216" y="431730"/>
                  <a:pt x="0" y="399514"/>
                  <a:pt x="0" y="359774"/>
                </a:cubicBezTo>
                <a:lnTo>
                  <a:pt x="0" y="7195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655" tIns="89655" rIns="89655" bIns="89655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2400" kern="1200" dirty="0" smtClean="0">
                <a:solidFill>
                  <a:schemeClr val="tx1"/>
                </a:solidFill>
              </a:rPr>
              <a:t>nhiệm vụ gia đình/ việc nhà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4587240" y="4508604"/>
            <a:ext cx="4023360" cy="431730"/>
          </a:xfrm>
          <a:custGeom>
            <a:avLst/>
            <a:gdLst>
              <a:gd name="connsiteX0" fmla="*/ 0 w 8229600"/>
              <a:gd name="connsiteY0" fmla="*/ 71956 h 431730"/>
              <a:gd name="connsiteX1" fmla="*/ 71956 w 8229600"/>
              <a:gd name="connsiteY1" fmla="*/ 0 h 431730"/>
              <a:gd name="connsiteX2" fmla="*/ 8157644 w 8229600"/>
              <a:gd name="connsiteY2" fmla="*/ 0 h 431730"/>
              <a:gd name="connsiteX3" fmla="*/ 8229600 w 8229600"/>
              <a:gd name="connsiteY3" fmla="*/ 71956 h 431730"/>
              <a:gd name="connsiteX4" fmla="*/ 8229600 w 8229600"/>
              <a:gd name="connsiteY4" fmla="*/ 359774 h 431730"/>
              <a:gd name="connsiteX5" fmla="*/ 8157644 w 8229600"/>
              <a:gd name="connsiteY5" fmla="*/ 431730 h 431730"/>
              <a:gd name="connsiteX6" fmla="*/ 71956 w 8229600"/>
              <a:gd name="connsiteY6" fmla="*/ 431730 h 431730"/>
              <a:gd name="connsiteX7" fmla="*/ 0 w 8229600"/>
              <a:gd name="connsiteY7" fmla="*/ 359774 h 431730"/>
              <a:gd name="connsiteX8" fmla="*/ 0 w 8229600"/>
              <a:gd name="connsiteY8" fmla="*/ 71956 h 43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431730">
                <a:moveTo>
                  <a:pt x="0" y="71956"/>
                </a:moveTo>
                <a:cubicBezTo>
                  <a:pt x="0" y="32216"/>
                  <a:pt x="32216" y="0"/>
                  <a:pt x="71956" y="0"/>
                </a:cubicBezTo>
                <a:lnTo>
                  <a:pt x="8157644" y="0"/>
                </a:lnTo>
                <a:cubicBezTo>
                  <a:pt x="8197384" y="0"/>
                  <a:pt x="8229600" y="32216"/>
                  <a:pt x="8229600" y="71956"/>
                </a:cubicBezTo>
                <a:lnTo>
                  <a:pt x="8229600" y="359774"/>
                </a:lnTo>
                <a:cubicBezTo>
                  <a:pt x="8229600" y="399514"/>
                  <a:pt x="8197384" y="431730"/>
                  <a:pt x="8157644" y="431730"/>
                </a:cubicBezTo>
                <a:lnTo>
                  <a:pt x="71956" y="431730"/>
                </a:lnTo>
                <a:cubicBezTo>
                  <a:pt x="32216" y="431730"/>
                  <a:pt x="0" y="399514"/>
                  <a:pt x="0" y="359774"/>
                </a:cubicBezTo>
                <a:lnTo>
                  <a:pt x="0" y="7195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655" tIns="89655" rIns="89655" bIns="89655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kern="1200" dirty="0" smtClean="0">
                <a:solidFill>
                  <a:schemeClr val="tx1"/>
                </a:solidFill>
              </a:rPr>
              <a:t>chia / chia </a:t>
            </a: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endPara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587240" y="5056944"/>
            <a:ext cx="4023360" cy="431730"/>
          </a:xfrm>
          <a:custGeom>
            <a:avLst/>
            <a:gdLst>
              <a:gd name="connsiteX0" fmla="*/ 0 w 8229600"/>
              <a:gd name="connsiteY0" fmla="*/ 71956 h 431730"/>
              <a:gd name="connsiteX1" fmla="*/ 71956 w 8229600"/>
              <a:gd name="connsiteY1" fmla="*/ 0 h 431730"/>
              <a:gd name="connsiteX2" fmla="*/ 8157644 w 8229600"/>
              <a:gd name="connsiteY2" fmla="*/ 0 h 431730"/>
              <a:gd name="connsiteX3" fmla="*/ 8229600 w 8229600"/>
              <a:gd name="connsiteY3" fmla="*/ 71956 h 431730"/>
              <a:gd name="connsiteX4" fmla="*/ 8229600 w 8229600"/>
              <a:gd name="connsiteY4" fmla="*/ 359774 h 431730"/>
              <a:gd name="connsiteX5" fmla="*/ 8157644 w 8229600"/>
              <a:gd name="connsiteY5" fmla="*/ 431730 h 431730"/>
              <a:gd name="connsiteX6" fmla="*/ 71956 w 8229600"/>
              <a:gd name="connsiteY6" fmla="*/ 431730 h 431730"/>
              <a:gd name="connsiteX7" fmla="*/ 0 w 8229600"/>
              <a:gd name="connsiteY7" fmla="*/ 359774 h 431730"/>
              <a:gd name="connsiteX8" fmla="*/ 0 w 8229600"/>
              <a:gd name="connsiteY8" fmla="*/ 71956 h 43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431730">
                <a:moveTo>
                  <a:pt x="0" y="71956"/>
                </a:moveTo>
                <a:cubicBezTo>
                  <a:pt x="0" y="32216"/>
                  <a:pt x="32216" y="0"/>
                  <a:pt x="71956" y="0"/>
                </a:cubicBezTo>
                <a:lnTo>
                  <a:pt x="8157644" y="0"/>
                </a:lnTo>
                <a:cubicBezTo>
                  <a:pt x="8197384" y="0"/>
                  <a:pt x="8229600" y="32216"/>
                  <a:pt x="8229600" y="71956"/>
                </a:cubicBezTo>
                <a:lnTo>
                  <a:pt x="8229600" y="359774"/>
                </a:lnTo>
                <a:cubicBezTo>
                  <a:pt x="8229600" y="399514"/>
                  <a:pt x="8197384" y="431730"/>
                  <a:pt x="8157644" y="431730"/>
                </a:cubicBezTo>
                <a:lnTo>
                  <a:pt x="71956" y="431730"/>
                </a:lnTo>
                <a:cubicBezTo>
                  <a:pt x="32216" y="431730"/>
                  <a:pt x="0" y="399514"/>
                  <a:pt x="0" y="359774"/>
                </a:cubicBezTo>
                <a:lnTo>
                  <a:pt x="0" y="7195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655" tIns="89655" rIns="89655" bIns="89655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2400" kern="1200" dirty="0" smtClean="0">
                <a:solidFill>
                  <a:schemeClr val="tx1"/>
                </a:solidFill>
              </a:rPr>
              <a:t>hàng tạp hóa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4587240" y="5605284"/>
            <a:ext cx="4023360" cy="431730"/>
          </a:xfrm>
          <a:custGeom>
            <a:avLst/>
            <a:gdLst>
              <a:gd name="connsiteX0" fmla="*/ 0 w 8229600"/>
              <a:gd name="connsiteY0" fmla="*/ 71956 h 431730"/>
              <a:gd name="connsiteX1" fmla="*/ 71956 w 8229600"/>
              <a:gd name="connsiteY1" fmla="*/ 0 h 431730"/>
              <a:gd name="connsiteX2" fmla="*/ 8157644 w 8229600"/>
              <a:gd name="connsiteY2" fmla="*/ 0 h 431730"/>
              <a:gd name="connsiteX3" fmla="*/ 8229600 w 8229600"/>
              <a:gd name="connsiteY3" fmla="*/ 71956 h 431730"/>
              <a:gd name="connsiteX4" fmla="*/ 8229600 w 8229600"/>
              <a:gd name="connsiteY4" fmla="*/ 359774 h 431730"/>
              <a:gd name="connsiteX5" fmla="*/ 8157644 w 8229600"/>
              <a:gd name="connsiteY5" fmla="*/ 431730 h 431730"/>
              <a:gd name="connsiteX6" fmla="*/ 71956 w 8229600"/>
              <a:gd name="connsiteY6" fmla="*/ 431730 h 431730"/>
              <a:gd name="connsiteX7" fmla="*/ 0 w 8229600"/>
              <a:gd name="connsiteY7" fmla="*/ 359774 h 431730"/>
              <a:gd name="connsiteX8" fmla="*/ 0 w 8229600"/>
              <a:gd name="connsiteY8" fmla="*/ 71956 h 43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431730">
                <a:moveTo>
                  <a:pt x="0" y="71956"/>
                </a:moveTo>
                <a:cubicBezTo>
                  <a:pt x="0" y="32216"/>
                  <a:pt x="32216" y="0"/>
                  <a:pt x="71956" y="0"/>
                </a:cubicBezTo>
                <a:lnTo>
                  <a:pt x="8157644" y="0"/>
                </a:lnTo>
                <a:cubicBezTo>
                  <a:pt x="8197384" y="0"/>
                  <a:pt x="8229600" y="32216"/>
                  <a:pt x="8229600" y="71956"/>
                </a:cubicBezTo>
                <a:lnTo>
                  <a:pt x="8229600" y="359774"/>
                </a:lnTo>
                <a:cubicBezTo>
                  <a:pt x="8229600" y="399514"/>
                  <a:pt x="8197384" y="431730"/>
                  <a:pt x="8157644" y="431730"/>
                </a:cubicBezTo>
                <a:lnTo>
                  <a:pt x="71956" y="431730"/>
                </a:lnTo>
                <a:cubicBezTo>
                  <a:pt x="32216" y="431730"/>
                  <a:pt x="0" y="399514"/>
                  <a:pt x="0" y="359774"/>
                </a:cubicBezTo>
                <a:lnTo>
                  <a:pt x="0" y="7195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655" tIns="89655" rIns="89655" bIns="89655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2400" kern="1200" dirty="0" smtClean="0">
                <a:solidFill>
                  <a:schemeClr val="tx1"/>
                </a:solidFill>
              </a:rPr>
              <a:t>giặt giũ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pic>
        <p:nvPicPr>
          <p:cNvPr id="14" name="G10 - U1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6600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855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149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uiExpand="1" build="p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478"/>
            <a:ext cx="8229600" cy="82296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Vocabulary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54864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2400" dirty="0" smtClean="0">
                <a:solidFill>
                  <a:srgbClr val="333333"/>
                </a:solidFill>
                <a:latin typeface="arial"/>
              </a:rPr>
              <a:t>do </a:t>
            </a:r>
            <a:r>
              <a:rPr lang="en-US" sz="2400" dirty="0">
                <a:solidFill>
                  <a:srgbClr val="333333"/>
                </a:solidFill>
                <a:latin typeface="arial"/>
              </a:rPr>
              <a:t>heavy </a:t>
            </a:r>
            <a:r>
              <a:rPr lang="en-US" sz="2400" dirty="0" smtClean="0">
                <a:solidFill>
                  <a:srgbClr val="333333"/>
                </a:solidFill>
                <a:latin typeface="arial"/>
              </a:rPr>
              <a:t>lifting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2400" dirty="0" smtClean="0">
                <a:solidFill>
                  <a:srgbClr val="333333"/>
                </a:solidFill>
                <a:latin typeface="arial"/>
              </a:rPr>
              <a:t>do </a:t>
            </a:r>
            <a:r>
              <a:rPr lang="en-US" sz="2400" dirty="0">
                <a:solidFill>
                  <a:srgbClr val="333333"/>
                </a:solidFill>
                <a:latin typeface="arial"/>
              </a:rPr>
              <a:t>the </a:t>
            </a:r>
            <a:r>
              <a:rPr lang="en-US" sz="2400" dirty="0" smtClean="0">
                <a:solidFill>
                  <a:srgbClr val="333333"/>
                </a:solidFill>
                <a:latin typeface="arial"/>
              </a:rPr>
              <a:t>laundry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2400" dirty="0" smtClean="0">
                <a:solidFill>
                  <a:srgbClr val="333333"/>
                </a:solidFill>
                <a:latin typeface="arial"/>
              </a:rPr>
              <a:t>do </a:t>
            </a:r>
            <a:r>
              <a:rPr lang="en-US" sz="2400" dirty="0">
                <a:solidFill>
                  <a:srgbClr val="333333"/>
                </a:solidFill>
                <a:latin typeface="arial"/>
              </a:rPr>
              <a:t>the </a:t>
            </a:r>
            <a:r>
              <a:rPr lang="en-US" sz="2400" dirty="0" smtClean="0">
                <a:solidFill>
                  <a:srgbClr val="333333"/>
                </a:solidFill>
                <a:latin typeface="arial"/>
              </a:rPr>
              <a:t>ironing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2400" dirty="0" smtClean="0">
                <a:solidFill>
                  <a:srgbClr val="333333"/>
                </a:solidFill>
                <a:latin typeface="arial"/>
              </a:rPr>
              <a:t>take </a:t>
            </a:r>
            <a:r>
              <a:rPr lang="en-US" sz="2400" dirty="0">
                <a:solidFill>
                  <a:srgbClr val="333333"/>
                </a:solidFill>
                <a:latin typeface="arial"/>
              </a:rPr>
              <a:t>out the garbage/ </a:t>
            </a:r>
            <a:r>
              <a:rPr lang="en-US" sz="2400" dirty="0" smtClean="0">
                <a:solidFill>
                  <a:srgbClr val="333333"/>
                </a:solidFill>
                <a:latin typeface="arial"/>
              </a:rPr>
              <a:t>rubbish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2400" dirty="0" smtClean="0">
                <a:solidFill>
                  <a:srgbClr val="333333"/>
                </a:solidFill>
                <a:latin typeface="arial"/>
              </a:rPr>
              <a:t>handle (v)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2400" dirty="0" smtClean="0">
                <a:solidFill>
                  <a:srgbClr val="333333"/>
                </a:solidFill>
                <a:latin typeface="arial"/>
              </a:rPr>
              <a:t>be </a:t>
            </a:r>
            <a:r>
              <a:rPr lang="en-US" sz="2400" dirty="0">
                <a:solidFill>
                  <a:srgbClr val="333333"/>
                </a:solidFill>
                <a:latin typeface="arial"/>
              </a:rPr>
              <a:t>responsible </a:t>
            </a:r>
            <a:r>
              <a:rPr lang="en-US" sz="2400" dirty="0" smtClean="0">
                <a:solidFill>
                  <a:srgbClr val="333333"/>
                </a:solidFill>
                <a:latin typeface="arial"/>
              </a:rPr>
              <a:t>for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2400" dirty="0" smtClean="0">
                <a:solidFill>
                  <a:srgbClr val="333333"/>
                </a:solidFill>
                <a:latin typeface="arial"/>
              </a:rPr>
              <a:t>finance (n)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2400" dirty="0" smtClean="0">
                <a:solidFill>
                  <a:srgbClr val="333333"/>
                </a:solidFill>
                <a:latin typeface="arial"/>
              </a:rPr>
              <a:t>breadwinner (n</a:t>
            </a:r>
            <a:r>
              <a:rPr lang="en-US" sz="2400" dirty="0">
                <a:solidFill>
                  <a:srgbClr val="333333"/>
                </a:solidFill>
                <a:latin typeface="arial"/>
              </a:rPr>
              <a:t>) </a:t>
            </a:r>
            <a:endParaRPr lang="en-US" sz="2400" dirty="0" smtClean="0">
              <a:solidFill>
                <a:srgbClr val="333333"/>
              </a:solidFill>
              <a:latin typeface="arial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2400" dirty="0" smtClean="0">
                <a:solidFill>
                  <a:srgbClr val="333333"/>
                </a:solidFill>
                <a:latin typeface="arial"/>
              </a:rPr>
              <a:t>anyway (</a:t>
            </a:r>
            <a:r>
              <a:rPr lang="en-US" sz="2400" dirty="0" err="1" smtClean="0">
                <a:solidFill>
                  <a:srgbClr val="333333"/>
                </a:solidFill>
                <a:latin typeface="arial"/>
              </a:rPr>
              <a:t>adv</a:t>
            </a:r>
            <a:r>
              <a:rPr lang="en-US" sz="2400" dirty="0" smtClean="0">
                <a:solidFill>
                  <a:srgbClr val="333333"/>
                </a:solidFill>
                <a:latin typeface="arial"/>
              </a:rPr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Freeform 4"/>
          <p:cNvSpPr/>
          <p:nvPr/>
        </p:nvSpPr>
        <p:spPr>
          <a:xfrm>
            <a:off x="4937760" y="1144182"/>
            <a:ext cx="2895600" cy="431730"/>
          </a:xfrm>
          <a:custGeom>
            <a:avLst/>
            <a:gdLst>
              <a:gd name="connsiteX0" fmla="*/ 0 w 8229600"/>
              <a:gd name="connsiteY0" fmla="*/ 71956 h 431730"/>
              <a:gd name="connsiteX1" fmla="*/ 71956 w 8229600"/>
              <a:gd name="connsiteY1" fmla="*/ 0 h 431730"/>
              <a:gd name="connsiteX2" fmla="*/ 8157644 w 8229600"/>
              <a:gd name="connsiteY2" fmla="*/ 0 h 431730"/>
              <a:gd name="connsiteX3" fmla="*/ 8229600 w 8229600"/>
              <a:gd name="connsiteY3" fmla="*/ 71956 h 431730"/>
              <a:gd name="connsiteX4" fmla="*/ 8229600 w 8229600"/>
              <a:gd name="connsiteY4" fmla="*/ 359774 h 431730"/>
              <a:gd name="connsiteX5" fmla="*/ 8157644 w 8229600"/>
              <a:gd name="connsiteY5" fmla="*/ 431730 h 431730"/>
              <a:gd name="connsiteX6" fmla="*/ 71956 w 8229600"/>
              <a:gd name="connsiteY6" fmla="*/ 431730 h 431730"/>
              <a:gd name="connsiteX7" fmla="*/ 0 w 8229600"/>
              <a:gd name="connsiteY7" fmla="*/ 359774 h 431730"/>
              <a:gd name="connsiteX8" fmla="*/ 0 w 8229600"/>
              <a:gd name="connsiteY8" fmla="*/ 71956 h 43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431730">
                <a:moveTo>
                  <a:pt x="0" y="71956"/>
                </a:moveTo>
                <a:cubicBezTo>
                  <a:pt x="0" y="32216"/>
                  <a:pt x="32216" y="0"/>
                  <a:pt x="71956" y="0"/>
                </a:cubicBezTo>
                <a:lnTo>
                  <a:pt x="8157644" y="0"/>
                </a:lnTo>
                <a:cubicBezTo>
                  <a:pt x="8197384" y="0"/>
                  <a:pt x="8229600" y="32216"/>
                  <a:pt x="8229600" y="71956"/>
                </a:cubicBezTo>
                <a:lnTo>
                  <a:pt x="8229600" y="359774"/>
                </a:lnTo>
                <a:cubicBezTo>
                  <a:pt x="8229600" y="399514"/>
                  <a:pt x="8197384" y="431730"/>
                  <a:pt x="8157644" y="431730"/>
                </a:cubicBezTo>
                <a:lnTo>
                  <a:pt x="71956" y="431730"/>
                </a:lnTo>
                <a:cubicBezTo>
                  <a:pt x="32216" y="431730"/>
                  <a:pt x="0" y="399514"/>
                  <a:pt x="0" y="359774"/>
                </a:cubicBezTo>
                <a:lnTo>
                  <a:pt x="0" y="7195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655" tIns="89655" rIns="89655" bIns="89655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nhọc</a:t>
            </a:r>
            <a:endPara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4937760" y="1671567"/>
            <a:ext cx="2895600" cy="431730"/>
          </a:xfrm>
          <a:custGeom>
            <a:avLst/>
            <a:gdLst>
              <a:gd name="connsiteX0" fmla="*/ 0 w 8229600"/>
              <a:gd name="connsiteY0" fmla="*/ 71956 h 431730"/>
              <a:gd name="connsiteX1" fmla="*/ 71956 w 8229600"/>
              <a:gd name="connsiteY1" fmla="*/ 0 h 431730"/>
              <a:gd name="connsiteX2" fmla="*/ 8157644 w 8229600"/>
              <a:gd name="connsiteY2" fmla="*/ 0 h 431730"/>
              <a:gd name="connsiteX3" fmla="*/ 8229600 w 8229600"/>
              <a:gd name="connsiteY3" fmla="*/ 71956 h 431730"/>
              <a:gd name="connsiteX4" fmla="*/ 8229600 w 8229600"/>
              <a:gd name="connsiteY4" fmla="*/ 359774 h 431730"/>
              <a:gd name="connsiteX5" fmla="*/ 8157644 w 8229600"/>
              <a:gd name="connsiteY5" fmla="*/ 431730 h 431730"/>
              <a:gd name="connsiteX6" fmla="*/ 71956 w 8229600"/>
              <a:gd name="connsiteY6" fmla="*/ 431730 h 431730"/>
              <a:gd name="connsiteX7" fmla="*/ 0 w 8229600"/>
              <a:gd name="connsiteY7" fmla="*/ 359774 h 431730"/>
              <a:gd name="connsiteX8" fmla="*/ 0 w 8229600"/>
              <a:gd name="connsiteY8" fmla="*/ 71956 h 43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431730">
                <a:moveTo>
                  <a:pt x="0" y="71956"/>
                </a:moveTo>
                <a:cubicBezTo>
                  <a:pt x="0" y="32216"/>
                  <a:pt x="32216" y="0"/>
                  <a:pt x="71956" y="0"/>
                </a:cubicBezTo>
                <a:lnTo>
                  <a:pt x="8157644" y="0"/>
                </a:lnTo>
                <a:cubicBezTo>
                  <a:pt x="8197384" y="0"/>
                  <a:pt x="8229600" y="32216"/>
                  <a:pt x="8229600" y="71956"/>
                </a:cubicBezTo>
                <a:lnTo>
                  <a:pt x="8229600" y="359774"/>
                </a:lnTo>
                <a:cubicBezTo>
                  <a:pt x="8229600" y="399514"/>
                  <a:pt x="8197384" y="431730"/>
                  <a:pt x="8157644" y="431730"/>
                </a:cubicBezTo>
                <a:lnTo>
                  <a:pt x="71956" y="431730"/>
                </a:lnTo>
                <a:cubicBezTo>
                  <a:pt x="32216" y="431730"/>
                  <a:pt x="0" y="399514"/>
                  <a:pt x="0" y="359774"/>
                </a:cubicBezTo>
                <a:lnTo>
                  <a:pt x="0" y="7195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655" tIns="89655" rIns="89655" bIns="89655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giặt giũ</a:t>
            </a:r>
            <a:endParaRPr lang="en-US" sz="24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937760" y="2198952"/>
            <a:ext cx="2895600" cy="431730"/>
          </a:xfrm>
          <a:custGeom>
            <a:avLst/>
            <a:gdLst>
              <a:gd name="connsiteX0" fmla="*/ 0 w 8229600"/>
              <a:gd name="connsiteY0" fmla="*/ 71956 h 431730"/>
              <a:gd name="connsiteX1" fmla="*/ 71956 w 8229600"/>
              <a:gd name="connsiteY1" fmla="*/ 0 h 431730"/>
              <a:gd name="connsiteX2" fmla="*/ 8157644 w 8229600"/>
              <a:gd name="connsiteY2" fmla="*/ 0 h 431730"/>
              <a:gd name="connsiteX3" fmla="*/ 8229600 w 8229600"/>
              <a:gd name="connsiteY3" fmla="*/ 71956 h 431730"/>
              <a:gd name="connsiteX4" fmla="*/ 8229600 w 8229600"/>
              <a:gd name="connsiteY4" fmla="*/ 359774 h 431730"/>
              <a:gd name="connsiteX5" fmla="*/ 8157644 w 8229600"/>
              <a:gd name="connsiteY5" fmla="*/ 431730 h 431730"/>
              <a:gd name="connsiteX6" fmla="*/ 71956 w 8229600"/>
              <a:gd name="connsiteY6" fmla="*/ 431730 h 431730"/>
              <a:gd name="connsiteX7" fmla="*/ 0 w 8229600"/>
              <a:gd name="connsiteY7" fmla="*/ 359774 h 431730"/>
              <a:gd name="connsiteX8" fmla="*/ 0 w 8229600"/>
              <a:gd name="connsiteY8" fmla="*/ 71956 h 43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431730">
                <a:moveTo>
                  <a:pt x="0" y="71956"/>
                </a:moveTo>
                <a:cubicBezTo>
                  <a:pt x="0" y="32216"/>
                  <a:pt x="32216" y="0"/>
                  <a:pt x="71956" y="0"/>
                </a:cubicBezTo>
                <a:lnTo>
                  <a:pt x="8157644" y="0"/>
                </a:lnTo>
                <a:cubicBezTo>
                  <a:pt x="8197384" y="0"/>
                  <a:pt x="8229600" y="32216"/>
                  <a:pt x="8229600" y="71956"/>
                </a:cubicBezTo>
                <a:lnTo>
                  <a:pt x="8229600" y="359774"/>
                </a:lnTo>
                <a:cubicBezTo>
                  <a:pt x="8229600" y="399514"/>
                  <a:pt x="8197384" y="431730"/>
                  <a:pt x="8157644" y="431730"/>
                </a:cubicBezTo>
                <a:lnTo>
                  <a:pt x="71956" y="431730"/>
                </a:lnTo>
                <a:cubicBezTo>
                  <a:pt x="32216" y="431730"/>
                  <a:pt x="0" y="399514"/>
                  <a:pt x="0" y="359774"/>
                </a:cubicBezTo>
                <a:lnTo>
                  <a:pt x="0" y="7195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655" tIns="89655" rIns="89655" bIns="89655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quần áo</a:t>
            </a:r>
            <a:endParaRPr lang="en-US" sz="24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937760" y="2726337"/>
            <a:ext cx="2895600" cy="431730"/>
          </a:xfrm>
          <a:custGeom>
            <a:avLst/>
            <a:gdLst>
              <a:gd name="connsiteX0" fmla="*/ 0 w 8229600"/>
              <a:gd name="connsiteY0" fmla="*/ 71956 h 431730"/>
              <a:gd name="connsiteX1" fmla="*/ 71956 w 8229600"/>
              <a:gd name="connsiteY1" fmla="*/ 0 h 431730"/>
              <a:gd name="connsiteX2" fmla="*/ 8157644 w 8229600"/>
              <a:gd name="connsiteY2" fmla="*/ 0 h 431730"/>
              <a:gd name="connsiteX3" fmla="*/ 8229600 w 8229600"/>
              <a:gd name="connsiteY3" fmla="*/ 71956 h 431730"/>
              <a:gd name="connsiteX4" fmla="*/ 8229600 w 8229600"/>
              <a:gd name="connsiteY4" fmla="*/ 359774 h 431730"/>
              <a:gd name="connsiteX5" fmla="*/ 8157644 w 8229600"/>
              <a:gd name="connsiteY5" fmla="*/ 431730 h 431730"/>
              <a:gd name="connsiteX6" fmla="*/ 71956 w 8229600"/>
              <a:gd name="connsiteY6" fmla="*/ 431730 h 431730"/>
              <a:gd name="connsiteX7" fmla="*/ 0 w 8229600"/>
              <a:gd name="connsiteY7" fmla="*/ 359774 h 431730"/>
              <a:gd name="connsiteX8" fmla="*/ 0 w 8229600"/>
              <a:gd name="connsiteY8" fmla="*/ 71956 h 43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431730">
                <a:moveTo>
                  <a:pt x="0" y="71956"/>
                </a:moveTo>
                <a:cubicBezTo>
                  <a:pt x="0" y="32216"/>
                  <a:pt x="32216" y="0"/>
                  <a:pt x="71956" y="0"/>
                </a:cubicBezTo>
                <a:lnTo>
                  <a:pt x="8157644" y="0"/>
                </a:lnTo>
                <a:cubicBezTo>
                  <a:pt x="8197384" y="0"/>
                  <a:pt x="8229600" y="32216"/>
                  <a:pt x="8229600" y="71956"/>
                </a:cubicBezTo>
                <a:lnTo>
                  <a:pt x="8229600" y="359774"/>
                </a:lnTo>
                <a:cubicBezTo>
                  <a:pt x="8229600" y="399514"/>
                  <a:pt x="8197384" y="431730"/>
                  <a:pt x="8157644" y="431730"/>
                </a:cubicBezTo>
                <a:lnTo>
                  <a:pt x="71956" y="431730"/>
                </a:lnTo>
                <a:cubicBezTo>
                  <a:pt x="32216" y="431730"/>
                  <a:pt x="0" y="399514"/>
                  <a:pt x="0" y="359774"/>
                </a:cubicBezTo>
                <a:lnTo>
                  <a:pt x="0" y="7195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655" tIns="89655" rIns="89655" bIns="89655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endPara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937760" y="3253722"/>
            <a:ext cx="2895600" cy="431730"/>
          </a:xfrm>
          <a:custGeom>
            <a:avLst/>
            <a:gdLst>
              <a:gd name="connsiteX0" fmla="*/ 0 w 8229600"/>
              <a:gd name="connsiteY0" fmla="*/ 71956 h 431730"/>
              <a:gd name="connsiteX1" fmla="*/ 71956 w 8229600"/>
              <a:gd name="connsiteY1" fmla="*/ 0 h 431730"/>
              <a:gd name="connsiteX2" fmla="*/ 8157644 w 8229600"/>
              <a:gd name="connsiteY2" fmla="*/ 0 h 431730"/>
              <a:gd name="connsiteX3" fmla="*/ 8229600 w 8229600"/>
              <a:gd name="connsiteY3" fmla="*/ 71956 h 431730"/>
              <a:gd name="connsiteX4" fmla="*/ 8229600 w 8229600"/>
              <a:gd name="connsiteY4" fmla="*/ 359774 h 431730"/>
              <a:gd name="connsiteX5" fmla="*/ 8157644 w 8229600"/>
              <a:gd name="connsiteY5" fmla="*/ 431730 h 431730"/>
              <a:gd name="connsiteX6" fmla="*/ 71956 w 8229600"/>
              <a:gd name="connsiteY6" fmla="*/ 431730 h 431730"/>
              <a:gd name="connsiteX7" fmla="*/ 0 w 8229600"/>
              <a:gd name="connsiteY7" fmla="*/ 359774 h 431730"/>
              <a:gd name="connsiteX8" fmla="*/ 0 w 8229600"/>
              <a:gd name="connsiteY8" fmla="*/ 71956 h 43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431730">
                <a:moveTo>
                  <a:pt x="0" y="71956"/>
                </a:moveTo>
                <a:cubicBezTo>
                  <a:pt x="0" y="32216"/>
                  <a:pt x="32216" y="0"/>
                  <a:pt x="71956" y="0"/>
                </a:cubicBezTo>
                <a:lnTo>
                  <a:pt x="8157644" y="0"/>
                </a:lnTo>
                <a:cubicBezTo>
                  <a:pt x="8197384" y="0"/>
                  <a:pt x="8229600" y="32216"/>
                  <a:pt x="8229600" y="71956"/>
                </a:cubicBezTo>
                <a:lnTo>
                  <a:pt x="8229600" y="359774"/>
                </a:lnTo>
                <a:cubicBezTo>
                  <a:pt x="8229600" y="399514"/>
                  <a:pt x="8197384" y="431730"/>
                  <a:pt x="8157644" y="431730"/>
                </a:cubicBezTo>
                <a:lnTo>
                  <a:pt x="71956" y="431730"/>
                </a:lnTo>
                <a:cubicBezTo>
                  <a:pt x="32216" y="431730"/>
                  <a:pt x="0" y="399514"/>
                  <a:pt x="0" y="359774"/>
                </a:cubicBezTo>
                <a:lnTo>
                  <a:pt x="0" y="7195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655" tIns="89655" rIns="89655" bIns="89655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endPara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937760" y="3781107"/>
            <a:ext cx="2895600" cy="431730"/>
          </a:xfrm>
          <a:custGeom>
            <a:avLst/>
            <a:gdLst>
              <a:gd name="connsiteX0" fmla="*/ 0 w 8229600"/>
              <a:gd name="connsiteY0" fmla="*/ 71956 h 431730"/>
              <a:gd name="connsiteX1" fmla="*/ 71956 w 8229600"/>
              <a:gd name="connsiteY1" fmla="*/ 0 h 431730"/>
              <a:gd name="connsiteX2" fmla="*/ 8157644 w 8229600"/>
              <a:gd name="connsiteY2" fmla="*/ 0 h 431730"/>
              <a:gd name="connsiteX3" fmla="*/ 8229600 w 8229600"/>
              <a:gd name="connsiteY3" fmla="*/ 71956 h 431730"/>
              <a:gd name="connsiteX4" fmla="*/ 8229600 w 8229600"/>
              <a:gd name="connsiteY4" fmla="*/ 359774 h 431730"/>
              <a:gd name="connsiteX5" fmla="*/ 8157644 w 8229600"/>
              <a:gd name="connsiteY5" fmla="*/ 431730 h 431730"/>
              <a:gd name="connsiteX6" fmla="*/ 71956 w 8229600"/>
              <a:gd name="connsiteY6" fmla="*/ 431730 h 431730"/>
              <a:gd name="connsiteX7" fmla="*/ 0 w 8229600"/>
              <a:gd name="connsiteY7" fmla="*/ 359774 h 431730"/>
              <a:gd name="connsiteX8" fmla="*/ 0 w 8229600"/>
              <a:gd name="connsiteY8" fmla="*/ 71956 h 43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431730">
                <a:moveTo>
                  <a:pt x="0" y="71956"/>
                </a:moveTo>
                <a:cubicBezTo>
                  <a:pt x="0" y="32216"/>
                  <a:pt x="32216" y="0"/>
                  <a:pt x="71956" y="0"/>
                </a:cubicBezTo>
                <a:lnTo>
                  <a:pt x="8157644" y="0"/>
                </a:lnTo>
                <a:cubicBezTo>
                  <a:pt x="8197384" y="0"/>
                  <a:pt x="8229600" y="32216"/>
                  <a:pt x="8229600" y="71956"/>
                </a:cubicBezTo>
                <a:lnTo>
                  <a:pt x="8229600" y="359774"/>
                </a:lnTo>
                <a:cubicBezTo>
                  <a:pt x="8229600" y="399514"/>
                  <a:pt x="8197384" y="431730"/>
                  <a:pt x="8157644" y="431730"/>
                </a:cubicBezTo>
                <a:lnTo>
                  <a:pt x="71956" y="431730"/>
                </a:lnTo>
                <a:cubicBezTo>
                  <a:pt x="32216" y="431730"/>
                  <a:pt x="0" y="399514"/>
                  <a:pt x="0" y="359774"/>
                </a:cubicBezTo>
                <a:lnTo>
                  <a:pt x="0" y="7195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655" tIns="89655" rIns="89655" bIns="89655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 trách nhiệm</a:t>
            </a:r>
            <a:endParaRPr lang="en-US" sz="24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4937760" y="4308492"/>
            <a:ext cx="2895600" cy="431730"/>
          </a:xfrm>
          <a:custGeom>
            <a:avLst/>
            <a:gdLst>
              <a:gd name="connsiteX0" fmla="*/ 0 w 8229600"/>
              <a:gd name="connsiteY0" fmla="*/ 71956 h 431730"/>
              <a:gd name="connsiteX1" fmla="*/ 71956 w 8229600"/>
              <a:gd name="connsiteY1" fmla="*/ 0 h 431730"/>
              <a:gd name="connsiteX2" fmla="*/ 8157644 w 8229600"/>
              <a:gd name="connsiteY2" fmla="*/ 0 h 431730"/>
              <a:gd name="connsiteX3" fmla="*/ 8229600 w 8229600"/>
              <a:gd name="connsiteY3" fmla="*/ 71956 h 431730"/>
              <a:gd name="connsiteX4" fmla="*/ 8229600 w 8229600"/>
              <a:gd name="connsiteY4" fmla="*/ 359774 h 431730"/>
              <a:gd name="connsiteX5" fmla="*/ 8157644 w 8229600"/>
              <a:gd name="connsiteY5" fmla="*/ 431730 h 431730"/>
              <a:gd name="connsiteX6" fmla="*/ 71956 w 8229600"/>
              <a:gd name="connsiteY6" fmla="*/ 431730 h 431730"/>
              <a:gd name="connsiteX7" fmla="*/ 0 w 8229600"/>
              <a:gd name="connsiteY7" fmla="*/ 359774 h 431730"/>
              <a:gd name="connsiteX8" fmla="*/ 0 w 8229600"/>
              <a:gd name="connsiteY8" fmla="*/ 71956 h 43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431730">
                <a:moveTo>
                  <a:pt x="0" y="71956"/>
                </a:moveTo>
                <a:cubicBezTo>
                  <a:pt x="0" y="32216"/>
                  <a:pt x="32216" y="0"/>
                  <a:pt x="71956" y="0"/>
                </a:cubicBezTo>
                <a:lnTo>
                  <a:pt x="8157644" y="0"/>
                </a:lnTo>
                <a:cubicBezTo>
                  <a:pt x="8197384" y="0"/>
                  <a:pt x="8229600" y="32216"/>
                  <a:pt x="8229600" y="71956"/>
                </a:cubicBezTo>
                <a:lnTo>
                  <a:pt x="8229600" y="359774"/>
                </a:lnTo>
                <a:cubicBezTo>
                  <a:pt x="8229600" y="399514"/>
                  <a:pt x="8197384" y="431730"/>
                  <a:pt x="8157644" y="431730"/>
                </a:cubicBezTo>
                <a:lnTo>
                  <a:pt x="71956" y="431730"/>
                </a:lnTo>
                <a:cubicBezTo>
                  <a:pt x="32216" y="431730"/>
                  <a:pt x="0" y="399514"/>
                  <a:pt x="0" y="359774"/>
                </a:cubicBezTo>
                <a:lnTo>
                  <a:pt x="0" y="7195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655" tIns="89655" rIns="89655" bIns="89655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endPara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937760" y="4835877"/>
            <a:ext cx="2895600" cy="431730"/>
          </a:xfrm>
          <a:custGeom>
            <a:avLst/>
            <a:gdLst>
              <a:gd name="connsiteX0" fmla="*/ 0 w 8229600"/>
              <a:gd name="connsiteY0" fmla="*/ 71956 h 431730"/>
              <a:gd name="connsiteX1" fmla="*/ 71956 w 8229600"/>
              <a:gd name="connsiteY1" fmla="*/ 0 h 431730"/>
              <a:gd name="connsiteX2" fmla="*/ 8157644 w 8229600"/>
              <a:gd name="connsiteY2" fmla="*/ 0 h 431730"/>
              <a:gd name="connsiteX3" fmla="*/ 8229600 w 8229600"/>
              <a:gd name="connsiteY3" fmla="*/ 71956 h 431730"/>
              <a:gd name="connsiteX4" fmla="*/ 8229600 w 8229600"/>
              <a:gd name="connsiteY4" fmla="*/ 359774 h 431730"/>
              <a:gd name="connsiteX5" fmla="*/ 8157644 w 8229600"/>
              <a:gd name="connsiteY5" fmla="*/ 431730 h 431730"/>
              <a:gd name="connsiteX6" fmla="*/ 71956 w 8229600"/>
              <a:gd name="connsiteY6" fmla="*/ 431730 h 431730"/>
              <a:gd name="connsiteX7" fmla="*/ 0 w 8229600"/>
              <a:gd name="connsiteY7" fmla="*/ 359774 h 431730"/>
              <a:gd name="connsiteX8" fmla="*/ 0 w 8229600"/>
              <a:gd name="connsiteY8" fmla="*/ 71956 h 43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431730">
                <a:moveTo>
                  <a:pt x="0" y="71956"/>
                </a:moveTo>
                <a:cubicBezTo>
                  <a:pt x="0" y="32216"/>
                  <a:pt x="32216" y="0"/>
                  <a:pt x="71956" y="0"/>
                </a:cubicBezTo>
                <a:lnTo>
                  <a:pt x="8157644" y="0"/>
                </a:lnTo>
                <a:cubicBezTo>
                  <a:pt x="8197384" y="0"/>
                  <a:pt x="8229600" y="32216"/>
                  <a:pt x="8229600" y="71956"/>
                </a:cubicBezTo>
                <a:lnTo>
                  <a:pt x="8229600" y="359774"/>
                </a:lnTo>
                <a:cubicBezTo>
                  <a:pt x="8229600" y="399514"/>
                  <a:pt x="8197384" y="431730"/>
                  <a:pt x="8157644" y="431730"/>
                </a:cubicBezTo>
                <a:lnTo>
                  <a:pt x="71956" y="431730"/>
                </a:lnTo>
                <a:cubicBezTo>
                  <a:pt x="32216" y="431730"/>
                  <a:pt x="0" y="399514"/>
                  <a:pt x="0" y="359774"/>
                </a:cubicBezTo>
                <a:lnTo>
                  <a:pt x="0" y="7195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655" tIns="89655" rIns="89655" bIns="89655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endPara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4937760" y="5363262"/>
            <a:ext cx="2895600" cy="431730"/>
          </a:xfrm>
          <a:custGeom>
            <a:avLst/>
            <a:gdLst>
              <a:gd name="connsiteX0" fmla="*/ 0 w 8229600"/>
              <a:gd name="connsiteY0" fmla="*/ 71956 h 431730"/>
              <a:gd name="connsiteX1" fmla="*/ 71956 w 8229600"/>
              <a:gd name="connsiteY1" fmla="*/ 0 h 431730"/>
              <a:gd name="connsiteX2" fmla="*/ 8157644 w 8229600"/>
              <a:gd name="connsiteY2" fmla="*/ 0 h 431730"/>
              <a:gd name="connsiteX3" fmla="*/ 8229600 w 8229600"/>
              <a:gd name="connsiteY3" fmla="*/ 71956 h 431730"/>
              <a:gd name="connsiteX4" fmla="*/ 8229600 w 8229600"/>
              <a:gd name="connsiteY4" fmla="*/ 359774 h 431730"/>
              <a:gd name="connsiteX5" fmla="*/ 8157644 w 8229600"/>
              <a:gd name="connsiteY5" fmla="*/ 431730 h 431730"/>
              <a:gd name="connsiteX6" fmla="*/ 71956 w 8229600"/>
              <a:gd name="connsiteY6" fmla="*/ 431730 h 431730"/>
              <a:gd name="connsiteX7" fmla="*/ 0 w 8229600"/>
              <a:gd name="connsiteY7" fmla="*/ 359774 h 431730"/>
              <a:gd name="connsiteX8" fmla="*/ 0 w 8229600"/>
              <a:gd name="connsiteY8" fmla="*/ 71956 h 43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431730">
                <a:moveTo>
                  <a:pt x="0" y="71956"/>
                </a:moveTo>
                <a:cubicBezTo>
                  <a:pt x="0" y="32216"/>
                  <a:pt x="32216" y="0"/>
                  <a:pt x="71956" y="0"/>
                </a:cubicBezTo>
                <a:lnTo>
                  <a:pt x="8157644" y="0"/>
                </a:lnTo>
                <a:cubicBezTo>
                  <a:pt x="8197384" y="0"/>
                  <a:pt x="8229600" y="32216"/>
                  <a:pt x="8229600" y="71956"/>
                </a:cubicBezTo>
                <a:lnTo>
                  <a:pt x="8229600" y="359774"/>
                </a:lnTo>
                <a:cubicBezTo>
                  <a:pt x="8229600" y="399514"/>
                  <a:pt x="8197384" y="431730"/>
                  <a:pt x="8157644" y="431730"/>
                </a:cubicBezTo>
                <a:lnTo>
                  <a:pt x="71956" y="431730"/>
                </a:lnTo>
                <a:cubicBezTo>
                  <a:pt x="32216" y="431730"/>
                  <a:pt x="0" y="399514"/>
                  <a:pt x="0" y="359774"/>
                </a:cubicBezTo>
                <a:lnTo>
                  <a:pt x="0" y="7195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655" tIns="89655" rIns="89655" bIns="89655" numCol="1" spcCol="1270" anchor="ctr" anchorCtr="0">
            <a:noAutofit/>
          </a:bodyPr>
          <a:lstStyle/>
          <a:p>
            <a:pPr lvl="0" algn="l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dẫu</a:t>
            </a:r>
            <a:r>
              <a: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endPara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10 - U1 1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8560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218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166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uiExpand="1" build="p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484" y="261254"/>
            <a:ext cx="8595360" cy="6309360"/>
          </a:xfrm>
        </p:spPr>
        <p:txBody>
          <a:bodyPr>
            <a:noAutofit/>
          </a:bodyPr>
          <a:lstStyle/>
          <a:p>
            <a:pPr marL="1481138" indent="-1481138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rgbClr val="00B050"/>
                </a:solidFill>
                <a:latin typeface="Futura-Black-Bold-90ms-RKSJ-H"/>
              </a:rPr>
              <a:t>Activity </a:t>
            </a:r>
            <a:r>
              <a:rPr lang="en-US" sz="2400" b="1" dirty="0" smtClean="0">
                <a:solidFill>
                  <a:srgbClr val="00B050"/>
                </a:solidFill>
                <a:latin typeface="Futura-Black-Bold-90ms-RKSJ-H"/>
              </a:rPr>
              <a:t>1. </a:t>
            </a:r>
            <a:r>
              <a:rPr lang="en-US" sz="2400" b="1" dirty="0" smtClean="0">
                <a:latin typeface="Futura-Black-Bold-90ms-RKSJ-H"/>
              </a:rPr>
              <a:t>Listen and read </a:t>
            </a:r>
            <a:r>
              <a:rPr lang="en-US" sz="2400" b="1" dirty="0" smtClean="0">
                <a:solidFill>
                  <a:srgbClr val="00B050"/>
                </a:solidFill>
              </a:rPr>
              <a:t>HOUSEHOLD CHORES</a:t>
            </a:r>
          </a:p>
          <a:p>
            <a:pPr marL="1481138" indent="-1481138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dirty="0" smtClean="0"/>
              <a:t>Nam</a:t>
            </a:r>
            <a:r>
              <a:rPr lang="en-US" sz="2400" b="1" dirty="0"/>
              <a:t>: </a:t>
            </a:r>
            <a:r>
              <a:rPr lang="en-US" sz="2400" dirty="0" smtClean="0"/>
              <a:t>	Hello</a:t>
            </a:r>
            <a:r>
              <a:rPr lang="en-US" sz="2400" dirty="0"/>
              <a:t>?</a:t>
            </a:r>
          </a:p>
          <a:p>
            <a:pPr marL="1481138" indent="-1481138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dirty="0" err="1"/>
              <a:t>Mr</a:t>
            </a:r>
            <a:r>
              <a:rPr lang="en-US" sz="2400" b="1" dirty="0"/>
              <a:t> Long: </a:t>
            </a:r>
            <a:r>
              <a:rPr lang="en-US" sz="2400" b="1" dirty="0" smtClean="0"/>
              <a:t>	</a:t>
            </a:r>
            <a:r>
              <a:rPr lang="en-US" sz="2400" dirty="0" smtClean="0"/>
              <a:t>Hello</a:t>
            </a:r>
            <a:r>
              <a:rPr lang="en-US" sz="2400" dirty="0"/>
              <a:t>, Nam? This is Uncle Long. Is </a:t>
            </a:r>
            <a:r>
              <a:rPr lang="en-US" sz="2400" dirty="0" smtClean="0"/>
              <a:t>your dad </a:t>
            </a:r>
            <a:r>
              <a:rPr lang="en-US" sz="2400" dirty="0"/>
              <a:t>there? I’d like to ask him out for </a:t>
            </a:r>
            <a:r>
              <a:rPr lang="en-US" sz="2400" dirty="0" smtClean="0"/>
              <a:t>a game </a:t>
            </a:r>
            <a:r>
              <a:rPr lang="en-US" sz="2400" dirty="0"/>
              <a:t>of tennis.</a:t>
            </a:r>
          </a:p>
          <a:p>
            <a:pPr marL="1481138" indent="-1481138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dirty="0"/>
              <a:t>Nam: </a:t>
            </a:r>
            <a:r>
              <a:rPr lang="en-US" sz="2400" dirty="0" smtClean="0"/>
              <a:t>	Well</a:t>
            </a:r>
            <a:r>
              <a:rPr lang="en-US" sz="2400" dirty="0"/>
              <a:t>, I’m afraid he can’t go out with </a:t>
            </a:r>
            <a:r>
              <a:rPr lang="en-US" sz="2400" dirty="0" smtClean="0"/>
              <a:t>you now</a:t>
            </a:r>
            <a:r>
              <a:rPr lang="en-US" sz="2400" dirty="0"/>
              <a:t>. He’s preparing dinner.</a:t>
            </a:r>
          </a:p>
          <a:p>
            <a:pPr marL="1481138" indent="-1481138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dirty="0" err="1"/>
              <a:t>Mr</a:t>
            </a:r>
            <a:r>
              <a:rPr lang="en-US" sz="2400" b="1" dirty="0"/>
              <a:t> Long: </a:t>
            </a:r>
            <a:r>
              <a:rPr lang="en-US" sz="2400" dirty="0" smtClean="0"/>
              <a:t>	Is </a:t>
            </a:r>
            <a:r>
              <a:rPr lang="en-US" sz="2400" dirty="0"/>
              <a:t>he? Where’s your mum? Doesn’t </a:t>
            </a:r>
            <a:r>
              <a:rPr lang="en-US" sz="2400" dirty="0" smtClean="0"/>
              <a:t>she cook</a:t>
            </a:r>
            <a:r>
              <a:rPr lang="en-US" sz="2400" dirty="0"/>
              <a:t>?</a:t>
            </a:r>
          </a:p>
          <a:p>
            <a:pPr marL="1481138" indent="-1481138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dirty="0"/>
              <a:t>Nam: </a:t>
            </a:r>
            <a:r>
              <a:rPr lang="en-US" sz="2400" dirty="0" smtClean="0"/>
              <a:t>	Oh</a:t>
            </a:r>
            <a:r>
              <a:rPr lang="en-US" sz="2400" dirty="0"/>
              <a:t>, yes. My mum usually does </a:t>
            </a:r>
            <a:r>
              <a:rPr lang="en-US" sz="2400" dirty="0" smtClean="0"/>
              <a:t>the cooking</a:t>
            </a:r>
            <a:r>
              <a:rPr lang="en-US" sz="2400" dirty="0"/>
              <a:t>, but she’s working late today.</a:t>
            </a:r>
          </a:p>
          <a:p>
            <a:pPr marL="1481138" indent="-1481138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dirty="0" err="1"/>
              <a:t>Mr</a:t>
            </a:r>
            <a:r>
              <a:rPr lang="en-US" sz="2400" b="1" dirty="0"/>
              <a:t> Long: </a:t>
            </a:r>
            <a:r>
              <a:rPr lang="en-US" sz="2400" dirty="0" smtClean="0"/>
              <a:t>	How </a:t>
            </a:r>
            <a:r>
              <a:rPr lang="en-US" sz="2400" dirty="0"/>
              <a:t>about your sister and you? Do </a:t>
            </a:r>
            <a:r>
              <a:rPr lang="en-US" sz="2400" dirty="0" smtClean="0"/>
              <a:t>you help </a:t>
            </a:r>
            <a:r>
              <a:rPr lang="en-US" sz="2400" dirty="0"/>
              <a:t>with the housework?</a:t>
            </a:r>
          </a:p>
          <a:p>
            <a:pPr marL="1481138" indent="-1481138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dirty="0"/>
              <a:t>Nam: </a:t>
            </a:r>
            <a:r>
              <a:rPr lang="en-US" sz="2400" dirty="0" smtClean="0"/>
              <a:t>	Yes</a:t>
            </a:r>
            <a:r>
              <a:rPr lang="en-US" sz="2400" dirty="0"/>
              <a:t>, we do. In my family, </a:t>
            </a:r>
            <a:r>
              <a:rPr lang="en-US" sz="2400" dirty="0" smtClean="0"/>
              <a:t>everybody shares </a:t>
            </a:r>
            <a:r>
              <a:rPr lang="en-US" sz="2400" dirty="0"/>
              <a:t>the household duties. Today </a:t>
            </a:r>
            <a:r>
              <a:rPr lang="en-US" sz="2400" dirty="0" smtClean="0"/>
              <a:t>my sister </a:t>
            </a:r>
            <a:r>
              <a:rPr lang="en-US" sz="2400" dirty="0"/>
              <a:t>can’t help with the cooking</a:t>
            </a:r>
            <a:r>
              <a:rPr lang="en-US" sz="2400" dirty="0" smtClean="0"/>
              <a:t>. She’s </a:t>
            </a:r>
            <a:r>
              <a:rPr lang="en-US" sz="2400" dirty="0"/>
              <a:t>studying for exams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Rounded Rectangle 4"/>
          <p:cNvSpPr/>
          <p:nvPr/>
        </p:nvSpPr>
        <p:spPr>
          <a:xfrm>
            <a:off x="1799767" y="843547"/>
            <a:ext cx="6858000" cy="365760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799767" y="1362298"/>
            <a:ext cx="6858000" cy="731520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799767" y="2246809"/>
            <a:ext cx="6858000" cy="731520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799767" y="3131320"/>
            <a:ext cx="6858000" cy="365760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799767" y="3650071"/>
            <a:ext cx="6858000" cy="731520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799767" y="4534582"/>
            <a:ext cx="6858000" cy="731520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799767" y="5419093"/>
            <a:ext cx="6858000" cy="1097280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388496"/>
      </p:ext>
    </p:extLst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1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1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2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2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3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4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03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04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6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854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5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4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05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306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56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170" y="275772"/>
            <a:ext cx="8595360" cy="6309360"/>
          </a:xfrm>
        </p:spPr>
        <p:txBody>
          <a:bodyPr>
            <a:normAutofit/>
          </a:bodyPr>
          <a:lstStyle/>
          <a:p>
            <a:pPr marL="1481138" lvl="0" indent="-1481138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dirty="0" err="1">
                <a:solidFill>
                  <a:prstClr val="black"/>
                </a:solidFill>
              </a:rPr>
              <a:t>Mr</a:t>
            </a:r>
            <a:r>
              <a:rPr lang="en-US" sz="2400" b="1" dirty="0">
                <a:solidFill>
                  <a:prstClr val="black"/>
                </a:solidFill>
              </a:rPr>
              <a:t> Long: 	</a:t>
            </a:r>
            <a:r>
              <a:rPr lang="en-US" sz="2400" dirty="0">
                <a:solidFill>
                  <a:prstClr val="black"/>
                </a:solidFill>
              </a:rPr>
              <a:t>I see. So how do you divide household chores in your family?</a:t>
            </a:r>
          </a:p>
          <a:p>
            <a:pPr marL="1481138" lvl="0" indent="-1481138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prstClr val="black"/>
                </a:solidFill>
              </a:rPr>
              <a:t>Nam: </a:t>
            </a:r>
            <a:r>
              <a:rPr lang="en-US" sz="2400" dirty="0">
                <a:solidFill>
                  <a:prstClr val="black"/>
                </a:solidFill>
              </a:rPr>
              <a:t>	Well, both my parents work, so we split the chores equally - my mother cooks and shops for groceries, my father cleans the house and does the heavy lifting, my sister does all the laundry, and I do the washing-up and take out the rubbish.</a:t>
            </a:r>
            <a:endParaRPr lang="en-GB" sz="2400" dirty="0">
              <a:solidFill>
                <a:prstClr val="black"/>
              </a:solidFill>
            </a:endParaRPr>
          </a:p>
          <a:p>
            <a:pPr marL="1481138" indent="-1481138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i="1" dirty="0" err="1" smtClean="0">
                <a:latin typeface="Arial" pitchFamily="34" charset="0"/>
                <a:cs typeface="Arial" pitchFamily="34" charset="0"/>
              </a:rPr>
              <a:t>Mr</a:t>
            </a:r>
            <a:r>
              <a:rPr lang="en-US" sz="24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Long: </a:t>
            </a:r>
            <a:r>
              <a:rPr lang="en-US" sz="2400" b="1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Really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 It’s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different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in my family.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My wife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handles most of the chores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around the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house and I’m responsible for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the household finances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She’s the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homemaker and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I’m the breadwinner. Anyway, I have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to go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now. Tell your dad I called. Bye.</a:t>
            </a:r>
          </a:p>
          <a:p>
            <a:pPr marL="1481138" indent="-1481138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i="1" dirty="0">
                <a:latin typeface="Arial" pitchFamily="34" charset="0"/>
                <a:cs typeface="Arial" pitchFamily="34" charset="0"/>
              </a:rPr>
              <a:t>Nam: </a:t>
            </a:r>
            <a:r>
              <a:rPr lang="en-US" sz="2400" b="1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Oh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yes, I will. Bye, Uncle Long.</a:t>
            </a:r>
            <a:endParaRPr lang="en-GB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Rounded Rectangle 4"/>
          <p:cNvSpPr/>
          <p:nvPr/>
        </p:nvSpPr>
        <p:spPr>
          <a:xfrm>
            <a:off x="1799767" y="304800"/>
            <a:ext cx="6858000" cy="731520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799767" y="1191851"/>
            <a:ext cx="6858000" cy="1828800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799767" y="3185160"/>
            <a:ext cx="6858000" cy="1828800"/>
          </a:xfrm>
          <a:prstGeom prst="roundRect">
            <a:avLst>
              <a:gd name="adj" fmla="val 10834"/>
            </a:avLst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799767" y="5151120"/>
            <a:ext cx="6858000" cy="365760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50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1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8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51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52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9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2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3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53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2178</TotalTime>
  <Words>370</Words>
  <Application>Microsoft Office PowerPoint</Application>
  <PresentationFormat>On-screen Show (4:3)</PresentationFormat>
  <Paragraphs>166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Arial</vt:lpstr>
      <vt:lpstr>Calibri</vt:lpstr>
      <vt:lpstr>Futura-Black-Bold-90ms-RKSJ-H</vt:lpstr>
      <vt:lpstr>MyriadPro-Bold</vt:lpstr>
      <vt:lpstr>Times New Roman</vt:lpstr>
      <vt:lpstr>Wingdings 2</vt:lpstr>
      <vt:lpstr>Office Theme</vt:lpstr>
      <vt:lpstr>PowerPoint Presentation</vt:lpstr>
      <vt:lpstr>Warm up</vt:lpstr>
      <vt:lpstr>PowerPoint Presentation</vt:lpstr>
      <vt:lpstr>PowerPoint Presentation</vt:lpstr>
      <vt:lpstr>PowerPoint Presentation</vt:lpstr>
      <vt:lpstr>Vocabulary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the teachers to our class</dc:title>
  <dc:creator>Nguyet</dc:creator>
  <cp:lastModifiedBy>KIEN</cp:lastModifiedBy>
  <cp:revision>400</cp:revision>
  <dcterms:created xsi:type="dcterms:W3CDTF">2016-12-15T15:38:30Z</dcterms:created>
  <dcterms:modified xsi:type="dcterms:W3CDTF">2024-10-04T08:03:14Z</dcterms:modified>
</cp:coreProperties>
</file>