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34"/>
  </p:notesMasterIdLst>
  <p:sldIdLst>
    <p:sldId id="256" r:id="rId4"/>
    <p:sldId id="257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58" r:id="rId13"/>
    <p:sldId id="289" r:id="rId14"/>
    <p:sldId id="290" r:id="rId15"/>
    <p:sldId id="291" r:id="rId16"/>
    <p:sldId id="259" r:id="rId17"/>
    <p:sldId id="292" r:id="rId18"/>
    <p:sldId id="261" r:id="rId19"/>
    <p:sldId id="262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275" r:id="rId33"/>
  </p:sldIdLst>
  <p:sldSz cx="9144000" cy="5143500" type="screen16x9"/>
  <p:notesSz cx="6858000" cy="9144000"/>
  <p:embeddedFontLst>
    <p:embeddedFont>
      <p:font typeface="Handlee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BEBF8B"/>
    <a:srgbClr val="CB4552"/>
    <a:srgbClr val="D77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4" autoAdjust="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68c06c1fa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1e68c06c1fa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68c06c1fa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e68c06c1fa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318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68c06c1fa_2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e68c06c1fa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68c06c1fa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1e68c06c1fa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68c06c1fa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e68c06c1fa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681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“This is a cave in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 – </a:t>
            </a:r>
            <a:r>
              <a:rPr lang="en-US" baseline="0" dirty="0" err="1"/>
              <a:t>Ke</a:t>
            </a:r>
            <a:r>
              <a:rPr lang="en-US" baseline="0" dirty="0"/>
              <a:t> Bang National Park”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“</a:t>
            </a:r>
            <a:r>
              <a:rPr lang="en-US" baseline="0" dirty="0" err="1"/>
              <a:t>Thien</a:t>
            </a:r>
            <a:r>
              <a:rPr lang="en-US" baseline="0" dirty="0"/>
              <a:t> Duong Cave”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23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e68c06c1fa_2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1e68c06c1fa_2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e68c06c1fa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e68c06c1fa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68c06c1fa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e68c06c1fa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177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68c06c1f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e68c06c1f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68c06c1f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e68c06c1f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220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68c06c1fa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e68c06c1fa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817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68c06c1fa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e68c06c1fa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202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68c06c1fa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1e68c06c1fa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59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10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60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17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37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81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2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443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584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45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0DFAE-58B0-47BA-BD11-53F2931789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458AA-AF95-4E81-A47C-F186660D8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35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8.tm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29.tm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30.tm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18" Type="http://schemas.openxmlformats.org/officeDocument/2006/relationships/slide" Target="slide29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gif"/><Relationship Id="rId12" Type="http://schemas.openxmlformats.org/officeDocument/2006/relationships/slide" Target="slide23.xml"/><Relationship Id="rId17" Type="http://schemas.openxmlformats.org/officeDocument/2006/relationships/slide" Target="slide28.xml"/><Relationship Id="rId2" Type="http://schemas.microsoft.com/office/2007/relationships/media" Target="../media/media5.WAV"/><Relationship Id="rId16" Type="http://schemas.openxmlformats.org/officeDocument/2006/relationships/slide" Target="slide27.xml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11" Type="http://schemas.openxmlformats.org/officeDocument/2006/relationships/slide" Target="slide22.xml"/><Relationship Id="rId5" Type="http://schemas.openxmlformats.org/officeDocument/2006/relationships/image" Target="../media/image39.tmp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19" Type="http://schemas.openxmlformats.org/officeDocument/2006/relationships/slide" Target="slide30.xml"/><Relationship Id="rId4" Type="http://schemas.openxmlformats.org/officeDocument/2006/relationships/notesSlide" Target="../notesSlides/notesSlide14.xml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8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0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3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5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6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tmp"/><Relationship Id="rId5" Type="http://schemas.openxmlformats.org/officeDocument/2006/relationships/slide" Target="slide19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4.tmp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tm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tm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tm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0.tm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tmp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3036" y="4485669"/>
            <a:ext cx="2518012" cy="541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25"/>
          <p:cNvGrpSpPr/>
          <p:nvPr/>
        </p:nvGrpSpPr>
        <p:grpSpPr>
          <a:xfrm>
            <a:off x="-523018" y="-268370"/>
            <a:ext cx="10115674" cy="5502384"/>
            <a:chOff x="0" y="0"/>
            <a:chExt cx="26975129" cy="14673024"/>
          </a:xfrm>
        </p:grpSpPr>
        <p:pic>
          <p:nvPicPr>
            <p:cNvPr id="130" name="Google Shape;130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302105" y="0"/>
              <a:ext cx="14673024" cy="1467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4673024" cy="14673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422" y="3960099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4627" y="-143795"/>
            <a:ext cx="2915326" cy="147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809" y="4385485"/>
            <a:ext cx="744557" cy="62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35357" y="3792152"/>
            <a:ext cx="1473225" cy="138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1762699" y="457853"/>
            <a:ext cx="5743746" cy="231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u="sng" dirty="0">
                <a:solidFill>
                  <a:srgbClr val="CB4552"/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UNIT 10</a:t>
            </a:r>
            <a:r>
              <a:rPr lang="en-US" sz="6600" b="1" dirty="0">
                <a:solidFill>
                  <a:srgbClr val="CB4552"/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: ECOTOURISM</a:t>
            </a:r>
            <a:endParaRPr sz="600" b="1" dirty="0">
              <a:solidFill>
                <a:srgbClr val="CB4552"/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8601" y="4385486"/>
            <a:ext cx="1631361" cy="51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19250" y="-29889"/>
            <a:ext cx="1373479" cy="14848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40;p25"/>
          <p:cNvSpPr txBox="1"/>
          <p:nvPr/>
        </p:nvSpPr>
        <p:spPr>
          <a:xfrm>
            <a:off x="536297" y="2901054"/>
            <a:ext cx="8196549" cy="771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LESSON 1:</a:t>
            </a:r>
            <a:r>
              <a:rPr lang="en-US" sz="4400" b="1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 GETTING STARTED </a:t>
            </a:r>
            <a:endParaRPr sz="200" b="1" i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4627" y="-98920"/>
            <a:ext cx="10065462" cy="5502384"/>
            <a:chOff x="-74627" y="-98920"/>
            <a:chExt cx="10065462" cy="5502384"/>
          </a:xfrm>
        </p:grpSpPr>
        <p:pic>
          <p:nvPicPr>
            <p:cNvPr id="169" name="Google Shape;169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8451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74962" y="3869397"/>
            <a:ext cx="252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8399" y="4469562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8800" y="4195624"/>
            <a:ext cx="357053" cy="3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0389315">
            <a:off x="8348456" y="2091726"/>
            <a:ext cx="1252099" cy="18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81;p31"/>
          <p:cNvSpPr txBox="1">
            <a:spLocks/>
          </p:cNvSpPr>
          <p:nvPr/>
        </p:nvSpPr>
        <p:spPr>
          <a:xfrm>
            <a:off x="1995433" y="3314873"/>
            <a:ext cx="5277503" cy="7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stalactite</a:t>
            </a:r>
            <a:r>
              <a:rPr lang="en-US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x-none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x-none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CB45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43285" y="4344040"/>
            <a:ext cx="5562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piece of rock hanging down from the roof of a cave</a:t>
            </a:r>
            <a:endParaRPr lang="x-non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90457" y="3943930"/>
            <a:ext cx="1571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ˈstæləktaɪt</a:t>
            </a:r>
            <a:r>
              <a:rPr lang="x-none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stalactite ">
            <a:hlinkClick r:id="" action="ppaction://media"/>
            <a:extLst>
              <a:ext uri="{FF2B5EF4-FFF2-40B4-BE49-F238E27FC236}">
                <a16:creationId xmlns:a16="http://schemas.microsoft.com/office/drawing/2014/main" id="{50E099DD-2115-65E6-E24D-29419FFFB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20090" y="3483843"/>
            <a:ext cx="641600" cy="6416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02" y="488828"/>
            <a:ext cx="5277503" cy="2864125"/>
          </a:xfrm>
          <a:prstGeom prst="rect">
            <a:avLst/>
          </a:prstGeom>
        </p:spPr>
      </p:pic>
      <p:pic>
        <p:nvPicPr>
          <p:cNvPr id="27" name="Google Shape;269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5304861">
            <a:off x="-209152" y="26962"/>
            <a:ext cx="1506725" cy="1417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4627" y="-98920"/>
            <a:ext cx="10065462" cy="5502384"/>
            <a:chOff x="-74627" y="-98920"/>
            <a:chExt cx="10065462" cy="5502384"/>
          </a:xfrm>
        </p:grpSpPr>
        <p:pic>
          <p:nvPicPr>
            <p:cNvPr id="169" name="Google Shape;169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8451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74962" y="3869397"/>
            <a:ext cx="252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8399" y="4469562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8800" y="4195624"/>
            <a:ext cx="357053" cy="3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0389315">
            <a:off x="8348456" y="2091726"/>
            <a:ext cx="1252099" cy="18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81;p31"/>
          <p:cNvSpPr txBox="1">
            <a:spLocks/>
          </p:cNvSpPr>
          <p:nvPr/>
        </p:nvSpPr>
        <p:spPr>
          <a:xfrm>
            <a:off x="2095429" y="3200514"/>
            <a:ext cx="5277503" cy="7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fieldtrip (n)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6940" y="4234140"/>
            <a:ext cx="5562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visit made by students to study something away from their school or college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25481" y="3815625"/>
            <a:ext cx="1369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fiːldˌtrɪp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27" name="Google Shape;269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304861">
            <a:off x="-209152" y="26962"/>
            <a:ext cx="1506725" cy="141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85" y="162942"/>
            <a:ext cx="5529647" cy="3042800"/>
          </a:xfrm>
          <a:prstGeom prst="rect">
            <a:avLst/>
          </a:prstGeom>
        </p:spPr>
      </p:pic>
      <p:pic>
        <p:nvPicPr>
          <p:cNvPr id="16" name="fieldtrip ">
            <a:hlinkClick r:id="" action="ppaction://media"/>
            <a:extLst>
              <a:ext uri="{FF2B5EF4-FFF2-40B4-BE49-F238E27FC236}">
                <a16:creationId xmlns:a16="http://schemas.microsoft.com/office/drawing/2014/main" id="{798E4095-B73E-DE14-9D5F-C13649A2F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4500" y="3298602"/>
            <a:ext cx="617557" cy="6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47504" y="-7215"/>
            <a:ext cx="10065462" cy="5502384"/>
            <a:chOff x="-74627" y="-98920"/>
            <a:chExt cx="10065462" cy="5502384"/>
          </a:xfrm>
        </p:grpSpPr>
        <p:pic>
          <p:nvPicPr>
            <p:cNvPr id="169" name="Google Shape;169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8451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74962" y="3869397"/>
            <a:ext cx="252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18399" y="4469562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8800" y="4195624"/>
            <a:ext cx="357053" cy="3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0389315">
            <a:off x="8348456" y="2091726"/>
            <a:ext cx="1252099" cy="18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81;p31"/>
          <p:cNvSpPr txBox="1">
            <a:spLocks/>
          </p:cNvSpPr>
          <p:nvPr/>
        </p:nvSpPr>
        <p:spPr>
          <a:xfrm>
            <a:off x="2095429" y="3200514"/>
            <a:ext cx="5277503" cy="70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rgbClr val="CB45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packaging (n)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26940" y="4234140"/>
            <a:ext cx="5562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materials in which objects are wrapped before being sold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0560" y="3815625"/>
            <a:ext cx="14991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pækɪdʒɪŋ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27" name="Google Shape;269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304861">
            <a:off x="-209152" y="26962"/>
            <a:ext cx="1506725" cy="1417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00" y="339464"/>
            <a:ext cx="4246559" cy="2861050"/>
          </a:xfrm>
          <a:prstGeom prst="rect">
            <a:avLst/>
          </a:prstGeom>
        </p:spPr>
      </p:pic>
      <p:pic>
        <p:nvPicPr>
          <p:cNvPr id="17" name="packaging ">
            <a:hlinkClick r:id="" action="ppaction://media"/>
            <a:extLst>
              <a:ext uri="{FF2B5EF4-FFF2-40B4-BE49-F238E27FC236}">
                <a16:creationId xmlns:a16="http://schemas.microsoft.com/office/drawing/2014/main" id="{BF2EFD2C-9405-FE6C-58CA-E31CE3839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19416" y="3332587"/>
            <a:ext cx="601189" cy="6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920993">
            <a:off x="3664037" y="3884104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6808" y="437713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9385" y="-237358"/>
            <a:ext cx="2218074" cy="2397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833120" y="2035552"/>
            <a:ext cx="5477700" cy="8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CB45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lee"/>
                <a:ea typeface="Handlee"/>
                <a:cs typeface="Handlee"/>
                <a:sym typeface="Handlee"/>
              </a:rPr>
              <a:t>PRACTICE</a:t>
            </a:r>
            <a:endParaRPr sz="900" b="1" dirty="0">
              <a:solidFill>
                <a:srgbClr val="CB45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5567" y="1765513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38" y="-94700"/>
            <a:ext cx="1611543" cy="79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68095" y="555221"/>
            <a:ext cx="1798425" cy="2654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64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066" y="-110431"/>
            <a:ext cx="10101386" cy="5502384"/>
            <a:chOff x="-74627" y="-98920"/>
            <a:chExt cx="10101386" cy="5502384"/>
          </a:xfrm>
        </p:grpSpPr>
        <p:pic>
          <p:nvPicPr>
            <p:cNvPr id="190" name="Google Shape;190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3" name="Google Shape;19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0430"/>
            <a:ext cx="4208443" cy="78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0103851">
            <a:off x="8235163" y="4139631"/>
            <a:ext cx="1028230" cy="108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1587103" y="2799928"/>
            <a:ext cx="374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1.</a:t>
            </a:r>
            <a:endParaRPr sz="700" b="1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33424" y="-20447"/>
            <a:ext cx="3482057" cy="4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Task 1</a:t>
            </a:r>
            <a:r>
              <a:rPr lang="en" sz="28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. Listen and read</a:t>
            </a:r>
            <a:endParaRPr sz="3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61B707-677F-6294-8EFF-B1A68FD15AAE}"/>
              </a:ext>
            </a:extLst>
          </p:cNvPr>
          <p:cNvSpPr txBox="1"/>
          <p:nvPr/>
        </p:nvSpPr>
        <p:spPr>
          <a:xfrm>
            <a:off x="131925" y="618830"/>
            <a:ext cx="892602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800100">
              <a:tabLst>
                <a:tab pos="800100" algn="l"/>
              </a:tabLst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Listen, everyone! this year, we’re going on a fieldtrip to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Cave, a tourist attraction in Quang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Province.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Hooray!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I hope I can find some small pieces of stalactites. If I add some to my rock collection, it will be the best at school.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I’ll buy a lot of snacks to share. We'll have fun!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We will have fun, but in a different way. This time, the fieldtrip is going to be eco-friendly.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what’s an eco-friendly fieldtrip?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Going on an eco-friendly fieldtrip means we’ll enjoy, explore and learn about the place, but in a way that will not damage it. So, Nam, I’m afraid you can’t take any stalactites because it takes hundreds or sometimes thousands of years for them to form.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Wow! I didn’t know that. I won’t even touch them, I promise.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But can we bring snacks?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Yes, but if I were you, I wouldn’t bring too many snacks. We don’t want to leave litter behind and damage the environment.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I agree. I’ll also try to bring snacks with less packaging.</a:t>
            </a:r>
          </a:p>
          <a:p>
            <a:pPr marL="800100" indent="-800100">
              <a:tabLst>
                <a:tab pos="800100" algn="l"/>
              </a:tabLst>
            </a:pP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	That’s a good idea. Let’s hope our fieldtrip will be a fun educational experience for everyone.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647406" y="209271"/>
            <a:ext cx="5164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eco-friendly fieldtrip to </a:t>
            </a:r>
            <a:r>
              <a:rPr lang="en-US" sz="20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2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Cave</a:t>
            </a:r>
          </a:p>
        </p:txBody>
      </p:sp>
      <p:pic>
        <p:nvPicPr>
          <p:cNvPr id="22" name="07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5898" y="250487"/>
            <a:ext cx="368342" cy="36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066" y="-110431"/>
            <a:ext cx="10101386" cy="5502384"/>
            <a:chOff x="-74627" y="-98920"/>
            <a:chExt cx="10101386" cy="5502384"/>
          </a:xfrm>
        </p:grpSpPr>
        <p:pic>
          <p:nvPicPr>
            <p:cNvPr id="190" name="Google Shape;190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3" name="Google Shape;19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86061"/>
            <a:ext cx="9144000" cy="107576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1587103" y="2799928"/>
            <a:ext cx="3747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1.</a:t>
            </a:r>
            <a:endParaRPr sz="700" b="1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107576" y="46488"/>
            <a:ext cx="8942906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" sz="2400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Task 2</a:t>
            </a:r>
            <a:r>
              <a:rPr lang="en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.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Read the conversation again. Then find and correct a mistake in each sentence below.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  <p:pic>
        <p:nvPicPr>
          <p:cNvPr id="13" name="Google Shape;21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415801">
            <a:off x="8095648" y="4309524"/>
            <a:ext cx="1012549" cy="93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193FF8-C9AB-5017-0DF6-44AEFAD9A681}"/>
              </a:ext>
            </a:extLst>
          </p:cNvPr>
          <p:cNvSpPr txBox="1"/>
          <p:nvPr/>
        </p:nvSpPr>
        <p:spPr>
          <a:xfrm>
            <a:off x="107576" y="1159451"/>
            <a:ext cx="88701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007B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 an eco-friendly fieldtrip, tourists enjoy, explore and damage the environment.</a:t>
            </a:r>
          </a:p>
          <a:p>
            <a:pPr>
              <a:lnSpc>
                <a:spcPct val="150000"/>
              </a:lnSpc>
            </a:pPr>
            <a:b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b="0" i="0" dirty="0">
              <a:solidFill>
                <a:srgbClr val="2420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007B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 will take pieces of stalactites because they take a long time to form.</a:t>
            </a:r>
          </a:p>
          <a:p>
            <a:pPr>
              <a:lnSpc>
                <a:spcPct val="150000"/>
              </a:lnSpc>
            </a:pPr>
            <a:b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0" dirty="0">
                <a:solidFill>
                  <a:srgbClr val="007B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will bring snacks with a lot of packaging on the trip.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683827" y="1350819"/>
            <a:ext cx="498764" cy="2493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66497-5D0E-63AF-BB4B-BEA44462362A}"/>
              </a:ext>
            </a:extLst>
          </p:cNvPr>
          <p:cNvSpPr txBox="1"/>
          <p:nvPr/>
        </p:nvSpPr>
        <p:spPr>
          <a:xfrm>
            <a:off x="263571" y="1638841"/>
            <a:ext cx="84857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but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(OR: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 an eco-friendly fieldtrip, tourists enjoy, explore and </a:t>
            </a: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damage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environment.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 protect/ learn about)</a:t>
            </a:r>
            <a:endParaRPr lang="en-US" sz="2000" b="1" dirty="0">
              <a:solidFill>
                <a:schemeClr val="accent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42681" y="2725174"/>
            <a:ext cx="458913" cy="2493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2DDD9D-045D-ED21-3A16-87AEC6BDDE02}"/>
              </a:ext>
            </a:extLst>
          </p:cNvPr>
          <p:cNvSpPr txBox="1"/>
          <p:nvPr/>
        </p:nvSpPr>
        <p:spPr>
          <a:xfrm>
            <a:off x="263571" y="3115853"/>
            <a:ext cx="29502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will not / won’t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3103" y="3644177"/>
            <a:ext cx="480874" cy="249382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7F152E-F92B-E710-DF80-5EC4D7B313DD}"/>
              </a:ext>
            </a:extLst>
          </p:cNvPr>
          <p:cNvSpPr txBox="1"/>
          <p:nvPr/>
        </p:nvSpPr>
        <p:spPr>
          <a:xfrm>
            <a:off x="263571" y="3977312"/>
            <a:ext cx="8181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will not / won’t </a:t>
            </a:r>
          </a:p>
          <a:p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OR: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 will bring snacks with </a:t>
            </a:r>
            <a:r>
              <a:rPr lang="en-US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lot of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packaging on the trip.</a:t>
            </a: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 less) 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9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 animBg="1"/>
      <p:bldP spid="18" grpId="0"/>
      <p:bldP spid="19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9516" y="-96612"/>
            <a:ext cx="10101386" cy="5502384"/>
            <a:chOff x="-74627" y="-98920"/>
            <a:chExt cx="10101386" cy="5502384"/>
          </a:xfrm>
        </p:grpSpPr>
        <p:pic>
          <p:nvPicPr>
            <p:cNvPr id="228" name="Google Shape;228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3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" name="Google Shape;23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811" y="4606149"/>
            <a:ext cx="2250685" cy="53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4627" y="4036713"/>
            <a:ext cx="1312821" cy="113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380437" flipH="1">
            <a:off x="8307106" y="3872106"/>
            <a:ext cx="819064" cy="127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75691">
            <a:off x="8426602" y="74022"/>
            <a:ext cx="645352" cy="45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86061"/>
            <a:ext cx="6619009" cy="86537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97;p28"/>
          <p:cNvSpPr txBox="1"/>
          <p:nvPr/>
        </p:nvSpPr>
        <p:spPr>
          <a:xfrm>
            <a:off x="107576" y="46488"/>
            <a:ext cx="864170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" sz="2400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Task 3</a:t>
            </a:r>
            <a:r>
              <a:rPr lang="en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.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Put each phrase into the correct column.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924952-81E0-0080-061B-7D5533C00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6947" y="617934"/>
            <a:ext cx="3952459" cy="1392829"/>
          </a:xfrm>
          <a:prstGeom prst="rect">
            <a:avLst/>
          </a:prstGeom>
        </p:spPr>
      </p:pic>
      <p:graphicFrame>
        <p:nvGraphicFramePr>
          <p:cNvPr id="24" name="Table 4">
            <a:extLst>
              <a:ext uri="{FF2B5EF4-FFF2-40B4-BE49-F238E27FC236}">
                <a16:creationId xmlns:a16="http://schemas.microsoft.com/office/drawing/2014/main" id="{859EBD11-5D73-81AD-FB3D-5FD9FDC6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089884"/>
              </p:ext>
            </p:extLst>
          </p:nvPr>
        </p:nvGraphicFramePr>
        <p:xfrm>
          <a:off x="1053512" y="2294188"/>
          <a:ext cx="7257086" cy="1706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28543">
                  <a:extLst>
                    <a:ext uri="{9D8B030D-6E8A-4147-A177-3AD203B41FA5}">
                      <a16:colId xmlns:a16="http://schemas.microsoft.com/office/drawing/2014/main" val="2666118834"/>
                    </a:ext>
                  </a:extLst>
                </a:gridCol>
                <a:gridCol w="3628543">
                  <a:extLst>
                    <a:ext uri="{9D8B030D-6E8A-4147-A177-3AD203B41FA5}">
                      <a16:colId xmlns:a16="http://schemas.microsoft.com/office/drawing/2014/main" val="3798135779"/>
                    </a:ext>
                  </a:extLst>
                </a:gridCol>
              </a:tblGrid>
              <a:tr h="37936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Don’ts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661970"/>
                  </a:ext>
                </a:extLst>
              </a:tr>
              <a:tr h="125482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2727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A203F64D-B8ED-2837-CA4B-72E6B83FC420}"/>
              </a:ext>
            </a:extLst>
          </p:cNvPr>
          <p:cNvSpPr txBox="1"/>
          <p:nvPr/>
        </p:nvSpPr>
        <p:spPr>
          <a:xfrm>
            <a:off x="1450713" y="2905727"/>
            <a:ext cx="29496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the place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0108E-0A58-7AF6-A9B4-2F71058EBB58}"/>
              </a:ext>
            </a:extLst>
          </p:cNvPr>
          <p:cNvSpPr txBox="1"/>
          <p:nvPr/>
        </p:nvSpPr>
        <p:spPr>
          <a:xfrm>
            <a:off x="1473796" y="3349844"/>
            <a:ext cx="2910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 about the place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01C9BA-7B9A-F7B1-2DC2-1584479CADE4}"/>
              </a:ext>
            </a:extLst>
          </p:cNvPr>
          <p:cNvSpPr txBox="1"/>
          <p:nvPr/>
        </p:nvSpPr>
        <p:spPr>
          <a:xfrm>
            <a:off x="4921134" y="2905727"/>
            <a:ext cx="32695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the environment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EB22BE-37FD-7696-D237-1EFC207ABF4F}"/>
              </a:ext>
            </a:extLst>
          </p:cNvPr>
          <p:cNvSpPr txBox="1"/>
          <p:nvPr/>
        </p:nvSpPr>
        <p:spPr>
          <a:xfrm>
            <a:off x="5047723" y="3349844"/>
            <a:ext cx="301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 litter behind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249" name="Google Shape;249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80697" flipH="1">
            <a:off x="8178863" y="76464"/>
            <a:ext cx="893618" cy="540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110679">
            <a:off x="54298" y="3325728"/>
            <a:ext cx="1143526" cy="189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298861">
            <a:off x="8075880" y="3384608"/>
            <a:ext cx="1341397" cy="227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9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-86061"/>
            <a:ext cx="6834413" cy="865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97;p28"/>
          <p:cNvSpPr txBox="1"/>
          <p:nvPr/>
        </p:nvSpPr>
        <p:spPr>
          <a:xfrm>
            <a:off x="107576" y="46488"/>
            <a:ext cx="65114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" sz="2400" b="1" i="0" u="sng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Task 4</a:t>
            </a:r>
            <a:r>
              <a:rPr lang="en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.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Handlee"/>
                <a:cs typeface="Calibri" panose="020F0502020204030204" pitchFamily="34" charset="0"/>
                <a:sym typeface="Handlee"/>
              </a:rPr>
              <a:t>Complete these sentences from Task 1.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Handlee"/>
              <a:cs typeface="Calibri" panose="020F0502020204030204" pitchFamily="34" charset="0"/>
              <a:sym typeface="Handle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9CE8DB-8F60-D0EE-3A91-188861AF379C}"/>
              </a:ext>
            </a:extLst>
          </p:cNvPr>
          <p:cNvSpPr txBox="1"/>
          <p:nvPr/>
        </p:nvSpPr>
        <p:spPr>
          <a:xfrm>
            <a:off x="322118" y="1268765"/>
            <a:ext cx="86452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007B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 says, “If I </a:t>
            </a:r>
            <a:r>
              <a:rPr lang="en-US" sz="2000" b="0" i="0" dirty="0">
                <a:solidFill>
                  <a:srgbClr val="6D6F7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to my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rock collection, it </a:t>
            </a:r>
            <a:r>
              <a:rPr lang="en-US" sz="2000" b="0" i="0" dirty="0">
                <a:solidFill>
                  <a:srgbClr val="6D6F7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best at school!”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i="0" dirty="0">
                <a:solidFill>
                  <a:srgbClr val="007B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says, “If I </a:t>
            </a:r>
            <a:r>
              <a:rPr lang="en-US" sz="2000" b="0" i="0" dirty="0">
                <a:solidFill>
                  <a:srgbClr val="6D6F7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you, I </a:t>
            </a:r>
            <a:r>
              <a:rPr lang="en-US" sz="2000" b="0" i="0" dirty="0">
                <a:solidFill>
                  <a:srgbClr val="6D6F7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___________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bring too many snacks.”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8E3EF-B7D5-EF7C-5D51-884B7338BF7D}"/>
              </a:ext>
            </a:extLst>
          </p:cNvPr>
          <p:cNvSpPr txBox="1"/>
          <p:nvPr/>
        </p:nvSpPr>
        <p:spPr>
          <a:xfrm>
            <a:off x="2319745" y="1364309"/>
            <a:ext cx="1019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add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03FC0E-C7BE-BD6D-9801-5740A991AC69}"/>
              </a:ext>
            </a:extLst>
          </p:cNvPr>
          <p:cNvSpPr txBox="1"/>
          <p:nvPr/>
        </p:nvSpPr>
        <p:spPr>
          <a:xfrm>
            <a:off x="6834413" y="1364309"/>
            <a:ext cx="1262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 be 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2583CB-1DE6-4775-2874-CD904EB78EB3}"/>
              </a:ext>
            </a:extLst>
          </p:cNvPr>
          <p:cNvSpPr txBox="1"/>
          <p:nvPr/>
        </p:nvSpPr>
        <p:spPr>
          <a:xfrm>
            <a:off x="2523756" y="2296457"/>
            <a:ext cx="1270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were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EC7B5-D12E-F3F9-19CA-2303424BD84B}"/>
              </a:ext>
            </a:extLst>
          </p:cNvPr>
          <p:cNvSpPr txBox="1"/>
          <p:nvPr/>
        </p:nvSpPr>
        <p:spPr>
          <a:xfrm>
            <a:off x="4524375" y="2296457"/>
            <a:ext cx="1594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wouldn’t</a:t>
            </a:r>
            <a:endParaRPr lang="en-US" sz="20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920993">
            <a:off x="3664037" y="3884104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6808" y="437713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9385" y="-237358"/>
            <a:ext cx="2218074" cy="2397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833120" y="2035552"/>
            <a:ext cx="5477700" cy="8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CB45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lee"/>
                <a:ea typeface="Handlee"/>
                <a:cs typeface="Handlee"/>
                <a:sym typeface="Handlee"/>
              </a:rPr>
              <a:t>GAME </a:t>
            </a:r>
            <a:endParaRPr sz="900" b="1" dirty="0">
              <a:solidFill>
                <a:srgbClr val="CB45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5567" y="1765513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38" y="-94700"/>
            <a:ext cx="1611543" cy="79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68095" y="555221"/>
            <a:ext cx="1798425" cy="2654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505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r="955" b="6481"/>
          <a:stretch/>
        </p:blipFill>
        <p:spPr>
          <a:xfrm>
            <a:off x="1547559" y="976592"/>
            <a:ext cx="6037805" cy="343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 31"/>
          <p:cNvSpPr/>
          <p:nvPr/>
        </p:nvSpPr>
        <p:spPr>
          <a:xfrm>
            <a:off x="1944529" y="166360"/>
            <a:ext cx="5280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Let find the hidden picture</a:t>
            </a:r>
          </a:p>
        </p:txBody>
      </p:sp>
      <p:pic>
        <p:nvPicPr>
          <p:cNvPr id="43" name="Picture 4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0" y="4056521"/>
            <a:ext cx="1009650" cy="904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5360" y="4508959"/>
            <a:ext cx="6723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Tx/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This is a cave in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Phong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Nha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 -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Ke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rPr>
              <a:t> Bang National Park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0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1509950" y="945777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2" name="Rectangle 41">
            <a:hlinkClick r:id="rId10" action="ppaction://hlinksldjump"/>
          </p:cNvPr>
          <p:cNvSpPr/>
          <p:nvPr/>
        </p:nvSpPr>
        <p:spPr>
          <a:xfrm>
            <a:off x="2708564" y="945777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3927764" y="945777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7" name="Rectangle 46">
            <a:hlinkClick r:id="rId12" action="ppaction://hlinksldjump"/>
          </p:cNvPr>
          <p:cNvSpPr/>
          <p:nvPr/>
        </p:nvSpPr>
        <p:spPr>
          <a:xfrm>
            <a:off x="5146964" y="945777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9" name="Rectangle 48">
            <a:hlinkClick r:id="rId13" action="ppaction://hlinksldjump"/>
          </p:cNvPr>
          <p:cNvSpPr/>
          <p:nvPr/>
        </p:nvSpPr>
        <p:spPr>
          <a:xfrm>
            <a:off x="6366164" y="945777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61" name="Rectangle 60">
            <a:hlinkClick r:id="rId14" action="ppaction://hlinksldjump"/>
          </p:cNvPr>
          <p:cNvSpPr/>
          <p:nvPr/>
        </p:nvSpPr>
        <p:spPr>
          <a:xfrm>
            <a:off x="1507935" y="2682678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3" name="Rectangle 62">
            <a:hlinkClick r:id="rId15" action="ppaction://hlinksldjump"/>
          </p:cNvPr>
          <p:cNvSpPr/>
          <p:nvPr/>
        </p:nvSpPr>
        <p:spPr>
          <a:xfrm>
            <a:off x="2716133" y="2682678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5" name="Rectangle 64">
            <a:hlinkClick r:id="rId16" action="ppaction://hlinksldjump"/>
          </p:cNvPr>
          <p:cNvSpPr/>
          <p:nvPr/>
        </p:nvSpPr>
        <p:spPr>
          <a:xfrm>
            <a:off x="3923734" y="2678776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 66">
            <a:hlinkClick r:id="rId17" action="ppaction://hlinksldjump"/>
          </p:cNvPr>
          <p:cNvSpPr/>
          <p:nvPr/>
        </p:nvSpPr>
        <p:spPr>
          <a:xfrm>
            <a:off x="5144949" y="2682794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9" name="Rectangle 68">
            <a:hlinkClick r:id="rId18" action="ppaction://hlinksldjump"/>
          </p:cNvPr>
          <p:cNvSpPr/>
          <p:nvPr/>
        </p:nvSpPr>
        <p:spPr>
          <a:xfrm>
            <a:off x="6364149" y="2682794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383683" y="3969653"/>
            <a:ext cx="248093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>
              <a:buClrTx/>
            </a:pPr>
            <a:r>
              <a:rPr lang="en-US" sz="2400" b="1" kern="1200" dirty="0" err="1">
                <a:solidFill>
                  <a:srgbClr val="C00000"/>
                </a:solidFill>
                <a:latin typeface="+mj-lt"/>
                <a:ea typeface="+mn-ea"/>
                <a:cs typeface="Times New Roman" pitchFamily="18" charset="0"/>
              </a:rPr>
              <a:t>Thien</a:t>
            </a:r>
            <a:r>
              <a:rPr lang="en-US" sz="2400" b="1" kern="1200" dirty="0">
                <a:solidFill>
                  <a:srgbClr val="C00000"/>
                </a:solidFill>
                <a:latin typeface="+mj-lt"/>
                <a:ea typeface="+mn-ea"/>
                <a:cs typeface="Times New Roman" pitchFamily="18" charset="0"/>
              </a:rPr>
              <a:t> Duong Cave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8" name="Right Arrow 7">
            <a:hlinkClick r:id="rId19" action="ppaction://hlinksldjump"/>
          </p:cNvPr>
          <p:cNvSpPr/>
          <p:nvPr/>
        </p:nvSpPr>
        <p:spPr>
          <a:xfrm>
            <a:off x="8125415" y="4416136"/>
            <a:ext cx="787231" cy="632129"/>
          </a:xfrm>
          <a:prstGeom prst="rightArrow">
            <a:avLst>
              <a:gd name="adj1" fmla="val 50000"/>
              <a:gd name="adj2" fmla="val 37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2583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3619" y="-181778"/>
            <a:ext cx="10392999" cy="5585242"/>
            <a:chOff x="-233619" y="-181778"/>
            <a:chExt cx="10392999" cy="5585242"/>
          </a:xfrm>
        </p:grpSpPr>
        <p:pic>
          <p:nvPicPr>
            <p:cNvPr id="148" name="Google Shape;14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33619" y="-181778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996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59318">
            <a:off x="272981" y="-110901"/>
            <a:ext cx="722796" cy="158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79375">
            <a:off x="-839733" y="4329430"/>
            <a:ext cx="8115300" cy="17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95457" y="4274199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95402" y="-191165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5457" y="3346064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95457" y="0"/>
            <a:ext cx="1784198" cy="504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2173434" y="126849"/>
            <a:ext cx="4944300" cy="75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rgbClr val="C00000"/>
                </a:solidFill>
                <a:latin typeface="Handlee"/>
                <a:ea typeface="Handlee"/>
                <a:cs typeface="Handlee"/>
                <a:sym typeface="Handlee"/>
              </a:rPr>
              <a:t>WARM-UP </a:t>
            </a:r>
            <a:endParaRPr sz="700" b="1" dirty="0">
              <a:solidFill>
                <a:srgbClr val="C00000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9527" y="3863438"/>
            <a:ext cx="579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Look at the pictures and name the destinations.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829527" y="1388761"/>
            <a:ext cx="5504350" cy="1896006"/>
          </a:xfrm>
          <a:prstGeom prst="cloudCallout">
            <a:avLst>
              <a:gd name="adj1" fmla="val -51810"/>
              <a:gd name="adj2" fmla="val 65105"/>
            </a:avLst>
          </a:prstGeom>
          <a:ln>
            <a:solidFill>
              <a:srgbClr val="CB455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B4552"/>
                </a:solidFill>
                <a:latin typeface="Handlee" panose="020B0604020202020204" charset="0"/>
                <a:cs typeface="Calibri" panose="020F0502020204030204" pitchFamily="34" charset="0"/>
              </a:rPr>
              <a:t>Where do you want to visit on summer </a:t>
            </a:r>
            <a:r>
              <a:rPr lang="en-US" sz="2400" b="1" dirty="0" err="1">
                <a:solidFill>
                  <a:srgbClr val="CB4552"/>
                </a:solidFill>
                <a:latin typeface="Handlee" panose="020B0604020202020204" charset="0"/>
                <a:cs typeface="Calibri" panose="020F0502020204030204" pitchFamily="34" charset="0"/>
              </a:rPr>
              <a:t>vaction</a:t>
            </a:r>
            <a:r>
              <a:rPr lang="en-US" sz="2400" b="1" dirty="0">
                <a:solidFill>
                  <a:srgbClr val="CB4552"/>
                </a:solidFill>
                <a:latin typeface="Handlee" panose="020B0604020202020204" charset="0"/>
                <a:cs typeface="Calibri" panose="020F050202020403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kern="1200" dirty="0">
                <a:solidFill>
                  <a:srgbClr val="002060"/>
                </a:solidFill>
              </a:rPr>
              <a:t>1. Where is </a:t>
            </a:r>
            <a:r>
              <a:rPr lang="en-US" sz="3200" kern="1200" dirty="0" err="1">
                <a:solidFill>
                  <a:srgbClr val="002060"/>
                </a:solidFill>
              </a:rPr>
              <a:t>Phong</a:t>
            </a:r>
            <a:r>
              <a:rPr lang="en-US" sz="3200" kern="1200" dirty="0">
                <a:solidFill>
                  <a:srgbClr val="002060"/>
                </a:solidFill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</a:rPr>
              <a:t>Nha</a:t>
            </a:r>
            <a:r>
              <a:rPr lang="en-US" sz="3200" kern="1200" dirty="0">
                <a:solidFill>
                  <a:srgbClr val="002060"/>
                </a:solidFill>
              </a:rPr>
              <a:t> cave?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11455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kern="1200" dirty="0" err="1">
                <a:solidFill>
                  <a:srgbClr val="002060"/>
                </a:solidFill>
              </a:rPr>
              <a:t>Quang</a:t>
            </a:r>
            <a:r>
              <a:rPr lang="en-US" sz="3200" kern="1200" dirty="0">
                <a:solidFill>
                  <a:srgbClr val="002060"/>
                </a:solidFill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</a:rPr>
              <a:t>Binh</a:t>
            </a:r>
            <a:r>
              <a:rPr lang="en-US" sz="3200" kern="1200" dirty="0">
                <a:solidFill>
                  <a:srgbClr val="002060"/>
                </a:solidFill>
              </a:rPr>
              <a:t> Province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  <p:bldP spid="15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2. Look at the picture and complete the sentence: </a:t>
            </a:r>
          </a:p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“We can’t take any ________ because it takes hundreds or sometimes thousands of years for them to form.”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114550"/>
            <a:ext cx="6896100" cy="628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kern="1200" dirty="0">
                <a:solidFill>
                  <a:srgbClr val="002060"/>
                </a:solidFill>
              </a:rPr>
              <a:t>stalactites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39" y="2793942"/>
            <a:ext cx="4184486" cy="2270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85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  <p:bldP spid="15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>
                <a:solidFill>
                  <a:srgbClr val="002060"/>
                </a:solidFill>
              </a:rPr>
              <a:t>3. What </a:t>
            </a:r>
            <a:r>
              <a:rPr lang="en-US" sz="2800" kern="1200" dirty="0">
                <a:solidFill>
                  <a:srgbClr val="002060"/>
                </a:solidFill>
              </a:rPr>
              <a:t>should we do in an eco-friendly fieldtrip? </a:t>
            </a:r>
          </a:p>
          <a:p>
            <a:pPr marL="1714500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A. Damage the environment</a:t>
            </a:r>
          </a:p>
          <a:p>
            <a:pPr marL="1714500" lvl="0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B. Explore and learn about the place</a:t>
            </a:r>
          </a:p>
          <a:p>
            <a:pPr marL="1714500" lvl="0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C. Leave litter behind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850" y="211455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0513" lvl="0" algn="ctr">
              <a:buClrTx/>
            </a:pPr>
            <a:r>
              <a:rPr lang="en-US" sz="3200" kern="1200" dirty="0">
                <a:solidFill>
                  <a:srgbClr val="002060"/>
                </a:solidFill>
              </a:rPr>
              <a:t>B. Explore and learn about the place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  <p:bldP spid="15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4. Look at the picture and complete the sentence: </a:t>
            </a:r>
          </a:p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“Mai will bring snacks with less______ on the trip in order not to damage the environment.”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5850" y="2114550"/>
            <a:ext cx="6896100" cy="6909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0513" lvl="0" algn="ctr">
              <a:buClrTx/>
            </a:pPr>
            <a:r>
              <a:rPr lang="en-US" sz="3200" kern="1200" dirty="0">
                <a:solidFill>
                  <a:srgbClr val="002060"/>
                </a:solidFill>
              </a:rPr>
              <a:t>packaging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07" y="2805545"/>
            <a:ext cx="3285072" cy="221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1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  <p:bldP spid="15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5. Name an activity that we </a:t>
            </a:r>
            <a:r>
              <a:rPr lang="en-US" sz="2800" u="sng" kern="1200" dirty="0">
                <a:solidFill>
                  <a:srgbClr val="002060"/>
                </a:solidFill>
              </a:rPr>
              <a:t>should not </a:t>
            </a:r>
            <a:r>
              <a:rPr lang="en-US" sz="2800" kern="1200" dirty="0">
                <a:solidFill>
                  <a:srgbClr val="002060"/>
                </a:solidFill>
              </a:rPr>
              <a:t>do when we visit </a:t>
            </a:r>
            <a:r>
              <a:rPr lang="en-US" sz="2800" kern="1200" dirty="0" err="1">
                <a:solidFill>
                  <a:srgbClr val="002060"/>
                </a:solidFill>
              </a:rPr>
              <a:t>Nha</a:t>
            </a:r>
            <a:r>
              <a:rPr lang="en-US" sz="2800" kern="1200" dirty="0">
                <a:solidFill>
                  <a:srgbClr val="002060"/>
                </a:solidFill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</a:rPr>
              <a:t>Trang</a:t>
            </a:r>
            <a:r>
              <a:rPr lang="en-US" sz="2800" kern="1200" dirty="0">
                <a:solidFill>
                  <a:srgbClr val="002060"/>
                </a:solidFill>
              </a:rPr>
              <a:t> Beach 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08" y="2079859"/>
            <a:ext cx="4634345" cy="2745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33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6. Name an eco-friendly activity when we visit Sa Pa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59" y="1962150"/>
            <a:ext cx="4472443" cy="302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57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7. Name activity that we should not do when we visit </a:t>
            </a:r>
            <a:r>
              <a:rPr lang="en-US" sz="2800" kern="1200" dirty="0" err="1">
                <a:solidFill>
                  <a:srgbClr val="002060"/>
                </a:solidFill>
              </a:rPr>
              <a:t>Hoan</a:t>
            </a:r>
            <a:r>
              <a:rPr lang="en-US" sz="2800" kern="1200" dirty="0">
                <a:solidFill>
                  <a:srgbClr val="002060"/>
                </a:solidFill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</a:rPr>
              <a:t>Kiem</a:t>
            </a:r>
            <a:r>
              <a:rPr lang="en-US" sz="2800" kern="1200" dirty="0">
                <a:solidFill>
                  <a:srgbClr val="002060"/>
                </a:solidFill>
              </a:rPr>
              <a:t> Lake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90" y="2197713"/>
            <a:ext cx="4550883" cy="250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5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8. Name an eco-friendly activity when we visit Hoi An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16" y="2286784"/>
            <a:ext cx="4496528" cy="233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07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9. If you are going on an eco-friendly fieldtrip to </a:t>
            </a:r>
            <a:r>
              <a:rPr lang="en-US" sz="2800" kern="1200" dirty="0" err="1">
                <a:solidFill>
                  <a:srgbClr val="002060"/>
                </a:solidFill>
              </a:rPr>
              <a:t>Phong</a:t>
            </a:r>
            <a:r>
              <a:rPr lang="en-US" sz="2800" kern="1200" dirty="0">
                <a:solidFill>
                  <a:srgbClr val="002060"/>
                </a:solidFill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</a:rPr>
              <a:t>Nha</a:t>
            </a:r>
            <a:r>
              <a:rPr lang="en-US" sz="2800" kern="1200" dirty="0">
                <a:solidFill>
                  <a:srgbClr val="002060"/>
                </a:solidFill>
              </a:rPr>
              <a:t> Cave, what should you do to protect the environment?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86" y="2177077"/>
            <a:ext cx="4553331" cy="270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1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2800" kern="1200" dirty="0">
                <a:solidFill>
                  <a:srgbClr val="002060"/>
                </a:solidFill>
              </a:rPr>
              <a:t>10. Name an activity that we should not do when we visit </a:t>
            </a:r>
            <a:r>
              <a:rPr lang="en-US" sz="2800" kern="1200" dirty="0" err="1">
                <a:solidFill>
                  <a:srgbClr val="002060"/>
                </a:solidFill>
              </a:rPr>
              <a:t>Phong</a:t>
            </a:r>
            <a:r>
              <a:rPr lang="en-US" sz="2800" kern="1200" dirty="0">
                <a:solidFill>
                  <a:srgbClr val="002060"/>
                </a:solidFill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</a:rPr>
              <a:t>Nha</a:t>
            </a:r>
            <a:r>
              <a:rPr lang="en-US" sz="2800" kern="1200" dirty="0">
                <a:solidFill>
                  <a:srgbClr val="002060"/>
                </a:solidFill>
              </a:rPr>
              <a:t> Cave.</a:t>
            </a:r>
          </a:p>
        </p:txBody>
      </p:sp>
      <p:sp>
        <p:nvSpPr>
          <p:cNvPr id="3" name="Oval 2"/>
          <p:cNvSpPr/>
          <p:nvPr/>
        </p:nvSpPr>
        <p:spPr>
          <a:xfrm>
            <a:off x="653143" y="339824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7572" y="345267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3929412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up</a:t>
            </a: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7294418" y="4021282"/>
            <a:ext cx="1288473" cy="84653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32" y="2133222"/>
            <a:ext cx="4956097" cy="263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36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65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13" grpId="0" animBg="1"/>
      <p:bldP spid="1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5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Ha Long Bay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11" y="830439"/>
            <a:ext cx="6158778" cy="3823321"/>
          </a:xfrm>
          <a:prstGeom prst="rect">
            <a:avLst/>
          </a:prstGeom>
        </p:spPr>
      </p:pic>
      <p:pic>
        <p:nvPicPr>
          <p:cNvPr id="12" name="Google Shape;14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19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6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4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5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26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4"/>
          <p:cNvSpPr txBox="1"/>
          <p:nvPr/>
        </p:nvSpPr>
        <p:spPr>
          <a:xfrm>
            <a:off x="2807137" y="1787669"/>
            <a:ext cx="3434475" cy="150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i="0" u="none" strike="noStrike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lee"/>
                <a:ea typeface="Handlee"/>
                <a:cs typeface="Handlee"/>
                <a:sym typeface="Handlee"/>
              </a:rPr>
              <a:t>Thank you for your attetion!</a:t>
            </a:r>
            <a:endParaRPr sz="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56" name="Google Shape;556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1251" y="-947409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943990" y="594872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82831" y="186717"/>
            <a:ext cx="3616242" cy="10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05215">
            <a:off x="5014969" y="3433677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6773" y="1354759"/>
            <a:ext cx="2863730" cy="237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45951" y="3853178"/>
            <a:ext cx="1252099" cy="189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1407" y="1592857"/>
            <a:ext cx="1252099" cy="189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720635">
            <a:off x="-58505" y="3904831"/>
            <a:ext cx="4491902" cy="144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214" y="334914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5595707">
            <a:off x="3087402" y="-2156320"/>
            <a:ext cx="220380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Sa Pa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08" y="1017725"/>
            <a:ext cx="5549984" cy="3641591"/>
          </a:xfrm>
          <a:prstGeom prst="rect">
            <a:avLst/>
          </a:prstGeom>
        </p:spPr>
      </p:pic>
      <p:pic>
        <p:nvPicPr>
          <p:cNvPr id="7" name="Google Shape;1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9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Phu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</a:t>
            </a:r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Quoc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Island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74" y="925417"/>
            <a:ext cx="6232251" cy="3876560"/>
          </a:xfrm>
          <a:prstGeom prst="rect">
            <a:avLst/>
          </a:prstGeom>
        </p:spPr>
      </p:pic>
      <p:pic>
        <p:nvPicPr>
          <p:cNvPr id="7" name="Google Shape;1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88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Hoan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</a:t>
            </a:r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Kiem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Lake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32" y="1101687"/>
            <a:ext cx="6621136" cy="3321696"/>
          </a:xfrm>
          <a:prstGeom prst="rect">
            <a:avLst/>
          </a:prstGeom>
        </p:spPr>
      </p:pic>
      <p:pic>
        <p:nvPicPr>
          <p:cNvPr id="8" name="Google Shape;1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96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Da </a:t>
            </a:r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Lat</a:t>
            </a:r>
            <a:endParaRPr lang="en-US" sz="3600" b="1" dirty="0">
              <a:solidFill>
                <a:srgbClr val="D60000"/>
              </a:solidFill>
              <a:latin typeface="Handlee" panose="020B060402020202020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9" y="1017726"/>
            <a:ext cx="6735402" cy="3685023"/>
          </a:xfrm>
          <a:prstGeom prst="rect">
            <a:avLst/>
          </a:prstGeom>
        </p:spPr>
      </p:pic>
      <p:pic>
        <p:nvPicPr>
          <p:cNvPr id="7" name="Google Shape;1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6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4627" y="-98920"/>
            <a:ext cx="10101386" cy="5502384"/>
            <a:chOff x="-74627" y="-98920"/>
            <a:chExt cx="10101386" cy="5502384"/>
          </a:xfrm>
        </p:grpSpPr>
        <p:pic>
          <p:nvPicPr>
            <p:cNvPr id="4" name="Google Shape;190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74627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91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524375" y="-98920"/>
              <a:ext cx="5502384" cy="55023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53"/>
            <a:ext cx="9144000" cy="5727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Phong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</a:t>
            </a:r>
            <a:r>
              <a:rPr lang="en-US" sz="3600" b="1" dirty="0" err="1">
                <a:solidFill>
                  <a:srgbClr val="D60000"/>
                </a:solidFill>
                <a:latin typeface="Handlee" panose="020B0604020202020204" charset="0"/>
              </a:rPr>
              <a:t>Nha</a:t>
            </a:r>
            <a:r>
              <a:rPr lang="en-US" sz="3600" b="1" dirty="0">
                <a:solidFill>
                  <a:srgbClr val="D60000"/>
                </a:solidFill>
                <a:latin typeface="Handlee" panose="020B0604020202020204" charset="0"/>
              </a:rPr>
              <a:t> Cave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88" y="826740"/>
            <a:ext cx="6857023" cy="3651064"/>
          </a:xfrm>
          <a:prstGeom prst="rect">
            <a:avLst/>
          </a:prstGeom>
        </p:spPr>
      </p:pic>
      <p:pic>
        <p:nvPicPr>
          <p:cNvPr id="8" name="Google Shape;1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675385">
            <a:off x="-920538" y="2812828"/>
            <a:ext cx="1949640" cy="298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48385" y="4065713"/>
            <a:ext cx="1119494" cy="107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9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6119" y="3456169"/>
            <a:ext cx="1147881" cy="168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130930">
            <a:off x="7955923" y="497963"/>
            <a:ext cx="1393888" cy="35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4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4064" y="316673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5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4465" y="42735"/>
            <a:ext cx="357053" cy="324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85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920993">
            <a:off x="3664037" y="3884104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66808" y="437713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79385" y="-237358"/>
            <a:ext cx="2218074" cy="2397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833120" y="2035552"/>
            <a:ext cx="5477700" cy="8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CB45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ndlee"/>
                <a:ea typeface="Handlee"/>
                <a:cs typeface="Handlee"/>
                <a:sym typeface="Handlee"/>
              </a:rPr>
              <a:t>VOCABULARY</a:t>
            </a:r>
            <a:endParaRPr sz="900" b="1" dirty="0">
              <a:solidFill>
                <a:srgbClr val="CB45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5567" y="1765513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38" y="-94700"/>
            <a:ext cx="1611543" cy="79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68095" y="555221"/>
            <a:ext cx="1798425" cy="2654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52610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891</Words>
  <Application>Microsoft Office PowerPoint</Application>
  <PresentationFormat>On-screen Show (16:9)</PresentationFormat>
  <Paragraphs>109</Paragraphs>
  <Slides>30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Handlee</vt:lpstr>
      <vt:lpstr>Simple Light</vt:lpstr>
      <vt:lpstr>Office Theme</vt:lpstr>
      <vt:lpstr>1_Office Theme</vt:lpstr>
      <vt:lpstr>PowerPoint Presentation</vt:lpstr>
      <vt:lpstr>PowerPoint Presentation</vt:lpstr>
      <vt:lpstr>Ha Long Bay</vt:lpstr>
      <vt:lpstr>Sa Pa</vt:lpstr>
      <vt:lpstr>Phu Quoc Island</vt:lpstr>
      <vt:lpstr>Hoan Kiem Lake</vt:lpstr>
      <vt:lpstr>Da Lat</vt:lpstr>
      <vt:lpstr>Phong Nha Cave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78</cp:revision>
  <dcterms:modified xsi:type="dcterms:W3CDTF">2024-01-16T10:29:06Z</dcterms:modified>
</cp:coreProperties>
</file>