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38"/>
  </p:notesMasterIdLst>
  <p:sldIdLst>
    <p:sldId id="301" r:id="rId3"/>
    <p:sldId id="257" r:id="rId4"/>
    <p:sldId id="299" r:id="rId5"/>
    <p:sldId id="300" r:id="rId6"/>
    <p:sldId id="297" r:id="rId7"/>
    <p:sldId id="262" r:id="rId8"/>
    <p:sldId id="292" r:id="rId9"/>
    <p:sldId id="294" r:id="rId10"/>
    <p:sldId id="293" r:id="rId11"/>
    <p:sldId id="281" r:id="rId12"/>
    <p:sldId id="282" r:id="rId13"/>
    <p:sldId id="283" r:id="rId14"/>
    <p:sldId id="284" r:id="rId15"/>
    <p:sldId id="285" r:id="rId16"/>
    <p:sldId id="295" r:id="rId17"/>
    <p:sldId id="296" r:id="rId18"/>
    <p:sldId id="273" r:id="rId19"/>
    <p:sldId id="272" r:id="rId20"/>
    <p:sldId id="278" r:id="rId21"/>
    <p:sldId id="275" r:id="rId22"/>
    <p:sldId id="276" r:id="rId23"/>
    <p:sldId id="274" r:id="rId24"/>
    <p:sldId id="277" r:id="rId25"/>
    <p:sldId id="286" r:id="rId26"/>
    <p:sldId id="290" r:id="rId27"/>
    <p:sldId id="289" r:id="rId28"/>
    <p:sldId id="291" r:id="rId29"/>
    <p:sldId id="280" r:id="rId30"/>
    <p:sldId id="287" r:id="rId31"/>
    <p:sldId id="266" r:id="rId32"/>
    <p:sldId id="267" r:id="rId33"/>
    <p:sldId id="268" r:id="rId34"/>
    <p:sldId id="269" r:id="rId35"/>
    <p:sldId id="270" r:id="rId36"/>
    <p:sldId id="271" r:id="rId37"/>
  </p:sldIdLst>
  <p:sldSz cx="12192000" cy="6858000"/>
  <p:notesSz cx="6858000" cy="9144000"/>
  <p:embeddedFontLst>
    <p:embeddedFont>
      <p:font typeface="Bookman Old Style" panose="02050604050505020204" pitchFamily="18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Open Sans" panose="020B0604020202020204" charset="0"/>
      <p:regular r:id="rId47"/>
      <p:bold r:id="rId48"/>
      <p:italic r:id="rId49"/>
      <p:boldItalic r:id="rId50"/>
    </p:embeddedFont>
    <p:embeddedFont>
      <p:font typeface="Trebuchet MS" panose="020B0603020202020204" pitchFamily="34" charset="0"/>
      <p:regular r:id="rId51"/>
      <p:bold r:id="rId52"/>
      <p:italic r:id="rId53"/>
      <p:boldItalic r:id="rId54"/>
    </p:embeddedFont>
    <p:embeddedFont>
      <p:font typeface="Wingdings 3" panose="05040102010807070707" pitchFamily="18" charset="2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i1NLfX97YhvChVK33ViYipUKFT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BC571C-A530-40E6-8C9E-8F67729A88D1}">
  <a:tblStyle styleId="{BFBC571C-A530-40E6-8C9E-8F67729A88D1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CF35AF8-32CA-47ED-A22D-E1B544C673AC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2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422B56B-7B96-4811-BFEF-B0F47A9225D5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6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2-02T15:32:20.4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12294 16880 0,'18'0'125,"0"0"-125,-1 0 15,54 18 1,52 0-1,-52-18 1,35 17 0,-71 1-16,35-18 15,1 0 1,35 0 0,-18 0-1,-35 0 1,18 18 15,-54-18-15,1-18-1,-1 18 63,19 18-62,17-1 0,-71-17 93,0 0-93,-17 0-1,17 0 1,-17 0 0,-18 0-16,-17 0 31,52 0-16,-52 0 1,52 0 0,-53 0-1,-52 0 1,70 0 0,35 0 15,-17 0-16,17 0 1,1 0 0,-1 0-16,-17 0 15,-36 0 1,36 0 0,-36 18-1,54-18 1,-19 0-1,1 0 1,18 0 0,-19 0-1,1 0 1,-18 0 0,-123 18-1,140-18 16,-16 35-15,34-18 93,18 1-109,18-18 16,34 35 0,37 1-1,52-1 1,-53-17 0,0-1-1,0 1 1,-17-18-1,158-18 1,-17 18 15,-106-17-15,-71-1 0,-17 18-1,17 0 1,-17 0-16,-1 0 15,1 0 17,35 0 30,-36 0-46,142 70-16,-106-70 15,-18 18 1,71-18 0,-88 0-1,-1 35 32,-52-35-47,0 0 16,17 0 46,-52-17-46,52 17 0,-17 0-1,-18-36-15,-35-16 31,-18 16-15,88 19 0,-35-1-1,-17 0 1,34 18 0,-69-35-1,34 0 1,-17 35-1,53 0 1,17 0 0,0 0-1,-52 0 1,52 0-16,-17 0 16,-36-18-1,54 18 16,-1 0-15,0 0 0,-17 0-1,17 0 1,-17 0 0,-18 0-1,36 0 1,-36 18 15,88-18 172,0 0-203,89 0 16,70 0-1,0-35 1,-106 17 0,-17 18-1,17-35 1,-35 35 0,-18 0-1,0 0 1,-17-18 15,-1 18-15,1 0-1,35 0 1,-53-18 156,-35 1-172,17-19 15,-35 19 1,-17-18 0,-36-1-1,18 36 1,17 0 0,-88 0-1,71 0 1,35 0-1,18 0 1,17 0 15,1 0-31,-1 0 16,0 0 0,1 0 15,-19 18 141,72 0-157,-1-18-15,36 0 16,140 35 0,-140-18-1,-1 1 1,-52-18-1,53 18 17,17-18-17,0 0 1,-35 0 0,-18 35-1,18-17 1,-35-18 78,-1 0-94,19 0 15,-54 0 79,0 0-94,-70 0 16,-35 17-1,-36 19 1,-18 34-1,89-52 1,18-18 0,17 17-1,-88 1 1,105-18 0,19 0-1,-36 0 1,0 18-1,18-18 1,17 17 15,-17-17-15,17 0 0,-17 0-1,0 0 1,17 0-1,0 0 95,-17 36-32,35-1-62,35-18-1,18 1 1,-35 0-16,17-1 15,18-17-15,0 18 16,123-18 0,177 0-1,-88 0 1,-142 0 0,-52 0-1,-54 0 1,1-18 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2-02T15:31:57.5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12894 16545 0,'-18'0'79,"-17"0"-64,0 0 1,-89 0-1,-17 0 1,35 0 0,18 0-1,18 0 1,34 18 0,1 0-1,0-18 1,17 0-1,-35 35 17,36-18-32,-54 36 15,53-17 1,-17 17 0,0-36-1,35 1 1,-18 17-1,1 0 1,-1-17 0,0 0-1,1 17 17,17-17-32,-18 17 15,18-17 1,-18 17 15,1-18-15,17 36-1,-18-17 1,18 34 0,0-17-1,0-18 1,0 1-1,0-19 1,0 54 0,18-18-1,-1-36 17,1 1 14,0-18-30,-1 0 0,124 0-1,-88 0 1,36 0 0,-1-18-1,-18 1 1,-34-19-16,-1-16 15,0 34 1,-17 18 0,35 0-1,0-18 1,-18 1 0,-17-1-1,-1 18 1,36 0 15,-35 0-15,17 0-1,18 0 1,17-35 0,19 17-1,-72 0 1,1 18-1,0-17 1,-1 17 0,36-18-1,0-17 1,-18 17 0,18-70-1,-17 70 1,-1-34 15,18-1-15,-18 35-1,-35 0 1,18 1 0,-18-19 30,0 19-30,0-1 0,0-17-1,0 17-15,0 1 16,0-19 0,0 1 15,-18 17-31,18 1 31,-18 17 0,-17-18 32,17 18-32,1 0-15,-18 0-16,-1 0 15,-34 0 1,-89-18 0,53 89-1,-35-71 1,123-18 15,-35 18-15,36 0-1,-54 0 1,-17-35 0,70 35-1,-52-18 1,52 18-1,1 0 1,-1 0 15,0 0-15,-88 0-16,89 0 31,-18 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81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13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64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49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86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64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7425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31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8489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1385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56388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3684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201291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3522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38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8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3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slide" Target="slide24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slide" Target="slide22.xml"/><Relationship Id="rId4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1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7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6.emf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ender Equality Song">
            <a:hlinkClick r:id="" action="ppaction://media"/>
            <a:extLst>
              <a:ext uri="{FF2B5EF4-FFF2-40B4-BE49-F238E27FC236}">
                <a16:creationId xmlns:a16="http://schemas.microsoft.com/office/drawing/2014/main" id="{A84DBBFB-2639-4941-B693-69CA7178E9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4"/>
            <a:ext cx="11825605" cy="665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9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5DA7695-EEA2-4EB7-AC72-1BB55F61F2D4}"/>
              </a:ext>
            </a:extLst>
          </p:cNvPr>
          <p:cNvSpPr/>
          <p:nvPr/>
        </p:nvSpPr>
        <p:spPr>
          <a:xfrm>
            <a:off x="5720080" y="4104640"/>
            <a:ext cx="955040" cy="965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9F1A5-E137-408C-85A1-EC654EB2B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160" y="291464"/>
            <a:ext cx="11440160" cy="6261735"/>
          </a:xfrm>
        </p:spPr>
        <p:txBody>
          <a:bodyPr>
            <a:normAutofit/>
          </a:bodyPr>
          <a:lstStyle/>
          <a:p>
            <a:pPr marL="114300" indent="0">
              <a:lnSpc>
                <a:spcPct val="115000"/>
              </a:lnSpc>
              <a:buNone/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II/ Choose the word which has a different stress pattern from the others.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lnSpc>
                <a:spcPct val="115000"/>
              </a:lnSpc>
              <a:buNone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indent="0">
              <a:lnSpc>
                <a:spcPct val="115000"/>
              </a:lnSpc>
              <a:buNone/>
            </a:pPr>
            <a:r>
              <a:rPr lang="en-US" sz="48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QUESTION 1. </a:t>
            </a:r>
          </a:p>
          <a:p>
            <a:pPr marL="114300" indent="0">
              <a:lnSpc>
                <a:spcPct val="115000"/>
              </a:lnSpc>
              <a:buNone/>
            </a:pP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opposite		B. 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</a:rPr>
              <a:t>practical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</a:p>
          <a:p>
            <a:pPr marL="114300" indent="0">
              <a:lnSpc>
                <a:spcPct val="115000"/>
              </a:lnSpc>
              <a:buNone/>
            </a:pP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</a:rPr>
              <a:t>national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D. 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</a:rPr>
              <a:t>discover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B5D7219-321C-4C49-92E0-F15462D2E68E}"/>
              </a:ext>
            </a:extLst>
          </p:cNvPr>
          <p:cNvSpPr/>
          <p:nvPr/>
        </p:nvSpPr>
        <p:spPr>
          <a:xfrm>
            <a:off x="350520" y="4094480"/>
            <a:ext cx="955040" cy="965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9F1A5-E137-408C-85A1-EC654EB2B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560" y="403224"/>
            <a:ext cx="11526520" cy="5530215"/>
          </a:xfrm>
        </p:spPr>
        <p:txBody>
          <a:bodyPr>
            <a:normAutofit/>
          </a:bodyPr>
          <a:lstStyle/>
          <a:p>
            <a:pPr marL="114300" indent="0">
              <a:lnSpc>
                <a:spcPct val="115000"/>
              </a:lnSpc>
              <a:buNone/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Choose the word which has a different stress pattern from the others.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indent="0">
              <a:lnSpc>
                <a:spcPct val="115000"/>
              </a:lnSpc>
              <a:buNone/>
            </a:pPr>
            <a:r>
              <a:rPr lang="en-US" sz="5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QUESTION 2. </a:t>
            </a:r>
          </a:p>
          <a:p>
            <a:pPr marL="114300" indent="0">
              <a:lnSpc>
                <a:spcPct val="115000"/>
              </a:lnSpc>
              <a:buNone/>
            </a:pP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expensive		B. 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</a:rPr>
              <a:t>fantastic</a:t>
            </a: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</a:p>
          <a:p>
            <a:pPr marL="114300" indent="0">
              <a:lnSpc>
                <a:spcPct val="115000"/>
              </a:lnSpc>
              <a:buNone/>
            </a:pP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</a:rPr>
              <a:t>popular</a:t>
            </a: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		     D. develop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12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4579623-B013-4C45-96DE-41A3D384E5A9}"/>
              </a:ext>
            </a:extLst>
          </p:cNvPr>
          <p:cNvSpPr/>
          <p:nvPr/>
        </p:nvSpPr>
        <p:spPr>
          <a:xfrm>
            <a:off x="6710680" y="2296160"/>
            <a:ext cx="955040" cy="965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9F1A5-E137-408C-85A1-EC654EB2B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0520" y="382905"/>
            <a:ext cx="11490960" cy="4351338"/>
          </a:xfrm>
        </p:spPr>
        <p:txBody>
          <a:bodyPr>
            <a:normAutofit fontScale="92500"/>
          </a:bodyPr>
          <a:lstStyle/>
          <a:p>
            <a:pPr marL="114300" indent="0">
              <a:lnSpc>
                <a:spcPct val="115000"/>
              </a:lnSpc>
              <a:buNone/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Choose the word which has a different stress pattern from the others.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lnSpc>
                <a:spcPct val="115000"/>
              </a:lnSpc>
              <a:buNone/>
            </a:pPr>
            <a:r>
              <a:rPr lang="en-US" sz="5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QUESTION 3. </a:t>
            </a:r>
          </a:p>
          <a:p>
            <a:pPr marL="114300" indent="0">
              <a:lnSpc>
                <a:spcPct val="115000"/>
              </a:lnSpc>
              <a:buNone/>
            </a:pPr>
            <a:r>
              <a:rPr lang="en-US" sz="7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A. </a:t>
            </a:r>
            <a:r>
              <a:rPr lang="en-US" sz="7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organise</a:t>
            </a:r>
            <a:r>
              <a:rPr lang="en-US" sz="7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B. important		C. benefit 		     D. celebrate</a:t>
            </a:r>
            <a:endParaRPr lang="en-US" sz="6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00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0D1DCB1-8A11-4887-B4DC-F1DD264920E9}"/>
              </a:ext>
            </a:extLst>
          </p:cNvPr>
          <p:cNvSpPr/>
          <p:nvPr/>
        </p:nvSpPr>
        <p:spPr>
          <a:xfrm>
            <a:off x="5816600" y="2264091"/>
            <a:ext cx="955040" cy="965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9F1A5-E137-408C-85A1-EC654EB2B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52424"/>
            <a:ext cx="11262360" cy="5835015"/>
          </a:xfrm>
        </p:spPr>
        <p:txBody>
          <a:bodyPr>
            <a:normAutofit/>
          </a:bodyPr>
          <a:lstStyle/>
          <a:p>
            <a:pPr marL="114300" indent="0">
              <a:lnSpc>
                <a:spcPct val="115000"/>
              </a:lnSpc>
              <a:buNone/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Choose the word which has a different stress pattern from the others.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lnSpc>
                <a:spcPct val="115000"/>
              </a:lnSpc>
              <a:buNone/>
            </a:pPr>
            <a:r>
              <a:rPr lang="fr-FR" sz="48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QUESTION 4. </a:t>
            </a:r>
          </a:p>
          <a:p>
            <a:pPr marL="114300" indent="0">
              <a:lnSpc>
                <a:spcPct val="115000"/>
              </a:lnSpc>
              <a:buNone/>
            </a:pPr>
            <a:r>
              <a:rPr lang="fr-FR" sz="6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fr-FR" sz="6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difficult</a:t>
            </a:r>
            <a:r>
              <a:rPr lang="fr-FR" sz="6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B. </a:t>
            </a:r>
            <a:r>
              <a:rPr lang="fr-FR" sz="6600" dirty="0">
                <a:latin typeface="Times New Roman" panose="02020603050405020304" pitchFamily="18" charset="0"/>
                <a:ea typeface="Calibri" panose="020F0502020204030204" pitchFamily="34" charset="0"/>
              </a:rPr>
              <a:t>continue</a:t>
            </a:r>
            <a:r>
              <a:rPr lang="fr-FR" sz="6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</a:p>
          <a:p>
            <a:pPr marL="114300" indent="0">
              <a:lnSpc>
                <a:spcPct val="115000"/>
              </a:lnSpc>
              <a:buNone/>
            </a:pPr>
            <a:r>
              <a:rPr lang="fr-FR" sz="6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fr-FR" sz="6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physical</a:t>
            </a:r>
            <a:r>
              <a:rPr lang="fr-FR" sz="6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6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D. parachute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24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7C144F8-5D28-40F7-8E89-ABDFEDD0B779}"/>
              </a:ext>
            </a:extLst>
          </p:cNvPr>
          <p:cNvSpPr/>
          <p:nvPr/>
        </p:nvSpPr>
        <p:spPr>
          <a:xfrm>
            <a:off x="1315720" y="2326640"/>
            <a:ext cx="955040" cy="965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9F1A5-E137-408C-85A1-EC654EB2B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0520" y="413384"/>
            <a:ext cx="11363960" cy="6180455"/>
          </a:xfrm>
        </p:spPr>
        <p:txBody>
          <a:bodyPr>
            <a:normAutofit/>
          </a:bodyPr>
          <a:lstStyle/>
          <a:p>
            <a:pPr marL="114300" indent="0">
              <a:lnSpc>
                <a:spcPct val="115000"/>
              </a:lnSpc>
              <a:buNone/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Choose the word which has a different stress pattern from the others.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lnSpc>
                <a:spcPct val="115000"/>
              </a:lnSpc>
              <a:buNone/>
            </a:pPr>
            <a:r>
              <a:rPr lang="en-US" sz="48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QUESTION 5. </a:t>
            </a:r>
          </a:p>
          <a:p>
            <a:pPr marL="114300" indent="0">
              <a:lnSpc>
                <a:spcPct val="115000"/>
              </a:lnSpc>
              <a:buNone/>
            </a:pP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A. encourage		B. 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</a:rPr>
              <a:t>educate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	C. 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</a:rPr>
              <a:t>medical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    D. 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</a:rPr>
              <a:t>dangerous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ACEFDCF-40EC-42C2-B428-AF55AD8F45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953511"/>
              </p:ext>
            </p:extLst>
          </p:nvPr>
        </p:nvGraphicFramePr>
        <p:xfrm>
          <a:off x="853440" y="425026"/>
          <a:ext cx="8666480" cy="579120"/>
        </p:xfrm>
        <a:graphic>
          <a:graphicData uri="http://schemas.openxmlformats.org/drawingml/2006/table">
            <a:tbl>
              <a:tblPr firstRow="1" bandRow="1">
                <a:tableStyleId>{BFBC571C-A530-40E6-8C9E-8F67729A88D1}</a:tableStyleId>
              </a:tblPr>
              <a:tblGrid>
                <a:gridCol w="8666480">
                  <a:extLst>
                    <a:ext uri="{9D8B030D-6E8A-4147-A177-3AD203B41FA5}">
                      <a16:colId xmlns:a16="http://schemas.microsoft.com/office/drawing/2014/main" val="2058635694"/>
                    </a:ext>
                  </a:extLst>
                </a:gridCol>
              </a:tblGrid>
              <a:tr h="379306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I/ Match the words with their meanings.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29006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319DA2-68D7-40CE-B66C-F090434222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753417"/>
              </p:ext>
            </p:extLst>
          </p:nvPr>
        </p:nvGraphicFramePr>
        <p:xfrm>
          <a:off x="447040" y="1088220"/>
          <a:ext cx="11430000" cy="5767704"/>
        </p:xfrm>
        <a:graphic>
          <a:graphicData uri="http://schemas.openxmlformats.org/drawingml/2006/table">
            <a:tbl>
              <a:tblPr firstRow="1" bandRow="1">
                <a:tableStyleId>{BFBC571C-A530-40E6-8C9E-8F67729A88D1}</a:tableStyleId>
              </a:tblPr>
              <a:tblGrid>
                <a:gridCol w="3982720">
                  <a:extLst>
                    <a:ext uri="{9D8B030D-6E8A-4147-A177-3AD203B41FA5}">
                      <a16:colId xmlns:a16="http://schemas.microsoft.com/office/drawing/2014/main" val="1397696519"/>
                    </a:ext>
                  </a:extLst>
                </a:gridCol>
                <a:gridCol w="7447280">
                  <a:extLst>
                    <a:ext uri="{9D8B030D-6E8A-4147-A177-3AD203B41FA5}">
                      <a16:colId xmlns:a16="http://schemas.microsoft.com/office/drawing/2014/main" val="3190219671"/>
                    </a:ext>
                  </a:extLst>
                </a:gridCol>
              </a:tblGrid>
              <a:tr h="11226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/>
                        <a:t>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1. equality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A.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The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male</a:t>
                      </a:r>
                      <a:r>
                        <a:rPr lang="vi-VN" sz="28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or</a:t>
                      </a:r>
                      <a:r>
                        <a:rPr lang="en-US" sz="28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female</a:t>
                      </a:r>
                      <a:r>
                        <a:rPr lang="vi-VN" sz="28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en-US" sz="2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sex</a:t>
                      </a:r>
                      <a:r>
                        <a:rPr lang="vi-VN" sz="28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or the </a:t>
                      </a:r>
                      <a:r>
                        <a:rPr lang="en-US" sz="2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state</a:t>
                      </a:r>
                      <a:r>
                        <a:rPr lang="vi-VN" sz="28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of being either </a:t>
                      </a:r>
                      <a:r>
                        <a:rPr lang="en-US" sz="2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male</a:t>
                      </a:r>
                      <a:r>
                        <a:rPr lang="vi-VN" sz="28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or </a:t>
                      </a:r>
                      <a:r>
                        <a:rPr lang="en-US" sz="2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female.</a:t>
                      </a:r>
                      <a:endParaRPr lang="en-US" sz="28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890505"/>
                  </a:ext>
                </a:extLst>
              </a:tr>
              <a:tr h="924178">
                <a:tc>
                  <a:txBody>
                    <a:bodyPr/>
                    <a:lstStyle/>
                    <a:p>
                      <a:pPr marL="76200" marR="0" lvl="0" indent="0" algn="l" defTabSz="914400" rtl="0" eaLnBrk="1" fontAlgn="auto" latinLnBrk="0" hangingPunct="1">
                        <a:lnSpc>
                          <a:spcPts val="16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/>
                        <a:sym typeface="Arial"/>
                      </a:endParaRPr>
                    </a:p>
                    <a:p>
                      <a:pPr marL="76200" marR="0" lvl="0" indent="0" algn="l" defTabSz="914400" rtl="0" eaLnBrk="1" fontAlgn="auto" latinLnBrk="0" hangingPunct="1">
                        <a:lnSpc>
                          <a:spcPts val="16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a:t>2. opportunity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a:t>B.</a:t>
                      </a:r>
                      <a:r>
                        <a:rPr kumimoji="0" lang="vi-VN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a:t> having little or no formal education at school</a:t>
                      </a:r>
                      <a:endPara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309511"/>
                  </a:ext>
                </a:extLst>
              </a:tr>
              <a:tr h="1287493">
                <a:tc>
                  <a:txBody>
                    <a:bodyPr/>
                    <a:lstStyle/>
                    <a:p>
                      <a:pPr marL="76200" marR="0" lvl="0" indent="0" algn="l" defTabSz="914400" rtl="0" eaLnBrk="1" fontAlgn="auto" latinLnBrk="0" hangingPunct="1">
                        <a:lnSpc>
                          <a:spcPts val="16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/>
                        <a:sym typeface="Arial"/>
                      </a:endParaRPr>
                    </a:p>
                    <a:p>
                      <a:pPr marL="76200" marR="0" lvl="0" indent="0" algn="l" defTabSz="914400" rtl="0" eaLnBrk="1" fontAlgn="auto" latinLnBrk="0" hangingPunct="1">
                        <a:lnSpc>
                          <a:spcPts val="16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a:t>3. domestic violence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0" marR="0" lvl="0" indent="0" algn="l" defTabSz="914400" rtl="0" eaLnBrk="1" fontAlgn="auto" latinLnBrk="0" hangingPunct="1">
                        <a:lnSpc>
                          <a:spcPts val="16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/>
                        <a:sym typeface="Arial"/>
                      </a:endParaRPr>
                    </a:p>
                    <a:p>
                      <a:pPr marL="63500" marR="0" lvl="0" indent="0" algn="l" defTabSz="914400" rtl="0" eaLnBrk="1" fontAlgn="auto" latinLnBrk="0" hangingPunct="1">
                        <a:lnSpc>
                          <a:spcPts val="16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a:t>C. a time when a particular situation makes it </a:t>
                      </a:r>
                    </a:p>
                    <a:p>
                      <a:pPr marL="63500" marR="0" lvl="0" indent="0" algn="l" defTabSz="914400" rtl="0" eaLnBrk="1" fontAlgn="auto" latinLnBrk="0" hangingPunct="1">
                        <a:lnSpc>
                          <a:spcPts val="16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/>
                        <a:sym typeface="Arial"/>
                      </a:endParaRPr>
                    </a:p>
                    <a:p>
                      <a:pPr marL="63500" marR="0" lvl="0" indent="0" algn="l" defTabSz="914400" rtl="0" eaLnBrk="1" fontAlgn="auto" latinLnBrk="0" hangingPunct="1">
                        <a:lnSpc>
                          <a:spcPts val="16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a:t>        possible to do or achieve something</a:t>
                      </a:r>
                    </a:p>
                    <a:p>
                      <a:pPr algn="l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4963"/>
                  </a:ext>
                </a:extLst>
              </a:tr>
              <a:tr h="9241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a:t>4. gender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0" marR="0" lvl="0" indent="0" algn="l" defTabSz="914400" rtl="0" eaLnBrk="1" fontAlgn="auto" latinLnBrk="0" hangingPunct="1">
                        <a:lnSpc>
                          <a:spcPts val="16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/>
                        <a:sym typeface="Arial"/>
                      </a:endParaRPr>
                    </a:p>
                    <a:p>
                      <a:pPr marL="577850" marR="0" lvl="0" indent="-514350" algn="l" defTabSz="914400" rtl="0" eaLnBrk="1" fontAlgn="auto" latinLnBrk="0" hangingPunct="1">
                        <a:lnSpc>
                          <a:spcPts val="16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lphaUcPeriod" startAt="4"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a:t>the  fact  of  being  equal  in  rights,  status  or </a:t>
                      </a:r>
                    </a:p>
                    <a:p>
                      <a:pPr marL="63500" marR="0" lvl="0" indent="0" algn="l" defTabSz="914400" rtl="0" eaLnBrk="1" fontAlgn="auto" latinLnBrk="0" hangingPunct="1">
                        <a:lnSpc>
                          <a:spcPts val="16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/>
                        <a:sym typeface="Arial"/>
                      </a:endParaRPr>
                    </a:p>
                    <a:p>
                      <a:pPr marL="63500" marR="0" lvl="0" indent="0" algn="l" defTabSz="914400" rtl="0" eaLnBrk="1" fontAlgn="auto" latinLnBrk="0" hangingPunct="1">
                        <a:lnSpc>
                          <a:spcPts val="16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a:t>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193594"/>
                  </a:ext>
                </a:extLst>
              </a:tr>
              <a:tr h="13690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a:t>5. </a:t>
                      </a:r>
                      <a:r>
                        <a:rPr kumimoji="0" lang="vi-VN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a:t>uneducated</a:t>
                      </a:r>
                      <a:endPara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/>
                        <a:sym typeface="Arial"/>
                      </a:endParaRPr>
                    </a:p>
                    <a:p>
                      <a:pPr algn="l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0" marR="0" lvl="0" indent="0" algn="l" defTabSz="914400" rtl="0" eaLnBrk="1" fontAlgn="auto" latinLnBrk="0" hangingPunct="1">
                        <a:lnSpc>
                          <a:spcPts val="16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/>
                        <a:sym typeface="Arial"/>
                      </a:endParaRPr>
                    </a:p>
                    <a:p>
                      <a:pPr marL="63500" marR="0" lvl="0" indent="0" algn="l" defTabSz="914400" rtl="0" eaLnBrk="1" fontAlgn="auto" latinLnBrk="0" hangingPunct="1">
                        <a:lnSpc>
                          <a:spcPts val="16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a:t>E. violent behavior that is intended to hurt </a:t>
                      </a:r>
                    </a:p>
                    <a:p>
                      <a:pPr marL="635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/>
                          <a:sym typeface="Arial"/>
                        </a:rPr>
                        <a:t>someone you live with.</a:t>
                      </a:r>
                    </a:p>
                    <a:p>
                      <a:pPr algn="l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552392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7BB6DA4-EBC0-454E-87EB-00B2511A0E25}"/>
              </a:ext>
            </a:extLst>
          </p:cNvPr>
          <p:cNvCxnSpPr/>
          <p:nvPr/>
        </p:nvCxnSpPr>
        <p:spPr>
          <a:xfrm>
            <a:off x="2214880" y="1473200"/>
            <a:ext cx="2712720" cy="3180080"/>
          </a:xfrm>
          <a:prstGeom prst="straightConnector1">
            <a:avLst/>
          </a:prstGeom>
          <a:ln w="381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C1C9F4-8A39-43E5-968B-806B62ACE958}"/>
              </a:ext>
            </a:extLst>
          </p:cNvPr>
          <p:cNvCxnSpPr>
            <a:cxnSpLocks/>
          </p:cNvCxnSpPr>
          <p:nvPr/>
        </p:nvCxnSpPr>
        <p:spPr>
          <a:xfrm>
            <a:off x="2722880" y="2580640"/>
            <a:ext cx="1899920" cy="731520"/>
          </a:xfrm>
          <a:prstGeom prst="straightConnector1">
            <a:avLst/>
          </a:prstGeom>
          <a:ln w="381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366CA4-E1F7-437A-BA62-578572517BD7}"/>
              </a:ext>
            </a:extLst>
          </p:cNvPr>
          <p:cNvCxnSpPr>
            <a:cxnSpLocks/>
          </p:cNvCxnSpPr>
          <p:nvPr/>
        </p:nvCxnSpPr>
        <p:spPr>
          <a:xfrm>
            <a:off x="2722880" y="3545841"/>
            <a:ext cx="1818640" cy="2214879"/>
          </a:xfrm>
          <a:prstGeom prst="straightConnector1">
            <a:avLst/>
          </a:prstGeom>
          <a:ln w="381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D1FDE62-F0AC-467B-BBA7-9179F119E9FA}"/>
              </a:ext>
            </a:extLst>
          </p:cNvPr>
          <p:cNvCxnSpPr>
            <a:cxnSpLocks/>
          </p:cNvCxnSpPr>
          <p:nvPr/>
        </p:nvCxnSpPr>
        <p:spPr>
          <a:xfrm flipV="1">
            <a:off x="2042160" y="1656081"/>
            <a:ext cx="2540000" cy="3230880"/>
          </a:xfrm>
          <a:prstGeom prst="straightConnector1">
            <a:avLst/>
          </a:prstGeom>
          <a:ln w="381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B9A846C-50F4-4001-9D62-3A9235482012}"/>
              </a:ext>
            </a:extLst>
          </p:cNvPr>
          <p:cNvCxnSpPr>
            <a:cxnSpLocks/>
          </p:cNvCxnSpPr>
          <p:nvPr/>
        </p:nvCxnSpPr>
        <p:spPr>
          <a:xfrm flipV="1">
            <a:off x="2580640" y="2722880"/>
            <a:ext cx="2042160" cy="3046901"/>
          </a:xfrm>
          <a:prstGeom prst="straightConnector1">
            <a:avLst/>
          </a:prstGeom>
          <a:ln w="381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DC845B-575B-4799-A55B-68E92FE29159}"/>
              </a:ext>
            </a:extLst>
          </p:cNvPr>
          <p:cNvCxnSpPr/>
          <p:nvPr/>
        </p:nvCxnSpPr>
        <p:spPr>
          <a:xfrm>
            <a:off x="5567680" y="1574801"/>
            <a:ext cx="5689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DA531B-A5EC-4AC1-B7A9-D62A201F2692}"/>
              </a:ext>
            </a:extLst>
          </p:cNvPr>
          <p:cNvCxnSpPr>
            <a:cxnSpLocks/>
          </p:cNvCxnSpPr>
          <p:nvPr/>
        </p:nvCxnSpPr>
        <p:spPr>
          <a:xfrm>
            <a:off x="6725920" y="1564641"/>
            <a:ext cx="924560" cy="1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39F9F6-4B23-44F2-B333-C7605721F4B0}"/>
              </a:ext>
            </a:extLst>
          </p:cNvPr>
          <p:cNvCxnSpPr>
            <a:cxnSpLocks/>
          </p:cNvCxnSpPr>
          <p:nvPr/>
        </p:nvCxnSpPr>
        <p:spPr>
          <a:xfrm>
            <a:off x="8686800" y="2733041"/>
            <a:ext cx="12903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7B37EA-7086-4209-AE68-841B7E2C510B}"/>
              </a:ext>
            </a:extLst>
          </p:cNvPr>
          <p:cNvCxnSpPr>
            <a:cxnSpLocks/>
          </p:cNvCxnSpPr>
          <p:nvPr/>
        </p:nvCxnSpPr>
        <p:spPr>
          <a:xfrm>
            <a:off x="7747000" y="4084321"/>
            <a:ext cx="924560" cy="1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DEAE86F-09EA-47DA-A22F-FE268203421C}"/>
              </a:ext>
            </a:extLst>
          </p:cNvPr>
          <p:cNvCxnSpPr>
            <a:cxnSpLocks/>
          </p:cNvCxnSpPr>
          <p:nvPr/>
        </p:nvCxnSpPr>
        <p:spPr>
          <a:xfrm>
            <a:off x="7924800" y="5019041"/>
            <a:ext cx="66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C030F19-DA27-4EC6-B22A-31AF99BBC340}"/>
              </a:ext>
            </a:extLst>
          </p:cNvPr>
          <p:cNvCxnSpPr>
            <a:cxnSpLocks/>
          </p:cNvCxnSpPr>
          <p:nvPr/>
        </p:nvCxnSpPr>
        <p:spPr>
          <a:xfrm>
            <a:off x="5024120" y="5943601"/>
            <a:ext cx="924560" cy="1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62D05A0-2DEA-4C8E-AD67-79F48CE35D60}"/>
              </a:ext>
            </a:extLst>
          </p:cNvPr>
          <p:cNvCxnSpPr/>
          <p:nvPr/>
        </p:nvCxnSpPr>
        <p:spPr>
          <a:xfrm>
            <a:off x="5293360" y="3667761"/>
            <a:ext cx="5689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61DF4B8-0A70-4C54-A861-9A0AFC33AE6F}"/>
              </a:ext>
            </a:extLst>
          </p:cNvPr>
          <p:cNvCxnSpPr>
            <a:cxnSpLocks/>
          </p:cNvCxnSpPr>
          <p:nvPr/>
        </p:nvCxnSpPr>
        <p:spPr>
          <a:xfrm>
            <a:off x="5420360" y="4094481"/>
            <a:ext cx="924560" cy="1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1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40483B-303A-413A-96C6-3004405B6EB7}"/>
              </a:ext>
            </a:extLst>
          </p:cNvPr>
          <p:cNvSpPr/>
          <p:nvPr/>
        </p:nvSpPr>
        <p:spPr>
          <a:xfrm>
            <a:off x="467360" y="292757"/>
            <a:ext cx="11460480" cy="5907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lnSpc>
                <a:spcPct val="115000"/>
              </a:lnSpc>
            </a:pPr>
            <a:r>
              <a:rPr lang="en-US" sz="2800" b="1" u="sng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II/ Circle the best word.</a:t>
            </a:r>
            <a:endParaRPr lang="en-US" sz="2400" u="sng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ts val="945"/>
              </a:lnSpc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  <a:tabLst>
                <a:tab pos="254000" algn="l"/>
              </a:tabLs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good surgeon must have physical and mental (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strong/strength).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ts val="930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12700" lvl="0" indent="-342900">
              <a:lnSpc>
                <a:spcPct val="95000"/>
              </a:lnSpc>
              <a:buFont typeface="+mj-lt"/>
              <a:buAutoNum type="arabicPeriod" startAt="2"/>
              <a:tabLst>
                <a:tab pos="231775" algn="l"/>
              </a:tabLs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Unfortunately, in many parts of the world men and women have an (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equal/unequal)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status.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ts val="1240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ts val="930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  <a:tabLst>
                <a:tab pos="177800" algn="l"/>
              </a:tabLs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What can (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education/educated)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girls do for their children and families?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ts val="1250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12700" lvl="0">
              <a:lnSpc>
                <a:spcPct val="94000"/>
              </a:lnSpc>
              <a:tabLst>
                <a:tab pos="229870" algn="l"/>
              </a:tabLs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My father can work well (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above/under)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pressure and he doesn’t mind working long hours.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ts val="1255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12700" lvl="0">
              <a:lnSpc>
                <a:spcPct val="94000"/>
              </a:lnSpc>
              <a:tabLst>
                <a:tab pos="248285" algn="l"/>
              </a:tabLs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Doctors usually make important decision about patients’ health and (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safe/safety)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2163F4-7608-4694-A0AA-15D609D42034}"/>
              </a:ext>
            </a:extLst>
          </p:cNvPr>
          <p:cNvCxnSpPr>
            <a:cxnSpLocks/>
          </p:cNvCxnSpPr>
          <p:nvPr/>
        </p:nvCxnSpPr>
        <p:spPr>
          <a:xfrm>
            <a:off x="10220960" y="1473200"/>
            <a:ext cx="15036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9C98DD-122C-47A3-804D-823C76144462}"/>
              </a:ext>
            </a:extLst>
          </p:cNvPr>
          <p:cNvCxnSpPr>
            <a:cxnSpLocks/>
          </p:cNvCxnSpPr>
          <p:nvPr/>
        </p:nvCxnSpPr>
        <p:spPr>
          <a:xfrm>
            <a:off x="2651760" y="2529840"/>
            <a:ext cx="15036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40D8FB-455B-49AF-AD4A-A4369BFF7C7C}"/>
              </a:ext>
            </a:extLst>
          </p:cNvPr>
          <p:cNvCxnSpPr>
            <a:cxnSpLocks/>
          </p:cNvCxnSpPr>
          <p:nvPr/>
        </p:nvCxnSpPr>
        <p:spPr>
          <a:xfrm>
            <a:off x="6390640" y="4551680"/>
            <a:ext cx="975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557794-2E94-45DB-88BC-EB026B7F8A13}"/>
              </a:ext>
            </a:extLst>
          </p:cNvPr>
          <p:cNvCxnSpPr>
            <a:cxnSpLocks/>
          </p:cNvCxnSpPr>
          <p:nvPr/>
        </p:nvCxnSpPr>
        <p:spPr>
          <a:xfrm>
            <a:off x="4683760" y="3302000"/>
            <a:ext cx="15036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5CE460-A655-41C2-B7BF-80FC79AD234C}"/>
              </a:ext>
            </a:extLst>
          </p:cNvPr>
          <p:cNvCxnSpPr>
            <a:cxnSpLocks/>
          </p:cNvCxnSpPr>
          <p:nvPr/>
        </p:nvCxnSpPr>
        <p:spPr>
          <a:xfrm>
            <a:off x="2250440" y="6179952"/>
            <a:ext cx="10871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568F57F-849D-4C7B-AC29-0764FC33BC76}"/>
              </a:ext>
            </a:extLst>
          </p:cNvPr>
          <p:cNvSpPr txBox="1"/>
          <p:nvPr/>
        </p:nvSpPr>
        <p:spPr>
          <a:xfrm>
            <a:off x="6868160" y="375921"/>
            <a:ext cx="3048000" cy="426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A07BFD-6363-4FE9-9E12-677F8C0143D2}"/>
              </a:ext>
            </a:extLst>
          </p:cNvPr>
          <p:cNvSpPr txBox="1"/>
          <p:nvPr/>
        </p:nvSpPr>
        <p:spPr>
          <a:xfrm>
            <a:off x="5313680" y="924560"/>
            <a:ext cx="192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physical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ABC778-A07D-4BB8-9E49-5DB17A7A0735}"/>
              </a:ext>
            </a:extLst>
          </p:cNvPr>
          <p:cNvSpPr txBox="1"/>
          <p:nvPr/>
        </p:nvSpPr>
        <p:spPr>
          <a:xfrm>
            <a:off x="7442200" y="924561"/>
            <a:ext cx="192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mental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65222A-89E3-484C-BE5E-AFE38B906E5B}"/>
              </a:ext>
            </a:extLst>
          </p:cNvPr>
          <p:cNvSpPr txBox="1"/>
          <p:nvPr/>
        </p:nvSpPr>
        <p:spPr>
          <a:xfrm>
            <a:off x="807720" y="1998117"/>
            <a:ext cx="645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73F1E7-1D53-4FA7-8C75-5F818C6E143E}"/>
              </a:ext>
            </a:extLst>
          </p:cNvPr>
          <p:cNvSpPr txBox="1"/>
          <p:nvPr/>
        </p:nvSpPr>
        <p:spPr>
          <a:xfrm>
            <a:off x="4145280" y="2008277"/>
            <a:ext cx="192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status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9B4EF3-BB22-4796-A1D8-EF621FBDDCF4}"/>
              </a:ext>
            </a:extLst>
          </p:cNvPr>
          <p:cNvSpPr txBox="1"/>
          <p:nvPr/>
        </p:nvSpPr>
        <p:spPr>
          <a:xfrm>
            <a:off x="6314440" y="2796845"/>
            <a:ext cx="192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girls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E0FBB8-3E89-4524-B232-C77650921E51}"/>
              </a:ext>
            </a:extLst>
          </p:cNvPr>
          <p:cNvSpPr txBox="1"/>
          <p:nvPr/>
        </p:nvSpPr>
        <p:spPr>
          <a:xfrm>
            <a:off x="7520940" y="4015112"/>
            <a:ext cx="192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pressure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4A6136-F81A-41DF-90E6-8F3C6933AB46}"/>
              </a:ext>
            </a:extLst>
          </p:cNvPr>
          <p:cNvSpPr txBox="1"/>
          <p:nvPr/>
        </p:nvSpPr>
        <p:spPr>
          <a:xfrm>
            <a:off x="10322560" y="5092412"/>
            <a:ext cx="192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health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06A1D7-CE40-4793-8DB1-52DC956F5152}"/>
              </a:ext>
            </a:extLst>
          </p:cNvPr>
          <p:cNvSpPr txBox="1"/>
          <p:nvPr/>
        </p:nvSpPr>
        <p:spPr>
          <a:xfrm>
            <a:off x="469900" y="5574857"/>
            <a:ext cx="192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7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627D511-EA89-4DD5-9B30-5EB7CFBDC0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431634"/>
              </p:ext>
            </p:extLst>
          </p:nvPr>
        </p:nvGraphicFramePr>
        <p:xfrm>
          <a:off x="1976119" y="869141"/>
          <a:ext cx="8056880" cy="804334"/>
        </p:xfrm>
        <a:graphic>
          <a:graphicData uri="http://schemas.openxmlformats.org/drawingml/2006/table">
            <a:tbl>
              <a:tblPr firstRow="1" bandRow="1">
                <a:tableStyleId>{BFBC571C-A530-40E6-8C9E-8F67729A88D1}</a:tableStyleId>
              </a:tblPr>
              <a:tblGrid>
                <a:gridCol w="1007110">
                  <a:extLst>
                    <a:ext uri="{9D8B030D-6E8A-4147-A177-3AD203B41FA5}">
                      <a16:colId xmlns:a16="http://schemas.microsoft.com/office/drawing/2014/main" val="2906280979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521621670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149523102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997136833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44376956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904611958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1186338746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1538213501"/>
                    </a:ext>
                  </a:extLst>
                </a:gridCol>
              </a:tblGrid>
              <a:tr h="804334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3333FF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3333FF"/>
                          </a:solidFill>
                        </a:rPr>
                        <a:t>Q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3333FF"/>
                          </a:solidFill>
                        </a:rPr>
                        <a:t>U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3333FF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3333FF"/>
                          </a:solidFill>
                        </a:rPr>
                        <a:t>L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3333FF"/>
                          </a:solidFill>
                        </a:rPr>
                        <a:t>I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3333FF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3333FF"/>
                          </a:solidFill>
                        </a:rPr>
                        <a:t>Y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52063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CF4C46-C82C-4653-90E6-116B33274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434483"/>
              </p:ext>
            </p:extLst>
          </p:nvPr>
        </p:nvGraphicFramePr>
        <p:xfrm>
          <a:off x="1976119" y="846094"/>
          <a:ext cx="8056880" cy="80433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007110">
                  <a:extLst>
                    <a:ext uri="{9D8B030D-6E8A-4147-A177-3AD203B41FA5}">
                      <a16:colId xmlns:a16="http://schemas.microsoft.com/office/drawing/2014/main" val="2906280979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521621670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149523102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997136833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44376956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904611958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1186338746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1538213501"/>
                    </a:ext>
                  </a:extLst>
                </a:gridCol>
              </a:tblGrid>
              <a:tr h="80433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52063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952BE88-4C24-4285-9A1F-3F06F2C0E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931598"/>
              </p:ext>
            </p:extLst>
          </p:nvPr>
        </p:nvGraphicFramePr>
        <p:xfrm>
          <a:off x="1940560" y="1717578"/>
          <a:ext cx="8056880" cy="804334"/>
        </p:xfrm>
        <a:graphic>
          <a:graphicData uri="http://schemas.openxmlformats.org/drawingml/2006/table">
            <a:tbl>
              <a:tblPr firstRow="1" bandRow="1">
                <a:tableStyleId>{BFBC571C-A530-40E6-8C9E-8F67729A88D1}</a:tableStyleId>
              </a:tblPr>
              <a:tblGrid>
                <a:gridCol w="1007110">
                  <a:extLst>
                    <a:ext uri="{9D8B030D-6E8A-4147-A177-3AD203B41FA5}">
                      <a16:colId xmlns:a16="http://schemas.microsoft.com/office/drawing/2014/main" val="2906280979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521621670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149523102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997136833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44376956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904611958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1186338746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1538213501"/>
                    </a:ext>
                  </a:extLst>
                </a:gridCol>
              </a:tblGrid>
              <a:tr h="804334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V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I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O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L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E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N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C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E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52063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955B385-832C-4ADF-B7F8-6A27D3C44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426021"/>
              </p:ext>
            </p:extLst>
          </p:nvPr>
        </p:nvGraphicFramePr>
        <p:xfrm>
          <a:off x="1976118" y="1696522"/>
          <a:ext cx="8056880" cy="80433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007110">
                  <a:extLst>
                    <a:ext uri="{9D8B030D-6E8A-4147-A177-3AD203B41FA5}">
                      <a16:colId xmlns:a16="http://schemas.microsoft.com/office/drawing/2014/main" val="2906280979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521621670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149523102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997136833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44376956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904611958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1186338746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1538213501"/>
                    </a:ext>
                  </a:extLst>
                </a:gridCol>
              </a:tblGrid>
              <a:tr h="80433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52063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B302777-2044-4556-9F36-EE76AEE3F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27172"/>
              </p:ext>
            </p:extLst>
          </p:nvPr>
        </p:nvGraphicFramePr>
        <p:xfrm>
          <a:off x="1940560" y="2582648"/>
          <a:ext cx="6042659" cy="822960"/>
        </p:xfrm>
        <a:graphic>
          <a:graphicData uri="http://schemas.openxmlformats.org/drawingml/2006/table">
            <a:tbl>
              <a:tblPr firstRow="1" bandRow="1">
                <a:tableStyleId>{BFBC571C-A530-40E6-8C9E-8F67729A88D1}</a:tableStyleId>
              </a:tblPr>
              <a:tblGrid>
                <a:gridCol w="863237">
                  <a:extLst>
                    <a:ext uri="{9D8B030D-6E8A-4147-A177-3AD203B41FA5}">
                      <a16:colId xmlns:a16="http://schemas.microsoft.com/office/drawing/2014/main" val="2906280979"/>
                    </a:ext>
                  </a:extLst>
                </a:gridCol>
                <a:gridCol w="863237">
                  <a:extLst>
                    <a:ext uri="{9D8B030D-6E8A-4147-A177-3AD203B41FA5}">
                      <a16:colId xmlns:a16="http://schemas.microsoft.com/office/drawing/2014/main" val="2521621670"/>
                    </a:ext>
                  </a:extLst>
                </a:gridCol>
                <a:gridCol w="863237">
                  <a:extLst>
                    <a:ext uri="{9D8B030D-6E8A-4147-A177-3AD203B41FA5}">
                      <a16:colId xmlns:a16="http://schemas.microsoft.com/office/drawing/2014/main" val="2149523102"/>
                    </a:ext>
                  </a:extLst>
                </a:gridCol>
                <a:gridCol w="863237">
                  <a:extLst>
                    <a:ext uri="{9D8B030D-6E8A-4147-A177-3AD203B41FA5}">
                      <a16:colId xmlns:a16="http://schemas.microsoft.com/office/drawing/2014/main" val="2997136833"/>
                    </a:ext>
                  </a:extLst>
                </a:gridCol>
                <a:gridCol w="863237">
                  <a:extLst>
                    <a:ext uri="{9D8B030D-6E8A-4147-A177-3AD203B41FA5}">
                      <a16:colId xmlns:a16="http://schemas.microsoft.com/office/drawing/2014/main" val="44376956"/>
                    </a:ext>
                  </a:extLst>
                </a:gridCol>
                <a:gridCol w="863237">
                  <a:extLst>
                    <a:ext uri="{9D8B030D-6E8A-4147-A177-3AD203B41FA5}">
                      <a16:colId xmlns:a16="http://schemas.microsoft.com/office/drawing/2014/main" val="904611958"/>
                    </a:ext>
                  </a:extLst>
                </a:gridCol>
                <a:gridCol w="863237">
                  <a:extLst>
                    <a:ext uri="{9D8B030D-6E8A-4147-A177-3AD203B41FA5}">
                      <a16:colId xmlns:a16="http://schemas.microsoft.com/office/drawing/2014/main" val="3412532413"/>
                    </a:ext>
                  </a:extLst>
                </a:gridCol>
              </a:tblGrid>
              <a:tr h="175559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3333FF"/>
                          </a:solidFill>
                        </a:rPr>
                        <a:t>C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3333FF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3333FF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3333FF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3333FF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3333FF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520634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30DFA76-F299-4204-9454-0613E8050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831284"/>
              </p:ext>
            </p:extLst>
          </p:nvPr>
        </p:nvGraphicFramePr>
        <p:xfrm>
          <a:off x="1940559" y="2596402"/>
          <a:ext cx="6042660" cy="80433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007110">
                  <a:extLst>
                    <a:ext uri="{9D8B030D-6E8A-4147-A177-3AD203B41FA5}">
                      <a16:colId xmlns:a16="http://schemas.microsoft.com/office/drawing/2014/main" val="2906280979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521621670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149523102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997136833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44376956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904611958"/>
                    </a:ext>
                  </a:extLst>
                </a:gridCol>
              </a:tblGrid>
              <a:tr h="80433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52063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D583CAD-02C5-42F2-8CC9-1A0638130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958439"/>
              </p:ext>
            </p:extLst>
          </p:nvPr>
        </p:nvGraphicFramePr>
        <p:xfrm>
          <a:off x="1940560" y="3544999"/>
          <a:ext cx="5035550" cy="804334"/>
        </p:xfrm>
        <a:graphic>
          <a:graphicData uri="http://schemas.openxmlformats.org/drawingml/2006/table">
            <a:tbl>
              <a:tblPr firstRow="1" bandRow="1">
                <a:tableStyleId>{BFBC571C-A530-40E6-8C9E-8F67729A88D1}</a:tableStyleId>
              </a:tblPr>
              <a:tblGrid>
                <a:gridCol w="1007110">
                  <a:extLst>
                    <a:ext uri="{9D8B030D-6E8A-4147-A177-3AD203B41FA5}">
                      <a16:colId xmlns:a16="http://schemas.microsoft.com/office/drawing/2014/main" val="2906280979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521621670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149523102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997136833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44376956"/>
                    </a:ext>
                  </a:extLst>
                </a:gridCol>
              </a:tblGrid>
              <a:tr h="804334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C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H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I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L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D</a:t>
                      </a:r>
                    </a:p>
                  </a:txBody>
                  <a:tcPr>
                    <a:solidFill>
                      <a:schemeClr val="tx2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52063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4AA9BD4-C60F-4B81-9836-AE70BEDE5E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921057"/>
              </p:ext>
            </p:extLst>
          </p:nvPr>
        </p:nvGraphicFramePr>
        <p:xfrm>
          <a:off x="1940560" y="3494454"/>
          <a:ext cx="5035550" cy="80433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007110">
                  <a:extLst>
                    <a:ext uri="{9D8B030D-6E8A-4147-A177-3AD203B41FA5}">
                      <a16:colId xmlns:a16="http://schemas.microsoft.com/office/drawing/2014/main" val="2906280979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521621670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149523102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2997136833"/>
                    </a:ext>
                  </a:extLst>
                </a:gridCol>
                <a:gridCol w="1007110">
                  <a:extLst>
                    <a:ext uri="{9D8B030D-6E8A-4147-A177-3AD203B41FA5}">
                      <a16:colId xmlns:a16="http://schemas.microsoft.com/office/drawing/2014/main" val="44376956"/>
                    </a:ext>
                  </a:extLst>
                </a:gridCol>
              </a:tblGrid>
              <a:tr h="80433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52063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BDFED1-400F-45EC-ACD6-3A8E4F0EF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903185"/>
              </p:ext>
            </p:extLst>
          </p:nvPr>
        </p:nvGraphicFramePr>
        <p:xfrm>
          <a:off x="1940560" y="4346710"/>
          <a:ext cx="8127999" cy="822960"/>
        </p:xfrm>
        <a:graphic>
          <a:graphicData uri="http://schemas.openxmlformats.org/drawingml/2006/table">
            <a:tbl>
              <a:tblPr firstRow="1" bandRow="1">
                <a:tableStyleId>{BFBC571C-A530-40E6-8C9E-8F67729A88D1}</a:tableStyleId>
              </a:tblPr>
              <a:tblGrid>
                <a:gridCol w="903111">
                  <a:extLst>
                    <a:ext uri="{9D8B030D-6E8A-4147-A177-3AD203B41FA5}">
                      <a16:colId xmlns:a16="http://schemas.microsoft.com/office/drawing/2014/main" val="103931130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79789694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426559386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137988482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93142379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109010029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3216935954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1677603751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187908964"/>
                    </a:ext>
                  </a:extLst>
                </a:gridCol>
              </a:tblGrid>
              <a:tr h="804333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145320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84A5F50-4C86-4AD6-B10A-9F71B8DBD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075218"/>
              </p:ext>
            </p:extLst>
          </p:nvPr>
        </p:nvGraphicFramePr>
        <p:xfrm>
          <a:off x="1940560" y="4369757"/>
          <a:ext cx="8127999" cy="82296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903111">
                  <a:extLst>
                    <a:ext uri="{9D8B030D-6E8A-4147-A177-3AD203B41FA5}">
                      <a16:colId xmlns:a16="http://schemas.microsoft.com/office/drawing/2014/main" val="103931130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79789694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426559386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137988482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93142379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109010029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3216935954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1677603751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187908964"/>
                    </a:ext>
                  </a:extLst>
                </a:gridCol>
              </a:tblGrid>
              <a:tr h="804333"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214532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560C8BE-F00E-48FB-B093-ED9D9B1D6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894497"/>
              </p:ext>
            </p:extLst>
          </p:nvPr>
        </p:nvGraphicFramePr>
        <p:xfrm>
          <a:off x="1905000" y="5276571"/>
          <a:ext cx="8127999" cy="822960"/>
        </p:xfrm>
        <a:graphic>
          <a:graphicData uri="http://schemas.openxmlformats.org/drawingml/2006/table">
            <a:tbl>
              <a:tblPr firstRow="1" bandRow="1">
                <a:tableStyleId>{BFBC571C-A530-40E6-8C9E-8F67729A88D1}</a:tableStyleId>
              </a:tblPr>
              <a:tblGrid>
                <a:gridCol w="903111">
                  <a:extLst>
                    <a:ext uri="{9D8B030D-6E8A-4147-A177-3AD203B41FA5}">
                      <a16:colId xmlns:a16="http://schemas.microsoft.com/office/drawing/2014/main" val="103931130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79789694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426559386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137988482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93142379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109010029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3216935954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1677603751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187908964"/>
                    </a:ext>
                  </a:extLst>
                </a:gridCol>
              </a:tblGrid>
              <a:tr h="804333"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14532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83894DA-DD02-4AB0-999E-64D0710C1D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37242"/>
              </p:ext>
            </p:extLst>
          </p:nvPr>
        </p:nvGraphicFramePr>
        <p:xfrm>
          <a:off x="1940559" y="5245265"/>
          <a:ext cx="8127999" cy="82296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903111">
                  <a:extLst>
                    <a:ext uri="{9D8B030D-6E8A-4147-A177-3AD203B41FA5}">
                      <a16:colId xmlns:a16="http://schemas.microsoft.com/office/drawing/2014/main" val="103931130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79789694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426559386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137988482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93142379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109010029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3216935954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1677603751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187908964"/>
                    </a:ext>
                  </a:extLst>
                </a:gridCol>
              </a:tblGrid>
              <a:tr h="804333"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2145320"/>
                  </a:ext>
                </a:extLst>
              </a:tr>
            </a:tbl>
          </a:graphicData>
        </a:graphic>
      </p:graphicFrame>
      <p:sp>
        <p:nvSpPr>
          <p:cNvPr id="18" name="Heptagon 17">
            <a:extLst>
              <a:ext uri="{FF2B5EF4-FFF2-40B4-BE49-F238E27FC236}">
                <a16:creationId xmlns:a16="http://schemas.microsoft.com/office/drawing/2014/main" id="{C29CE8D7-4DA7-4A20-A667-FF8DDBE51163}"/>
              </a:ext>
            </a:extLst>
          </p:cNvPr>
          <p:cNvSpPr/>
          <p:nvPr/>
        </p:nvSpPr>
        <p:spPr>
          <a:xfrm>
            <a:off x="660400" y="846094"/>
            <a:ext cx="853440" cy="804334"/>
          </a:xfrm>
          <a:prstGeom prst="hept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19" name="Heptagon 18">
            <a:hlinkClick r:id="rId2" action="ppaction://hlinksldjump"/>
            <a:extLst>
              <a:ext uri="{FF2B5EF4-FFF2-40B4-BE49-F238E27FC236}">
                <a16:creationId xmlns:a16="http://schemas.microsoft.com/office/drawing/2014/main" id="{6E223E61-4BFF-4786-BE30-DBB4DDB638EE}"/>
              </a:ext>
            </a:extLst>
          </p:cNvPr>
          <p:cNvSpPr/>
          <p:nvPr/>
        </p:nvSpPr>
        <p:spPr>
          <a:xfrm>
            <a:off x="660400" y="1717578"/>
            <a:ext cx="853440" cy="804334"/>
          </a:xfrm>
          <a:prstGeom prst="hept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20" name="Heptagon 19">
            <a:hlinkClick r:id="rId3" action="ppaction://hlinksldjump"/>
            <a:extLst>
              <a:ext uri="{FF2B5EF4-FFF2-40B4-BE49-F238E27FC236}">
                <a16:creationId xmlns:a16="http://schemas.microsoft.com/office/drawing/2014/main" id="{5245A1A9-35C6-4196-9CD1-2AEEAF9645B9}"/>
              </a:ext>
            </a:extLst>
          </p:cNvPr>
          <p:cNvSpPr/>
          <p:nvPr/>
        </p:nvSpPr>
        <p:spPr>
          <a:xfrm>
            <a:off x="660400" y="2589062"/>
            <a:ext cx="853440" cy="804334"/>
          </a:xfrm>
          <a:prstGeom prst="hept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21" name="Heptagon 20">
            <a:hlinkClick r:id="rId4" action="ppaction://hlinksldjump"/>
            <a:extLst>
              <a:ext uri="{FF2B5EF4-FFF2-40B4-BE49-F238E27FC236}">
                <a16:creationId xmlns:a16="http://schemas.microsoft.com/office/drawing/2014/main" id="{7D917558-92D8-4057-BC30-35D3DFFEE55F}"/>
              </a:ext>
            </a:extLst>
          </p:cNvPr>
          <p:cNvSpPr/>
          <p:nvPr/>
        </p:nvSpPr>
        <p:spPr>
          <a:xfrm>
            <a:off x="660400" y="3460546"/>
            <a:ext cx="853440" cy="804334"/>
          </a:xfrm>
          <a:prstGeom prst="hept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2" name="Heptagon 21">
            <a:hlinkClick r:id="rId5" action="ppaction://hlinksldjump"/>
            <a:extLst>
              <a:ext uri="{FF2B5EF4-FFF2-40B4-BE49-F238E27FC236}">
                <a16:creationId xmlns:a16="http://schemas.microsoft.com/office/drawing/2014/main" id="{4D65D8AB-E59E-4303-8C2E-7309C08E23B5}"/>
              </a:ext>
            </a:extLst>
          </p:cNvPr>
          <p:cNvSpPr/>
          <p:nvPr/>
        </p:nvSpPr>
        <p:spPr>
          <a:xfrm>
            <a:off x="660400" y="4332030"/>
            <a:ext cx="853440" cy="804334"/>
          </a:xfrm>
          <a:prstGeom prst="hept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23" name="Heptagon 22">
            <a:hlinkClick r:id="rId6" action="ppaction://hlinksldjump"/>
            <a:extLst>
              <a:ext uri="{FF2B5EF4-FFF2-40B4-BE49-F238E27FC236}">
                <a16:creationId xmlns:a16="http://schemas.microsoft.com/office/drawing/2014/main" id="{6E71D1D3-AC86-48A8-A8B1-677CBADBD84A}"/>
              </a:ext>
            </a:extLst>
          </p:cNvPr>
          <p:cNvSpPr/>
          <p:nvPr/>
        </p:nvSpPr>
        <p:spPr>
          <a:xfrm>
            <a:off x="660400" y="5245265"/>
            <a:ext cx="853440" cy="804334"/>
          </a:xfrm>
          <a:prstGeom prst="hept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4" name="Arrow: Right 3">
            <a:hlinkClick r:id="rId7" action="ppaction://hlinksldjump"/>
            <a:extLst>
              <a:ext uri="{FF2B5EF4-FFF2-40B4-BE49-F238E27FC236}">
                <a16:creationId xmlns:a16="http://schemas.microsoft.com/office/drawing/2014/main" id="{5309036B-CF2E-4A5F-8C8C-3B9F9DE2B79F}"/>
              </a:ext>
            </a:extLst>
          </p:cNvPr>
          <p:cNvSpPr/>
          <p:nvPr/>
        </p:nvSpPr>
        <p:spPr>
          <a:xfrm>
            <a:off x="11043920" y="6248400"/>
            <a:ext cx="98552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9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inisters to share workplace equality proposals - Newsroom">
            <a:extLst>
              <a:ext uri="{FF2B5EF4-FFF2-40B4-BE49-F238E27FC236}">
                <a16:creationId xmlns:a16="http://schemas.microsoft.com/office/drawing/2014/main" id="{09C3F7B7-181B-4C16-8E26-23BA2EC82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1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73D5803C-7498-4529-AEFC-2A0252CB7A25}"/>
              </a:ext>
            </a:extLst>
          </p:cNvPr>
          <p:cNvSpPr/>
          <p:nvPr/>
        </p:nvSpPr>
        <p:spPr>
          <a:xfrm>
            <a:off x="447040" y="6167120"/>
            <a:ext cx="1087120" cy="6908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71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23191-5909-4D8A-A144-270870851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F0FF6-413C-4E6D-8701-BF0E8065A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ideoblocks-couple-suffering-of-domestics-violence-because-of-alcoholic-man-violent-aggressive-man-abusing-injuring-terrified-helpless-vulnerable-afraid-beaten-and-panicked-wife-living-in-terror-and-pressure_s-jejqn4">
            <a:hlinkClick r:id="" action="ppaction://media"/>
            <a:extLst>
              <a:ext uri="{FF2B5EF4-FFF2-40B4-BE49-F238E27FC236}">
                <a16:creationId xmlns:a16="http://schemas.microsoft.com/office/drawing/2014/main" id="{E9948066-E67C-49DA-AF88-6962D38BDD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5" action="ppaction://hlinksldjump"/>
            <a:extLst>
              <a:ext uri="{FF2B5EF4-FFF2-40B4-BE49-F238E27FC236}">
                <a16:creationId xmlns:a16="http://schemas.microsoft.com/office/drawing/2014/main" id="{89853D56-9678-476E-9AFC-B13188E06998}"/>
              </a:ext>
            </a:extLst>
          </p:cNvPr>
          <p:cNvSpPr/>
          <p:nvPr/>
        </p:nvSpPr>
        <p:spPr>
          <a:xfrm>
            <a:off x="447040" y="6167120"/>
            <a:ext cx="1087120" cy="6908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9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5345116" y="2786581"/>
            <a:ext cx="5233984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FAMILY LIFE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 r="37479"/>
          <a:stretch/>
        </p:blipFill>
        <p:spPr>
          <a:xfrm>
            <a:off x="0" y="-74951"/>
            <a:ext cx="12192000" cy="218829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GENDER EQUALITY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5421580" y="2900272"/>
            <a:ext cx="512483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LOOKING BACK AND PROJECT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2287619" y="2790376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180643" y="2823329"/>
            <a:ext cx="320824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8</a:t>
            </a:r>
            <a:endParaRPr sz="3000" b="0" i="0" u="none" strike="noStrike" cap="none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2" name="Google Shape;101;p2">
            <a:extLst>
              <a:ext uri="{FF2B5EF4-FFF2-40B4-BE49-F238E27FC236}">
                <a16:creationId xmlns:a16="http://schemas.microsoft.com/office/drawing/2014/main" id="{C47E8296-5CAD-4618-8080-69E3C30AE801}"/>
              </a:ext>
            </a:extLst>
          </p:cNvPr>
          <p:cNvSpPr txBox="1"/>
          <p:nvPr/>
        </p:nvSpPr>
        <p:spPr>
          <a:xfrm>
            <a:off x="4499001" y="1980193"/>
            <a:ext cx="275336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PERIOD 55</a:t>
            </a:r>
            <a:endParaRPr sz="32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98;p2">
            <a:extLst>
              <a:ext uri="{FF2B5EF4-FFF2-40B4-BE49-F238E27FC236}">
                <a16:creationId xmlns:a16="http://schemas.microsoft.com/office/drawing/2014/main" id="{B354E9BE-F186-4537-B34F-85D686C35209}"/>
              </a:ext>
            </a:extLst>
          </p:cNvPr>
          <p:cNvSpPr txBox="1"/>
          <p:nvPr/>
        </p:nvSpPr>
        <p:spPr>
          <a:xfrm>
            <a:off x="528321" y="5467883"/>
            <a:ext cx="113995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Date of preparation: 29/1/2023                  Date of teaching:02/2/2023</a:t>
            </a:r>
            <a:endParaRPr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1B52A03-F63E-4896-86D7-715F6CD0A05F}"/>
              </a:ext>
            </a:extLst>
          </p:cNvPr>
          <p:cNvSpPr/>
          <p:nvPr/>
        </p:nvSpPr>
        <p:spPr>
          <a:xfrm>
            <a:off x="6451600" y="3870960"/>
            <a:ext cx="731520" cy="670560"/>
          </a:xfrm>
          <a:prstGeom prst="ellipse">
            <a:avLst/>
          </a:prstGeom>
          <a:solidFill>
            <a:schemeClr val="bg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946FE-58F4-4E33-ADEF-9FFBC2B76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160" y="738504"/>
            <a:ext cx="11247120" cy="5855335"/>
          </a:xfrm>
        </p:spPr>
        <p:txBody>
          <a:bodyPr/>
          <a:lstStyle/>
          <a:p>
            <a:pPr marL="114300" indent="0" algn="just">
              <a:spcBef>
                <a:spcPts val="200"/>
              </a:spcBef>
              <a:spcAft>
                <a:spcPts val="200"/>
              </a:spcAft>
              <a:buNone/>
              <a:tabLst>
                <a:tab pos="180340" algn="l"/>
                <a:tab pos="3420745" algn="l"/>
              </a:tabLst>
            </a:pP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Choose the best option A, B, C, or D to indicate the word(s) </a:t>
            </a:r>
            <a:r>
              <a:rPr lang="en-US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CLOSEST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meaning to the underlined word(s) in each of the following questions.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indent="0" algn="just">
              <a:spcBef>
                <a:spcPts val="200"/>
              </a:spcBef>
              <a:spcAft>
                <a:spcPts val="200"/>
              </a:spcAft>
              <a:buNone/>
              <a:tabLst>
                <a:tab pos="180340" algn="l"/>
                <a:tab pos="3420745" algn="l"/>
              </a:tabLst>
            </a:pPr>
            <a:endParaRPr lang="en-US" i="1" dirty="0">
              <a:solidFill>
                <a:srgbClr val="1D2A57"/>
              </a:solidFill>
              <a:latin typeface="Arial" panose="020B0604020202020204" pitchFamily="34" charset="0"/>
            </a:endParaRPr>
          </a:p>
          <a:p>
            <a:pPr marL="114300" indent="0" algn="just">
              <a:spcBef>
                <a:spcPts val="200"/>
              </a:spcBef>
              <a:spcAft>
                <a:spcPts val="200"/>
              </a:spcAft>
              <a:buNone/>
              <a:tabLst>
                <a:tab pos="180340" algn="l"/>
                <a:tab pos="3420745" algn="l"/>
              </a:tabLst>
            </a:pP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</a:rPr>
              <a:t>Women tend to become nurses, secretaries, or shop assistants, which are low-paying </a:t>
            </a:r>
            <a:r>
              <a:rPr lang="en-US" sz="4400" b="1" u="sng" dirty="0">
                <a:solidFill>
                  <a:schemeClr val="tx1"/>
                </a:solidFill>
                <a:latin typeface="Arial" panose="020B0604020202020204" pitchFamily="34" charset="0"/>
              </a:rPr>
              <a:t>jobs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marL="114300" indent="0" algn="just">
              <a:spcBef>
                <a:spcPts val="200"/>
              </a:spcBef>
              <a:spcAft>
                <a:spcPts val="200"/>
              </a:spcAft>
              <a:buNone/>
              <a:tabLst>
                <a:tab pos="180340" algn="l"/>
                <a:tab pos="3420745" algn="l"/>
              </a:tabLst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        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works                   B. careers	</a:t>
            </a:r>
          </a:p>
          <a:p>
            <a:pPr marL="114300" indent="0" algn="just">
              <a:spcBef>
                <a:spcPts val="200"/>
              </a:spcBef>
              <a:spcAft>
                <a:spcPts val="200"/>
              </a:spcAft>
              <a:buNone/>
              <a:tabLst>
                <a:tab pos="180340" algn="l"/>
                <a:tab pos="3420745" algn="l"/>
              </a:tabLst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C. laptops	                 D. opportunities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Arrow: Left 3">
            <a:hlinkClick r:id="rId2" action="ppaction://hlinksldjump"/>
            <a:extLst>
              <a:ext uri="{FF2B5EF4-FFF2-40B4-BE49-F238E27FC236}">
                <a16:creationId xmlns:a16="http://schemas.microsoft.com/office/drawing/2014/main" id="{63CFB013-1B87-4D6E-8E16-EAF4470D8E23}"/>
              </a:ext>
            </a:extLst>
          </p:cNvPr>
          <p:cNvSpPr/>
          <p:nvPr/>
        </p:nvSpPr>
        <p:spPr>
          <a:xfrm>
            <a:off x="447040" y="6167120"/>
            <a:ext cx="1087120" cy="6908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3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D25EFA2-230B-4B69-93E5-C3930DCB408B}"/>
              </a:ext>
            </a:extLst>
          </p:cNvPr>
          <p:cNvSpPr/>
          <p:nvPr/>
        </p:nvSpPr>
        <p:spPr>
          <a:xfrm>
            <a:off x="2854960" y="4196080"/>
            <a:ext cx="762000" cy="7010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FC24B-E6D4-45AD-89BE-9A49F3F24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360" y="464184"/>
            <a:ext cx="11562080" cy="6292216"/>
          </a:xfrm>
        </p:spPr>
        <p:txBody>
          <a:bodyPr/>
          <a:lstStyle/>
          <a:p>
            <a:pPr marL="11430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3200" b="1" i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Mark the letter A, B, C, or D to indicate the underlined part that needs correction in each of the following questions.</a:t>
            </a:r>
            <a:endParaRPr lang="en-US" sz="5400" dirty="0">
              <a:solidFill>
                <a:srgbClr val="3333FF"/>
              </a:solidFill>
            </a:endParaRPr>
          </a:p>
          <a:p>
            <a:pPr marL="114300" indent="0">
              <a:buNone/>
            </a:pPr>
            <a:r>
              <a:rPr lang="en-US" sz="5400" dirty="0"/>
              <a:t>In many </a:t>
            </a:r>
            <a:r>
              <a:rPr lang="en-US" sz="5400" u="sng" dirty="0"/>
              <a:t>places</a:t>
            </a:r>
            <a:r>
              <a:rPr lang="en-US" sz="5400" dirty="0"/>
              <a:t>, parents may see</a:t>
            </a:r>
          </a:p>
          <a:p>
            <a:pPr marL="114300" indent="0">
              <a:buNone/>
            </a:pPr>
            <a:r>
              <a:rPr lang="en-US" sz="5400" dirty="0"/>
              <a:t>                  A</a:t>
            </a:r>
          </a:p>
          <a:p>
            <a:pPr marL="114300" indent="0">
              <a:buNone/>
            </a:pPr>
            <a:r>
              <a:rPr lang="en-US" sz="5400" dirty="0"/>
              <a:t> </a:t>
            </a:r>
            <a:r>
              <a:rPr lang="en-US" sz="5400" u="sng" dirty="0"/>
              <a:t>children marriage </a:t>
            </a:r>
            <a:r>
              <a:rPr lang="en-US" sz="5400" dirty="0"/>
              <a:t>as a way </a:t>
            </a:r>
            <a:r>
              <a:rPr lang="en-US" sz="5400" u="sng" dirty="0"/>
              <a:t>to protect</a:t>
            </a:r>
          </a:p>
          <a:p>
            <a:pPr marL="114300" indent="0">
              <a:buNone/>
            </a:pPr>
            <a:r>
              <a:rPr lang="en-US" sz="5400" dirty="0"/>
              <a:t>                 B                                       C</a:t>
            </a:r>
          </a:p>
          <a:p>
            <a:pPr marL="114300" indent="0">
              <a:buNone/>
            </a:pPr>
            <a:r>
              <a:rPr lang="en-US" sz="5400" dirty="0"/>
              <a:t> their daughters from </a:t>
            </a:r>
            <a:r>
              <a:rPr lang="en-US" sz="5400" u="sng" dirty="0"/>
              <a:t>violence</a:t>
            </a:r>
            <a:r>
              <a:rPr lang="en-US" sz="5400" dirty="0"/>
              <a:t>.</a:t>
            </a:r>
          </a:p>
          <a:p>
            <a:pPr marL="114300" indent="0">
              <a:buNone/>
            </a:pPr>
            <a:r>
              <a:rPr lang="en-US" sz="5400" dirty="0"/>
              <a:t>                                                D</a:t>
            </a:r>
          </a:p>
        </p:txBody>
      </p:sp>
      <p:sp>
        <p:nvSpPr>
          <p:cNvPr id="5" name="Arrow: Left 4">
            <a:hlinkClick r:id="rId2" action="ppaction://hlinksldjump"/>
            <a:extLst>
              <a:ext uri="{FF2B5EF4-FFF2-40B4-BE49-F238E27FC236}">
                <a16:creationId xmlns:a16="http://schemas.microsoft.com/office/drawing/2014/main" id="{B4748440-A492-4FF5-92B4-F3E18A5B9DED}"/>
              </a:ext>
            </a:extLst>
          </p:cNvPr>
          <p:cNvSpPr/>
          <p:nvPr/>
        </p:nvSpPr>
        <p:spPr>
          <a:xfrm>
            <a:off x="447040" y="6167120"/>
            <a:ext cx="1087120" cy="6908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0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4,351 Cosmonaut Stock Photos, Pictures &amp; Royalty-Free Images - iStock">
            <a:extLst>
              <a:ext uri="{FF2B5EF4-FFF2-40B4-BE49-F238E27FC236}">
                <a16:creationId xmlns:a16="http://schemas.microsoft.com/office/drawing/2014/main" id="{63B0F4C8-D0C3-4445-8981-7D055D353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990" y="21590"/>
            <a:ext cx="6836410" cy="683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A25E1C20-DCF6-4461-8CC4-7F3AE43416DC}"/>
              </a:ext>
            </a:extLst>
          </p:cNvPr>
          <p:cNvSpPr/>
          <p:nvPr/>
        </p:nvSpPr>
        <p:spPr>
          <a:xfrm>
            <a:off x="447040" y="6167120"/>
            <a:ext cx="1087120" cy="6908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78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B33E-9ACD-4150-A65E-8F80C2F0A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880" y="494664"/>
            <a:ext cx="10916920" cy="5895975"/>
          </a:xfrm>
        </p:spPr>
        <p:txBody>
          <a:bodyPr>
            <a:normAutofit/>
          </a:bodyPr>
          <a:lstStyle/>
          <a:p>
            <a:pPr marL="0" marR="76200" lvl="0" indent="0">
              <a:lnSpc>
                <a:spcPct val="95000"/>
              </a:lnSpc>
              <a:buNone/>
              <a:tabLst>
                <a:tab pos="287655" algn="l"/>
              </a:tabLst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Complete the following sentence with a suitable word. 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76200" lvl="0" indent="0">
              <a:lnSpc>
                <a:spcPct val="95000"/>
              </a:lnSpc>
              <a:buNone/>
              <a:tabLst>
                <a:tab pos="287655" algn="l"/>
              </a:tabLst>
            </a:pPr>
            <a:r>
              <a:rPr lang="en-US" sz="80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Women have to face daily violence and </a:t>
            </a:r>
            <a:r>
              <a:rPr lang="en-US" sz="8000" dirty="0" err="1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en-US" sz="80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unequal ……………… both at home and at work.</a:t>
            </a:r>
            <a:endParaRPr lang="en-US" sz="5400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4FFE96-607C-469D-A6F5-8507C542CC00}"/>
              </a:ext>
            </a:extLst>
          </p:cNvPr>
          <p:cNvSpPr txBox="1"/>
          <p:nvPr/>
        </p:nvSpPr>
        <p:spPr>
          <a:xfrm>
            <a:off x="4338320" y="3525520"/>
            <a:ext cx="418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treatment</a:t>
            </a:r>
          </a:p>
        </p:txBody>
      </p:sp>
      <p:sp>
        <p:nvSpPr>
          <p:cNvPr id="5" name="Arrow: Left 4">
            <a:hlinkClick r:id="rId2" action="ppaction://hlinksldjump"/>
            <a:extLst>
              <a:ext uri="{FF2B5EF4-FFF2-40B4-BE49-F238E27FC236}">
                <a16:creationId xmlns:a16="http://schemas.microsoft.com/office/drawing/2014/main" id="{E93D3E49-59D9-47ED-992C-8352D1635DD8}"/>
              </a:ext>
            </a:extLst>
          </p:cNvPr>
          <p:cNvSpPr/>
          <p:nvPr/>
        </p:nvSpPr>
        <p:spPr>
          <a:xfrm>
            <a:off x="447040" y="6167120"/>
            <a:ext cx="1087120" cy="6908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0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A0BB76B8-D221-4ECB-99D2-C89DCECC8F4D}"/>
              </a:ext>
            </a:extLst>
          </p:cNvPr>
          <p:cNvSpPr/>
          <p:nvPr/>
        </p:nvSpPr>
        <p:spPr>
          <a:xfrm>
            <a:off x="248920" y="4094480"/>
            <a:ext cx="589280" cy="6096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F7CDF67-5A73-49B4-A0F4-87ADFFA20BAB}"/>
              </a:ext>
            </a:extLst>
          </p:cNvPr>
          <p:cNvSpPr/>
          <p:nvPr/>
        </p:nvSpPr>
        <p:spPr>
          <a:xfrm>
            <a:off x="157480" y="2377440"/>
            <a:ext cx="589280" cy="6096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00FD4-14A3-4D18-86BB-2DD75A71D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480" y="139064"/>
            <a:ext cx="11739880" cy="6485255"/>
          </a:xfrm>
        </p:spPr>
        <p:txBody>
          <a:bodyPr>
            <a:normAutofit fontScale="85000" lnSpcReduction="20000"/>
          </a:bodyPr>
          <a:lstStyle/>
          <a:p>
            <a:pPr marL="114300" indent="0">
              <a:lnSpc>
                <a:spcPct val="115000"/>
              </a:lnSpc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I:  </a:t>
            </a:r>
            <a:r>
              <a:rPr lang="en-US" b="1" u="sng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Choose the best sentence that is closest in meaning to the sentence given.</a:t>
            </a:r>
            <a:endParaRPr lang="en-US" sz="2000" u="sng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lnSpc>
                <a:spcPct val="115000"/>
              </a:lnSpc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People should send their complaints to the head office.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lnSpc>
                <a:spcPct val="115000"/>
              </a:lnSpc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Complaints should sent to the head office.	</a:t>
            </a:r>
          </a:p>
          <a:p>
            <a:pPr marL="114300" indent="0">
              <a:lnSpc>
                <a:spcPct val="115000"/>
              </a:lnSpc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Complaints should be sent to the head office by people.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lnSpc>
                <a:spcPct val="115000"/>
              </a:lnSpc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Their complaints should be sent to the head office.	</a:t>
            </a:r>
          </a:p>
          <a:p>
            <a:pPr marL="114300" indent="0">
              <a:lnSpc>
                <a:spcPct val="115000"/>
              </a:lnSpc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Their complaints to the head office should be sent.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lnSpc>
                <a:spcPct val="115000"/>
              </a:lnSpc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They had to postpone the meeting because of illness.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lnSpc>
                <a:spcPct val="115000"/>
              </a:lnSpc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The meeting had to be postponed because of illness.	</a:t>
            </a:r>
          </a:p>
          <a:p>
            <a:pPr marL="114300" indent="0">
              <a:lnSpc>
                <a:spcPct val="115000"/>
              </a:lnSpc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The meeting because of illness be postponed.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lnSpc>
                <a:spcPct val="115000"/>
              </a:lnSpc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 . The meeting had to postponed by them because of illness.	</a:t>
            </a:r>
          </a:p>
          <a:p>
            <a:pPr marL="114300" indent="0">
              <a:lnSpc>
                <a:spcPct val="115000"/>
              </a:lnSpc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The meeting because of illness had to be postponed.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87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B2EF149-BA8A-4D78-B218-590E2F7E14F1}"/>
              </a:ext>
            </a:extLst>
          </p:cNvPr>
          <p:cNvSpPr/>
          <p:nvPr/>
        </p:nvSpPr>
        <p:spPr>
          <a:xfrm>
            <a:off x="213360" y="2392680"/>
            <a:ext cx="741680" cy="746760"/>
          </a:xfrm>
          <a:prstGeom prst="ellipse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6FDD04-7A7E-4577-BB1F-7CBB33BD7E82}"/>
              </a:ext>
            </a:extLst>
          </p:cNvPr>
          <p:cNvSpPr/>
          <p:nvPr/>
        </p:nvSpPr>
        <p:spPr>
          <a:xfrm>
            <a:off x="248920" y="5725159"/>
            <a:ext cx="741680" cy="746760"/>
          </a:xfrm>
          <a:prstGeom prst="ellipse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0A6BB-5FE4-41AB-BEC5-B45E541E9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880" y="260984"/>
            <a:ext cx="11526520" cy="6210935"/>
          </a:xfrm>
        </p:spPr>
        <p:txBody>
          <a:bodyPr>
            <a:normAutofit fontScale="85000" lnSpcReduction="20000"/>
          </a:bodyPr>
          <a:lstStyle/>
          <a:p>
            <a:pPr marL="114300" lvl="0" indent="0">
              <a:lnSpc>
                <a:spcPct val="115000"/>
              </a:lnSpc>
              <a:buClr>
                <a:srgbClr val="000000"/>
              </a:buClr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II:  Choose the best sentence that is closest in meaning to the sentence given.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lvl="0" indent="0">
              <a:lnSpc>
                <a:spcPct val="115000"/>
              </a:lnSpc>
              <a:buClr>
                <a:srgbClr val="000000"/>
              </a:buClr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They are going to hold next year's congress in San Francisco</a:t>
            </a:r>
            <a:endParaRPr lang="en-US" sz="19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lvl="0" indent="0">
              <a:lnSpc>
                <a:spcPct val="115000"/>
              </a:lnSpc>
              <a:buClr>
                <a:srgbClr val="000000"/>
              </a:buClr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Congress is going to be held next year in San Francisco</a:t>
            </a:r>
            <a:endParaRPr lang="en-US" sz="19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lvl="0" indent="0">
              <a:lnSpc>
                <a:spcPct val="115000"/>
              </a:lnSpc>
              <a:buClr>
                <a:srgbClr val="000000"/>
              </a:buClr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Congress in San Francisco is going to be held next year. </a:t>
            </a:r>
            <a:endParaRPr lang="en-US" sz="19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lvl="0" indent="0">
              <a:lnSpc>
                <a:spcPct val="115000"/>
              </a:lnSpc>
              <a:buClr>
                <a:srgbClr val="000000"/>
              </a:buClr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Next year's congress is going to be held in San Francisco.</a:t>
            </a:r>
            <a:endParaRPr lang="en-US" sz="19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lvl="0" indent="0">
              <a:lnSpc>
                <a:spcPct val="115000"/>
              </a:lnSpc>
              <a:buClr>
                <a:srgbClr val="000000"/>
              </a:buClr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Next year's congress is going to hold in San Francisco.</a:t>
            </a:r>
            <a:endParaRPr lang="en-US" sz="19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lvl="0" indent="0">
              <a:lnSpc>
                <a:spcPct val="115000"/>
              </a:lnSpc>
              <a:buClr>
                <a:srgbClr val="000000"/>
              </a:buClr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They will ask you a lot of questions at the interview.</a:t>
            </a:r>
            <a:endParaRPr lang="en-US" sz="19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lvl="0" indent="0">
              <a:lnSpc>
                <a:spcPct val="115000"/>
              </a:lnSpc>
              <a:buClr>
                <a:srgbClr val="000000"/>
              </a:buClr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You will be ask a lot of questions at the interview.	</a:t>
            </a:r>
          </a:p>
          <a:p>
            <a:pPr marL="114300" lvl="0" indent="0">
              <a:lnSpc>
                <a:spcPct val="115000"/>
              </a:lnSpc>
              <a:buClr>
                <a:srgbClr val="000000"/>
              </a:buClr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You will asked a lot of questions at the interview.</a:t>
            </a:r>
            <a:endParaRPr lang="en-US" sz="19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lvl="0" indent="0">
              <a:lnSpc>
                <a:spcPct val="115000"/>
              </a:lnSpc>
              <a:buClr>
                <a:srgbClr val="000000"/>
              </a:buClr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A lot of questions will be ask at the interview.	</a:t>
            </a:r>
          </a:p>
          <a:p>
            <a:pPr marL="114300" lvl="0" indent="0">
              <a:lnSpc>
                <a:spcPct val="115000"/>
              </a:lnSpc>
              <a:buClr>
                <a:srgbClr val="000000"/>
              </a:buClr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A lot of questions will be asked you at the interview.</a:t>
            </a:r>
            <a:endParaRPr lang="en-US" sz="19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3952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3915664-022F-4C3F-8B06-1D787292E9ED}"/>
              </a:ext>
            </a:extLst>
          </p:cNvPr>
          <p:cNvSpPr/>
          <p:nvPr/>
        </p:nvSpPr>
        <p:spPr>
          <a:xfrm>
            <a:off x="254000" y="3606800"/>
            <a:ext cx="589280" cy="6096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B50180-ECBE-4B6A-A8E7-58171DEFA84B}"/>
              </a:ext>
            </a:extLst>
          </p:cNvPr>
          <p:cNvSpPr/>
          <p:nvPr/>
        </p:nvSpPr>
        <p:spPr>
          <a:xfrm>
            <a:off x="6027420" y="1584960"/>
            <a:ext cx="589280" cy="6096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00FD4-14A3-4D18-86BB-2DD75A71D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480" y="139064"/>
            <a:ext cx="11739880" cy="6485255"/>
          </a:xfrm>
        </p:spPr>
        <p:txBody>
          <a:bodyPr>
            <a:normAutofit fontScale="92500"/>
          </a:bodyPr>
          <a:lstStyle/>
          <a:p>
            <a:pPr marL="114300" indent="0">
              <a:lnSpc>
                <a:spcPct val="115000"/>
              </a:lnSpc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II:  Choose the best sentence that is closest in meaning to the sentence given.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lnSpc>
                <a:spcPct val="115000"/>
              </a:lnSpc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Nobody told me that Tim was ill.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lnSpc>
                <a:spcPct val="115000"/>
              </a:lnSpc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I was told that Tim wasn't ill.	    B. I wasn't told that Tim was ill.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lnSpc>
                <a:spcPct val="115000"/>
              </a:lnSpc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Tim wasn't told to be ill.		    D. Tim was told not to be ill.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lnSpc>
                <a:spcPct val="115000"/>
              </a:lnSpc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 We will send you the results as soon as they are ready.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lnSpc>
                <a:spcPct val="115000"/>
              </a:lnSpc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You will be sent the results as soon as they are ready.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lnSpc>
                <a:spcPct val="115000"/>
              </a:lnSpc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You will send the results as soon as they are ready.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lnSpc>
                <a:spcPct val="115000"/>
              </a:lnSpc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The results will be send you as soon as they are ready.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lnSpc>
                <a:spcPct val="115000"/>
              </a:lnSpc>
              <a:buNone/>
              <a:tabLst>
                <a:tab pos="114300" algn="l"/>
                <a:tab pos="1828800" algn="l"/>
                <a:tab pos="3543300" algn="l"/>
                <a:tab pos="4972050" algn="l"/>
              </a:tabLst>
            </a:pP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The results will be sent to as soon as they are ready.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32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9400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II/ Rewrite the following sentences, using the passive voice.</a:t>
            </a:r>
            <a:endParaRPr lang="vi-VN" sz="3200" dirty="0"/>
          </a:p>
        </p:txBody>
      </p:sp>
      <p:sp>
        <p:nvSpPr>
          <p:cNvPr id="11" name="Rectangle 10"/>
          <p:cNvSpPr/>
          <p:nvPr/>
        </p:nvSpPr>
        <p:spPr>
          <a:xfrm>
            <a:off x="231818" y="1456720"/>
            <a:ext cx="1145726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Each student must write an essay on gender equality.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An essay ___________________________________________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They should give men and women equal pay for equal work.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Men ______________________________________________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Vietnamese government will make more progress in gender equality.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More progress ______________________________________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They can open this exit door in case of emergency.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exit door 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459934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508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II/ Rewrite the following sentences, using the passive voice.</a:t>
            </a:r>
            <a:endParaRPr lang="vi-VN" sz="3200" dirty="0"/>
          </a:p>
        </p:txBody>
      </p:sp>
      <p:sp>
        <p:nvSpPr>
          <p:cNvPr id="11" name="Rectangle 10"/>
          <p:cNvSpPr/>
          <p:nvPr/>
        </p:nvSpPr>
        <p:spPr>
          <a:xfrm>
            <a:off x="231818" y="1456720"/>
            <a:ext cx="1124898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Each student must write an essay on gender equality.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An essay on gender equality must be written.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They should give men and women equal pay for equal work.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Men and women should be given equal pay for equal work.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Vietnamese government will make more progress in gender equality.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More progress will be made by the Vietnamese government in gender equality.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They can open this exit door in case of emergency.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exit door can be opened in case of emergency.</a:t>
            </a:r>
          </a:p>
        </p:txBody>
      </p:sp>
    </p:spTree>
    <p:extLst>
      <p:ext uri="{BB962C8B-B14F-4D97-AF65-F5344CB8AC3E}">
        <p14:creationId xmlns:p14="http://schemas.microsoft.com/office/powerpoint/2010/main" val="58814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6DA4E-02CC-4DAF-91A0-B68DC58ED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7670B-3689-4D8C-8FF9-C6DC0585D1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55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D9AA3E-F1E8-4ACF-AF1B-AB34018ED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24880" cy="7020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01620F-6DAD-4759-AEC9-29B0DC14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680" y="-81280"/>
            <a:ext cx="6370320" cy="693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18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/>
          <p:cNvSpPr/>
          <p:nvPr/>
        </p:nvSpPr>
        <p:spPr>
          <a:xfrm>
            <a:off x="32849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3"/>
          <p:cNvSpPr/>
          <p:nvPr/>
        </p:nvSpPr>
        <p:spPr>
          <a:xfrm>
            <a:off x="4741136" y="2955002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3"/>
          <p:cNvSpPr/>
          <p:nvPr/>
        </p:nvSpPr>
        <p:spPr>
          <a:xfrm>
            <a:off x="1072864" y="29728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LOOKING BACK</a:t>
            </a:r>
            <a:endParaRPr sz="1800" b="1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3"/>
          <p:cNvSpPr/>
          <p:nvPr/>
        </p:nvSpPr>
        <p:spPr>
          <a:xfrm>
            <a:off x="3076696" y="4415907"/>
            <a:ext cx="2040254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endParaRPr sz="1800" b="1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4" name="Google Shape;234;p33"/>
          <p:cNvCxnSpPr>
            <a:stCxn id="232" idx="3"/>
            <a:endCxn id="233" idx="0"/>
          </p:cNvCxnSpPr>
          <p:nvPr/>
        </p:nvCxnSpPr>
        <p:spPr>
          <a:xfrm>
            <a:off x="2956631" y="3300512"/>
            <a:ext cx="1140300" cy="11154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5" name="Google Shape;235;p33"/>
          <p:cNvSpPr txBox="1"/>
          <p:nvPr/>
        </p:nvSpPr>
        <p:spPr>
          <a:xfrm>
            <a:off x="2547683" y="402753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8</a:t>
            </a:r>
            <a:endParaRPr sz="2000" b="0" i="0" u="none" strike="noStrike" cap="none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6" name="Google Shape;236;p33"/>
          <p:cNvSpPr/>
          <p:nvPr/>
        </p:nvSpPr>
        <p:spPr>
          <a:xfrm>
            <a:off x="5123109" y="366077"/>
            <a:ext cx="4401892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3"/>
          <p:cNvSpPr/>
          <p:nvPr/>
        </p:nvSpPr>
        <p:spPr>
          <a:xfrm>
            <a:off x="6048260" y="2442969"/>
            <a:ext cx="5618602" cy="155855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Pronunciation: Listen and mark the stressed syllables.</a:t>
            </a:r>
            <a:endParaRPr sz="1800" b="0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Vocabulary: Do the crossword. </a:t>
            </a:r>
            <a:endParaRPr sz="1800" b="0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Grammar: Underline the mistakes and write the correct word(s).</a:t>
            </a:r>
            <a:endParaRPr sz="1800" b="0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3"/>
          <p:cNvSpPr txBox="1"/>
          <p:nvPr/>
        </p:nvSpPr>
        <p:spPr>
          <a:xfrm>
            <a:off x="4734398" y="412987"/>
            <a:ext cx="512483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LOOKING BACK AND PROJECT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3"/>
          <p:cNvSpPr/>
          <p:nvPr/>
        </p:nvSpPr>
        <p:spPr>
          <a:xfrm>
            <a:off x="6048259" y="4415907"/>
            <a:ext cx="5618602" cy="710205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Students’ future jobs</a:t>
            </a:r>
            <a:endParaRPr sz="1800" b="0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3"/>
          <p:cNvSpPr/>
          <p:nvPr/>
        </p:nvSpPr>
        <p:spPr>
          <a:xfrm>
            <a:off x="3252152" y="1411856"/>
            <a:ext cx="2040254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1" name="Google Shape;241;p33"/>
          <p:cNvCxnSpPr>
            <a:stCxn id="240" idx="1"/>
            <a:endCxn id="232" idx="0"/>
          </p:cNvCxnSpPr>
          <p:nvPr/>
        </p:nvCxnSpPr>
        <p:spPr>
          <a:xfrm flipH="1">
            <a:off x="2014652" y="1739558"/>
            <a:ext cx="1237500" cy="12333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42" name="Google Shape;242;p33"/>
          <p:cNvSpPr/>
          <p:nvPr/>
        </p:nvSpPr>
        <p:spPr>
          <a:xfrm>
            <a:off x="6048260" y="1373472"/>
            <a:ext cx="5618602" cy="710205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Last man standing</a:t>
            </a:r>
            <a:endParaRPr sz="1800" b="0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2872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4"/>
          <p:cNvSpPr txBox="1"/>
          <p:nvPr/>
        </p:nvSpPr>
        <p:spPr>
          <a:xfrm>
            <a:off x="749159" y="1136640"/>
            <a:ext cx="106936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Work in groups. Choose any class in your school and do a survey to find out: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4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endParaRPr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4"/>
          <p:cNvSpPr/>
          <p:nvPr/>
        </p:nvSpPr>
        <p:spPr>
          <a:xfrm>
            <a:off x="1132706" y="1621050"/>
            <a:ext cx="937086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 the number of boys and girls.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 how many of them would like to work as surgeons, airline pilots, nurses and shop assistants, or do other jobs in the future.</a:t>
            </a:r>
            <a:endParaRPr/>
          </a:p>
        </p:txBody>
      </p:sp>
      <p:graphicFrame>
        <p:nvGraphicFramePr>
          <p:cNvPr id="252" name="Google Shape;252;p34"/>
          <p:cNvGraphicFramePr/>
          <p:nvPr/>
        </p:nvGraphicFramePr>
        <p:xfrm>
          <a:off x="1140544" y="3318580"/>
          <a:ext cx="9363000" cy="2743200"/>
        </p:xfrm>
        <a:graphic>
          <a:graphicData uri="http://schemas.openxmlformats.org/drawingml/2006/table">
            <a:tbl>
              <a:tblPr firstRow="1" bandRow="1">
                <a:noFill/>
                <a:tableStyleId>{2422B56B-7B96-4811-BFEF-B0F47A9225D5}</a:tableStyleId>
              </a:tblPr>
              <a:tblGrid>
                <a:gridCol w="156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0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0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0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9600">
                <a:tc gridSpan="6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Class:</a:t>
                      </a:r>
                      <a:endParaRPr sz="20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101500" marR="101500" marT="50750" marB="507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Number of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students</a:t>
                      </a:r>
                      <a:endParaRPr sz="1800" b="1" u="none" strike="noStrike" cap="none">
                        <a:solidFill>
                          <a:srgbClr val="833C0B"/>
                        </a:solidFill>
                      </a:endParaRPr>
                    </a:p>
                  </a:txBody>
                  <a:tcPr marL="101500" marR="101500" marT="50750" marB="50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Surgeons</a:t>
                      </a:r>
                      <a:endParaRPr sz="1800" b="1" u="none" strike="noStrike" cap="none">
                        <a:solidFill>
                          <a:srgbClr val="833C0B"/>
                        </a:solidFill>
                      </a:endParaRPr>
                    </a:p>
                  </a:txBody>
                  <a:tcPr marL="101500" marR="101500" marT="50750" marB="50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Airline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pilots</a:t>
                      </a:r>
                      <a:endParaRPr sz="1800" b="1" u="none" strike="noStrike" cap="none">
                        <a:solidFill>
                          <a:srgbClr val="833C0B"/>
                        </a:solidFill>
                      </a:endParaRPr>
                    </a:p>
                  </a:txBody>
                  <a:tcPr marL="101500" marR="101500" marT="50750" marB="50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Nurses</a:t>
                      </a:r>
                      <a:endParaRPr sz="1800" b="1" u="none" strike="noStrike" cap="none">
                        <a:solidFill>
                          <a:srgbClr val="833C0B"/>
                        </a:solidFill>
                      </a:endParaRPr>
                    </a:p>
                  </a:txBody>
                  <a:tcPr marL="101500" marR="101500" marT="50750" marB="50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Shop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assistants</a:t>
                      </a:r>
                      <a:endParaRPr sz="1800" b="1" u="none" strike="noStrike" cap="none">
                        <a:solidFill>
                          <a:srgbClr val="833C0B"/>
                        </a:solidFill>
                      </a:endParaRPr>
                    </a:p>
                  </a:txBody>
                  <a:tcPr marL="101500" marR="101500" marT="50750" marB="50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Others</a:t>
                      </a:r>
                      <a:endParaRPr sz="1800" b="1" u="none" strike="noStrike" cap="none">
                        <a:solidFill>
                          <a:srgbClr val="833C0B"/>
                        </a:solidFill>
                      </a:endParaRPr>
                    </a:p>
                  </a:txBody>
                  <a:tcPr marL="101500" marR="101500" marT="50750" marB="507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_______ boys</a:t>
                      </a:r>
                      <a:endParaRPr/>
                    </a:p>
                  </a:txBody>
                  <a:tcPr marL="101500" marR="101500" marT="50750" marB="507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/>
                    </a:p>
                  </a:txBody>
                  <a:tcPr marL="101500" marR="101500" marT="50750" marB="507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/>
                    </a:p>
                  </a:txBody>
                  <a:tcPr marL="101500" marR="101500" marT="50750" marB="507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/>
                    </a:p>
                  </a:txBody>
                  <a:tcPr marL="101500" marR="101500" marT="50750" marB="507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/>
                    </a:p>
                  </a:txBody>
                  <a:tcPr marL="101500" marR="101500" marT="50750" marB="507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/>
                    </a:p>
                  </a:txBody>
                  <a:tcPr marL="101500" marR="101500" marT="50750" marB="507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_______ girls</a:t>
                      </a:r>
                      <a:endParaRPr/>
                    </a:p>
                  </a:txBody>
                  <a:tcPr marL="101500" marR="101500" marT="50750" marB="507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/>
                    </a:p>
                  </a:txBody>
                  <a:tcPr marL="101500" marR="101500" marT="50750" marB="507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/>
                    </a:p>
                  </a:txBody>
                  <a:tcPr marL="101500" marR="101500" marT="50750" marB="507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/>
                    </a:p>
                  </a:txBody>
                  <a:tcPr marL="101500" marR="101500" marT="50750" marB="507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/>
                    </a:p>
                  </a:txBody>
                  <a:tcPr marL="101500" marR="101500" marT="50750" marB="507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/>
                    </a:p>
                  </a:txBody>
                  <a:tcPr marL="101500" marR="101500" marT="50750" marB="507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2872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5"/>
          <p:cNvSpPr txBox="1"/>
          <p:nvPr/>
        </p:nvSpPr>
        <p:spPr>
          <a:xfrm>
            <a:off x="749159" y="1278802"/>
            <a:ext cx="10693680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Report your results to the class. 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of the jobs is the least popular among the boys and which one the least popular among the girls? Give possible reasons.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5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endParaRPr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6"/>
          <p:cNvSpPr/>
          <p:nvPr/>
        </p:nvSpPr>
        <p:spPr>
          <a:xfrm>
            <a:off x="1005898" y="5521588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6" name="Google Shape;266;p36"/>
          <p:cNvCxnSpPr>
            <a:stCxn id="267" idx="2"/>
            <a:endCxn id="265" idx="3"/>
          </p:cNvCxnSpPr>
          <p:nvPr/>
        </p:nvCxnSpPr>
        <p:spPr>
          <a:xfrm rot="5400000">
            <a:off x="3123923" y="4903910"/>
            <a:ext cx="805500" cy="11403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68" name="Google Shape;268;p36"/>
          <p:cNvSpPr/>
          <p:nvPr/>
        </p:nvSpPr>
        <p:spPr>
          <a:xfrm>
            <a:off x="32849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6"/>
          <p:cNvSpPr/>
          <p:nvPr/>
        </p:nvSpPr>
        <p:spPr>
          <a:xfrm>
            <a:off x="4741136" y="2955002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6"/>
          <p:cNvSpPr/>
          <p:nvPr/>
        </p:nvSpPr>
        <p:spPr>
          <a:xfrm>
            <a:off x="1072864" y="29728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LOOKING BACK</a:t>
            </a:r>
            <a:endParaRPr sz="1800" b="1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6"/>
          <p:cNvSpPr/>
          <p:nvPr/>
        </p:nvSpPr>
        <p:spPr>
          <a:xfrm>
            <a:off x="3076696" y="4415907"/>
            <a:ext cx="2040254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endParaRPr sz="1800" b="1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1" name="Google Shape;271;p36"/>
          <p:cNvCxnSpPr>
            <a:stCxn id="270" idx="3"/>
            <a:endCxn id="267" idx="0"/>
          </p:cNvCxnSpPr>
          <p:nvPr/>
        </p:nvCxnSpPr>
        <p:spPr>
          <a:xfrm>
            <a:off x="2956631" y="3300512"/>
            <a:ext cx="1140300" cy="11154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72" name="Google Shape;272;p36"/>
          <p:cNvSpPr txBox="1"/>
          <p:nvPr/>
        </p:nvSpPr>
        <p:spPr>
          <a:xfrm>
            <a:off x="2547683" y="402753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8</a:t>
            </a:r>
            <a:endParaRPr sz="2000" b="0" i="0" u="none" strike="noStrike" cap="none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73" name="Google Shape;273;p36"/>
          <p:cNvSpPr/>
          <p:nvPr/>
        </p:nvSpPr>
        <p:spPr>
          <a:xfrm>
            <a:off x="5123109" y="366077"/>
            <a:ext cx="4401892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6"/>
          <p:cNvSpPr/>
          <p:nvPr/>
        </p:nvSpPr>
        <p:spPr>
          <a:xfrm>
            <a:off x="6048260" y="5546831"/>
            <a:ext cx="5618601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 b="0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6"/>
          <p:cNvSpPr/>
          <p:nvPr/>
        </p:nvSpPr>
        <p:spPr>
          <a:xfrm>
            <a:off x="6048260" y="2442969"/>
            <a:ext cx="5618602" cy="155855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Pronunciation: Listen and mark the stressed syllables.</a:t>
            </a:r>
            <a:endParaRPr sz="1800" b="0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Vocabulary: Do the crossword. </a:t>
            </a:r>
            <a:endParaRPr sz="1800" b="0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Grammar: Underline the mistakes and write the correct word(s).</a:t>
            </a:r>
            <a:endParaRPr sz="1800" b="0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6"/>
          <p:cNvSpPr txBox="1"/>
          <p:nvPr/>
        </p:nvSpPr>
        <p:spPr>
          <a:xfrm>
            <a:off x="4734398" y="412987"/>
            <a:ext cx="512483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LOOKING BACK AND PROJECT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6"/>
          <p:cNvSpPr/>
          <p:nvPr/>
        </p:nvSpPr>
        <p:spPr>
          <a:xfrm>
            <a:off x="6048259" y="4415907"/>
            <a:ext cx="5618602" cy="710205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Students’ future jobs</a:t>
            </a:r>
            <a:endParaRPr sz="1800" b="0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6"/>
          <p:cNvSpPr/>
          <p:nvPr/>
        </p:nvSpPr>
        <p:spPr>
          <a:xfrm>
            <a:off x="3252152" y="1411856"/>
            <a:ext cx="2040254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9" name="Google Shape;279;p36"/>
          <p:cNvCxnSpPr>
            <a:stCxn id="278" idx="1"/>
            <a:endCxn id="270" idx="0"/>
          </p:cNvCxnSpPr>
          <p:nvPr/>
        </p:nvCxnSpPr>
        <p:spPr>
          <a:xfrm flipH="1">
            <a:off x="2014652" y="1739558"/>
            <a:ext cx="1237500" cy="12333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80" name="Google Shape;280;p36"/>
          <p:cNvSpPr/>
          <p:nvPr/>
        </p:nvSpPr>
        <p:spPr>
          <a:xfrm>
            <a:off x="6048260" y="1373472"/>
            <a:ext cx="5618602" cy="710205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Last man standing</a:t>
            </a:r>
            <a:endParaRPr sz="1800" b="0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2"/>
          <p:cNvSpPr/>
          <p:nvPr/>
        </p:nvSpPr>
        <p:spPr>
          <a:xfrm>
            <a:off x="702927" y="1115125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2"/>
          <p:cNvSpPr txBox="1"/>
          <p:nvPr/>
        </p:nvSpPr>
        <p:spPr>
          <a:xfrm>
            <a:off x="733099" y="1046774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8" name="Google Shape;288;p12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2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2"/>
          <p:cNvSpPr txBox="1"/>
          <p:nvPr/>
        </p:nvSpPr>
        <p:spPr>
          <a:xfrm>
            <a:off x="1182920" y="1770942"/>
            <a:ext cx="858408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 what you have been able to do after this unit!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8390" y="2385777"/>
            <a:ext cx="9271476" cy="4229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3"/>
          <p:cNvSpPr txBox="1"/>
          <p:nvPr/>
        </p:nvSpPr>
        <p:spPr>
          <a:xfrm>
            <a:off x="1882037" y="2055511"/>
            <a:ext cx="858408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exercises in the workbook.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next lesson: Unit 7.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3"/>
          <p:cNvSpPr/>
          <p:nvPr/>
        </p:nvSpPr>
        <p:spPr>
          <a:xfrm>
            <a:off x="743871" y="111311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3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3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3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8DAC2-DA2D-46AA-BF43-5B79E16DD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D0D02-EF4A-483B-BD47-02E0E7464C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E60669-4AD7-42C7-B46B-BBDFDA756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120" y="-91440"/>
            <a:ext cx="6024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853FB-7E1E-4197-986F-9E40AF952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1440"/>
            <a:ext cx="616712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D211CDD-453D-4E6E-B32B-E04CC66412A6}"/>
                  </a:ext>
                </a:extLst>
              </p14:cNvPr>
              <p14:cNvContentPartPr/>
              <p14:nvPr/>
            </p14:nvContentPartPr>
            <p14:xfrm>
              <a:off x="4292640" y="6045120"/>
              <a:ext cx="641520" cy="197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D211CDD-453D-4E6E-B32B-E04CC66412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76800" y="5981760"/>
                <a:ext cx="6728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2BC1629-6901-444B-A587-3C269177DD5C}"/>
                  </a:ext>
                </a:extLst>
              </p14:cNvPr>
              <p14:cNvContentPartPr/>
              <p14:nvPr/>
            </p14:nvContentPartPr>
            <p14:xfrm>
              <a:off x="4235400" y="5956200"/>
              <a:ext cx="572040" cy="356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2BC1629-6901-444B-A587-3C269177DD5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26040" y="5946840"/>
                <a:ext cx="590760" cy="37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2837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E12AA5-21FA-4374-AFE1-841E0474C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046936"/>
              </p:ext>
            </p:extLst>
          </p:nvPr>
        </p:nvGraphicFramePr>
        <p:xfrm>
          <a:off x="1066800" y="1544320"/>
          <a:ext cx="11714479" cy="4988560"/>
        </p:xfrm>
        <a:graphic>
          <a:graphicData uri="http://schemas.openxmlformats.org/drawingml/2006/table">
            <a:tbl>
              <a:tblPr/>
              <a:tblGrid>
                <a:gridCol w="8498511">
                  <a:extLst>
                    <a:ext uri="{9D8B030D-6E8A-4147-A177-3AD203B41FA5}">
                      <a16:colId xmlns:a16="http://schemas.microsoft.com/office/drawing/2014/main" val="268505108"/>
                    </a:ext>
                  </a:extLst>
                </a:gridCol>
                <a:gridCol w="38100">
                  <a:extLst>
                    <a:ext uri="{9D8B030D-6E8A-4147-A177-3AD203B41FA5}">
                      <a16:colId xmlns:a16="http://schemas.microsoft.com/office/drawing/2014/main" val="2004908580"/>
                    </a:ext>
                  </a:extLst>
                </a:gridCol>
                <a:gridCol w="1588934">
                  <a:extLst>
                    <a:ext uri="{9D8B030D-6E8A-4147-A177-3AD203B41FA5}">
                      <a16:colId xmlns:a16="http://schemas.microsoft.com/office/drawing/2014/main" val="1959736949"/>
                    </a:ext>
                  </a:extLst>
                </a:gridCol>
                <a:gridCol w="1588934">
                  <a:extLst>
                    <a:ext uri="{9D8B030D-6E8A-4147-A177-3AD203B41FA5}">
                      <a16:colId xmlns:a16="http://schemas.microsoft.com/office/drawing/2014/main" val="2422505790"/>
                    </a:ext>
                  </a:extLst>
                </a:gridCol>
              </a:tblGrid>
              <a:tr h="341915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Excellent:</a:t>
                      </a:r>
                      <a:r>
                        <a:rPr kumimoji="0" lang="vi-VN" sz="6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77.78%</a:t>
                      </a:r>
                      <a:r>
                        <a:rPr kumimoji="0" lang="en-US" sz="6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vi-VN" sz="6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(35/45)</a:t>
                      </a:r>
                      <a:endParaRPr kumimoji="0" lang="en-US" sz="6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Good: </a:t>
                      </a:r>
                      <a:r>
                        <a:rPr kumimoji="0" lang="vi-VN" sz="6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20% (9/45)</a:t>
                      </a:r>
                      <a:endParaRPr kumimoji="0" lang="en-US" sz="6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5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Below average: </a:t>
                      </a:r>
                      <a:r>
                        <a:rPr kumimoji="0" lang="vi-VN" sz="5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2.22% (1/45)</a:t>
                      </a:r>
                      <a:endParaRPr kumimoji="0" lang="en-US" sz="5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en-US" dirty="0"/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8283949"/>
                  </a:ext>
                </a:extLst>
              </a:tr>
              <a:tr h="1569407">
                <a:tc gridSpan="4">
                  <a:txBody>
                    <a:bodyPr/>
                    <a:lstStyle/>
                    <a:p>
                      <a:pPr algn="l" fontAlgn="b"/>
                      <a:endParaRPr lang="vi-VN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829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107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/>
          <p:nvPr/>
        </p:nvSpPr>
        <p:spPr>
          <a:xfrm>
            <a:off x="32849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9"/>
          <p:cNvSpPr/>
          <p:nvPr/>
        </p:nvSpPr>
        <p:spPr>
          <a:xfrm>
            <a:off x="4741136" y="2955002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9"/>
          <p:cNvSpPr/>
          <p:nvPr/>
        </p:nvSpPr>
        <p:spPr>
          <a:xfrm>
            <a:off x="1072864" y="29728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LOOKING BACK</a:t>
            </a:r>
            <a:endParaRPr sz="1800" b="1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9"/>
          <p:cNvSpPr txBox="1"/>
          <p:nvPr/>
        </p:nvSpPr>
        <p:spPr>
          <a:xfrm>
            <a:off x="2547683" y="402753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8</a:t>
            </a:r>
            <a:endParaRPr sz="2000" b="0" i="0" u="none" strike="noStrike" cap="none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64" name="Google Shape;164;p29"/>
          <p:cNvSpPr/>
          <p:nvPr/>
        </p:nvSpPr>
        <p:spPr>
          <a:xfrm>
            <a:off x="5123109" y="366077"/>
            <a:ext cx="4401892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9"/>
          <p:cNvSpPr/>
          <p:nvPr/>
        </p:nvSpPr>
        <p:spPr>
          <a:xfrm>
            <a:off x="6048260" y="2442969"/>
            <a:ext cx="5618602" cy="155855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Pronunciation: Listen and mark the stressed syllables.</a:t>
            </a:r>
            <a:endParaRPr sz="1800" b="0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Vocabulary: Do the crossword. </a:t>
            </a:r>
            <a:endParaRPr sz="1800" b="0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Grammar: Underline the mistakes and write the correct word(s).</a:t>
            </a:r>
            <a:endParaRPr sz="1800" b="0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9"/>
          <p:cNvSpPr txBox="1"/>
          <p:nvPr/>
        </p:nvSpPr>
        <p:spPr>
          <a:xfrm>
            <a:off x="4734398" y="412987"/>
            <a:ext cx="512483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LOOKING BACK AND PROJECT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9"/>
          <p:cNvSpPr/>
          <p:nvPr/>
        </p:nvSpPr>
        <p:spPr>
          <a:xfrm>
            <a:off x="3252152" y="1411856"/>
            <a:ext cx="2040254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8" name="Google Shape;168;p29"/>
          <p:cNvCxnSpPr>
            <a:stCxn id="167" idx="1"/>
            <a:endCxn id="162" idx="0"/>
          </p:cNvCxnSpPr>
          <p:nvPr/>
        </p:nvCxnSpPr>
        <p:spPr>
          <a:xfrm flipH="1">
            <a:off x="2014652" y="1739558"/>
            <a:ext cx="1237500" cy="12333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9" name="Google Shape;169;p29"/>
          <p:cNvSpPr/>
          <p:nvPr/>
        </p:nvSpPr>
        <p:spPr>
          <a:xfrm>
            <a:off x="6048260" y="1373472"/>
            <a:ext cx="5618602" cy="710205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Last man standing</a:t>
            </a:r>
            <a:endParaRPr sz="1800" b="0" i="0" u="none" strike="noStrike" cap="none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2EC2C-86D2-49F3-AF16-AAE2DAD12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080" y="260984"/>
            <a:ext cx="11282680" cy="6139815"/>
          </a:xfrm>
        </p:spPr>
        <p:txBody>
          <a:bodyPr/>
          <a:lstStyle/>
          <a:p>
            <a:pPr marL="114300" indent="0">
              <a:lnSpc>
                <a:spcPct val="115000"/>
              </a:lnSpc>
              <a:buNone/>
            </a:pP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A/ PRONUNCIATION.</a:t>
            </a:r>
          </a:p>
          <a:p>
            <a:pPr marL="114300" indent="0">
              <a:lnSpc>
                <a:spcPct val="115000"/>
              </a:lnSpc>
              <a:buNone/>
            </a:pP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I/ Put the following verbs and adjectives in the correct columns.</a:t>
            </a:r>
            <a:endParaRPr lang="en-US" sz="2400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086A37F-D721-46FA-90FC-3443F6C8D8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736090"/>
              </p:ext>
            </p:extLst>
          </p:nvPr>
        </p:nvGraphicFramePr>
        <p:xfrm>
          <a:off x="513080" y="1616921"/>
          <a:ext cx="11059161" cy="4980095"/>
        </p:xfrm>
        <a:graphic>
          <a:graphicData uri="http://schemas.openxmlformats.org/drawingml/2006/table">
            <a:tbl>
              <a:tblPr firstRow="1" bandRow="1">
                <a:tableStyleId>{BFBC571C-A530-40E6-8C9E-8F67729A88D1}</a:tableStyleId>
              </a:tblPr>
              <a:tblGrid>
                <a:gridCol w="3686387">
                  <a:extLst>
                    <a:ext uri="{9D8B030D-6E8A-4147-A177-3AD203B41FA5}">
                      <a16:colId xmlns:a16="http://schemas.microsoft.com/office/drawing/2014/main" val="2858663585"/>
                    </a:ext>
                  </a:extLst>
                </a:gridCol>
                <a:gridCol w="3686387">
                  <a:extLst>
                    <a:ext uri="{9D8B030D-6E8A-4147-A177-3AD203B41FA5}">
                      <a16:colId xmlns:a16="http://schemas.microsoft.com/office/drawing/2014/main" val="302066403"/>
                    </a:ext>
                  </a:extLst>
                </a:gridCol>
                <a:gridCol w="3686387">
                  <a:extLst>
                    <a:ext uri="{9D8B030D-6E8A-4147-A177-3AD203B41FA5}">
                      <a16:colId xmlns:a16="http://schemas.microsoft.com/office/drawing/2014/main" val="316644920"/>
                    </a:ext>
                  </a:extLst>
                </a:gridCol>
              </a:tblGrid>
              <a:tr h="4980095">
                <a:tc>
                  <a:txBody>
                    <a:bodyPr/>
                    <a:lstStyle/>
                    <a:p>
                      <a:r>
                        <a:rPr kumimoji="0" lang="en-US" sz="6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difficult</a:t>
                      </a:r>
                    </a:p>
                    <a:p>
                      <a:r>
                        <a:rPr kumimoji="0" lang="en-US" sz="6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continue </a:t>
                      </a:r>
                    </a:p>
                    <a:p>
                      <a:r>
                        <a:rPr kumimoji="0" lang="en-US" sz="6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different</a:t>
                      </a:r>
                    </a:p>
                    <a:p>
                      <a:r>
                        <a:rPr kumimoji="0" lang="en-US" sz="6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educate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6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popular</a:t>
                      </a:r>
                    </a:p>
                    <a:p>
                      <a:r>
                        <a:rPr kumimoji="0" lang="en-US" sz="6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discover</a:t>
                      </a:r>
                    </a:p>
                    <a:p>
                      <a:r>
                        <a:rPr kumimoji="0" lang="en-US" sz="6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important </a:t>
                      </a:r>
                    </a:p>
                    <a:p>
                      <a:r>
                        <a:rPr kumimoji="0" lang="en-US" sz="6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fantastic </a:t>
                      </a:r>
                    </a:p>
                    <a:p>
                      <a:r>
                        <a:rPr kumimoji="0" lang="en-US" sz="6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physical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6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celebrate </a:t>
                      </a:r>
                    </a:p>
                    <a:p>
                      <a:r>
                        <a:rPr kumimoji="0" lang="en-US" sz="6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impossible </a:t>
                      </a:r>
                    </a:p>
                    <a:p>
                      <a:r>
                        <a:rPr kumimoji="0" lang="en-US" sz="6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organize </a:t>
                      </a:r>
                    </a:p>
                    <a:p>
                      <a:r>
                        <a:rPr kumimoji="0" lang="en-US" sz="6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expensive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1578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1672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877253C-398B-44C2-8C5D-04094A88CA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751035"/>
              </p:ext>
            </p:extLst>
          </p:nvPr>
        </p:nvGraphicFramePr>
        <p:xfrm>
          <a:off x="619760" y="719666"/>
          <a:ext cx="10779760" cy="6544734"/>
        </p:xfrm>
        <a:graphic>
          <a:graphicData uri="http://schemas.openxmlformats.org/drawingml/2006/table">
            <a:tbl>
              <a:tblPr firstRow="1" bandRow="1">
                <a:tableStyleId>{BFBC571C-A530-40E6-8C9E-8F67729A88D1}</a:tableStyleId>
              </a:tblPr>
              <a:tblGrid>
                <a:gridCol w="5389880">
                  <a:extLst>
                    <a:ext uri="{9D8B030D-6E8A-4147-A177-3AD203B41FA5}">
                      <a16:colId xmlns:a16="http://schemas.microsoft.com/office/drawing/2014/main" val="2308250356"/>
                    </a:ext>
                  </a:extLst>
                </a:gridCol>
                <a:gridCol w="5389880">
                  <a:extLst>
                    <a:ext uri="{9D8B030D-6E8A-4147-A177-3AD203B41FA5}">
                      <a16:colId xmlns:a16="http://schemas.microsoft.com/office/drawing/2014/main" val="1400174168"/>
                    </a:ext>
                  </a:extLst>
                </a:gridCol>
              </a:tblGrid>
              <a:tr h="7840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376160"/>
                  </a:ext>
                </a:extLst>
              </a:tr>
              <a:tr h="2185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physical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difficult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different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popular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educate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celebrate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organize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4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endParaRPr lang="en-US" sz="200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fantastic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impossible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expensive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important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discover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continue </a:t>
                      </a:r>
                    </a:p>
                    <a:p>
                      <a:endParaRPr lang="en-US" sz="200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763309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5D248E56-EE69-49F6-8CBE-1D56F497A054}"/>
              </a:ext>
            </a:extLst>
          </p:cNvPr>
          <p:cNvSpPr/>
          <p:nvPr/>
        </p:nvSpPr>
        <p:spPr>
          <a:xfrm>
            <a:off x="2438400" y="873760"/>
            <a:ext cx="386080" cy="467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E74267F-7D5D-4EB9-9325-D65FE41E211E}"/>
              </a:ext>
            </a:extLst>
          </p:cNvPr>
          <p:cNvSpPr/>
          <p:nvPr/>
        </p:nvSpPr>
        <p:spPr>
          <a:xfrm>
            <a:off x="2854960" y="1056640"/>
            <a:ext cx="284480" cy="2827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6C926F-0859-43CC-B2BC-5BE0554D3730}"/>
              </a:ext>
            </a:extLst>
          </p:cNvPr>
          <p:cNvSpPr/>
          <p:nvPr/>
        </p:nvSpPr>
        <p:spPr>
          <a:xfrm>
            <a:off x="3190240" y="1058334"/>
            <a:ext cx="284480" cy="2827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8A39038-C954-4CC5-8A30-496247638D17}"/>
              </a:ext>
            </a:extLst>
          </p:cNvPr>
          <p:cNvSpPr/>
          <p:nvPr/>
        </p:nvSpPr>
        <p:spPr>
          <a:xfrm>
            <a:off x="7833360" y="1058334"/>
            <a:ext cx="284480" cy="2827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DD7EE6-EB2A-4930-8D37-0D6148153379}"/>
              </a:ext>
            </a:extLst>
          </p:cNvPr>
          <p:cNvSpPr/>
          <p:nvPr/>
        </p:nvSpPr>
        <p:spPr>
          <a:xfrm>
            <a:off x="8524240" y="1045633"/>
            <a:ext cx="284480" cy="2827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4E7F52F-BA7B-42A4-A5AE-0EEC2F69914B}"/>
              </a:ext>
            </a:extLst>
          </p:cNvPr>
          <p:cNvSpPr/>
          <p:nvPr/>
        </p:nvSpPr>
        <p:spPr>
          <a:xfrm>
            <a:off x="8138160" y="871219"/>
            <a:ext cx="386080" cy="467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80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2EC2C-86D2-49F3-AF16-AAE2DAD12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080" y="67944"/>
            <a:ext cx="11282680" cy="6139815"/>
          </a:xfrm>
        </p:spPr>
        <p:txBody>
          <a:bodyPr/>
          <a:lstStyle/>
          <a:p>
            <a:pPr marL="114300" indent="0">
              <a:lnSpc>
                <a:spcPct val="115000"/>
              </a:lnSpc>
              <a:buNone/>
            </a:pP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I/ Put the following verbs and adjectives in the correct columns.</a:t>
            </a:r>
            <a:endParaRPr lang="en-US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1430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4309193-976D-4779-B9DE-4B268588CE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915536"/>
              </p:ext>
            </p:extLst>
          </p:nvPr>
        </p:nvGraphicFramePr>
        <p:xfrm>
          <a:off x="279400" y="762066"/>
          <a:ext cx="11399520" cy="6644640"/>
        </p:xfrm>
        <a:graphic>
          <a:graphicData uri="http://schemas.openxmlformats.org/drawingml/2006/table">
            <a:tbl>
              <a:tblPr firstRow="1" bandRow="1">
                <a:tableStyleId>{BFBC571C-A530-40E6-8C9E-8F67729A88D1}</a:tableStyleId>
              </a:tblPr>
              <a:tblGrid>
                <a:gridCol w="5699760">
                  <a:extLst>
                    <a:ext uri="{9D8B030D-6E8A-4147-A177-3AD203B41FA5}">
                      <a16:colId xmlns:a16="http://schemas.microsoft.com/office/drawing/2014/main" val="3020661585"/>
                    </a:ext>
                  </a:extLst>
                </a:gridCol>
                <a:gridCol w="5699760">
                  <a:extLst>
                    <a:ext uri="{9D8B030D-6E8A-4147-A177-3AD203B41FA5}">
                      <a16:colId xmlns:a16="http://schemas.microsoft.com/office/drawing/2014/main" val="10011255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Three-syllable adjectives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Three-syllable verbs</a:t>
                      </a:r>
                    </a:p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414817"/>
                  </a:ext>
                </a:extLst>
              </a:tr>
              <a:tr h="4002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phys</a:t>
                      </a:r>
                      <a:r>
                        <a:rPr kumimoji="0" lang="en-US" sz="32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ical</a:t>
                      </a:r>
                      <a:r>
                        <a:rPr kumimoji="0" lang="en-US" sz="3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    difficult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3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fantast</a:t>
                      </a:r>
                      <a:r>
                        <a:rPr kumimoji="0" lang="en-US" sz="32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ic </a:t>
                      </a:r>
                      <a:r>
                        <a:rPr kumimoji="0" lang="en-US" sz="3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  different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3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imposs</a:t>
                      </a:r>
                      <a:r>
                        <a:rPr kumimoji="0" lang="en-US" sz="32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ible</a:t>
                      </a:r>
                      <a:r>
                        <a:rPr kumimoji="0" lang="en-US" sz="3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popular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3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expensive            important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3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3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3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   educ</a:t>
                      </a:r>
                      <a:r>
                        <a:rPr kumimoji="0" lang="en-US" sz="32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3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   celebr</a:t>
                      </a:r>
                      <a:r>
                        <a:rPr kumimoji="0" lang="en-US" sz="32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ate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3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   organ</a:t>
                      </a:r>
                      <a:r>
                        <a:rPr kumimoji="0" lang="en-US" sz="32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ize</a:t>
                      </a:r>
                      <a:r>
                        <a:rPr kumimoji="0" lang="en-US" sz="3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3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   discover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3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Calibri"/>
                        </a:rPr>
                        <a:t>              continue </a:t>
                      </a:r>
                    </a:p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58358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71AB040-C7FE-43AA-9E03-C7A61E704164}"/>
              </a:ext>
            </a:extLst>
          </p:cNvPr>
          <p:cNvSpPr/>
          <p:nvPr/>
        </p:nvSpPr>
        <p:spPr>
          <a:xfrm>
            <a:off x="396240" y="1747520"/>
            <a:ext cx="116840" cy="314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70BE20-F07D-469D-A540-1DE21FED63DD}"/>
              </a:ext>
            </a:extLst>
          </p:cNvPr>
          <p:cNvSpPr/>
          <p:nvPr/>
        </p:nvSpPr>
        <p:spPr>
          <a:xfrm>
            <a:off x="3149600" y="1666240"/>
            <a:ext cx="116840" cy="314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B21EA1-09CD-4387-B7ED-1AA56DB709FD}"/>
              </a:ext>
            </a:extLst>
          </p:cNvPr>
          <p:cNvSpPr/>
          <p:nvPr/>
        </p:nvSpPr>
        <p:spPr>
          <a:xfrm>
            <a:off x="944880" y="2702560"/>
            <a:ext cx="116840" cy="314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0E7AC9-E6F8-45AF-B01D-A3D54ECA66D8}"/>
              </a:ext>
            </a:extLst>
          </p:cNvPr>
          <p:cNvSpPr/>
          <p:nvPr/>
        </p:nvSpPr>
        <p:spPr>
          <a:xfrm>
            <a:off x="3149600" y="2675322"/>
            <a:ext cx="116840" cy="314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E981A3-F771-45FA-AE93-6E63B1B9C5A1}"/>
              </a:ext>
            </a:extLst>
          </p:cNvPr>
          <p:cNvSpPr/>
          <p:nvPr/>
        </p:nvSpPr>
        <p:spPr>
          <a:xfrm>
            <a:off x="828040" y="3711642"/>
            <a:ext cx="116840" cy="314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B4ADAD-C75B-46FB-B752-FB347DE9F817}"/>
              </a:ext>
            </a:extLst>
          </p:cNvPr>
          <p:cNvSpPr/>
          <p:nvPr/>
        </p:nvSpPr>
        <p:spPr>
          <a:xfrm>
            <a:off x="3266440" y="3684404"/>
            <a:ext cx="116840" cy="314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2552B8-BC73-4D2B-8598-44B498A8087F}"/>
              </a:ext>
            </a:extLst>
          </p:cNvPr>
          <p:cNvSpPr/>
          <p:nvPr/>
        </p:nvSpPr>
        <p:spPr>
          <a:xfrm>
            <a:off x="828040" y="4710933"/>
            <a:ext cx="116840" cy="314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A26DED-6D4C-4EB1-8F9A-3486809C23F3}"/>
              </a:ext>
            </a:extLst>
          </p:cNvPr>
          <p:cNvSpPr/>
          <p:nvPr/>
        </p:nvSpPr>
        <p:spPr>
          <a:xfrm>
            <a:off x="3652520" y="4670293"/>
            <a:ext cx="116840" cy="314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91CA05-D790-4497-939C-170891F126D8}"/>
              </a:ext>
            </a:extLst>
          </p:cNvPr>
          <p:cNvSpPr/>
          <p:nvPr/>
        </p:nvSpPr>
        <p:spPr>
          <a:xfrm>
            <a:off x="7396480" y="1752600"/>
            <a:ext cx="116840" cy="314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E79ECC-CDF5-44ED-8E73-4061E09D8ECD}"/>
              </a:ext>
            </a:extLst>
          </p:cNvPr>
          <p:cNvSpPr/>
          <p:nvPr/>
        </p:nvSpPr>
        <p:spPr>
          <a:xfrm>
            <a:off x="7414260" y="2702560"/>
            <a:ext cx="116840" cy="314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84D447-04D1-44C2-AAFA-AE1DFFBA74AF}"/>
              </a:ext>
            </a:extLst>
          </p:cNvPr>
          <p:cNvSpPr/>
          <p:nvPr/>
        </p:nvSpPr>
        <p:spPr>
          <a:xfrm>
            <a:off x="7355840" y="3719964"/>
            <a:ext cx="116840" cy="314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4C1047-D1A9-4943-8873-C1459D4D8ABF}"/>
              </a:ext>
            </a:extLst>
          </p:cNvPr>
          <p:cNvSpPr/>
          <p:nvPr/>
        </p:nvSpPr>
        <p:spPr>
          <a:xfrm>
            <a:off x="7884160" y="4709095"/>
            <a:ext cx="116840" cy="314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BF5B05-ACB1-4412-911C-C0616C5E47D4}"/>
              </a:ext>
            </a:extLst>
          </p:cNvPr>
          <p:cNvSpPr/>
          <p:nvPr/>
        </p:nvSpPr>
        <p:spPr>
          <a:xfrm>
            <a:off x="8006080" y="5653975"/>
            <a:ext cx="116840" cy="314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79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833</TotalTime>
  <Words>1653</Words>
  <Application>Microsoft Office PowerPoint</Application>
  <PresentationFormat>Widescreen</PresentationFormat>
  <Paragraphs>301</Paragraphs>
  <Slides>35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Open Sans</vt:lpstr>
      <vt:lpstr>Trebuchet MS</vt:lpstr>
      <vt:lpstr>Times New Roman</vt:lpstr>
      <vt:lpstr>Calibri</vt:lpstr>
      <vt:lpstr>Wingdings 3</vt:lpstr>
      <vt:lpstr>Arial</vt:lpstr>
      <vt:lpstr>Bookman Old Style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II/ Rewrite the following sentences, using the passive voice.</vt:lpstr>
      <vt:lpstr>II/ Rewrite the following sentences, using the passive voice.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Hoàng Hằng-lg2</cp:lastModifiedBy>
  <cp:revision>55</cp:revision>
  <dcterms:created xsi:type="dcterms:W3CDTF">2020-12-09T02:04:09Z</dcterms:created>
  <dcterms:modified xsi:type="dcterms:W3CDTF">2023-02-03T00:22:46Z</dcterms:modified>
</cp:coreProperties>
</file>