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74" r:id="rId2"/>
    <p:sldId id="375" r:id="rId3"/>
    <p:sldId id="388" r:id="rId4"/>
    <p:sldId id="377" r:id="rId5"/>
    <p:sldId id="389" r:id="rId6"/>
    <p:sldId id="378" r:id="rId7"/>
    <p:sldId id="379" r:id="rId8"/>
    <p:sldId id="380" r:id="rId9"/>
    <p:sldId id="381" r:id="rId10"/>
    <p:sldId id="382" r:id="rId11"/>
    <p:sldId id="383" r:id="rId12"/>
    <p:sldId id="386" r:id="rId13"/>
    <p:sldId id="385" r:id="rId14"/>
    <p:sldId id="370" r:id="rId15"/>
    <p:sldId id="343" r:id="rId16"/>
    <p:sldId id="387" r:id="rId17"/>
    <p:sldId id="276" r:id="rId18"/>
    <p:sldId id="31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5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225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5369-46DE-4AB1-8800-287E226A1BFC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79382CD-8C00-4FA4-8ED8-2D614DCEA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5369-46DE-4AB1-8800-287E226A1BFC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82CD-8C00-4FA4-8ED8-2D614DCEA9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5369-46DE-4AB1-8800-287E226A1BFC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82CD-8C00-4FA4-8ED8-2D614DCEA9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Times New Roman" panose="02020603050405020304" pitchFamily="18" charset="0"/>
              </a:rPr>
              <a:pPr lvl="0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5369-46DE-4AB1-8800-287E226A1BFC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82CD-8C00-4FA4-8ED8-2D614DCEA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5369-46DE-4AB1-8800-287E226A1BFC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79382CD-8C00-4FA4-8ED8-2D614DCEA9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5369-46DE-4AB1-8800-287E226A1BFC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82CD-8C00-4FA4-8ED8-2D614DCEA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5369-46DE-4AB1-8800-287E226A1BFC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82CD-8C00-4FA4-8ED8-2D614DCEA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5369-46DE-4AB1-8800-287E226A1BFC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82CD-8C00-4FA4-8ED8-2D614DCEA9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5369-46DE-4AB1-8800-287E226A1BFC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82CD-8C00-4FA4-8ED8-2D614DCEA9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5369-46DE-4AB1-8800-287E226A1BFC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382CD-8C00-4FA4-8ED8-2D614DCEA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5369-46DE-4AB1-8800-287E226A1BFC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79382CD-8C00-4FA4-8ED8-2D614DCEA9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B05369-46DE-4AB1-8800-287E226A1BFC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79382CD-8C00-4FA4-8ED8-2D614DCEA9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TH&#205;%20&#272;I&#7874;M%2011%20POWERPOINT\E11%20-%20UNIT%203%20BECOMING%20INDEPENDENT\E11%20-%20UNIT%203%20READING\E11-%20UNIT%203-%20READING%20-%20WARM%20UP%20VIDEO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time-management-concept-landing-page_52683-21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486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105400"/>
            <a:ext cx="9144000" cy="1295400"/>
          </a:xfrm>
          <a:prstGeom prst="rect">
            <a:avLst/>
          </a:prstGeom>
          <a:solidFill>
            <a:srgbClr val="EAEAEA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5410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Rockwell Extra Bold" pitchFamily="18" charset="0"/>
              </a:rPr>
              <a:t>WELCOME TO OUR CLASS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ganh-nghe-uu-tien-singap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6401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6157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3600" b="1" dirty="0" err="1">
                <a:solidFill>
                  <a:srgbClr val="FF0000"/>
                </a:solidFill>
                <a:latin typeface="Calisto MT" pitchFamily="18" charset="0"/>
              </a:rPr>
              <a:t>Prioritise</a:t>
            </a:r>
            <a:r>
              <a:rPr lang="en-US" sz="3600" b="1" dirty="0">
                <a:solidFill>
                  <a:srgbClr val="FF0000"/>
                </a:solidFill>
                <a:latin typeface="Calisto MT" pitchFamily="18" charset="0"/>
              </a:rPr>
              <a:t> /</a:t>
            </a:r>
            <a:r>
              <a:rPr lang="en-US" sz="3600" b="1" dirty="0" err="1">
                <a:solidFill>
                  <a:srgbClr val="FF0000"/>
                </a:solidFill>
                <a:latin typeface="Calisto MT" pitchFamily="18" charset="0"/>
              </a:rPr>
              <a:t>praɪˈɒr.ə.taɪz</a:t>
            </a:r>
            <a:r>
              <a:rPr lang="en-US" sz="3600" b="1" dirty="0">
                <a:solidFill>
                  <a:srgbClr val="FF0000"/>
                </a:solidFill>
                <a:latin typeface="Calisto MT" pitchFamily="18" charset="0"/>
              </a:rPr>
              <a:t>/ (v):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381000"/>
            <a:ext cx="27703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boi ro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28600"/>
            <a:ext cx="3124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/>
            <a:r>
              <a:rPr lang="en-US" sz="3600" b="1" dirty="0">
                <a:solidFill>
                  <a:srgbClr val="FF0000"/>
                </a:solidFill>
                <a:latin typeface="Calisto MT" pitchFamily="18" charset="0"/>
              </a:rPr>
              <a:t>Be at a loss</a:t>
            </a:r>
          </a:p>
          <a:p>
            <a:pPr latinLnBrk="1"/>
            <a:r>
              <a:rPr lang="en-US" sz="3600" b="1" dirty="0">
                <a:solidFill>
                  <a:srgbClr val="FF0000"/>
                </a:solidFill>
                <a:latin typeface="Calisto MT" pitchFamily="18" charset="0"/>
              </a:rPr>
              <a:t>/</a:t>
            </a:r>
            <a:r>
              <a:rPr lang="en-US" sz="3600" b="1" dirty="0" err="1">
                <a:solidFill>
                  <a:srgbClr val="FF0000"/>
                </a:solidFill>
                <a:latin typeface="Calisto MT" pitchFamily="18" charset="0"/>
              </a:rPr>
              <a:t>b</a:t>
            </a:r>
            <a:r>
              <a:rPr lang="en-US" sz="3600" b="1" dirty="0" err="1">
                <a:solidFill>
                  <a:srgbClr val="FF0000"/>
                </a:solidFill>
                <a:latin typeface="Calisto MT" pitchFamily="18" charset="0"/>
                <a:cs typeface="Times New Roman" pitchFamily="18" charset="0"/>
              </a:rPr>
              <a:t>ɪ</a:t>
            </a:r>
            <a:r>
              <a:rPr lang="en-US" sz="3600" b="1" dirty="0">
                <a:solidFill>
                  <a:srgbClr val="FF0000"/>
                </a:solidFill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sto MT" pitchFamily="18" charset="0"/>
                <a:cs typeface="Times New Roman" pitchFamily="18" charset="0"/>
              </a:rPr>
              <a:t>ət</a:t>
            </a:r>
            <a:r>
              <a:rPr lang="en-US" sz="3600" b="1" dirty="0">
                <a:solidFill>
                  <a:srgbClr val="FF0000"/>
                </a:solidFill>
                <a:latin typeface="Calisto MT" pitchFamily="18" charset="0"/>
                <a:cs typeface="Times New Roman" pitchFamily="18" charset="0"/>
              </a:rPr>
              <a:t> ə </a:t>
            </a:r>
            <a:r>
              <a:rPr lang="en-US" sz="3600" b="1" dirty="0" err="1">
                <a:solidFill>
                  <a:srgbClr val="FF0000"/>
                </a:solidFill>
                <a:latin typeface="Calisto MT" pitchFamily="18" charset="0"/>
                <a:cs typeface="Times New Roman" pitchFamily="18" charset="0"/>
              </a:rPr>
              <a:t>lɒs</a:t>
            </a:r>
            <a:r>
              <a:rPr lang="en-US" sz="3600" b="1" dirty="0">
                <a:solidFill>
                  <a:srgbClr val="FF0000"/>
                </a:solidFill>
                <a:latin typeface="Calisto MT" pitchFamily="18" charset="0"/>
                <a:cs typeface="Times New Roman" pitchFamily="18" charset="0"/>
              </a:rPr>
              <a:t>/</a:t>
            </a:r>
            <a:endParaRPr lang="en-US" sz="3600" b="1" dirty="0">
              <a:solidFill>
                <a:srgbClr val="FF0000"/>
              </a:solidFill>
              <a:latin typeface="Calisto MT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8200" y="457200"/>
            <a:ext cx="37753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rối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3886200" cy="762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Sibling (n) </a:t>
            </a:r>
            <a:r>
              <a:rPr lang="en-US" sz="3600" dirty="0">
                <a:solidFill>
                  <a:srgbClr val="FF0000"/>
                </a:solidFill>
              </a:rPr>
              <a:t>['</a:t>
            </a:r>
            <a:r>
              <a:rPr lang="en-US" sz="3600" dirty="0" err="1">
                <a:solidFill>
                  <a:srgbClr val="FF0000"/>
                </a:solidFill>
              </a:rPr>
              <a:t>sibli</a:t>
            </a:r>
            <a:r>
              <a:rPr lang="el-GR" sz="3600" dirty="0">
                <a:solidFill>
                  <a:srgbClr val="FF0000"/>
                </a:solidFill>
              </a:rPr>
              <a:t>η]</a:t>
            </a:r>
            <a:r>
              <a:rPr lang="en-US" sz="36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3" name="Picture 2" descr="Trong hình ảnh có thể có: 2 người, mọi người đang cư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10200" y="304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Anh</a:t>
            </a:r>
            <a:r>
              <a:rPr lang="en-US" sz="3600" dirty="0"/>
              <a:t> </a:t>
            </a:r>
            <a:r>
              <a:rPr lang="en-US" sz="3600" dirty="0" err="1"/>
              <a:t>chị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ruột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Bauhaus 93" pitchFamily="82" charset="0"/>
              </a:rPr>
              <a:t>Vocabulary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sto MT" pitchFamily="18" charset="0"/>
              </a:rPr>
              <a:t>- Strive /</a:t>
            </a:r>
            <a:r>
              <a:rPr lang="en-US" sz="3600" dirty="0" err="1">
                <a:latin typeface="Calisto MT" pitchFamily="18" charset="0"/>
              </a:rPr>
              <a:t>stra</a:t>
            </a:r>
            <a:r>
              <a:rPr lang="en-US" sz="3600" dirty="0" err="1">
                <a:latin typeface="Calisto MT" pitchFamily="18" charset="0"/>
                <a:cs typeface="Times New Roman"/>
              </a:rPr>
              <a:t>ɪv</a:t>
            </a:r>
            <a:r>
              <a:rPr lang="en-US" sz="3600" dirty="0">
                <a:latin typeface="Calisto MT" pitchFamily="18" charset="0"/>
                <a:cs typeface="Times New Roman"/>
              </a:rPr>
              <a:t>/ + for: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04800" y="1905000"/>
            <a:ext cx="5331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alisto MT" pitchFamily="18" charset="0"/>
              </a:rPr>
              <a:t>- Approach /</a:t>
            </a:r>
            <a:r>
              <a:rPr lang="en-US" sz="3600" dirty="0" err="1">
                <a:latin typeface="Calisto MT" pitchFamily="18" charset="0"/>
              </a:rPr>
              <a:t>əˈproʊtʃ</a:t>
            </a:r>
            <a:r>
              <a:rPr lang="en-US" sz="3600" dirty="0">
                <a:latin typeface="Calisto MT" pitchFamily="18" charset="0"/>
              </a:rPr>
              <a:t>/ (v):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6670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sz="3600" dirty="0">
                <a:latin typeface="Calisto MT" pitchFamily="18" charset="0"/>
              </a:rPr>
              <a:t>- Self-esteem  /ˌ</a:t>
            </a:r>
            <a:r>
              <a:rPr lang="en-US" sz="3600" dirty="0" err="1">
                <a:latin typeface="Calisto MT" pitchFamily="18" charset="0"/>
              </a:rPr>
              <a:t>self.ɪˈstiːm</a:t>
            </a:r>
            <a:r>
              <a:rPr lang="en-US" sz="3600" dirty="0">
                <a:latin typeface="Calisto MT" pitchFamily="18" charset="0"/>
              </a:rPr>
              <a:t>/ (n)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4038600"/>
            <a:ext cx="6064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en-US" sz="3600" dirty="0">
                <a:latin typeface="Calisto MT" pitchFamily="18" charset="0"/>
              </a:rPr>
              <a:t>- </a:t>
            </a:r>
            <a:r>
              <a:rPr lang="en-US" sz="3600" dirty="0" err="1">
                <a:latin typeface="Calisto MT" pitchFamily="18" charset="0"/>
              </a:rPr>
              <a:t>Prioritise</a:t>
            </a:r>
            <a:r>
              <a:rPr lang="en-US" sz="3600" dirty="0">
                <a:latin typeface="Calisto MT" pitchFamily="18" charset="0"/>
              </a:rPr>
              <a:t> /</a:t>
            </a:r>
            <a:r>
              <a:rPr lang="en-US" sz="3600" dirty="0" err="1">
                <a:latin typeface="Calisto MT" pitchFamily="18" charset="0"/>
              </a:rPr>
              <a:t>praɪˈɒr.ə.taɪz</a:t>
            </a:r>
            <a:r>
              <a:rPr lang="en-US" sz="3600" dirty="0">
                <a:latin typeface="Calisto MT" pitchFamily="18" charset="0"/>
              </a:rPr>
              <a:t>/ (v):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8768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sz="3600" dirty="0">
                <a:latin typeface="Calisto MT" pitchFamily="18" charset="0"/>
              </a:rPr>
              <a:t>- Be at a loss /</a:t>
            </a:r>
            <a:r>
              <a:rPr lang="en-US" sz="3600" dirty="0" err="1">
                <a:latin typeface="Calisto MT" pitchFamily="18" charset="0"/>
              </a:rPr>
              <a:t>b</a:t>
            </a:r>
            <a:r>
              <a:rPr lang="en-US" sz="3600" dirty="0" err="1">
                <a:latin typeface="Calisto MT" pitchFamily="18" charset="0"/>
                <a:cs typeface="Times New Roman" pitchFamily="18" charset="0"/>
              </a:rPr>
              <a:t>ɪ</a:t>
            </a:r>
            <a:r>
              <a:rPr lang="en-US" sz="3600" dirty="0">
                <a:latin typeface="Calisto MT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Calisto MT" pitchFamily="18" charset="0"/>
                <a:cs typeface="Times New Roman" pitchFamily="18" charset="0"/>
              </a:rPr>
              <a:t>ət</a:t>
            </a:r>
            <a:r>
              <a:rPr lang="en-US" sz="3600" dirty="0">
                <a:latin typeface="Calisto MT" pitchFamily="18" charset="0"/>
                <a:cs typeface="Times New Roman" pitchFamily="18" charset="0"/>
              </a:rPr>
              <a:t> ə </a:t>
            </a:r>
            <a:r>
              <a:rPr lang="en-US" sz="3600" dirty="0" err="1">
                <a:latin typeface="Calisto MT" pitchFamily="18" charset="0"/>
                <a:cs typeface="Times New Roman" pitchFamily="18" charset="0"/>
              </a:rPr>
              <a:t>lɒs</a:t>
            </a:r>
            <a:r>
              <a:rPr lang="en-US" sz="3600" dirty="0">
                <a:latin typeface="Calisto MT" pitchFamily="18" charset="0"/>
                <a:cs typeface="Times New Roman" pitchFamily="18" charset="0"/>
              </a:rPr>
              <a:t>/:</a:t>
            </a:r>
            <a:endParaRPr lang="en-US" sz="3600" dirty="0">
              <a:latin typeface="Calisto MT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5715000"/>
            <a:ext cx="397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Sibling (n) </a:t>
            </a:r>
            <a:r>
              <a:rPr lang="en-US" sz="3600" dirty="0"/>
              <a:t>['</a:t>
            </a:r>
            <a:r>
              <a:rPr lang="en-US" sz="3600" dirty="0" err="1"/>
              <a:t>sibli</a:t>
            </a:r>
            <a:r>
              <a:rPr lang="el-GR" sz="3600" dirty="0"/>
              <a:t>η]</a:t>
            </a:r>
            <a:r>
              <a:rPr lang="en-US" sz="3600" dirty="0"/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81600" y="1219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Cố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gắng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đạt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được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1981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Tiến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đến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lại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gần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3352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Lòng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tự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trọng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tự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tôn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411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Ưu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tiên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4953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Lúng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túng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bối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rối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5715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Anh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chị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em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ruột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5720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You need important life skills to become independent.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Good time-management skills help you to build your confidence and self-esteem.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Time-management skills are not difficult to develop.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Mastering time-management skills has many benefits and there are three steps to develop them.</a:t>
            </a:r>
          </a:p>
        </p:txBody>
      </p:sp>
      <p:sp>
        <p:nvSpPr>
          <p:cNvPr id="4" name="Oval 3"/>
          <p:cNvSpPr/>
          <p:nvPr/>
        </p:nvSpPr>
        <p:spPr>
          <a:xfrm>
            <a:off x="609600" y="3810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 Black" panose="020B0A04020102020204" charset="0"/>
                <a:cs typeface="Arial Black" panose="020B0A04020102020204" charset="0"/>
              </a:rPr>
              <a:t>Task 1. </a:t>
            </a:r>
            <a:r>
              <a:rPr lang="en-US" sz="2800" b="1" dirty="0">
                <a:solidFill>
                  <a:srgbClr val="0070C0"/>
                </a:solidFill>
                <a:latin typeface="Arial Black" panose="020B0A04020102020204" charset="0"/>
                <a:cs typeface="Arial Black" panose="020B0A04020102020204" charset="0"/>
              </a:rPr>
              <a:t>Read the text again and select the statement that expresses its main idea.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3400" y="1447800"/>
          <a:ext cx="8153400" cy="4626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6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Elderly people don’t strive for being independent.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600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3600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teenagers are able to complete their daily tasks and duties at school and at home, they have more confidence and self-esteem.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Having</a:t>
                      </a:r>
                      <a:r>
                        <a:rPr lang="en-US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good time- management skills means you can use your time wisely.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010400" y="198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00" y="2057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2819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3581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4495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5410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sym typeface="Wingdings" panose="05000000000000000000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6670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 to be independent comes naturally to a person when he/ she grow up.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26670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ability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to be independent comes naturally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person when he/ she grow up.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3352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Teenagers only need time- management skills to be independent.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3352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Teenagers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a number of life skills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independent.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2286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2.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through text again. Decide whether the sentences are true (T), false (F), or not given (NG).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are the benefits of having good time-management skills?</a:t>
            </a:r>
          </a:p>
          <a:p>
            <a:pPr marL="514350" indent="-51435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 good time-management skills, you don't feel very stressed when exam dates are approaching; you can act more independently and responsibly, get better grades at school and have more time for family and friends.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How can you make plans for the things you need to do?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Write the things you will have to do on a planner or an app on your mobile device, and put time limits on them.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Why should you schedule the things you need to do?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you can check them later.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How can you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prioritise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your activities?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Decide what is important to you and give it the most of your time or add it to the top of your list.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Why should you develop routines?</a:t>
            </a:r>
          </a:p>
          <a:p>
            <a:pPr marL="342900" indent="-34290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Once routines are developed, they take less time to do.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7888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Task 3.</a:t>
            </a:r>
            <a:r>
              <a:rPr lang="en-US" sz="3600" dirty="0"/>
              <a:t> </a:t>
            </a:r>
            <a:r>
              <a:rPr lang="en-US" sz="3600" b="1" dirty="0">
                <a:solidFill>
                  <a:srgbClr val="0070C0"/>
                </a:solidFill>
              </a:rPr>
              <a:t>Answer the following questions.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me-management-1024x89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Task 4.</a:t>
            </a:r>
            <a:r>
              <a:rPr lang="en-US" sz="4000" dirty="0"/>
              <a:t> </a:t>
            </a:r>
            <a:r>
              <a:rPr lang="en-US" sz="3200" b="1" dirty="0">
                <a:solidFill>
                  <a:srgbClr val="0070C0"/>
                </a:solidFill>
              </a:rPr>
              <a:t>Work in groups. Discuss the questions.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0668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of the time-management skills mentioned in the text do you have?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48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Rectangle 34820"/>
          <p:cNvSpPr/>
          <p:nvPr/>
        </p:nvSpPr>
        <p:spPr>
          <a:xfrm>
            <a:off x="1905000" y="609600"/>
            <a:ext cx="51816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dirty="0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@ HOMEWORK</a:t>
            </a:r>
          </a:p>
        </p:txBody>
      </p:sp>
      <p:sp>
        <p:nvSpPr>
          <p:cNvPr id="19459" name="Text Box 34821"/>
          <p:cNvSpPr txBox="1"/>
          <p:nvPr/>
        </p:nvSpPr>
        <p:spPr>
          <a:xfrm>
            <a:off x="762000" y="1981200"/>
            <a:ext cx="780288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Learn new words you learned from the reading</a:t>
            </a:r>
          </a:p>
          <a:p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Name at least two more time-management skills which you have besides making plans, </a:t>
            </a:r>
            <a:r>
              <a:rPr lang="en-US" altLang="zh-CN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prioritise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activities and developing routines.</a:t>
            </a:r>
          </a:p>
          <a:p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 Prepare for section 4– </a:t>
            </a:r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Speaking</a:t>
            </a:r>
          </a:p>
        </p:txBody>
      </p:sp>
      <p:pic>
        <p:nvPicPr>
          <p:cNvPr id="6" name="Picture 3" descr="C:\Users\Admin\Desktop\1697078-things-i-enjoy-outside-of-the-office-are-camping-with-the-family-getting-out-into-office-management-png-300_306_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495800"/>
            <a:ext cx="2590800" cy="2000250"/>
          </a:xfrm>
          <a:prstGeom prst="rect">
            <a:avLst/>
          </a:prstGeom>
          <a:noFill/>
        </p:spPr>
      </p:pic>
      <p:pic>
        <p:nvPicPr>
          <p:cNvPr id="7" name="Picture 2" descr="C:\Users\Admin\Desktop\1113px-Time_Management_Carto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419600"/>
            <a:ext cx="2667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download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2514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Watch a video clip and answer the 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11- UNIT 3- READING - WARM UP VIDE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19400"/>
            <a:ext cx="9144000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>
                <a:solidFill>
                  <a:srgbClr val="FF0000"/>
                </a:solidFill>
              </a:rPr>
              <a:t>1.</a:t>
            </a:r>
            <a:r>
              <a:rPr lang="en-US" sz="3200" dirty="0"/>
              <a:t> Have you ever been in the same situation as </a:t>
            </a:r>
            <a:r>
              <a:rPr lang="en-US" sz="3200" dirty="0" err="1"/>
              <a:t>Nobita</a:t>
            </a:r>
            <a:r>
              <a:rPr lang="en-US" sz="3200" dirty="0"/>
              <a:t>?</a:t>
            </a:r>
          </a:p>
          <a:p>
            <a:pPr marL="342900" indent="-342900"/>
            <a:r>
              <a:rPr lang="en-US" sz="3200" dirty="0">
                <a:solidFill>
                  <a:srgbClr val="FF0000"/>
                </a:solidFill>
              </a:rPr>
              <a:t>2.</a:t>
            </a:r>
            <a:r>
              <a:rPr lang="en-US" sz="3200" dirty="0"/>
              <a:t> If yes, what skill do you lack?</a:t>
            </a:r>
          </a:p>
          <a:p>
            <a:pPr marL="342900" indent="-342900"/>
            <a:r>
              <a:rPr lang="en-US" sz="3200" dirty="0">
                <a:solidFill>
                  <a:srgbClr val="0070C0"/>
                </a:solidFill>
                <a:sym typeface="Wingdings" pitchFamily="2" charset="2"/>
              </a:rPr>
              <a:t> Time management skill</a:t>
            </a:r>
          </a:p>
          <a:p>
            <a:pPr marL="342900" indent="-342900"/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3.</a:t>
            </a:r>
            <a:r>
              <a:rPr lang="en-US" sz="3200" dirty="0">
                <a:sym typeface="Wingdings" pitchFamily="2" charset="2"/>
              </a:rPr>
              <a:t> What should you do to have this skill?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152400"/>
            <a:ext cx="8915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Times New Roman" panose="02020603050405020304" pitchFamily="18" charset="0"/>
              </a:rPr>
              <a:t>Unit 3. Becoming Independent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24000" y="914400"/>
            <a:ext cx="59436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rgbClr val="00B050"/>
                </a:solidFill>
                <a:latin typeface="Rockwell Extra Bold" pitchFamily="18" charset="0"/>
                <a:cs typeface="Times New Roman" panose="02020603050405020304" pitchFamily="18" charset="0"/>
              </a:rPr>
              <a:t>Lesson 3: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itchFamily="18" charset="0"/>
                <a:cs typeface="Times New Roman" panose="02020603050405020304" pitchFamily="18" charset="0"/>
              </a:rPr>
              <a:t>READING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Time–management skills</a:t>
            </a:r>
          </a:p>
        </p:txBody>
      </p:sp>
      <p:pic>
        <p:nvPicPr>
          <p:cNvPr id="4" name="Picture 7" descr="C:\Users\Admin\Desktop\time-management-concept-landing-page_52683-11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3675"/>
            <a:ext cx="9144000" cy="41243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0400" y="6477000"/>
            <a:ext cx="2819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AdobeStock_139894891-1030x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0" y="228600"/>
            <a:ext cx="18133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gắng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0113" y="260352"/>
            <a:ext cx="4970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3600" b="1" dirty="0">
                <a:solidFill>
                  <a:srgbClr val="FF0000"/>
                </a:solidFill>
                <a:latin typeface="Calisto MT" pitchFamily="18" charset="0"/>
              </a:rPr>
              <a:t>Strive /</a:t>
            </a:r>
            <a:r>
              <a:rPr lang="en-US" sz="3600" b="1" dirty="0" err="1">
                <a:solidFill>
                  <a:srgbClr val="FF0000"/>
                </a:solidFill>
                <a:latin typeface="Calisto MT" pitchFamily="18" charset="0"/>
              </a:rPr>
              <a:t>stra</a:t>
            </a:r>
            <a:r>
              <a:rPr lang="en-US" sz="3600" b="1" dirty="0" err="1">
                <a:solidFill>
                  <a:srgbClr val="FF0000"/>
                </a:solidFill>
                <a:latin typeface="Calisto MT" pitchFamily="18" charset="0"/>
                <a:cs typeface="Times New Roman" pitchFamily="18" charset="0"/>
              </a:rPr>
              <a:t>ɪv</a:t>
            </a:r>
            <a:r>
              <a:rPr lang="en-US" sz="3600" b="1" dirty="0">
                <a:solidFill>
                  <a:srgbClr val="FF0000"/>
                </a:solidFill>
                <a:latin typeface="Calisto MT" pitchFamily="18" charset="0"/>
                <a:cs typeface="Times New Roman" pitchFamily="18" charset="0"/>
              </a:rPr>
              <a:t>/ </a:t>
            </a:r>
            <a:r>
              <a:rPr lang="en-US" sz="3600" b="1" dirty="0">
                <a:solidFill>
                  <a:srgbClr val="FF0000"/>
                </a:solidFill>
                <a:latin typeface="Calisto MT" pitchFamily="18" charset="0"/>
              </a:rPr>
              <a:t>(v) +for:</a:t>
            </a:r>
          </a:p>
        </p:txBody>
      </p:sp>
      <p:pic>
        <p:nvPicPr>
          <p:cNvPr id="8194" name="Picture 2" descr="Kết quả hình ảnh cho strive 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28600" y="609600"/>
            <a:ext cx="52661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sto MT" pitchFamily="18" charset="0"/>
              </a:rPr>
              <a:t>Approach /</a:t>
            </a:r>
            <a:r>
              <a:rPr lang="en-US" sz="3600" b="1" dirty="0" err="1">
                <a:solidFill>
                  <a:srgbClr val="FF0000"/>
                </a:solidFill>
                <a:latin typeface="Calisto MT" pitchFamily="18" charset="0"/>
              </a:rPr>
              <a:t>əˈproʊtʃ</a:t>
            </a:r>
            <a:r>
              <a:rPr lang="en-US" sz="3600" b="1" dirty="0">
                <a:solidFill>
                  <a:srgbClr val="FF0000"/>
                </a:solidFill>
                <a:latin typeface="Calisto MT" pitchFamily="18" charset="0"/>
              </a:rPr>
              <a:t>/ (v):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486400" y="609600"/>
            <a:ext cx="3595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Kết quả hình ảnh cho appro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 descr="C:\Users\Admin\Desktop\exam-student-graduation-university-goals-college-1445221-pxhere.com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724400" y="762000"/>
            <a:ext cx="38763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1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5800" y="533400"/>
            <a:ext cx="36936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latinLnBrk="1"/>
            <a:r>
              <a:rPr lang="en-US" sz="3600" b="1" dirty="0">
                <a:solidFill>
                  <a:srgbClr val="FF0000"/>
                </a:solidFill>
                <a:latin typeface="Calisto MT" pitchFamily="18" charset="0"/>
              </a:rPr>
              <a:t>Self-esteem </a:t>
            </a:r>
          </a:p>
          <a:p>
            <a:pPr algn="ctr" latinLnBrk="1"/>
            <a:r>
              <a:rPr lang="en-US" sz="3600" b="1" dirty="0">
                <a:solidFill>
                  <a:srgbClr val="FF0000"/>
                </a:solidFill>
                <a:latin typeface="Calisto MT" pitchFamily="18" charset="0"/>
              </a:rPr>
              <a:t>/ˌ</a:t>
            </a:r>
            <a:r>
              <a:rPr lang="en-US" sz="3600" b="1" dirty="0" err="1">
                <a:solidFill>
                  <a:srgbClr val="FF0000"/>
                </a:solidFill>
                <a:latin typeface="Calisto MT" pitchFamily="18" charset="0"/>
              </a:rPr>
              <a:t>self.ɪˈstiːm</a:t>
            </a:r>
            <a:r>
              <a:rPr lang="en-US" sz="3600" b="1" dirty="0">
                <a:solidFill>
                  <a:srgbClr val="FF0000"/>
                </a:solidFill>
                <a:latin typeface="Calisto MT" pitchFamily="18" charset="0"/>
              </a:rPr>
              <a:t>/ (n)</a:t>
            </a:r>
          </a:p>
        </p:txBody>
      </p:sp>
      <p:pic>
        <p:nvPicPr>
          <p:cNvPr id="5121" name="Picture 1" descr="C:\Users\Admin\Desktop\8c60fa_1c463629a2b94a3f8a9982ca91f425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1"/>
            <a:ext cx="4267200" cy="4419600"/>
          </a:xfrm>
          <a:prstGeom prst="rect">
            <a:avLst/>
          </a:prstGeom>
          <a:noFill/>
        </p:spPr>
      </p:pic>
      <p:pic>
        <p:nvPicPr>
          <p:cNvPr id="5122" name="Picture 2" descr="C:\Users\Admin\Desktop\Difference-Between-Self-Esteem-and-Self-Actualization-fig-1-1024x5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38400"/>
            <a:ext cx="4876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156</TotalTime>
  <Words>696</Words>
  <Application>Microsoft Office PowerPoint</Application>
  <PresentationFormat>On-screen Show (4:3)</PresentationFormat>
  <Paragraphs>80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 Black</vt:lpstr>
      <vt:lpstr>Bauhaus 93</vt:lpstr>
      <vt:lpstr>Calibri</vt:lpstr>
      <vt:lpstr>Calisto MT</vt:lpstr>
      <vt:lpstr>Franklin Gothic Book</vt:lpstr>
      <vt:lpstr>Perpetua</vt:lpstr>
      <vt:lpstr>Rockwell Extra Bold</vt:lpstr>
      <vt:lpstr>Segoe UI Semibold</vt:lpstr>
      <vt:lpstr>Times New Roman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Sibling (n) ['sibliη]: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0_doggie</dc:creator>
  <cp:lastModifiedBy>Administrator</cp:lastModifiedBy>
  <cp:revision>153</cp:revision>
  <dcterms:created xsi:type="dcterms:W3CDTF">2019-04-07T08:41:00Z</dcterms:created>
  <dcterms:modified xsi:type="dcterms:W3CDTF">2024-10-04T10:08:45Z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1033-11.2.0.8684</vt:lpwstr>
  </property>
</Properties>
</file>