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303" r:id="rId3"/>
    <p:sldId id="308" r:id="rId4"/>
    <p:sldId id="311" r:id="rId5"/>
    <p:sldId id="304" r:id="rId6"/>
    <p:sldId id="305" r:id="rId7"/>
    <p:sldId id="306" r:id="rId8"/>
    <p:sldId id="307" r:id="rId9"/>
    <p:sldId id="282" r:id="rId10"/>
    <p:sldId id="275" r:id="rId11"/>
    <p:sldId id="279" r:id="rId12"/>
    <p:sldId id="312" r:id="rId13"/>
    <p:sldId id="313" r:id="rId14"/>
    <p:sldId id="31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3D56-EEDD-484C-86AA-51D141CEE99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46E66-532A-4866-95BB-610E904A48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853e46e6e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853e46e6e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8794e6dd1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8794e6dd1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9"/>
          <p:cNvPicPr preferRelativeResize="0"/>
          <p:nvPr/>
        </p:nvPicPr>
        <p:blipFill rotWithShape="1">
          <a:blip r:embed="rId2">
            <a:alphaModFix amt="69000"/>
          </a:blip>
          <a:srcRect l="69" r="69"/>
          <a:stretch>
            <a:fillRect/>
          </a:stretch>
        </p:blipFill>
        <p:spPr>
          <a:xfrm flipH="1">
            <a:off x="-674880" y="4538433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 amt="69000"/>
          </a:blip>
          <a:srcRect l="179" r="189"/>
          <a:stretch>
            <a:fillRect/>
          </a:stretch>
        </p:blipFill>
        <p:spPr>
          <a:xfrm flipH="1">
            <a:off x="10894925" y="3878600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rot="-5909777" flipH="1">
            <a:off x="5104447" y="5735052"/>
            <a:ext cx="2338703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 rotWithShape="1">
          <a:blip r:embed="rId5">
            <a:alphaModFix amt="69000"/>
          </a:blip>
          <a:srcRect l="19" r="9"/>
          <a:stretch>
            <a:fillRect/>
          </a:stretch>
        </p:blipFill>
        <p:spPr>
          <a:xfrm rot="10799999">
            <a:off x="10698895" y="-922936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>
            <a:fillRect/>
          </a:stretch>
        </p:blipFill>
        <p:spPr>
          <a:xfrm rot="3177523" flipH="1">
            <a:off x="-218370" y="-101883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954600" y="593367"/>
            <a:ext cx="102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1852305" flipH="1">
            <a:off x="-2581" y="4990288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-6023665" flipH="1">
            <a:off x="9311220" y="3185119"/>
            <a:ext cx="2455017" cy="31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 rot="10800000" flipH="1">
            <a:off x="8940328" y="-846988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>
            <a:fillRect/>
          </a:stretch>
        </p:blipFill>
        <p:spPr>
          <a:xfrm rot="10800000" flipH="1">
            <a:off x="4901920" y="1056040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rot="10800000" flipH="1">
            <a:off x="435200" y="-313695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9901809" flipH="1">
            <a:off x="4949436" y="-1288009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>
            <a:fillRect/>
          </a:stretch>
        </p:blipFill>
        <p:spPr>
          <a:xfrm rot="-7622477" flipH="1">
            <a:off x="5250550" y="6047805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366400" y="3276367"/>
            <a:ext cx="45520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366400" y="1176317"/>
            <a:ext cx="2216400" cy="149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366400" y="4622900"/>
            <a:ext cx="4552000" cy="81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5"/>
          <p:cNvPicPr preferRelativeResize="0"/>
          <p:nvPr/>
        </p:nvPicPr>
        <p:blipFill rotWithShape="1">
          <a:blip r:embed="rId2">
            <a:alphaModFix amt="69000"/>
          </a:blip>
          <a:srcRect l="69" r="69"/>
          <a:stretch>
            <a:fillRect/>
          </a:stretch>
        </p:blipFill>
        <p:spPr>
          <a:xfrm rot="10800000" flipH="1">
            <a:off x="9278495" y="-606651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 amt="69000"/>
          </a:blip>
          <a:srcRect l="179" r="189"/>
          <a:stretch>
            <a:fillRect/>
          </a:stretch>
        </p:blipFill>
        <p:spPr>
          <a:xfrm>
            <a:off x="8175253" y="1845533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4926650" y="5860685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5">
            <a:alphaModFix amt="69000"/>
          </a:blip>
          <a:srcRect l="19" r="9"/>
          <a:stretch>
            <a:fillRect/>
          </a:stretch>
        </p:blipFill>
        <p:spPr>
          <a:xfrm rot="5600730">
            <a:off x="-220046" y="3109597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>
            <a:fillRect/>
          </a:stretch>
        </p:blipFill>
        <p:spPr>
          <a:xfrm rot="-3177523">
            <a:off x="2018417" y="-463017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1013400" y="1283433"/>
            <a:ext cx="3050400" cy="1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7366000" y="4134200"/>
            <a:ext cx="3812400" cy="1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2">
            <a:alphaModFix amt="69000"/>
          </a:blip>
          <a:srcRect l="19" r="9"/>
          <a:stretch>
            <a:fillRect/>
          </a:stretch>
        </p:blipFill>
        <p:spPr>
          <a:xfrm rot="-3448459">
            <a:off x="10430020" y="2389279"/>
            <a:ext cx="2455017" cy="316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3">
            <a:alphaModFix amt="69000"/>
          </a:blip>
          <a:srcRect l="69" r="69"/>
          <a:stretch>
            <a:fillRect/>
          </a:stretch>
        </p:blipFill>
        <p:spPr>
          <a:xfrm rot="-10357800">
            <a:off x="-477772" y="-1298482"/>
            <a:ext cx="3251667" cy="403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4">
            <a:alphaModFix amt="69000"/>
          </a:blip>
          <a:srcRect l="179" r="189"/>
          <a:stretch>
            <a:fillRect/>
          </a:stretch>
        </p:blipFill>
        <p:spPr>
          <a:xfrm rot="3742959">
            <a:off x="8309153" y="346933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4926650" y="5860685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2">
            <a:alphaModFix amt="69000"/>
          </a:blip>
          <a:srcRect l="19" r="9"/>
          <a:stretch>
            <a:fillRect/>
          </a:stretch>
        </p:blipFill>
        <p:spPr>
          <a:xfrm rot="5600730">
            <a:off x="-677246" y="3348931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>
            <a:fillRect/>
          </a:stretch>
        </p:blipFill>
        <p:spPr>
          <a:xfrm rot="-3177523">
            <a:off x="5023434" y="-613650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04800" y="1392200"/>
            <a:ext cx="7950400" cy="4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2">
            <a:alphaModFix amt="69000"/>
          </a:blip>
          <a:srcRect l="79" r="69"/>
          <a:stretch>
            <a:fillRect/>
          </a:stretch>
        </p:blipFill>
        <p:spPr>
          <a:xfrm>
            <a:off x="7161850" y="5528018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 amt="69000"/>
          </a:blip>
          <a:srcRect t="189" b="189"/>
          <a:stretch>
            <a:fillRect/>
          </a:stretch>
        </p:blipFill>
        <p:spPr>
          <a:xfrm rot="6364824">
            <a:off x="3678086" y="3218059"/>
            <a:ext cx="1585527" cy="21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 rot="-5668024">
            <a:off x="9605464" y="-647765"/>
            <a:ext cx="3251665" cy="403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5">
            <a:alphaModFix amt="69000"/>
          </a:blip>
          <a:srcRect l="19" r="9"/>
          <a:stretch>
            <a:fillRect/>
          </a:stretch>
        </p:blipFill>
        <p:spPr>
          <a:xfrm rot="10032054">
            <a:off x="64720" y="-730069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 amt="69000"/>
          </a:blip>
          <a:srcRect l="79" r="69"/>
          <a:stretch>
            <a:fillRect/>
          </a:stretch>
        </p:blipFill>
        <p:spPr>
          <a:xfrm rot="-3177523">
            <a:off x="2354950" y="-993917"/>
            <a:ext cx="2338703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 flipH="1">
            <a:off x="11413517" y="5528034"/>
            <a:ext cx="553600" cy="10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10800000">
            <a:off x="186717" y="3772034"/>
            <a:ext cx="553600" cy="105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958100" y="2480679"/>
            <a:ext cx="3170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7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2"/>
          </p:nvPr>
        </p:nvSpPr>
        <p:spPr>
          <a:xfrm>
            <a:off x="4510800" y="2480673"/>
            <a:ext cx="31704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7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3"/>
          </p:nvPr>
        </p:nvSpPr>
        <p:spPr>
          <a:xfrm>
            <a:off x="958100" y="4775203"/>
            <a:ext cx="3170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7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4"/>
          </p:nvPr>
        </p:nvSpPr>
        <p:spPr>
          <a:xfrm>
            <a:off x="4510800" y="4775201"/>
            <a:ext cx="31704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7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5"/>
          </p:nvPr>
        </p:nvSpPr>
        <p:spPr>
          <a:xfrm>
            <a:off x="958100" y="3085881"/>
            <a:ext cx="317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6"/>
          </p:nvPr>
        </p:nvSpPr>
        <p:spPr>
          <a:xfrm>
            <a:off x="4510800" y="3085887"/>
            <a:ext cx="317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7"/>
          </p:nvPr>
        </p:nvSpPr>
        <p:spPr>
          <a:xfrm>
            <a:off x="958100" y="5378000"/>
            <a:ext cx="317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4510800" y="5378001"/>
            <a:ext cx="317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hasCustomPrompt="1"/>
          </p:nvPr>
        </p:nvSpPr>
        <p:spPr>
          <a:xfrm>
            <a:off x="958100" y="1800808"/>
            <a:ext cx="317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9" hasCustomPrompt="1"/>
          </p:nvPr>
        </p:nvSpPr>
        <p:spPr>
          <a:xfrm>
            <a:off x="4510800" y="1800812"/>
            <a:ext cx="3170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3" hasCustomPrompt="1"/>
          </p:nvPr>
        </p:nvSpPr>
        <p:spPr>
          <a:xfrm>
            <a:off x="958100" y="4093157"/>
            <a:ext cx="317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10800" y="4093160"/>
            <a:ext cx="3170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8063900" y="2480673"/>
            <a:ext cx="3170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7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6"/>
          </p:nvPr>
        </p:nvSpPr>
        <p:spPr>
          <a:xfrm>
            <a:off x="8063900" y="4775203"/>
            <a:ext cx="3170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7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32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7"/>
          </p:nvPr>
        </p:nvSpPr>
        <p:spPr>
          <a:xfrm>
            <a:off x="8063900" y="3085884"/>
            <a:ext cx="317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8"/>
          </p:nvPr>
        </p:nvSpPr>
        <p:spPr>
          <a:xfrm>
            <a:off x="8063900" y="5378001"/>
            <a:ext cx="317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9" hasCustomPrompt="1"/>
          </p:nvPr>
        </p:nvSpPr>
        <p:spPr>
          <a:xfrm>
            <a:off x="8063900" y="1800808"/>
            <a:ext cx="317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0" hasCustomPrompt="1"/>
          </p:nvPr>
        </p:nvSpPr>
        <p:spPr>
          <a:xfrm>
            <a:off x="8063900" y="4093157"/>
            <a:ext cx="317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21"/>
          </p:nvPr>
        </p:nvSpPr>
        <p:spPr>
          <a:xfrm>
            <a:off x="954600" y="593367"/>
            <a:ext cx="102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1852305" flipH="1">
            <a:off x="-134531" y="4837888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2159161">
            <a:off x="4226969" y="4909435"/>
            <a:ext cx="2455016" cy="316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 rot="10800000" flipH="1">
            <a:off x="9503861" y="-1438171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>
            <a:fillRect/>
          </a:stretch>
        </p:blipFill>
        <p:spPr>
          <a:xfrm rot="-10163960" flipH="1">
            <a:off x="11561453" y="2597489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rot="10800000" flipH="1">
            <a:off x="4926650" y="-644195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-10799999" flipH="1">
            <a:off x="-1169396" y="-1067759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>
            <a:fillRect/>
          </a:stretch>
        </p:blipFill>
        <p:spPr>
          <a:xfrm rot="-7622477" flipH="1">
            <a:off x="8584567" y="5324538"/>
            <a:ext cx="2338703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>
            <a:fillRect/>
          </a:stretch>
        </p:blipFill>
        <p:spPr>
          <a:xfrm>
            <a:off x="-295998" y="2597517"/>
            <a:ext cx="1194089" cy="213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3657600" y="1669000"/>
            <a:ext cx="5435600" cy="1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1"/>
          </p:nvPr>
        </p:nvSpPr>
        <p:spPr>
          <a:xfrm>
            <a:off x="3657600" y="3780200"/>
            <a:ext cx="5435600" cy="1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-2435565">
            <a:off x="10554020" y="4446375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 amt="69000"/>
          </a:blip>
          <a:srcRect l="69" r="69"/>
          <a:stretch>
            <a:fillRect/>
          </a:stretch>
        </p:blipFill>
        <p:spPr>
          <a:xfrm rot="-10610716">
            <a:off x="-332338" y="-1042665"/>
            <a:ext cx="3251667" cy="403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rot="10800000" flipH="1">
            <a:off x="4926650" y="-726970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 amt="69000"/>
          </a:blip>
          <a:srcRect l="79" r="69"/>
          <a:stretch>
            <a:fillRect/>
          </a:stretch>
        </p:blipFill>
        <p:spPr>
          <a:xfrm rot="-7622477" flipH="1">
            <a:off x="5250550" y="5965030"/>
            <a:ext cx="2338703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6">
            <a:alphaModFix amt="69000"/>
          </a:blip>
          <a:srcRect l="19" r="9"/>
          <a:stretch>
            <a:fillRect/>
          </a:stretch>
        </p:blipFill>
        <p:spPr>
          <a:xfrm rot="-8099999">
            <a:off x="10431701" y="-609321"/>
            <a:ext cx="2455016" cy="316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7">
            <a:alphaModFix amt="69000"/>
          </a:blip>
          <a:srcRect l="179" r="189"/>
          <a:stretch>
            <a:fillRect/>
          </a:stretch>
        </p:blipFill>
        <p:spPr>
          <a:xfrm rot="-7884301" flipH="1">
            <a:off x="597620" y="5079457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8"/>
          <a:stretch>
            <a:fillRect/>
          </a:stretch>
        </p:blipFill>
        <p:spPr>
          <a:xfrm flipH="1">
            <a:off x="11362717" y="5399418"/>
            <a:ext cx="553600" cy="10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8"/>
          <a:stretch>
            <a:fillRect/>
          </a:stretch>
        </p:blipFill>
        <p:spPr>
          <a:xfrm rot="10800000" flipH="1">
            <a:off x="194151" y="448485"/>
            <a:ext cx="553600" cy="105337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950967" y="1739900"/>
            <a:ext cx="10277600" cy="4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954600" y="593367"/>
            <a:ext cx="102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9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-8947695" flipH="1">
            <a:off x="8454829" y="-1132027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-6933719" flipH="1">
            <a:off x="252263" y="-668555"/>
            <a:ext cx="2455016" cy="316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 flipH="1">
            <a:off x="-273080" y="3855033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4926647" y="5657485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1038602">
            <a:off x="8559711" y="4400065"/>
            <a:ext cx="2940899" cy="379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>
            <a:fillRect/>
          </a:stretch>
        </p:blipFill>
        <p:spPr>
          <a:xfrm rot="3177523" flipH="1">
            <a:off x="2880963" y="94734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5410200" y="1791467"/>
            <a:ext cx="581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5410200" y="3085733"/>
            <a:ext cx="5819600" cy="1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8947695">
            <a:off x="-2581" y="-1090827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 amt="69000"/>
          </a:blip>
          <a:srcRect l="69" r="69"/>
          <a:stretch>
            <a:fillRect/>
          </a:stretch>
        </p:blipFill>
        <p:spPr>
          <a:xfrm rot="-5400000">
            <a:off x="9968328" y="-577100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4">
            <a:alphaModFix amt="69000"/>
          </a:blip>
          <a:srcRect l="179" r="189"/>
          <a:stretch>
            <a:fillRect/>
          </a:stretch>
        </p:blipFill>
        <p:spPr>
          <a:xfrm>
            <a:off x="6959853" y="1038966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rot="6223795">
            <a:off x="9863950" y="5132517"/>
            <a:ext cx="2338701" cy="16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6">
            <a:alphaModFix amt="69000"/>
          </a:blip>
          <a:srcRect l="19" r="9"/>
          <a:stretch>
            <a:fillRect/>
          </a:stretch>
        </p:blipFill>
        <p:spPr>
          <a:xfrm rot="5600730">
            <a:off x="-519496" y="2747164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>
            <a:fillRect/>
          </a:stretch>
        </p:blipFill>
        <p:spPr>
          <a:xfrm rot="-3177523">
            <a:off x="5257134" y="-831317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3820000" y="3276367"/>
            <a:ext cx="45520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 idx="2" hasCustomPrompt="1"/>
          </p:nvPr>
        </p:nvSpPr>
        <p:spPr>
          <a:xfrm>
            <a:off x="4987800" y="1176317"/>
            <a:ext cx="2216400" cy="149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1"/>
          </p:nvPr>
        </p:nvSpPr>
        <p:spPr>
          <a:xfrm>
            <a:off x="3820000" y="4622900"/>
            <a:ext cx="4552000" cy="81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2">
            <a:alphaModFix amt="69000"/>
          </a:blip>
          <a:srcRect l="179" r="189"/>
          <a:stretch>
            <a:fillRect/>
          </a:stretch>
        </p:blipFill>
        <p:spPr>
          <a:xfrm>
            <a:off x="7779786" y="1896333"/>
            <a:ext cx="1194089" cy="21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 amt="69000"/>
          </a:blip>
          <a:srcRect t="189" b="189"/>
          <a:stretch>
            <a:fillRect/>
          </a:stretch>
        </p:blipFill>
        <p:spPr>
          <a:xfrm rot="8947695">
            <a:off x="10487620" y="-1141227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>
            <a:off x="8940328" y="3804233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1068350" y="5654352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6">
            <a:alphaModFix amt="69000"/>
          </a:blip>
          <a:srcRect l="19" r="9"/>
          <a:stretch>
            <a:fillRect/>
          </a:stretch>
        </p:blipFill>
        <p:spPr>
          <a:xfrm rot="5600730">
            <a:off x="-757212" y="-1126020"/>
            <a:ext cx="2940899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>
            <a:fillRect/>
          </a:stretch>
        </p:blipFill>
        <p:spPr>
          <a:xfrm rot="6980321">
            <a:off x="6007151" y="5324550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960000" y="2165567"/>
            <a:ext cx="65332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♦"/>
              <a:defRPr sz="2000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54600" y="593367"/>
            <a:ext cx="102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8947695">
            <a:off x="-2581" y="-1090827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-8099999" flipH="1">
            <a:off x="5253719" y="-692755"/>
            <a:ext cx="2455016" cy="316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>
            <a:off x="9503861" y="4261433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 rot="1826651">
            <a:off x="2163322" y="4247664"/>
            <a:ext cx="2940900" cy="3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5">
            <a:alphaModFix amt="69000"/>
          </a:blip>
          <a:srcRect l="79" r="69"/>
          <a:stretch>
            <a:fillRect/>
          </a:stretch>
        </p:blipFill>
        <p:spPr>
          <a:xfrm rot="-3177523">
            <a:off x="8198901" y="-432317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5787133" y="3276367"/>
            <a:ext cx="502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2" hasCustomPrompt="1"/>
          </p:nvPr>
        </p:nvSpPr>
        <p:spPr>
          <a:xfrm>
            <a:off x="8594000" y="1176317"/>
            <a:ext cx="2216400" cy="149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5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1"/>
          </p:nvPr>
        </p:nvSpPr>
        <p:spPr>
          <a:xfrm>
            <a:off x="6258400" y="4622900"/>
            <a:ext cx="4552000" cy="81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5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>
            <a:fillRect/>
          </a:stretch>
        </p:blipFill>
        <p:spPr>
          <a:xfrm rot="8947695">
            <a:off x="-591731" y="-674827"/>
            <a:ext cx="2171001" cy="29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>
            <a:fillRect/>
          </a:stretch>
        </p:blipFill>
        <p:spPr>
          <a:xfrm>
            <a:off x="9502586" y="4561262"/>
            <a:ext cx="2455017" cy="31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>
            <a:fillRect/>
          </a:stretch>
        </p:blipFill>
        <p:spPr>
          <a:xfrm rot="5400000">
            <a:off x="-1132072" y="3905683"/>
            <a:ext cx="3251667" cy="40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4926650" y="5860685"/>
            <a:ext cx="2338701" cy="1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>
            <a:fillRect/>
          </a:stretch>
        </p:blipFill>
        <p:spPr>
          <a:xfrm rot="-3177523">
            <a:off x="9111350" y="-415317"/>
            <a:ext cx="2338703" cy="1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5454400" y="46876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1"/>
          </p:nvPr>
        </p:nvSpPr>
        <p:spPr>
          <a:xfrm>
            <a:off x="5454600" y="1473200"/>
            <a:ext cx="5813600" cy="30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7646-B6C5-4E06-8C56-6955BAD0A50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EBA1-C711-4B11-9B51-54BB8A8372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ctrTitle"/>
          </p:nvPr>
        </p:nvSpPr>
        <p:spPr>
          <a:xfrm>
            <a:off x="951865" y="1640205"/>
            <a:ext cx="6708775" cy="2400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tượng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phá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vỡ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quy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tắc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ngôn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ngữ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thường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Đặc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tác</a:t>
            </a:r>
            <a:r>
              <a:rPr lang="en-US" sz="3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dụng</a:t>
            </a:r>
            <a:endParaRPr lang="vi-VN" sz="36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4" name="Google Shape;344;p37"/>
          <p:cNvSpPr txBox="1">
            <a:spLocks noGrp="1"/>
          </p:cNvSpPr>
          <p:nvPr>
            <p:ph type="subTitle" idx="1"/>
          </p:nvPr>
        </p:nvSpPr>
        <p:spPr>
          <a:xfrm>
            <a:off x="951230" y="719455"/>
            <a:ext cx="6046470" cy="4978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665" b="1" dirty="0">
                <a:solidFill>
                  <a:srgbClr val="C00000"/>
                </a:solidFill>
              </a:rPr>
              <a:t>Tiết 18:    </a:t>
            </a:r>
            <a:r>
              <a:rPr lang="en-US" sz="2665" b="1" dirty="0">
                <a:solidFill>
                  <a:schemeClr val="dk1"/>
                </a:solidFill>
              </a:rPr>
              <a:t> </a:t>
            </a:r>
            <a:r>
              <a:rPr lang="vi-VN" sz="2665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+mn-ea"/>
              </a:rPr>
              <a:t>T</a:t>
            </a:r>
            <a:r>
              <a:rPr lang="en-US" sz="2665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+mn-ea"/>
              </a:rPr>
              <a:t>HỰC HÀNH TIẾNG VIỆT</a:t>
            </a:r>
            <a:r>
              <a:rPr lang="en-US" sz="2665" dirty="0" smtClean="0">
                <a:latin typeface="Segoe UI Black" panose="020B0A02040204020203" pitchFamily="34" charset="0"/>
                <a:ea typeface="Segoe UI Black" panose="020B0A02040204020203" pitchFamily="34" charset="0"/>
                <a:sym typeface="+mn-ea"/>
              </a:rPr>
              <a:t/>
            </a:r>
            <a:br>
              <a:rPr lang="en-US" sz="2665" dirty="0" smtClean="0">
                <a:latin typeface="Segoe UI Black" panose="020B0A02040204020203" pitchFamily="34" charset="0"/>
                <a:ea typeface="Segoe UI Black" panose="020B0A02040204020203" pitchFamily="34" charset="0"/>
                <a:sym typeface="+mn-ea"/>
              </a:rPr>
            </a:br>
            <a:endParaRPr lang="en-US" sz="2665" b="1" dirty="0">
              <a:solidFill>
                <a:schemeClr val="dk1"/>
              </a:solidFill>
            </a:endParaRPr>
          </a:p>
        </p:txBody>
      </p:sp>
      <p:pic>
        <p:nvPicPr>
          <p:cNvPr id="6" name="Picture 2" descr="fall tree STICK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256" y="905069"/>
            <a:ext cx="3890865" cy="52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34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/>
        </p:nvSpPr>
        <p:spPr>
          <a:xfrm>
            <a:off x="1322705" y="253365"/>
            <a:ext cx="8319135" cy="68199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Hiện tượng phá vỡ quy tắc</a:t>
            </a:r>
          </a:p>
        </p:txBody>
      </p:sp>
      <p:sp>
        <p:nvSpPr>
          <p:cNvPr id="12" name="Oval 11"/>
          <p:cNvSpPr/>
          <p:nvPr/>
        </p:nvSpPr>
        <p:spPr>
          <a:xfrm>
            <a:off x="1322070" y="1034415"/>
            <a:ext cx="996315" cy="88201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: Rounded Corners 5"/>
          <p:cNvSpPr/>
          <p:nvPr/>
        </p:nvSpPr>
        <p:spPr>
          <a:xfrm>
            <a:off x="2317750" y="1062990"/>
            <a:ext cx="2664460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từ trái với lô gic</a:t>
            </a:r>
          </a:p>
        </p:txBody>
      </p:sp>
      <p:sp>
        <p:nvSpPr>
          <p:cNvPr id="6" name="Rectangle 1"/>
          <p:cNvSpPr/>
          <p:nvPr/>
        </p:nvSpPr>
        <p:spPr>
          <a:xfrm>
            <a:off x="520700" y="2043430"/>
            <a:ext cx="5761990" cy="4236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Đặc điểm: Từ ngữ chỉ đặc điểm, tính chất của sự vật này để chỉ đặc điểm, tính chất của sự vật khác;Từ có ý nghĩa tương phản đối lập đi liền nhau; Sử dụng tách từ, từ đồng âm...</a:t>
            </a:r>
          </a:p>
          <a:p>
            <a:pPr algn="just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Tác dụng:   Tăng giá trị tạo hình biểu cảm; Tạo những cảm nhận độc đáo, khác lạ về đối tượng, diễn tả những đối tượng vô hình trở nên hữu hình</a:t>
            </a:r>
          </a:p>
          <a:p>
            <a:pPr algn="just">
              <a:lnSpc>
                <a:spcPct val="150000"/>
              </a:lnSpc>
            </a:pPr>
            <a:endParaRPr lang="en-US" altLang="vi-VN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6"/>
          <p:cNvSpPr/>
          <p:nvPr/>
        </p:nvSpPr>
        <p:spPr>
          <a:xfrm>
            <a:off x="7354570" y="1191260"/>
            <a:ext cx="3577590" cy="631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đảo ngữ</a:t>
            </a:r>
          </a:p>
        </p:txBody>
      </p:sp>
      <p:sp>
        <p:nvSpPr>
          <p:cNvPr id="7" name="Oval 6"/>
          <p:cNvSpPr/>
          <p:nvPr/>
        </p:nvSpPr>
        <p:spPr>
          <a:xfrm>
            <a:off x="6394450" y="1062355"/>
            <a:ext cx="960755" cy="8547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2"/>
          <p:cNvSpPr/>
          <p:nvPr/>
        </p:nvSpPr>
        <p:spPr>
          <a:xfrm>
            <a:off x="7154545" y="2292985"/>
            <a:ext cx="4499610" cy="3784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Đặc điểm: đảo vị ngữ lên trước chủ ngữ, động từ, tính từ, số từ lên trước danh từ</a:t>
            </a:r>
          </a:p>
          <a:p>
            <a:pPr algn="just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Tác dụng: Nhấn mạnh đặc điểm, trạng thái của đối tượng được miêu tả. Tạo nhịp điệu hài hoà, cân đối.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bldLvl="0" animBg="1"/>
      <p:bldP spid="11" grpId="0" animBg="1"/>
      <p:bldP spid="11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/>
        </p:nvSpPr>
        <p:spPr>
          <a:xfrm>
            <a:off x="1322705" y="253365"/>
            <a:ext cx="8319135" cy="68199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 2. Hiện tượng phá vỡ quy tắc</a:t>
            </a:r>
          </a:p>
        </p:txBody>
      </p:sp>
      <p:sp>
        <p:nvSpPr>
          <p:cNvPr id="12" name="Oval 11"/>
          <p:cNvSpPr/>
          <p:nvPr/>
        </p:nvSpPr>
        <p:spPr>
          <a:xfrm>
            <a:off x="1322070" y="1034415"/>
            <a:ext cx="996315" cy="88201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: Rounded Corners 5"/>
          <p:cNvSpPr/>
          <p:nvPr/>
        </p:nvSpPr>
        <p:spPr>
          <a:xfrm>
            <a:off x="2317750" y="1062990"/>
            <a:ext cx="2664460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Cung cấp nét nghĩa mới</a:t>
            </a:r>
            <a:endParaRPr lang="en-US" sz="3200" b="1" ker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520700" y="2043430"/>
            <a:ext cx="5761990" cy="4236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vi-VN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6"/>
          <p:cNvSpPr/>
          <p:nvPr/>
        </p:nvSpPr>
        <p:spPr>
          <a:xfrm>
            <a:off x="7354570" y="1063625"/>
            <a:ext cx="3992245" cy="949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Bổ sung chức năng mới cho dấu câu</a:t>
            </a:r>
            <a:endParaRPr lang="en-US" sz="3200" b="1" ker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94450" y="1062355"/>
            <a:ext cx="960755" cy="8547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 defTabSz="1219200">
              <a:defRPr/>
            </a:pPr>
            <a:r>
              <a:rPr lang="en-US" sz="3200" b="1" ker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2"/>
          <p:cNvSpPr/>
          <p:nvPr/>
        </p:nvSpPr>
        <p:spPr>
          <a:xfrm>
            <a:off x="6863080" y="2293620"/>
            <a:ext cx="4791075" cy="3986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Đặc điểm:  Dấu chấm câu thường thực hiện để ngắt ý, bổ sung ý cho câu nhưng khi phá vỡ quy tắc sẽ cung cấp thêm chức năng mới.</a:t>
            </a:r>
          </a:p>
          <a:p>
            <a:pPr algn="just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Tác dụng: Nhấn mạnh nội dung được nói đến. Tạo ra sự bất ngờ trong diễn đạt, diễn tả những ý nghĩ, cảm xúc không thể nói thành lời.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05865" y="2292985"/>
            <a:ext cx="4083685" cy="3690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50000"/>
              </a:lnSpc>
              <a:spcAft>
                <a:spcPts val="1065"/>
              </a:spcAft>
            </a:pP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+ Đặc điểm: Mở rộng thêm nét nghĩa mới dựa trên nghĩa gốc</a:t>
            </a:r>
            <a:endParaRPr lang="en-US" alt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65"/>
              </a:spcAft>
            </a:pP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+ Tác dụng: Đem đến  nét nghĩa mới từ đó có phát hiện bất ngờ, khác lạ về đối tượng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1" grpId="0" animBg="1"/>
      <p:bldP spid="11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175" cy="109664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 vận dụng nâng cao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880"/>
            <a:ext cx="10515600" cy="45974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Bài số 1: 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Chọn từ để điền vào chỗ trống để tạo giá trị nghệ thuật cho câu thơ. Nêu lí do của sự lựa chọn đó. ( Gợi ý: ầm ầm; dập dìu; bồng bềnh; rì rào...)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Sóng sông Hồng bỗng xanh màu Đa nuýp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    Nhạc ... trôi tới các vì sao”</a:t>
            </a:r>
          </a:p>
          <a:p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104775"/>
            <a:ext cx="10347325" cy="8039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Luyện tập vận dụng nâng cao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908685"/>
            <a:ext cx="10546080" cy="5728970"/>
          </a:xfrm>
        </p:spPr>
        <p:txBody>
          <a:bodyPr>
            <a:normAutofit lnSpcReduction="10000"/>
          </a:bodyPr>
          <a:lstStyle/>
          <a:p>
            <a:r>
              <a:rPr lang="en-US" b="1">
                <a:solidFill>
                  <a:srgbClr val="FF0000"/>
                </a:solidFill>
              </a:rPr>
              <a:t>2. Bài 2:</a:t>
            </a:r>
          </a:p>
          <a:p>
            <a:r>
              <a:rPr lang="en-US"/>
              <a:t>   Điền các dấu “-” và “...” vào các câu sau để tạo ra tính nghệ thuật.     Nêu lí do vì sao có sự lựa chọn đó.</a:t>
            </a:r>
          </a:p>
          <a:p>
            <a:r>
              <a:rPr lang="en-US" b="1">
                <a:solidFill>
                  <a:srgbClr val="FF0000"/>
                </a:solidFill>
              </a:rPr>
              <a:t>a. </a:t>
            </a:r>
            <a:r>
              <a:rPr lang="en-US" b="1"/>
              <a:t> </a:t>
            </a:r>
            <a:r>
              <a:rPr lang="en-US"/>
              <a:t> </a:t>
            </a:r>
            <a:r>
              <a:rPr lang="en-US" i="1"/>
              <a:t>Vị linh mục không nhịn được cười, sẽ mắng:</a:t>
            </a:r>
          </a:p>
          <a:p>
            <a:r>
              <a:rPr lang="en-US" i="1"/>
              <a:t> - Ờ sao mà ngu si làm vậy? Có truyền máu cho nó thì mới cứu được chứ?</a:t>
            </a:r>
          </a:p>
          <a:p>
            <a:r>
              <a:rPr lang="en-US" i="1"/>
              <a:t>Ông Khoán giập đầu xuống thành giường:</a:t>
            </a:r>
          </a:p>
          <a:p>
            <a:r>
              <a:rPr lang="en-US" i="1"/>
              <a:t>- Nhưng hại quá trình Cha, người cho máu là Cộng sản</a:t>
            </a:r>
          </a:p>
          <a:p>
            <a:r>
              <a:rPr lang="en-US" b="1" i="1">
                <a:solidFill>
                  <a:srgbClr val="FF0000"/>
                </a:solidFill>
              </a:rPr>
              <a:t>b. “</a:t>
            </a:r>
            <a:r>
              <a:rPr lang="en-US" i="1"/>
              <a:t> Dẫu  xuôi về phương Bắc</a:t>
            </a:r>
          </a:p>
          <a:p>
            <a:r>
              <a:rPr lang="en-US" i="1"/>
              <a:t>       Dẫu ngược về phương Nam</a:t>
            </a:r>
          </a:p>
          <a:p>
            <a:r>
              <a:rPr lang="en-US" i="1"/>
              <a:t>       Nơi nào em cũng nghĩ</a:t>
            </a:r>
          </a:p>
          <a:p>
            <a:r>
              <a:rPr lang="en-US" i="1"/>
              <a:t>       Hướng về anh một phương”   ( Sóng - Xuân Quỳnh)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70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Luyện tập vận dụng nâng cao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195"/>
            <a:ext cx="10515600" cy="487108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Bài tập 3: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Hãy sắp xếp trật tự của những từ trong câu sau để tạo ra hiện tượng đảo  ngữ. Nêu giá trị nghệ thuật của sự sắp xếp đó.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Làng ngư phủ/ chợ cá/ lao xao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    Cầm ve/ dắng dỏi/ lầu tịch dương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53"/>
          <p:cNvPicPr preferRelativeResize="0"/>
          <p:nvPr/>
        </p:nvPicPr>
        <p:blipFill rotWithShape="1">
          <a:blip r:embed="rId3">
            <a:alphaModFix amt="69000"/>
          </a:blip>
          <a:srcRect l="179" r="189"/>
          <a:stretch>
            <a:fillRect/>
          </a:stretch>
        </p:blipFill>
        <p:spPr>
          <a:xfrm rot="4367542">
            <a:off x="3444786" y="629266"/>
            <a:ext cx="1194089" cy="2132633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3"/>
          <p:cNvSpPr txBox="1">
            <a:spLocks noGrp="1"/>
          </p:cNvSpPr>
          <p:nvPr>
            <p:ph type="subTitle" idx="1"/>
          </p:nvPr>
        </p:nvSpPr>
        <p:spPr>
          <a:xfrm>
            <a:off x="1259840" y="907415"/>
            <a:ext cx="8531860" cy="5187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l"/>
            <a:r>
              <a:rPr lang="vi-VN" dirty="0"/>
              <a:t>Học sinh tìm hiểu thêm một số các trường hợp  phá vỡ quy tắc ngôn ngữ thông thường trong sáng tác văn học. </a:t>
            </a:r>
            <a:r>
              <a:rPr lang="en-US" altLang="vi-VN" dirty="0"/>
              <a:t>Sưu tầm ít nhất 5 ví dụ có hiện tượng phá vỡ quy tắc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13598" r="2581"/>
          <a:stretch>
            <a:fillRect/>
          </a:stretch>
        </p:blipFill>
        <p:spPr>
          <a:xfrm>
            <a:off x="6344816" y="1063691"/>
            <a:ext cx="5421086" cy="5794310"/>
          </a:xfrm>
          <a:custGeom>
            <a:avLst/>
            <a:gdLst>
              <a:gd name="connsiteX0" fmla="*/ 0 w 4337067"/>
              <a:gd name="connsiteY0" fmla="*/ 0 h 2546100"/>
              <a:gd name="connsiteX1" fmla="*/ 111814 w 4337067"/>
              <a:gd name="connsiteY1" fmla="*/ 1590 h 2546100"/>
              <a:gd name="connsiteX2" fmla="*/ 399248 w 4337067"/>
              <a:gd name="connsiteY2" fmla="*/ 12245 h 2546100"/>
              <a:gd name="connsiteX3" fmla="*/ 443493 w 4337067"/>
              <a:gd name="connsiteY3" fmla="*/ 41742 h 2546100"/>
              <a:gd name="connsiteX4" fmla="*/ 561480 w 4337067"/>
              <a:gd name="connsiteY4" fmla="*/ 56490 h 2546100"/>
              <a:gd name="connsiteX5" fmla="*/ 694216 w 4337067"/>
              <a:gd name="connsiteY5" fmla="*/ 115484 h 2546100"/>
              <a:gd name="connsiteX6" fmla="*/ 753209 w 4337067"/>
              <a:gd name="connsiteY6" fmla="*/ 144981 h 2546100"/>
              <a:gd name="connsiteX7" fmla="*/ 797455 w 4337067"/>
              <a:gd name="connsiteY7" fmla="*/ 159729 h 2546100"/>
              <a:gd name="connsiteX8" fmla="*/ 1018680 w 4337067"/>
              <a:gd name="connsiteY8" fmla="*/ 203974 h 2546100"/>
              <a:gd name="connsiteX9" fmla="*/ 1151416 w 4337067"/>
              <a:gd name="connsiteY9" fmla="*/ 277716 h 2546100"/>
              <a:gd name="connsiteX10" fmla="*/ 1195661 w 4337067"/>
              <a:gd name="connsiteY10" fmla="*/ 292465 h 2546100"/>
              <a:gd name="connsiteX11" fmla="*/ 1269403 w 4337067"/>
              <a:gd name="connsiteY11" fmla="*/ 380955 h 2546100"/>
              <a:gd name="connsiteX12" fmla="*/ 1593867 w 4337067"/>
              <a:gd name="connsiteY12" fmla="*/ 572684 h 2546100"/>
              <a:gd name="connsiteX13" fmla="*/ 1682358 w 4337067"/>
              <a:gd name="connsiteY13" fmla="*/ 705419 h 2546100"/>
              <a:gd name="connsiteX14" fmla="*/ 1726603 w 4337067"/>
              <a:gd name="connsiteY14" fmla="*/ 734916 h 2546100"/>
              <a:gd name="connsiteX15" fmla="*/ 1756100 w 4337067"/>
              <a:gd name="connsiteY15" fmla="*/ 823406 h 2546100"/>
              <a:gd name="connsiteX16" fmla="*/ 1770848 w 4337067"/>
              <a:gd name="connsiteY16" fmla="*/ 882400 h 2546100"/>
              <a:gd name="connsiteX17" fmla="*/ 1829842 w 4337067"/>
              <a:gd name="connsiteY17" fmla="*/ 970890 h 2546100"/>
              <a:gd name="connsiteX18" fmla="*/ 1918332 w 4337067"/>
              <a:gd name="connsiteY18" fmla="*/ 1088877 h 2546100"/>
              <a:gd name="connsiteX19" fmla="*/ 1977326 w 4337067"/>
              <a:gd name="connsiteY19" fmla="*/ 1177368 h 2546100"/>
              <a:gd name="connsiteX20" fmla="*/ 2051067 w 4337067"/>
              <a:gd name="connsiteY20" fmla="*/ 1192116 h 2546100"/>
              <a:gd name="connsiteX21" fmla="*/ 2095313 w 4337067"/>
              <a:gd name="connsiteY21" fmla="*/ 1221613 h 2546100"/>
              <a:gd name="connsiteX22" fmla="*/ 2272293 w 4337067"/>
              <a:gd name="connsiteY22" fmla="*/ 1265858 h 2546100"/>
              <a:gd name="connsiteX23" fmla="*/ 2508267 w 4337067"/>
              <a:gd name="connsiteY23" fmla="*/ 1354348 h 2546100"/>
              <a:gd name="connsiteX24" fmla="*/ 2596758 w 4337067"/>
              <a:gd name="connsiteY24" fmla="*/ 1413342 h 2546100"/>
              <a:gd name="connsiteX25" fmla="*/ 2670500 w 4337067"/>
              <a:gd name="connsiteY25" fmla="*/ 1501832 h 2546100"/>
              <a:gd name="connsiteX26" fmla="*/ 2994964 w 4337067"/>
              <a:gd name="connsiteY26" fmla="*/ 1605071 h 2546100"/>
              <a:gd name="connsiteX27" fmla="*/ 3098203 w 4337067"/>
              <a:gd name="connsiteY27" fmla="*/ 1649316 h 2546100"/>
              <a:gd name="connsiteX28" fmla="*/ 3466913 w 4337067"/>
              <a:gd name="connsiteY28" fmla="*/ 1752555 h 2546100"/>
              <a:gd name="connsiteX29" fmla="*/ 3570151 w 4337067"/>
              <a:gd name="connsiteY29" fmla="*/ 1826297 h 2546100"/>
              <a:gd name="connsiteX30" fmla="*/ 3629145 w 4337067"/>
              <a:gd name="connsiteY30" fmla="*/ 1841045 h 2546100"/>
              <a:gd name="connsiteX31" fmla="*/ 3673390 w 4337067"/>
              <a:gd name="connsiteY31" fmla="*/ 1855794 h 2546100"/>
              <a:gd name="connsiteX32" fmla="*/ 3761880 w 4337067"/>
              <a:gd name="connsiteY32" fmla="*/ 1914787 h 2546100"/>
              <a:gd name="connsiteX33" fmla="*/ 3806126 w 4337067"/>
              <a:gd name="connsiteY33" fmla="*/ 1944284 h 2546100"/>
              <a:gd name="connsiteX34" fmla="*/ 3938861 w 4337067"/>
              <a:gd name="connsiteY34" fmla="*/ 2003277 h 2546100"/>
              <a:gd name="connsiteX35" fmla="*/ 4056848 w 4337067"/>
              <a:gd name="connsiteY35" fmla="*/ 2018026 h 2546100"/>
              <a:gd name="connsiteX36" fmla="*/ 4145338 w 4337067"/>
              <a:gd name="connsiteY36" fmla="*/ 2062271 h 2546100"/>
              <a:gd name="connsiteX37" fmla="*/ 4174835 w 4337067"/>
              <a:gd name="connsiteY37" fmla="*/ 2150761 h 2546100"/>
              <a:gd name="connsiteX38" fmla="*/ 4248577 w 4337067"/>
              <a:gd name="connsiteY38" fmla="*/ 2239252 h 2546100"/>
              <a:gd name="connsiteX39" fmla="*/ 4307571 w 4337067"/>
              <a:gd name="connsiteY39" fmla="*/ 2416232 h 2546100"/>
              <a:gd name="connsiteX40" fmla="*/ 4322319 w 4337067"/>
              <a:gd name="connsiteY40" fmla="*/ 2460477 h 2546100"/>
              <a:gd name="connsiteX41" fmla="*/ 4337067 w 4337067"/>
              <a:gd name="connsiteY41" fmla="*/ 2504723 h 2546100"/>
              <a:gd name="connsiteX42" fmla="*/ 4334416 w 4337067"/>
              <a:gd name="connsiteY42" fmla="*/ 2546100 h 2546100"/>
              <a:gd name="connsiteX43" fmla="*/ 0 w 4337067"/>
              <a:gd name="connsiteY43" fmla="*/ 2546100 h 2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337067" h="2546100">
                <a:moveTo>
                  <a:pt x="0" y="0"/>
                </a:moveTo>
                <a:lnTo>
                  <a:pt x="111814" y="1590"/>
                </a:lnTo>
                <a:cubicBezTo>
                  <a:pt x="207731" y="2955"/>
                  <a:pt x="303596" y="5413"/>
                  <a:pt x="399248" y="12245"/>
                </a:cubicBezTo>
                <a:cubicBezTo>
                  <a:pt x="416928" y="13508"/>
                  <a:pt x="426392" y="37078"/>
                  <a:pt x="443493" y="41742"/>
                </a:cubicBezTo>
                <a:cubicBezTo>
                  <a:pt x="481731" y="52171"/>
                  <a:pt x="522151" y="51574"/>
                  <a:pt x="561480" y="56490"/>
                </a:cubicBezTo>
                <a:cubicBezTo>
                  <a:pt x="646606" y="113240"/>
                  <a:pt x="562582" y="62830"/>
                  <a:pt x="694216" y="115484"/>
                </a:cubicBezTo>
                <a:cubicBezTo>
                  <a:pt x="714629" y="123649"/>
                  <a:pt x="733001" y="136321"/>
                  <a:pt x="753209" y="144981"/>
                </a:cubicBezTo>
                <a:cubicBezTo>
                  <a:pt x="767498" y="151105"/>
                  <a:pt x="782456" y="155639"/>
                  <a:pt x="797455" y="159729"/>
                </a:cubicBezTo>
                <a:cubicBezTo>
                  <a:pt x="922622" y="193865"/>
                  <a:pt x="898071" y="186745"/>
                  <a:pt x="1018680" y="203974"/>
                </a:cubicBezTo>
                <a:cubicBezTo>
                  <a:pt x="1062925" y="228555"/>
                  <a:pt x="1106145" y="255080"/>
                  <a:pt x="1151416" y="277716"/>
                </a:cubicBezTo>
                <a:cubicBezTo>
                  <a:pt x="1165321" y="284668"/>
                  <a:pt x="1183522" y="282753"/>
                  <a:pt x="1195661" y="292465"/>
                </a:cubicBezTo>
                <a:cubicBezTo>
                  <a:pt x="1283948" y="363095"/>
                  <a:pt x="1157060" y="313550"/>
                  <a:pt x="1269403" y="380955"/>
                </a:cubicBezTo>
                <a:cubicBezTo>
                  <a:pt x="1375441" y="444577"/>
                  <a:pt x="1503709" y="482525"/>
                  <a:pt x="1593867" y="572684"/>
                </a:cubicBezTo>
                <a:cubicBezTo>
                  <a:pt x="1825254" y="804072"/>
                  <a:pt x="1527972" y="520157"/>
                  <a:pt x="1682358" y="705419"/>
                </a:cubicBezTo>
                <a:cubicBezTo>
                  <a:pt x="1693706" y="719036"/>
                  <a:pt x="1711855" y="725084"/>
                  <a:pt x="1726603" y="734916"/>
                </a:cubicBezTo>
                <a:cubicBezTo>
                  <a:pt x="1736435" y="764413"/>
                  <a:pt x="1748559" y="793242"/>
                  <a:pt x="1756100" y="823406"/>
                </a:cubicBezTo>
                <a:cubicBezTo>
                  <a:pt x="1761016" y="843071"/>
                  <a:pt x="1761783" y="864270"/>
                  <a:pt x="1770848" y="882400"/>
                </a:cubicBezTo>
                <a:cubicBezTo>
                  <a:pt x="1786702" y="914108"/>
                  <a:pt x="1813988" y="939182"/>
                  <a:pt x="1829842" y="970890"/>
                </a:cubicBezTo>
                <a:cubicBezTo>
                  <a:pt x="1882014" y="1075235"/>
                  <a:pt x="1846647" y="1041088"/>
                  <a:pt x="1918332" y="1088877"/>
                </a:cubicBezTo>
                <a:cubicBezTo>
                  <a:pt x="1931442" y="1128208"/>
                  <a:pt x="1933134" y="1155272"/>
                  <a:pt x="1977326" y="1177368"/>
                </a:cubicBezTo>
                <a:cubicBezTo>
                  <a:pt x="1999747" y="1188578"/>
                  <a:pt x="2026487" y="1187200"/>
                  <a:pt x="2051067" y="1192116"/>
                </a:cubicBezTo>
                <a:cubicBezTo>
                  <a:pt x="2065816" y="1201948"/>
                  <a:pt x="2078855" y="1215030"/>
                  <a:pt x="2095313" y="1221613"/>
                </a:cubicBezTo>
                <a:cubicBezTo>
                  <a:pt x="2149892" y="1243445"/>
                  <a:pt x="2214420" y="1254284"/>
                  <a:pt x="2272293" y="1265858"/>
                </a:cubicBezTo>
                <a:cubicBezTo>
                  <a:pt x="2402498" y="1352662"/>
                  <a:pt x="2326021" y="1317900"/>
                  <a:pt x="2508267" y="1354348"/>
                </a:cubicBezTo>
                <a:cubicBezTo>
                  <a:pt x="2537764" y="1374013"/>
                  <a:pt x="2577093" y="1383845"/>
                  <a:pt x="2596758" y="1413342"/>
                </a:cubicBezTo>
                <a:cubicBezTo>
                  <a:pt x="2612920" y="1437584"/>
                  <a:pt x="2643027" y="1489011"/>
                  <a:pt x="2670500" y="1501832"/>
                </a:cubicBezTo>
                <a:cubicBezTo>
                  <a:pt x="2748372" y="1538173"/>
                  <a:pt x="2909909" y="1575052"/>
                  <a:pt x="2994964" y="1605071"/>
                </a:cubicBezTo>
                <a:cubicBezTo>
                  <a:pt x="3030270" y="1617532"/>
                  <a:pt x="3062467" y="1638149"/>
                  <a:pt x="3098203" y="1649316"/>
                </a:cubicBezTo>
                <a:cubicBezTo>
                  <a:pt x="3220024" y="1687385"/>
                  <a:pt x="3466913" y="1752555"/>
                  <a:pt x="3466913" y="1752555"/>
                </a:cubicBezTo>
                <a:cubicBezTo>
                  <a:pt x="3473627" y="1757590"/>
                  <a:pt x="3553379" y="1819109"/>
                  <a:pt x="3570151" y="1826297"/>
                </a:cubicBezTo>
                <a:cubicBezTo>
                  <a:pt x="3588782" y="1834282"/>
                  <a:pt x="3609655" y="1835476"/>
                  <a:pt x="3629145" y="1841045"/>
                </a:cubicBezTo>
                <a:cubicBezTo>
                  <a:pt x="3644093" y="1845316"/>
                  <a:pt x="3658642" y="1850878"/>
                  <a:pt x="3673390" y="1855794"/>
                </a:cubicBezTo>
                <a:cubicBezTo>
                  <a:pt x="3757264" y="1939668"/>
                  <a:pt x="3676504" y="1872099"/>
                  <a:pt x="3761880" y="1914787"/>
                </a:cubicBezTo>
                <a:cubicBezTo>
                  <a:pt x="3777734" y="1922714"/>
                  <a:pt x="3790631" y="1935676"/>
                  <a:pt x="3806126" y="1944284"/>
                </a:cubicBezTo>
                <a:cubicBezTo>
                  <a:pt x="3828347" y="1956629"/>
                  <a:pt x="3901124" y="1996416"/>
                  <a:pt x="3938861" y="2003277"/>
                </a:cubicBezTo>
                <a:cubicBezTo>
                  <a:pt x="3977857" y="2010367"/>
                  <a:pt x="4017519" y="2013110"/>
                  <a:pt x="4056848" y="2018026"/>
                </a:cubicBezTo>
                <a:cubicBezTo>
                  <a:pt x="4080957" y="2026062"/>
                  <a:pt x="4130290" y="2038194"/>
                  <a:pt x="4145338" y="2062271"/>
                </a:cubicBezTo>
                <a:cubicBezTo>
                  <a:pt x="4161817" y="2088637"/>
                  <a:pt x="4157588" y="2124891"/>
                  <a:pt x="4174835" y="2150761"/>
                </a:cubicBezTo>
                <a:cubicBezTo>
                  <a:pt x="4215902" y="2212360"/>
                  <a:pt x="4191798" y="2182472"/>
                  <a:pt x="4248577" y="2239252"/>
                </a:cubicBezTo>
                <a:lnTo>
                  <a:pt x="4307571" y="2416232"/>
                </a:lnTo>
                <a:lnTo>
                  <a:pt x="4322319" y="2460477"/>
                </a:lnTo>
                <a:lnTo>
                  <a:pt x="4337067" y="2504723"/>
                </a:lnTo>
                <a:lnTo>
                  <a:pt x="4334416" y="2546100"/>
                </a:lnTo>
                <a:lnTo>
                  <a:pt x="0" y="2546100"/>
                </a:lnTo>
                <a:close/>
              </a:path>
            </a:pathLst>
          </a:cu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310"/>
            <a:ext cx="10515600" cy="8172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165"/>
            <a:ext cx="10515600" cy="5240655"/>
          </a:xfrm>
        </p:spPr>
        <p:txBody>
          <a:bodyPr>
            <a:no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SGK trang 65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Phiếu bài tập số 1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5705"/>
            <a:ext cx="10515600" cy="5288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380" y="1257300"/>
            <a:ext cx="10345420" cy="5287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23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Thực hành luyện tập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990"/>
            <a:ext cx="10637520" cy="5298440"/>
          </a:xfrm>
        </p:spPr>
        <p:txBody>
          <a:bodyPr>
            <a:normAutofit fontScale="70000"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Bài tập thực hành vận dụng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Phiếu bài tập số 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Phát hiện, chỉ ra đặc điểm và phân tích hiệu quả nghệ thuật của hiện tượng phá vỡ quy tắc ngôn  ngữ trong các ngữ liệu sau: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 “ Tháng giêng ngon như một cặp môi gần</a:t>
            </a:r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Tôi sung sướng. Nhưng vội vàng một nửa</a:t>
            </a:r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Tôi không chờ nắng hạ mới hoài xuân”   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( Vội Vàng – Xuân Diệu)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b. 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Bác về …Im lặng. Con chim hót…</a:t>
            </a:r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Thánh thót bờ lau vui ngẩn ngơ…”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( Theo chân Bác – Tố Hữu)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c.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Bỏ nhà lũ trẻ lơ xơ chạy</a:t>
            </a:r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Mất ổ đàn chim dáo dác bay”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( Chạy giặc – Nguyễn Đình Chiểu)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130" y="1266825"/>
            <a:ext cx="10822305" cy="49923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481320" y="864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 bài tập số 2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155" y="1353185"/>
            <a:ext cx="1089533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 bài tập số 2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65" y="1347470"/>
            <a:ext cx="9914890" cy="4954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9205" y="1151890"/>
            <a:ext cx="9847580" cy="46253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  <a:spcAft>
                <a:spcPts val="1065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Nhận xét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  <a:spcAft>
                <a:spcPts val="1065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nhận diện hiện tượng phá vỡ quy tắc ngôn ngữ trong sáng tác văn học</a:t>
            </a:r>
            <a:endParaRPr lang="vi-VN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1065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Việt.</a:t>
            </a:r>
            <a:endParaRPr lang="vi-V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1065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875</Words>
  <Application>Microsoft Office PowerPoint</Application>
  <PresentationFormat>Widescreen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Berkshire Swash</vt:lpstr>
      <vt:lpstr>Calibri</vt:lpstr>
      <vt:lpstr>Calibri Light</vt:lpstr>
      <vt:lpstr>Segoe UI Black</vt:lpstr>
      <vt:lpstr>Times New Roman</vt:lpstr>
      <vt:lpstr>Office Theme</vt:lpstr>
      <vt:lpstr>  Một số hiện tượng phá vỡ những quy tắc ngôn ngữ thông thường: Đặc điểm và tác dụng</vt:lpstr>
      <vt:lpstr>I. Thực hành luyện tập</vt:lpstr>
      <vt:lpstr> Phiếu bài tập số 1</vt:lpstr>
      <vt:lpstr>Phiếu bài tập số 1</vt:lpstr>
      <vt:lpstr>I. Thực hành luyện tập</vt:lpstr>
      <vt:lpstr> Phiếu bài tập số 2</vt:lpstr>
      <vt:lpstr>Phiếu bài tập số 2</vt:lpstr>
      <vt:lpstr>Phiếu bài tập số 2</vt:lpstr>
      <vt:lpstr>PowerPoint Presentation</vt:lpstr>
      <vt:lpstr>PowerPoint Presentation</vt:lpstr>
      <vt:lpstr>PowerPoint Presentation</vt:lpstr>
      <vt:lpstr>III. Luyện tập vận dụng nâng cao</vt:lpstr>
      <vt:lpstr>III. Luyện tập vận dụng nâng cao</vt:lpstr>
      <vt:lpstr>III. Luyện tập vận dụng nâng cao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2 - TIẾT 5</dc:title>
  <dc:creator>Admin</dc:creator>
  <cp:lastModifiedBy>MyPC</cp:lastModifiedBy>
  <cp:revision>29</cp:revision>
  <dcterms:created xsi:type="dcterms:W3CDTF">2023-08-08T14:12:00Z</dcterms:created>
  <dcterms:modified xsi:type="dcterms:W3CDTF">2024-10-05T10:06:28Z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18EF0CB632D7468F8F035BD5FA8AA379_13</vt:lpwstr>
  </property>
  <property fmtid="{D5CDD505-2E9C-101B-9397-08002B2CF9AE}" pid="3" name="KSOProductBuildVer">
    <vt:lpwstr>1033-12.2.0.13266</vt:lpwstr>
  </property>
</Properties>
</file>