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9" r:id="rId3"/>
    <p:sldId id="273" r:id="rId4"/>
    <p:sldId id="274" r:id="rId5"/>
    <p:sldId id="278" r:id="rId6"/>
    <p:sldId id="275" r:id="rId7"/>
    <p:sldId id="277" r:id="rId8"/>
    <p:sldId id="276" r:id="rId9"/>
    <p:sldId id="279" r:id="rId10"/>
    <p:sldId id="280" r:id="rId11"/>
    <p:sldId id="281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algun Gothic" panose="020B0503020000020004" pitchFamily="34" charset="-127"/>
      <p:regular r:id="rId23"/>
      <p:bold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7.GIF"/><Relationship Id="rId2" Type="http://schemas.openxmlformats.org/officeDocument/2006/relationships/audio" Target="../media/media1.wav"/><Relationship Id="rId16" Type="http://schemas.openxmlformats.org/officeDocument/2006/relationships/image" Target="../media/image6.GIF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5" Type="http://schemas.openxmlformats.org/officeDocument/2006/relationships/image" Target="../media/image5.GIF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 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1899963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noProof="0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 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 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 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 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noProof="0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 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 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 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Câu 7 </a:t>
            </a:r>
            <a:r>
              <a:rPr lang="vi-VN" sz="3200" dirty="0">
                <a:solidFill>
                  <a:prstClr val="black"/>
                </a:solidFill>
              </a:rPr>
              <a:t>: Tiếng là gì?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 smtClean="0">
                <a:solidFill>
                  <a:prstClr val="black"/>
                </a:solidFill>
              </a:rPr>
              <a:t>A</a:t>
            </a:r>
            <a:r>
              <a:rPr lang="vi-VN" sz="2400" dirty="0">
                <a:solidFill>
                  <a:prstClr val="black"/>
                </a:solidFill>
              </a:rPr>
              <a:t>. Là đơn vị cơ sở của ngữ pháp</a:t>
            </a:r>
            <a:r>
              <a:rPr lang="vi-VN" sz="3200" dirty="0">
                <a:solidFill>
                  <a:prstClr val="black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 smtClean="0">
                <a:solidFill>
                  <a:prstClr val="black"/>
                </a:solidFill>
              </a:rPr>
              <a:t>B. Về </a:t>
            </a:r>
            <a:r>
              <a:rPr lang="vi-VN" sz="2400" dirty="0">
                <a:solidFill>
                  <a:prstClr val="black"/>
                </a:solidFill>
              </a:rPr>
              <a:t>mặt ngữ âm, tiếng là âm tiết.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 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Cả A, B, D đều đúng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 smtClean="0">
                <a:solidFill>
                  <a:prstClr val="black"/>
                </a:solidFill>
              </a:rPr>
              <a:t>D. Về </a:t>
            </a:r>
            <a:r>
              <a:rPr lang="vi-VN" sz="2400" dirty="0">
                <a:solidFill>
                  <a:prstClr val="black"/>
                </a:solidFill>
              </a:rPr>
              <a:t>mặt sử dụng, tiếng có thể là từ hoặc yếu tố cấu tạo từ.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921" y="308465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A. Ngữ âm và chữ viết, phong cách ngôn ngữ, ngữ pháp, từ ngữ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ts val="25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vi-VN" sz="3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lvl="0" indent="-342900">
              <a:lnSpc>
                <a:spcPts val="25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lvl="0" indent="-342900">
              <a:lnSpc>
                <a:spcPts val="25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vi-VN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altLang="vi-VN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Ngữ âm, ngữ pháp, phong cách ngôn ngữ, chính tả</a:t>
            </a:r>
            <a:r>
              <a:rPr lang="vi-VN" sz="20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rgbClr val="333333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>
              <a:lnSpc>
                <a:spcPts val="2550"/>
              </a:lnSpc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vi-VN" sz="20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20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 viết, phong cách ngôn ngữ, chính tả, ngữ âm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000" dirty="0">
                <a:solidFill>
                  <a:prstClr val="black"/>
                </a:solidFill>
              </a:rPr>
              <a:t>D. </a:t>
            </a:r>
            <a:r>
              <a:rPr lang="en-US" altLang="vi-VN" sz="2000" dirty="0">
                <a:solidFill>
                  <a:prstClr val="black"/>
                </a:solidFill>
              </a:rPr>
              <a:t>Từ ngữ, ngữ âm, ngữ pháp, phong cách ngôn ngữ</a:t>
            </a:r>
            <a:endParaRPr kumimoji="0" lang="en-US" alt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97660" y="735965"/>
            <a:ext cx="9285605" cy="10096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Câu 1: Dòng nào nêu đúng các phương diện của yêu cầu sử dụng 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vi-VN" sz="3200" b="1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320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vi-VN" sz="320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 nào khái quát được yêu cầu sử dụng Tiếng </a:t>
            </a:r>
          </a:p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altLang="vi-VN" sz="320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9980" y="2025650"/>
            <a:ext cx="4906645" cy="103124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vi-VN" sz="3200" dirty="0" smtClean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200" dirty="0" smtClean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đúng và chính xác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635" y="2051685"/>
            <a:ext cx="4940935" cy="8197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 </a:t>
            </a:r>
            <a:r>
              <a:rPr lang="en-US" altLang="vi-VN" sz="3200" dirty="0" smtClean="0">
                <a:solidFill>
                  <a:prstClr val="black"/>
                </a:solidFill>
              </a:rPr>
              <a:t>Sử dụng đúng và hay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09980" y="3326130"/>
            <a:ext cx="4906645" cy="9601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lang="vi-VN" sz="32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chính xác và phong phú</a:t>
            </a:r>
            <a:r>
              <a:rPr lang="vi-VN" sz="32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65215" y="3347720"/>
            <a:ext cx="4820285" cy="9175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lnSpc>
                <a:spcPts val="25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Sử dụng hay và phong phú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bldLvl="0" animBg="1"/>
      <p:bldP spid="40" grpId="0" animBg="1"/>
      <p:bldP spid="41" grpId="0" animBg="1"/>
      <p:bldP spid="42" grpId="0" bldLvl="0" animBg="1"/>
      <p:bldP spid="43" grpId="0" bldLvl="0" animBg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</a:rPr>
              <a:t>Câu 3</a:t>
            </a:r>
            <a:r>
              <a:rPr lang="vi-VN" sz="3200" dirty="0" smtClean="0">
                <a:solidFill>
                  <a:prstClr val="black"/>
                </a:solidFill>
              </a:rPr>
              <a:t>: </a:t>
            </a:r>
            <a:r>
              <a:rPr lang="en-US" altLang="vi-VN" sz="3200" dirty="0" smtClean="0">
                <a:solidFill>
                  <a:prstClr val="black"/>
                </a:solidFill>
              </a:rPr>
              <a:t>Hình ảnh </a:t>
            </a:r>
            <a:r>
              <a:rPr lang="en-US" altLang="vi-VN" sz="3200" i="1" dirty="0" smtClean="0">
                <a:solidFill>
                  <a:prstClr val="black"/>
                </a:solidFill>
              </a:rPr>
              <a:t>lửa lựu lập loè</a:t>
            </a:r>
            <a:r>
              <a:rPr lang="en-US" altLang="vi-VN" sz="3200" dirty="0" smtClean="0">
                <a:solidFill>
                  <a:prstClr val="black"/>
                </a:solidFill>
              </a:rPr>
              <a:t> trong câu thơ: </a:t>
            </a:r>
            <a:r>
              <a:rPr lang="en-US" altLang="vi-VN" sz="3200" i="1" dirty="0" smtClean="0">
                <a:solidFill>
                  <a:prstClr val="black"/>
                </a:solidFill>
              </a:rPr>
              <a:t>Dưới trăng quyên đã gọi hè - Đầu tường lửa lựu lập loè đơm bông</a:t>
            </a:r>
            <a:r>
              <a:rPr lang="en-US" altLang="vi-VN" sz="3200" dirty="0" smtClean="0">
                <a:solidFill>
                  <a:prstClr val="black"/>
                </a:solidFill>
              </a:rPr>
              <a:t> là kết quả của phép tu từ nào? 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Ẩn dụ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Hoán dụ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Nhân hoá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 sánh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 dirty="0">
                <a:solidFill>
                  <a:prstClr val="black"/>
                </a:solidFill>
                <a:latin typeface="+mj-lt"/>
              </a:rPr>
              <a:t>Câu </a:t>
            </a:r>
            <a:r>
              <a:rPr lang="vi-VN" sz="2400" b="1" dirty="0" smtClean="0">
                <a:solidFill>
                  <a:prstClr val="black"/>
                </a:solidFill>
                <a:latin typeface="+mj-lt"/>
              </a:rPr>
              <a:t>4: </a:t>
            </a:r>
            <a:r>
              <a:rPr lang="en-US" altLang="vi-VN" sz="2400" b="1" dirty="0" smtClean="0">
                <a:solidFill>
                  <a:prstClr val="black"/>
                </a:solidFill>
                <a:latin typeface="+mj-lt"/>
              </a:rPr>
              <a:t> Hãy chọn từ chuẩn xác nhất điền vào phần khuyết của câu thơ sau: “</a:t>
            </a:r>
            <a:r>
              <a:rPr lang="en-US" altLang="vi-VN" sz="2400" b="1" i="1" dirty="0" smtClean="0">
                <a:solidFill>
                  <a:prstClr val="black"/>
                </a:solidFill>
                <a:latin typeface="+mj-lt"/>
              </a:rPr>
              <a:t> Một tiếng chim kêu ...cả rừng”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4740" y="1949450"/>
            <a:ext cx="4921885" cy="95313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Khắp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.</a:t>
            </a:r>
            <a:r>
              <a:rPr lang="en-US" altLang="vi-VN" sz="3200" dirty="0">
                <a:solidFill>
                  <a:prstClr val="black"/>
                </a:solidFill>
              </a:rPr>
              <a:t> Vang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4105" y="3278505"/>
            <a:ext cx="4922520" cy="9321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</a:t>
            </a:r>
            <a:r>
              <a:rPr lang="en-US" altLang="vi-VN" sz="3200" dirty="0" smtClean="0">
                <a:solidFill>
                  <a:prstClr val="black"/>
                </a:solidFill>
              </a:rPr>
              <a:t>. Sáng 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925" y="3057525"/>
            <a:ext cx="4906645" cy="11360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altLang="vi-VN" sz="3200" dirty="0">
                <a:solidFill>
                  <a:prstClr val="black"/>
                </a:solidFill>
              </a:rPr>
              <a:t>Rộn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bldLvl="0" animBg="1"/>
      <p:bldP spid="40" grpId="0" animBg="1"/>
      <p:bldP spid="41" grpId="0" animBg="1"/>
      <p:bldP spid="42" grpId="0" animBg="1"/>
      <p:bldP spid="43" grpId="0" bldLvl="0" animBg="1"/>
      <p:bldP spid="4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485" y="200025"/>
            <a:ext cx="10527030" cy="198755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alt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biện pháp tu từ được sử dụng trong đoạn thơ sau: “ </a:t>
            </a:r>
            <a:r>
              <a:rPr lang="en-US" altLang="vi-VN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cam cho quýt đèo bòng</a:t>
            </a:r>
          </a:p>
          <a:p>
            <a:pPr lvl="0" algn="ctr">
              <a:defRPr/>
            </a:pPr>
            <a:r>
              <a:rPr kumimoji="0" lang="en-US" alt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em nhan sắc cho lòng anh say</a:t>
            </a:r>
          </a:p>
          <a:p>
            <a:pPr lvl="0" algn="ctr">
              <a:defRPr/>
            </a:pPr>
            <a:r>
              <a:rPr kumimoji="0" lang="en-US" alt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 phố mía gặp cô hàng mật cầm tay kẹo lại hàng đường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6565" y="2430780"/>
            <a:ext cx="5560695" cy="15068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altLang="vi-VN" sz="3200" dirty="0">
                <a:solidFill>
                  <a:prstClr val="black"/>
                </a:solidFill>
              </a:rPr>
              <a:t>Điệp ngữ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70295" y="2430780"/>
            <a:ext cx="4906645" cy="14712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 </a:t>
            </a:r>
            <a:r>
              <a:rPr lang="en-US" altLang="vi-VN" sz="3200" dirty="0" smtClean="0">
                <a:solidFill>
                  <a:prstClr val="black"/>
                </a:solidFill>
              </a:rPr>
              <a:t>Chơi chữ 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4181475"/>
            <a:ext cx="5559425" cy="14401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 </a:t>
            </a:r>
            <a:r>
              <a:rPr lang="en-US" altLang="vi-VN" sz="3200" dirty="0" smtClean="0">
                <a:solidFill>
                  <a:prstClr val="black"/>
                </a:solidFill>
              </a:rPr>
              <a:t>Nhân hoá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70295" y="4181475"/>
            <a:ext cx="4906645" cy="14351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>
                <a:solidFill>
                  <a:prstClr val="black"/>
                </a:solidFill>
              </a:rPr>
              <a:t>D. </a:t>
            </a:r>
            <a:r>
              <a:rPr lang="en-US" altLang="vi-VN" sz="2400" dirty="0">
                <a:solidFill>
                  <a:prstClr val="black"/>
                </a:solidFill>
              </a:rPr>
              <a:t>Nói giảm, nói tránh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358754" y="399063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82" y="399662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916394" y="525140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animBg="1"/>
      <p:bldP spid="41" grpId="0" animBg="1"/>
      <p:bldP spid="42" grpId="0" bldLvl="0" animBg="1"/>
      <p:bldP spid="43" grpId="0" bldLvl="0" animBg="1"/>
      <p:bldP spid="4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21447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vi-VN" sz="32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6:</a:t>
            </a:r>
            <a:r>
              <a:rPr lang="en-US" altLang="vi-VN" sz="32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vi-VN" sz="3200" i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 niềm chi rứa Huế ơi. Mà mưa xối xả trắng trời Thừa Thiên”</a:t>
            </a:r>
            <a:r>
              <a:rPr lang="en-US" altLang="vi-VN" sz="32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Xác định biện pháp tu từ được sử dụng trong hai câu thơ.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36" y="1949346"/>
            <a:ext cx="5184382" cy="8255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8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 dụ</a:t>
            </a:r>
            <a:r>
              <a:rPr lang="vi-VN" sz="28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833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vi-VN" sz="32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quá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36" y="2838517"/>
            <a:ext cx="5184382" cy="12224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ts val="25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lvl="0" indent="-342900">
              <a:lnSpc>
                <a:spcPts val="25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lnSpc>
                <a:spcPts val="25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Hoán dụ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96000" y="2838517"/>
            <a:ext cx="4906798" cy="12224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Điệp âm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</a:rPr>
              <a:t>Câu </a:t>
            </a:r>
            <a:r>
              <a:rPr lang="vi-VN" sz="3200" dirty="0" smtClean="0">
                <a:solidFill>
                  <a:prstClr val="black"/>
                </a:solidFill>
              </a:rPr>
              <a:t>7: </a:t>
            </a:r>
            <a:r>
              <a:rPr lang="vi-VN" sz="3200" dirty="0">
                <a:solidFill>
                  <a:prstClr val="black"/>
                </a:solidFill>
              </a:rPr>
              <a:t>Hiện tượng tách từ trong tiếng Việt (Ví dụ: “Đi đâu mà vội mà vàng”) đã dựa trên đặc điểm nào của tiếng Việt?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36" y="1949346"/>
            <a:ext cx="5184382" cy="9440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</a:rPr>
              <a:t>A. Tiếng Việt là một ngôn ngữ có thanh điệu.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5450048" cy="949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>
                <a:solidFill>
                  <a:prstClr val="black"/>
                </a:solidFill>
              </a:rPr>
              <a:t>B. Tiếng có thể hoạt động độc lập như một từ đơn.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36" y="3075874"/>
            <a:ext cx="5184382" cy="13559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 . </a:t>
            </a:r>
            <a:r>
              <a:rPr lang="vi-VN" sz="3200" dirty="0">
                <a:solidFill>
                  <a:prstClr val="black"/>
                </a:solidFill>
              </a:rPr>
              <a:t>Trật tự từ có vai trò quan trọng trong tổ chức của cụm từ và câu.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075874"/>
            <a:ext cx="4906798" cy="13947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Cả A,B và 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444831" y="367707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2" y="2027057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53935" y="189141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</a:rPr>
              <a:t>Câu 8</a:t>
            </a:r>
            <a:r>
              <a:rPr lang="vi-VN" sz="3200" dirty="0" smtClean="0">
                <a:solidFill>
                  <a:prstClr val="black"/>
                </a:solidFill>
              </a:rPr>
              <a:t>: </a:t>
            </a:r>
            <a:r>
              <a:rPr lang="vi-VN" sz="3200" dirty="0">
                <a:solidFill>
                  <a:prstClr val="black"/>
                </a:solidFill>
              </a:rPr>
              <a:t>Trật tự sắp đặt từ trong cụm từ hoặc câu có ảnh hưởng gì đến ý nghĩa ngữ pháp của cụm từ hoặc câu?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7541" y="1949345"/>
            <a:ext cx="5519477" cy="13451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 smtClean="0">
                <a:solidFill>
                  <a:prstClr val="black"/>
                </a:solidFill>
              </a:rPr>
              <a:t>A. Trật </a:t>
            </a:r>
            <a:r>
              <a:rPr lang="vi-VN" sz="2400" dirty="0">
                <a:solidFill>
                  <a:prstClr val="black"/>
                </a:solidFill>
              </a:rPr>
              <a:t>tự sắp đặt từ trong cụm từ hoặc câu thay đổi thì ý nghĩa ngữ pháp của cụm từ hoặc câu cũng thay đổi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4"/>
            <a:ext cx="5450048" cy="138403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 smtClean="0">
                <a:solidFill>
                  <a:prstClr val="black"/>
                </a:solidFill>
              </a:rPr>
              <a:t>B. Tùy </a:t>
            </a:r>
            <a:r>
              <a:rPr lang="vi-VN" sz="2400" dirty="0">
                <a:solidFill>
                  <a:prstClr val="black"/>
                </a:solidFill>
              </a:rPr>
              <a:t>từng trường hợp, trật tự sắp đặt từ trong cụm từ hoặc câu thay đổi có thể làm thay đổi ý nghĩa ngữ pháp của cụm từ hoặc câu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7541" y="3461281"/>
            <a:ext cx="5576276" cy="16691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vi-VN" sz="2300" dirty="0" smtClean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C.Trật </a:t>
            </a:r>
            <a:r>
              <a:rPr lang="vi-VN" sz="23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sắp đặt từ trong cụm từ hoặc câu thay đổi không ảnh hưởng gì đến ý nghĩa ngữ pháp của cụm từ hoặc câu</a:t>
            </a:r>
            <a:endParaRPr lang="vi-VN" sz="2300" dirty="0">
              <a:solidFill>
                <a:srgbClr val="333333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61282"/>
            <a:ext cx="4906798" cy="16691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vi-VN" sz="2800" dirty="0" smtClean="0">
                <a:solidFill>
                  <a:prstClr val="black"/>
                </a:solidFill>
                <a:latin typeface="+mj-lt"/>
              </a:rPr>
              <a:t>Ý nghĩa của câu phụ thuộc vào sự sắp xếp của các hư từ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398705" y="353052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13" y="385223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316" y="182982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894211" y="526931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Widescreen</PresentationFormat>
  <Paragraphs>82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 Light</vt:lpstr>
      <vt:lpstr>Roboto</vt:lpstr>
      <vt:lpstr>Calibri</vt:lpstr>
      <vt:lpstr>Malgun Gothic</vt:lpstr>
      <vt:lpstr>Tahoma</vt:lpstr>
      <vt:lpstr>Arial</vt:lpstr>
      <vt:lpstr>Times New Roman</vt:lpstr>
      <vt:lpstr>Symbol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MyPC</cp:lastModifiedBy>
  <cp:revision>47</cp:revision>
  <dcterms:created xsi:type="dcterms:W3CDTF">2018-05-10T00:06:00Z</dcterms:created>
  <dcterms:modified xsi:type="dcterms:W3CDTF">2024-10-05T10:07:38Z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15456F5C506D49448DCB4340CCB187AA_13</vt:lpwstr>
  </property>
  <property fmtid="{D5CDD505-2E9C-101B-9397-08002B2CF9AE}" pid="3" name="KSOProductBuildVer">
    <vt:lpwstr>1033-12.2.0.13266</vt:lpwstr>
  </property>
</Properties>
</file>