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74" r:id="rId2"/>
    <p:sldId id="324" r:id="rId3"/>
    <p:sldId id="371" r:id="rId4"/>
    <p:sldId id="376" r:id="rId5"/>
    <p:sldId id="377" r:id="rId6"/>
    <p:sldId id="357" r:id="rId7"/>
    <p:sldId id="378" r:id="rId8"/>
    <p:sldId id="379" r:id="rId9"/>
    <p:sldId id="368" r:id="rId10"/>
    <p:sldId id="373" r:id="rId11"/>
    <p:sldId id="334" r:id="rId12"/>
    <p:sldId id="380" r:id="rId13"/>
    <p:sldId id="381" r:id="rId14"/>
    <p:sldId id="375" r:id="rId15"/>
    <p:sldId id="374" r:id="rId16"/>
    <p:sldId id="325" r:id="rId17"/>
    <p:sldId id="317"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03FF"/>
    <a:srgbClr val="E45983"/>
    <a:srgbClr val="EE8640"/>
    <a:srgbClr val="FF9801"/>
    <a:srgbClr val="FFCCFF"/>
    <a:srgbClr val="A493C6"/>
    <a:srgbClr val="D0DEEC"/>
    <a:srgbClr val="6593C3"/>
    <a:srgbClr val="F7DADE"/>
    <a:srgbClr val="0FB7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3918" autoAdjust="0"/>
  </p:normalViewPr>
  <p:slideViewPr>
    <p:cSldViewPr snapToGrid="0" showGuides="1">
      <p:cViewPr varScale="1">
        <p:scale>
          <a:sx n="80" d="100"/>
          <a:sy n="80" d="100"/>
        </p:scale>
        <p:origin x="276" y="48"/>
      </p:cViewPr>
      <p:guideLst>
        <p:guide orient="horz" pos="2160"/>
        <p:guide pos="2880"/>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9/30/2024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3"/>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with subtitle">
  <p:cSld name="Main point with subtitle">
    <p:spTree>
      <p:nvGrpSpPr>
        <p:cNvPr id="1" name="Shape 796"/>
        <p:cNvGrpSpPr/>
        <p:nvPr/>
      </p:nvGrpSpPr>
      <p:grpSpPr>
        <a:xfrm>
          <a:off x="0" y="0"/>
          <a:ext cx="0" cy="0"/>
          <a:chOff x="0" y="0"/>
          <a:chExt cx="0" cy="0"/>
        </a:xfrm>
      </p:grpSpPr>
      <p:sp>
        <p:nvSpPr>
          <p:cNvPr id="814" name="Google Shape;814;p17"/>
          <p:cNvSpPr txBox="1">
            <a:spLocks noGrp="1"/>
          </p:cNvSpPr>
          <p:nvPr>
            <p:ph type="title"/>
          </p:nvPr>
        </p:nvSpPr>
        <p:spPr>
          <a:xfrm>
            <a:off x="1279375" y="1338763"/>
            <a:ext cx="6285300" cy="1956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sz="6000"/>
            </a:lvl1pPr>
            <a:lvl2pPr lvl="1" algn="r" rtl="0">
              <a:lnSpc>
                <a:spcPct val="100000"/>
              </a:lnSpc>
              <a:spcBef>
                <a:spcPts val="0"/>
              </a:spcBef>
              <a:spcAft>
                <a:spcPts val="0"/>
              </a:spcAft>
              <a:buNone/>
              <a:defRPr sz="6000"/>
            </a:lvl2pPr>
            <a:lvl3pPr lvl="2" algn="r" rtl="0">
              <a:lnSpc>
                <a:spcPct val="100000"/>
              </a:lnSpc>
              <a:spcBef>
                <a:spcPts val="0"/>
              </a:spcBef>
              <a:spcAft>
                <a:spcPts val="0"/>
              </a:spcAft>
              <a:buNone/>
              <a:defRPr sz="6000"/>
            </a:lvl3pPr>
            <a:lvl4pPr lvl="3" algn="r" rtl="0">
              <a:lnSpc>
                <a:spcPct val="100000"/>
              </a:lnSpc>
              <a:spcBef>
                <a:spcPts val="0"/>
              </a:spcBef>
              <a:spcAft>
                <a:spcPts val="0"/>
              </a:spcAft>
              <a:buNone/>
              <a:defRPr sz="6000"/>
            </a:lvl4pPr>
            <a:lvl5pPr lvl="4" algn="r" rtl="0">
              <a:lnSpc>
                <a:spcPct val="100000"/>
              </a:lnSpc>
              <a:spcBef>
                <a:spcPts val="0"/>
              </a:spcBef>
              <a:spcAft>
                <a:spcPts val="0"/>
              </a:spcAft>
              <a:buNone/>
              <a:defRPr sz="6000"/>
            </a:lvl5pPr>
            <a:lvl6pPr lvl="5" algn="r" rtl="0">
              <a:lnSpc>
                <a:spcPct val="100000"/>
              </a:lnSpc>
              <a:spcBef>
                <a:spcPts val="0"/>
              </a:spcBef>
              <a:spcAft>
                <a:spcPts val="0"/>
              </a:spcAft>
              <a:buNone/>
              <a:defRPr sz="6000"/>
            </a:lvl6pPr>
            <a:lvl7pPr lvl="6" algn="r" rtl="0">
              <a:lnSpc>
                <a:spcPct val="100000"/>
              </a:lnSpc>
              <a:spcBef>
                <a:spcPts val="0"/>
              </a:spcBef>
              <a:spcAft>
                <a:spcPts val="0"/>
              </a:spcAft>
              <a:buNone/>
              <a:defRPr sz="6000"/>
            </a:lvl7pPr>
            <a:lvl8pPr lvl="7" algn="r" rtl="0">
              <a:lnSpc>
                <a:spcPct val="100000"/>
              </a:lnSpc>
              <a:spcBef>
                <a:spcPts val="0"/>
              </a:spcBef>
              <a:spcAft>
                <a:spcPts val="0"/>
              </a:spcAft>
              <a:buNone/>
              <a:defRPr sz="6000"/>
            </a:lvl8pPr>
            <a:lvl9pPr lvl="8" algn="r" rtl="0">
              <a:lnSpc>
                <a:spcPct val="100000"/>
              </a:lnSpc>
              <a:spcBef>
                <a:spcPts val="0"/>
              </a:spcBef>
              <a:spcAft>
                <a:spcPts val="0"/>
              </a:spcAft>
              <a:buNone/>
              <a:defRPr sz="6000"/>
            </a:lvl9pPr>
          </a:lstStyle>
          <a:p>
            <a:endParaRPr/>
          </a:p>
        </p:txBody>
      </p:sp>
      <p:sp>
        <p:nvSpPr>
          <p:cNvPr id="815" name="Google Shape;815;p17"/>
          <p:cNvSpPr txBox="1">
            <a:spLocks noGrp="1"/>
          </p:cNvSpPr>
          <p:nvPr>
            <p:ph type="subTitle" idx="1"/>
          </p:nvPr>
        </p:nvSpPr>
        <p:spPr>
          <a:xfrm>
            <a:off x="1279375" y="3457638"/>
            <a:ext cx="6285300" cy="347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a:latin typeface="Montserrat Medium"/>
                <a:ea typeface="Montserrat Medium"/>
                <a:cs typeface="Montserrat Medium"/>
                <a:sym typeface="Montserrat Medium"/>
              </a:defRPr>
            </a:lvl1pPr>
            <a:lvl2pPr lvl="1" algn="ctr" rtl="0">
              <a:lnSpc>
                <a:spcPct val="100000"/>
              </a:lnSpc>
              <a:spcBef>
                <a:spcPts val="0"/>
              </a:spcBef>
              <a:spcAft>
                <a:spcPts val="0"/>
              </a:spcAft>
              <a:buNone/>
              <a:defRPr>
                <a:latin typeface="Montserrat Medium"/>
                <a:ea typeface="Montserrat Medium"/>
                <a:cs typeface="Montserrat Medium"/>
                <a:sym typeface="Montserrat Medium"/>
              </a:defRPr>
            </a:lvl2pPr>
            <a:lvl3pPr lvl="2" algn="ctr" rtl="0">
              <a:lnSpc>
                <a:spcPct val="100000"/>
              </a:lnSpc>
              <a:spcBef>
                <a:spcPts val="0"/>
              </a:spcBef>
              <a:spcAft>
                <a:spcPts val="0"/>
              </a:spcAft>
              <a:buNone/>
              <a:defRPr>
                <a:latin typeface="Montserrat Medium"/>
                <a:ea typeface="Montserrat Medium"/>
                <a:cs typeface="Montserrat Medium"/>
                <a:sym typeface="Montserrat Medium"/>
              </a:defRPr>
            </a:lvl3pPr>
            <a:lvl4pPr lvl="3" algn="ctr" rtl="0">
              <a:lnSpc>
                <a:spcPct val="100000"/>
              </a:lnSpc>
              <a:spcBef>
                <a:spcPts val="0"/>
              </a:spcBef>
              <a:spcAft>
                <a:spcPts val="0"/>
              </a:spcAft>
              <a:buNone/>
              <a:defRPr>
                <a:latin typeface="Montserrat Medium"/>
                <a:ea typeface="Montserrat Medium"/>
                <a:cs typeface="Montserrat Medium"/>
                <a:sym typeface="Montserrat Medium"/>
              </a:defRPr>
            </a:lvl4pPr>
            <a:lvl5pPr lvl="4" algn="ctr" rtl="0">
              <a:lnSpc>
                <a:spcPct val="100000"/>
              </a:lnSpc>
              <a:spcBef>
                <a:spcPts val="0"/>
              </a:spcBef>
              <a:spcAft>
                <a:spcPts val="0"/>
              </a:spcAft>
              <a:buNone/>
              <a:defRPr>
                <a:latin typeface="Montserrat Medium"/>
                <a:ea typeface="Montserrat Medium"/>
                <a:cs typeface="Montserrat Medium"/>
                <a:sym typeface="Montserrat Medium"/>
              </a:defRPr>
            </a:lvl5pPr>
            <a:lvl6pPr lvl="5" algn="ctr" rtl="0">
              <a:lnSpc>
                <a:spcPct val="100000"/>
              </a:lnSpc>
              <a:spcBef>
                <a:spcPts val="0"/>
              </a:spcBef>
              <a:spcAft>
                <a:spcPts val="0"/>
              </a:spcAft>
              <a:buNone/>
              <a:defRPr>
                <a:latin typeface="Montserrat Medium"/>
                <a:ea typeface="Montserrat Medium"/>
                <a:cs typeface="Montserrat Medium"/>
                <a:sym typeface="Montserrat Medium"/>
              </a:defRPr>
            </a:lvl6pPr>
            <a:lvl7pPr lvl="6" algn="ctr" rtl="0">
              <a:lnSpc>
                <a:spcPct val="100000"/>
              </a:lnSpc>
              <a:spcBef>
                <a:spcPts val="0"/>
              </a:spcBef>
              <a:spcAft>
                <a:spcPts val="0"/>
              </a:spcAft>
              <a:buNone/>
              <a:defRPr>
                <a:latin typeface="Montserrat Medium"/>
                <a:ea typeface="Montserrat Medium"/>
                <a:cs typeface="Montserrat Medium"/>
                <a:sym typeface="Montserrat Medium"/>
              </a:defRPr>
            </a:lvl7pPr>
            <a:lvl8pPr lvl="7" algn="ctr" rtl="0">
              <a:lnSpc>
                <a:spcPct val="100000"/>
              </a:lnSpc>
              <a:spcBef>
                <a:spcPts val="0"/>
              </a:spcBef>
              <a:spcAft>
                <a:spcPts val="0"/>
              </a:spcAft>
              <a:buNone/>
              <a:defRPr>
                <a:latin typeface="Montserrat Medium"/>
                <a:ea typeface="Montserrat Medium"/>
                <a:cs typeface="Montserrat Medium"/>
                <a:sym typeface="Montserrat Medium"/>
              </a:defRPr>
            </a:lvl8pPr>
            <a:lvl9pPr lvl="8" algn="ctr" rtl="0">
              <a:lnSpc>
                <a:spcPct val="100000"/>
              </a:lnSpc>
              <a:spcBef>
                <a:spcPts val="0"/>
              </a:spcBef>
              <a:spcAft>
                <a:spcPts val="0"/>
              </a:spcAft>
              <a:buNone/>
              <a:defRPr>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555980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9/30/2024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9/30/2024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9/30/2024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9/30/2024</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AFDD17D-ADB1-C341-5DAE-EF1B9D38F07F}"/>
              </a:ext>
            </a:extLst>
          </p:cNvPr>
          <p:cNvGrpSpPr/>
          <p:nvPr/>
        </p:nvGrpSpPr>
        <p:grpSpPr>
          <a:xfrm>
            <a:off x="0" y="0"/>
            <a:ext cx="9144000" cy="1706851"/>
            <a:chOff x="0" y="-15861"/>
            <a:chExt cx="12192000" cy="1940426"/>
          </a:xfrm>
        </p:grpSpPr>
        <p:sp>
          <p:nvSpPr>
            <p:cNvPr id="3" name="Rectangle 2">
              <a:extLst>
                <a:ext uri="{FF2B5EF4-FFF2-40B4-BE49-F238E27FC236}">
                  <a16:creationId xmlns:a16="http://schemas.microsoft.com/office/drawing/2014/main" id="{FBD2588C-06FB-52F4-2D7E-598D8B5A867E}"/>
                </a:ext>
              </a:extLst>
            </p:cNvPr>
            <p:cNvSpPr/>
            <p:nvPr/>
          </p:nvSpPr>
          <p:spPr>
            <a:xfrm>
              <a:off x="0" y="177153"/>
              <a:ext cx="12192000" cy="1439719"/>
            </a:xfrm>
            <a:prstGeom prst="rect">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4" name="Parallelogram 3">
              <a:extLst>
                <a:ext uri="{FF2B5EF4-FFF2-40B4-BE49-F238E27FC236}">
                  <a16:creationId xmlns:a16="http://schemas.microsoft.com/office/drawing/2014/main" id="{07123313-572D-B82E-F111-A1B1966A8D75}"/>
                </a:ext>
              </a:extLst>
            </p:cNvPr>
            <p:cNvSpPr/>
            <p:nvPr/>
          </p:nvSpPr>
          <p:spPr>
            <a:xfrm>
              <a:off x="481381" y="-15861"/>
              <a:ext cx="2769819" cy="1940426"/>
            </a:xfrm>
            <a:prstGeom prst="parallelogram">
              <a:avLst/>
            </a:prstGeom>
            <a:solidFill>
              <a:srgbClr val="00B05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b="1" dirty="0">
                  <a:latin typeface="UTMFacebookK&amp;TBold"/>
                  <a:cs typeface="Times New Roman" panose="02020603050405020304" pitchFamily="18" charset="0"/>
                </a:rPr>
                <a:t>Unit 1</a:t>
              </a:r>
            </a:p>
          </p:txBody>
        </p:sp>
      </p:grpSp>
      <p:sp>
        <p:nvSpPr>
          <p:cNvPr id="9" name="TextBox 8">
            <a:extLst>
              <a:ext uri="{FF2B5EF4-FFF2-40B4-BE49-F238E27FC236}">
                <a16:creationId xmlns:a16="http://schemas.microsoft.com/office/drawing/2014/main" id="{3D56C823-4DD3-2744-17E1-A46C7290D96B}"/>
              </a:ext>
            </a:extLst>
          </p:cNvPr>
          <p:cNvSpPr txBox="1"/>
          <p:nvPr/>
        </p:nvSpPr>
        <p:spPr>
          <a:xfrm>
            <a:off x="2438400" y="418267"/>
            <a:ext cx="6427304" cy="769441"/>
          </a:xfrm>
          <a:prstGeom prst="rect">
            <a:avLst/>
          </a:prstGeom>
          <a:noFill/>
        </p:spPr>
        <p:txBody>
          <a:bodyPr wrap="square" rtlCol="0">
            <a:spAutoFit/>
          </a:bodyPr>
          <a:lstStyle/>
          <a:p>
            <a:r>
              <a:rPr lang="en-US" sz="4400" b="1" dirty="0">
                <a:solidFill>
                  <a:srgbClr val="FFFFFF"/>
                </a:solidFill>
                <a:latin typeface="UTMFacebookK&amp;TBold"/>
              </a:rPr>
              <a:t>L</a:t>
            </a:r>
            <a:r>
              <a:rPr lang="en-US" sz="4400" b="1" i="0" dirty="0">
                <a:solidFill>
                  <a:srgbClr val="FFFFFF"/>
                </a:solidFill>
                <a:effectLst/>
                <a:latin typeface="UTMFacebookK&amp;TBold"/>
              </a:rPr>
              <a:t>ife stories we admire</a:t>
            </a:r>
          </a:p>
        </p:txBody>
      </p:sp>
      <p:sp>
        <p:nvSpPr>
          <p:cNvPr id="10" name="Rectangle 9">
            <a:extLst>
              <a:ext uri="{FF2B5EF4-FFF2-40B4-BE49-F238E27FC236}">
                <a16:creationId xmlns:a16="http://schemas.microsoft.com/office/drawing/2014/main" id="{F92A0F45-146A-8BFF-6553-20D992E76B42}"/>
              </a:ext>
            </a:extLst>
          </p:cNvPr>
          <p:cNvSpPr/>
          <p:nvPr/>
        </p:nvSpPr>
        <p:spPr>
          <a:xfrm>
            <a:off x="3625335" y="2163614"/>
            <a:ext cx="4506662" cy="627454"/>
          </a:xfrm>
          <a:prstGeom prst="rect">
            <a:avLst/>
          </a:prstGeom>
          <a:solidFill>
            <a:srgbClr val="FFFF00"/>
          </a:solidFill>
          <a:ln>
            <a:solidFill>
              <a:schemeClr val="accent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a:solidFill>
                  <a:schemeClr val="tx1"/>
                </a:solidFill>
                <a:latin typeface="UTMFacebookK&amp;TBold"/>
              </a:rPr>
              <a:t>WRITING</a:t>
            </a:r>
          </a:p>
        </p:txBody>
      </p:sp>
      <p:sp>
        <p:nvSpPr>
          <p:cNvPr id="11" name="Rectangle 10">
            <a:extLst>
              <a:ext uri="{FF2B5EF4-FFF2-40B4-BE49-F238E27FC236}">
                <a16:creationId xmlns:a16="http://schemas.microsoft.com/office/drawing/2014/main" id="{2CE5C951-EDAC-510B-E774-D91A675B9038}"/>
              </a:ext>
            </a:extLst>
          </p:cNvPr>
          <p:cNvSpPr/>
          <p:nvPr/>
        </p:nvSpPr>
        <p:spPr>
          <a:xfrm>
            <a:off x="1399718" y="2184953"/>
            <a:ext cx="2082254" cy="606115"/>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Bookman Old Style" pitchFamily="18" charset="0"/>
              </a:rPr>
              <a:t>LESSON 6</a:t>
            </a:r>
          </a:p>
        </p:txBody>
      </p:sp>
      <p:sp>
        <p:nvSpPr>
          <p:cNvPr id="14" name="TextBox 13">
            <a:extLst>
              <a:ext uri="{FF2B5EF4-FFF2-40B4-BE49-F238E27FC236}">
                <a16:creationId xmlns:a16="http://schemas.microsoft.com/office/drawing/2014/main" id="{409399F7-44CB-F8D5-78C2-4555DA974D89}"/>
              </a:ext>
            </a:extLst>
          </p:cNvPr>
          <p:cNvSpPr txBox="1"/>
          <p:nvPr/>
        </p:nvSpPr>
        <p:spPr>
          <a:xfrm>
            <a:off x="491218" y="3322584"/>
            <a:ext cx="8496801" cy="769441"/>
          </a:xfrm>
          <a:prstGeom prst="rect">
            <a:avLst/>
          </a:prstGeom>
          <a:noFill/>
        </p:spPr>
        <p:txBody>
          <a:bodyPr wrap="square" rtlCol="0">
            <a:spAutoFit/>
          </a:bodyPr>
          <a:lstStyle/>
          <a:p>
            <a:pPr algn="ctr"/>
            <a:r>
              <a:rPr lang="en-US" sz="4400" b="1" dirty="0">
                <a:solidFill>
                  <a:srgbClr val="2B03FF"/>
                </a:solidFill>
              </a:rPr>
              <a:t>A biography of Walt Disney</a:t>
            </a:r>
          </a:p>
        </p:txBody>
      </p:sp>
      <p:sp>
        <p:nvSpPr>
          <p:cNvPr id="5" name="TextBox 3">
            <a:extLst>
              <a:ext uri="{FF2B5EF4-FFF2-40B4-BE49-F238E27FC236}">
                <a16:creationId xmlns:a16="http://schemas.microsoft.com/office/drawing/2014/main" id="{F70D5B00-DCF0-213A-B3BB-FD4AFB1040AC}"/>
              </a:ext>
            </a:extLst>
          </p:cNvPr>
          <p:cNvSpPr txBox="1"/>
          <p:nvPr/>
        </p:nvSpPr>
        <p:spPr>
          <a:xfrm>
            <a:off x="280037" y="4233171"/>
            <a:ext cx="6403869"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b="1" i="0" u="none" strike="noStrike" kern="1200" cap="none" spc="0" normalizeH="0" baseline="0" noProof="0" dirty="0">
                <a:ln>
                  <a:noFill/>
                </a:ln>
                <a:effectLst/>
                <a:uLnTx/>
                <a:uFillTx/>
                <a:latin typeface="Arial"/>
                <a:ea typeface="+mn-ea"/>
                <a:cs typeface="+mn-cs"/>
                <a:sym typeface="Arial"/>
              </a:rPr>
              <a:t>   </a:t>
            </a:r>
            <a:r>
              <a:rPr kumimoji="0" lang="en-US" b="1" i="0" u="none" strike="noStrike" kern="1200" cap="none" spc="0" normalizeH="0" baseline="0" noProof="0" dirty="0">
                <a:ln>
                  <a:noFill/>
                </a:ln>
                <a:effectLst/>
                <a:uLnTx/>
                <a:uFillTx/>
                <a:latin typeface="Arial"/>
                <a:ea typeface="+mn-ea"/>
                <a:cs typeface="+mn-cs"/>
                <a:sym typeface="Arial"/>
              </a:rPr>
              <a:t>Date of preparation:19/</a:t>
            </a:r>
            <a:r>
              <a:rPr kumimoji="0" lang="vi-VN" b="1" i="0" u="none" strike="noStrike" kern="1200" cap="none" spc="0" normalizeH="0" baseline="0" noProof="0" dirty="0">
                <a:ln>
                  <a:noFill/>
                </a:ln>
                <a:effectLst/>
                <a:uLnTx/>
                <a:uFillTx/>
                <a:latin typeface="Arial"/>
                <a:ea typeface="+mn-ea"/>
                <a:cs typeface="+mn-cs"/>
                <a:sym typeface="Arial"/>
              </a:rPr>
              <a:t>9</a:t>
            </a:r>
            <a:r>
              <a:rPr kumimoji="0" lang="en-US" b="1" i="0" u="none" strike="noStrike" kern="1200" cap="none" spc="0" normalizeH="0" baseline="0" noProof="0" dirty="0">
                <a:ln>
                  <a:noFill/>
                </a:ln>
                <a:effectLst/>
                <a:uLnTx/>
                <a:uFillTx/>
                <a:latin typeface="Arial"/>
                <a:ea typeface="+mn-ea"/>
                <a:cs typeface="+mn-cs"/>
                <a:sym typeface="Arial"/>
              </a:rPr>
              <a:t>/202</a:t>
            </a:r>
            <a:r>
              <a:rPr kumimoji="0" lang="vi-VN" b="1" i="0" u="none" strike="noStrike" kern="1200" cap="none" spc="0" normalizeH="0" baseline="0" noProof="0" dirty="0">
                <a:ln>
                  <a:noFill/>
                </a:ln>
                <a:effectLst/>
                <a:uLnTx/>
                <a:uFillTx/>
                <a:latin typeface="Arial"/>
                <a:ea typeface="+mn-ea"/>
                <a:cs typeface="+mn-cs"/>
                <a:sym typeface="Arial"/>
              </a:rPr>
              <a:t>4</a:t>
            </a:r>
            <a:r>
              <a:rPr kumimoji="0" lang="en-US" b="1" i="0" u="none" strike="noStrike" kern="1200" cap="none" spc="0" normalizeH="0" baseline="0" noProof="0" dirty="0">
                <a:ln>
                  <a:noFill/>
                </a:ln>
                <a:effectLst/>
                <a:uLnTx/>
                <a:uFillTx/>
                <a:latin typeface="Arial"/>
                <a:ea typeface="+mn-ea"/>
                <a:cs typeface="+mn-cs"/>
                <a:sym typeface="Arial"/>
              </a:rPr>
              <a:t>                            </a:t>
            </a:r>
            <a:endParaRPr kumimoji="0" lang="vi-VN" b="1" i="0" u="none" strike="noStrike" kern="1200" cap="none" spc="0" normalizeH="0" baseline="0" noProof="0" dirty="0">
              <a:ln>
                <a:noFill/>
              </a:ln>
              <a:effectLst/>
              <a:uLnTx/>
              <a:uFillTx/>
              <a:latin typeface="Arial"/>
              <a:ea typeface="+mn-ea"/>
              <a:cs typeface="+mn-cs"/>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effectLst/>
                <a:uLnTx/>
                <a:uFillTx/>
                <a:latin typeface="Arial"/>
                <a:ea typeface="+mn-ea"/>
                <a:cs typeface="+mn-cs"/>
                <a:sym typeface="Arial"/>
              </a:rPr>
              <a:t> </a:t>
            </a:r>
            <a:r>
              <a:rPr kumimoji="0" lang="vi-VN" b="1" i="0" u="none" strike="noStrike" kern="1200" cap="none" spc="0" normalizeH="0" baseline="0" noProof="0" dirty="0">
                <a:ln>
                  <a:noFill/>
                </a:ln>
                <a:effectLst/>
                <a:uLnTx/>
                <a:uFillTx/>
                <a:latin typeface="Arial"/>
                <a:ea typeface="+mn-ea"/>
                <a:cs typeface="+mn-cs"/>
                <a:sym typeface="Arial"/>
              </a:rPr>
              <a:t> </a:t>
            </a:r>
            <a:r>
              <a:rPr kumimoji="0" lang="en-US" b="1" i="0" u="none" strike="noStrike" kern="1200" cap="none" spc="0" normalizeH="0" baseline="0" noProof="0" dirty="0">
                <a:ln>
                  <a:noFill/>
                </a:ln>
                <a:effectLst/>
                <a:uLnTx/>
                <a:uFillTx/>
                <a:latin typeface="Arial"/>
                <a:ea typeface="+mn-ea"/>
                <a:cs typeface="+mn-cs"/>
                <a:sym typeface="Arial"/>
              </a:rPr>
              <a:t> Date of teaching:24/</a:t>
            </a:r>
            <a:r>
              <a:rPr kumimoji="0" lang="vi-VN" b="1" i="0" u="none" strike="noStrike" kern="1200" cap="none" spc="0" normalizeH="0" baseline="0" noProof="0" dirty="0">
                <a:ln>
                  <a:noFill/>
                </a:ln>
                <a:effectLst/>
                <a:uLnTx/>
                <a:uFillTx/>
                <a:latin typeface="Arial"/>
                <a:ea typeface="+mn-ea"/>
                <a:cs typeface="+mn-cs"/>
                <a:sym typeface="Arial"/>
              </a:rPr>
              <a:t>9</a:t>
            </a:r>
            <a:r>
              <a:rPr kumimoji="0" lang="en-US" b="1" i="0" u="none" strike="noStrike" kern="1200" cap="none" spc="0" normalizeH="0" baseline="0" noProof="0" dirty="0">
                <a:ln>
                  <a:noFill/>
                </a:ln>
                <a:effectLst/>
                <a:uLnTx/>
                <a:uFillTx/>
                <a:latin typeface="Arial"/>
                <a:ea typeface="+mn-ea"/>
                <a:cs typeface="+mn-cs"/>
                <a:sym typeface="Arial"/>
              </a:rPr>
              <a:t>/202</a:t>
            </a:r>
            <a:r>
              <a:rPr kumimoji="0" lang="vi-VN" b="1" i="0" u="none" strike="noStrike" kern="1200" cap="none" spc="0" normalizeH="0" baseline="0" noProof="0" dirty="0">
                <a:ln>
                  <a:noFill/>
                </a:ln>
                <a:effectLst/>
                <a:uLnTx/>
                <a:uFillTx/>
                <a:latin typeface="Arial"/>
                <a:ea typeface="+mn-ea"/>
                <a:cs typeface="+mn-cs"/>
                <a:sym typeface="Arial"/>
              </a:rPr>
              <a:t>4</a:t>
            </a:r>
            <a:endParaRPr kumimoji="0" lang="en-US" b="1" i="0" u="none" strike="noStrike" kern="1200" cap="none" spc="0" normalizeH="0" baseline="0" noProof="0" dirty="0">
              <a:ln>
                <a:noFill/>
              </a:ln>
              <a:effectLst/>
              <a:uLnTx/>
              <a:uFillTx/>
              <a:latin typeface="Arial"/>
              <a:ea typeface="+mn-ea"/>
              <a:cs typeface="+mn-cs"/>
              <a:sym typeface="Arial"/>
            </a:endParaRPr>
          </a:p>
        </p:txBody>
      </p:sp>
      <p:sp>
        <p:nvSpPr>
          <p:cNvPr id="6" name="TextBox 3">
            <a:extLst>
              <a:ext uri="{FF2B5EF4-FFF2-40B4-BE49-F238E27FC236}">
                <a16:creationId xmlns:a16="http://schemas.microsoft.com/office/drawing/2014/main" id="{ADC0C402-8FEF-9F08-3D6F-7CE817236D9B}"/>
              </a:ext>
            </a:extLst>
          </p:cNvPr>
          <p:cNvSpPr txBox="1"/>
          <p:nvPr/>
        </p:nvSpPr>
        <p:spPr>
          <a:xfrm>
            <a:off x="2159147" y="1451141"/>
            <a:ext cx="2932375"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b="1" i="0" u="none" strike="noStrike" kern="1200" cap="none" spc="0" normalizeH="0" baseline="0" noProof="0" dirty="0">
                <a:ln>
                  <a:noFill/>
                </a:ln>
                <a:solidFill>
                  <a:srgbClr val="0000FF"/>
                </a:solidFill>
                <a:effectLst/>
                <a:uLnTx/>
                <a:uFillTx/>
                <a:latin typeface="Arial"/>
                <a:ea typeface="+mn-ea"/>
                <a:cs typeface="+mn-cs"/>
                <a:sym typeface="Arial"/>
              </a:rPr>
              <a:t>   </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a:rPr>
              <a:t>PERIOD 7</a:t>
            </a:r>
            <a:endParaRPr kumimoji="0" lang="en-US"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671446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rgbClr val="FFFF00"/>
                </a:solidFill>
                <a:latin typeface="UTM Facebook K&amp;T" panose="02040603050506020204" pitchFamily="18" charset="0"/>
                <a:cs typeface="Arial" panose="020B0604020202020204" pitchFamily="34" charset="0"/>
              </a:rPr>
              <a:t>PRE-WRITING</a:t>
            </a:r>
          </a:p>
        </p:txBody>
      </p:sp>
      <p:sp>
        <p:nvSpPr>
          <p:cNvPr id="10" name="TextBox 9">
            <a:extLst>
              <a:ext uri="{FF2B5EF4-FFF2-40B4-BE49-F238E27FC236}">
                <a16:creationId xmlns:a16="http://schemas.microsoft.com/office/drawing/2014/main" id="{C4CAF342-4E1B-0717-1763-20080F650F57}"/>
              </a:ext>
            </a:extLst>
          </p:cNvPr>
          <p:cNvSpPr txBox="1"/>
          <p:nvPr/>
        </p:nvSpPr>
        <p:spPr>
          <a:xfrm>
            <a:off x="214685" y="688532"/>
            <a:ext cx="8873656" cy="3970318"/>
          </a:xfrm>
          <a:prstGeom prst="rect">
            <a:avLst/>
          </a:prstGeom>
          <a:noFill/>
        </p:spPr>
        <p:txBody>
          <a:bodyPr wrap="square">
            <a:spAutoFit/>
          </a:bodyPr>
          <a:lstStyle/>
          <a:p>
            <a:r>
              <a:rPr lang="en-US" sz="2800" b="1" dirty="0">
                <a:solidFill>
                  <a:srgbClr val="E45A83"/>
                </a:solidFill>
                <a:latin typeface="UTMAvoBold"/>
              </a:rPr>
              <a:t>4. </a:t>
            </a:r>
            <a:r>
              <a:rPr lang="en-US" sz="2800" dirty="0">
                <a:solidFill>
                  <a:srgbClr val="000000"/>
                </a:solidFill>
                <a:latin typeface="UTM-Avo"/>
              </a:rPr>
              <a:t>What were his most impressive achievements in film-making?</a:t>
            </a:r>
            <a:r>
              <a:rPr lang="en-US" sz="2800" dirty="0"/>
              <a:t> </a:t>
            </a:r>
          </a:p>
          <a:p>
            <a:endParaRPr lang="en-US" sz="2800" b="1" i="0" dirty="0">
              <a:solidFill>
                <a:srgbClr val="E45A83"/>
              </a:solidFill>
              <a:effectLst/>
              <a:latin typeface="UTMAvoBold"/>
            </a:endParaRPr>
          </a:p>
          <a:p>
            <a:endParaRPr lang="en-US" sz="2800" b="1" i="0" dirty="0">
              <a:solidFill>
                <a:srgbClr val="E45A83"/>
              </a:solidFill>
              <a:effectLst/>
              <a:latin typeface="UTMAvoBold"/>
            </a:endParaRPr>
          </a:p>
          <a:p>
            <a:r>
              <a:rPr lang="en-US" sz="2800" b="1" i="0" dirty="0">
                <a:solidFill>
                  <a:srgbClr val="E45A83"/>
                </a:solidFill>
                <a:effectLst/>
                <a:latin typeface="UTMAvoBold"/>
              </a:rPr>
              <a:t>5. </a:t>
            </a:r>
            <a:r>
              <a:rPr lang="en-US" sz="2800" b="0" i="0" dirty="0">
                <a:solidFill>
                  <a:srgbClr val="000000"/>
                </a:solidFill>
                <a:effectLst/>
                <a:latin typeface="UTM-Avo"/>
              </a:rPr>
              <a:t>What were his other achievements?</a:t>
            </a:r>
          </a:p>
          <a:p>
            <a:endParaRPr lang="en-US" sz="2800" b="1" i="0" dirty="0">
              <a:solidFill>
                <a:srgbClr val="E45A83"/>
              </a:solidFill>
              <a:effectLst/>
              <a:latin typeface="UTMAvoBold"/>
            </a:endParaRPr>
          </a:p>
          <a:p>
            <a:r>
              <a:rPr lang="en-US" sz="2800" b="1" i="0" dirty="0">
                <a:solidFill>
                  <a:srgbClr val="E45A83"/>
                </a:solidFill>
                <a:effectLst/>
                <a:latin typeface="UTMAvoBold"/>
              </a:rPr>
              <a:t>6. </a:t>
            </a:r>
            <a:r>
              <a:rPr lang="en-US" sz="2800" b="0" i="0" dirty="0">
                <a:solidFill>
                  <a:srgbClr val="000000"/>
                </a:solidFill>
                <a:effectLst/>
                <a:latin typeface="UTM-Avo"/>
              </a:rPr>
              <a:t>Was he married and how many children did he have?</a:t>
            </a:r>
          </a:p>
          <a:p>
            <a:endParaRPr lang="en-US" sz="2800" dirty="0">
              <a:solidFill>
                <a:srgbClr val="6D6E71"/>
              </a:solidFill>
              <a:latin typeface="UTM-Avo"/>
            </a:endParaRPr>
          </a:p>
          <a:p>
            <a:r>
              <a:rPr lang="en-US" sz="2800" b="1" i="0" dirty="0">
                <a:solidFill>
                  <a:srgbClr val="E45A83"/>
                </a:solidFill>
                <a:effectLst/>
                <a:latin typeface="UTMAvoBold"/>
              </a:rPr>
              <a:t>7. </a:t>
            </a:r>
            <a:r>
              <a:rPr lang="en-US" sz="2800" b="0" i="0" dirty="0">
                <a:solidFill>
                  <a:srgbClr val="000000"/>
                </a:solidFill>
                <a:effectLst/>
                <a:latin typeface="UTM-Avo"/>
              </a:rPr>
              <a:t>When did he die?</a:t>
            </a:r>
            <a:r>
              <a:rPr lang="en-US" sz="2800" dirty="0"/>
              <a:t> </a:t>
            </a:r>
          </a:p>
        </p:txBody>
      </p:sp>
      <p:sp>
        <p:nvSpPr>
          <p:cNvPr id="15" name="TextBox 14">
            <a:extLst>
              <a:ext uri="{FF2B5EF4-FFF2-40B4-BE49-F238E27FC236}">
                <a16:creationId xmlns:a16="http://schemas.microsoft.com/office/drawing/2014/main" id="{11C117C9-FC52-837B-5907-8C3A8B96AB4E}"/>
              </a:ext>
            </a:extLst>
          </p:cNvPr>
          <p:cNvSpPr txBox="1"/>
          <p:nvPr/>
        </p:nvSpPr>
        <p:spPr>
          <a:xfrm>
            <a:off x="556721" y="3741219"/>
            <a:ext cx="7632994" cy="461665"/>
          </a:xfrm>
          <a:prstGeom prst="rect">
            <a:avLst/>
          </a:prstGeom>
          <a:noFill/>
        </p:spPr>
        <p:txBody>
          <a:bodyPr wrap="square">
            <a:spAutoFit/>
          </a:bodyPr>
          <a:lstStyle/>
          <a:p>
            <a:pPr marL="0" marR="0" indent="-1270">
              <a:spcBef>
                <a:spcPts val="0"/>
              </a:spcBef>
              <a:spcAft>
                <a:spcPts val="0"/>
              </a:spcAft>
            </a:pPr>
            <a:r>
              <a:rPr lang="en-US" sz="2400" dirty="0">
                <a:solidFill>
                  <a:srgbClr val="2B03FF"/>
                </a:solidFill>
                <a:effectLst/>
                <a:ea typeface="Times New Roman" panose="02020603050405020304" pitchFamily="18" charset="0"/>
              </a:rPr>
              <a:t>Yes, he was married and had two children. </a:t>
            </a:r>
          </a:p>
        </p:txBody>
      </p:sp>
      <p:sp>
        <p:nvSpPr>
          <p:cNvPr id="18" name="TextBox 17">
            <a:extLst>
              <a:ext uri="{FF2B5EF4-FFF2-40B4-BE49-F238E27FC236}">
                <a16:creationId xmlns:a16="http://schemas.microsoft.com/office/drawing/2014/main" id="{A3F31D3F-292E-C249-EA8F-3897404A17FF}"/>
              </a:ext>
            </a:extLst>
          </p:cNvPr>
          <p:cNvSpPr txBox="1"/>
          <p:nvPr/>
        </p:nvSpPr>
        <p:spPr>
          <a:xfrm>
            <a:off x="556721" y="4489011"/>
            <a:ext cx="4572000" cy="461665"/>
          </a:xfrm>
          <a:prstGeom prst="rect">
            <a:avLst/>
          </a:prstGeom>
          <a:noFill/>
        </p:spPr>
        <p:txBody>
          <a:bodyPr wrap="square">
            <a:spAutoFit/>
          </a:bodyPr>
          <a:lstStyle/>
          <a:p>
            <a:pPr marL="0" marR="0" indent="-1270">
              <a:spcBef>
                <a:spcPts val="0"/>
              </a:spcBef>
              <a:spcAft>
                <a:spcPts val="0"/>
              </a:spcAft>
            </a:pPr>
            <a:r>
              <a:rPr lang="en-US" sz="2400" dirty="0">
                <a:solidFill>
                  <a:srgbClr val="2B03FF"/>
                </a:solidFill>
                <a:effectLst/>
                <a:ea typeface="Times New Roman" panose="02020603050405020304" pitchFamily="18" charset="0"/>
                <a:cs typeface="Times New Roman" panose="02020603050405020304" pitchFamily="18" charset="0"/>
              </a:rPr>
              <a:t>He died in 1966.</a:t>
            </a:r>
          </a:p>
        </p:txBody>
      </p:sp>
      <p:sp>
        <p:nvSpPr>
          <p:cNvPr id="7" name="TextBox 6">
            <a:extLst>
              <a:ext uri="{FF2B5EF4-FFF2-40B4-BE49-F238E27FC236}">
                <a16:creationId xmlns:a16="http://schemas.microsoft.com/office/drawing/2014/main" id="{054A4CB0-8A08-3180-8368-B47AB77029D6}"/>
              </a:ext>
            </a:extLst>
          </p:cNvPr>
          <p:cNvSpPr txBox="1"/>
          <p:nvPr/>
        </p:nvSpPr>
        <p:spPr>
          <a:xfrm>
            <a:off x="313161" y="1574111"/>
            <a:ext cx="8517677" cy="830997"/>
          </a:xfrm>
          <a:prstGeom prst="rect">
            <a:avLst/>
          </a:prstGeom>
          <a:noFill/>
        </p:spPr>
        <p:txBody>
          <a:bodyPr wrap="square">
            <a:spAutoFit/>
          </a:bodyPr>
          <a:lstStyle/>
          <a:p>
            <a:pPr indent="-1270"/>
            <a:r>
              <a:rPr lang="en-US" sz="2400" dirty="0">
                <a:solidFill>
                  <a:srgbClr val="2B03FF"/>
                </a:solidFill>
                <a:ea typeface="Times New Roman" panose="02020603050405020304" pitchFamily="18" charset="0"/>
              </a:rPr>
              <a:t>He created Mickey Mouse, and produced successful animated films such as Snow White and the Seven Dwarfs. He also won 26 Oscars.</a:t>
            </a:r>
            <a:endParaRPr lang="en-US" sz="2400" dirty="0">
              <a:solidFill>
                <a:srgbClr val="2B03FF"/>
              </a:solidFill>
              <a:effectLst/>
              <a:ea typeface="Times New Roman" panose="02020603050405020304" pitchFamily="18" charset="0"/>
            </a:endParaRPr>
          </a:p>
        </p:txBody>
      </p:sp>
      <p:sp>
        <p:nvSpPr>
          <p:cNvPr id="8" name="TextBox 7">
            <a:extLst>
              <a:ext uri="{FF2B5EF4-FFF2-40B4-BE49-F238E27FC236}">
                <a16:creationId xmlns:a16="http://schemas.microsoft.com/office/drawing/2014/main" id="{5FF34E44-7AC3-48AD-BF89-8898F3B60833}"/>
              </a:ext>
            </a:extLst>
          </p:cNvPr>
          <p:cNvSpPr txBox="1"/>
          <p:nvPr/>
        </p:nvSpPr>
        <p:spPr>
          <a:xfrm>
            <a:off x="380138" y="2823588"/>
            <a:ext cx="5596658" cy="461665"/>
          </a:xfrm>
          <a:prstGeom prst="rect">
            <a:avLst/>
          </a:prstGeom>
          <a:noFill/>
        </p:spPr>
        <p:txBody>
          <a:bodyPr wrap="square">
            <a:spAutoFit/>
          </a:bodyPr>
          <a:lstStyle/>
          <a:p>
            <a:r>
              <a:rPr lang="en-US" sz="2400" kern="0" dirty="0">
                <a:solidFill>
                  <a:srgbClr val="2B03FF"/>
                </a:solidFill>
                <a:effectLst/>
                <a:ea typeface="Times New Roman" panose="02020603050405020304" pitchFamily="18" charset="0"/>
              </a:rPr>
              <a:t>He created the Disneyland theme park.</a:t>
            </a:r>
            <a:endParaRPr lang="en-US" sz="2400" dirty="0">
              <a:solidFill>
                <a:srgbClr val="2B03FF"/>
              </a:solidFill>
            </a:endParaRPr>
          </a:p>
        </p:txBody>
      </p:sp>
    </p:spTree>
    <p:extLst>
      <p:ext uri="{BB962C8B-B14F-4D97-AF65-F5344CB8AC3E}">
        <p14:creationId xmlns:p14="http://schemas.microsoft.com/office/powerpoint/2010/main" val="35780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rgbClr val="FFFF00"/>
                </a:solidFill>
                <a:cs typeface="Arial" panose="020B0604020202020204" pitchFamily="34" charset="0"/>
              </a:rPr>
              <a:t>WHILE-WRITING</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403741" y="727574"/>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03741" y="646743"/>
            <a:ext cx="359996" cy="553998"/>
          </a:xfrm>
          <a:prstGeom prst="rect">
            <a:avLst/>
          </a:prstGeom>
          <a:noFill/>
        </p:spPr>
        <p:txBody>
          <a:bodyPr wrap="square" rtlCol="0">
            <a:spAutoFit/>
          </a:bodyPr>
          <a:lstStyle/>
          <a:p>
            <a:pPr algn="ctr"/>
            <a:r>
              <a:rPr lang="en-US" sz="3000" b="1" dirty="0">
                <a:solidFill>
                  <a:schemeClr val="bg1"/>
                </a:solidFill>
                <a:latin typeface="Myriad Pro" pitchFamily="34" charset="0"/>
              </a:rPr>
              <a:t>3</a:t>
            </a:r>
          </a:p>
        </p:txBody>
      </p:sp>
      <p:sp>
        <p:nvSpPr>
          <p:cNvPr id="4" name="Rectangle 3">
            <a:extLst>
              <a:ext uri="{FF2B5EF4-FFF2-40B4-BE49-F238E27FC236}">
                <a16:creationId xmlns:a16="http://schemas.microsoft.com/office/drawing/2014/main" id="{4A7BFE80-4B77-698E-BE4F-34EAF1232090}"/>
              </a:ext>
            </a:extLst>
          </p:cNvPr>
          <p:cNvSpPr/>
          <p:nvPr/>
        </p:nvSpPr>
        <p:spPr>
          <a:xfrm>
            <a:off x="804299" y="769794"/>
            <a:ext cx="8120888" cy="400110"/>
          </a:xfrm>
          <a:prstGeom prst="rect">
            <a:avLst/>
          </a:prstGeom>
        </p:spPr>
        <p:txBody>
          <a:bodyPr wrap="square">
            <a:spAutoFit/>
          </a:bodyPr>
          <a:lstStyle/>
          <a:p>
            <a:pPr marL="0" marR="0" indent="0" fontAlgn="auto">
              <a:spcBef>
                <a:spcPts val="0"/>
              </a:spcBef>
              <a:spcAft>
                <a:spcPts val="0"/>
              </a:spcAft>
            </a:pPr>
            <a:r>
              <a:rPr lang="en-US" sz="2000" b="1" kern="0" dirty="0">
                <a:solidFill>
                  <a:srgbClr val="2B03FF"/>
                </a:solidFill>
                <a:effectLst/>
                <a:ea typeface="Times New Roman" panose="02020603050405020304" pitchFamily="18" charset="0"/>
                <a:cs typeface="Times New Roman" panose="02020603050405020304" pitchFamily="18" charset="0"/>
              </a:rPr>
              <a:t>Work individually: </a:t>
            </a:r>
            <a:r>
              <a:rPr lang="en-US" sz="2000" b="1" kern="0" dirty="0">
                <a:solidFill>
                  <a:srgbClr val="000000"/>
                </a:solidFill>
                <a:effectLst/>
                <a:ea typeface="Times New Roman" panose="02020603050405020304" pitchFamily="18" charset="0"/>
                <a:cs typeface="Times New Roman" panose="02020603050405020304" pitchFamily="18" charset="0"/>
              </a:rPr>
              <a:t>Write a biography (180 words) of Walt Disney.</a:t>
            </a:r>
            <a:endParaRPr lang="en-US" sz="2000" b="1" dirty="0">
              <a:cs typeface="Times New Roman" panose="02020603050405020304" pitchFamily="18" charset="0"/>
            </a:endParaRPr>
          </a:p>
        </p:txBody>
      </p:sp>
      <p:pic>
        <p:nvPicPr>
          <p:cNvPr id="8" name="Picture 7">
            <a:extLst>
              <a:ext uri="{FF2B5EF4-FFF2-40B4-BE49-F238E27FC236}">
                <a16:creationId xmlns:a16="http://schemas.microsoft.com/office/drawing/2014/main" id="{9C692D1C-1963-9B11-928F-C83E641A5A0E}"/>
              </a:ext>
            </a:extLst>
          </p:cNvPr>
          <p:cNvPicPr>
            <a:picLocks noChangeAspect="1"/>
          </p:cNvPicPr>
          <p:nvPr/>
        </p:nvPicPr>
        <p:blipFill>
          <a:blip r:embed="rId2"/>
          <a:stretch>
            <a:fillRect/>
          </a:stretch>
        </p:blipFill>
        <p:spPr>
          <a:xfrm>
            <a:off x="1525121" y="1175966"/>
            <a:ext cx="6093758" cy="3915920"/>
          </a:xfrm>
          <a:prstGeom prst="rect">
            <a:avLst/>
          </a:prstGeom>
        </p:spPr>
      </p:pic>
    </p:spTree>
    <p:extLst>
      <p:ext uri="{BB962C8B-B14F-4D97-AF65-F5344CB8AC3E}">
        <p14:creationId xmlns:p14="http://schemas.microsoft.com/office/powerpoint/2010/main" val="4289893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rgbClr val="FFFF00"/>
                </a:solidFill>
                <a:cs typeface="Arial" panose="020B0604020202020204" pitchFamily="34" charset="0"/>
              </a:rPr>
              <a:t>WHILE-WRITING</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403741" y="727574"/>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03741" y="646743"/>
            <a:ext cx="359996" cy="553998"/>
          </a:xfrm>
          <a:prstGeom prst="rect">
            <a:avLst/>
          </a:prstGeom>
          <a:noFill/>
        </p:spPr>
        <p:txBody>
          <a:bodyPr wrap="square" rtlCol="0">
            <a:spAutoFit/>
          </a:bodyPr>
          <a:lstStyle/>
          <a:p>
            <a:pPr algn="ctr"/>
            <a:r>
              <a:rPr lang="en-US" sz="3000" b="1" dirty="0">
                <a:solidFill>
                  <a:schemeClr val="bg1"/>
                </a:solidFill>
                <a:latin typeface="Myriad Pro" pitchFamily="34" charset="0"/>
              </a:rPr>
              <a:t>3</a:t>
            </a:r>
          </a:p>
        </p:txBody>
      </p:sp>
      <p:sp>
        <p:nvSpPr>
          <p:cNvPr id="4" name="Rectangle 3">
            <a:extLst>
              <a:ext uri="{FF2B5EF4-FFF2-40B4-BE49-F238E27FC236}">
                <a16:creationId xmlns:a16="http://schemas.microsoft.com/office/drawing/2014/main" id="{4A7BFE80-4B77-698E-BE4F-34EAF1232090}"/>
              </a:ext>
            </a:extLst>
          </p:cNvPr>
          <p:cNvSpPr/>
          <p:nvPr/>
        </p:nvSpPr>
        <p:spPr>
          <a:xfrm>
            <a:off x="583739" y="1785516"/>
            <a:ext cx="8120888" cy="1754326"/>
          </a:xfrm>
          <a:prstGeom prst="rect">
            <a:avLst/>
          </a:prstGeom>
        </p:spPr>
        <p:txBody>
          <a:bodyPr wrap="square">
            <a:spAutoFit/>
          </a:bodyPr>
          <a:lstStyle/>
          <a:p>
            <a:pPr marL="0" marR="0" indent="0" fontAlgn="auto">
              <a:spcBef>
                <a:spcPts val="0"/>
              </a:spcBef>
              <a:spcAft>
                <a:spcPts val="0"/>
              </a:spcAft>
            </a:pPr>
            <a:r>
              <a:rPr lang="en-US" sz="3600" b="1" kern="0" dirty="0">
                <a:solidFill>
                  <a:srgbClr val="2B03FF"/>
                </a:solidFill>
                <a:effectLst/>
                <a:ea typeface="Times New Roman" panose="02020603050405020304" pitchFamily="18" charset="0"/>
                <a:cs typeface="Times New Roman" panose="02020603050405020304" pitchFamily="18" charset="0"/>
              </a:rPr>
              <a:t>Work in pairs: Swap their drafts with a partner and comment on each other’s ideas, vocabulary, and grammar.</a:t>
            </a:r>
            <a:endParaRPr lang="en-US" sz="3600" b="1" dirty="0">
              <a:cs typeface="Times New Roman" panose="02020603050405020304" pitchFamily="18" charset="0"/>
            </a:endParaRPr>
          </a:p>
        </p:txBody>
      </p:sp>
    </p:spTree>
    <p:extLst>
      <p:ext uri="{BB962C8B-B14F-4D97-AF65-F5344CB8AC3E}">
        <p14:creationId xmlns:p14="http://schemas.microsoft.com/office/powerpoint/2010/main" val="3052921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rgbClr val="FFFF00"/>
                </a:solidFill>
                <a:cs typeface="Arial" panose="020B0604020202020204" pitchFamily="34" charset="0"/>
              </a:rPr>
              <a:t>WHILE-WRITING</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403741" y="727574"/>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03741" y="646743"/>
            <a:ext cx="359996" cy="553998"/>
          </a:xfrm>
          <a:prstGeom prst="rect">
            <a:avLst/>
          </a:prstGeom>
          <a:noFill/>
        </p:spPr>
        <p:txBody>
          <a:bodyPr wrap="square" rtlCol="0">
            <a:spAutoFit/>
          </a:bodyPr>
          <a:lstStyle/>
          <a:p>
            <a:pPr algn="ctr"/>
            <a:r>
              <a:rPr lang="en-US" sz="3000" b="1" dirty="0">
                <a:solidFill>
                  <a:schemeClr val="bg1"/>
                </a:solidFill>
                <a:latin typeface="Myriad Pro" pitchFamily="34" charset="0"/>
              </a:rPr>
              <a:t>3</a:t>
            </a:r>
          </a:p>
        </p:txBody>
      </p:sp>
      <p:sp>
        <p:nvSpPr>
          <p:cNvPr id="4" name="Rectangle 3">
            <a:extLst>
              <a:ext uri="{FF2B5EF4-FFF2-40B4-BE49-F238E27FC236}">
                <a16:creationId xmlns:a16="http://schemas.microsoft.com/office/drawing/2014/main" id="{4A7BFE80-4B77-698E-BE4F-34EAF1232090}"/>
              </a:ext>
            </a:extLst>
          </p:cNvPr>
          <p:cNvSpPr/>
          <p:nvPr/>
        </p:nvSpPr>
        <p:spPr>
          <a:xfrm>
            <a:off x="583739" y="1445655"/>
            <a:ext cx="8120888" cy="1569660"/>
          </a:xfrm>
          <a:prstGeom prst="rect">
            <a:avLst/>
          </a:prstGeom>
        </p:spPr>
        <p:txBody>
          <a:bodyPr wrap="square">
            <a:spAutoFit/>
          </a:bodyPr>
          <a:lstStyle/>
          <a:p>
            <a:pPr marL="0" marR="0" indent="0" fontAlgn="auto">
              <a:spcBef>
                <a:spcPts val="0"/>
              </a:spcBef>
              <a:spcAft>
                <a:spcPts val="0"/>
              </a:spcAft>
            </a:pPr>
            <a:r>
              <a:rPr lang="en-US" sz="3200" b="1" kern="0" dirty="0">
                <a:solidFill>
                  <a:srgbClr val="2B03FF"/>
                </a:solidFill>
                <a:effectLst/>
                <a:ea typeface="Times New Roman" panose="02020603050405020304" pitchFamily="18" charset="0"/>
                <a:cs typeface="Times New Roman" panose="02020603050405020304" pitchFamily="18" charset="0"/>
              </a:rPr>
              <a:t>Work individually: Ss make revisions based on peer feedback before they produce a final draft.</a:t>
            </a:r>
            <a:endParaRPr lang="en-US" sz="3200" b="1" dirty="0">
              <a:cs typeface="Times New Roman" panose="02020603050405020304" pitchFamily="18" charset="0"/>
            </a:endParaRPr>
          </a:p>
        </p:txBody>
      </p:sp>
    </p:spTree>
    <p:extLst>
      <p:ext uri="{BB962C8B-B14F-4D97-AF65-F5344CB8AC3E}">
        <p14:creationId xmlns:p14="http://schemas.microsoft.com/office/powerpoint/2010/main" val="3577092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9CB4CB6-CFB0-3CCC-96E9-6DA39679CB26}"/>
              </a:ext>
            </a:extLst>
          </p:cNvPr>
          <p:cNvSpPr txBox="1"/>
          <p:nvPr/>
        </p:nvSpPr>
        <p:spPr>
          <a:xfrm>
            <a:off x="175846" y="708710"/>
            <a:ext cx="8968154" cy="4401205"/>
          </a:xfrm>
          <a:prstGeom prst="rect">
            <a:avLst/>
          </a:prstGeom>
          <a:noFill/>
        </p:spPr>
        <p:txBody>
          <a:bodyPr wrap="square">
            <a:spAutoFit/>
          </a:bodyPr>
          <a:lstStyle/>
          <a:p>
            <a:pPr indent="-1270" algn="ctr" rtl="0">
              <a:spcBef>
                <a:spcPts val="0"/>
              </a:spcBef>
              <a:spcAft>
                <a:spcPts val="0"/>
              </a:spcAft>
            </a:pPr>
            <a:r>
              <a:rPr lang="en-US" sz="2000" b="1" i="1" u="none" strike="noStrike" dirty="0">
                <a:solidFill>
                  <a:srgbClr val="C00000"/>
                </a:solidFill>
                <a:effectLst/>
              </a:rPr>
              <a:t>Suggested answer</a:t>
            </a:r>
            <a:endParaRPr lang="en-US" sz="2000" b="0" dirty="0">
              <a:solidFill>
                <a:srgbClr val="C00000"/>
              </a:solidFill>
              <a:effectLst/>
            </a:endParaRPr>
          </a:p>
          <a:p>
            <a:pPr indent="-1270" rtl="0">
              <a:spcBef>
                <a:spcPts val="0"/>
              </a:spcBef>
              <a:spcAft>
                <a:spcPts val="0"/>
              </a:spcAft>
            </a:pPr>
            <a:r>
              <a:rPr lang="en-US" sz="2000" b="1" i="0" u="none" strike="noStrike" dirty="0">
                <a:solidFill>
                  <a:srgbClr val="000000"/>
                </a:solidFill>
                <a:effectLst/>
              </a:rPr>
              <a:t>WALT DISNEY – THE FATHER OF MICKEY MOUSE</a:t>
            </a:r>
            <a:endParaRPr lang="en-US" sz="2000" b="0" dirty="0">
              <a:effectLst/>
            </a:endParaRPr>
          </a:p>
          <a:p>
            <a:pPr indent="-1270" rtl="0">
              <a:spcBef>
                <a:spcPts val="0"/>
              </a:spcBef>
              <a:spcAft>
                <a:spcPts val="0"/>
              </a:spcAft>
            </a:pPr>
            <a:r>
              <a:rPr lang="en-US" sz="2000" b="0" i="0" u="none" strike="noStrike" dirty="0">
                <a:solidFill>
                  <a:srgbClr val="000000"/>
                </a:solidFill>
                <a:effectLst/>
              </a:rPr>
              <a:t>Walt Disney is famous around the world for making a lot of successful films, which are loved by children and adults of many generations.</a:t>
            </a:r>
            <a:endParaRPr lang="en-US" sz="2000" b="0" dirty="0">
              <a:effectLst/>
            </a:endParaRPr>
          </a:p>
          <a:p>
            <a:pPr indent="-1270" rtl="0">
              <a:spcBef>
                <a:spcPts val="0"/>
              </a:spcBef>
              <a:spcAft>
                <a:spcPts val="0"/>
              </a:spcAft>
            </a:pPr>
            <a:r>
              <a:rPr lang="en-US" sz="2000" b="1" i="0" u="none" strike="noStrike" dirty="0">
                <a:solidFill>
                  <a:srgbClr val="000000"/>
                </a:solidFill>
                <a:effectLst/>
              </a:rPr>
              <a:t>Childhood and education</a:t>
            </a:r>
            <a:endParaRPr lang="en-US" sz="2000" b="0" dirty="0">
              <a:effectLst/>
            </a:endParaRPr>
          </a:p>
          <a:p>
            <a:pPr indent="-1270" rtl="0">
              <a:spcBef>
                <a:spcPts val="0"/>
              </a:spcBef>
              <a:spcAft>
                <a:spcPts val="0"/>
              </a:spcAft>
            </a:pPr>
            <a:r>
              <a:rPr lang="en-US" sz="2000" b="0" i="0" u="none" strike="noStrike" dirty="0">
                <a:solidFill>
                  <a:srgbClr val="000000"/>
                </a:solidFill>
                <a:effectLst/>
              </a:rPr>
              <a:t>Walt Disney was born in Chicago in 1901. During his childhood, he loved drawing and painting. He attended Brenton Grammar School, but he left school when he was 16.</a:t>
            </a:r>
            <a:endParaRPr lang="en-US" sz="2000" b="0" dirty="0">
              <a:effectLst/>
            </a:endParaRPr>
          </a:p>
          <a:p>
            <a:pPr indent="-1270" rtl="0">
              <a:spcBef>
                <a:spcPts val="0"/>
              </a:spcBef>
              <a:spcAft>
                <a:spcPts val="0"/>
              </a:spcAft>
            </a:pPr>
            <a:r>
              <a:rPr lang="en-US" sz="2000" b="1" i="0" u="none" strike="noStrike" dirty="0">
                <a:solidFill>
                  <a:srgbClr val="000000"/>
                </a:solidFill>
                <a:effectLst/>
              </a:rPr>
              <a:t>Achievements</a:t>
            </a:r>
            <a:endParaRPr lang="en-US" sz="2000" b="0" dirty="0">
              <a:effectLst/>
            </a:endParaRPr>
          </a:p>
          <a:p>
            <a:pPr indent="-1270" rtl="0">
              <a:spcBef>
                <a:spcPts val="0"/>
              </a:spcBef>
              <a:spcAft>
                <a:spcPts val="0"/>
              </a:spcAft>
            </a:pPr>
            <a:r>
              <a:rPr lang="en-US" sz="2000" b="0" i="0" u="none" strike="noStrike" dirty="0">
                <a:solidFill>
                  <a:srgbClr val="000000"/>
                </a:solidFill>
                <a:effectLst/>
              </a:rPr>
              <a:t>Disney was a very successful film maker, who created Mickey Mouse and produced successful animated films such as Snow White and the Seven Dwarfs. Throughout his career, Disney won or received 26 Oscars, three Golden Globe Awards, one Emmy Award – a record in history. </a:t>
            </a:r>
            <a:endParaRPr lang="en-US" sz="2000" b="0" dirty="0">
              <a:effectLst/>
            </a:endParaRPr>
          </a:p>
          <a:p>
            <a:pPr indent="-1270" rtl="0">
              <a:spcBef>
                <a:spcPts val="0"/>
              </a:spcBef>
              <a:spcAft>
                <a:spcPts val="0"/>
              </a:spcAft>
            </a:pPr>
            <a:r>
              <a:rPr lang="en-US" sz="2000" b="0" i="0" u="none" strike="noStrike" dirty="0">
                <a:solidFill>
                  <a:srgbClr val="000000"/>
                </a:solidFill>
                <a:effectLst/>
              </a:rPr>
              <a:t>He is also famous for building the first theme park in the world, called Disneyland. Now many more Disney parks have been built and have become popular worldwide.</a:t>
            </a:r>
            <a:endParaRPr lang="en-US" sz="2000" b="0" dirty="0">
              <a:effectLst/>
            </a:endParaRPr>
          </a:p>
        </p:txBody>
      </p:sp>
      <p:sp>
        <p:nvSpPr>
          <p:cNvPr id="2" name="TextBox 1">
            <a:extLst>
              <a:ext uri="{FF2B5EF4-FFF2-40B4-BE49-F238E27FC236}">
                <a16:creationId xmlns:a16="http://schemas.microsoft.com/office/drawing/2014/main" id="{CD330402-6C72-2C46-217E-0AD0DBE4D09F}"/>
              </a:ext>
            </a:extLst>
          </p:cNvPr>
          <p:cNvSpPr txBox="1"/>
          <p:nvPr/>
        </p:nvSpPr>
        <p:spPr>
          <a:xfrm>
            <a:off x="301950" y="23255"/>
            <a:ext cx="3429000" cy="584775"/>
          </a:xfrm>
          <a:prstGeom prst="rect">
            <a:avLst/>
          </a:prstGeom>
          <a:noFill/>
        </p:spPr>
        <p:txBody>
          <a:bodyPr wrap="square">
            <a:spAutoFit/>
          </a:bodyPr>
          <a:lstStyle/>
          <a:p>
            <a:r>
              <a:rPr lang="en-US" sz="3200" b="1" dirty="0">
                <a:solidFill>
                  <a:srgbClr val="FFFF00"/>
                </a:solidFill>
                <a:latin typeface="UTM Facebook K&amp;T" panose="02040603050506020204" pitchFamily="18" charset="0"/>
                <a:cs typeface="Arial" panose="020B0604020202020204" pitchFamily="34" charset="0"/>
              </a:rPr>
              <a:t>POST-WRITING</a:t>
            </a:r>
          </a:p>
        </p:txBody>
      </p:sp>
    </p:spTree>
    <p:extLst>
      <p:ext uri="{BB962C8B-B14F-4D97-AF65-F5344CB8AC3E}">
        <p14:creationId xmlns:p14="http://schemas.microsoft.com/office/powerpoint/2010/main" val="3991134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cs typeface="Arial" panose="020B0604020202020204" pitchFamily="34" charset="0"/>
              </a:rPr>
              <a:t>WHILE-WRITING</a:t>
            </a:r>
          </a:p>
        </p:txBody>
      </p:sp>
      <p:sp>
        <p:nvSpPr>
          <p:cNvPr id="19" name="TextBox 18">
            <a:extLst>
              <a:ext uri="{FF2B5EF4-FFF2-40B4-BE49-F238E27FC236}">
                <a16:creationId xmlns:a16="http://schemas.microsoft.com/office/drawing/2014/main" id="{C9CB4CB6-CFB0-3CCC-96E9-6DA39679CB26}"/>
              </a:ext>
            </a:extLst>
          </p:cNvPr>
          <p:cNvSpPr txBox="1"/>
          <p:nvPr/>
        </p:nvSpPr>
        <p:spPr>
          <a:xfrm>
            <a:off x="380138" y="1294477"/>
            <a:ext cx="8560675" cy="2554545"/>
          </a:xfrm>
          <a:prstGeom prst="rect">
            <a:avLst/>
          </a:prstGeom>
          <a:noFill/>
        </p:spPr>
        <p:txBody>
          <a:bodyPr wrap="square">
            <a:spAutoFit/>
          </a:bodyPr>
          <a:lstStyle/>
          <a:p>
            <a:pPr indent="-1270" rtl="0">
              <a:spcBef>
                <a:spcPts val="0"/>
              </a:spcBef>
              <a:spcAft>
                <a:spcPts val="0"/>
              </a:spcAft>
            </a:pPr>
            <a:r>
              <a:rPr lang="en-US" sz="2000" b="1" i="0" u="none" strike="noStrike" dirty="0">
                <a:solidFill>
                  <a:srgbClr val="000000"/>
                </a:solidFill>
                <a:effectLst/>
              </a:rPr>
              <a:t>Family</a:t>
            </a:r>
            <a:endParaRPr lang="en-US" sz="2000" b="0" dirty="0">
              <a:effectLst/>
            </a:endParaRPr>
          </a:p>
          <a:p>
            <a:pPr indent="-1270" rtl="0">
              <a:spcBef>
                <a:spcPts val="0"/>
              </a:spcBef>
              <a:spcAft>
                <a:spcPts val="0"/>
              </a:spcAft>
            </a:pPr>
            <a:r>
              <a:rPr lang="en-US" sz="2000" b="0" i="0" u="none" strike="noStrike" dirty="0">
                <a:solidFill>
                  <a:srgbClr val="000000"/>
                </a:solidFill>
                <a:effectLst/>
              </a:rPr>
              <a:t>Walt Disney had three older brothers and a younger sister. He married Lillian Bounds, and they were together for 41 years. They had one biological daughter and one adopted daughter.</a:t>
            </a:r>
            <a:endParaRPr lang="en-US" sz="2000" b="0" dirty="0">
              <a:effectLst/>
            </a:endParaRPr>
          </a:p>
          <a:p>
            <a:pPr indent="-1270" rtl="0">
              <a:spcBef>
                <a:spcPts val="0"/>
              </a:spcBef>
              <a:spcAft>
                <a:spcPts val="0"/>
              </a:spcAft>
            </a:pPr>
            <a:r>
              <a:rPr lang="en-US" sz="2000" b="1" i="0" u="none" strike="noStrike" dirty="0">
                <a:solidFill>
                  <a:srgbClr val="000000"/>
                </a:solidFill>
                <a:effectLst/>
              </a:rPr>
              <a:t>Death and the continued success of the Walt Disney Studios</a:t>
            </a:r>
            <a:endParaRPr lang="en-US" sz="2000" b="0" dirty="0">
              <a:effectLst/>
            </a:endParaRPr>
          </a:p>
          <a:p>
            <a:pPr indent="-1270" rtl="0">
              <a:spcBef>
                <a:spcPts val="0"/>
              </a:spcBef>
              <a:spcAft>
                <a:spcPts val="0"/>
              </a:spcAft>
            </a:pPr>
            <a:r>
              <a:rPr lang="en-US" sz="2000" b="0" i="0" u="none" strike="noStrike" dirty="0">
                <a:solidFill>
                  <a:srgbClr val="000000"/>
                </a:solidFill>
                <a:effectLst/>
              </a:rPr>
              <a:t>Disney died from cancer in 1966, but the Walt Disney Studios continued to make live-action and animated films. These films inspire people of all ages to follow their dreams.</a:t>
            </a:r>
            <a:endParaRPr lang="en-US" sz="2000" b="0" dirty="0">
              <a:effectLst/>
            </a:endParaRPr>
          </a:p>
        </p:txBody>
      </p:sp>
    </p:spTree>
    <p:extLst>
      <p:ext uri="{BB962C8B-B14F-4D97-AF65-F5344CB8AC3E}">
        <p14:creationId xmlns:p14="http://schemas.microsoft.com/office/powerpoint/2010/main" val="4161662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9" name="TextBox 8"/>
          <p:cNvSpPr txBox="1"/>
          <p:nvPr/>
        </p:nvSpPr>
        <p:spPr>
          <a:xfrm>
            <a:off x="426371" y="808238"/>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2" name="Rectangle 1"/>
          <p:cNvSpPr/>
          <p:nvPr/>
        </p:nvSpPr>
        <p:spPr>
          <a:xfrm>
            <a:off x="819688" y="809054"/>
            <a:ext cx="5960281" cy="523220"/>
          </a:xfrm>
          <a:prstGeom prst="rect">
            <a:avLst/>
          </a:prstGeom>
        </p:spPr>
        <p:txBody>
          <a:bodyPr wrap="square">
            <a:spAutoFit/>
          </a:bodyPr>
          <a:lstStyle/>
          <a:p>
            <a:pPr algn="just"/>
            <a:r>
              <a:rPr lang="en-US" sz="2800" b="1" dirty="0">
                <a:cs typeface="Arial" panose="020B0604020202020204" pitchFamily="34" charset="0"/>
              </a:rPr>
              <a:t>Wrap-up</a:t>
            </a:r>
          </a:p>
        </p:txBody>
      </p:sp>
      <p:sp>
        <p:nvSpPr>
          <p:cNvPr id="3" name="TextBox 2">
            <a:extLst>
              <a:ext uri="{FF2B5EF4-FFF2-40B4-BE49-F238E27FC236}">
                <a16:creationId xmlns:a16="http://schemas.microsoft.com/office/drawing/2014/main" id="{89FB7A97-2050-4E17-AB89-5199898D9829}"/>
              </a:ext>
            </a:extLst>
          </p:cNvPr>
          <p:cNvSpPr txBox="1"/>
          <p:nvPr/>
        </p:nvSpPr>
        <p:spPr>
          <a:xfrm>
            <a:off x="819688" y="1512795"/>
            <a:ext cx="7593030" cy="2970685"/>
          </a:xfrm>
          <a:prstGeom prst="rect">
            <a:avLst/>
          </a:prstGeom>
          <a:noFill/>
        </p:spPr>
        <p:txBody>
          <a:bodyPr wrap="square" rtlCol="0">
            <a:spAutoFit/>
          </a:bodyPr>
          <a:lstStyle/>
          <a:p>
            <a:pPr>
              <a:lnSpc>
                <a:spcPct val="150000"/>
              </a:lnSpc>
            </a:pPr>
            <a:r>
              <a:rPr lang="vi-VN" sz="3200" dirty="0">
                <a:latin typeface="Calibri" panose="020F0502020204030204" pitchFamily="34" charset="0"/>
                <a:cs typeface="Calibri" panose="020F0502020204030204" pitchFamily="34" charset="0"/>
              </a:rPr>
              <a:t>What have you learnt today?</a:t>
            </a:r>
            <a:endParaRPr lang="en-US" sz="3200" dirty="0">
              <a:latin typeface="Calibri" panose="020F0502020204030204" pitchFamily="34" charset="0"/>
              <a:cs typeface="Calibri" panose="020F0502020204030204" pitchFamily="34" charset="0"/>
            </a:endParaRPr>
          </a:p>
          <a:p>
            <a:pPr marL="342900" indent="-342900">
              <a:lnSpc>
                <a:spcPct val="150000"/>
              </a:lnSpc>
              <a:buFont typeface="Arial" panose="020B0604020202020204" pitchFamily="34" charset="0"/>
              <a:buChar char="•"/>
            </a:pPr>
            <a:r>
              <a:rPr lang="en-US" sz="3200" dirty="0" err="1"/>
              <a:t>Synthesise</a:t>
            </a:r>
            <a:r>
              <a:rPr lang="en-US" sz="3200" dirty="0"/>
              <a:t> and </a:t>
            </a:r>
            <a:r>
              <a:rPr lang="en-US" sz="3200" dirty="0" err="1"/>
              <a:t>summarise</a:t>
            </a:r>
            <a:r>
              <a:rPr lang="en-US" sz="3200" dirty="0"/>
              <a:t> information in order to write a biography about the life of Walt Disney</a:t>
            </a:r>
            <a:endParaRPr lang="en-US" sz="3200"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A2B0EAB4-78BD-F7BA-E394-C2C18E24C899}"/>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B37C64C-20A2-6617-FE38-50A2FD8817E7}"/>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293443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AC5994-6BF9-AE41-AC48-5A10285266A3}"/>
              </a:ext>
            </a:extLst>
          </p:cNvPr>
          <p:cNvSpPr>
            <a:spLocks noGrp="1"/>
          </p:cNvSpPr>
          <p:nvPr>
            <p:ph type="subTitle" idx="1"/>
          </p:nvPr>
        </p:nvSpPr>
        <p:spPr>
          <a:xfrm>
            <a:off x="820615" y="1722849"/>
            <a:ext cx="7656635" cy="2153228"/>
          </a:xfrm>
          <a:noFill/>
        </p:spPr>
        <p:txBody>
          <a:bodyPr anchor="t"/>
          <a:lstStyle/>
          <a:p>
            <a:pPr marL="361950" indent="-257175" algn="l">
              <a:lnSpc>
                <a:spcPct val="150000"/>
              </a:lnSpc>
              <a:buFont typeface="Arial" panose="020B0604020202020204" pitchFamily="34" charset="0"/>
              <a:buChar char="•"/>
            </a:pPr>
            <a:r>
              <a:rPr lang="en-GB" sz="3600" dirty="0">
                <a:latin typeface="+mn-lt"/>
                <a:cs typeface="Arial" panose="020B0604020202020204" pitchFamily="34" charset="0"/>
              </a:rPr>
              <a:t>Do exercises in the workbook.</a:t>
            </a:r>
          </a:p>
          <a:p>
            <a:pPr marL="361950" indent="-257175" algn="l">
              <a:lnSpc>
                <a:spcPct val="150000"/>
              </a:lnSpc>
              <a:buFont typeface="Arial" panose="020B0604020202020204" pitchFamily="34" charset="0"/>
              <a:buChar char="•"/>
            </a:pPr>
            <a:r>
              <a:rPr lang="en-GB" sz="3600" dirty="0">
                <a:latin typeface="+mn-lt"/>
                <a:cs typeface="Arial" panose="020B0604020202020204" pitchFamily="34" charset="0"/>
              </a:rPr>
              <a:t>Prepare for Lesson 7 – Communication &amp; Culture.</a:t>
            </a:r>
          </a:p>
        </p:txBody>
      </p:sp>
      <p:sp>
        <p:nvSpPr>
          <p:cNvPr id="6" name="Rounded Rectangle 5"/>
          <p:cNvSpPr/>
          <p:nvPr/>
        </p:nvSpPr>
        <p:spPr>
          <a:xfrm>
            <a:off x="604465" y="896700"/>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7" name="TextBox 6"/>
          <p:cNvSpPr txBox="1"/>
          <p:nvPr/>
        </p:nvSpPr>
        <p:spPr>
          <a:xfrm>
            <a:off x="627095" y="824965"/>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sp>
        <p:nvSpPr>
          <p:cNvPr id="8" name="Rectangle 7"/>
          <p:cNvSpPr/>
          <p:nvPr/>
        </p:nvSpPr>
        <p:spPr>
          <a:xfrm>
            <a:off x="1004050" y="824965"/>
            <a:ext cx="3429000" cy="523220"/>
          </a:xfrm>
          <a:prstGeom prst="rect">
            <a:avLst/>
          </a:prstGeom>
        </p:spPr>
        <p:txBody>
          <a:bodyPr>
            <a:spAutoFit/>
          </a:bodyPr>
          <a:lstStyle/>
          <a:p>
            <a:pPr algn="just"/>
            <a:r>
              <a:rPr lang="en-US" sz="2800" b="1" dirty="0">
                <a:latin typeface="Arial" panose="020B0604020202020204" pitchFamily="34" charset="0"/>
                <a:cs typeface="Arial" panose="020B0604020202020204" pitchFamily="34" charset="0"/>
              </a:rPr>
              <a:t>Homework</a:t>
            </a:r>
          </a:p>
        </p:txBody>
      </p:sp>
      <p:sp>
        <p:nvSpPr>
          <p:cNvPr id="2" name="Rectangle 1">
            <a:extLst>
              <a:ext uri="{FF2B5EF4-FFF2-40B4-BE49-F238E27FC236}">
                <a16:creationId xmlns:a16="http://schemas.microsoft.com/office/drawing/2014/main" id="{CD0F36ED-74DE-0CFE-97FD-C71AA2DD16C3}"/>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A51D2DB-E75B-D37D-4EDA-252D5D470B1A}"/>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1250657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995037" y="762297"/>
            <a:ext cx="1412825" cy="491552"/>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ea typeface="Adobe Gothic Std B" panose="020B0800000000000000" pitchFamily="34" charset="-128"/>
              </a:rPr>
              <a:t>WARM-UP</a:t>
            </a:r>
            <a:endParaRPr lang="en-GB"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23" name="Rounded Rectangle 22"/>
          <p:cNvSpPr/>
          <p:nvPr/>
        </p:nvSpPr>
        <p:spPr>
          <a:xfrm>
            <a:off x="2299725" y="1674213"/>
            <a:ext cx="1463050" cy="560323"/>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ea typeface="Adobe Gothic Std B" panose="020B0800000000000000" pitchFamily="34" charset="-128"/>
              </a:rPr>
              <a:t>PRE-WRITING</a:t>
            </a:r>
            <a:endParaRPr lang="en-GB"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24" name="Rounded Rectangle 23"/>
          <p:cNvSpPr/>
          <p:nvPr/>
        </p:nvSpPr>
        <p:spPr>
          <a:xfrm>
            <a:off x="701046" y="2709481"/>
            <a:ext cx="1706816" cy="597395"/>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ea typeface="Adobe Gothic Std B" panose="020B0800000000000000" pitchFamily="34" charset="-128"/>
              </a:rPr>
              <a:t>WHILE-WRITING</a:t>
            </a:r>
            <a:endParaRPr lang="en-GB"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25" name="Rectangle 24"/>
          <p:cNvSpPr/>
          <p:nvPr/>
        </p:nvSpPr>
        <p:spPr>
          <a:xfrm>
            <a:off x="4505770" y="762297"/>
            <a:ext cx="4075519" cy="524456"/>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Look at the pictures and answer the question.</a:t>
            </a:r>
            <a:endParaRPr lang="en-GB" dirty="0">
              <a:solidFill>
                <a:schemeClr val="tx1"/>
              </a:solidFill>
            </a:endParaRPr>
          </a:p>
        </p:txBody>
      </p:sp>
      <p:sp>
        <p:nvSpPr>
          <p:cNvPr id="26" name="Rectangle 25"/>
          <p:cNvSpPr/>
          <p:nvPr/>
        </p:nvSpPr>
        <p:spPr>
          <a:xfrm>
            <a:off x="4505771" y="1594890"/>
            <a:ext cx="4075520" cy="998891"/>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4480" marR="0" indent="-285750" algn="just">
              <a:spcBef>
                <a:spcPts val="0"/>
              </a:spcBef>
              <a:spcAft>
                <a:spcPts val="0"/>
              </a:spcAft>
              <a:buFont typeface="Arial" panose="020B0604020202020204" pitchFamily="34" charset="0"/>
              <a:buChar char="•"/>
            </a:pPr>
            <a:r>
              <a:rPr lang="en-US" dirty="0">
                <a:solidFill>
                  <a:schemeClr val="tx1"/>
                </a:solidFill>
                <a:effectLst/>
                <a:ea typeface="Times New Roman" panose="02020603050405020304" pitchFamily="18" charset="0"/>
              </a:rPr>
              <a:t>Task 1: </a:t>
            </a:r>
            <a:r>
              <a:rPr lang="en-US" kern="0" dirty="0">
                <a:solidFill>
                  <a:srgbClr val="000000"/>
                </a:solidFill>
                <a:effectLst/>
                <a:ea typeface="Times New Roman" panose="02020603050405020304" pitchFamily="18" charset="0"/>
              </a:rPr>
              <a:t>Answer the questions.</a:t>
            </a:r>
            <a:endParaRPr lang="en-US" dirty="0">
              <a:solidFill>
                <a:schemeClr val="tx1"/>
              </a:solidFill>
              <a:effectLst/>
              <a:ea typeface="Times New Roman" panose="02020603050405020304" pitchFamily="18" charset="0"/>
            </a:endParaRPr>
          </a:p>
          <a:p>
            <a:pPr marL="284480" marR="0" indent="-285750" algn="just">
              <a:spcBef>
                <a:spcPts val="0"/>
              </a:spcBef>
              <a:spcAft>
                <a:spcPts val="0"/>
              </a:spcAft>
              <a:buFont typeface="Arial" panose="020B0604020202020204" pitchFamily="34" charset="0"/>
              <a:buChar char="•"/>
            </a:pPr>
            <a:r>
              <a:rPr lang="en-US" dirty="0">
                <a:solidFill>
                  <a:schemeClr val="tx1"/>
                </a:solidFill>
                <a:effectLst/>
                <a:ea typeface="Times New Roman" panose="02020603050405020304" pitchFamily="18" charset="0"/>
              </a:rPr>
              <a:t>Task 2: </a:t>
            </a:r>
            <a:r>
              <a:rPr lang="en-US" kern="0" dirty="0">
                <a:solidFill>
                  <a:srgbClr val="000000"/>
                </a:solidFill>
                <a:effectLst/>
                <a:ea typeface="Times New Roman" panose="02020603050405020304" pitchFamily="18" charset="0"/>
              </a:rPr>
              <a:t>Read some facts about Walt Disney. </a:t>
            </a:r>
            <a:r>
              <a:rPr lang="en-US" kern="0" dirty="0">
                <a:solidFill>
                  <a:srgbClr val="000000"/>
                </a:solidFill>
                <a:ea typeface="Times New Roman" panose="02020603050405020304" pitchFamily="18" charset="0"/>
              </a:rPr>
              <a:t>A</a:t>
            </a:r>
            <a:r>
              <a:rPr lang="en-US" kern="0" dirty="0">
                <a:solidFill>
                  <a:srgbClr val="000000"/>
                </a:solidFill>
                <a:effectLst/>
                <a:ea typeface="Times New Roman" panose="02020603050405020304" pitchFamily="18" charset="0"/>
              </a:rPr>
              <a:t>nswer the questions.</a:t>
            </a:r>
            <a:endParaRPr lang="en-GB" dirty="0">
              <a:solidFill>
                <a:schemeClr val="tx1"/>
              </a:solidFill>
              <a:cs typeface="Times New Roman" panose="02020603050405020304" pitchFamily="18" charset="0"/>
            </a:endParaRPr>
          </a:p>
        </p:txBody>
      </p:sp>
      <p:sp>
        <p:nvSpPr>
          <p:cNvPr id="27" name="Rectangle 26"/>
          <p:cNvSpPr/>
          <p:nvPr/>
        </p:nvSpPr>
        <p:spPr>
          <a:xfrm>
            <a:off x="4505771" y="2767573"/>
            <a:ext cx="4075521" cy="642093"/>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270" algn="just"/>
            <a:r>
              <a:rPr lang="en-US" dirty="0">
                <a:solidFill>
                  <a:schemeClr val="tx1"/>
                </a:solidFill>
                <a:effectLst/>
                <a:ea typeface="Times New Roman" panose="02020603050405020304" pitchFamily="18" charset="0"/>
                <a:cs typeface="Times New Roman" panose="02020603050405020304" pitchFamily="18" charset="0"/>
              </a:rPr>
              <a:t>Task 3: </a:t>
            </a:r>
            <a:r>
              <a:rPr lang="en-US" dirty="0">
                <a:solidFill>
                  <a:srgbClr val="000000"/>
                </a:solidFill>
                <a:effectLst/>
                <a:ea typeface="Times New Roman" panose="02020603050405020304" pitchFamily="18" charset="0"/>
              </a:rPr>
              <a:t>Write a biography of Walt Disney.</a:t>
            </a:r>
            <a:endParaRPr lang="en-US" dirty="0">
              <a:effectLst/>
              <a:ea typeface="Times New Roman" panose="02020603050405020304" pitchFamily="18" charset="0"/>
            </a:endParaRPr>
          </a:p>
        </p:txBody>
      </p:sp>
      <p:cxnSp>
        <p:nvCxnSpPr>
          <p:cNvPr id="28" name="Curved Connector 27"/>
          <p:cNvCxnSpPr>
            <a:cxnSpLocks/>
            <a:stCxn id="22" idx="3"/>
            <a:endCxn id="23" idx="0"/>
          </p:cNvCxnSpPr>
          <p:nvPr/>
        </p:nvCxnSpPr>
        <p:spPr>
          <a:xfrm>
            <a:off x="2407862" y="1008073"/>
            <a:ext cx="623388" cy="666140"/>
          </a:xfrm>
          <a:prstGeom prst="curvedConnector2">
            <a:avLst/>
          </a:prstGeom>
          <a:ln w="38100">
            <a:solidFill>
              <a:srgbClr val="A493C6"/>
            </a:solidFill>
            <a:tailEnd type="triangle"/>
          </a:ln>
        </p:spPr>
        <p:style>
          <a:lnRef idx="1">
            <a:schemeClr val="accent2"/>
          </a:lnRef>
          <a:fillRef idx="0">
            <a:schemeClr val="accent2"/>
          </a:fillRef>
          <a:effectRef idx="0">
            <a:schemeClr val="accent2"/>
          </a:effectRef>
          <a:fontRef idx="minor">
            <a:schemeClr val="tx1"/>
          </a:fontRef>
        </p:style>
      </p:cxnSp>
      <p:cxnSp>
        <p:nvCxnSpPr>
          <p:cNvPr id="29" name="Curved Connector 28"/>
          <p:cNvCxnSpPr>
            <a:cxnSpLocks/>
            <a:stCxn id="23" idx="1"/>
            <a:endCxn id="24" idx="0"/>
          </p:cNvCxnSpPr>
          <p:nvPr/>
        </p:nvCxnSpPr>
        <p:spPr>
          <a:xfrm rot="10800000" flipV="1">
            <a:off x="1554455" y="1954375"/>
            <a:ext cx="745271" cy="755106"/>
          </a:xfrm>
          <a:prstGeom prst="curvedConnector2">
            <a:avLst/>
          </a:prstGeom>
          <a:ln w="38100">
            <a:solidFill>
              <a:srgbClr val="A493C6"/>
            </a:solidFill>
            <a:tailEnd type="triangle"/>
          </a:ln>
        </p:spPr>
        <p:style>
          <a:lnRef idx="1">
            <a:schemeClr val="accent2"/>
          </a:lnRef>
          <a:fillRef idx="0">
            <a:schemeClr val="accent2"/>
          </a:fillRef>
          <a:effectRef idx="0">
            <a:schemeClr val="accent2"/>
          </a:effectRef>
          <a:fontRef idx="minor">
            <a:schemeClr val="tx1"/>
          </a:fontRef>
        </p:style>
      </p:cxnSp>
      <p:sp>
        <p:nvSpPr>
          <p:cNvPr id="31" name="Rounded Rectangle 30"/>
          <p:cNvSpPr/>
          <p:nvPr/>
        </p:nvSpPr>
        <p:spPr>
          <a:xfrm>
            <a:off x="2212625" y="3498048"/>
            <a:ext cx="1637250" cy="560322"/>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ea typeface="Adobe Gothic Std B" panose="020B0800000000000000" pitchFamily="34" charset="-128"/>
              </a:rPr>
              <a:t>POST-WRITING</a:t>
            </a:r>
            <a:endParaRPr lang="en-GB"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32" name="Rectangle 31"/>
          <p:cNvSpPr/>
          <p:nvPr/>
        </p:nvSpPr>
        <p:spPr>
          <a:xfrm>
            <a:off x="4505770" y="4330718"/>
            <a:ext cx="4075519" cy="513722"/>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Wrap-up</a:t>
            </a:r>
          </a:p>
          <a:p>
            <a:pPr marL="285750" indent="-285750">
              <a:buFont typeface="Arial" panose="020B0604020202020204" pitchFamily="34" charset="0"/>
              <a:buChar char="•"/>
            </a:pPr>
            <a:r>
              <a:rPr lang="en-US" dirty="0">
                <a:solidFill>
                  <a:schemeClr val="tx1"/>
                </a:solidFill>
              </a:rPr>
              <a:t>Homework</a:t>
            </a:r>
            <a:endParaRPr lang="en-GB" dirty="0">
              <a:solidFill>
                <a:schemeClr val="tx1"/>
              </a:solidFill>
            </a:endParaRPr>
          </a:p>
        </p:txBody>
      </p:sp>
      <p:cxnSp>
        <p:nvCxnSpPr>
          <p:cNvPr id="33" name="Curved Connector 32"/>
          <p:cNvCxnSpPr>
            <a:cxnSpLocks/>
            <a:stCxn id="31" idx="1"/>
            <a:endCxn id="34" idx="0"/>
          </p:cNvCxnSpPr>
          <p:nvPr/>
        </p:nvCxnSpPr>
        <p:spPr>
          <a:xfrm rot="10800000" flipV="1">
            <a:off x="1701451" y="3778208"/>
            <a:ext cx="511175" cy="552509"/>
          </a:xfrm>
          <a:prstGeom prst="curvedConnector2">
            <a:avLst/>
          </a:prstGeom>
          <a:ln w="38100">
            <a:solidFill>
              <a:srgbClr val="A493C6"/>
            </a:solidFill>
            <a:tailEnd type="triangle"/>
          </a:ln>
        </p:spPr>
        <p:style>
          <a:lnRef idx="1">
            <a:schemeClr val="accent2"/>
          </a:lnRef>
          <a:fillRef idx="0">
            <a:schemeClr val="accent2"/>
          </a:fillRef>
          <a:effectRef idx="0">
            <a:schemeClr val="accent2"/>
          </a:effectRef>
          <a:fontRef idx="minor">
            <a:schemeClr val="tx1"/>
          </a:fontRef>
        </p:style>
      </p:cxnSp>
      <p:sp>
        <p:nvSpPr>
          <p:cNvPr id="34" name="Rounded Rectangle 33"/>
          <p:cNvSpPr/>
          <p:nvPr/>
        </p:nvSpPr>
        <p:spPr>
          <a:xfrm>
            <a:off x="791936" y="4330718"/>
            <a:ext cx="1819028" cy="499612"/>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ea typeface="Adobe Gothic Std B" panose="020B0800000000000000" pitchFamily="34" charset="-128"/>
              </a:rPr>
              <a:t>CONSOLIDATION</a:t>
            </a:r>
            <a:endParaRPr lang="en-GB"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cxnSp>
        <p:nvCxnSpPr>
          <p:cNvPr id="35" name="Curved Connector 34"/>
          <p:cNvCxnSpPr>
            <a:cxnSpLocks/>
            <a:stCxn id="24" idx="3"/>
            <a:endCxn id="31" idx="0"/>
          </p:cNvCxnSpPr>
          <p:nvPr/>
        </p:nvCxnSpPr>
        <p:spPr>
          <a:xfrm>
            <a:off x="2407862" y="3008179"/>
            <a:ext cx="623388" cy="489869"/>
          </a:xfrm>
          <a:prstGeom prst="curvedConnector2">
            <a:avLst/>
          </a:prstGeom>
          <a:ln w="38100">
            <a:solidFill>
              <a:srgbClr val="A493C6"/>
            </a:solidFill>
            <a:tailEnd type="triangle"/>
          </a:ln>
        </p:spPr>
        <p:style>
          <a:lnRef idx="1">
            <a:schemeClr val="accent2"/>
          </a:lnRef>
          <a:fillRef idx="0">
            <a:schemeClr val="accent2"/>
          </a:fillRef>
          <a:effectRef idx="0">
            <a:schemeClr val="accent2"/>
          </a:effectRef>
          <a:fontRef idx="minor">
            <a:schemeClr val="tx1"/>
          </a:fontRef>
        </p:style>
      </p:cxnSp>
      <p:sp>
        <p:nvSpPr>
          <p:cNvPr id="37" name="Rectangle 36"/>
          <p:cNvSpPr/>
          <p:nvPr/>
        </p:nvSpPr>
        <p:spPr>
          <a:xfrm>
            <a:off x="4505770" y="3583457"/>
            <a:ext cx="4075519" cy="499612"/>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1270" algn="just">
              <a:spcBef>
                <a:spcPts val="0"/>
              </a:spcBef>
              <a:spcAft>
                <a:spcPts val="0"/>
              </a:spcAft>
            </a:pPr>
            <a:r>
              <a:rPr lang="en-US" dirty="0">
                <a:solidFill>
                  <a:schemeClr val="tx1"/>
                </a:solidFill>
                <a:ea typeface="Times New Roman" panose="02020603050405020304" pitchFamily="18" charset="0"/>
              </a:rPr>
              <a:t>Peer review</a:t>
            </a:r>
            <a:endParaRPr lang="en-US" dirty="0">
              <a:solidFill>
                <a:schemeClr val="tx1"/>
              </a:solidFill>
              <a:effectLst/>
              <a:ea typeface="Times New Roman" panose="02020603050405020304" pitchFamily="18" charset="0"/>
            </a:endParaRPr>
          </a:p>
        </p:txBody>
      </p:sp>
      <p:sp>
        <p:nvSpPr>
          <p:cNvPr id="44" name="Rectangle 43"/>
          <p:cNvSpPr/>
          <p:nvPr/>
        </p:nvSpPr>
        <p:spPr>
          <a:xfrm>
            <a:off x="4233064" y="230514"/>
            <a:ext cx="2256946" cy="338921"/>
          </a:xfrm>
          <a:prstGeom prst="rect">
            <a:avLst/>
          </a:prstGeom>
          <a:solidFill>
            <a:srgbClr val="E45983"/>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a:latin typeface="UTM Facebook K&amp;T" panose="02040603050506020204" pitchFamily="18" charset="0"/>
              </a:rPr>
              <a:t>WRITING</a:t>
            </a:r>
          </a:p>
        </p:txBody>
      </p:sp>
      <p:sp>
        <p:nvSpPr>
          <p:cNvPr id="46" name="Rectangle 45"/>
          <p:cNvSpPr/>
          <p:nvPr/>
        </p:nvSpPr>
        <p:spPr>
          <a:xfrm>
            <a:off x="2692057" y="239901"/>
            <a:ext cx="1415556" cy="329534"/>
          </a:xfrm>
          <a:prstGeom prst="rect">
            <a:avLst/>
          </a:prstGeom>
          <a:solidFill>
            <a:srgbClr val="F7D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E45983"/>
                </a:solidFill>
                <a:latin typeface="Bookman Old Style" pitchFamily="18" charset="0"/>
              </a:rPr>
              <a:t>LESSON 6</a:t>
            </a:r>
          </a:p>
        </p:txBody>
      </p:sp>
    </p:spTree>
    <p:extLst>
      <p:ext uri="{BB962C8B-B14F-4D97-AF65-F5344CB8AC3E}">
        <p14:creationId xmlns:p14="http://schemas.microsoft.com/office/powerpoint/2010/main" val="360832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pic>
        <p:nvPicPr>
          <p:cNvPr id="11" name="Picture 10">
            <a:extLst>
              <a:ext uri="{FF2B5EF4-FFF2-40B4-BE49-F238E27FC236}">
                <a16:creationId xmlns:a16="http://schemas.microsoft.com/office/drawing/2014/main" id="{A5B54F8B-169F-ED44-52C8-B380C851FFFD}"/>
              </a:ext>
            </a:extLst>
          </p:cNvPr>
          <p:cNvPicPr>
            <a:picLocks noChangeAspect="1"/>
          </p:cNvPicPr>
          <p:nvPr/>
        </p:nvPicPr>
        <p:blipFill>
          <a:blip r:embed="rId2"/>
          <a:stretch>
            <a:fillRect/>
          </a:stretch>
        </p:blipFill>
        <p:spPr>
          <a:xfrm>
            <a:off x="374805" y="1785928"/>
            <a:ext cx="4519028" cy="3273343"/>
          </a:xfrm>
          <a:prstGeom prst="rect">
            <a:avLst/>
          </a:prstGeom>
        </p:spPr>
      </p:pic>
      <p:sp>
        <p:nvSpPr>
          <p:cNvPr id="12" name="TextBox 11">
            <a:extLst>
              <a:ext uri="{FF2B5EF4-FFF2-40B4-BE49-F238E27FC236}">
                <a16:creationId xmlns:a16="http://schemas.microsoft.com/office/drawing/2014/main" id="{EB524A72-ED69-67E7-EAB2-18A3BAC467BB}"/>
              </a:ext>
            </a:extLst>
          </p:cNvPr>
          <p:cNvSpPr txBox="1"/>
          <p:nvPr/>
        </p:nvSpPr>
        <p:spPr>
          <a:xfrm>
            <a:off x="229063" y="708710"/>
            <a:ext cx="8429907" cy="1077218"/>
          </a:xfrm>
          <a:prstGeom prst="rect">
            <a:avLst/>
          </a:prstGeom>
          <a:noFill/>
        </p:spPr>
        <p:txBody>
          <a:bodyPr wrap="square" rtlCol="0">
            <a:spAutoFit/>
          </a:bodyPr>
          <a:lstStyle/>
          <a:p>
            <a:r>
              <a:rPr lang="en-US" sz="3200" dirty="0"/>
              <a:t>Who do you think about when seeing the following pictures?</a:t>
            </a:r>
            <a:endParaRPr lang="vi-VN" sz="3200" dirty="0"/>
          </a:p>
        </p:txBody>
      </p:sp>
      <p:pic>
        <p:nvPicPr>
          <p:cNvPr id="13" name="Picture 12">
            <a:extLst>
              <a:ext uri="{FF2B5EF4-FFF2-40B4-BE49-F238E27FC236}">
                <a16:creationId xmlns:a16="http://schemas.microsoft.com/office/drawing/2014/main" id="{32AE0A1A-4609-9290-1512-D67102C24158}"/>
              </a:ext>
            </a:extLst>
          </p:cNvPr>
          <p:cNvPicPr>
            <a:picLocks noChangeAspect="1"/>
          </p:cNvPicPr>
          <p:nvPr/>
        </p:nvPicPr>
        <p:blipFill>
          <a:blip r:embed="rId3"/>
          <a:stretch>
            <a:fillRect/>
          </a:stretch>
        </p:blipFill>
        <p:spPr>
          <a:xfrm>
            <a:off x="5039575" y="1785928"/>
            <a:ext cx="3619395" cy="3328193"/>
          </a:xfrm>
          <a:prstGeom prst="rect">
            <a:avLst/>
          </a:prstGeom>
        </p:spPr>
      </p:pic>
    </p:spTree>
    <p:extLst>
      <p:ext uri="{BB962C8B-B14F-4D97-AF65-F5344CB8AC3E}">
        <p14:creationId xmlns:p14="http://schemas.microsoft.com/office/powerpoint/2010/main" val="89455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7" y="61968"/>
            <a:ext cx="8565079" cy="892552"/>
          </a:xfrm>
          <a:prstGeom prst="rect">
            <a:avLst/>
          </a:prstGeom>
          <a:noFill/>
        </p:spPr>
        <p:txBody>
          <a:bodyPr wrap="square">
            <a:spAutoFit/>
          </a:bodyPr>
          <a:lstStyle/>
          <a:p>
            <a:r>
              <a:rPr lang="en-US" sz="2000" b="1" dirty="0">
                <a:solidFill>
                  <a:srgbClr val="FF0000"/>
                </a:solidFill>
                <a:latin typeface="UTM Facebook K&amp;T" panose="02040603050506020204" pitchFamily="18" charset="0"/>
                <a:cs typeface="Arial" panose="020B0604020202020204" pitchFamily="34" charset="0"/>
              </a:rPr>
              <a:t>WARM-UP:    </a:t>
            </a:r>
            <a:r>
              <a:rPr lang="en-US" sz="2000" dirty="0">
                <a:solidFill>
                  <a:srgbClr val="FF0000"/>
                </a:solidFill>
              </a:rPr>
              <a:t>Who do you think about when seeing the following pictures?</a:t>
            </a:r>
            <a:endParaRPr lang="vi-VN" sz="2000" dirty="0">
              <a:solidFill>
                <a:srgbClr val="FF0000"/>
              </a:solidFill>
            </a:endParaRPr>
          </a:p>
          <a:p>
            <a:endParaRPr lang="en-US" sz="3200" b="1" dirty="0">
              <a:solidFill>
                <a:schemeClr val="bg1"/>
              </a:solidFill>
              <a:latin typeface="UTM Facebook K&amp;T" panose="02040603050506020204" pitchFamily="18" charset="0"/>
              <a:cs typeface="Arial" panose="020B0604020202020204" pitchFamily="34" charset="0"/>
            </a:endParaRPr>
          </a:p>
        </p:txBody>
      </p:sp>
      <p:pic>
        <p:nvPicPr>
          <p:cNvPr id="14" name="Picture 13">
            <a:extLst>
              <a:ext uri="{FF2B5EF4-FFF2-40B4-BE49-F238E27FC236}">
                <a16:creationId xmlns:a16="http://schemas.microsoft.com/office/drawing/2014/main" id="{8A6B5B58-3038-C8CF-6D3B-148225A8DC5E}"/>
              </a:ext>
            </a:extLst>
          </p:cNvPr>
          <p:cNvPicPr>
            <a:picLocks noChangeAspect="1"/>
          </p:cNvPicPr>
          <p:nvPr/>
        </p:nvPicPr>
        <p:blipFill>
          <a:blip r:embed="rId2"/>
          <a:stretch>
            <a:fillRect/>
          </a:stretch>
        </p:blipFill>
        <p:spPr>
          <a:xfrm>
            <a:off x="0" y="708710"/>
            <a:ext cx="2937300" cy="4372822"/>
          </a:xfrm>
          <a:prstGeom prst="rect">
            <a:avLst/>
          </a:prstGeom>
        </p:spPr>
      </p:pic>
      <p:pic>
        <p:nvPicPr>
          <p:cNvPr id="15" name="Picture 14">
            <a:extLst>
              <a:ext uri="{FF2B5EF4-FFF2-40B4-BE49-F238E27FC236}">
                <a16:creationId xmlns:a16="http://schemas.microsoft.com/office/drawing/2014/main" id="{CBC84E37-FA64-7286-929A-D49225320240}"/>
              </a:ext>
            </a:extLst>
          </p:cNvPr>
          <p:cNvPicPr>
            <a:picLocks noChangeAspect="1"/>
          </p:cNvPicPr>
          <p:nvPr/>
        </p:nvPicPr>
        <p:blipFill>
          <a:blip r:embed="rId3"/>
          <a:stretch>
            <a:fillRect/>
          </a:stretch>
        </p:blipFill>
        <p:spPr>
          <a:xfrm>
            <a:off x="3032276" y="761428"/>
            <a:ext cx="2837084" cy="4320104"/>
          </a:xfrm>
          <a:prstGeom prst="rect">
            <a:avLst/>
          </a:prstGeom>
        </p:spPr>
      </p:pic>
      <p:pic>
        <p:nvPicPr>
          <p:cNvPr id="16" name="Picture 15">
            <a:extLst>
              <a:ext uri="{FF2B5EF4-FFF2-40B4-BE49-F238E27FC236}">
                <a16:creationId xmlns:a16="http://schemas.microsoft.com/office/drawing/2014/main" id="{365CC3E2-9202-44A4-85AB-9E26E62C79D4}"/>
              </a:ext>
            </a:extLst>
          </p:cNvPr>
          <p:cNvPicPr>
            <a:picLocks noChangeAspect="1"/>
          </p:cNvPicPr>
          <p:nvPr/>
        </p:nvPicPr>
        <p:blipFill>
          <a:blip r:embed="rId4"/>
          <a:stretch>
            <a:fillRect/>
          </a:stretch>
        </p:blipFill>
        <p:spPr>
          <a:xfrm>
            <a:off x="5964336" y="761428"/>
            <a:ext cx="2980881" cy="4320104"/>
          </a:xfrm>
          <a:prstGeom prst="rect">
            <a:avLst/>
          </a:prstGeom>
        </p:spPr>
      </p:pic>
    </p:spTree>
    <p:extLst>
      <p:ext uri="{BB962C8B-B14F-4D97-AF65-F5344CB8AC3E}">
        <p14:creationId xmlns:p14="http://schemas.microsoft.com/office/powerpoint/2010/main" val="33435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7" y="61968"/>
            <a:ext cx="8565079" cy="892552"/>
          </a:xfrm>
          <a:prstGeom prst="rect">
            <a:avLst/>
          </a:prstGeom>
          <a:noFill/>
        </p:spPr>
        <p:txBody>
          <a:bodyPr wrap="square">
            <a:spAutoFit/>
          </a:bodyPr>
          <a:lstStyle/>
          <a:p>
            <a:r>
              <a:rPr lang="en-US" sz="2000" b="1" dirty="0">
                <a:solidFill>
                  <a:srgbClr val="FF0000"/>
                </a:solidFill>
                <a:latin typeface="UTM Facebook K&amp;T" panose="02040603050506020204" pitchFamily="18" charset="0"/>
                <a:cs typeface="Arial" panose="020B0604020202020204" pitchFamily="34" charset="0"/>
              </a:rPr>
              <a:t>WARM-UP:    </a:t>
            </a:r>
            <a:r>
              <a:rPr lang="en-US" sz="2000" dirty="0">
                <a:solidFill>
                  <a:srgbClr val="FF0000"/>
                </a:solidFill>
              </a:rPr>
              <a:t>Who do you think about when seeing the following pictures?</a:t>
            </a:r>
            <a:endParaRPr lang="vi-VN" sz="2000" dirty="0">
              <a:solidFill>
                <a:srgbClr val="FF0000"/>
              </a:solidFill>
            </a:endParaRPr>
          </a:p>
          <a:p>
            <a:endParaRPr lang="en-US" sz="3200" b="1" dirty="0">
              <a:solidFill>
                <a:schemeClr val="bg1"/>
              </a:solidFill>
              <a:latin typeface="UTM Facebook K&amp;T" panose="02040603050506020204" pitchFamily="18" charset="0"/>
              <a:cs typeface="Arial" panose="020B0604020202020204" pitchFamily="34" charset="0"/>
            </a:endParaRPr>
          </a:p>
        </p:txBody>
      </p:sp>
      <p:pic>
        <p:nvPicPr>
          <p:cNvPr id="14" name="Picture 13">
            <a:extLst>
              <a:ext uri="{FF2B5EF4-FFF2-40B4-BE49-F238E27FC236}">
                <a16:creationId xmlns:a16="http://schemas.microsoft.com/office/drawing/2014/main" id="{8A6B5B58-3038-C8CF-6D3B-148225A8DC5E}"/>
              </a:ext>
            </a:extLst>
          </p:cNvPr>
          <p:cNvPicPr>
            <a:picLocks noChangeAspect="1"/>
          </p:cNvPicPr>
          <p:nvPr/>
        </p:nvPicPr>
        <p:blipFill>
          <a:blip r:embed="rId2"/>
          <a:stretch>
            <a:fillRect/>
          </a:stretch>
        </p:blipFill>
        <p:spPr>
          <a:xfrm>
            <a:off x="0" y="708710"/>
            <a:ext cx="2937300" cy="3011997"/>
          </a:xfrm>
          <a:prstGeom prst="rect">
            <a:avLst/>
          </a:prstGeom>
        </p:spPr>
      </p:pic>
      <p:pic>
        <p:nvPicPr>
          <p:cNvPr id="15" name="Picture 14">
            <a:extLst>
              <a:ext uri="{FF2B5EF4-FFF2-40B4-BE49-F238E27FC236}">
                <a16:creationId xmlns:a16="http://schemas.microsoft.com/office/drawing/2014/main" id="{CBC84E37-FA64-7286-929A-D49225320240}"/>
              </a:ext>
            </a:extLst>
          </p:cNvPr>
          <p:cNvPicPr>
            <a:picLocks noChangeAspect="1"/>
          </p:cNvPicPr>
          <p:nvPr/>
        </p:nvPicPr>
        <p:blipFill>
          <a:blip r:embed="rId3"/>
          <a:stretch>
            <a:fillRect/>
          </a:stretch>
        </p:blipFill>
        <p:spPr>
          <a:xfrm>
            <a:off x="3032276" y="761428"/>
            <a:ext cx="2837084" cy="2975685"/>
          </a:xfrm>
          <a:prstGeom prst="rect">
            <a:avLst/>
          </a:prstGeom>
        </p:spPr>
      </p:pic>
      <p:pic>
        <p:nvPicPr>
          <p:cNvPr id="16" name="Picture 15">
            <a:extLst>
              <a:ext uri="{FF2B5EF4-FFF2-40B4-BE49-F238E27FC236}">
                <a16:creationId xmlns:a16="http://schemas.microsoft.com/office/drawing/2014/main" id="{365CC3E2-9202-44A4-85AB-9E26E62C79D4}"/>
              </a:ext>
            </a:extLst>
          </p:cNvPr>
          <p:cNvPicPr>
            <a:picLocks noChangeAspect="1"/>
          </p:cNvPicPr>
          <p:nvPr/>
        </p:nvPicPr>
        <p:blipFill>
          <a:blip r:embed="rId4"/>
          <a:stretch>
            <a:fillRect/>
          </a:stretch>
        </p:blipFill>
        <p:spPr>
          <a:xfrm>
            <a:off x="5964336" y="761428"/>
            <a:ext cx="2980881" cy="2975685"/>
          </a:xfrm>
          <a:prstGeom prst="rect">
            <a:avLst/>
          </a:prstGeom>
        </p:spPr>
      </p:pic>
      <p:sp>
        <p:nvSpPr>
          <p:cNvPr id="3" name="TextBox 2">
            <a:extLst>
              <a:ext uri="{FF2B5EF4-FFF2-40B4-BE49-F238E27FC236}">
                <a16:creationId xmlns:a16="http://schemas.microsoft.com/office/drawing/2014/main" id="{8037649D-77DD-ED82-8247-5680FD440E52}"/>
              </a:ext>
            </a:extLst>
          </p:cNvPr>
          <p:cNvSpPr txBox="1"/>
          <p:nvPr/>
        </p:nvSpPr>
        <p:spPr>
          <a:xfrm>
            <a:off x="500932" y="3720707"/>
            <a:ext cx="7498080" cy="1323439"/>
          </a:xfrm>
          <a:prstGeom prst="rect">
            <a:avLst/>
          </a:prstGeom>
          <a:noFill/>
        </p:spPr>
        <p:txBody>
          <a:bodyPr wrap="square" rtlCol="0">
            <a:spAutoFit/>
          </a:bodyPr>
          <a:lstStyle/>
          <a:p>
            <a:r>
              <a:rPr lang="en-US" sz="8000" b="1" i="0" dirty="0">
                <a:solidFill>
                  <a:srgbClr val="2B03FF"/>
                </a:solidFill>
                <a:effectLst/>
                <a:latin typeface="UTM-Avo"/>
              </a:rPr>
              <a:t>=&gt; Walt Disney</a:t>
            </a:r>
            <a:endParaRPr lang="vi-VN" sz="8000" b="1" dirty="0">
              <a:solidFill>
                <a:srgbClr val="2B03FF"/>
              </a:solidFill>
            </a:endParaRPr>
          </a:p>
        </p:txBody>
      </p:sp>
    </p:spTree>
    <p:extLst>
      <p:ext uri="{BB962C8B-B14F-4D97-AF65-F5344CB8AC3E}">
        <p14:creationId xmlns:p14="http://schemas.microsoft.com/office/powerpoint/2010/main" val="301871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rgbClr val="FFFF00"/>
                </a:solidFill>
                <a:latin typeface="UTM Facebook K&amp;T" panose="02040603050506020204" pitchFamily="18" charset="0"/>
                <a:cs typeface="Arial" panose="020B0604020202020204" pitchFamily="34" charset="0"/>
              </a:rPr>
              <a:t>PRE-WRITING</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4" name="Rectangle 3">
            <a:extLst>
              <a:ext uri="{FF2B5EF4-FFF2-40B4-BE49-F238E27FC236}">
                <a16:creationId xmlns:a16="http://schemas.microsoft.com/office/drawing/2014/main" id="{4A7BFE80-4B77-698E-BE4F-34EAF1232090}"/>
              </a:ext>
            </a:extLst>
          </p:cNvPr>
          <p:cNvSpPr/>
          <p:nvPr/>
        </p:nvSpPr>
        <p:spPr>
          <a:xfrm>
            <a:off x="828997" y="768296"/>
            <a:ext cx="7981048" cy="584775"/>
          </a:xfrm>
          <a:prstGeom prst="rect">
            <a:avLst/>
          </a:prstGeom>
        </p:spPr>
        <p:txBody>
          <a:bodyPr wrap="square">
            <a:spAutoFit/>
          </a:bodyPr>
          <a:lstStyle/>
          <a:p>
            <a:pPr algn="just"/>
            <a:r>
              <a:rPr lang="en-US" sz="3200" b="1" kern="0" dirty="0">
                <a:solidFill>
                  <a:srgbClr val="2B03FF"/>
                </a:solidFill>
                <a:effectLst/>
                <a:ea typeface="Times New Roman" panose="02020603050405020304" pitchFamily="18" charset="0"/>
                <a:cs typeface="Times New Roman" panose="02020603050405020304" pitchFamily="18" charset="0"/>
              </a:rPr>
              <a:t>Work individually</a:t>
            </a:r>
            <a:r>
              <a:rPr lang="en-US" sz="3200" b="1" kern="0" dirty="0">
                <a:solidFill>
                  <a:srgbClr val="2B03FF"/>
                </a:solidFill>
                <a:ea typeface="Times New Roman" panose="02020603050405020304" pitchFamily="18" charset="0"/>
                <a:cs typeface="Times New Roman" panose="02020603050405020304" pitchFamily="18" charset="0"/>
              </a:rPr>
              <a:t>:</a:t>
            </a:r>
            <a:r>
              <a:rPr lang="en-US" sz="3200" b="1" kern="0" dirty="0">
                <a:solidFill>
                  <a:srgbClr val="2B03FF"/>
                </a:solidFill>
                <a:effectLst/>
                <a:ea typeface="Times New Roman" panose="02020603050405020304" pitchFamily="18" charset="0"/>
                <a:cs typeface="Times New Roman" panose="02020603050405020304" pitchFamily="18" charset="0"/>
              </a:rPr>
              <a:t> Answer these questions. </a:t>
            </a:r>
            <a:endParaRPr lang="en-US" sz="5400" b="1" dirty="0">
              <a:solidFill>
                <a:srgbClr val="2B03FF"/>
              </a:solidFill>
              <a:cs typeface="Times New Roman" panose="02020603050405020304" pitchFamily="18" charset="0"/>
            </a:endParaRPr>
          </a:p>
        </p:txBody>
      </p:sp>
      <p:sp>
        <p:nvSpPr>
          <p:cNvPr id="9" name="TextBox 8">
            <a:extLst>
              <a:ext uri="{FF2B5EF4-FFF2-40B4-BE49-F238E27FC236}">
                <a16:creationId xmlns:a16="http://schemas.microsoft.com/office/drawing/2014/main" id="{B8204718-902C-66E5-257A-601724C4F7CC}"/>
              </a:ext>
            </a:extLst>
          </p:cNvPr>
          <p:cNvSpPr txBox="1"/>
          <p:nvPr/>
        </p:nvSpPr>
        <p:spPr>
          <a:xfrm>
            <a:off x="275245" y="1424806"/>
            <a:ext cx="8399628" cy="3585597"/>
          </a:xfrm>
          <a:prstGeom prst="rect">
            <a:avLst/>
          </a:prstGeom>
          <a:noFill/>
        </p:spPr>
        <p:txBody>
          <a:bodyPr wrap="square">
            <a:spAutoFit/>
          </a:bodyPr>
          <a:lstStyle/>
          <a:p>
            <a:pPr>
              <a:spcBef>
                <a:spcPts val="300"/>
              </a:spcBef>
              <a:spcAft>
                <a:spcPts val="300"/>
              </a:spcAft>
            </a:pPr>
            <a:r>
              <a:rPr lang="en-US" sz="2400" b="1" i="0" dirty="0">
                <a:solidFill>
                  <a:srgbClr val="E45A83"/>
                </a:solidFill>
                <a:effectLst/>
                <a:latin typeface="UTMAvoBold"/>
              </a:rPr>
              <a:t>1. </a:t>
            </a:r>
            <a:r>
              <a:rPr lang="en-US" sz="2400" b="0" i="0" dirty="0">
                <a:solidFill>
                  <a:srgbClr val="000000"/>
                </a:solidFill>
                <a:effectLst/>
                <a:latin typeface="UTM-Avo"/>
              </a:rPr>
              <a:t>When and where was Walt Disney born?</a:t>
            </a:r>
            <a:endParaRPr lang="en-US" sz="2400" b="0" i="0" dirty="0">
              <a:solidFill>
                <a:srgbClr val="6D6E71"/>
              </a:solidFill>
              <a:effectLst/>
              <a:latin typeface="UTM-Avo"/>
            </a:endParaRPr>
          </a:p>
          <a:p>
            <a:pPr>
              <a:spcBef>
                <a:spcPts val="300"/>
              </a:spcBef>
              <a:spcAft>
                <a:spcPts val="300"/>
              </a:spcAft>
            </a:pPr>
            <a:r>
              <a:rPr lang="en-US" sz="2400" b="1" i="0" dirty="0">
                <a:solidFill>
                  <a:srgbClr val="E45A83"/>
                </a:solidFill>
                <a:effectLst/>
                <a:latin typeface="UTMAvoBold"/>
              </a:rPr>
              <a:t>2. </a:t>
            </a:r>
            <a:r>
              <a:rPr lang="en-US" sz="2400" b="0" i="0" dirty="0">
                <a:solidFill>
                  <a:srgbClr val="000000"/>
                </a:solidFill>
                <a:effectLst/>
                <a:latin typeface="UTM-Avo"/>
              </a:rPr>
              <a:t>What schools did he attend?</a:t>
            </a:r>
            <a:endParaRPr lang="en-US" sz="2400" b="0" i="0" dirty="0">
              <a:solidFill>
                <a:srgbClr val="6D6E71"/>
              </a:solidFill>
              <a:effectLst/>
              <a:latin typeface="UTM-Avo"/>
            </a:endParaRPr>
          </a:p>
          <a:p>
            <a:pPr>
              <a:spcBef>
                <a:spcPts val="300"/>
              </a:spcBef>
              <a:spcAft>
                <a:spcPts val="300"/>
              </a:spcAft>
            </a:pPr>
            <a:r>
              <a:rPr lang="en-US" sz="2400" b="1" i="0" dirty="0">
                <a:solidFill>
                  <a:srgbClr val="E45A83"/>
                </a:solidFill>
                <a:effectLst/>
                <a:latin typeface="UTMAvoBold"/>
              </a:rPr>
              <a:t>3. </a:t>
            </a:r>
            <a:r>
              <a:rPr lang="en-US" sz="2400" b="0" i="0" dirty="0">
                <a:solidFill>
                  <a:srgbClr val="000000"/>
                </a:solidFill>
                <a:effectLst/>
                <a:latin typeface="UTM-Avo"/>
              </a:rPr>
              <a:t>What talent did he have?</a:t>
            </a:r>
          </a:p>
          <a:p>
            <a:pPr>
              <a:spcBef>
                <a:spcPts val="300"/>
              </a:spcBef>
              <a:spcAft>
                <a:spcPts val="300"/>
              </a:spcAft>
            </a:pPr>
            <a:r>
              <a:rPr lang="en-US" sz="2400" b="1" dirty="0">
                <a:solidFill>
                  <a:srgbClr val="E45A83"/>
                </a:solidFill>
                <a:latin typeface="UTMAvoBold"/>
              </a:rPr>
              <a:t>4. </a:t>
            </a:r>
            <a:r>
              <a:rPr lang="en-US" sz="2400" dirty="0">
                <a:solidFill>
                  <a:srgbClr val="000000"/>
                </a:solidFill>
                <a:latin typeface="UTM-Avo"/>
              </a:rPr>
              <a:t>What were his most impressive achievements in film-making?</a:t>
            </a:r>
            <a:r>
              <a:rPr lang="en-US" sz="2400" dirty="0"/>
              <a:t> </a:t>
            </a:r>
          </a:p>
          <a:p>
            <a:pPr>
              <a:spcBef>
                <a:spcPts val="300"/>
              </a:spcBef>
              <a:spcAft>
                <a:spcPts val="300"/>
              </a:spcAft>
            </a:pPr>
            <a:r>
              <a:rPr lang="en-US" sz="2400" b="1" i="0" dirty="0">
                <a:solidFill>
                  <a:srgbClr val="E45A83"/>
                </a:solidFill>
                <a:effectLst/>
                <a:latin typeface="UTMAvoBold"/>
              </a:rPr>
              <a:t>5. </a:t>
            </a:r>
            <a:r>
              <a:rPr lang="en-US" sz="2400" b="0" i="0" dirty="0">
                <a:solidFill>
                  <a:srgbClr val="000000"/>
                </a:solidFill>
                <a:effectLst/>
                <a:latin typeface="UTM-Avo"/>
              </a:rPr>
              <a:t>What were his other achievements?</a:t>
            </a:r>
          </a:p>
          <a:p>
            <a:pPr>
              <a:spcBef>
                <a:spcPts val="300"/>
              </a:spcBef>
              <a:spcAft>
                <a:spcPts val="300"/>
              </a:spcAft>
            </a:pPr>
            <a:r>
              <a:rPr lang="en-US" sz="2400" b="1" i="0" dirty="0">
                <a:solidFill>
                  <a:srgbClr val="E45A83"/>
                </a:solidFill>
                <a:effectLst/>
                <a:latin typeface="UTMAvoBold"/>
              </a:rPr>
              <a:t>6. </a:t>
            </a:r>
            <a:r>
              <a:rPr lang="en-US" sz="2400" b="0" i="0" dirty="0">
                <a:solidFill>
                  <a:srgbClr val="000000"/>
                </a:solidFill>
                <a:effectLst/>
                <a:latin typeface="UTM-Avo"/>
              </a:rPr>
              <a:t>Was he married and how many children did he have?</a:t>
            </a:r>
          </a:p>
          <a:p>
            <a:pPr>
              <a:spcBef>
                <a:spcPts val="300"/>
              </a:spcBef>
              <a:spcAft>
                <a:spcPts val="300"/>
              </a:spcAft>
            </a:pPr>
            <a:r>
              <a:rPr lang="en-US" sz="2400" b="1" i="0" dirty="0">
                <a:solidFill>
                  <a:srgbClr val="E45A83"/>
                </a:solidFill>
                <a:effectLst/>
                <a:latin typeface="UTMAvoBold"/>
              </a:rPr>
              <a:t>7. </a:t>
            </a:r>
            <a:r>
              <a:rPr lang="en-US" sz="2400" b="0" i="0" dirty="0">
                <a:solidFill>
                  <a:srgbClr val="000000"/>
                </a:solidFill>
                <a:effectLst/>
                <a:latin typeface="UTM-Avo"/>
              </a:rPr>
              <a:t>When did he die?</a:t>
            </a:r>
            <a:endParaRPr lang="en-US" sz="2400" dirty="0"/>
          </a:p>
          <a:p>
            <a:pPr>
              <a:spcBef>
                <a:spcPts val="300"/>
              </a:spcBef>
              <a:spcAft>
                <a:spcPts val="300"/>
              </a:spcAft>
            </a:pPr>
            <a:endParaRPr lang="en-US" sz="2400" b="0" i="0" dirty="0">
              <a:solidFill>
                <a:srgbClr val="000000"/>
              </a:solidFill>
              <a:effectLst/>
              <a:latin typeface="UTM-Avo"/>
            </a:endParaRPr>
          </a:p>
        </p:txBody>
      </p:sp>
    </p:spTree>
    <p:extLst>
      <p:ext uri="{BB962C8B-B14F-4D97-AF65-F5344CB8AC3E}">
        <p14:creationId xmlns:p14="http://schemas.microsoft.com/office/powerpoint/2010/main" val="638067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rgbClr val="FFFF00"/>
                </a:solidFill>
                <a:latin typeface="UTM Facebook K&amp;T" panose="02040603050506020204" pitchFamily="18" charset="0"/>
                <a:cs typeface="Arial" panose="020B0604020202020204" pitchFamily="34" charset="0"/>
              </a:rPr>
              <a:t>PRE-WRITING</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4" name="Rectangle 3">
            <a:extLst>
              <a:ext uri="{FF2B5EF4-FFF2-40B4-BE49-F238E27FC236}">
                <a16:creationId xmlns:a16="http://schemas.microsoft.com/office/drawing/2014/main" id="{4A7BFE80-4B77-698E-BE4F-34EAF1232090}"/>
              </a:ext>
            </a:extLst>
          </p:cNvPr>
          <p:cNvSpPr/>
          <p:nvPr/>
        </p:nvSpPr>
        <p:spPr>
          <a:xfrm>
            <a:off x="887707" y="669738"/>
            <a:ext cx="7981048" cy="830997"/>
          </a:xfrm>
          <a:prstGeom prst="rect">
            <a:avLst/>
          </a:prstGeom>
        </p:spPr>
        <p:txBody>
          <a:bodyPr wrap="square">
            <a:spAutoFit/>
          </a:bodyPr>
          <a:lstStyle/>
          <a:p>
            <a:pPr algn="just"/>
            <a:r>
              <a:rPr lang="en-US" sz="2400" b="1" kern="0" dirty="0">
                <a:solidFill>
                  <a:srgbClr val="2B03FF"/>
                </a:solidFill>
                <a:effectLst/>
                <a:ea typeface="Times New Roman" panose="02020603050405020304" pitchFamily="18" charset="0"/>
                <a:cs typeface="Times New Roman" panose="02020603050405020304" pitchFamily="18" charset="0"/>
              </a:rPr>
              <a:t>Work in pairs</a:t>
            </a:r>
            <a:r>
              <a:rPr lang="en-US" sz="2400" b="1" kern="0" dirty="0">
                <a:solidFill>
                  <a:srgbClr val="2B03FF"/>
                </a:solidFill>
                <a:ea typeface="Times New Roman" panose="02020603050405020304" pitchFamily="18" charset="0"/>
                <a:cs typeface="Times New Roman" panose="02020603050405020304" pitchFamily="18" charset="0"/>
              </a:rPr>
              <a:t>:</a:t>
            </a:r>
            <a:r>
              <a:rPr lang="en-US" sz="2400" b="1" kern="0" dirty="0">
                <a:solidFill>
                  <a:srgbClr val="2B03FF"/>
                </a:solidFill>
                <a:effectLst/>
                <a:ea typeface="Times New Roman" panose="02020603050405020304" pitchFamily="18" charset="0"/>
                <a:cs typeface="Times New Roman" panose="02020603050405020304" pitchFamily="18" charset="0"/>
              </a:rPr>
              <a:t> Exchange your answer with your partner and correct the mistakes.</a:t>
            </a:r>
            <a:endParaRPr lang="en-US" sz="4400" b="1" dirty="0">
              <a:solidFill>
                <a:srgbClr val="2B03FF"/>
              </a:solidFill>
              <a:cs typeface="Times New Roman" panose="02020603050405020304" pitchFamily="18" charset="0"/>
            </a:endParaRPr>
          </a:p>
        </p:txBody>
      </p:sp>
      <p:sp>
        <p:nvSpPr>
          <p:cNvPr id="9" name="TextBox 8">
            <a:extLst>
              <a:ext uri="{FF2B5EF4-FFF2-40B4-BE49-F238E27FC236}">
                <a16:creationId xmlns:a16="http://schemas.microsoft.com/office/drawing/2014/main" id="{B8204718-902C-66E5-257A-601724C4F7CC}"/>
              </a:ext>
            </a:extLst>
          </p:cNvPr>
          <p:cNvSpPr txBox="1"/>
          <p:nvPr/>
        </p:nvSpPr>
        <p:spPr>
          <a:xfrm>
            <a:off x="275245" y="1424806"/>
            <a:ext cx="8399628" cy="3585597"/>
          </a:xfrm>
          <a:prstGeom prst="rect">
            <a:avLst/>
          </a:prstGeom>
          <a:noFill/>
        </p:spPr>
        <p:txBody>
          <a:bodyPr wrap="square">
            <a:spAutoFit/>
          </a:bodyPr>
          <a:lstStyle/>
          <a:p>
            <a:pPr>
              <a:spcBef>
                <a:spcPts val="300"/>
              </a:spcBef>
              <a:spcAft>
                <a:spcPts val="300"/>
              </a:spcAft>
            </a:pPr>
            <a:r>
              <a:rPr lang="en-US" sz="2400" b="1" i="0" dirty="0">
                <a:solidFill>
                  <a:srgbClr val="E45A83"/>
                </a:solidFill>
                <a:effectLst/>
                <a:latin typeface="UTMAvoBold"/>
              </a:rPr>
              <a:t>1. </a:t>
            </a:r>
            <a:r>
              <a:rPr lang="en-US" sz="2400" b="0" i="0" dirty="0">
                <a:solidFill>
                  <a:srgbClr val="000000"/>
                </a:solidFill>
                <a:effectLst/>
                <a:latin typeface="UTM-Avo"/>
              </a:rPr>
              <a:t>When and where was Walt Disney born?</a:t>
            </a:r>
            <a:endParaRPr lang="en-US" sz="2400" b="0" i="0" dirty="0">
              <a:solidFill>
                <a:srgbClr val="6D6E71"/>
              </a:solidFill>
              <a:effectLst/>
              <a:latin typeface="UTM-Avo"/>
            </a:endParaRPr>
          </a:p>
          <a:p>
            <a:pPr>
              <a:spcBef>
                <a:spcPts val="300"/>
              </a:spcBef>
              <a:spcAft>
                <a:spcPts val="300"/>
              </a:spcAft>
            </a:pPr>
            <a:r>
              <a:rPr lang="en-US" sz="2400" b="1" i="0" dirty="0">
                <a:solidFill>
                  <a:srgbClr val="E45A83"/>
                </a:solidFill>
                <a:effectLst/>
                <a:latin typeface="UTMAvoBold"/>
              </a:rPr>
              <a:t>2. </a:t>
            </a:r>
            <a:r>
              <a:rPr lang="en-US" sz="2400" b="0" i="0" dirty="0">
                <a:solidFill>
                  <a:srgbClr val="000000"/>
                </a:solidFill>
                <a:effectLst/>
                <a:latin typeface="UTM-Avo"/>
              </a:rPr>
              <a:t>What schools did he attend?</a:t>
            </a:r>
            <a:endParaRPr lang="en-US" sz="2400" b="0" i="0" dirty="0">
              <a:solidFill>
                <a:srgbClr val="6D6E71"/>
              </a:solidFill>
              <a:effectLst/>
              <a:latin typeface="UTM-Avo"/>
            </a:endParaRPr>
          </a:p>
          <a:p>
            <a:pPr>
              <a:spcBef>
                <a:spcPts val="300"/>
              </a:spcBef>
              <a:spcAft>
                <a:spcPts val="300"/>
              </a:spcAft>
            </a:pPr>
            <a:r>
              <a:rPr lang="en-US" sz="2400" b="1" i="0" dirty="0">
                <a:solidFill>
                  <a:srgbClr val="E45A83"/>
                </a:solidFill>
                <a:effectLst/>
                <a:latin typeface="UTMAvoBold"/>
              </a:rPr>
              <a:t>3. </a:t>
            </a:r>
            <a:r>
              <a:rPr lang="en-US" sz="2400" b="0" i="0" dirty="0">
                <a:solidFill>
                  <a:srgbClr val="000000"/>
                </a:solidFill>
                <a:effectLst/>
                <a:latin typeface="UTM-Avo"/>
              </a:rPr>
              <a:t>What talent did he have?</a:t>
            </a:r>
          </a:p>
          <a:p>
            <a:pPr>
              <a:spcBef>
                <a:spcPts val="300"/>
              </a:spcBef>
              <a:spcAft>
                <a:spcPts val="300"/>
              </a:spcAft>
            </a:pPr>
            <a:r>
              <a:rPr lang="en-US" sz="2400" b="1" dirty="0">
                <a:solidFill>
                  <a:srgbClr val="E45A83"/>
                </a:solidFill>
                <a:latin typeface="UTMAvoBold"/>
              </a:rPr>
              <a:t>4. </a:t>
            </a:r>
            <a:r>
              <a:rPr lang="en-US" sz="2400" dirty="0">
                <a:solidFill>
                  <a:srgbClr val="000000"/>
                </a:solidFill>
                <a:latin typeface="UTM-Avo"/>
              </a:rPr>
              <a:t>What were his most impressive achievements in film-making?</a:t>
            </a:r>
            <a:r>
              <a:rPr lang="en-US" sz="2400" dirty="0"/>
              <a:t> </a:t>
            </a:r>
          </a:p>
          <a:p>
            <a:pPr>
              <a:spcBef>
                <a:spcPts val="300"/>
              </a:spcBef>
              <a:spcAft>
                <a:spcPts val="300"/>
              </a:spcAft>
            </a:pPr>
            <a:r>
              <a:rPr lang="en-US" sz="2400" b="1" i="0" dirty="0">
                <a:solidFill>
                  <a:srgbClr val="E45A83"/>
                </a:solidFill>
                <a:effectLst/>
                <a:latin typeface="UTMAvoBold"/>
              </a:rPr>
              <a:t>5. </a:t>
            </a:r>
            <a:r>
              <a:rPr lang="en-US" sz="2400" b="0" i="0" dirty="0">
                <a:solidFill>
                  <a:srgbClr val="000000"/>
                </a:solidFill>
                <a:effectLst/>
                <a:latin typeface="UTM-Avo"/>
              </a:rPr>
              <a:t>What were his other achievements?</a:t>
            </a:r>
          </a:p>
          <a:p>
            <a:pPr>
              <a:spcBef>
                <a:spcPts val="300"/>
              </a:spcBef>
              <a:spcAft>
                <a:spcPts val="300"/>
              </a:spcAft>
            </a:pPr>
            <a:r>
              <a:rPr lang="en-US" sz="2400" b="1" i="0" dirty="0">
                <a:solidFill>
                  <a:srgbClr val="E45A83"/>
                </a:solidFill>
                <a:effectLst/>
                <a:latin typeface="UTMAvoBold"/>
              </a:rPr>
              <a:t>6. </a:t>
            </a:r>
            <a:r>
              <a:rPr lang="en-US" sz="2400" b="0" i="0" dirty="0">
                <a:solidFill>
                  <a:srgbClr val="000000"/>
                </a:solidFill>
                <a:effectLst/>
                <a:latin typeface="UTM-Avo"/>
              </a:rPr>
              <a:t>Was he married and how many children did he have?</a:t>
            </a:r>
          </a:p>
          <a:p>
            <a:pPr>
              <a:spcBef>
                <a:spcPts val="300"/>
              </a:spcBef>
              <a:spcAft>
                <a:spcPts val="300"/>
              </a:spcAft>
            </a:pPr>
            <a:r>
              <a:rPr lang="en-US" sz="2400" b="1" i="0" dirty="0">
                <a:solidFill>
                  <a:srgbClr val="E45A83"/>
                </a:solidFill>
                <a:effectLst/>
                <a:latin typeface="UTMAvoBold"/>
              </a:rPr>
              <a:t>7. </a:t>
            </a:r>
            <a:r>
              <a:rPr lang="en-US" sz="2400" b="0" i="0" dirty="0">
                <a:solidFill>
                  <a:srgbClr val="000000"/>
                </a:solidFill>
                <a:effectLst/>
                <a:latin typeface="UTM-Avo"/>
              </a:rPr>
              <a:t>When did he die?</a:t>
            </a:r>
            <a:endParaRPr lang="en-US" sz="2400" dirty="0"/>
          </a:p>
          <a:p>
            <a:pPr>
              <a:spcBef>
                <a:spcPts val="300"/>
              </a:spcBef>
              <a:spcAft>
                <a:spcPts val="300"/>
              </a:spcAft>
            </a:pPr>
            <a:endParaRPr lang="en-US" sz="2400" b="0" i="0" dirty="0">
              <a:solidFill>
                <a:srgbClr val="000000"/>
              </a:solidFill>
              <a:effectLst/>
              <a:latin typeface="UTM-Avo"/>
            </a:endParaRPr>
          </a:p>
        </p:txBody>
      </p:sp>
    </p:spTree>
    <p:extLst>
      <p:ext uri="{BB962C8B-B14F-4D97-AF65-F5344CB8AC3E}">
        <p14:creationId xmlns:p14="http://schemas.microsoft.com/office/powerpoint/2010/main" val="1256526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rgbClr val="FFFF00"/>
                </a:solidFill>
                <a:latin typeface="UTM Facebook K&amp;T" panose="02040603050506020204" pitchFamily="18" charset="0"/>
                <a:cs typeface="Arial" panose="020B0604020202020204" pitchFamily="34" charset="0"/>
              </a:rPr>
              <a:t>PRE-WRITING</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4" name="Rectangle 3">
            <a:extLst>
              <a:ext uri="{FF2B5EF4-FFF2-40B4-BE49-F238E27FC236}">
                <a16:creationId xmlns:a16="http://schemas.microsoft.com/office/drawing/2014/main" id="{4A7BFE80-4B77-698E-BE4F-34EAF1232090}"/>
              </a:ext>
            </a:extLst>
          </p:cNvPr>
          <p:cNvSpPr/>
          <p:nvPr/>
        </p:nvSpPr>
        <p:spPr>
          <a:xfrm>
            <a:off x="887707" y="669738"/>
            <a:ext cx="7981048" cy="830997"/>
          </a:xfrm>
          <a:prstGeom prst="rect">
            <a:avLst/>
          </a:prstGeom>
        </p:spPr>
        <p:txBody>
          <a:bodyPr wrap="square">
            <a:spAutoFit/>
          </a:bodyPr>
          <a:lstStyle/>
          <a:p>
            <a:pPr algn="just"/>
            <a:r>
              <a:rPr lang="en-US" sz="2400" b="1" kern="0" dirty="0">
                <a:solidFill>
                  <a:srgbClr val="2B03FF"/>
                </a:solidFill>
                <a:effectLst/>
                <a:ea typeface="Times New Roman" panose="02020603050405020304" pitchFamily="18" charset="0"/>
                <a:cs typeface="Times New Roman" panose="02020603050405020304" pitchFamily="18" charset="0"/>
              </a:rPr>
              <a:t>Work in pairs</a:t>
            </a:r>
            <a:r>
              <a:rPr lang="en-US" sz="2400" b="1" kern="0" dirty="0">
                <a:solidFill>
                  <a:srgbClr val="2B03FF"/>
                </a:solidFill>
                <a:ea typeface="Times New Roman" panose="02020603050405020304" pitchFamily="18" charset="0"/>
                <a:cs typeface="Times New Roman" panose="02020603050405020304" pitchFamily="18" charset="0"/>
              </a:rPr>
              <a:t>:</a:t>
            </a:r>
            <a:r>
              <a:rPr lang="en-US" sz="2400" b="1" kern="0" dirty="0">
                <a:solidFill>
                  <a:srgbClr val="2B03FF"/>
                </a:solidFill>
                <a:effectLst/>
                <a:ea typeface="Times New Roman" panose="02020603050405020304" pitchFamily="18" charset="0"/>
                <a:cs typeface="Times New Roman" panose="02020603050405020304" pitchFamily="18" charset="0"/>
              </a:rPr>
              <a:t> Exchange your answer with your partner and correct the mistakes.</a:t>
            </a:r>
            <a:endParaRPr lang="en-US" sz="4400" b="1" dirty="0">
              <a:solidFill>
                <a:srgbClr val="2B03FF"/>
              </a:solidFill>
              <a:cs typeface="Times New Roman" panose="02020603050405020304" pitchFamily="18" charset="0"/>
            </a:endParaRPr>
          </a:p>
        </p:txBody>
      </p:sp>
      <p:sp>
        <p:nvSpPr>
          <p:cNvPr id="9" name="TextBox 8">
            <a:extLst>
              <a:ext uri="{FF2B5EF4-FFF2-40B4-BE49-F238E27FC236}">
                <a16:creationId xmlns:a16="http://schemas.microsoft.com/office/drawing/2014/main" id="{B8204718-902C-66E5-257A-601724C4F7CC}"/>
              </a:ext>
            </a:extLst>
          </p:cNvPr>
          <p:cNvSpPr txBox="1"/>
          <p:nvPr/>
        </p:nvSpPr>
        <p:spPr>
          <a:xfrm>
            <a:off x="275245" y="1424806"/>
            <a:ext cx="8399628" cy="3585597"/>
          </a:xfrm>
          <a:prstGeom prst="rect">
            <a:avLst/>
          </a:prstGeom>
          <a:noFill/>
        </p:spPr>
        <p:txBody>
          <a:bodyPr wrap="square">
            <a:spAutoFit/>
          </a:bodyPr>
          <a:lstStyle/>
          <a:p>
            <a:pPr>
              <a:spcBef>
                <a:spcPts val="300"/>
              </a:spcBef>
              <a:spcAft>
                <a:spcPts val="300"/>
              </a:spcAft>
            </a:pPr>
            <a:r>
              <a:rPr lang="en-US" sz="2400" b="1" i="0" dirty="0">
                <a:solidFill>
                  <a:srgbClr val="E45A83"/>
                </a:solidFill>
                <a:effectLst/>
                <a:latin typeface="UTMAvoBold"/>
              </a:rPr>
              <a:t>1. </a:t>
            </a:r>
            <a:r>
              <a:rPr lang="en-US" sz="2400" b="0" i="0" dirty="0">
                <a:solidFill>
                  <a:srgbClr val="000000"/>
                </a:solidFill>
                <a:effectLst/>
                <a:latin typeface="UTM-Avo"/>
              </a:rPr>
              <a:t>When and where was Walt Disney born?</a:t>
            </a:r>
            <a:endParaRPr lang="en-US" sz="2400" b="0" i="0" dirty="0">
              <a:solidFill>
                <a:srgbClr val="6D6E71"/>
              </a:solidFill>
              <a:effectLst/>
              <a:latin typeface="UTM-Avo"/>
            </a:endParaRPr>
          </a:p>
          <a:p>
            <a:pPr>
              <a:spcBef>
                <a:spcPts val="300"/>
              </a:spcBef>
              <a:spcAft>
                <a:spcPts val="300"/>
              </a:spcAft>
            </a:pPr>
            <a:r>
              <a:rPr lang="en-US" sz="2400" b="1" i="0" dirty="0">
                <a:solidFill>
                  <a:srgbClr val="E45A83"/>
                </a:solidFill>
                <a:effectLst/>
                <a:latin typeface="UTMAvoBold"/>
              </a:rPr>
              <a:t>2. </a:t>
            </a:r>
            <a:r>
              <a:rPr lang="en-US" sz="2400" b="0" i="0" dirty="0">
                <a:solidFill>
                  <a:srgbClr val="000000"/>
                </a:solidFill>
                <a:effectLst/>
                <a:latin typeface="UTM-Avo"/>
              </a:rPr>
              <a:t>What schools did he attend?</a:t>
            </a:r>
            <a:endParaRPr lang="en-US" sz="2400" b="0" i="0" dirty="0">
              <a:solidFill>
                <a:srgbClr val="6D6E71"/>
              </a:solidFill>
              <a:effectLst/>
              <a:latin typeface="UTM-Avo"/>
            </a:endParaRPr>
          </a:p>
          <a:p>
            <a:pPr>
              <a:spcBef>
                <a:spcPts val="300"/>
              </a:spcBef>
              <a:spcAft>
                <a:spcPts val="300"/>
              </a:spcAft>
            </a:pPr>
            <a:r>
              <a:rPr lang="en-US" sz="2400" b="1" i="0" dirty="0">
                <a:solidFill>
                  <a:srgbClr val="E45A83"/>
                </a:solidFill>
                <a:effectLst/>
                <a:latin typeface="UTMAvoBold"/>
              </a:rPr>
              <a:t>3. </a:t>
            </a:r>
            <a:r>
              <a:rPr lang="en-US" sz="2400" b="0" i="0" dirty="0">
                <a:solidFill>
                  <a:srgbClr val="000000"/>
                </a:solidFill>
                <a:effectLst/>
                <a:latin typeface="UTM-Avo"/>
              </a:rPr>
              <a:t>What talent did he have?</a:t>
            </a:r>
          </a:p>
          <a:p>
            <a:pPr>
              <a:spcBef>
                <a:spcPts val="300"/>
              </a:spcBef>
              <a:spcAft>
                <a:spcPts val="300"/>
              </a:spcAft>
            </a:pPr>
            <a:r>
              <a:rPr lang="en-US" sz="2400" b="1" dirty="0">
                <a:solidFill>
                  <a:srgbClr val="E45A83"/>
                </a:solidFill>
                <a:latin typeface="UTMAvoBold"/>
              </a:rPr>
              <a:t>4. </a:t>
            </a:r>
            <a:r>
              <a:rPr lang="en-US" sz="2400" dirty="0">
                <a:solidFill>
                  <a:srgbClr val="000000"/>
                </a:solidFill>
                <a:latin typeface="UTM-Avo"/>
              </a:rPr>
              <a:t>What were his most impressive achievements in film-making?</a:t>
            </a:r>
            <a:r>
              <a:rPr lang="en-US" sz="2400" dirty="0"/>
              <a:t> </a:t>
            </a:r>
          </a:p>
          <a:p>
            <a:pPr>
              <a:spcBef>
                <a:spcPts val="300"/>
              </a:spcBef>
              <a:spcAft>
                <a:spcPts val="300"/>
              </a:spcAft>
            </a:pPr>
            <a:r>
              <a:rPr lang="en-US" sz="2400" b="1" i="0" dirty="0">
                <a:solidFill>
                  <a:srgbClr val="E45A83"/>
                </a:solidFill>
                <a:effectLst/>
                <a:latin typeface="UTMAvoBold"/>
              </a:rPr>
              <a:t>5. </a:t>
            </a:r>
            <a:r>
              <a:rPr lang="en-US" sz="2400" b="0" i="0" dirty="0">
                <a:solidFill>
                  <a:srgbClr val="000000"/>
                </a:solidFill>
                <a:effectLst/>
                <a:latin typeface="UTM-Avo"/>
              </a:rPr>
              <a:t>What were his other achievements?</a:t>
            </a:r>
          </a:p>
          <a:p>
            <a:pPr>
              <a:spcBef>
                <a:spcPts val="300"/>
              </a:spcBef>
              <a:spcAft>
                <a:spcPts val="300"/>
              </a:spcAft>
            </a:pPr>
            <a:r>
              <a:rPr lang="en-US" sz="2400" b="1" i="0" dirty="0">
                <a:solidFill>
                  <a:srgbClr val="E45A83"/>
                </a:solidFill>
                <a:effectLst/>
                <a:latin typeface="UTMAvoBold"/>
              </a:rPr>
              <a:t>6. </a:t>
            </a:r>
            <a:r>
              <a:rPr lang="en-US" sz="2400" b="0" i="0" dirty="0">
                <a:solidFill>
                  <a:srgbClr val="000000"/>
                </a:solidFill>
                <a:effectLst/>
                <a:latin typeface="UTM-Avo"/>
              </a:rPr>
              <a:t>Was he married and how many children did he have?</a:t>
            </a:r>
          </a:p>
          <a:p>
            <a:pPr>
              <a:spcBef>
                <a:spcPts val="300"/>
              </a:spcBef>
              <a:spcAft>
                <a:spcPts val="300"/>
              </a:spcAft>
            </a:pPr>
            <a:r>
              <a:rPr lang="en-US" sz="2400" b="1" i="0" dirty="0">
                <a:solidFill>
                  <a:srgbClr val="E45A83"/>
                </a:solidFill>
                <a:effectLst/>
                <a:latin typeface="UTMAvoBold"/>
              </a:rPr>
              <a:t>7. </a:t>
            </a:r>
            <a:r>
              <a:rPr lang="en-US" sz="2400" b="0" i="0" dirty="0">
                <a:solidFill>
                  <a:srgbClr val="000000"/>
                </a:solidFill>
                <a:effectLst/>
                <a:latin typeface="UTM-Avo"/>
              </a:rPr>
              <a:t>When did he die?</a:t>
            </a:r>
            <a:endParaRPr lang="en-US" sz="2400" dirty="0"/>
          </a:p>
          <a:p>
            <a:pPr>
              <a:spcBef>
                <a:spcPts val="300"/>
              </a:spcBef>
              <a:spcAft>
                <a:spcPts val="300"/>
              </a:spcAft>
            </a:pPr>
            <a:endParaRPr lang="en-US" sz="2400" b="0" i="0" dirty="0">
              <a:solidFill>
                <a:srgbClr val="000000"/>
              </a:solidFill>
              <a:effectLst/>
              <a:latin typeface="UTM-Avo"/>
            </a:endParaRPr>
          </a:p>
        </p:txBody>
      </p:sp>
    </p:spTree>
    <p:extLst>
      <p:ext uri="{BB962C8B-B14F-4D97-AF65-F5344CB8AC3E}">
        <p14:creationId xmlns:p14="http://schemas.microsoft.com/office/powerpoint/2010/main" val="2533660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rgbClr val="FFFF00"/>
                </a:solidFill>
                <a:latin typeface="UTM Facebook K&amp;T" panose="02040603050506020204" pitchFamily="18" charset="0"/>
                <a:cs typeface="Arial" panose="020B0604020202020204" pitchFamily="34" charset="0"/>
              </a:rPr>
              <a:t>PRE-WRITING</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sp>
        <p:nvSpPr>
          <p:cNvPr id="4" name="Rectangle 3">
            <a:extLst>
              <a:ext uri="{FF2B5EF4-FFF2-40B4-BE49-F238E27FC236}">
                <a16:creationId xmlns:a16="http://schemas.microsoft.com/office/drawing/2014/main" id="{4A7BFE80-4B77-698E-BE4F-34EAF1232090}"/>
              </a:ext>
            </a:extLst>
          </p:cNvPr>
          <p:cNvSpPr/>
          <p:nvPr/>
        </p:nvSpPr>
        <p:spPr>
          <a:xfrm>
            <a:off x="828997" y="768296"/>
            <a:ext cx="7911262" cy="461665"/>
          </a:xfrm>
          <a:prstGeom prst="rect">
            <a:avLst/>
          </a:prstGeom>
        </p:spPr>
        <p:txBody>
          <a:bodyPr wrap="square">
            <a:spAutoFit/>
          </a:bodyPr>
          <a:lstStyle/>
          <a:p>
            <a:pPr algn="just"/>
            <a:r>
              <a:rPr lang="en-US" sz="2400" b="1" kern="0" dirty="0">
                <a:solidFill>
                  <a:srgbClr val="000000"/>
                </a:solidFill>
                <a:effectLst/>
                <a:ea typeface="Times New Roman" panose="02020603050405020304" pitchFamily="18" charset="0"/>
              </a:rPr>
              <a:t>Suggested answers:</a:t>
            </a:r>
            <a:endParaRPr lang="en-US" sz="2400" b="1" dirty="0">
              <a:cs typeface="Times New Roman" panose="02020603050405020304" pitchFamily="18" charset="0"/>
            </a:endParaRPr>
          </a:p>
        </p:txBody>
      </p:sp>
      <p:sp>
        <p:nvSpPr>
          <p:cNvPr id="7" name="TextBox 6">
            <a:extLst>
              <a:ext uri="{FF2B5EF4-FFF2-40B4-BE49-F238E27FC236}">
                <a16:creationId xmlns:a16="http://schemas.microsoft.com/office/drawing/2014/main" id="{87572343-E2AB-3A08-79C3-B80CF9A4A8CC}"/>
              </a:ext>
            </a:extLst>
          </p:cNvPr>
          <p:cNvSpPr txBox="1"/>
          <p:nvPr/>
        </p:nvSpPr>
        <p:spPr>
          <a:xfrm>
            <a:off x="726068" y="1301696"/>
            <a:ext cx="7911262" cy="3570208"/>
          </a:xfrm>
          <a:prstGeom prst="rect">
            <a:avLst/>
          </a:prstGeom>
          <a:noFill/>
        </p:spPr>
        <p:txBody>
          <a:bodyPr wrap="square">
            <a:spAutoFit/>
          </a:bodyPr>
          <a:lstStyle/>
          <a:p>
            <a:pPr>
              <a:spcBef>
                <a:spcPts val="300"/>
              </a:spcBef>
              <a:spcAft>
                <a:spcPts val="300"/>
              </a:spcAft>
            </a:pPr>
            <a:r>
              <a:rPr lang="en-US" sz="2800" b="1" i="0" dirty="0">
                <a:solidFill>
                  <a:srgbClr val="E45A83"/>
                </a:solidFill>
                <a:effectLst/>
                <a:latin typeface="UTMAvoBold"/>
              </a:rPr>
              <a:t>1. </a:t>
            </a:r>
            <a:r>
              <a:rPr lang="en-US" sz="2800" b="0" i="0" dirty="0">
                <a:solidFill>
                  <a:srgbClr val="000000"/>
                </a:solidFill>
                <a:effectLst/>
                <a:latin typeface="UTM-Avo"/>
              </a:rPr>
              <a:t>When and where was Walt Disney born?</a:t>
            </a:r>
          </a:p>
          <a:p>
            <a:pPr>
              <a:spcBef>
                <a:spcPts val="300"/>
              </a:spcBef>
              <a:spcAft>
                <a:spcPts val="300"/>
              </a:spcAft>
            </a:pPr>
            <a:endParaRPr lang="en-US" sz="2800" b="0" i="0" dirty="0">
              <a:solidFill>
                <a:srgbClr val="6D6E71"/>
              </a:solidFill>
              <a:effectLst/>
              <a:latin typeface="UTM-Avo"/>
            </a:endParaRPr>
          </a:p>
          <a:p>
            <a:pPr>
              <a:spcBef>
                <a:spcPts val="300"/>
              </a:spcBef>
              <a:spcAft>
                <a:spcPts val="300"/>
              </a:spcAft>
            </a:pPr>
            <a:r>
              <a:rPr lang="en-US" sz="2800" b="1" i="0" dirty="0">
                <a:solidFill>
                  <a:srgbClr val="E45A83"/>
                </a:solidFill>
                <a:effectLst/>
                <a:latin typeface="UTMAvoBold"/>
              </a:rPr>
              <a:t>2. </a:t>
            </a:r>
            <a:r>
              <a:rPr lang="en-US" sz="2800" b="0" i="0" dirty="0">
                <a:solidFill>
                  <a:srgbClr val="000000"/>
                </a:solidFill>
                <a:effectLst/>
                <a:latin typeface="UTM-Avo"/>
              </a:rPr>
              <a:t>What schools did he attend?</a:t>
            </a:r>
          </a:p>
          <a:p>
            <a:pPr>
              <a:spcBef>
                <a:spcPts val="300"/>
              </a:spcBef>
              <a:spcAft>
                <a:spcPts val="300"/>
              </a:spcAft>
            </a:pPr>
            <a:endParaRPr lang="en-US" sz="2800" b="0" i="0" dirty="0">
              <a:solidFill>
                <a:srgbClr val="6D6E71"/>
              </a:solidFill>
              <a:effectLst/>
              <a:latin typeface="UTM-Avo"/>
            </a:endParaRPr>
          </a:p>
          <a:p>
            <a:pPr>
              <a:spcBef>
                <a:spcPts val="300"/>
              </a:spcBef>
              <a:spcAft>
                <a:spcPts val="300"/>
              </a:spcAft>
            </a:pPr>
            <a:endParaRPr lang="en-US" sz="2800" b="1" i="0" dirty="0">
              <a:solidFill>
                <a:srgbClr val="E45A83"/>
              </a:solidFill>
              <a:effectLst/>
              <a:latin typeface="UTMAvoBold"/>
            </a:endParaRPr>
          </a:p>
          <a:p>
            <a:pPr>
              <a:spcBef>
                <a:spcPts val="300"/>
              </a:spcBef>
              <a:spcAft>
                <a:spcPts val="300"/>
              </a:spcAft>
            </a:pPr>
            <a:r>
              <a:rPr lang="en-US" sz="2800" b="1" i="0" dirty="0">
                <a:solidFill>
                  <a:srgbClr val="E45A83"/>
                </a:solidFill>
                <a:effectLst/>
                <a:latin typeface="UTMAvoBold"/>
              </a:rPr>
              <a:t>3. </a:t>
            </a:r>
            <a:r>
              <a:rPr lang="en-US" sz="2800" b="0" i="0" dirty="0">
                <a:solidFill>
                  <a:srgbClr val="000000"/>
                </a:solidFill>
                <a:effectLst/>
                <a:latin typeface="UTM-Avo"/>
              </a:rPr>
              <a:t>What talent did he have?</a:t>
            </a:r>
          </a:p>
          <a:p>
            <a:pPr>
              <a:spcBef>
                <a:spcPts val="300"/>
              </a:spcBef>
              <a:spcAft>
                <a:spcPts val="300"/>
              </a:spcAft>
            </a:pPr>
            <a:endParaRPr lang="en-US" sz="2800" b="0" i="0" dirty="0">
              <a:solidFill>
                <a:srgbClr val="000000"/>
              </a:solidFill>
              <a:effectLst/>
              <a:latin typeface="UTM-Avo"/>
            </a:endParaRPr>
          </a:p>
        </p:txBody>
      </p:sp>
      <p:sp>
        <p:nvSpPr>
          <p:cNvPr id="8" name="TextBox 7">
            <a:extLst>
              <a:ext uri="{FF2B5EF4-FFF2-40B4-BE49-F238E27FC236}">
                <a16:creationId xmlns:a16="http://schemas.microsoft.com/office/drawing/2014/main" id="{57066E29-E472-A743-543A-DA3A2497F320}"/>
              </a:ext>
            </a:extLst>
          </p:cNvPr>
          <p:cNvSpPr txBox="1"/>
          <p:nvPr/>
        </p:nvSpPr>
        <p:spPr>
          <a:xfrm>
            <a:off x="990600" y="1670781"/>
            <a:ext cx="5304692" cy="523220"/>
          </a:xfrm>
          <a:prstGeom prst="rect">
            <a:avLst/>
          </a:prstGeom>
          <a:noFill/>
        </p:spPr>
        <p:txBody>
          <a:bodyPr wrap="square">
            <a:spAutoFit/>
          </a:bodyPr>
          <a:lstStyle/>
          <a:p>
            <a:r>
              <a:rPr lang="en-US" sz="2800" dirty="0">
                <a:solidFill>
                  <a:srgbClr val="2B03FF"/>
                </a:solidFill>
              </a:rPr>
              <a:t>He was born in Chicago in 1901. </a:t>
            </a:r>
          </a:p>
        </p:txBody>
      </p:sp>
      <p:sp>
        <p:nvSpPr>
          <p:cNvPr id="11" name="TextBox 10">
            <a:extLst>
              <a:ext uri="{FF2B5EF4-FFF2-40B4-BE49-F238E27FC236}">
                <a16:creationId xmlns:a16="http://schemas.microsoft.com/office/drawing/2014/main" id="{87B4680B-46A1-7439-5E40-C8BAB21F7465}"/>
              </a:ext>
            </a:extLst>
          </p:cNvPr>
          <p:cNvSpPr txBox="1"/>
          <p:nvPr/>
        </p:nvSpPr>
        <p:spPr>
          <a:xfrm>
            <a:off x="925772" y="2843470"/>
            <a:ext cx="7711558" cy="954107"/>
          </a:xfrm>
          <a:prstGeom prst="rect">
            <a:avLst/>
          </a:prstGeom>
          <a:noFill/>
        </p:spPr>
        <p:txBody>
          <a:bodyPr wrap="square">
            <a:spAutoFit/>
          </a:bodyPr>
          <a:lstStyle/>
          <a:p>
            <a:r>
              <a:rPr lang="en-US" sz="2800" dirty="0">
                <a:solidFill>
                  <a:srgbClr val="2B03FF"/>
                </a:solidFill>
              </a:rPr>
              <a:t>He attended Brenton Grammar School, but dropped out at the age of 16.</a:t>
            </a:r>
          </a:p>
        </p:txBody>
      </p:sp>
      <p:sp>
        <p:nvSpPr>
          <p:cNvPr id="20" name="TextBox 19">
            <a:extLst>
              <a:ext uri="{FF2B5EF4-FFF2-40B4-BE49-F238E27FC236}">
                <a16:creationId xmlns:a16="http://schemas.microsoft.com/office/drawing/2014/main" id="{6D3E0813-6E4A-74C3-A0E6-B8A6DC7268B2}"/>
              </a:ext>
            </a:extLst>
          </p:cNvPr>
          <p:cNvSpPr txBox="1"/>
          <p:nvPr/>
        </p:nvSpPr>
        <p:spPr>
          <a:xfrm>
            <a:off x="925772" y="4185436"/>
            <a:ext cx="6277708" cy="523220"/>
          </a:xfrm>
          <a:prstGeom prst="rect">
            <a:avLst/>
          </a:prstGeom>
          <a:noFill/>
        </p:spPr>
        <p:txBody>
          <a:bodyPr wrap="square">
            <a:spAutoFit/>
          </a:bodyPr>
          <a:lstStyle/>
          <a:p>
            <a:pPr marL="0" marR="0" indent="-1270">
              <a:spcBef>
                <a:spcPts val="0"/>
              </a:spcBef>
              <a:spcAft>
                <a:spcPts val="0"/>
              </a:spcAft>
            </a:pPr>
            <a:r>
              <a:rPr lang="en-US" sz="2800" dirty="0">
                <a:solidFill>
                  <a:srgbClr val="2B03FF"/>
                </a:solidFill>
                <a:effectLst/>
                <a:ea typeface="Times New Roman" panose="02020603050405020304" pitchFamily="18" charset="0"/>
                <a:cs typeface="Times New Roman" panose="02020603050405020304" pitchFamily="18" charset="0"/>
              </a:rPr>
              <a:t>He had talent for drawing and painting.</a:t>
            </a:r>
          </a:p>
        </p:txBody>
      </p:sp>
    </p:spTree>
    <p:extLst>
      <p:ext uri="{BB962C8B-B14F-4D97-AF65-F5344CB8AC3E}">
        <p14:creationId xmlns:p14="http://schemas.microsoft.com/office/powerpoint/2010/main" val="264343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20"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1913</TotalTime>
  <Words>852</Words>
  <Application>Microsoft Office PowerPoint</Application>
  <PresentationFormat>On-screen Show (16:9)</PresentationFormat>
  <Paragraphs>115</Paragraphs>
  <Slides>17</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17</vt:i4>
      </vt:variant>
    </vt:vector>
  </HeadingPairs>
  <TitlesOfParts>
    <vt:vector size="30" baseType="lpstr">
      <vt:lpstr>Adobe Gothic Std B</vt:lpstr>
      <vt:lpstr>Arial</vt:lpstr>
      <vt:lpstr>Bookman Old Style</vt:lpstr>
      <vt:lpstr>Calibri</vt:lpstr>
      <vt:lpstr>Calibri Light</vt:lpstr>
      <vt:lpstr>Montserrat Medium</vt:lpstr>
      <vt:lpstr>Myriad Pro</vt:lpstr>
      <vt:lpstr>Times New Roman</vt:lpstr>
      <vt:lpstr>UTM Facebook K&amp;T</vt:lpstr>
      <vt:lpstr>UTM-Avo</vt:lpstr>
      <vt:lpstr>UTMAvoBold</vt:lpstr>
      <vt:lpstr>UTMFacebookK&amp;TBold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Windows 10</cp:lastModifiedBy>
  <cp:revision>80</cp:revision>
  <dcterms:created xsi:type="dcterms:W3CDTF">2020-12-09T02:04:09Z</dcterms:created>
  <dcterms:modified xsi:type="dcterms:W3CDTF">2024-09-30T07:47:06Z</dcterms:modified>
</cp:coreProperties>
</file>