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6" r:id="rId2"/>
    <p:sldId id="278" r:id="rId3"/>
    <p:sldId id="322" r:id="rId4"/>
    <p:sldId id="274" r:id="rId5"/>
    <p:sldId id="317" r:id="rId6"/>
    <p:sldId id="283" r:id="rId7"/>
    <p:sldId id="301" r:id="rId8"/>
    <p:sldId id="302" r:id="rId9"/>
    <p:sldId id="318" r:id="rId10"/>
    <p:sldId id="285" r:id="rId11"/>
    <p:sldId id="280" r:id="rId12"/>
    <p:sldId id="287" r:id="rId13"/>
    <p:sldId id="319" r:id="rId14"/>
    <p:sldId id="260" r:id="rId15"/>
    <p:sldId id="261" r:id="rId16"/>
    <p:sldId id="263" r:id="rId17"/>
    <p:sldId id="320" r:id="rId18"/>
    <p:sldId id="292" r:id="rId19"/>
    <p:sldId id="293" r:id="rId20"/>
    <p:sldId id="32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88C"/>
    <a:srgbClr val="F26532"/>
    <a:srgbClr val="006673"/>
    <a:srgbClr val="A3DBE1"/>
    <a:srgbClr val="E26714"/>
    <a:srgbClr val="EE8640"/>
    <a:srgbClr val="048DA4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187" autoAdjust="0"/>
  </p:normalViewPr>
  <p:slideViewPr>
    <p:cSldViewPr snapToGrid="0" showGuides="1">
      <p:cViewPr varScale="1">
        <p:scale>
          <a:sx n="80" d="100"/>
          <a:sy n="80" d="100"/>
        </p:scale>
        <p:origin x="30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4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40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57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notesSlide" Target="../notesSlides/notesSlide1.xml"/><Relationship Id="rId5" Type="http://schemas.microsoft.com/office/2007/relationships/media" Target="../media/media3.mp3"/><Relationship Id="rId10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4255614" y="3708890"/>
            <a:ext cx="413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FB7BD"/>
                </a:solidFill>
              </a:rPr>
              <a:t>A talented artist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MUSIC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476844"/>
              </p:ext>
            </p:extLst>
          </p:nvPr>
        </p:nvGraphicFramePr>
        <p:xfrm>
          <a:off x="846993" y="1262957"/>
          <a:ext cx="10498014" cy="499656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13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9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5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355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latin typeface="+mn-lt"/>
                        </a:rPr>
                        <a:t>New words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latin typeface="+mn-lt"/>
                        </a:rPr>
                        <a:t>Pronunciation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latin typeface="+mn-lt"/>
                        </a:rPr>
                        <a:t>Meaning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1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talented (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adj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  <a:p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tæləntɪd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/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having a natural ability to do something well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3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musical instrument (n)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/ˌ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mjuːzɪkl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ɪnstrəmənt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</a:p>
                    <a:p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an object used for producing musical sounds, for example a piano or a drum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trumpet (n)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trʌmpɪt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/ </a:t>
                      </a:r>
                    </a:p>
                    <a:p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a brass musical instrument made of a curved metal tube that you blow into, with three valves for changing the note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perform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pəˈfɔːm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</a:p>
                    <a:p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entertain an audience by playing a piece of music, acting in a play, etc. </a:t>
                      </a:r>
                    </a:p>
                    <a:p>
                      <a:endParaRPr lang="en-US" sz="2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513585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4062993" y="1709994"/>
            <a:ext cx="4066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FB7BD"/>
                </a:solidFill>
              </a:rPr>
              <a:t>A talented artist</a:t>
            </a:r>
            <a:endParaRPr lang="en-US" sz="32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1" name="image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584439" y="2177476"/>
            <a:ext cx="4742931" cy="440479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746747" y="2399039"/>
            <a:ext cx="11034945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/>
              <a:t>Mai: That pop singer looks great, Ann!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Ann: Yeah. He’s a popular teen idol around the world now.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Mai: Really? You must be a fan of his!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Ann: Yep, I really love his music. He’s a talented artist who can write music and play many musical instruments. He has received several awards such as the Grammy, Billboard Music and Teen Choice Awards.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Mai: Wow! Did he go to a music school</a:t>
            </a:r>
            <a:r>
              <a:rPr lang="en-US" sz="2400" dirty="0" smtClean="0"/>
              <a:t>?</a:t>
            </a:r>
          </a:p>
          <a:p>
            <a:pPr>
              <a:lnSpc>
                <a:spcPct val="130000"/>
              </a:lnSpc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4463044" y="1576356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talented artist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5773" y="142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578527" y="2062636"/>
            <a:ext cx="11034945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/>
              <a:t>Ann: No, he didn’t, but he learnt to play the piano, drums, guitar, and trumpet by himself. When he was a teenager, he performed at the local theatre in his home town during the tourist season.</a:t>
            </a:r>
          </a:p>
          <a:p>
            <a:pPr algn="just">
              <a:lnSpc>
                <a:spcPct val="130000"/>
              </a:lnSpc>
            </a:pPr>
            <a:r>
              <a:rPr lang="en-US" sz="2400" dirty="0" smtClean="0"/>
              <a:t>Mai</a:t>
            </a:r>
            <a:r>
              <a:rPr lang="en-US" sz="2400" dirty="0"/>
              <a:t>: How did he become famous?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Ann: Well, when he was 12, his mother started to upload his cover song videos on </a:t>
            </a:r>
            <a:r>
              <a:rPr lang="en-US" sz="2400" dirty="0" smtClean="0"/>
              <a:t>social media</a:t>
            </a:r>
            <a:r>
              <a:rPr lang="en-US" sz="2400" dirty="0"/>
              <a:t>, and the videos made him an online star within a couple of months.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Mai: Sounds amazing!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Ann: And his videos have reached more than two billion total views. Many fans say that his beautiful songs have helped bring more love into their lives.</a:t>
            </a:r>
          </a:p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4567173" y="145959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talented artist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9" name="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5773" y="142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875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following questions.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411342" y="1578676"/>
            <a:ext cx="6096000" cy="36360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Who are Ann and Mai talking about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What is he good at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What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made him popular?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96079" y="2348725"/>
            <a:ext cx="492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30361" y="2357079"/>
            <a:ext cx="14243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20964" y="3259496"/>
            <a:ext cx="492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323064" y="3259496"/>
            <a:ext cx="699591" cy="234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96078" y="5086753"/>
            <a:ext cx="492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37791" y="5086753"/>
            <a:ext cx="492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13865" y="5098607"/>
            <a:ext cx="8316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550004" y="1873720"/>
            <a:ext cx="5717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They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are talking about a young pop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singer.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5550001" y="2893380"/>
            <a:ext cx="8715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He is good at writing music and playing many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musical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instruments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50003" y="4607096"/>
            <a:ext cx="5579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His cover song videos made him popular.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5550002" y="2317628"/>
            <a:ext cx="533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5788C"/>
                </a:solidFill>
              </a:rPr>
              <a:t>(Mai 1: That pop singer looks great.)</a:t>
            </a:r>
            <a:endParaRPr lang="en-US" sz="2400" dirty="0">
              <a:solidFill>
                <a:srgbClr val="05788C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50001" y="3709943"/>
            <a:ext cx="5717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5788C"/>
                </a:solidFill>
              </a:rPr>
              <a:t>(Ann 2</a:t>
            </a:r>
            <a:r>
              <a:rPr lang="en-US" sz="2400" dirty="0">
                <a:solidFill>
                  <a:srgbClr val="05788C"/>
                </a:solidFill>
              </a:rPr>
              <a:t>: He’s a talented artist who can write music and play many musical instruments.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50001" y="4991148"/>
            <a:ext cx="676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5788C"/>
                </a:solidFill>
              </a:rPr>
              <a:t>(Ann 4</a:t>
            </a:r>
            <a:r>
              <a:rPr lang="en-US" sz="2400" dirty="0">
                <a:solidFill>
                  <a:srgbClr val="05788C"/>
                </a:solidFill>
              </a:rPr>
              <a:t>: Well, when he was 12, his mother started to upload his cover song videos on social</a:t>
            </a:r>
          </a:p>
          <a:p>
            <a:r>
              <a:rPr lang="en-US" sz="2400" dirty="0">
                <a:solidFill>
                  <a:srgbClr val="05788C"/>
                </a:solidFill>
              </a:rPr>
              <a:t>media, and the videos made him an online star within a couple of months</a:t>
            </a:r>
            <a:r>
              <a:rPr lang="en-US" sz="2400" dirty="0" smtClean="0">
                <a:solidFill>
                  <a:srgbClr val="05788C"/>
                </a:solidFill>
              </a:rPr>
              <a:t>.)</a:t>
            </a:r>
            <a:endParaRPr lang="en-US" sz="2400" dirty="0">
              <a:solidFill>
                <a:srgbClr val="0578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74481" y="1154606"/>
            <a:ext cx="9962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words or phrases in the conversation which refer to</a:t>
            </a:r>
            <a:r>
              <a:rPr lang="en-US" sz="24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367" y="1988402"/>
            <a:ext cx="554983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 smtClean="0"/>
              <a:t>a type of music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 smtClean="0"/>
              <a:t>music awards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 smtClean="0"/>
              <a:t>musical instruments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 smtClean="0"/>
              <a:t>ways of sharing information and videos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127103" y="1894679"/>
            <a:ext cx="374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5788C"/>
                </a:solidFill>
              </a:rPr>
              <a:t>pop</a:t>
            </a:r>
            <a:endParaRPr lang="en-US" sz="3200" dirty="0">
              <a:solidFill>
                <a:srgbClr val="05788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7103" y="2680655"/>
            <a:ext cx="5795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Grammy, Billboard Music and Teen Choice Awards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0" y="3926994"/>
            <a:ext cx="579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piano, drums, guitar, and trumpet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8205" y="5019463"/>
            <a:ext cx="374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143018"/>
            <a:ext cx="8123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the two parts to make complete sentences.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37120" y="1938545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This artist didn’t go to a music school,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37119" y="3000892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His beautiful songs have helped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37118" y="4114082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His mother started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7176" y="5227272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He is a talented artist,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11815" y="1935748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and he has received several awards.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611814" y="3000892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to upload his cover song videos on social media.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11813" y="4114082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bring more love to people’s lives.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11812" y="5227272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d. but he learnt to play musical instruments by himself.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" name="Straight Arrow Connector 6"/>
          <p:cNvCxnSpPr>
            <a:stCxn id="2" idx="3"/>
            <a:endCxn id="19" idx="1"/>
          </p:cNvCxnSpPr>
          <p:nvPr/>
        </p:nvCxnSpPr>
        <p:spPr>
          <a:xfrm>
            <a:off x="3812345" y="2432313"/>
            <a:ext cx="2799467" cy="32887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8" idx="1"/>
          </p:cNvCxnSpPr>
          <p:nvPr/>
        </p:nvCxnSpPr>
        <p:spPr>
          <a:xfrm>
            <a:off x="3812342" y="3457254"/>
            <a:ext cx="2799471" cy="11505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3"/>
            <a:endCxn id="17" idx="1"/>
          </p:cNvCxnSpPr>
          <p:nvPr/>
        </p:nvCxnSpPr>
        <p:spPr>
          <a:xfrm flipV="1">
            <a:off x="3812343" y="3494660"/>
            <a:ext cx="2799471" cy="11131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3" idx="1"/>
          </p:cNvCxnSpPr>
          <p:nvPr/>
        </p:nvCxnSpPr>
        <p:spPr>
          <a:xfrm flipV="1">
            <a:off x="3812342" y="2429516"/>
            <a:ext cx="2799473" cy="33289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6" grpId="0" animBg="1"/>
      <p:bldP spid="3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96137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about your </a:t>
            </a:r>
            <a:r>
              <a:rPr lang="en-US" sz="2400" b="1" dirty="0" err="1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singer or musical band. You should mention who </a:t>
            </a:r>
            <a:r>
              <a:rPr lang="en-US" sz="2400" b="1" dirty="0" smtClean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 </a:t>
            </a:r>
            <a:r>
              <a:rPr lang="en-US" sz="24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is, what </a:t>
            </a:r>
            <a:r>
              <a:rPr lang="en-US" sz="2400" b="1" dirty="0" smtClean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 </a:t>
            </a:r>
            <a:r>
              <a:rPr lang="en-US" sz="24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good at, what makes her/ him famous</a:t>
            </a:r>
            <a:r>
              <a:rPr lang="en-US" sz="2400" b="1" dirty="0" smtClean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578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88950" y="188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026" name="Picture 2" descr="Kết quả hình ảnh cho son tung m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0" y="2450106"/>
            <a:ext cx="4607844" cy="331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em ảnh nguồ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67" y="2450106"/>
            <a:ext cx="47625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936628" y="2123749"/>
            <a:ext cx="85840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00" indent="-571500">
              <a:buFont typeface="Wingdings" panose="05000000000000000000" pitchFamily="2" charset="2"/>
              <a:buChar char="ü"/>
            </a:pPr>
            <a:r>
              <a:rPr lang="en-US" sz="3600" dirty="0"/>
              <a:t>Gain an overview about the topic </a:t>
            </a:r>
            <a:r>
              <a:rPr lang="en-US" sz="3600" i="1" dirty="0" smtClean="0"/>
              <a:t>Music</a:t>
            </a:r>
            <a:endParaRPr lang="en-US" sz="3600" dirty="0"/>
          </a:p>
          <a:p>
            <a:pPr marL="698500" indent="-571500">
              <a:buFont typeface="Wingdings" panose="05000000000000000000" pitchFamily="2" charset="2"/>
              <a:buChar char="ü"/>
            </a:pPr>
            <a:r>
              <a:rPr lang="en-US" sz="3600" dirty="0" err="1" smtClean="0"/>
              <a:t>Memorise</a:t>
            </a:r>
            <a:r>
              <a:rPr lang="en-US" sz="3600" dirty="0" smtClean="0"/>
              <a:t> </a:t>
            </a:r>
            <a:r>
              <a:rPr lang="en-US" sz="3600" dirty="0"/>
              <a:t>vocabulary to talk about </a:t>
            </a:r>
            <a:r>
              <a:rPr lang="en-US" sz="3600" dirty="0" smtClean="0"/>
              <a:t>music idols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Do </a:t>
            </a:r>
            <a:r>
              <a:rPr lang="en-US" sz="3600" dirty="0"/>
              <a:t>exercises in the </a:t>
            </a:r>
            <a:r>
              <a:rPr lang="en-US" sz="3600" dirty="0" smtClean="0"/>
              <a:t>workbook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Project preparation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420001" y="2524837"/>
            <a:ext cx="80463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Gain </a:t>
            </a:r>
            <a:r>
              <a:rPr lang="en-US" sz="2800" dirty="0" smtClean="0"/>
              <a:t>an </a:t>
            </a:r>
            <a:r>
              <a:rPr lang="en-US" sz="2800" dirty="0"/>
              <a:t>overview about the vocabulary related to the topic Music and main grammatical points taught in this unit;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/>
              <a:t>Memorise</a:t>
            </a:r>
            <a:r>
              <a:rPr lang="en-US" sz="2800" dirty="0" smtClean="0"/>
              <a:t> </a:t>
            </a:r>
            <a:r>
              <a:rPr lang="en-US" sz="2800" dirty="0"/>
              <a:t>vocabulary to talk </a:t>
            </a:r>
            <a:r>
              <a:rPr lang="en-US" sz="2800" dirty="0" smtClean="0"/>
              <a:t>about </a:t>
            </a:r>
            <a:r>
              <a:rPr lang="en-US" sz="2800" dirty="0"/>
              <a:t>musical idols.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743870" y="1725349"/>
            <a:ext cx="1067950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Project preparation</a:t>
            </a:r>
          </a:p>
          <a:p>
            <a:pPr algn="ctr"/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/>
            <a:r>
              <a:rPr lang="en-US" sz="2400" dirty="0" smtClean="0"/>
              <a:t>+ do </a:t>
            </a:r>
            <a:r>
              <a:rPr lang="en-US" sz="2400" dirty="0"/>
              <a:t>research on a form of traditional music in Viet Nam or another country</a:t>
            </a:r>
          </a:p>
          <a:p>
            <a:pPr lvl="0"/>
            <a:r>
              <a:rPr lang="en-US" sz="2400" dirty="0"/>
              <a:t>+ include information related to the points stated on the Project page or </a:t>
            </a:r>
            <a:r>
              <a:rPr lang="en-US" sz="2400" dirty="0" smtClean="0"/>
              <a:t>prepare </a:t>
            </a:r>
            <a:r>
              <a:rPr lang="en-US" sz="2400" dirty="0"/>
              <a:t>a poster (drawing, pictures) presenting the research results. </a:t>
            </a:r>
          </a:p>
          <a:p>
            <a:pPr lvl="0"/>
            <a:r>
              <a:rPr lang="en-US" sz="2400" dirty="0"/>
              <a:t>+ give an oral presentation of the research results in the last lesson of the unit. </a:t>
            </a:r>
          </a:p>
          <a:p>
            <a:pPr marL="342900" lvl="0" indent="-342900">
              <a:buFontTx/>
              <a:buChar char="-"/>
            </a:pPr>
            <a:endParaRPr lang="en-US" sz="2400" dirty="0"/>
          </a:p>
          <a:p>
            <a:pPr lvl="0"/>
            <a:r>
              <a:rPr lang="en-US" sz="2400" b="1" i="1" dirty="0" smtClean="0"/>
              <a:t>(You can </a:t>
            </a:r>
            <a:r>
              <a:rPr lang="en-US" sz="2400" b="1" i="1" dirty="0"/>
              <a:t>search for ideas on the Internet, in the newspaper, etc</a:t>
            </a:r>
            <a:r>
              <a:rPr lang="en-US" sz="2400" b="1" i="1" dirty="0" smtClean="0"/>
              <a:t>. or talk to experts </a:t>
            </a:r>
            <a:r>
              <a:rPr lang="en-US" sz="2400" b="1" i="1" dirty="0"/>
              <a:t>for </a:t>
            </a:r>
            <a:r>
              <a:rPr lang="en-US" sz="2400" b="1" i="1" dirty="0" smtClean="0"/>
              <a:t>reference and you should </a:t>
            </a:r>
            <a:r>
              <a:rPr lang="en-US" sz="2400" b="1" i="1" dirty="0"/>
              <a:t>use photos/pictures to illustrate </a:t>
            </a:r>
            <a:r>
              <a:rPr lang="en-US" sz="2400" b="1" i="1" dirty="0" smtClean="0"/>
              <a:t>your ideas.)</a:t>
            </a:r>
            <a:endParaRPr lang="en-US" sz="2400" b="1" i="1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020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7075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480800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Guess </a:t>
            </a:r>
            <a:r>
              <a:rPr lang="en-US" dirty="0">
                <a:solidFill>
                  <a:srgbClr val="006673"/>
                </a:solidFill>
              </a:rPr>
              <a:t>the name of the songs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379272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885187" y="1131950"/>
            <a:ext cx="8421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FB7BD"/>
                </a:solidFill>
              </a:rPr>
              <a:t>Guess the name of the songs</a:t>
            </a:r>
            <a:endParaRPr lang="en-US" sz="48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399" y="2398719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1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4398" y="3240436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2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14397" y="4082153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3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14396" y="4923870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4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14395" y="5756824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5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Justin Bieber - Love Yourself  (PURPOSE  The Movemen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2413348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6974" y="2428355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Love yourself</a:t>
            </a:r>
            <a:endParaRPr lang="en-US" sz="3200" dirty="0"/>
          </a:p>
        </p:txBody>
      </p:sp>
      <p:pic>
        <p:nvPicPr>
          <p:cNvPr id="15" name="Justin Bieber - Sorry (PURPOSE  The Movemen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3240436"/>
            <a:ext cx="609600" cy="609600"/>
          </a:xfrm>
          <a:prstGeom prst="rect">
            <a:avLst/>
          </a:prstGeom>
        </p:spPr>
      </p:pic>
      <p:pic>
        <p:nvPicPr>
          <p:cNvPr id="16" name="Justin Bieber - What Do You Me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5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4098388"/>
            <a:ext cx="609600" cy="609600"/>
          </a:xfrm>
          <a:prstGeom prst="rect">
            <a:avLst/>
          </a:prstGeom>
        </p:spPr>
      </p:pic>
      <p:pic>
        <p:nvPicPr>
          <p:cNvPr id="17" name="Justin Bieber - Where Are You Now STUDIO VERSION (My World 2.0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4956340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96974" y="3240436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Sorry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4455270" y="4052517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do you mean?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496974" y="4862011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Where are you now</a:t>
            </a:r>
            <a:endParaRPr lang="en-US" sz="3200" dirty="0"/>
          </a:p>
        </p:txBody>
      </p:sp>
      <p:pic>
        <p:nvPicPr>
          <p:cNvPr id="21" name="Stuck in the Moment - Justin Bieber + Lyrics (My World 2.0 Studio Version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5814292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96973" y="5673313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Stuck in moment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62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51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29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6749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33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7675" y="2693531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26532"/>
                </a:solidFill>
              </a:rPr>
              <a:t>Love yourself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17674" y="3217841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26532"/>
                </a:solidFill>
              </a:rPr>
              <a:t>Sorry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84848" y="3796669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26532"/>
                </a:solidFill>
              </a:rPr>
              <a:t>What do you mean?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4848" y="4396165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26532"/>
                </a:solidFill>
              </a:rPr>
              <a:t>Where are you now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7674" y="4955113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26532"/>
                </a:solidFill>
              </a:rPr>
              <a:t>Stuck in moment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5999" y="2918837"/>
            <a:ext cx="50678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Whose songs are they?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en-US" sz="3200" dirty="0"/>
              <a:t>They are Justin Bieber’s</a:t>
            </a:r>
            <a:r>
              <a:rPr lang="en-US" sz="3200" dirty="0" smtClean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Is he a talented singer?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Yes, he is considered the Prince of Pop.</a:t>
            </a:r>
          </a:p>
          <a:p>
            <a:endParaRPr lang="en-US" sz="3200" dirty="0"/>
          </a:p>
          <a:p>
            <a:pPr marL="457200" indent="-457200">
              <a:buFontTx/>
              <a:buChar char="-"/>
            </a:pPr>
            <a:endParaRPr lang="en-US" sz="3200" dirty="0" smtClean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885187" y="1131950"/>
            <a:ext cx="8421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FB7BD"/>
                </a:solidFill>
              </a:rPr>
              <a:t>Guess the name of the songs</a:t>
            </a:r>
            <a:endParaRPr lang="en-US" sz="4800" b="1" dirty="0">
              <a:solidFill>
                <a:srgbClr val="0FB7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0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4176" y="4328518"/>
            <a:ext cx="5165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</a:rPr>
              <a:t>having a natural ability to do something well </a:t>
            </a:r>
            <a:endParaRPr lang="en-US" sz="2800" dirty="0"/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148336" y="1625825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26532"/>
                </a:solidFill>
              </a:rPr>
              <a:t>talented </a:t>
            </a:r>
            <a:r>
              <a:rPr lang="en-US" sz="4800" dirty="0" smtClean="0">
                <a:solidFill>
                  <a:srgbClr val="F26532"/>
                </a:solidFill>
              </a:rPr>
              <a:t>(</a:t>
            </a:r>
            <a:r>
              <a:rPr lang="en-US" sz="4800" dirty="0" err="1" smtClean="0">
                <a:solidFill>
                  <a:srgbClr val="F26532"/>
                </a:solidFill>
              </a:rPr>
              <a:t>adj</a:t>
            </a:r>
            <a:r>
              <a:rPr lang="en-US" sz="4800" dirty="0" smtClean="0">
                <a:solidFill>
                  <a:srgbClr val="F26532"/>
                </a:solidFill>
              </a:rPr>
              <a:t>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1408" y="2741816"/>
            <a:ext cx="2386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/ˈ</a:t>
            </a:r>
            <a:r>
              <a:rPr lang="en-US" sz="3200" b="1" dirty="0" err="1">
                <a:solidFill>
                  <a:srgbClr val="0FB7BD"/>
                </a:solidFill>
              </a:rPr>
              <a:t>tæləntɪd</a:t>
            </a:r>
            <a:r>
              <a:rPr lang="en-US" sz="32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1" name="image4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67093" y="2093669"/>
            <a:ext cx="3316389" cy="3350527"/>
          </a:xfrm>
          <a:prstGeom prst="rect">
            <a:avLst/>
          </a:prstGeom>
          <a:ln/>
        </p:spPr>
      </p:pic>
      <p:pic>
        <p:nvPicPr>
          <p:cNvPr id="4" name="talen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54300" y="3481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0" y="1685964"/>
            <a:ext cx="7872984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800"/>
              </a:lnSpc>
              <a:spcBef>
                <a:spcPts val="0"/>
              </a:spcBef>
              <a:buNone/>
            </a:pPr>
            <a:r>
              <a:rPr lang="en-US" sz="6000" b="1" dirty="0">
                <a:solidFill>
                  <a:srgbClr val="F26532"/>
                </a:solidFill>
              </a:rPr>
              <a:t>musical </a:t>
            </a:r>
            <a:r>
              <a:rPr lang="en-US" sz="6000" b="1" dirty="0" smtClean="0">
                <a:solidFill>
                  <a:srgbClr val="F26532"/>
                </a:solidFill>
              </a:rPr>
              <a:t>instrument</a:t>
            </a:r>
            <a:br>
              <a:rPr lang="en-US" sz="6000" b="1" dirty="0" smtClean="0">
                <a:solidFill>
                  <a:srgbClr val="F26532"/>
                </a:solidFill>
              </a:rPr>
            </a:br>
            <a:r>
              <a:rPr lang="en-US" sz="1800" b="1" dirty="0" smtClean="0">
                <a:solidFill>
                  <a:srgbClr val="F26532"/>
                </a:solidFill>
              </a:rPr>
              <a:t> </a:t>
            </a:r>
            <a:r>
              <a:rPr lang="en-US" sz="4400" dirty="0" smtClean="0">
                <a:solidFill>
                  <a:srgbClr val="F26532"/>
                </a:solidFill>
              </a:rPr>
              <a:t>(n</a:t>
            </a:r>
            <a:r>
              <a:rPr lang="en-US" sz="4400" dirty="0">
                <a:solidFill>
                  <a:srgbClr val="F26532"/>
                </a:solidFill>
              </a:rPr>
              <a:t>)</a:t>
            </a:r>
            <a:r>
              <a:rPr lang="en-US" sz="6000" b="1" dirty="0">
                <a:solidFill>
                  <a:srgbClr val="F26532"/>
                </a:solidFill>
              </a:rPr>
              <a:t> </a:t>
            </a:r>
            <a:endParaRPr lang="en-US" sz="60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3349" y="4850172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 object used for producing musical sounds, for </a:t>
            </a:r>
            <a:r>
              <a:rPr lang="en-US" sz="2800" dirty="0" smtClean="0"/>
              <a:t>example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/>
              <a:t>a piano or a drum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10694" y="3015759"/>
            <a:ext cx="4270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/ˌ</a:t>
            </a:r>
            <a:r>
              <a:rPr lang="en-US" sz="3200" b="1" dirty="0" err="1">
                <a:solidFill>
                  <a:srgbClr val="0FB7BD"/>
                </a:solidFill>
              </a:rPr>
              <a:t>mjuːzɪkl</a:t>
            </a:r>
            <a:r>
              <a:rPr lang="en-US" sz="3200" b="1" dirty="0">
                <a:solidFill>
                  <a:srgbClr val="0FB7BD"/>
                </a:solidFill>
              </a:rPr>
              <a:t> ˈ</a:t>
            </a:r>
            <a:r>
              <a:rPr lang="en-US" sz="3200" b="1" dirty="0" err="1" smtClean="0">
                <a:solidFill>
                  <a:srgbClr val="0FB7BD"/>
                </a:solidFill>
              </a:rPr>
              <a:t>ɪnstrəmənt</a:t>
            </a:r>
            <a:r>
              <a:rPr lang="en-US" sz="3200" b="1" dirty="0" smtClean="0">
                <a:solidFill>
                  <a:srgbClr val="0FB7BD"/>
                </a:solidFill>
              </a:rPr>
              <a:t>/</a:t>
            </a:r>
            <a:endParaRPr lang="en-US" sz="3200" b="1" dirty="0">
              <a:solidFill>
                <a:srgbClr val="0FB7BD"/>
              </a:solidFill>
            </a:endParaRPr>
          </a:p>
        </p:txBody>
      </p:sp>
      <p:pic>
        <p:nvPicPr>
          <p:cNvPr id="4" name="musical_instru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3737" y="3796915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0" y="2317357"/>
            <a:ext cx="3917810" cy="391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26532"/>
                </a:solidFill>
              </a:rPr>
              <a:t>trumpet </a:t>
            </a:r>
            <a:r>
              <a:rPr lang="en-US" sz="4000" dirty="0">
                <a:solidFill>
                  <a:srgbClr val="F26532"/>
                </a:solidFill>
              </a:rPr>
              <a:t>(n) 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5960" y="4346806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brass musical instrument made of a curved metal tube that you blow into, with three valves for changing the note </a:t>
            </a:r>
          </a:p>
        </p:txBody>
      </p:sp>
      <p:sp>
        <p:nvSpPr>
          <p:cNvPr id="2" name="Rectangle 1"/>
          <p:cNvSpPr/>
          <p:nvPr/>
        </p:nvSpPr>
        <p:spPr>
          <a:xfrm>
            <a:off x="2962758" y="2771761"/>
            <a:ext cx="2061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/ˈ</a:t>
            </a:r>
            <a:r>
              <a:rPr lang="en-US" sz="3200" b="1" dirty="0" err="1">
                <a:solidFill>
                  <a:srgbClr val="0FB7BD"/>
                </a:solidFill>
              </a:rPr>
              <a:t>trʌmpɪt</a:t>
            </a:r>
            <a:r>
              <a:rPr lang="en-US" sz="32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trump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7020" y="35839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8404" y="2085960"/>
            <a:ext cx="4161101" cy="299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73284" y="175469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26532"/>
                </a:solidFill>
              </a:rPr>
              <a:t>perform</a:t>
            </a:r>
            <a:r>
              <a:rPr lang="en-US" sz="4800" b="1" dirty="0">
                <a:solidFill>
                  <a:srgbClr val="F26532"/>
                </a:solidFill>
              </a:rPr>
              <a:t> </a:t>
            </a:r>
            <a:r>
              <a:rPr lang="en-US" sz="4000" dirty="0">
                <a:solidFill>
                  <a:srgbClr val="F26532"/>
                </a:solidFill>
              </a:rPr>
              <a:t>(v) </a:t>
            </a:r>
            <a:endParaRPr lang="en-US" sz="40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3284" y="4319040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entertain an audience by playing a piece of music, acting in a play, etc.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867060" y="2776473"/>
            <a:ext cx="1832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</a:t>
            </a:r>
            <a:r>
              <a:rPr lang="en-US" sz="3200" b="1" dirty="0" err="1">
                <a:solidFill>
                  <a:srgbClr val="0FB7BD"/>
                </a:solidFill>
              </a:rPr>
              <a:t>pəˈfɔːm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9" name="image5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125602" y="2278966"/>
            <a:ext cx="4508380" cy="2857876"/>
          </a:xfrm>
          <a:prstGeom prst="rect">
            <a:avLst/>
          </a:prstGeom>
          <a:ln/>
        </p:spPr>
      </p:pic>
      <p:pic>
        <p:nvPicPr>
          <p:cNvPr id="4" name="perfo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4048" y="3707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2187</TotalTime>
  <Words>1002</Words>
  <Application>Microsoft Office PowerPoint</Application>
  <PresentationFormat>Widescreen</PresentationFormat>
  <Paragraphs>175</Paragraphs>
  <Slides>20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Adobe Gothic Std B</vt:lpstr>
      <vt:lpstr>Arial</vt:lpstr>
      <vt:lpstr>Bookman Old Style</vt:lpstr>
      <vt:lpstr>Calibri</vt:lpstr>
      <vt:lpstr>Calibri Light</vt:lpstr>
      <vt:lpstr>Cambria</vt:lpstr>
      <vt:lpstr>Courier New</vt:lpstr>
      <vt:lpstr>Myriad Pro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Kien</cp:lastModifiedBy>
  <cp:revision>136</cp:revision>
  <dcterms:created xsi:type="dcterms:W3CDTF">2020-12-09T02:04:09Z</dcterms:created>
  <dcterms:modified xsi:type="dcterms:W3CDTF">2022-10-06T01:56:49Z</dcterms:modified>
</cp:coreProperties>
</file>