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media/audio2.wav" ContentType="audio/x-wav"/>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handoutMasterIdLst>
    <p:handoutMasterId r:id="rId24"/>
  </p:handoutMasterIdLst>
  <p:sldIdLst>
    <p:sldId id="364" r:id="rId2"/>
    <p:sldId id="373" r:id="rId3"/>
    <p:sldId id="418" r:id="rId4"/>
    <p:sldId id="442" r:id="rId5"/>
    <p:sldId id="422" r:id="rId6"/>
    <p:sldId id="440" r:id="rId7"/>
    <p:sldId id="429" r:id="rId8"/>
    <p:sldId id="430" r:id="rId9"/>
    <p:sldId id="431" r:id="rId10"/>
    <p:sldId id="432" r:id="rId11"/>
    <p:sldId id="433" r:id="rId12"/>
    <p:sldId id="434" r:id="rId13"/>
    <p:sldId id="435" r:id="rId14"/>
    <p:sldId id="443" r:id="rId15"/>
    <p:sldId id="450" r:id="rId16"/>
    <p:sldId id="449" r:id="rId17"/>
    <p:sldId id="451" r:id="rId18"/>
    <p:sldId id="439" r:id="rId19"/>
    <p:sldId id="447" r:id="rId20"/>
    <p:sldId id="448" r:id="rId21"/>
    <p:sldId id="378" r:id="rId22"/>
  </p:sldIdLst>
  <p:sldSz cx="12192000" cy="6858000"/>
  <p:notesSz cx="9869488"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FFCC"/>
    <a:srgbClr val="000000"/>
    <a:srgbClr val="CCFFCC"/>
    <a:srgbClr val="BCA0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3" autoAdjust="0"/>
    <p:restoredTop sz="91536" autoAdjust="0"/>
  </p:normalViewPr>
  <p:slideViewPr>
    <p:cSldViewPr snapToGrid="0">
      <p:cViewPr>
        <p:scale>
          <a:sx n="80" d="100"/>
          <a:sy n="80" d="100"/>
        </p:scale>
        <p:origin x="-446" y="-1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631" cy="336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9531" y="0"/>
            <a:ext cx="4277630" cy="336951"/>
          </a:xfrm>
          <a:prstGeom prst="rect">
            <a:avLst/>
          </a:prstGeom>
        </p:spPr>
        <p:txBody>
          <a:bodyPr vert="horz" lIns="91440" tIns="45720" rIns="91440" bIns="45720" rtlCol="0"/>
          <a:lstStyle>
            <a:lvl1pPr algn="r">
              <a:defRPr sz="1200"/>
            </a:lvl1pPr>
          </a:lstStyle>
          <a:p>
            <a:fld id="{F0A45084-B4F1-459E-BDB1-D3FC933C0421}" type="datetimeFigureOut">
              <a:rPr lang="en-US" smtClean="0"/>
              <a:t>8/30/2024</a:t>
            </a:fld>
            <a:endParaRPr lang="en-US"/>
          </a:p>
        </p:txBody>
      </p:sp>
      <p:sp>
        <p:nvSpPr>
          <p:cNvPr id="4" name="Footer Placeholder 3"/>
          <p:cNvSpPr>
            <a:spLocks noGrp="1"/>
          </p:cNvSpPr>
          <p:nvPr>
            <p:ph type="ftr" sz="quarter" idx="2"/>
          </p:nvPr>
        </p:nvSpPr>
        <p:spPr>
          <a:xfrm>
            <a:off x="1" y="6397729"/>
            <a:ext cx="4277631" cy="3369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9531" y="6397729"/>
            <a:ext cx="4277630" cy="336950"/>
          </a:xfrm>
          <a:prstGeom prst="rect">
            <a:avLst/>
          </a:prstGeom>
        </p:spPr>
        <p:txBody>
          <a:bodyPr vert="horz" lIns="91440" tIns="45720" rIns="91440" bIns="45720" rtlCol="0" anchor="b"/>
          <a:lstStyle>
            <a:lvl1pPr algn="r">
              <a:defRPr sz="1200"/>
            </a:lvl1pPr>
          </a:lstStyle>
          <a:p>
            <a:fld id="{5032734E-D3AC-4529-B1DE-89371865073E}" type="slidenum">
              <a:rPr lang="en-US" smtClean="0"/>
              <a:t>‹#›</a:t>
            </a:fld>
            <a:endParaRPr lang="en-US"/>
          </a:p>
        </p:txBody>
      </p:sp>
    </p:spTree>
    <p:extLst>
      <p:ext uri="{BB962C8B-B14F-4D97-AF65-F5344CB8AC3E}">
        <p14:creationId xmlns:p14="http://schemas.microsoft.com/office/powerpoint/2010/main" val="630517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779" cy="3379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0426" y="0"/>
            <a:ext cx="4276779" cy="337958"/>
          </a:xfrm>
          <a:prstGeom prst="rect">
            <a:avLst/>
          </a:prstGeom>
        </p:spPr>
        <p:txBody>
          <a:bodyPr vert="horz" lIns="91440" tIns="45720" rIns="91440" bIns="45720" rtlCol="0"/>
          <a:lstStyle>
            <a:lvl1pPr algn="r">
              <a:defRPr sz="1200"/>
            </a:lvl1pPr>
          </a:lstStyle>
          <a:p>
            <a:fld id="{BBA1A423-0966-4E7D-BF08-EA71C956D82F}" type="datetimeFigureOut">
              <a:rPr lang="en-US" smtClean="0"/>
              <a:t>8/30/2024</a:t>
            </a:fld>
            <a:endParaRPr lang="en-US"/>
          </a:p>
        </p:txBody>
      </p:sp>
      <p:sp>
        <p:nvSpPr>
          <p:cNvPr id="4" name="Slide Image Placeholder 3"/>
          <p:cNvSpPr>
            <a:spLocks noGrp="1" noRot="1" noChangeAspect="1"/>
          </p:cNvSpPr>
          <p:nvPr>
            <p:ph type="sldImg" idx="2"/>
          </p:nvPr>
        </p:nvSpPr>
        <p:spPr>
          <a:xfrm>
            <a:off x="2914650" y="841375"/>
            <a:ext cx="4040188" cy="227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6950" y="3241586"/>
            <a:ext cx="7895590" cy="265220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397806"/>
            <a:ext cx="4276779" cy="337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0426" y="6397806"/>
            <a:ext cx="4276779" cy="337957"/>
          </a:xfrm>
          <a:prstGeom prst="rect">
            <a:avLst/>
          </a:prstGeom>
        </p:spPr>
        <p:txBody>
          <a:bodyPr vert="horz" lIns="91440" tIns="45720" rIns="91440" bIns="45720" rtlCol="0" anchor="b"/>
          <a:lstStyle>
            <a:lvl1pPr algn="r">
              <a:defRPr sz="1200"/>
            </a:lvl1pPr>
          </a:lstStyle>
          <a:p>
            <a:fld id="{0B070DB3-9A77-42D0-8D9E-908513F21E20}" type="slidenum">
              <a:rPr lang="en-US" smtClean="0"/>
              <a:t>‹#›</a:t>
            </a:fld>
            <a:endParaRPr lang="en-US"/>
          </a:p>
        </p:txBody>
      </p:sp>
    </p:spTree>
    <p:extLst>
      <p:ext uri="{BB962C8B-B14F-4D97-AF65-F5344CB8AC3E}">
        <p14:creationId xmlns:p14="http://schemas.microsoft.com/office/powerpoint/2010/main" val="109107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CC3B975-6332-4AA4-A091-BD9CF723D247}"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070DB3-9A77-42D0-8D9E-908513F21E20}" type="slidenum">
              <a:rPr lang="en-US" smtClean="0"/>
              <a:t>2</a:t>
            </a:fld>
            <a:endParaRPr lang="en-US"/>
          </a:p>
        </p:txBody>
      </p:sp>
    </p:spTree>
    <p:extLst>
      <p:ext uri="{BB962C8B-B14F-4D97-AF65-F5344CB8AC3E}">
        <p14:creationId xmlns:p14="http://schemas.microsoft.com/office/powerpoint/2010/main" val="140585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111111"/>
                </a:solidFill>
                <a:effectLst/>
                <a:latin typeface="Times New Roman" panose="02020603050405020304" pitchFamily="18" charset="0"/>
                <a:cs typeface="Times New Roman" panose="02020603050405020304" pitchFamily="18" charset="0"/>
              </a:rPr>
              <a:t>- Sođa</a:t>
            </a:r>
            <a:r>
              <a:rPr lang="vi-VN" sz="1200" b="0" i="0">
                <a:solidFill>
                  <a:srgbClr val="111111"/>
                </a:solidFill>
                <a:effectLst/>
                <a:latin typeface="Times New Roman" panose="02020603050405020304" pitchFamily="18" charset="0"/>
                <a:cs typeface="Times New Roman" panose="02020603050405020304" pitchFamily="18" charset="0"/>
              </a:rPr>
              <a:t> được dùng trong ngành sản xuất công nghiệp để nấu thủy tinh, xà phòng, làm giấy, đồ gốm, phẩm nhuộm, dệt, keo dán gương</a:t>
            </a:r>
            <a:r>
              <a:rPr lang="en-US" sz="1200" b="0" i="0">
                <a:solidFill>
                  <a:srgbClr val="111111"/>
                </a:solidFill>
                <a:effectLst/>
                <a:latin typeface="Times New Roman" panose="02020603050405020304" pitchFamily="18" charset="0"/>
                <a:cs typeface="Times New Roman" panose="02020603050405020304" pitchFamily="18" charset="0"/>
              </a:rPr>
              <a:t>, …</a:t>
            </a:r>
            <a:endParaRPr lang="en-US" sz="120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111111"/>
                </a:solidFill>
                <a:effectLst/>
                <a:latin typeface="Times New Roman" panose="02020603050405020304" pitchFamily="18" charset="0"/>
                <a:cs typeface="Times New Roman" panose="02020603050405020304" pitchFamily="18" charset="0"/>
              </a:rPr>
              <a:t>- Sođa </a:t>
            </a:r>
            <a:r>
              <a:rPr lang="vi-VN" sz="1200" b="0" i="0">
                <a:solidFill>
                  <a:srgbClr val="111111"/>
                </a:solidFill>
                <a:effectLst/>
                <a:latin typeface="Times New Roman" panose="02020603050405020304" pitchFamily="18" charset="0"/>
                <a:cs typeface="Times New Roman" panose="02020603050405020304" pitchFamily="18" charset="0"/>
              </a:rPr>
              <a:t>còn được sử dụng trong ngành chế biến thực phẩm. Tuy nhiên, trong các loại </a:t>
            </a:r>
            <a:r>
              <a:rPr lang="en-US" sz="1200" b="0" i="0">
                <a:solidFill>
                  <a:srgbClr val="111111"/>
                </a:solidFill>
                <a:effectLst/>
                <a:latin typeface="Times New Roman" panose="02020603050405020304" pitchFamily="18" charset="0"/>
                <a:cs typeface="Times New Roman" panose="02020603050405020304" pitchFamily="18" charset="0"/>
              </a:rPr>
              <a:t>Sođa </a:t>
            </a:r>
            <a:r>
              <a:rPr lang="vi-VN" sz="1200" b="0" i="0">
                <a:solidFill>
                  <a:srgbClr val="111111"/>
                </a:solidFill>
                <a:effectLst/>
                <a:latin typeface="Times New Roman" panose="02020603050405020304" pitchFamily="18" charset="0"/>
                <a:cs typeface="Times New Roman" panose="02020603050405020304" pitchFamily="18" charset="0"/>
              </a:rPr>
              <a:t>thì loại So</a:t>
            </a:r>
            <a:r>
              <a:rPr lang="en-US" sz="1200">
                <a:solidFill>
                  <a:srgbClr val="111111"/>
                </a:solidFill>
                <a:latin typeface="Times New Roman" panose="02020603050405020304" pitchFamily="18" charset="0"/>
                <a:cs typeface="Times New Roman" panose="02020603050405020304" pitchFamily="18" charset="0"/>
              </a:rPr>
              <a:t>đ</a:t>
            </a:r>
            <a:r>
              <a:rPr lang="vi-VN" sz="1200" b="0" i="0">
                <a:solidFill>
                  <a:srgbClr val="111111"/>
                </a:solidFill>
                <a:effectLst/>
                <a:latin typeface="Times New Roman" panose="02020603050405020304" pitchFamily="18" charset="0"/>
                <a:cs typeface="Times New Roman" panose="02020603050405020304" pitchFamily="18" charset="0"/>
              </a:rPr>
              <a:t>a được dùng trong thực phẩm phải là loại tinh khiết và ở mức độ được cho phép</a:t>
            </a:r>
            <a:endParaRPr lang="en-US" sz="1200">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C37FF0D-3108-4406-A6C2-4DB64F82457E}" type="slidenum">
              <a:rPr lang="en-US" smtClean="0"/>
              <a:t>3</a:t>
            </a:fld>
            <a:endParaRPr lang="en-US"/>
          </a:p>
        </p:txBody>
      </p:sp>
    </p:spTree>
    <p:extLst>
      <p:ext uri="{BB962C8B-B14F-4D97-AF65-F5344CB8AC3E}">
        <p14:creationId xmlns:p14="http://schemas.microsoft.com/office/powerpoint/2010/main" val="92145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6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03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144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anice作品">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userDrawn="1"/>
        </p:nvGrpSpPr>
        <p:grpSpPr>
          <a:xfrm>
            <a:off x="0" y="0"/>
            <a:ext cx="12187170" cy="6858000"/>
            <a:chOff x="0" y="0"/>
            <a:chExt cx="12190344" cy="6858000"/>
          </a:xfrm>
        </p:grpSpPr>
        <p:pic>
          <p:nvPicPr>
            <p:cNvPr id="2" name="图片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5593532" cy="6858000"/>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6596812" y="0"/>
              <a:ext cx="5593532" cy="6858000"/>
            </a:xfrm>
            <a:prstGeom prst="rect">
              <a:avLst/>
            </a:prstGeom>
          </p:spPr>
        </p:pic>
        <p:pic>
          <p:nvPicPr>
            <p:cNvPr id="5" name="图片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5593532" y="0"/>
              <a:ext cx="1008111" cy="6858000"/>
            </a:xfrm>
            <a:prstGeom prst="rect">
              <a:avLst/>
            </a:prstGeom>
          </p:spPr>
        </p:pic>
      </p:grpSp>
    </p:spTree>
    <p:extLst>
      <p:ext uri="{BB962C8B-B14F-4D97-AF65-F5344CB8AC3E}">
        <p14:creationId xmlns:p14="http://schemas.microsoft.com/office/powerpoint/2010/main" val="470798103"/>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t>8/30/2024</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59597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5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51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87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9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48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18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67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1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F6C616-6D8B-42B8-BC93-10C13A704D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64C21B-A44B-4354-96FC-525622CD4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6126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3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 Target="slide7.xml"/><Relationship Id="rId5"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5.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38.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 Target="slide7.xml"/><Relationship Id="rId5" Type="http://schemas.openxmlformats.org/officeDocument/2006/relationships/tags" Target="../tags/tag15.xml"/><Relationship Id="rId10" Type="http://schemas.openxmlformats.org/officeDocument/2006/relationships/image" Target="../media/image40.png"/><Relationship Id="rId4" Type="http://schemas.openxmlformats.org/officeDocument/2006/relationships/tags" Target="../tags/tag14.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1.xml"/><Relationship Id="rId7" Type="http://schemas.openxmlformats.org/officeDocument/2006/relationships/slide" Target="slide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5.png"/><Relationship Id="rId5"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tags" Target="../tags/tag22.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8.wmf"/><Relationship Id="rId5" Type="http://schemas.openxmlformats.org/officeDocument/2006/relationships/oleObject" Target="../embeddings/oleObject2.bin"/><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file:///F:\Vong%202\CD.HH\HoaHoc\movies\Cunasid.mpe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gif"/><Relationship Id="rId1" Type="http://schemas.openxmlformats.org/officeDocument/2006/relationships/slideLayout" Target="../slideLayouts/slideLayout7.xml"/><Relationship Id="rId4" Type="http://schemas.openxmlformats.org/officeDocument/2006/relationships/image" Target="../media/image52.gif"/></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jpeg"/><Relationship Id="rId5" Type="http://schemas.openxmlformats.org/officeDocument/2006/relationships/image" Target="../media/image19.jpeg"/><Relationship Id="rId10" Type="http://schemas.openxmlformats.org/officeDocument/2006/relationships/image" Target="../media/image22.jpeg"/><Relationship Id="rId4" Type="http://schemas.microsoft.com/office/2007/relationships/hdphoto" Target="../media/hdphoto1.wdp"/><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4.jpg"/><Relationship Id="rId18" Type="http://schemas.openxmlformats.org/officeDocument/2006/relationships/slide" Target="slide10.xml"/><Relationship Id="rId26" Type="http://schemas.openxmlformats.org/officeDocument/2006/relationships/slide" Target="slide14.xml"/><Relationship Id="rId3" Type="http://schemas.openxmlformats.org/officeDocument/2006/relationships/image" Target="../media/image26.gif"/><Relationship Id="rId21" Type="http://schemas.openxmlformats.org/officeDocument/2006/relationships/image" Target="../media/image35.png"/><Relationship Id="rId7" Type="http://schemas.openxmlformats.org/officeDocument/2006/relationships/image" Target="../media/image30.png"/><Relationship Id="rId12" Type="http://schemas.openxmlformats.org/officeDocument/2006/relationships/image" Target="../media/image12.jpg"/><Relationship Id="rId17" Type="http://schemas.openxmlformats.org/officeDocument/2006/relationships/image" Target="../media/image33.png"/><Relationship Id="rId25" Type="http://schemas.openxmlformats.org/officeDocument/2006/relationships/image" Target="../media/image37.png"/><Relationship Id="rId2" Type="http://schemas.openxmlformats.org/officeDocument/2006/relationships/image" Target="../media/image25.gif"/><Relationship Id="rId16" Type="http://schemas.openxmlformats.org/officeDocument/2006/relationships/slide" Target="slide9.xml"/><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29.gif"/><Relationship Id="rId11" Type="http://schemas.openxmlformats.org/officeDocument/2006/relationships/image" Target="../media/image31.jpeg"/><Relationship Id="rId24" Type="http://schemas.openxmlformats.org/officeDocument/2006/relationships/slide" Target="slide13.xml"/><Relationship Id="rId5" Type="http://schemas.openxmlformats.org/officeDocument/2006/relationships/image" Target="../media/image28.png"/><Relationship Id="rId15" Type="http://schemas.openxmlformats.org/officeDocument/2006/relationships/image" Target="../media/image32.png"/><Relationship Id="rId23" Type="http://schemas.openxmlformats.org/officeDocument/2006/relationships/image" Target="../media/image36.png"/><Relationship Id="rId10" Type="http://schemas.openxmlformats.org/officeDocument/2006/relationships/image" Target="../media/image10.jpg"/><Relationship Id="rId19" Type="http://schemas.openxmlformats.org/officeDocument/2006/relationships/image" Target="../media/image34.png"/><Relationship Id="rId4" Type="http://schemas.openxmlformats.org/officeDocument/2006/relationships/image" Target="../media/image27.gif"/><Relationship Id="rId9" Type="http://schemas.openxmlformats.org/officeDocument/2006/relationships/image" Target="../media/image15.jpg"/><Relationship Id="rId14" Type="http://schemas.openxmlformats.org/officeDocument/2006/relationships/slide" Target="slide8.xml"/><Relationship Id="rId22" Type="http://schemas.openxmlformats.org/officeDocument/2006/relationships/slide" Target="slide12.xml"/><Relationship Id="rId27"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4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9.png"/><Relationship Id="rId5" Type="http://schemas.openxmlformats.org/officeDocument/2006/relationships/tags" Target="../tags/tag5.xml"/><Relationship Id="rId10" Type="http://schemas.openxmlformats.org/officeDocument/2006/relationships/image" Target="../media/image38.png"/><Relationship Id="rId4" Type="http://schemas.openxmlformats.org/officeDocument/2006/relationships/tags" Target="../tags/tag4.xml"/><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2.png"/><Relationship Id="rId7"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slide" Target="slide7.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38995" y="1220788"/>
            <a:ext cx="10744200" cy="78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120000"/>
              </a:lnSpc>
              <a:spcBef>
                <a:spcPct val="50000"/>
              </a:spcBef>
            </a:pPr>
            <a:r>
              <a:rPr lang="en-US" altLang="en-US" sz="4000" b="1" dirty="0" smtClean="0">
                <a:solidFill>
                  <a:srgbClr val="FF0000"/>
                </a:solidFill>
                <a:effectLst>
                  <a:outerShdw blurRad="38100" dist="38100" dir="2700000" algn="tl">
                    <a:srgbClr val="000000">
                      <a:alpha val="43137"/>
                    </a:srgbClr>
                  </a:outerShdw>
                </a:effectLst>
                <a:latin typeface="Palatino Linotype" pitchFamily="18" charset="0"/>
                <a:cs typeface="Times New Roman" pitchFamily="18" charset="0"/>
              </a:rPr>
              <a:t>BÀI 7. ÔN TẬP CHƯƠNG 2</a:t>
            </a:r>
            <a:endParaRPr lang="en-US" altLang="en-US" sz="4000" b="1" dirty="0">
              <a:solidFill>
                <a:srgbClr val="FF0000"/>
              </a:solidFill>
              <a:effectLst>
                <a:outerShdw blurRad="38100" dist="38100" dir="2700000" algn="tl">
                  <a:srgbClr val="000000">
                    <a:alpha val="43137"/>
                  </a:srgbClr>
                </a:outerShdw>
              </a:effectLst>
              <a:latin typeface="Palatino Linotype" pitchFamily="18" charset="0"/>
              <a:cs typeface="Times New Roman" pitchFamily="18" charset="0"/>
            </a:endParaRPr>
          </a:p>
        </p:txBody>
      </p:sp>
      <p:pic>
        <p:nvPicPr>
          <p:cNvPr id="2053" name="Picture 11" descr="Tài Liệu Hóa Học thi THQG - Trang chủ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62" y="3136299"/>
            <a:ext cx="5867400" cy="327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1" y="0"/>
            <a:ext cx="11858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25201" y="-15875"/>
            <a:ext cx="9159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xmlns="" id="{F86BC1B4-9EB9-8B4F-1739-DFCE09BC6A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1982" y="3010455"/>
            <a:ext cx="2989513" cy="1854754"/>
          </a:xfrm>
          <a:prstGeom prst="roundRect">
            <a:avLst>
              <a:gd name="adj" fmla="val 77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xmlns="" id="{7AE2FE66-5DFD-F7B5-6664-6466BDF274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1407" y="4924239"/>
            <a:ext cx="2960088" cy="1812337"/>
          </a:xfrm>
          <a:prstGeom prst="roundRect">
            <a:avLst>
              <a:gd name="adj" fmla="val 951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31751" y="948611"/>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436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a:extLst>
              <a:ext uri="{FF2B5EF4-FFF2-40B4-BE49-F238E27FC236}">
                <a16:creationId xmlns:a16="http://schemas.microsoft.com/office/drawing/2014/main" xmlns="" id="{840286B7-87CB-473F-8206-94763DD3E985}"/>
              </a:ext>
            </a:extLst>
          </p:cNvPr>
          <p:cNvSpPr/>
          <p:nvPr>
            <p:custDataLst>
              <p:tags r:id="rId1"/>
            </p:custDataLst>
          </p:nvPr>
        </p:nvSpPr>
        <p:spPr>
          <a:xfrm>
            <a:off x="2647031" y="2866999"/>
            <a:ext cx="1500063" cy="1500063"/>
          </a:xfrm>
          <a:prstGeom prst="ellipse">
            <a:avLst/>
          </a:prstGeom>
          <a:noFill/>
          <a:ln w="76200" cap="flat" cmpd="sng" algn="ctr">
            <a:solidFill>
              <a:srgbClr val="FF9999"/>
            </a:solidFill>
            <a:prstDash val="solid"/>
          </a:ln>
          <a:effectLst/>
        </p:spPr>
        <p:txBody>
          <a:bodyPr tIns="108000" bIns="540000" rtlCol="0" anchor="ctr"/>
          <a:lstStyle/>
          <a:p>
            <a:pPr algn="ctr">
              <a:defRPr/>
            </a:pPr>
            <a:r>
              <a:rPr lang="en-US" sz="8000" kern="0" dirty="0">
                <a:solidFill>
                  <a:srgbClr val="FF9999"/>
                </a:solidFill>
                <a:latin typeface="Snap ITC" panose="04040A07060A02020202" pitchFamily="82" charset="0"/>
              </a:rPr>
              <a:t>A</a:t>
            </a:r>
          </a:p>
        </p:txBody>
      </p:sp>
      <p:sp>
        <p:nvSpPr>
          <p:cNvPr id="4" name="MH_Other_4">
            <a:extLst>
              <a:ext uri="{FF2B5EF4-FFF2-40B4-BE49-F238E27FC236}">
                <a16:creationId xmlns:a16="http://schemas.microsoft.com/office/drawing/2014/main" xmlns="" id="{6E4B3347-869B-C88F-5302-4B743BC88F98}"/>
              </a:ext>
            </a:extLst>
          </p:cNvPr>
          <p:cNvSpPr/>
          <p:nvPr>
            <p:custDataLst>
              <p:tags r:id="rId2"/>
            </p:custDataLst>
          </p:nvPr>
        </p:nvSpPr>
        <p:spPr>
          <a:xfrm>
            <a:off x="8163440" y="2866999"/>
            <a:ext cx="1500063" cy="1500063"/>
          </a:xfrm>
          <a:prstGeom prst="ellipse">
            <a:avLst/>
          </a:prstGeom>
          <a:noFill/>
          <a:ln w="76200" cap="flat" cmpd="sng" algn="ctr">
            <a:solidFill>
              <a:schemeClr val="accent6">
                <a:lumMod val="60000"/>
                <a:lumOff val="40000"/>
              </a:schemeClr>
            </a:solidFill>
            <a:prstDash val="solid"/>
          </a:ln>
          <a:effectLst/>
        </p:spPr>
        <p:txBody>
          <a:bodyPr tIns="108000" bIns="540000" rtlCol="0" anchor="ctr"/>
          <a:lstStyle/>
          <a:p>
            <a:pPr algn="ctr">
              <a:defRPr/>
            </a:pPr>
            <a:r>
              <a:rPr lang="en-US" sz="8000" kern="0" dirty="0">
                <a:solidFill>
                  <a:schemeClr val="accent6">
                    <a:lumMod val="60000"/>
                    <a:lumOff val="40000"/>
                  </a:schemeClr>
                </a:solidFill>
                <a:latin typeface="Snap ITC" panose="04040A07060A02020202" pitchFamily="82" charset="0"/>
              </a:rPr>
              <a:t>D</a:t>
            </a:r>
          </a:p>
        </p:txBody>
      </p:sp>
      <p:sp>
        <p:nvSpPr>
          <p:cNvPr id="6" name="矩形 23">
            <a:extLst>
              <a:ext uri="{FF2B5EF4-FFF2-40B4-BE49-F238E27FC236}">
                <a16:creationId xmlns:a16="http://schemas.microsoft.com/office/drawing/2014/main" xmlns="" id="{B9C0C554-73D8-9006-49EE-FC5F09434820}"/>
              </a:ext>
            </a:extLst>
          </p:cNvPr>
          <p:cNvSpPr/>
          <p:nvPr/>
        </p:nvSpPr>
        <p:spPr>
          <a:xfrm>
            <a:off x="2699232" y="4596184"/>
            <a:ext cx="1607843" cy="1815882"/>
          </a:xfrm>
          <a:prstGeom prst="rect">
            <a:avLst/>
          </a:prstGeom>
          <a:solidFill>
            <a:srgbClr val="FFFFCC"/>
          </a:solidFill>
        </p:spPr>
        <p:txBody>
          <a:bodyPr wrap="square">
            <a:spAutoFit/>
          </a:bodyPr>
          <a:lstStyle/>
          <a:p>
            <a:pPr algn="ctr"/>
            <a:r>
              <a:rPr lang="pt-BR" sz="2800" dirty="0">
                <a:latin typeface="Times New Roman" pitchFamily="18" charset="0"/>
                <a:ea typeface="Times New Roman" panose="02020603050405020304" pitchFamily="18" charset="0"/>
                <a:cs typeface="Times New Roman" pitchFamily="18" charset="0"/>
              </a:rPr>
              <a:t>Cu(OH)</a:t>
            </a:r>
            <a:r>
              <a:rPr lang="pt-BR" sz="2800" baseline="-25000" dirty="0">
                <a:latin typeface="Times New Roman" pitchFamily="18" charset="0"/>
                <a:ea typeface="Times New Roman" panose="02020603050405020304" pitchFamily="18" charset="0"/>
                <a:cs typeface="Times New Roman" pitchFamily="18" charset="0"/>
              </a:rPr>
              <a:t>2</a:t>
            </a:r>
            <a:r>
              <a:rPr lang="pt-BR" sz="2800" dirty="0">
                <a:latin typeface="Times New Roman" pitchFamily="18" charset="0"/>
                <a:ea typeface="Times New Roman" panose="02020603050405020304" pitchFamily="18" charset="0"/>
                <a:cs typeface="Times New Roman" pitchFamily="18" charset="0"/>
              </a:rPr>
              <a:t> trong NaOH đun </a:t>
            </a:r>
            <a:r>
              <a:rPr lang="pt-BR" sz="2800" dirty="0" smtClean="0">
                <a:latin typeface="Times New Roman" pitchFamily="18" charset="0"/>
                <a:ea typeface="Times New Roman" panose="02020603050405020304" pitchFamily="18" charset="0"/>
                <a:cs typeface="Times New Roman" pitchFamily="18" charset="0"/>
              </a:rPr>
              <a:t>nóng.</a:t>
            </a:r>
            <a:endParaRPr lang="zh-CN" altLang="en-US" sz="2800" dirty="0">
              <a:latin typeface="Times New Roman" panose="02020603050405020304" pitchFamily="18" charset="0"/>
              <a:cs typeface="Times New Roman" panose="02020603050405020304" pitchFamily="18" charset="0"/>
            </a:endParaRPr>
          </a:p>
        </p:txBody>
      </p:sp>
      <p:sp>
        <p:nvSpPr>
          <p:cNvPr id="7" name="MH_Other_2">
            <a:extLst>
              <a:ext uri="{FF2B5EF4-FFF2-40B4-BE49-F238E27FC236}">
                <a16:creationId xmlns:a16="http://schemas.microsoft.com/office/drawing/2014/main" xmlns="" id="{44D1A8D5-1A40-E02B-148A-2FFBD393DF41}"/>
              </a:ext>
            </a:extLst>
          </p:cNvPr>
          <p:cNvSpPr/>
          <p:nvPr>
            <p:custDataLst>
              <p:tags r:id="rId3"/>
            </p:custDataLst>
          </p:nvPr>
        </p:nvSpPr>
        <p:spPr>
          <a:xfrm>
            <a:off x="4483463" y="2866999"/>
            <a:ext cx="1500063" cy="1500063"/>
          </a:xfrm>
          <a:prstGeom prst="ellipse">
            <a:avLst/>
          </a:prstGeom>
          <a:noFill/>
          <a:ln w="76200" cap="flat" cmpd="sng" algn="ctr">
            <a:solidFill>
              <a:schemeClr val="accent5">
                <a:lumMod val="60000"/>
                <a:lumOff val="40000"/>
              </a:schemeClr>
            </a:solidFill>
            <a:prstDash val="solid"/>
          </a:ln>
          <a:effectLst/>
        </p:spPr>
        <p:txBody>
          <a:bodyPr tIns="108000" bIns="540000" rtlCol="0" anchor="ctr"/>
          <a:lstStyle/>
          <a:p>
            <a:pPr algn="ctr">
              <a:defRPr/>
            </a:pPr>
            <a:r>
              <a:rPr lang="en-US" sz="8000" kern="0" dirty="0">
                <a:solidFill>
                  <a:schemeClr val="accent5">
                    <a:lumMod val="60000"/>
                    <a:lumOff val="40000"/>
                  </a:schemeClr>
                </a:solidFill>
                <a:latin typeface="Snap ITC" panose="04040A07060A02020202" pitchFamily="82" charset="0"/>
              </a:rPr>
              <a:t>B</a:t>
            </a:r>
          </a:p>
        </p:txBody>
      </p:sp>
      <p:sp>
        <p:nvSpPr>
          <p:cNvPr id="8" name="MH_Other_3">
            <a:extLst>
              <a:ext uri="{FF2B5EF4-FFF2-40B4-BE49-F238E27FC236}">
                <a16:creationId xmlns:a16="http://schemas.microsoft.com/office/drawing/2014/main" xmlns="" id="{D1B29FAA-3F32-F044-D8FB-461917A06261}"/>
              </a:ext>
            </a:extLst>
          </p:cNvPr>
          <p:cNvSpPr/>
          <p:nvPr>
            <p:custDataLst>
              <p:tags r:id="rId4"/>
            </p:custDataLst>
          </p:nvPr>
        </p:nvSpPr>
        <p:spPr>
          <a:xfrm>
            <a:off x="6319894" y="2866999"/>
            <a:ext cx="1500063" cy="1500063"/>
          </a:xfrm>
          <a:prstGeom prst="ellipse">
            <a:avLst/>
          </a:prstGeom>
          <a:noFill/>
          <a:ln w="76200" cap="flat" cmpd="sng" algn="ctr">
            <a:solidFill>
              <a:schemeClr val="accent4">
                <a:lumMod val="60000"/>
                <a:lumOff val="40000"/>
              </a:schemeClr>
            </a:solidFill>
            <a:prstDash val="solid"/>
          </a:ln>
          <a:effectLst/>
        </p:spPr>
        <p:txBody>
          <a:bodyPr tIns="108000" bIns="540000" rtlCol="0" anchor="ctr"/>
          <a:lstStyle/>
          <a:p>
            <a:pPr algn="ctr">
              <a:defRPr/>
            </a:pPr>
            <a:r>
              <a:rPr lang="en-US" sz="8000" kern="0" dirty="0">
                <a:solidFill>
                  <a:schemeClr val="accent4">
                    <a:lumMod val="60000"/>
                    <a:lumOff val="40000"/>
                  </a:schemeClr>
                </a:solidFill>
                <a:latin typeface="Snap ITC" panose="04040A07060A02020202" pitchFamily="82" charset="0"/>
              </a:rPr>
              <a:t>C</a:t>
            </a:r>
          </a:p>
        </p:txBody>
      </p:sp>
      <p:sp>
        <p:nvSpPr>
          <p:cNvPr id="9" name="矩形 35">
            <a:extLst>
              <a:ext uri="{FF2B5EF4-FFF2-40B4-BE49-F238E27FC236}">
                <a16:creationId xmlns:a16="http://schemas.microsoft.com/office/drawing/2014/main" xmlns="" id="{EDDF5991-7C20-98AD-755E-8EF38B324CF3}"/>
              </a:ext>
            </a:extLst>
          </p:cNvPr>
          <p:cNvSpPr/>
          <p:nvPr/>
        </p:nvSpPr>
        <p:spPr>
          <a:xfrm>
            <a:off x="4547424" y="4596184"/>
            <a:ext cx="1607843" cy="1815882"/>
          </a:xfrm>
          <a:prstGeom prst="rect">
            <a:avLst/>
          </a:prstGeom>
          <a:solidFill>
            <a:srgbClr val="FFFFCC"/>
          </a:solidFill>
        </p:spPr>
        <p:txBody>
          <a:bodyPr wrap="square">
            <a:spAutoFit/>
          </a:bodyPr>
          <a:lstStyle/>
          <a:p>
            <a:pPr algn="ctr"/>
            <a:r>
              <a:rPr lang="pt-BR" sz="2800" dirty="0">
                <a:latin typeface="Times New Roman" pitchFamily="18" charset="0"/>
                <a:ea typeface="Times New Roman" panose="02020603050405020304" pitchFamily="18" charset="0"/>
                <a:cs typeface="Times New Roman" pitchFamily="18" charset="0"/>
              </a:rPr>
              <a:t>Cu(OH)</a:t>
            </a:r>
            <a:r>
              <a:rPr lang="pt-BR" sz="2800" baseline="-25000" dirty="0">
                <a:latin typeface="Times New Roman" pitchFamily="18" charset="0"/>
                <a:ea typeface="Times New Roman" panose="02020603050405020304" pitchFamily="18" charset="0"/>
                <a:cs typeface="Times New Roman" pitchFamily="18" charset="0"/>
              </a:rPr>
              <a:t>2</a:t>
            </a:r>
            <a:r>
              <a:rPr lang="pt-BR" sz="2800" dirty="0">
                <a:latin typeface="Times New Roman" pitchFamily="18" charset="0"/>
                <a:ea typeface="Times New Roman" panose="02020603050405020304" pitchFamily="18" charset="0"/>
                <a:cs typeface="Times New Roman" pitchFamily="18" charset="0"/>
              </a:rPr>
              <a:t> ở nhiệt độ thường.</a:t>
            </a:r>
            <a:endParaRPr lang="zh-CN" altLang="en-US" sz="2800" dirty="0">
              <a:latin typeface="Times New Roman" panose="02020603050405020304" pitchFamily="18" charset="0"/>
              <a:cs typeface="Times New Roman" panose="02020603050405020304" pitchFamily="18" charset="0"/>
            </a:endParaRPr>
          </a:p>
        </p:txBody>
      </p:sp>
      <p:sp>
        <p:nvSpPr>
          <p:cNvPr id="10" name="矩形 36">
            <a:extLst>
              <a:ext uri="{FF2B5EF4-FFF2-40B4-BE49-F238E27FC236}">
                <a16:creationId xmlns:a16="http://schemas.microsoft.com/office/drawing/2014/main" xmlns="" id="{339681BB-9C70-E6C4-C700-E0AF199A6F87}"/>
              </a:ext>
            </a:extLst>
          </p:cNvPr>
          <p:cNvSpPr/>
          <p:nvPr/>
        </p:nvSpPr>
        <p:spPr>
          <a:xfrm>
            <a:off x="6327290" y="4596184"/>
            <a:ext cx="1607843" cy="1015663"/>
          </a:xfrm>
          <a:prstGeom prst="rect">
            <a:avLst/>
          </a:prstGeom>
          <a:solidFill>
            <a:srgbClr val="FFFFCC"/>
          </a:solidFill>
        </p:spPr>
        <p:txBody>
          <a:bodyPr wrap="square">
            <a:spAutoFit/>
          </a:bodyPr>
          <a:lstStyle/>
          <a:p>
            <a:pPr algn="ctr"/>
            <a:r>
              <a:rPr lang="vi-VN" sz="3200" dirty="0">
                <a:latin typeface="Times New Roman" panose="02020603050405020304" pitchFamily="18" charset="0"/>
                <a:cs typeface="Times New Roman" panose="02020603050405020304" pitchFamily="18" charset="0"/>
              </a:rPr>
              <a:t> </a:t>
            </a:r>
            <a:r>
              <a:rPr lang="pt-BR" sz="3200" dirty="0">
                <a:latin typeface="Times New Roman" pitchFamily="18" charset="0"/>
                <a:ea typeface="Times New Roman" panose="02020603050405020304" pitchFamily="18" charset="0"/>
                <a:cs typeface="Times New Roman" pitchFamily="18" charset="0"/>
              </a:rPr>
              <a:t> </a:t>
            </a:r>
            <a:r>
              <a:rPr lang="pt-BR" sz="2800" dirty="0">
                <a:latin typeface="Times New Roman" pitchFamily="18" charset="0"/>
                <a:ea typeface="Times New Roman" panose="02020603050405020304" pitchFamily="18" charset="0"/>
                <a:cs typeface="Times New Roman" pitchFamily="18" charset="0"/>
              </a:rPr>
              <a:t>dd </a:t>
            </a:r>
            <a:r>
              <a:rPr lang="pt-BR" sz="2800" dirty="0" smtClean="0">
                <a:latin typeface="Times New Roman" pitchFamily="18" charset="0"/>
                <a:ea typeface="Times New Roman" panose="02020603050405020304" pitchFamily="18" charset="0"/>
                <a:cs typeface="Times New Roman" pitchFamily="18" charset="0"/>
              </a:rPr>
              <a:t>NaOH. </a:t>
            </a:r>
            <a:endParaRPr lang="zh-CN" altLang="en-US" sz="2800" dirty="0">
              <a:latin typeface="Times New Roman" panose="02020603050405020304" pitchFamily="18" charset="0"/>
              <a:cs typeface="Times New Roman" panose="02020603050405020304" pitchFamily="18" charset="0"/>
            </a:endParaRPr>
          </a:p>
        </p:txBody>
      </p:sp>
      <p:sp>
        <p:nvSpPr>
          <p:cNvPr id="11" name="矩形 37">
            <a:extLst>
              <a:ext uri="{FF2B5EF4-FFF2-40B4-BE49-F238E27FC236}">
                <a16:creationId xmlns:a16="http://schemas.microsoft.com/office/drawing/2014/main" xmlns="" id="{0E698069-AF5E-2699-655F-9F1198AF9605}"/>
              </a:ext>
            </a:extLst>
          </p:cNvPr>
          <p:cNvSpPr/>
          <p:nvPr/>
        </p:nvSpPr>
        <p:spPr>
          <a:xfrm>
            <a:off x="8170838" y="4559825"/>
            <a:ext cx="1607843" cy="1815882"/>
          </a:xfrm>
          <a:prstGeom prst="rect">
            <a:avLst/>
          </a:prstGeom>
          <a:solidFill>
            <a:srgbClr val="FFFFCC"/>
          </a:solidFill>
        </p:spPr>
        <p:txBody>
          <a:bodyPr wrap="square">
            <a:spAutoFit/>
          </a:bodyPr>
          <a:lstStyle/>
          <a:p>
            <a:pPr algn="ctr"/>
            <a:r>
              <a:rPr lang="vi-VN" sz="2800" dirty="0">
                <a:latin typeface="Times New Roman" panose="02020603050405020304" pitchFamily="18" charset="0"/>
                <a:cs typeface="Times New Roman" panose="02020603050405020304" pitchFamily="18" charset="0"/>
              </a:rPr>
              <a:t> </a:t>
            </a:r>
            <a:r>
              <a:rPr lang="pt-BR" sz="2800" dirty="0">
                <a:latin typeface="Times New Roman" pitchFamily="18" charset="0"/>
                <a:ea typeface="Times New Roman" panose="02020603050405020304" pitchFamily="18" charset="0"/>
                <a:cs typeface="Times New Roman" pitchFamily="18" charset="0"/>
              </a:rPr>
              <a:t>dd AgNO</a:t>
            </a:r>
            <a:r>
              <a:rPr lang="pt-BR" sz="2800" baseline="-25000" dirty="0">
                <a:latin typeface="Times New Roman" pitchFamily="18" charset="0"/>
                <a:ea typeface="Times New Roman" panose="02020603050405020304" pitchFamily="18" charset="0"/>
                <a:cs typeface="Times New Roman" pitchFamily="18" charset="0"/>
              </a:rPr>
              <a:t>3</a:t>
            </a:r>
            <a:r>
              <a:rPr lang="pt-BR" sz="2800" dirty="0" smtClean="0">
                <a:latin typeface="Times New Roman" pitchFamily="18" charset="0"/>
                <a:ea typeface="Times New Roman" panose="02020603050405020304" pitchFamily="18" charset="0"/>
                <a:cs typeface="Times New Roman" pitchFamily="18" charset="0"/>
              </a:rPr>
              <a:t>/ NH</a:t>
            </a:r>
            <a:r>
              <a:rPr lang="pt-BR" sz="2800" baseline="-25000" dirty="0" smtClean="0">
                <a:latin typeface="Times New Roman" pitchFamily="18" charset="0"/>
                <a:ea typeface="Times New Roman" panose="02020603050405020304" pitchFamily="18" charset="0"/>
                <a:cs typeface="Times New Roman" pitchFamily="18" charset="0"/>
              </a:rPr>
              <a:t>3</a:t>
            </a:r>
            <a:r>
              <a:rPr lang="pt-BR" sz="2800" dirty="0" smtClean="0">
                <a:latin typeface="Times New Roman" pitchFamily="18" charset="0"/>
                <a:ea typeface="Times New Roman" panose="02020603050405020304" pitchFamily="18" charset="0"/>
                <a:cs typeface="Times New Roman" pitchFamily="18" charset="0"/>
              </a:rPr>
              <a:t> </a:t>
            </a:r>
            <a:r>
              <a:rPr lang="pt-BR" sz="2800" dirty="0">
                <a:latin typeface="Times New Roman" pitchFamily="18" charset="0"/>
                <a:ea typeface="Times New Roman" panose="02020603050405020304" pitchFamily="18" charset="0"/>
                <a:cs typeface="Times New Roman" pitchFamily="18" charset="0"/>
              </a:rPr>
              <a:t>đun nóng</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5E4DE523-D384-D382-F1F1-5E06BBB119BD}"/>
              </a:ext>
            </a:extLst>
          </p:cNvPr>
          <p:cNvSpPr txBox="1"/>
          <p:nvPr/>
        </p:nvSpPr>
        <p:spPr>
          <a:xfrm>
            <a:off x="1012304" y="1327668"/>
            <a:ext cx="10719581" cy="1077218"/>
          </a:xfrm>
          <a:prstGeom prst="rect">
            <a:avLst/>
          </a:prstGeom>
          <a:noFill/>
        </p:spPr>
        <p:txBody>
          <a:bodyPr wrap="square">
            <a:spAutoFit/>
          </a:bodyPr>
          <a:lstStyle/>
          <a:p>
            <a:pPr algn="just"/>
            <a:r>
              <a:rPr lang="en-US" sz="3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3: </a:t>
            </a:r>
            <a:r>
              <a:rPr lang="pt-BR" sz="3200" dirty="0">
                <a:solidFill>
                  <a:srgbClr val="0000CC"/>
                </a:solidFill>
                <a:latin typeface="Times New Roman" pitchFamily="18" charset="0"/>
                <a:ea typeface="Times New Roman" panose="02020603050405020304" pitchFamily="18" charset="0"/>
                <a:cs typeface="Times New Roman" pitchFamily="18" charset="0"/>
              </a:rPr>
              <a:t>Để chứng minh phân tử glucose có nhiều nhóm hydroxyl , người ta cho glucose phản ứng với</a:t>
            </a:r>
            <a:endParaRPr lang="vi-VN" sz="3200" dirty="0">
              <a:solidFill>
                <a:srgbClr val="0000CC"/>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DA0BF0D0-D7BA-FDEC-78D2-91D2C249D3A9}"/>
              </a:ext>
            </a:extLst>
          </p:cNvPr>
          <p:cNvSpPr/>
          <p:nvPr/>
        </p:nvSpPr>
        <p:spPr>
          <a:xfrm>
            <a:off x="4555546" y="4596184"/>
            <a:ext cx="1599721" cy="1815882"/>
          </a:xfrm>
          <a:prstGeom prst="roundRect">
            <a:avLst/>
          </a:prstGeom>
          <a:noFill/>
          <a:ln w="285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a:hlinkClick r:id="rId6" action="ppaction://hlinksldjump"/>
            <a:extLst>
              <a:ext uri="{FF2B5EF4-FFF2-40B4-BE49-F238E27FC236}">
                <a16:creationId xmlns:a16="http://schemas.microsoft.com/office/drawing/2014/main" xmlns="" id="{A9CC4548-068B-DD68-755F-12B8C44F19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003262">
            <a:off x="10631066" y="5747347"/>
            <a:ext cx="1351760" cy="1351760"/>
          </a:xfrm>
          <a:prstGeom prst="rect">
            <a:avLst/>
          </a:prstGeom>
        </p:spPr>
      </p:pic>
      <p:pic>
        <p:nvPicPr>
          <p:cNvPr id="18"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51" y="0"/>
            <a:ext cx="11858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125201" y="-15875"/>
            <a:ext cx="9159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31751" y="948611"/>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93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450" decel="100000" fill="hold"/>
                                        <p:tgtEl>
                                          <p:spTgt spid="6"/>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450" decel="100000" fill="hold"/>
                                        <p:tgtEl>
                                          <p:spTgt spid="9"/>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par>
                          <p:cTn id="27" fill="hold">
                            <p:stCondLst>
                              <p:cond delay="4000"/>
                            </p:stCondLst>
                            <p:childTnLst>
                              <p:par>
                                <p:cTn id="28" presetID="37"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450" decel="100000" fill="hold"/>
                                        <p:tgtEl>
                                          <p:spTgt spid="10"/>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par>
                                <p:cTn id="34" presetID="6" presetClass="entr" presetSubtype="16"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childTnLst>
                          </p:cTn>
                        </p:par>
                        <p:par>
                          <p:cTn id="37" fill="hold">
                            <p:stCondLst>
                              <p:cond delay="60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450" decel="100000" fill="hold"/>
                                        <p:tgtEl>
                                          <p:spTgt spid="11"/>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2999970" y="1680028"/>
            <a:ext cx="6192060" cy="2227943"/>
          </a:xfrm>
          <a:prstGeom prst="snip2DiagRect">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solidFill>
                  <a:schemeClr val="tx1"/>
                </a:solidFill>
                <a:latin typeface="UTM Flamenco" panose="02040603050506020204" pitchFamily="18" charset="0"/>
              </a:rPr>
              <a:t>Mảnh</a:t>
            </a:r>
            <a:r>
              <a:rPr lang="en-US" sz="7200" b="1" dirty="0">
                <a:solidFill>
                  <a:schemeClr val="tx1"/>
                </a:solidFill>
                <a:latin typeface="UTM Flamenco" panose="02040603050506020204" pitchFamily="18" charset="0"/>
              </a:rPr>
              <a:t> </a:t>
            </a:r>
            <a:r>
              <a:rPr lang="en-US" sz="7200" b="1" dirty="0" err="1">
                <a:solidFill>
                  <a:schemeClr val="tx1"/>
                </a:solidFill>
                <a:latin typeface="UTM Flamenco" panose="02040603050506020204" pitchFamily="18" charset="0"/>
              </a:rPr>
              <a:t>ghép</a:t>
            </a:r>
            <a:r>
              <a:rPr lang="en-US" sz="7200" b="1" dirty="0">
                <a:solidFill>
                  <a:schemeClr val="tx1"/>
                </a:solidFill>
                <a:latin typeface="UTM Flamenco" panose="02040603050506020204" pitchFamily="18" charset="0"/>
              </a:rPr>
              <a:t> may </a:t>
            </a:r>
            <a:r>
              <a:rPr lang="en-US" sz="7200" b="1" dirty="0" err="1">
                <a:solidFill>
                  <a:schemeClr val="tx1"/>
                </a:solidFill>
                <a:latin typeface="UTM Flamenco" panose="02040603050506020204" pitchFamily="18" charset="0"/>
              </a:rPr>
              <a:t>mắn</a:t>
            </a:r>
            <a:endParaRPr lang="en-US" sz="7200" dirty="0">
              <a:solidFill>
                <a:schemeClr val="tx1"/>
              </a:solidFill>
              <a:latin typeface="UTM Flamenco" panose="02040603050506020204" pitchFamily="18" charset="0"/>
            </a:endParaRPr>
          </a:p>
        </p:txBody>
      </p:sp>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3" action="ppaction://hlinksldjump"/>
            <a:extLst>
              <a:ext uri="{FF2B5EF4-FFF2-40B4-BE49-F238E27FC236}">
                <a16:creationId xmlns:a16="http://schemas.microsoft.com/office/drawing/2014/main" xmlns="" id="{4A051346-D58E-CA2F-20D2-AA4A8DC6A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03262">
            <a:off x="10571797" y="5620279"/>
            <a:ext cx="1351760" cy="1351760"/>
          </a:xfrm>
          <a:prstGeom prst="rect">
            <a:avLst/>
          </a:prstGeom>
        </p:spPr>
      </p:pic>
      <p:pic>
        <p:nvPicPr>
          <p:cNvPr id="6" name="Picture 5" descr="Hi Bee">
            <a:extLst>
              <a:ext uri="{FF2B5EF4-FFF2-40B4-BE49-F238E27FC236}">
                <a16:creationId xmlns:a16="http://schemas.microsoft.com/office/drawing/2014/main" xmlns="" id="{3DC4E2A2-328E-8EB9-2E0E-695CAA419BED}"/>
              </a:ext>
            </a:extLst>
          </p:cNvPr>
          <p:cNvPicPr>
            <a:picLocks noChangeAspect="1"/>
          </p:cNvPicPr>
          <p:nvPr/>
        </p:nvPicPr>
        <p:blipFill>
          <a:blip r:embed="rId5"/>
          <a:stretch>
            <a:fillRect/>
          </a:stretch>
        </p:blipFill>
        <p:spPr>
          <a:xfrm>
            <a:off x="505885" y="3524990"/>
            <a:ext cx="2940017" cy="2933765"/>
          </a:xfrm>
          <a:prstGeom prst="rect">
            <a:avLst/>
          </a:prstGeom>
        </p:spPr>
      </p:pic>
      <p:pic>
        <p:nvPicPr>
          <p:cNvPr id="7" name="图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1" y="0"/>
            <a:ext cx="11858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125201" y="-15875"/>
            <a:ext cx="9159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31751" y="948611"/>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6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9">
            <a:extLst>
              <a:ext uri="{FF2B5EF4-FFF2-40B4-BE49-F238E27FC236}">
                <a16:creationId xmlns:a16="http://schemas.microsoft.com/office/drawing/2014/main" xmlns="" id="{54990001-D7AA-9916-FC4D-D3BAEFC75F01}"/>
              </a:ext>
            </a:extLst>
          </p:cNvPr>
          <p:cNvCxnSpPr>
            <a:cxnSpLocks/>
          </p:cNvCxnSpPr>
          <p:nvPr/>
        </p:nvCxnSpPr>
        <p:spPr>
          <a:xfrm>
            <a:off x="305832" y="4266816"/>
            <a:ext cx="10976129" cy="0"/>
          </a:xfrm>
          <a:prstGeom prst="line">
            <a:avLst/>
          </a:prstGeom>
          <a:ln w="19050">
            <a:solidFill>
              <a:srgbClr val="A19587"/>
            </a:solidFill>
            <a:prstDash val="dash"/>
          </a:ln>
        </p:spPr>
        <p:style>
          <a:lnRef idx="1">
            <a:schemeClr val="accent1"/>
          </a:lnRef>
          <a:fillRef idx="0">
            <a:schemeClr val="accent1"/>
          </a:fillRef>
          <a:effectRef idx="0">
            <a:schemeClr val="accent1"/>
          </a:effectRef>
          <a:fontRef idx="minor">
            <a:schemeClr val="tx1"/>
          </a:fontRef>
        </p:style>
      </p:cxnSp>
      <p:sp>
        <p:nvSpPr>
          <p:cNvPr id="4" name="矩形 17">
            <a:extLst>
              <a:ext uri="{FF2B5EF4-FFF2-40B4-BE49-F238E27FC236}">
                <a16:creationId xmlns:a16="http://schemas.microsoft.com/office/drawing/2014/main" xmlns="" id="{6D0BCE10-91E4-6299-C4CF-FDCDC90A75B6}"/>
              </a:ext>
            </a:extLst>
          </p:cNvPr>
          <p:cNvSpPr/>
          <p:nvPr/>
        </p:nvSpPr>
        <p:spPr>
          <a:xfrm>
            <a:off x="1043047" y="4407915"/>
            <a:ext cx="3282919" cy="954107"/>
          </a:xfrm>
          <a:prstGeom prst="rect">
            <a:avLst/>
          </a:prstGeom>
          <a:solidFill>
            <a:srgbClr val="FFFFCC"/>
          </a:solidFill>
        </p:spPr>
        <p:txBody>
          <a:bodyPr wrap="square">
            <a:spAutoFit/>
          </a:bodyPr>
          <a:lstStyle/>
          <a:p>
            <a:pPr algn="ctr"/>
            <a:r>
              <a:rPr lang="pt-BR" sz="2800" dirty="0">
                <a:latin typeface="Times New Roman" pitchFamily="18" charset="0"/>
                <a:ea typeface="Times New Roman" panose="02020603050405020304" pitchFamily="18" charset="0"/>
                <a:cs typeface="Times New Roman" pitchFamily="18" charset="0"/>
              </a:rPr>
              <a:t>Tác dụng v</a:t>
            </a:r>
            <a:r>
              <a:rPr lang="en-US" sz="2800" dirty="0" err="1">
                <a:latin typeface="Times New Roman" pitchFamily="18" charset="0"/>
                <a:ea typeface="Times New Roman" panose="02020603050405020304" pitchFamily="18" charset="0"/>
                <a:cs typeface="Times New Roman" pitchFamily="18" charset="0"/>
              </a:rPr>
              <a:t>ới</a:t>
            </a:r>
            <a:r>
              <a:rPr lang="en-US" sz="2800" dirty="0">
                <a:latin typeface="Times New Roman" pitchFamily="18" charset="0"/>
                <a:ea typeface="Times New Roman" panose="02020603050405020304" pitchFamily="18" charset="0"/>
                <a:cs typeface="Times New Roman" pitchFamily="18" charset="0"/>
              </a:rPr>
              <a:t> Cu(OH)</a:t>
            </a:r>
            <a:r>
              <a:rPr lang="en-US" sz="2800" baseline="-25000" dirty="0">
                <a:latin typeface="Times New Roman" pitchFamily="18" charset="0"/>
                <a:ea typeface="Times New Roman" panose="02020603050405020304" pitchFamily="18" charset="0"/>
                <a:cs typeface="Times New Roman" pitchFamily="18" charset="0"/>
              </a:rPr>
              <a:t>2</a:t>
            </a:r>
            <a:r>
              <a:rPr lang="en-US" sz="2800" dirty="0">
                <a:latin typeface="Times New Roman" pitchFamily="18" charset="0"/>
                <a:ea typeface="Times New Roman" panose="02020603050405020304" pitchFamily="18" charset="0"/>
                <a:cs typeface="Times New Roman" pitchFamily="18" charset="0"/>
              </a:rPr>
              <a:t> ở t</a:t>
            </a:r>
            <a:r>
              <a:rPr lang="en-US" sz="2800" baseline="30000" dirty="0">
                <a:latin typeface="Times New Roman" pitchFamily="18" charset="0"/>
                <a:ea typeface="Times New Roman" panose="02020603050405020304" pitchFamily="18" charset="0"/>
                <a:cs typeface="Times New Roman" pitchFamily="18" charset="0"/>
              </a:rPr>
              <a:t>o</a:t>
            </a:r>
            <a:r>
              <a:rPr lang="en-US" sz="2800" dirty="0">
                <a:latin typeface="Times New Roman" pitchFamily="18" charset="0"/>
                <a:ea typeface="Times New Roman" panose="02020603050405020304" pitchFamily="18" charset="0"/>
                <a:cs typeface="Times New Roman" pitchFamily="18" charset="0"/>
              </a:rPr>
              <a:t> </a:t>
            </a:r>
            <a:r>
              <a:rPr lang="en-US" sz="2800" dirty="0" err="1">
                <a:latin typeface="Times New Roman" pitchFamily="18" charset="0"/>
                <a:ea typeface="Times New Roman" panose="02020603050405020304" pitchFamily="18" charset="0"/>
                <a:cs typeface="Times New Roman" pitchFamily="18" charset="0"/>
              </a:rPr>
              <a:t>th</a:t>
            </a:r>
            <a:r>
              <a:rPr lang="vi-VN" sz="2800" dirty="0">
                <a:latin typeface="Times New Roman" pitchFamily="18" charset="0"/>
                <a:ea typeface="Times New Roman" panose="02020603050405020304" pitchFamily="18" charset="0"/>
                <a:cs typeface="Times New Roman" pitchFamily="18" charset="0"/>
              </a:rPr>
              <a:t>ư</a:t>
            </a:r>
            <a:r>
              <a:rPr lang="en-US" sz="2800" dirty="0" err="1">
                <a:latin typeface="Times New Roman" pitchFamily="18" charset="0"/>
                <a:ea typeface="Times New Roman" panose="02020603050405020304" pitchFamily="18" charset="0"/>
                <a:cs typeface="Times New Roman" pitchFamily="18" charset="0"/>
              </a:rPr>
              <a:t>ờng</a:t>
            </a:r>
            <a:r>
              <a:rPr lang="en-US" sz="2800" dirty="0">
                <a:latin typeface="Times New Roman" pitchFamily="18" charset="0"/>
                <a:ea typeface="Times New Roman" panose="02020603050405020304" pitchFamily="18" charset="0"/>
                <a:cs typeface="Times New Roman"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6" name="矩形 18">
            <a:extLst>
              <a:ext uri="{FF2B5EF4-FFF2-40B4-BE49-F238E27FC236}">
                <a16:creationId xmlns:a16="http://schemas.microsoft.com/office/drawing/2014/main" xmlns="" id="{B09303F0-DD09-157E-9FE4-66522265F666}"/>
              </a:ext>
            </a:extLst>
          </p:cNvPr>
          <p:cNvSpPr/>
          <p:nvPr/>
        </p:nvSpPr>
        <p:spPr>
          <a:xfrm>
            <a:off x="3121715" y="2758167"/>
            <a:ext cx="3509655" cy="800219"/>
          </a:xfrm>
          <a:prstGeom prst="rect">
            <a:avLst/>
          </a:prstGeom>
          <a:solidFill>
            <a:srgbClr val="FFFFCC"/>
          </a:solidFill>
        </p:spPr>
        <p:txBody>
          <a:bodyPr wrap="square">
            <a:spAutoFit/>
          </a:bodyPr>
          <a:lstStyle/>
          <a:p>
            <a:pPr algn="ctr"/>
            <a:r>
              <a:rPr lang="pt-BR" sz="2800" dirty="0">
                <a:latin typeface="Times New Roman" pitchFamily="18" charset="0"/>
                <a:ea typeface="Times New Roman" panose="02020603050405020304" pitchFamily="18" charset="0"/>
                <a:cs typeface="Times New Roman" pitchFamily="18" charset="0"/>
              </a:rPr>
              <a:t>Tác dụng với Na.</a:t>
            </a:r>
            <a:br>
              <a:rPr lang="pt-BR" sz="2800" dirty="0">
                <a:latin typeface="Times New Roman" pitchFamily="18" charset="0"/>
                <a:ea typeface="Times New Roman" panose="02020603050405020304" pitchFamily="18" charset="0"/>
                <a:cs typeface="Times New Roman" pitchFamily="18" charset="0"/>
              </a:rPr>
            </a:br>
            <a:endParaRPr lang="zh-CN" altLang="en-US" dirty="0">
              <a:latin typeface="Times New Roman" panose="02020603050405020304" pitchFamily="18" charset="0"/>
              <a:cs typeface="Times New Roman" panose="02020603050405020304" pitchFamily="18" charset="0"/>
            </a:endParaRPr>
          </a:p>
        </p:txBody>
      </p:sp>
      <p:sp>
        <p:nvSpPr>
          <p:cNvPr id="7" name="矩形 19">
            <a:extLst>
              <a:ext uri="{FF2B5EF4-FFF2-40B4-BE49-F238E27FC236}">
                <a16:creationId xmlns:a16="http://schemas.microsoft.com/office/drawing/2014/main" xmlns="" id="{A1AB6195-CE90-B704-A287-ADC12EF5978D}"/>
              </a:ext>
            </a:extLst>
          </p:cNvPr>
          <p:cNvSpPr/>
          <p:nvPr/>
        </p:nvSpPr>
        <p:spPr>
          <a:xfrm>
            <a:off x="5792540" y="4649251"/>
            <a:ext cx="3217516" cy="1384995"/>
          </a:xfrm>
          <a:prstGeom prst="rect">
            <a:avLst/>
          </a:prstGeom>
          <a:solidFill>
            <a:srgbClr val="FFFFCC"/>
          </a:solidFill>
        </p:spPr>
        <p:txBody>
          <a:bodyPr wrap="square">
            <a:spAutoFit/>
          </a:bodyPr>
          <a:lstStyle/>
          <a:p>
            <a:pPr algn="ctr"/>
            <a:r>
              <a:rPr lang="pt-BR" sz="2800" dirty="0" smtClean="0">
                <a:latin typeface="Times New Roman" pitchFamily="18" charset="0"/>
                <a:ea typeface="Times New Roman" panose="02020603050405020304" pitchFamily="18" charset="0"/>
                <a:cs typeface="Times New Roman" pitchFamily="18" charset="0"/>
              </a:rPr>
              <a:t>Tác </a:t>
            </a:r>
            <a:r>
              <a:rPr lang="pt-BR" sz="2800" dirty="0">
                <a:latin typeface="Times New Roman" pitchFamily="18" charset="0"/>
                <a:ea typeface="Times New Roman" panose="02020603050405020304" pitchFamily="18" charset="0"/>
                <a:cs typeface="Times New Roman" pitchFamily="18" charset="0"/>
              </a:rPr>
              <a:t>dụng với Ag</a:t>
            </a:r>
            <a:r>
              <a:rPr lang="en-US" sz="2800" dirty="0">
                <a:latin typeface="Times New Roman" pitchFamily="18" charset="0"/>
                <a:ea typeface="Times New Roman" panose="02020603050405020304" pitchFamily="18" charset="0"/>
                <a:cs typeface="Times New Roman" pitchFamily="18" charset="0"/>
              </a:rPr>
              <a:t>NO</a:t>
            </a:r>
            <a:r>
              <a:rPr lang="en-US" sz="2800" baseline="-25000" dirty="0">
                <a:latin typeface="Times New Roman" pitchFamily="18" charset="0"/>
                <a:ea typeface="Times New Roman" panose="02020603050405020304" pitchFamily="18" charset="0"/>
                <a:cs typeface="Times New Roman" pitchFamily="18" charset="0"/>
              </a:rPr>
              <a:t>3</a:t>
            </a:r>
            <a:r>
              <a:rPr lang="pt-BR" sz="2800" dirty="0">
                <a:latin typeface="Times New Roman" pitchFamily="18" charset="0"/>
                <a:ea typeface="Times New Roman" panose="02020603050405020304" pitchFamily="18" charset="0"/>
                <a:cs typeface="Times New Roman" pitchFamily="18" charset="0"/>
              </a:rPr>
              <a:t>/dd NH</a:t>
            </a:r>
            <a:r>
              <a:rPr lang="pt-BR" sz="2800" baseline="-25000" dirty="0">
                <a:latin typeface="Times New Roman" pitchFamily="18" charset="0"/>
                <a:ea typeface="Times New Roman" panose="02020603050405020304" pitchFamily="18" charset="0"/>
                <a:cs typeface="Times New Roman" pitchFamily="18" charset="0"/>
              </a:rPr>
              <a:t>3</a:t>
            </a:r>
            <a:r>
              <a:rPr lang="pt-BR" sz="2800" dirty="0">
                <a:latin typeface="Times New Roman" pitchFamily="18" charset="0"/>
                <a:ea typeface="Times New Roman" panose="02020603050405020304" pitchFamily="18" charset="0"/>
                <a:cs typeface="Times New Roman" pitchFamily="18" charset="0"/>
              </a:rPr>
              <a:t> đun nóng.</a:t>
            </a:r>
            <a:endParaRPr lang="zh-CN" altLang="en-US" dirty="0">
              <a:latin typeface="Times New Roman" panose="02020603050405020304" pitchFamily="18" charset="0"/>
              <a:cs typeface="Times New Roman" panose="02020603050405020304" pitchFamily="18" charset="0"/>
            </a:endParaRPr>
          </a:p>
        </p:txBody>
      </p:sp>
      <p:sp>
        <p:nvSpPr>
          <p:cNvPr id="8" name="矩形 20">
            <a:extLst>
              <a:ext uri="{FF2B5EF4-FFF2-40B4-BE49-F238E27FC236}">
                <a16:creationId xmlns:a16="http://schemas.microsoft.com/office/drawing/2014/main" xmlns="" id="{234ED513-DAA5-EA26-9FCD-809B42562D0F}"/>
              </a:ext>
            </a:extLst>
          </p:cNvPr>
          <p:cNvSpPr/>
          <p:nvPr/>
        </p:nvSpPr>
        <p:spPr>
          <a:xfrm>
            <a:off x="7975963" y="2958347"/>
            <a:ext cx="3305998" cy="954107"/>
          </a:xfrm>
          <a:prstGeom prst="rect">
            <a:avLst/>
          </a:prstGeom>
          <a:solidFill>
            <a:srgbClr val="FFFFCC"/>
          </a:solidFill>
        </p:spPr>
        <p:txBody>
          <a:bodyPr wrap="square">
            <a:spAutoFit/>
          </a:bodyPr>
          <a:lstStyle/>
          <a:p>
            <a:pPr algn="ctr"/>
            <a:r>
              <a:rPr lang="pt-BR" sz="2800" dirty="0">
                <a:latin typeface="Times New Roman" pitchFamily="18" charset="0"/>
                <a:ea typeface="Times New Roman" panose="02020603050405020304" pitchFamily="18" charset="0"/>
                <a:cs typeface="Times New Roman" pitchFamily="18" charset="0"/>
              </a:rPr>
              <a:t>Tác dụng v</a:t>
            </a:r>
            <a:r>
              <a:rPr lang="en-US" sz="2800" dirty="0" err="1">
                <a:latin typeface="Times New Roman" pitchFamily="18" charset="0"/>
                <a:ea typeface="Times New Roman" panose="02020603050405020304" pitchFamily="18" charset="0"/>
                <a:cs typeface="Times New Roman" pitchFamily="18" charset="0"/>
              </a:rPr>
              <a:t>ới</a:t>
            </a:r>
            <a:r>
              <a:rPr lang="en-US" sz="2800" dirty="0">
                <a:latin typeface="Times New Roman" pitchFamily="18" charset="0"/>
                <a:ea typeface="Times New Roman" panose="02020603050405020304" pitchFamily="18" charset="0"/>
                <a:cs typeface="Times New Roman" pitchFamily="18" charset="0"/>
              </a:rPr>
              <a:t> anhydride acetic</a:t>
            </a:r>
            <a:r>
              <a:rPr lang="pt-BR" sz="2800" dirty="0">
                <a:latin typeface="Times New Roman" pitchFamily="18" charset="0"/>
                <a:ea typeface="Times New Roman" panose="02020603050405020304" pitchFamily="18" charset="0"/>
                <a:cs typeface="Times New Roman" pitchFamily="18" charset="0"/>
              </a:rPr>
              <a:t>.</a:t>
            </a:r>
            <a:endParaRPr lang="zh-CN" altLang="en-US" dirty="0">
              <a:latin typeface="Times New Roman" panose="02020603050405020304" pitchFamily="18" charset="0"/>
              <a:cs typeface="Times New Roman" panose="02020603050405020304" pitchFamily="18" charset="0"/>
            </a:endParaRPr>
          </a:p>
        </p:txBody>
      </p:sp>
      <p:grpSp>
        <p:nvGrpSpPr>
          <p:cNvPr id="9" name="PA_组合 3">
            <a:extLst>
              <a:ext uri="{FF2B5EF4-FFF2-40B4-BE49-F238E27FC236}">
                <a16:creationId xmlns:a16="http://schemas.microsoft.com/office/drawing/2014/main" xmlns="" id="{0CB37E62-D616-6ED8-1E0C-EA17F2384E91}"/>
              </a:ext>
            </a:extLst>
          </p:cNvPr>
          <p:cNvGrpSpPr/>
          <p:nvPr>
            <p:custDataLst>
              <p:tags r:id="rId1"/>
            </p:custDataLst>
          </p:nvPr>
        </p:nvGrpSpPr>
        <p:grpSpPr>
          <a:xfrm>
            <a:off x="1269121" y="2984050"/>
            <a:ext cx="1723453" cy="2420945"/>
            <a:chOff x="1253016" y="2319316"/>
            <a:chExt cx="1723453" cy="2420945"/>
          </a:xfrm>
        </p:grpSpPr>
        <p:sp>
          <p:nvSpPr>
            <p:cNvPr id="10" name="任意多边形: 形状 2">
              <a:extLst>
                <a:ext uri="{FF2B5EF4-FFF2-40B4-BE49-F238E27FC236}">
                  <a16:creationId xmlns:a16="http://schemas.microsoft.com/office/drawing/2014/main" xmlns="" id="{D2BCFD05-ADBB-E6FD-4E90-C2AEC911E9EE}"/>
                </a:ext>
              </a:extLst>
            </p:cNvPr>
            <p:cNvSpPr/>
            <p:nvPr/>
          </p:nvSpPr>
          <p:spPr>
            <a:xfrm>
              <a:off x="1253016" y="2319316"/>
              <a:ext cx="1723453" cy="2420945"/>
            </a:xfrm>
            <a:custGeom>
              <a:avLst/>
              <a:gdLst/>
              <a:ahLst/>
              <a:cxnLst/>
              <a:rect l="0" t="0" r="0" b="0"/>
              <a:pathLst>
                <a:path w="1723453" h="2420945">
                  <a:moveTo>
                    <a:pt x="0" y="0"/>
                  </a:moveTo>
                  <a:lnTo>
                    <a:pt x="1723452" y="0"/>
                  </a:lnTo>
                  <a:lnTo>
                    <a:pt x="1723452" y="2420944"/>
                  </a:lnTo>
                  <a:lnTo>
                    <a:pt x="0" y="242094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7030A0"/>
                </a:solidFill>
                <a:latin typeface="Times New Roman" panose="02020603050405020304" pitchFamily="18" charset="0"/>
                <a:cs typeface="Times New Roman" panose="02020603050405020304" pitchFamily="18" charset="0"/>
              </a:endParaRPr>
            </a:p>
          </p:txBody>
        </p:sp>
        <p:grpSp>
          <p:nvGrpSpPr>
            <p:cNvPr id="11" name="PA_组合 10">
              <a:extLst>
                <a:ext uri="{FF2B5EF4-FFF2-40B4-BE49-F238E27FC236}">
                  <a16:creationId xmlns:a16="http://schemas.microsoft.com/office/drawing/2014/main" xmlns="" id="{20D93148-1D96-6D90-C64B-76044F22A7DE}"/>
                </a:ext>
              </a:extLst>
            </p:cNvPr>
            <p:cNvGrpSpPr/>
            <p:nvPr>
              <p:custDataLst>
                <p:tags r:id="rId8"/>
              </p:custDataLst>
            </p:nvPr>
          </p:nvGrpSpPr>
          <p:grpSpPr>
            <a:xfrm>
              <a:off x="1761017" y="2319316"/>
              <a:ext cx="1215452" cy="1201744"/>
              <a:chOff x="1761017" y="2319316"/>
              <a:chExt cx="1215452" cy="1201744"/>
            </a:xfrm>
          </p:grpSpPr>
          <p:pic>
            <p:nvPicPr>
              <p:cNvPr id="12" name="图片 1">
                <a:extLst>
                  <a:ext uri="{FF2B5EF4-FFF2-40B4-BE49-F238E27FC236}">
                    <a16:creationId xmlns:a16="http://schemas.microsoft.com/office/drawing/2014/main" xmlns="" id="{61406D36-41F5-6647-1660-8F2DC769E1A0}"/>
                  </a:ext>
                </a:extLst>
              </p:cNvPr>
              <p:cNvPicPr>
                <a:picLocks noChangeAspect="1"/>
              </p:cNvPicPr>
              <p:nvPr/>
            </p:nvPicPr>
            <p:blipFill>
              <a:blip r:embed="rId10"/>
              <a:stretch>
                <a:fillRect/>
              </a:stretch>
            </p:blipFill>
            <p:spPr>
              <a:xfrm>
                <a:off x="1761017" y="2319316"/>
                <a:ext cx="1215452" cy="1201744"/>
              </a:xfrm>
              <a:prstGeom prst="rect">
                <a:avLst/>
              </a:prstGeom>
            </p:spPr>
          </p:pic>
          <p:sp>
            <p:nvSpPr>
              <p:cNvPr id="13" name="文本框 5">
                <a:extLst>
                  <a:ext uri="{FF2B5EF4-FFF2-40B4-BE49-F238E27FC236}">
                    <a16:creationId xmlns:a16="http://schemas.microsoft.com/office/drawing/2014/main" xmlns="" id="{FAC1E896-F93E-6CB6-2432-6142697BBABE}"/>
                  </a:ext>
                </a:extLst>
              </p:cNvPr>
              <p:cNvSpPr txBox="1"/>
              <p:nvPr/>
            </p:nvSpPr>
            <p:spPr>
              <a:xfrm>
                <a:off x="1890158" y="2658578"/>
                <a:ext cx="957169" cy="769441"/>
              </a:xfrm>
              <a:prstGeom prst="rect">
                <a:avLst/>
              </a:prstGeom>
              <a:noFill/>
            </p:spPr>
            <p:txBody>
              <a:bodyPr wrap="square" rtlCol="0">
                <a:spAutoFit/>
              </a:bodyPr>
              <a:lstStyle/>
              <a:p>
                <a:pPr algn="ctr"/>
                <a:r>
                  <a:rPr lang="en-US" altLang="zh-CN" sz="4400" b="1" dirty="0">
                    <a:solidFill>
                      <a:srgbClr val="7030A0"/>
                    </a:solidFill>
                    <a:latin typeface="Times New Roman" panose="02020603050405020304" pitchFamily="18" charset="0"/>
                    <a:cs typeface="Times New Roman" panose="02020603050405020304" pitchFamily="18" charset="0"/>
                  </a:rPr>
                  <a:t>A</a:t>
                </a:r>
                <a:endParaRPr lang="zh-CN" altLang="en-US" sz="4400" b="1" dirty="0">
                  <a:solidFill>
                    <a:srgbClr val="7030A0"/>
                  </a:solidFill>
                  <a:latin typeface="Times New Roman" panose="02020603050405020304" pitchFamily="18" charset="0"/>
                  <a:cs typeface="Times New Roman" panose="02020603050405020304" pitchFamily="18" charset="0"/>
                </a:endParaRPr>
              </a:p>
            </p:txBody>
          </p:sp>
        </p:grpSp>
      </p:grpSp>
      <p:grpSp>
        <p:nvGrpSpPr>
          <p:cNvPr id="14" name="PA_组合 22">
            <a:extLst>
              <a:ext uri="{FF2B5EF4-FFF2-40B4-BE49-F238E27FC236}">
                <a16:creationId xmlns:a16="http://schemas.microsoft.com/office/drawing/2014/main" xmlns="" id="{F571EF60-58A6-F90B-E969-F43BB8298F36}"/>
              </a:ext>
            </a:extLst>
          </p:cNvPr>
          <p:cNvGrpSpPr/>
          <p:nvPr>
            <p:custDataLst>
              <p:tags r:id="rId2"/>
            </p:custDataLst>
          </p:nvPr>
        </p:nvGrpSpPr>
        <p:grpSpPr>
          <a:xfrm>
            <a:off x="3817966" y="3068193"/>
            <a:ext cx="1723453" cy="2471745"/>
            <a:chOff x="3801861" y="2403459"/>
            <a:chExt cx="1723453" cy="2471745"/>
          </a:xfrm>
        </p:grpSpPr>
        <p:sp>
          <p:nvSpPr>
            <p:cNvPr id="15" name="任意多边形: 形状 4">
              <a:extLst>
                <a:ext uri="{FF2B5EF4-FFF2-40B4-BE49-F238E27FC236}">
                  <a16:creationId xmlns:a16="http://schemas.microsoft.com/office/drawing/2014/main" xmlns="" id="{D191784B-F575-5EC6-C91E-92E276194941}"/>
                </a:ext>
              </a:extLst>
            </p:cNvPr>
            <p:cNvSpPr/>
            <p:nvPr/>
          </p:nvSpPr>
          <p:spPr>
            <a:xfrm>
              <a:off x="3801861" y="2403459"/>
              <a:ext cx="1723453" cy="2471745"/>
            </a:xfrm>
            <a:custGeom>
              <a:avLst/>
              <a:gdLst/>
              <a:ahLst/>
              <a:cxnLst/>
              <a:rect l="0" t="0" r="0" b="0"/>
              <a:pathLst>
                <a:path w="1723453" h="2471745">
                  <a:moveTo>
                    <a:pt x="0" y="0"/>
                  </a:moveTo>
                  <a:lnTo>
                    <a:pt x="1723452" y="0"/>
                  </a:lnTo>
                  <a:lnTo>
                    <a:pt x="1723452" y="2471744"/>
                  </a:lnTo>
                  <a:lnTo>
                    <a:pt x="0" y="247174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7030A0"/>
                </a:solidFill>
                <a:latin typeface="Times New Roman" panose="02020603050405020304" pitchFamily="18" charset="0"/>
                <a:cs typeface="Times New Roman" panose="02020603050405020304" pitchFamily="18" charset="0"/>
              </a:endParaRPr>
            </a:p>
          </p:txBody>
        </p:sp>
        <p:grpSp>
          <p:nvGrpSpPr>
            <p:cNvPr id="16" name="PA_组合 12">
              <a:extLst>
                <a:ext uri="{FF2B5EF4-FFF2-40B4-BE49-F238E27FC236}">
                  <a16:creationId xmlns:a16="http://schemas.microsoft.com/office/drawing/2014/main" xmlns="" id="{CFF63691-3C71-B707-B28C-90B57783D81F}"/>
                </a:ext>
              </a:extLst>
            </p:cNvPr>
            <p:cNvGrpSpPr/>
            <p:nvPr>
              <p:custDataLst>
                <p:tags r:id="rId7"/>
              </p:custDataLst>
            </p:nvPr>
          </p:nvGrpSpPr>
          <p:grpSpPr>
            <a:xfrm>
              <a:off x="4309862" y="3673460"/>
              <a:ext cx="1215452" cy="1201744"/>
              <a:chOff x="4309862" y="3673460"/>
              <a:chExt cx="1215452" cy="1201744"/>
            </a:xfrm>
          </p:grpSpPr>
          <p:pic>
            <p:nvPicPr>
              <p:cNvPr id="17" name="图片 6">
                <a:extLst>
                  <a:ext uri="{FF2B5EF4-FFF2-40B4-BE49-F238E27FC236}">
                    <a16:creationId xmlns:a16="http://schemas.microsoft.com/office/drawing/2014/main" xmlns="" id="{0BDBD4D0-AC13-5C1C-6BE7-10A74C55842F}"/>
                  </a:ext>
                </a:extLst>
              </p:cNvPr>
              <p:cNvPicPr>
                <a:picLocks noChangeAspect="1"/>
              </p:cNvPicPr>
              <p:nvPr/>
            </p:nvPicPr>
            <p:blipFill>
              <a:blip r:embed="rId10"/>
              <a:stretch>
                <a:fillRect/>
              </a:stretch>
            </p:blipFill>
            <p:spPr>
              <a:xfrm flipV="1">
                <a:off x="4309862" y="3673460"/>
                <a:ext cx="1215452" cy="1201744"/>
              </a:xfrm>
              <a:prstGeom prst="rect">
                <a:avLst/>
              </a:prstGeom>
            </p:spPr>
          </p:pic>
          <p:sp>
            <p:nvSpPr>
              <p:cNvPr id="18" name="文本框 13">
                <a:extLst>
                  <a:ext uri="{FF2B5EF4-FFF2-40B4-BE49-F238E27FC236}">
                    <a16:creationId xmlns:a16="http://schemas.microsoft.com/office/drawing/2014/main" xmlns="" id="{567A3ADD-3E84-843C-6CFF-2EF008842526}"/>
                  </a:ext>
                </a:extLst>
              </p:cNvPr>
              <p:cNvSpPr txBox="1"/>
              <p:nvPr/>
            </p:nvSpPr>
            <p:spPr>
              <a:xfrm>
                <a:off x="4439003" y="4063522"/>
                <a:ext cx="957169" cy="769441"/>
              </a:xfrm>
              <a:prstGeom prst="rect">
                <a:avLst/>
              </a:prstGeom>
              <a:noFill/>
            </p:spPr>
            <p:txBody>
              <a:bodyPr wrap="square" rtlCol="0">
                <a:spAutoFit/>
              </a:bodyPr>
              <a:lstStyle/>
              <a:p>
                <a:pPr algn="ctr"/>
                <a:r>
                  <a:rPr lang="en-US" altLang="zh-CN" sz="4400" b="1" dirty="0">
                    <a:solidFill>
                      <a:srgbClr val="7030A0"/>
                    </a:solidFill>
                    <a:latin typeface="Times New Roman" panose="02020603050405020304" pitchFamily="18" charset="0"/>
                    <a:cs typeface="Times New Roman" panose="02020603050405020304" pitchFamily="18" charset="0"/>
                  </a:rPr>
                  <a:t>B</a:t>
                </a:r>
                <a:endParaRPr lang="zh-CN" altLang="en-US" sz="4400" b="1" dirty="0">
                  <a:solidFill>
                    <a:srgbClr val="7030A0"/>
                  </a:solidFill>
                  <a:latin typeface="Times New Roman" panose="02020603050405020304" pitchFamily="18" charset="0"/>
                  <a:cs typeface="Times New Roman" panose="02020603050405020304" pitchFamily="18" charset="0"/>
                </a:endParaRPr>
              </a:p>
            </p:txBody>
          </p:sp>
        </p:grpSp>
      </p:grpSp>
      <p:grpSp>
        <p:nvGrpSpPr>
          <p:cNvPr id="19" name="PA_组合 25">
            <a:extLst>
              <a:ext uri="{FF2B5EF4-FFF2-40B4-BE49-F238E27FC236}">
                <a16:creationId xmlns:a16="http://schemas.microsoft.com/office/drawing/2014/main" xmlns="" id="{57968375-1AA4-AD83-93B5-3600D0C64BB0}"/>
              </a:ext>
            </a:extLst>
          </p:cNvPr>
          <p:cNvGrpSpPr/>
          <p:nvPr>
            <p:custDataLst>
              <p:tags r:id="rId3"/>
            </p:custDataLst>
          </p:nvPr>
        </p:nvGrpSpPr>
        <p:grpSpPr>
          <a:xfrm>
            <a:off x="6227111" y="2984050"/>
            <a:ext cx="1748853" cy="2522544"/>
            <a:chOff x="6211006" y="2319316"/>
            <a:chExt cx="1748853" cy="2522544"/>
          </a:xfrm>
        </p:grpSpPr>
        <p:sp>
          <p:nvSpPr>
            <p:cNvPr id="20" name="任意多边形: 形状 23">
              <a:extLst>
                <a:ext uri="{FF2B5EF4-FFF2-40B4-BE49-F238E27FC236}">
                  <a16:creationId xmlns:a16="http://schemas.microsoft.com/office/drawing/2014/main" xmlns="" id="{F82AEE27-6D35-9959-98E2-3E8556B6518C}"/>
                </a:ext>
              </a:extLst>
            </p:cNvPr>
            <p:cNvSpPr/>
            <p:nvPr/>
          </p:nvSpPr>
          <p:spPr>
            <a:xfrm>
              <a:off x="6211006" y="2319316"/>
              <a:ext cx="1748853" cy="2522544"/>
            </a:xfrm>
            <a:custGeom>
              <a:avLst/>
              <a:gdLst/>
              <a:ahLst/>
              <a:cxnLst/>
              <a:rect l="0" t="0" r="0" b="0"/>
              <a:pathLst>
                <a:path w="1748853" h="2522544">
                  <a:moveTo>
                    <a:pt x="0" y="0"/>
                  </a:moveTo>
                  <a:lnTo>
                    <a:pt x="1748852" y="0"/>
                  </a:lnTo>
                  <a:lnTo>
                    <a:pt x="1748852" y="2522543"/>
                  </a:lnTo>
                  <a:lnTo>
                    <a:pt x="0" y="2522543"/>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7030A0"/>
                </a:solidFill>
                <a:latin typeface="Times New Roman" panose="02020603050405020304" pitchFamily="18" charset="0"/>
                <a:cs typeface="Times New Roman" panose="02020603050405020304" pitchFamily="18" charset="0"/>
              </a:endParaRPr>
            </a:p>
          </p:txBody>
        </p:sp>
        <p:grpSp>
          <p:nvGrpSpPr>
            <p:cNvPr id="21" name="PA_组合 11">
              <a:extLst>
                <a:ext uri="{FF2B5EF4-FFF2-40B4-BE49-F238E27FC236}">
                  <a16:creationId xmlns:a16="http://schemas.microsoft.com/office/drawing/2014/main" xmlns="" id="{0B4FEE9B-174C-DA01-C69C-0A1BBB6FDF13}"/>
                </a:ext>
              </a:extLst>
            </p:cNvPr>
            <p:cNvGrpSpPr/>
            <p:nvPr>
              <p:custDataLst>
                <p:tags r:id="rId6"/>
              </p:custDataLst>
            </p:nvPr>
          </p:nvGrpSpPr>
          <p:grpSpPr>
            <a:xfrm>
              <a:off x="6744407" y="2319316"/>
              <a:ext cx="1215452" cy="1201744"/>
              <a:chOff x="6744407" y="2319316"/>
              <a:chExt cx="1215452" cy="1201744"/>
            </a:xfrm>
          </p:grpSpPr>
          <p:pic>
            <p:nvPicPr>
              <p:cNvPr id="22" name="图片 7">
                <a:extLst>
                  <a:ext uri="{FF2B5EF4-FFF2-40B4-BE49-F238E27FC236}">
                    <a16:creationId xmlns:a16="http://schemas.microsoft.com/office/drawing/2014/main" xmlns="" id="{64BBE1AB-D8F0-6CEA-C29E-083739E07419}"/>
                  </a:ext>
                </a:extLst>
              </p:cNvPr>
              <p:cNvPicPr>
                <a:picLocks noChangeAspect="1"/>
              </p:cNvPicPr>
              <p:nvPr/>
            </p:nvPicPr>
            <p:blipFill>
              <a:blip r:embed="rId10"/>
              <a:stretch>
                <a:fillRect/>
              </a:stretch>
            </p:blipFill>
            <p:spPr>
              <a:xfrm>
                <a:off x="6744407" y="2319316"/>
                <a:ext cx="1215452" cy="1201744"/>
              </a:xfrm>
              <a:prstGeom prst="rect">
                <a:avLst/>
              </a:prstGeom>
            </p:spPr>
          </p:pic>
          <p:sp>
            <p:nvSpPr>
              <p:cNvPr id="23" name="文本框 16">
                <a:extLst>
                  <a:ext uri="{FF2B5EF4-FFF2-40B4-BE49-F238E27FC236}">
                    <a16:creationId xmlns:a16="http://schemas.microsoft.com/office/drawing/2014/main" xmlns="" id="{973D44E2-ED68-0E5A-4A4B-D4757E89CFE3}"/>
                  </a:ext>
                </a:extLst>
              </p:cNvPr>
              <p:cNvSpPr txBox="1"/>
              <p:nvPr/>
            </p:nvSpPr>
            <p:spPr>
              <a:xfrm>
                <a:off x="6873548" y="2658578"/>
                <a:ext cx="957169" cy="769441"/>
              </a:xfrm>
              <a:prstGeom prst="rect">
                <a:avLst/>
              </a:prstGeom>
              <a:noFill/>
            </p:spPr>
            <p:txBody>
              <a:bodyPr wrap="square" rtlCol="0">
                <a:spAutoFit/>
              </a:bodyPr>
              <a:lstStyle/>
              <a:p>
                <a:pPr algn="ctr"/>
                <a:r>
                  <a:rPr lang="en-US" altLang="zh-CN" sz="4400" b="1" dirty="0">
                    <a:solidFill>
                      <a:srgbClr val="7030A0"/>
                    </a:solidFill>
                    <a:latin typeface="Times New Roman" panose="02020603050405020304" pitchFamily="18" charset="0"/>
                    <a:cs typeface="Times New Roman" panose="02020603050405020304" pitchFamily="18" charset="0"/>
                  </a:rPr>
                  <a:t>C</a:t>
                </a:r>
                <a:endParaRPr lang="zh-CN" altLang="en-US" sz="4400" b="1" dirty="0">
                  <a:solidFill>
                    <a:srgbClr val="7030A0"/>
                  </a:solidFill>
                  <a:latin typeface="Times New Roman" panose="02020603050405020304" pitchFamily="18" charset="0"/>
                  <a:cs typeface="Times New Roman" panose="02020603050405020304" pitchFamily="18" charset="0"/>
                </a:endParaRPr>
              </a:p>
            </p:txBody>
          </p:sp>
        </p:grpSp>
      </p:grpSp>
      <p:grpSp>
        <p:nvGrpSpPr>
          <p:cNvPr id="24" name="PA_组合 28">
            <a:extLst>
              <a:ext uri="{FF2B5EF4-FFF2-40B4-BE49-F238E27FC236}">
                <a16:creationId xmlns:a16="http://schemas.microsoft.com/office/drawing/2014/main" xmlns="" id="{4A3EDF21-E1CF-A704-B496-D0B1C823B471}"/>
              </a:ext>
            </a:extLst>
          </p:cNvPr>
          <p:cNvGrpSpPr/>
          <p:nvPr>
            <p:custDataLst>
              <p:tags r:id="rId4"/>
            </p:custDataLst>
          </p:nvPr>
        </p:nvGrpSpPr>
        <p:grpSpPr>
          <a:xfrm>
            <a:off x="8826756" y="2991993"/>
            <a:ext cx="1698053" cy="2547945"/>
            <a:chOff x="8810651" y="2327259"/>
            <a:chExt cx="1698053" cy="2547945"/>
          </a:xfrm>
        </p:grpSpPr>
        <p:sp>
          <p:nvSpPr>
            <p:cNvPr id="25" name="任意多边形: 形状 26">
              <a:extLst>
                <a:ext uri="{FF2B5EF4-FFF2-40B4-BE49-F238E27FC236}">
                  <a16:creationId xmlns:a16="http://schemas.microsoft.com/office/drawing/2014/main" xmlns="" id="{4863F8C7-7668-2656-1D2C-C39281E7D11F}"/>
                </a:ext>
              </a:extLst>
            </p:cNvPr>
            <p:cNvSpPr/>
            <p:nvPr/>
          </p:nvSpPr>
          <p:spPr>
            <a:xfrm>
              <a:off x="8810651" y="2327259"/>
              <a:ext cx="1698053" cy="2547945"/>
            </a:xfrm>
            <a:custGeom>
              <a:avLst/>
              <a:gdLst/>
              <a:ahLst/>
              <a:cxnLst/>
              <a:rect l="0" t="0" r="0" b="0"/>
              <a:pathLst>
                <a:path w="1698053" h="2547945">
                  <a:moveTo>
                    <a:pt x="0" y="0"/>
                  </a:moveTo>
                  <a:lnTo>
                    <a:pt x="1698052" y="0"/>
                  </a:lnTo>
                  <a:lnTo>
                    <a:pt x="1698052" y="2547944"/>
                  </a:lnTo>
                  <a:lnTo>
                    <a:pt x="0" y="254794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7030A0"/>
                </a:solidFill>
                <a:latin typeface="Times New Roman" panose="02020603050405020304" pitchFamily="18" charset="0"/>
                <a:cs typeface="Times New Roman" panose="02020603050405020304" pitchFamily="18" charset="0"/>
              </a:endParaRPr>
            </a:p>
          </p:txBody>
        </p:sp>
        <p:grpSp>
          <p:nvGrpSpPr>
            <p:cNvPr id="26" name="PA_组合 21">
              <a:extLst>
                <a:ext uri="{FF2B5EF4-FFF2-40B4-BE49-F238E27FC236}">
                  <a16:creationId xmlns:a16="http://schemas.microsoft.com/office/drawing/2014/main" xmlns="" id="{0BFEDA4A-B6C3-1D4A-CCF7-B1E86EADD16F}"/>
                </a:ext>
              </a:extLst>
            </p:cNvPr>
            <p:cNvGrpSpPr/>
            <p:nvPr>
              <p:custDataLst>
                <p:tags r:id="rId5"/>
              </p:custDataLst>
            </p:nvPr>
          </p:nvGrpSpPr>
          <p:grpSpPr>
            <a:xfrm>
              <a:off x="9293252" y="3673460"/>
              <a:ext cx="1215452" cy="1201744"/>
              <a:chOff x="9293252" y="3673460"/>
              <a:chExt cx="1215452" cy="1201744"/>
            </a:xfrm>
          </p:grpSpPr>
          <p:pic>
            <p:nvPicPr>
              <p:cNvPr id="27" name="图片 8">
                <a:extLst>
                  <a:ext uri="{FF2B5EF4-FFF2-40B4-BE49-F238E27FC236}">
                    <a16:creationId xmlns:a16="http://schemas.microsoft.com/office/drawing/2014/main" xmlns="" id="{5ED693EA-CFBB-E203-6B64-85BC69EFDAD4}"/>
                  </a:ext>
                </a:extLst>
              </p:cNvPr>
              <p:cNvPicPr>
                <a:picLocks noChangeAspect="1"/>
              </p:cNvPicPr>
              <p:nvPr/>
            </p:nvPicPr>
            <p:blipFill>
              <a:blip r:embed="rId10"/>
              <a:stretch>
                <a:fillRect/>
              </a:stretch>
            </p:blipFill>
            <p:spPr>
              <a:xfrm flipV="1">
                <a:off x="9293252" y="3673460"/>
                <a:ext cx="1215452" cy="1201744"/>
              </a:xfrm>
              <a:prstGeom prst="rect">
                <a:avLst/>
              </a:prstGeom>
            </p:spPr>
          </p:pic>
          <p:sp>
            <p:nvSpPr>
              <p:cNvPr id="28" name="文本框 15">
                <a:extLst>
                  <a:ext uri="{FF2B5EF4-FFF2-40B4-BE49-F238E27FC236}">
                    <a16:creationId xmlns:a16="http://schemas.microsoft.com/office/drawing/2014/main" xmlns="" id="{CBBB66ED-E54E-85F3-FC60-2BAEBBB1FD32}"/>
                  </a:ext>
                </a:extLst>
              </p:cNvPr>
              <p:cNvSpPr txBox="1"/>
              <p:nvPr/>
            </p:nvSpPr>
            <p:spPr>
              <a:xfrm>
                <a:off x="9422393" y="4063522"/>
                <a:ext cx="957169" cy="769441"/>
              </a:xfrm>
              <a:prstGeom prst="rect">
                <a:avLst/>
              </a:prstGeom>
              <a:noFill/>
            </p:spPr>
            <p:txBody>
              <a:bodyPr wrap="square" rtlCol="0">
                <a:spAutoFit/>
              </a:bodyPr>
              <a:lstStyle/>
              <a:p>
                <a:pPr algn="ctr"/>
                <a:r>
                  <a:rPr lang="en-US" altLang="zh-CN" sz="4400" b="1" dirty="0">
                    <a:solidFill>
                      <a:srgbClr val="7030A0"/>
                    </a:solidFill>
                    <a:latin typeface="Times New Roman" panose="02020603050405020304" pitchFamily="18" charset="0"/>
                    <a:cs typeface="Times New Roman" panose="02020603050405020304" pitchFamily="18" charset="0"/>
                  </a:rPr>
                  <a:t>D</a:t>
                </a:r>
                <a:endParaRPr lang="zh-CN" altLang="en-US" sz="4400" b="1" dirty="0">
                  <a:solidFill>
                    <a:srgbClr val="7030A0"/>
                  </a:solidFill>
                  <a:latin typeface="Times New Roman" panose="02020603050405020304" pitchFamily="18" charset="0"/>
                  <a:cs typeface="Times New Roman" panose="02020603050405020304" pitchFamily="18" charset="0"/>
                </a:endParaRPr>
              </a:p>
            </p:txBody>
          </p:sp>
        </p:grpSp>
      </p:grpSp>
      <p:sp>
        <p:nvSpPr>
          <p:cNvPr id="29" name="TextBox 28">
            <a:extLst>
              <a:ext uri="{FF2B5EF4-FFF2-40B4-BE49-F238E27FC236}">
                <a16:creationId xmlns:a16="http://schemas.microsoft.com/office/drawing/2014/main" xmlns="" id="{6556909D-333B-CD83-E872-646BAABCE6EE}"/>
              </a:ext>
            </a:extLst>
          </p:cNvPr>
          <p:cNvSpPr txBox="1"/>
          <p:nvPr/>
        </p:nvSpPr>
        <p:spPr>
          <a:xfrm>
            <a:off x="800508" y="1332155"/>
            <a:ext cx="10524952" cy="523220"/>
          </a:xfrm>
          <a:prstGeom prst="rect">
            <a:avLst/>
          </a:prstGeom>
          <a:noFill/>
        </p:spPr>
        <p:txBody>
          <a:bodyPr wrap="square">
            <a:spAutoFit/>
          </a:bodyPr>
          <a:lstStyle/>
          <a:p>
            <a:pPr algn="just"/>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5: </a:t>
            </a:r>
            <a:r>
              <a:rPr lang="pt-BR" sz="2800" dirty="0">
                <a:solidFill>
                  <a:srgbClr val="0000CC"/>
                </a:solidFill>
                <a:latin typeface="Times New Roman" pitchFamily="18" charset="0"/>
                <a:ea typeface="Times New Roman" panose="02020603050405020304" pitchFamily="18" charset="0"/>
                <a:cs typeface="Times New Roman" pitchFamily="18" charset="0"/>
              </a:rPr>
              <a:t>Phản ứng nào sau đây chứng tỏ glucose có </a:t>
            </a:r>
            <a:r>
              <a:rPr lang="pt-BR" sz="2800" dirty="0" smtClean="0">
                <a:solidFill>
                  <a:srgbClr val="0000CC"/>
                </a:solidFill>
                <a:latin typeface="Times New Roman" pitchFamily="18" charset="0"/>
                <a:ea typeface="Times New Roman" panose="02020603050405020304" pitchFamily="18" charset="0"/>
                <a:cs typeface="Times New Roman" pitchFamily="18" charset="0"/>
              </a:rPr>
              <a:t>5 </a:t>
            </a:r>
            <a:r>
              <a:rPr lang="pt-BR" sz="2800" dirty="0">
                <a:solidFill>
                  <a:srgbClr val="0000CC"/>
                </a:solidFill>
                <a:latin typeface="Times New Roman" pitchFamily="18" charset="0"/>
                <a:ea typeface="Times New Roman" panose="02020603050405020304" pitchFamily="18" charset="0"/>
                <a:cs typeface="Times New Roman" pitchFamily="18" charset="0"/>
              </a:rPr>
              <a:t>nhóm –OH ?</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xmlns="" id="{F8377529-E1A5-56B0-EF5E-CDB576F47324}"/>
              </a:ext>
            </a:extLst>
          </p:cNvPr>
          <p:cNvSpPr/>
          <p:nvPr/>
        </p:nvSpPr>
        <p:spPr>
          <a:xfrm>
            <a:off x="8019462" y="2881664"/>
            <a:ext cx="3305998" cy="1030790"/>
          </a:xfrm>
          <a:prstGeom prst="roundRect">
            <a:avLst/>
          </a:prstGeom>
          <a:noFill/>
          <a:ln w="285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1" name="Picture 30">
            <a:hlinkClick r:id="rId11" action="ppaction://hlinksldjump"/>
            <a:extLst>
              <a:ext uri="{FF2B5EF4-FFF2-40B4-BE49-F238E27FC236}">
                <a16:creationId xmlns:a16="http://schemas.microsoft.com/office/drawing/2014/main" xmlns="" id="{41A8B231-D69A-51C0-6459-D4F1A5B252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003262">
            <a:off x="10409849" y="5684576"/>
            <a:ext cx="1351760" cy="1351760"/>
          </a:xfrm>
          <a:prstGeom prst="rect">
            <a:avLst/>
          </a:prstGeom>
        </p:spPr>
      </p:pic>
      <p:pic>
        <p:nvPicPr>
          <p:cNvPr id="32" name="图片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1" y="0"/>
            <a:ext cx="11858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125201" y="-15875"/>
            <a:ext cx="9159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p:cNvCxnSpPr/>
          <p:nvPr/>
        </p:nvCxnSpPr>
        <p:spPr>
          <a:xfrm>
            <a:off x="31751" y="948611"/>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10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000"/>
                            </p:stCondLst>
                            <p:childTnLst>
                              <p:par>
                                <p:cTn id="51" presetID="47"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anim calcmode="lin" valueType="num">
                                      <p:cBhvr>
                                        <p:cTn id="54" dur="500" fill="hold"/>
                                        <p:tgtEl>
                                          <p:spTgt spid="8"/>
                                        </p:tgtEl>
                                        <p:attrNameLst>
                                          <p:attrName>ppt_x</p:attrName>
                                        </p:attrNameLst>
                                      </p:cBhvr>
                                      <p:tavLst>
                                        <p:tav tm="0">
                                          <p:val>
                                            <p:strVal val="#ppt_x"/>
                                          </p:val>
                                        </p:tav>
                                        <p:tav tm="100000">
                                          <p:val>
                                            <p:strVal val="#ppt_x"/>
                                          </p:val>
                                        </p:tav>
                                      </p:tavLst>
                                    </p:anim>
                                    <p:anim calcmode="lin" valueType="num">
                                      <p:cBhvr>
                                        <p:cTn id="5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3037" y="6394600"/>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矩形 18">
            <a:extLst>
              <a:ext uri="{FF2B5EF4-FFF2-40B4-BE49-F238E27FC236}">
                <a16:creationId xmlns:a16="http://schemas.microsoft.com/office/drawing/2014/main" xmlns="" id="{087B233C-5996-96DC-A6EA-9B3AC46BD8ED}"/>
              </a:ext>
            </a:extLst>
          </p:cNvPr>
          <p:cNvSpPr/>
          <p:nvPr/>
        </p:nvSpPr>
        <p:spPr>
          <a:xfrm>
            <a:off x="678758" y="4532977"/>
            <a:ext cx="2014004" cy="1077218"/>
          </a:xfrm>
          <a:prstGeom prst="rect">
            <a:avLst/>
          </a:prstGeom>
          <a:solidFill>
            <a:srgbClr val="FFFFCC"/>
          </a:solidFill>
        </p:spPr>
        <p:txBody>
          <a:bodyPr wrap="square">
            <a:spAutoFit/>
          </a:bodyPr>
          <a:lstStyle/>
          <a:p>
            <a:pPr algn="ctr"/>
            <a:r>
              <a:rPr lang="en-US" altLang="zh-CN" sz="3200" dirty="0" smtClean="0">
                <a:latin typeface="Times New Roman" panose="02020603050405020304" pitchFamily="18" charset="0"/>
                <a:cs typeface="Times New Roman" panose="02020603050405020304" pitchFamily="18" charset="0"/>
              </a:rPr>
              <a:t>Tạo kết tủa bạc</a:t>
            </a:r>
            <a:endParaRPr lang="zh-CN" altLang="en-US" sz="3200" dirty="0">
              <a:latin typeface="Times New Roman" panose="02020603050405020304" pitchFamily="18" charset="0"/>
              <a:cs typeface="Times New Roman" panose="02020603050405020304" pitchFamily="18" charset="0"/>
            </a:endParaRPr>
          </a:p>
        </p:txBody>
      </p:sp>
      <p:sp>
        <p:nvSpPr>
          <p:cNvPr id="4" name="矩形 19">
            <a:extLst>
              <a:ext uri="{FF2B5EF4-FFF2-40B4-BE49-F238E27FC236}">
                <a16:creationId xmlns:a16="http://schemas.microsoft.com/office/drawing/2014/main" xmlns="" id="{45D2EC53-57F7-EB3D-A6B4-AAD37CD8923D}"/>
              </a:ext>
            </a:extLst>
          </p:cNvPr>
          <p:cNvSpPr/>
          <p:nvPr/>
        </p:nvSpPr>
        <p:spPr>
          <a:xfrm>
            <a:off x="3433001" y="4532977"/>
            <a:ext cx="2014004" cy="1569660"/>
          </a:xfrm>
          <a:prstGeom prst="rect">
            <a:avLst/>
          </a:prstGeom>
          <a:solidFill>
            <a:srgbClr val="FFFFCC"/>
          </a:solidFill>
        </p:spPr>
        <p:txBody>
          <a:bodyPr wrap="square">
            <a:spAutoFit/>
          </a:bodyPr>
          <a:lstStyle/>
          <a:p>
            <a:pPr algn="ctr"/>
            <a:r>
              <a:rPr lang="en-US" altLang="zh-CN" sz="3200" dirty="0" err="1">
                <a:latin typeface="Times New Roman" panose="02020603050405020304" pitchFamily="18" charset="0"/>
                <a:cs typeface="Times New Roman" panose="02020603050405020304" pitchFamily="18" charset="0"/>
              </a:rPr>
              <a:t>Tạo</a:t>
            </a:r>
            <a:r>
              <a:rPr lang="en-US" altLang="zh-CN" sz="3200" dirty="0">
                <a:latin typeface="Times New Roman" panose="02020603050405020304" pitchFamily="18" charset="0"/>
                <a:cs typeface="Times New Roman" panose="02020603050405020304" pitchFamily="18" charset="0"/>
              </a:rPr>
              <a:t> dung </a:t>
            </a:r>
            <a:r>
              <a:rPr lang="en-US" altLang="zh-CN" sz="3200" dirty="0" err="1">
                <a:latin typeface="Times New Roman" panose="02020603050405020304" pitchFamily="18" charset="0"/>
                <a:cs typeface="Times New Roman" panose="02020603050405020304" pitchFamily="18" charset="0"/>
              </a:rPr>
              <a:t>dịch</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xanh</a:t>
            </a:r>
            <a:r>
              <a:rPr lang="en-US" altLang="zh-CN" sz="3200" dirty="0">
                <a:latin typeface="Times New Roman" panose="02020603050405020304" pitchFamily="18" charset="0"/>
                <a:cs typeface="Times New Roman" panose="02020603050405020304" pitchFamily="18" charset="0"/>
              </a:rPr>
              <a:t> lam</a:t>
            </a:r>
            <a:endParaRPr lang="zh-CN" altLang="en-US" sz="3200" dirty="0">
              <a:latin typeface="Times New Roman" panose="02020603050405020304" pitchFamily="18" charset="0"/>
              <a:cs typeface="Times New Roman" panose="02020603050405020304" pitchFamily="18" charset="0"/>
            </a:endParaRPr>
          </a:p>
        </p:txBody>
      </p:sp>
      <p:sp>
        <p:nvSpPr>
          <p:cNvPr id="6" name="矩形 20">
            <a:extLst>
              <a:ext uri="{FF2B5EF4-FFF2-40B4-BE49-F238E27FC236}">
                <a16:creationId xmlns:a16="http://schemas.microsoft.com/office/drawing/2014/main" xmlns="" id="{BF5787F5-B094-9EBB-7B16-9A18012E8D8B}"/>
              </a:ext>
            </a:extLst>
          </p:cNvPr>
          <p:cNvSpPr/>
          <p:nvPr/>
        </p:nvSpPr>
        <p:spPr>
          <a:xfrm>
            <a:off x="6205611" y="4554762"/>
            <a:ext cx="2014004" cy="1077218"/>
          </a:xfrm>
          <a:prstGeom prst="rect">
            <a:avLst/>
          </a:prstGeom>
          <a:solidFill>
            <a:srgbClr val="FFFFCC"/>
          </a:solidFill>
        </p:spPr>
        <p:txBody>
          <a:bodyPr wrap="square">
            <a:spAutoFit/>
          </a:bodyPr>
          <a:lstStyle/>
          <a:p>
            <a:pPr algn="ctr"/>
            <a:r>
              <a:rPr lang="en-US" altLang="zh-CN" sz="3200" dirty="0" err="1">
                <a:latin typeface="Times New Roman" panose="02020603050405020304" pitchFamily="18" charset="0"/>
                <a:cs typeface="Times New Roman" panose="02020603050405020304" pitchFamily="18" charset="0"/>
              </a:rPr>
              <a:t>Có</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kết</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tủa</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đỏ</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gạch</a:t>
            </a:r>
            <a:endParaRPr lang="zh-CN" altLang="en-US" sz="3200" dirty="0">
              <a:latin typeface="Times New Roman" panose="02020603050405020304" pitchFamily="18" charset="0"/>
              <a:cs typeface="Times New Roman" panose="02020603050405020304" pitchFamily="18" charset="0"/>
            </a:endParaRPr>
          </a:p>
        </p:txBody>
      </p:sp>
      <p:sp>
        <p:nvSpPr>
          <p:cNvPr id="7" name="矩形 20">
            <a:extLst>
              <a:ext uri="{FF2B5EF4-FFF2-40B4-BE49-F238E27FC236}">
                <a16:creationId xmlns:a16="http://schemas.microsoft.com/office/drawing/2014/main" xmlns="" id="{EA7BA156-A7CC-6D05-937B-EDF6D479F53C}"/>
              </a:ext>
            </a:extLst>
          </p:cNvPr>
          <p:cNvSpPr/>
          <p:nvPr/>
        </p:nvSpPr>
        <p:spPr>
          <a:xfrm>
            <a:off x="8877610" y="4536875"/>
            <a:ext cx="2014004" cy="1077218"/>
          </a:xfrm>
          <a:prstGeom prst="rect">
            <a:avLst/>
          </a:prstGeom>
          <a:solidFill>
            <a:srgbClr val="FFFFCC"/>
          </a:solidFill>
        </p:spPr>
        <p:txBody>
          <a:bodyPr wrap="square">
            <a:spAutoFit/>
          </a:bodyPr>
          <a:lstStyle/>
          <a:p>
            <a:pPr algn="ctr"/>
            <a:r>
              <a:rPr lang="en-US" altLang="zh-CN" sz="3200" dirty="0" err="1">
                <a:latin typeface="Times New Roman" panose="02020603050405020304" pitchFamily="18" charset="0"/>
                <a:cs typeface="Times New Roman" panose="02020603050405020304" pitchFamily="18" charset="0"/>
              </a:rPr>
              <a:t>Có</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sủi</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bọt</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khí</a:t>
            </a:r>
            <a:endParaRPr lang="zh-CN" altLang="en-US" sz="32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xmlns="" id="{AD4638A4-2691-8454-6253-F7CCEAC50E7D}"/>
              </a:ext>
            </a:extLst>
          </p:cNvPr>
          <p:cNvGrpSpPr/>
          <p:nvPr/>
        </p:nvGrpSpPr>
        <p:grpSpPr>
          <a:xfrm>
            <a:off x="998832" y="2783081"/>
            <a:ext cx="1421616" cy="1395969"/>
            <a:chOff x="952639" y="2168643"/>
            <a:chExt cx="1421616" cy="1395969"/>
          </a:xfrm>
        </p:grpSpPr>
        <p:pic>
          <p:nvPicPr>
            <p:cNvPr id="9" name="图片 2">
              <a:extLst>
                <a:ext uri="{FF2B5EF4-FFF2-40B4-BE49-F238E27FC236}">
                  <a16:creationId xmlns:a16="http://schemas.microsoft.com/office/drawing/2014/main" xmlns="" id="{96965107-BAB2-6854-4DC6-675C094EB617}"/>
                </a:ext>
              </a:extLst>
            </p:cNvPr>
            <p:cNvPicPr>
              <a:picLocks noChangeAspect="1"/>
            </p:cNvPicPr>
            <p:nvPr/>
          </p:nvPicPr>
          <p:blipFill>
            <a:blip r:embed="rId6"/>
            <a:stretch>
              <a:fillRect/>
            </a:stretch>
          </p:blipFill>
          <p:spPr>
            <a:xfrm rot="2784804">
              <a:off x="965462" y="2155820"/>
              <a:ext cx="1395969" cy="1421616"/>
            </a:xfrm>
            <a:prstGeom prst="rect">
              <a:avLst/>
            </a:prstGeom>
          </p:spPr>
        </p:pic>
        <p:sp>
          <p:nvSpPr>
            <p:cNvPr id="10" name="TextBox 9">
              <a:extLst>
                <a:ext uri="{FF2B5EF4-FFF2-40B4-BE49-F238E27FC236}">
                  <a16:creationId xmlns:a16="http://schemas.microsoft.com/office/drawing/2014/main" xmlns="" id="{FFB21C71-9887-D92F-DE68-DF68AD7AC562}"/>
                </a:ext>
              </a:extLst>
            </p:cNvPr>
            <p:cNvSpPr txBox="1"/>
            <p:nvPr/>
          </p:nvSpPr>
          <p:spPr>
            <a:xfrm>
              <a:off x="1128874" y="2503434"/>
              <a:ext cx="1069144" cy="923330"/>
            </a:xfrm>
            <a:prstGeom prst="rect">
              <a:avLst/>
            </a:prstGeom>
            <a:noFill/>
          </p:spPr>
          <p:txBody>
            <a:bodyPr wrap="square">
              <a:spAutoFit/>
            </a:bodyPr>
            <a:lstStyle/>
            <a:p>
              <a:pPr algn="ctr">
                <a:defRPr/>
              </a:pPr>
              <a:r>
                <a:rPr lang="en-US" sz="5400" kern="0" dirty="0">
                  <a:solidFill>
                    <a:srgbClr val="FF9999"/>
                  </a:solidFill>
                  <a:latin typeface="Snap ITC" panose="04040A07060A02020202" pitchFamily="82" charset="0"/>
                </a:rPr>
                <a:t>A</a:t>
              </a:r>
            </a:p>
          </p:txBody>
        </p:sp>
      </p:grpSp>
      <p:grpSp>
        <p:nvGrpSpPr>
          <p:cNvPr id="11" name="Group 10">
            <a:extLst>
              <a:ext uri="{FF2B5EF4-FFF2-40B4-BE49-F238E27FC236}">
                <a16:creationId xmlns:a16="http://schemas.microsoft.com/office/drawing/2014/main" xmlns="" id="{9BF8310B-69AC-15BB-525C-E10B91003794}"/>
              </a:ext>
            </a:extLst>
          </p:cNvPr>
          <p:cNvGrpSpPr/>
          <p:nvPr/>
        </p:nvGrpSpPr>
        <p:grpSpPr>
          <a:xfrm>
            <a:off x="3755062" y="2736455"/>
            <a:ext cx="1421616" cy="1395969"/>
            <a:chOff x="3701613" y="2168643"/>
            <a:chExt cx="1421616" cy="1395969"/>
          </a:xfrm>
        </p:grpSpPr>
        <p:pic>
          <p:nvPicPr>
            <p:cNvPr id="12" name="图片 16">
              <a:extLst>
                <a:ext uri="{FF2B5EF4-FFF2-40B4-BE49-F238E27FC236}">
                  <a16:creationId xmlns:a16="http://schemas.microsoft.com/office/drawing/2014/main" xmlns="" id="{004EED7B-DCDE-4FD3-D186-196D46D42E6E}"/>
                </a:ext>
              </a:extLst>
            </p:cNvPr>
            <p:cNvPicPr>
              <a:picLocks noChangeAspect="1"/>
            </p:cNvPicPr>
            <p:nvPr/>
          </p:nvPicPr>
          <p:blipFill>
            <a:blip r:embed="rId6"/>
            <a:stretch>
              <a:fillRect/>
            </a:stretch>
          </p:blipFill>
          <p:spPr>
            <a:xfrm rot="2718023">
              <a:off x="3714436" y="2155820"/>
              <a:ext cx="1395969" cy="1421616"/>
            </a:xfrm>
            <a:prstGeom prst="rect">
              <a:avLst/>
            </a:prstGeom>
          </p:spPr>
        </p:pic>
        <p:sp>
          <p:nvSpPr>
            <p:cNvPr id="13" name="TextBox 12">
              <a:extLst>
                <a:ext uri="{FF2B5EF4-FFF2-40B4-BE49-F238E27FC236}">
                  <a16:creationId xmlns:a16="http://schemas.microsoft.com/office/drawing/2014/main" xmlns="" id="{1A99FCD6-E12B-EC3D-9F02-A996062E5BFD}"/>
                </a:ext>
              </a:extLst>
            </p:cNvPr>
            <p:cNvSpPr txBox="1"/>
            <p:nvPr/>
          </p:nvSpPr>
          <p:spPr>
            <a:xfrm>
              <a:off x="3828610" y="2420944"/>
              <a:ext cx="1125415" cy="923330"/>
            </a:xfrm>
            <a:prstGeom prst="rect">
              <a:avLst/>
            </a:prstGeom>
            <a:noFill/>
          </p:spPr>
          <p:txBody>
            <a:bodyPr wrap="square">
              <a:spAutoFit/>
            </a:bodyPr>
            <a:lstStyle/>
            <a:p>
              <a:pPr algn="ctr">
                <a:defRPr/>
              </a:pPr>
              <a:r>
                <a:rPr lang="en-US" sz="5400" kern="0" dirty="0">
                  <a:solidFill>
                    <a:srgbClr val="FFD757"/>
                  </a:solidFill>
                  <a:latin typeface="Snap ITC" panose="04040A07060A02020202" pitchFamily="82" charset="0"/>
                </a:rPr>
                <a:t>B</a:t>
              </a:r>
            </a:p>
          </p:txBody>
        </p:sp>
      </p:grpSp>
      <p:sp>
        <p:nvSpPr>
          <p:cNvPr id="14" name="MH_Other_2">
            <a:extLst>
              <a:ext uri="{FF2B5EF4-FFF2-40B4-BE49-F238E27FC236}">
                <a16:creationId xmlns:a16="http://schemas.microsoft.com/office/drawing/2014/main" xmlns="" id="{1FB58CB5-1DBE-7F35-505A-DAE373418B38}"/>
              </a:ext>
            </a:extLst>
          </p:cNvPr>
          <p:cNvSpPr/>
          <p:nvPr>
            <p:custDataLst>
              <p:tags r:id="rId1"/>
            </p:custDataLst>
          </p:nvPr>
        </p:nvSpPr>
        <p:spPr>
          <a:xfrm>
            <a:off x="3553663" y="4161547"/>
            <a:ext cx="1767696" cy="313184"/>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a:defRPr/>
            </a:pPr>
            <a:endParaRPr lang="zh-CN" altLang="en-US" sz="3200">
              <a:solidFill>
                <a:srgbClr val="FFFFFF"/>
              </a:solidFill>
            </a:endParaRPr>
          </a:p>
        </p:txBody>
      </p:sp>
      <p:sp>
        <p:nvSpPr>
          <p:cNvPr id="15" name="MH_Other_1">
            <a:extLst>
              <a:ext uri="{FF2B5EF4-FFF2-40B4-BE49-F238E27FC236}">
                <a16:creationId xmlns:a16="http://schemas.microsoft.com/office/drawing/2014/main" xmlns="" id="{4A96C3EE-CB62-1FF6-F1DD-7CC51320DAF6}"/>
              </a:ext>
            </a:extLst>
          </p:cNvPr>
          <p:cNvSpPr/>
          <p:nvPr>
            <p:custDataLst>
              <p:tags r:id="rId2"/>
            </p:custDataLst>
          </p:nvPr>
        </p:nvSpPr>
        <p:spPr>
          <a:xfrm>
            <a:off x="781889" y="4161547"/>
            <a:ext cx="1766459" cy="313184"/>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9999"/>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a:defRPr/>
            </a:pPr>
            <a:endParaRPr lang="zh-CN" altLang="en-US" sz="3200">
              <a:solidFill>
                <a:srgbClr val="FFFFFF"/>
              </a:solidFill>
            </a:endParaRPr>
          </a:p>
        </p:txBody>
      </p:sp>
      <p:grpSp>
        <p:nvGrpSpPr>
          <p:cNvPr id="16" name="Group 15">
            <a:extLst>
              <a:ext uri="{FF2B5EF4-FFF2-40B4-BE49-F238E27FC236}">
                <a16:creationId xmlns:a16="http://schemas.microsoft.com/office/drawing/2014/main" xmlns="" id="{95BE0B04-4153-64AF-6777-591E2D2752CE}"/>
              </a:ext>
            </a:extLst>
          </p:cNvPr>
          <p:cNvGrpSpPr/>
          <p:nvPr/>
        </p:nvGrpSpPr>
        <p:grpSpPr>
          <a:xfrm>
            <a:off x="9196130" y="2752371"/>
            <a:ext cx="1395969" cy="1421616"/>
            <a:chOff x="9149937" y="2137933"/>
            <a:chExt cx="1395969" cy="1421616"/>
          </a:xfrm>
        </p:grpSpPr>
        <p:pic>
          <p:nvPicPr>
            <p:cNvPr id="17" name="图片 17">
              <a:extLst>
                <a:ext uri="{FF2B5EF4-FFF2-40B4-BE49-F238E27FC236}">
                  <a16:creationId xmlns:a16="http://schemas.microsoft.com/office/drawing/2014/main" xmlns="" id="{A23BB19C-0810-114D-0053-9B7934A272ED}"/>
                </a:ext>
              </a:extLst>
            </p:cNvPr>
            <p:cNvPicPr>
              <a:picLocks noChangeAspect="1"/>
            </p:cNvPicPr>
            <p:nvPr/>
          </p:nvPicPr>
          <p:blipFill>
            <a:blip r:embed="rId6"/>
            <a:stretch>
              <a:fillRect/>
            </a:stretch>
          </p:blipFill>
          <p:spPr>
            <a:xfrm rot="2680898">
              <a:off x="9149937" y="2137933"/>
              <a:ext cx="1395969" cy="1421616"/>
            </a:xfrm>
            <a:prstGeom prst="rect">
              <a:avLst/>
            </a:prstGeom>
          </p:spPr>
        </p:pic>
        <p:sp>
          <p:nvSpPr>
            <p:cNvPr id="18" name="TextBox 17">
              <a:extLst>
                <a:ext uri="{FF2B5EF4-FFF2-40B4-BE49-F238E27FC236}">
                  <a16:creationId xmlns:a16="http://schemas.microsoft.com/office/drawing/2014/main" xmlns="" id="{52960E38-E8A8-B5FB-96C6-FD4D4A530866}"/>
                </a:ext>
              </a:extLst>
            </p:cNvPr>
            <p:cNvSpPr txBox="1"/>
            <p:nvPr/>
          </p:nvSpPr>
          <p:spPr>
            <a:xfrm>
              <a:off x="9273353" y="2405448"/>
              <a:ext cx="1125415" cy="923330"/>
            </a:xfrm>
            <a:prstGeom prst="rect">
              <a:avLst/>
            </a:prstGeom>
            <a:noFill/>
          </p:spPr>
          <p:txBody>
            <a:bodyPr wrap="square">
              <a:spAutoFit/>
            </a:bodyPr>
            <a:lstStyle/>
            <a:p>
              <a:pPr algn="ctr">
                <a:defRPr/>
              </a:pPr>
              <a:r>
                <a:rPr lang="en-US" sz="5400" kern="0" dirty="0">
                  <a:solidFill>
                    <a:srgbClr val="D2E1F0"/>
                  </a:solidFill>
                  <a:latin typeface="Snap ITC" panose="04040A07060A02020202" pitchFamily="82" charset="0"/>
                </a:rPr>
                <a:t>D</a:t>
              </a:r>
            </a:p>
          </p:txBody>
        </p:sp>
      </p:grpSp>
      <p:grpSp>
        <p:nvGrpSpPr>
          <p:cNvPr id="19" name="Group 18">
            <a:extLst>
              <a:ext uri="{FF2B5EF4-FFF2-40B4-BE49-F238E27FC236}">
                <a16:creationId xmlns:a16="http://schemas.microsoft.com/office/drawing/2014/main" xmlns="" id="{4776B01E-61DD-AF45-D64F-9F073CA481A1}"/>
              </a:ext>
            </a:extLst>
          </p:cNvPr>
          <p:cNvGrpSpPr/>
          <p:nvPr/>
        </p:nvGrpSpPr>
        <p:grpSpPr>
          <a:xfrm>
            <a:off x="6524131" y="2770258"/>
            <a:ext cx="1395969" cy="1421616"/>
            <a:chOff x="6477938" y="2155820"/>
            <a:chExt cx="1395969" cy="1421616"/>
          </a:xfrm>
        </p:grpSpPr>
        <p:pic>
          <p:nvPicPr>
            <p:cNvPr id="20" name="图片 17">
              <a:extLst>
                <a:ext uri="{FF2B5EF4-FFF2-40B4-BE49-F238E27FC236}">
                  <a16:creationId xmlns:a16="http://schemas.microsoft.com/office/drawing/2014/main" xmlns="" id="{8FBAFDB9-962A-DE2A-4D43-F1766F0EE3B8}"/>
                </a:ext>
              </a:extLst>
            </p:cNvPr>
            <p:cNvPicPr>
              <a:picLocks noChangeAspect="1"/>
            </p:cNvPicPr>
            <p:nvPr/>
          </p:nvPicPr>
          <p:blipFill>
            <a:blip r:embed="rId6"/>
            <a:stretch>
              <a:fillRect/>
            </a:stretch>
          </p:blipFill>
          <p:spPr>
            <a:xfrm rot="2680898">
              <a:off x="6477938" y="2155820"/>
              <a:ext cx="1395969" cy="1421616"/>
            </a:xfrm>
            <a:prstGeom prst="rect">
              <a:avLst/>
            </a:prstGeom>
          </p:spPr>
        </p:pic>
        <p:sp>
          <p:nvSpPr>
            <p:cNvPr id="21" name="TextBox 20">
              <a:extLst>
                <a:ext uri="{FF2B5EF4-FFF2-40B4-BE49-F238E27FC236}">
                  <a16:creationId xmlns:a16="http://schemas.microsoft.com/office/drawing/2014/main" xmlns="" id="{B444FD4F-7E8A-36DE-F041-C4FEDFDBBF2B}"/>
                </a:ext>
              </a:extLst>
            </p:cNvPr>
            <p:cNvSpPr txBox="1"/>
            <p:nvPr/>
          </p:nvSpPr>
          <p:spPr>
            <a:xfrm>
              <a:off x="6613214" y="2476567"/>
              <a:ext cx="1125415" cy="923330"/>
            </a:xfrm>
            <a:prstGeom prst="rect">
              <a:avLst/>
            </a:prstGeom>
            <a:noFill/>
          </p:spPr>
          <p:txBody>
            <a:bodyPr wrap="square">
              <a:spAutoFit/>
            </a:bodyPr>
            <a:lstStyle/>
            <a:p>
              <a:pPr algn="ctr">
                <a:defRPr/>
              </a:pPr>
              <a:r>
                <a:rPr lang="en-US" sz="5400" kern="0" dirty="0">
                  <a:solidFill>
                    <a:schemeClr val="accent6">
                      <a:lumMod val="60000"/>
                      <a:lumOff val="40000"/>
                    </a:schemeClr>
                  </a:solidFill>
                  <a:latin typeface="Snap ITC" panose="04040A07060A02020202" pitchFamily="82" charset="0"/>
                </a:rPr>
                <a:t>C</a:t>
              </a:r>
            </a:p>
          </p:txBody>
        </p:sp>
      </p:grpSp>
      <p:sp>
        <p:nvSpPr>
          <p:cNvPr id="22" name="MH_Other_3">
            <a:extLst>
              <a:ext uri="{FF2B5EF4-FFF2-40B4-BE49-F238E27FC236}">
                <a16:creationId xmlns:a16="http://schemas.microsoft.com/office/drawing/2014/main" xmlns="" id="{56B493B7-2FF0-299E-A1CC-E956BBC1051F}"/>
              </a:ext>
            </a:extLst>
          </p:cNvPr>
          <p:cNvSpPr/>
          <p:nvPr>
            <p:custDataLst>
              <p:tags r:id="rId3"/>
            </p:custDataLst>
          </p:nvPr>
        </p:nvSpPr>
        <p:spPr>
          <a:xfrm>
            <a:off x="6327026" y="4161547"/>
            <a:ext cx="1766458" cy="313184"/>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chemeClr val="accent6">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a:defRPr/>
            </a:pPr>
            <a:endParaRPr lang="zh-CN" altLang="en-US" sz="3200">
              <a:solidFill>
                <a:srgbClr val="FFFFFF"/>
              </a:solidFill>
            </a:endParaRPr>
          </a:p>
        </p:txBody>
      </p:sp>
      <p:sp>
        <p:nvSpPr>
          <p:cNvPr id="23" name="MH_Other_3">
            <a:extLst>
              <a:ext uri="{FF2B5EF4-FFF2-40B4-BE49-F238E27FC236}">
                <a16:creationId xmlns:a16="http://schemas.microsoft.com/office/drawing/2014/main" xmlns="" id="{F0262826-9D4E-6888-BF63-85BEAF6EB31E}"/>
              </a:ext>
            </a:extLst>
          </p:cNvPr>
          <p:cNvSpPr/>
          <p:nvPr>
            <p:custDataLst>
              <p:tags r:id="rId4"/>
            </p:custDataLst>
          </p:nvPr>
        </p:nvSpPr>
        <p:spPr>
          <a:xfrm>
            <a:off x="8999025" y="4143660"/>
            <a:ext cx="1766458" cy="313184"/>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D2E1F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80000" anchor="ctr"/>
          <a:lstStyle/>
          <a:p>
            <a:pPr algn="ctr">
              <a:defRPr/>
            </a:pPr>
            <a:endParaRPr lang="zh-CN" altLang="en-US" sz="3200">
              <a:solidFill>
                <a:srgbClr val="FFFFFF"/>
              </a:solidFill>
            </a:endParaRPr>
          </a:p>
        </p:txBody>
      </p:sp>
      <p:sp>
        <p:nvSpPr>
          <p:cNvPr id="24" name="TextBox 23">
            <a:extLst>
              <a:ext uri="{FF2B5EF4-FFF2-40B4-BE49-F238E27FC236}">
                <a16:creationId xmlns:a16="http://schemas.microsoft.com/office/drawing/2014/main" xmlns="" id="{25CB3429-82C4-A144-3B2F-95117ED85DAD}"/>
              </a:ext>
            </a:extLst>
          </p:cNvPr>
          <p:cNvSpPr txBox="1"/>
          <p:nvPr/>
        </p:nvSpPr>
        <p:spPr>
          <a:xfrm>
            <a:off x="947924" y="1043962"/>
            <a:ext cx="10296152" cy="2062103"/>
          </a:xfrm>
          <a:prstGeom prst="rect">
            <a:avLst/>
          </a:prstGeom>
          <a:noFill/>
        </p:spPr>
        <p:txBody>
          <a:bodyPr wrap="square">
            <a:spAutoFit/>
          </a:bodyPr>
          <a:lstStyle/>
          <a:p>
            <a:pPr algn="just"/>
            <a:r>
              <a:rPr lang="pt-BR" sz="3200" b="1" dirty="0">
                <a:solidFill>
                  <a:srgbClr val="0000CC"/>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Câu 6: </a:t>
            </a:r>
            <a:r>
              <a:rPr lang="pt-BR" sz="3200" dirty="0">
                <a:solidFill>
                  <a:srgbClr val="0000CC"/>
                </a:solidFill>
                <a:latin typeface="Times New Roman" pitchFamily="18" charset="0"/>
                <a:ea typeface="Times New Roman" panose="02020603050405020304" pitchFamily="18" charset="0"/>
                <a:cs typeface="Times New Roman" pitchFamily="18" charset="0"/>
              </a:rPr>
              <a:t>Đun nóng dd Saccharose với dd sulfuric acid loãng, để nguội, trung hòa dd thu đ</a:t>
            </a:r>
            <a:r>
              <a:rPr lang="vi-VN" sz="3200" dirty="0">
                <a:solidFill>
                  <a:srgbClr val="0000CC"/>
                </a:solidFill>
                <a:latin typeface="Times New Roman" pitchFamily="18" charset="0"/>
                <a:ea typeface="Times New Roman" panose="02020603050405020304" pitchFamily="18" charset="0"/>
                <a:cs typeface="Times New Roman" pitchFamily="18" charset="0"/>
              </a:rPr>
              <a:t>ư</a:t>
            </a:r>
            <a:r>
              <a:rPr lang="en-US" sz="3200" dirty="0">
                <a:solidFill>
                  <a:srgbClr val="0000CC"/>
                </a:solidFill>
                <a:latin typeface="Times New Roman" pitchFamily="18" charset="0"/>
                <a:ea typeface="Times New Roman" panose="02020603050405020304" pitchFamily="18" charset="0"/>
                <a:cs typeface="Times New Roman" pitchFamily="18" charset="0"/>
              </a:rPr>
              <a:t>ợc bằng NaOH rồi cho dd AgNO</a:t>
            </a:r>
            <a:r>
              <a:rPr lang="en-US" sz="3200" baseline="-25000" dirty="0">
                <a:solidFill>
                  <a:srgbClr val="0000CC"/>
                </a:solidFill>
                <a:latin typeface="Times New Roman" pitchFamily="18" charset="0"/>
                <a:ea typeface="Times New Roman" panose="02020603050405020304" pitchFamily="18" charset="0"/>
                <a:cs typeface="Times New Roman" pitchFamily="18" charset="0"/>
              </a:rPr>
              <a:t>3</a:t>
            </a:r>
            <a:r>
              <a:rPr lang="en-US" sz="3200" dirty="0">
                <a:solidFill>
                  <a:srgbClr val="0000CC"/>
                </a:solidFill>
                <a:latin typeface="Times New Roman" pitchFamily="18" charset="0"/>
                <a:ea typeface="Times New Roman" panose="02020603050405020304" pitchFamily="18" charset="0"/>
                <a:cs typeface="Times New Roman" pitchFamily="18" charset="0"/>
              </a:rPr>
              <a:t>/NH</a:t>
            </a:r>
            <a:r>
              <a:rPr lang="en-US" sz="3200" baseline="-25000" dirty="0">
                <a:solidFill>
                  <a:srgbClr val="0000CC"/>
                </a:solidFill>
                <a:latin typeface="Times New Roman" pitchFamily="18" charset="0"/>
                <a:ea typeface="Times New Roman" panose="02020603050405020304" pitchFamily="18" charset="0"/>
                <a:cs typeface="Times New Roman" pitchFamily="18" charset="0"/>
              </a:rPr>
              <a:t>3</a:t>
            </a:r>
            <a:r>
              <a:rPr lang="en-US" sz="3200" dirty="0">
                <a:solidFill>
                  <a:srgbClr val="0000CC"/>
                </a:solidFill>
                <a:latin typeface="Times New Roman" pitchFamily="18" charset="0"/>
                <a:ea typeface="Times New Roman" panose="02020603050405020304" pitchFamily="18" charset="0"/>
                <a:cs typeface="Times New Roman" pitchFamily="18" charset="0"/>
              </a:rPr>
              <a:t> vào, đun </a:t>
            </a:r>
            <a:r>
              <a:rPr lang="en-US" sz="3200" dirty="0" smtClean="0">
                <a:solidFill>
                  <a:srgbClr val="0000CC"/>
                </a:solidFill>
                <a:latin typeface="Times New Roman" pitchFamily="18" charset="0"/>
                <a:ea typeface="Times New Roman" panose="02020603050405020304" pitchFamily="18" charset="0"/>
                <a:cs typeface="Times New Roman" pitchFamily="18" charset="0"/>
              </a:rPr>
              <a:t>nhẹ</a:t>
            </a:r>
            <a:r>
              <a:rPr lang="pt-BR" sz="3200" dirty="0" smtClean="0">
                <a:solidFill>
                  <a:srgbClr val="0000CC"/>
                </a:solidFill>
                <a:latin typeface="Times New Roman" pitchFamily="18" charset="0"/>
                <a:ea typeface="Times New Roman" panose="02020603050405020304" pitchFamily="18" charset="0"/>
                <a:cs typeface="Times New Roman" pitchFamily="18" charset="0"/>
              </a:rPr>
              <a:t>. </a:t>
            </a:r>
            <a:r>
              <a:rPr lang="pt-BR" sz="3200" dirty="0">
                <a:solidFill>
                  <a:srgbClr val="0000CC"/>
                </a:solidFill>
                <a:latin typeface="Times New Roman" pitchFamily="18" charset="0"/>
                <a:ea typeface="Times New Roman" panose="02020603050405020304" pitchFamily="18" charset="0"/>
                <a:cs typeface="Times New Roman" pitchFamily="18" charset="0"/>
              </a:rPr>
              <a:t>Hiện tượng xảy ra là</a:t>
            </a:r>
            <a:br>
              <a:rPr lang="pt-BR" sz="3200" dirty="0">
                <a:solidFill>
                  <a:srgbClr val="0000CC"/>
                </a:solidFill>
                <a:latin typeface="Times New Roman" pitchFamily="18" charset="0"/>
                <a:ea typeface="Times New Roman" panose="02020603050405020304" pitchFamily="18" charset="0"/>
                <a:cs typeface="Times New Roman" pitchFamily="18" charset="0"/>
              </a:rPr>
            </a:br>
            <a:endParaRPr lang="vi-VN" sz="3200" dirty="0">
              <a:solidFill>
                <a:srgbClr val="0000CC"/>
              </a:solidFill>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xmlns="" id="{312F61A4-EC21-6262-32D2-EAAE6C9CB59E}"/>
              </a:ext>
            </a:extLst>
          </p:cNvPr>
          <p:cNvSpPr/>
          <p:nvPr/>
        </p:nvSpPr>
        <p:spPr>
          <a:xfrm>
            <a:off x="678758" y="4511733"/>
            <a:ext cx="2026969" cy="1098462"/>
          </a:xfrm>
          <a:prstGeom prst="roundRect">
            <a:avLst/>
          </a:prstGeom>
          <a:noFill/>
          <a:ln w="285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6" name="Picture 25">
            <a:hlinkClick r:id="rId7" action="ppaction://hlinksldjump"/>
            <a:extLst>
              <a:ext uri="{FF2B5EF4-FFF2-40B4-BE49-F238E27FC236}">
                <a16:creationId xmlns:a16="http://schemas.microsoft.com/office/drawing/2014/main" xmlns="" id="{07035C48-3C4F-27EF-3A8C-94812C8C28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003262">
            <a:off x="10571797" y="5755746"/>
            <a:ext cx="1351760" cy="1351760"/>
          </a:xfrm>
          <a:prstGeom prst="rect">
            <a:avLst/>
          </a:prstGeom>
        </p:spPr>
      </p:pic>
      <p:pic>
        <p:nvPicPr>
          <p:cNvPr id="27" name="图片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51" y="0"/>
            <a:ext cx="11858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125201" y="-15875"/>
            <a:ext cx="9159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p:nvPr/>
        </p:nvCxnSpPr>
        <p:spPr>
          <a:xfrm>
            <a:off x="31751" y="948611"/>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7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1" presetClass="entr" presetSubtype="0" fill="hold" grpId="0" nodeType="afterEffect">
                                  <p:stCondLst>
                                    <p:cond delay="0"/>
                                  </p:stCondLst>
                                  <p:iterate type="lt">
                                    <p:tmPct val="3666"/>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1452"/>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50"/>
                                        <p:tgtEl>
                                          <p:spTgt spid="14"/>
                                        </p:tgtEl>
                                      </p:cBhvr>
                                    </p:animEffect>
                                    <p:anim calcmode="lin" valueType="num">
                                      <p:cBhvr>
                                        <p:cTn id="22" dur="750" fill="hold"/>
                                        <p:tgtEl>
                                          <p:spTgt spid="14"/>
                                        </p:tgtEl>
                                        <p:attrNameLst>
                                          <p:attrName>ppt_x</p:attrName>
                                        </p:attrNameLst>
                                      </p:cBhvr>
                                      <p:tavLst>
                                        <p:tav tm="0">
                                          <p:val>
                                            <p:strVal val="#ppt_x"/>
                                          </p:val>
                                        </p:tav>
                                        <p:tav tm="100000">
                                          <p:val>
                                            <p:strVal val="#ppt_x"/>
                                          </p:val>
                                        </p:tav>
                                      </p:tavLst>
                                    </p:anim>
                                    <p:anim calcmode="lin" valueType="num">
                                      <p:cBhvr>
                                        <p:cTn id="23" dur="750" fill="hold"/>
                                        <p:tgtEl>
                                          <p:spTgt spid="14"/>
                                        </p:tgtEl>
                                        <p:attrNameLst>
                                          <p:attrName>ppt_y</p:attrName>
                                        </p:attrNameLst>
                                      </p:cBhvr>
                                      <p:tavLst>
                                        <p:tav tm="0">
                                          <p:val>
                                            <p:strVal val="#ppt_y+.1"/>
                                          </p:val>
                                        </p:tav>
                                        <p:tav tm="100000">
                                          <p:val>
                                            <p:strVal val="#ppt_y"/>
                                          </p:val>
                                        </p:tav>
                                      </p:tavLst>
                                    </p:anim>
                                  </p:childTnLst>
                                </p:cTn>
                              </p:par>
                              <p:par>
                                <p:cTn id="24" presetID="41" presetClass="entr" presetSubtype="0" fill="hold" grpId="0" nodeType="withEffect">
                                  <p:stCondLst>
                                    <p:cond delay="0"/>
                                  </p:stCondLst>
                                  <p:iterate type="lt">
                                    <p:tmPct val="3666"/>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 calcmode="lin" valueType="num">
                                      <p:cBhvr>
                                        <p:cTn id="2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
                                        </p:tgtEl>
                                      </p:cBhvr>
                                    </p:animEffect>
                                  </p:childTnLst>
                                </p:cTn>
                              </p:par>
                            </p:childTnLst>
                          </p:cTn>
                        </p:par>
                        <p:par>
                          <p:cTn id="31" fill="hold">
                            <p:stCondLst>
                              <p:cond delay="2263"/>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750"/>
                                        <p:tgtEl>
                                          <p:spTgt spid="22"/>
                                        </p:tgtEl>
                                      </p:cBhvr>
                                    </p:animEffect>
                                    <p:anim calcmode="lin" valueType="num">
                                      <p:cBhvr>
                                        <p:cTn id="35" dur="750" fill="hold"/>
                                        <p:tgtEl>
                                          <p:spTgt spid="22"/>
                                        </p:tgtEl>
                                        <p:attrNameLst>
                                          <p:attrName>ppt_x</p:attrName>
                                        </p:attrNameLst>
                                      </p:cBhvr>
                                      <p:tavLst>
                                        <p:tav tm="0">
                                          <p:val>
                                            <p:strVal val="#ppt_x"/>
                                          </p:val>
                                        </p:tav>
                                        <p:tav tm="100000">
                                          <p:val>
                                            <p:strVal val="#ppt_x"/>
                                          </p:val>
                                        </p:tav>
                                      </p:tavLst>
                                    </p:anim>
                                    <p:anim calcmode="lin" valueType="num">
                                      <p:cBhvr>
                                        <p:cTn id="36" dur="750" fill="hold"/>
                                        <p:tgtEl>
                                          <p:spTgt spid="22"/>
                                        </p:tgtEl>
                                        <p:attrNameLst>
                                          <p:attrName>ppt_y</p:attrName>
                                        </p:attrNameLst>
                                      </p:cBhvr>
                                      <p:tavLst>
                                        <p:tav tm="0">
                                          <p:val>
                                            <p:strVal val="#ppt_y+.1"/>
                                          </p:val>
                                        </p:tav>
                                        <p:tav tm="100000">
                                          <p:val>
                                            <p:strVal val="#ppt_y"/>
                                          </p:val>
                                        </p:tav>
                                      </p:tavLst>
                                    </p:anim>
                                  </p:childTnLst>
                                </p:cTn>
                              </p:par>
                              <p:par>
                                <p:cTn id="37" presetID="41" presetClass="entr" presetSubtype="0" fill="hold" grpId="0" nodeType="withEffect">
                                  <p:stCondLst>
                                    <p:cond delay="0"/>
                                  </p:stCondLst>
                                  <p:iterate type="lt">
                                    <p:tmPct val="3666"/>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par>
                          <p:cTn id="44" fill="hold">
                            <p:stCondLst>
                              <p:cond delay="3013"/>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750"/>
                                        <p:tgtEl>
                                          <p:spTgt spid="23"/>
                                        </p:tgtEl>
                                      </p:cBhvr>
                                    </p:animEffect>
                                    <p:anim calcmode="lin" valueType="num">
                                      <p:cBhvr>
                                        <p:cTn id="48" dur="750" fill="hold"/>
                                        <p:tgtEl>
                                          <p:spTgt spid="23"/>
                                        </p:tgtEl>
                                        <p:attrNameLst>
                                          <p:attrName>ppt_x</p:attrName>
                                        </p:attrNameLst>
                                      </p:cBhvr>
                                      <p:tavLst>
                                        <p:tav tm="0">
                                          <p:val>
                                            <p:strVal val="#ppt_x"/>
                                          </p:val>
                                        </p:tav>
                                        <p:tav tm="100000">
                                          <p:val>
                                            <p:strVal val="#ppt_x"/>
                                          </p:val>
                                        </p:tav>
                                      </p:tavLst>
                                    </p:anim>
                                    <p:anim calcmode="lin" valueType="num">
                                      <p:cBhvr>
                                        <p:cTn id="49" dur="750" fill="hold"/>
                                        <p:tgtEl>
                                          <p:spTgt spid="23"/>
                                        </p:tgtEl>
                                        <p:attrNameLst>
                                          <p:attrName>ppt_y</p:attrName>
                                        </p:attrNameLst>
                                      </p:cBhvr>
                                      <p:tavLst>
                                        <p:tav tm="0">
                                          <p:val>
                                            <p:strVal val="#ppt_y+.1"/>
                                          </p:val>
                                        </p:tav>
                                        <p:tav tm="100000">
                                          <p:val>
                                            <p:strVal val="#ppt_y"/>
                                          </p:val>
                                        </p:tav>
                                      </p:tavLst>
                                    </p:anim>
                                  </p:childTnLst>
                                </p:cTn>
                              </p:par>
                              <p:par>
                                <p:cTn id="50" presetID="41" presetClass="entr" presetSubtype="0" fill="hold" grpId="0" nodeType="withEffect">
                                  <p:stCondLst>
                                    <p:cond delay="0"/>
                                  </p:stCondLst>
                                  <p:iterate type="lt">
                                    <p:tmPct val="3666"/>
                                  </p:iterate>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7"/>
                                        </p:tgtEl>
                                        <p:attrNameLst>
                                          <p:attrName>ppt_y</p:attrName>
                                        </p:attrNameLst>
                                      </p:cBhvr>
                                      <p:tavLst>
                                        <p:tav tm="0">
                                          <p:val>
                                            <p:strVal val="#ppt_y"/>
                                          </p:val>
                                        </p:tav>
                                        <p:tav tm="100000">
                                          <p:val>
                                            <p:strVal val="#ppt_y"/>
                                          </p:val>
                                        </p:tav>
                                      </p:tavLst>
                                    </p:anim>
                                    <p:anim calcmode="lin" valueType="num">
                                      <p:cBhvr>
                                        <p:cTn id="5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14" grpId="0" animBg="1"/>
      <p:bldP spid="15" grpId="0" animBg="1"/>
      <p:bldP spid="22"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ộ sưu tập 35+ hình nền PowerPoint học tập và thuyết trình - Fptshop.com.vn"/>
          <p:cNvSpPr>
            <a:spLocks noChangeAspect="1" noChangeArrowheads="1"/>
          </p:cNvSpPr>
          <p:nvPr/>
        </p:nvSpPr>
        <p:spPr bwMode="auto">
          <a:xfrm>
            <a:off x="143933" y="-1439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1" name="AutoShape 4" descr="Bộ sưu tập 35+ hình nền PowerPoint học tập và thuyết trình - Fptshop.com.vn"/>
          <p:cNvSpPr>
            <a:spLocks noChangeAspect="1" noChangeArrowheads="1"/>
          </p:cNvSpPr>
          <p:nvPr/>
        </p:nvSpPr>
        <p:spPr bwMode="auto">
          <a:xfrm>
            <a:off x="296333" y="8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2" name="AutoShape 6" descr="Bộ sưu tập 35+ hình nền PowerPoint học tập và thuyết trình - Fptshop.com.vn"/>
          <p:cNvSpPr>
            <a:spLocks noChangeAspect="1" noChangeArrowheads="1"/>
          </p:cNvSpPr>
          <p:nvPr/>
        </p:nvSpPr>
        <p:spPr bwMode="auto">
          <a:xfrm>
            <a:off x="448733" y="160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3" name="AutoShape 8" descr="Bộ sưu tập 35+ hình nền PowerPoint học tập và thuyết trình - Fptshop.com.vn"/>
          <p:cNvSpPr>
            <a:spLocks noChangeAspect="1" noChangeArrowheads="1"/>
          </p:cNvSpPr>
          <p:nvPr/>
        </p:nvSpPr>
        <p:spPr bwMode="auto">
          <a:xfrm>
            <a:off x="601133" y="3132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4" name="AutoShape 10" descr="Bộ sưu tập 35+ hình nền PowerPoint học tập và thuyết trình"/>
          <p:cNvSpPr>
            <a:spLocks noChangeAspect="1" noChangeArrowheads="1"/>
          </p:cNvSpPr>
          <p:nvPr/>
        </p:nvSpPr>
        <p:spPr bwMode="auto">
          <a:xfrm>
            <a:off x="753533" y="4656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5" name="AutoShape 12" descr="Bộ sưu tập 35+ hình nền PowerPoint học tập và thuyết trình"/>
          <p:cNvSpPr>
            <a:spLocks noChangeAspect="1" noChangeArrowheads="1"/>
          </p:cNvSpPr>
          <p:nvPr/>
        </p:nvSpPr>
        <p:spPr bwMode="auto">
          <a:xfrm>
            <a:off x="905933" y="6180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6" name="AutoShape 14" descr="Bộ sưu tập 35+ hình nền PowerPoint học tập và thuyết trình"/>
          <p:cNvSpPr>
            <a:spLocks noChangeAspect="1" noChangeArrowheads="1"/>
          </p:cNvSpPr>
          <p:nvPr/>
        </p:nvSpPr>
        <p:spPr bwMode="auto">
          <a:xfrm>
            <a:off x="1058333" y="770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7" name="AutoShape 16" descr="Bộ sưu tập 35+ hình nền PowerPoint học tập và thuyết trình"/>
          <p:cNvSpPr>
            <a:spLocks noChangeAspect="1" noChangeArrowheads="1"/>
          </p:cNvSpPr>
          <p:nvPr/>
        </p:nvSpPr>
        <p:spPr bwMode="auto">
          <a:xfrm>
            <a:off x="1210733" y="922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pic>
        <p:nvPicPr>
          <p:cNvPr id="7178"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1" y="0"/>
            <a:ext cx="1185333" cy="10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25200" y="63501"/>
            <a:ext cx="916517" cy="11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31752" y="1170517"/>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24" name="Freeform 14">
            <a:extLst>
              <a:ext uri="{FF2B5EF4-FFF2-40B4-BE49-F238E27FC236}"/>
            </a:extLst>
          </p:cNvPr>
          <p:cNvSpPr/>
          <p:nvPr/>
        </p:nvSpPr>
        <p:spPr>
          <a:xfrm>
            <a:off x="6600356" y="1944329"/>
            <a:ext cx="5356695" cy="4168604"/>
          </a:xfrm>
          <a:custGeom>
            <a:avLst/>
            <a:gdLst/>
            <a:ahLst/>
            <a:cxnLst/>
            <a:rect l="l" t="t" r="r" b="b"/>
            <a:pathLst>
              <a:path w="2097306" h="1829900">
                <a:moveTo>
                  <a:pt x="0" y="0"/>
                </a:moveTo>
                <a:lnTo>
                  <a:pt x="2097306" y="0"/>
                </a:lnTo>
                <a:lnTo>
                  <a:pt x="2097306" y="1829900"/>
                </a:lnTo>
                <a:lnTo>
                  <a:pt x="0" y="1829900"/>
                </a:lnTo>
                <a:lnTo>
                  <a:pt x="0" y="0"/>
                </a:lnTo>
                <a:close/>
              </a:path>
            </a:pathLst>
          </a:custGeom>
          <a:blipFill>
            <a:blip r:embed="rId4"/>
            <a:stretch>
              <a:fillRect/>
            </a:stretch>
          </a:blipFill>
        </p:spPr>
        <p:txBody>
          <a:bodyPr lIns="91438" tIns="45719" rIns="91438" bIns="45719"/>
          <a:lstStyle/>
          <a:p>
            <a:pPr>
              <a:defRPr/>
            </a:pPr>
            <a:endParaRPr lang="en-US">
              <a:cs typeface="+mn-ea"/>
              <a:sym typeface="+mn-lt"/>
            </a:endParaRPr>
          </a:p>
        </p:txBody>
      </p:sp>
      <p:sp>
        <p:nvSpPr>
          <p:cNvPr id="15" name="Rounded Rectangle 14"/>
          <p:cNvSpPr/>
          <p:nvPr/>
        </p:nvSpPr>
        <p:spPr>
          <a:xfrm>
            <a:off x="773394" y="2331064"/>
            <a:ext cx="5412316" cy="3395133"/>
          </a:xfrm>
          <a:prstGeom prst="roundRect">
            <a:avLst/>
          </a:prstGeom>
          <a:noFill/>
          <a:ln>
            <a:solidFill>
              <a:srgbClr val="00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457200" indent="-457200" algn="just" fontAlgn="auto">
              <a:lnSpc>
                <a:spcPct val="130000"/>
              </a:lnSpc>
              <a:spcBef>
                <a:spcPts val="600"/>
              </a:spcBef>
              <a:spcAft>
                <a:spcPts val="0"/>
              </a:spcAft>
              <a:buFontTx/>
              <a:buChar char="-"/>
              <a:defRPr/>
            </a:pPr>
            <a:r>
              <a:rPr lang="en-US" altLang="en-US" sz="3200" kern="0" dirty="0" smtClean="0">
                <a:solidFill>
                  <a:srgbClr val="000000"/>
                </a:solidFill>
                <a:latin typeface="Times New Roman" pitchFamily="18" charset="0"/>
                <a:cs typeface="Times New Roman" pitchFamily="18" charset="0"/>
              </a:rPr>
              <a:t>Lớp chia thành 4 nhóm</a:t>
            </a:r>
          </a:p>
          <a:p>
            <a:pPr marL="457200" indent="-457200" algn="just" fontAlgn="auto">
              <a:lnSpc>
                <a:spcPct val="130000"/>
              </a:lnSpc>
              <a:spcBef>
                <a:spcPts val="600"/>
              </a:spcBef>
              <a:spcAft>
                <a:spcPts val="0"/>
              </a:spcAft>
              <a:buFontTx/>
              <a:buChar char="-"/>
              <a:defRPr/>
            </a:pPr>
            <a:r>
              <a:rPr lang="en-US" altLang="en-US" sz="3200" kern="0" dirty="0" smtClean="0">
                <a:solidFill>
                  <a:srgbClr val="000000"/>
                </a:solidFill>
                <a:latin typeface="Times New Roman" pitchFamily="18" charset="0"/>
                <a:cs typeface="Times New Roman" pitchFamily="18" charset="0"/>
              </a:rPr>
              <a:t>Nhóm 1,3: Câu 2 (SGK)</a:t>
            </a:r>
          </a:p>
          <a:p>
            <a:pPr marL="457200" indent="-457200" algn="just" fontAlgn="auto">
              <a:lnSpc>
                <a:spcPct val="130000"/>
              </a:lnSpc>
              <a:spcBef>
                <a:spcPts val="600"/>
              </a:spcBef>
              <a:spcAft>
                <a:spcPts val="0"/>
              </a:spcAft>
              <a:buFontTx/>
              <a:buChar char="-"/>
              <a:defRPr/>
            </a:pPr>
            <a:r>
              <a:rPr lang="en-US" altLang="en-US" sz="3200" kern="0" dirty="0" smtClean="0">
                <a:solidFill>
                  <a:srgbClr val="000000"/>
                </a:solidFill>
                <a:latin typeface="Times New Roman" pitchFamily="18" charset="0"/>
                <a:cs typeface="Times New Roman" pitchFamily="18" charset="0"/>
              </a:rPr>
              <a:t>Nhóm 2,4: </a:t>
            </a:r>
            <a:r>
              <a:rPr lang="en-US" altLang="en-US" sz="3200" kern="0" dirty="0">
                <a:solidFill>
                  <a:srgbClr val="000000"/>
                </a:solidFill>
                <a:latin typeface="Times New Roman" pitchFamily="18" charset="0"/>
                <a:cs typeface="Times New Roman" pitchFamily="18" charset="0"/>
              </a:rPr>
              <a:t>Câu </a:t>
            </a:r>
            <a:r>
              <a:rPr lang="en-US" altLang="en-US" sz="3200" kern="0" dirty="0" smtClean="0">
                <a:solidFill>
                  <a:srgbClr val="000000"/>
                </a:solidFill>
                <a:latin typeface="Times New Roman" pitchFamily="18" charset="0"/>
                <a:cs typeface="Times New Roman" pitchFamily="18" charset="0"/>
              </a:rPr>
              <a:t>3 </a:t>
            </a:r>
            <a:r>
              <a:rPr lang="en-US" altLang="en-US" sz="3200" kern="0" dirty="0">
                <a:solidFill>
                  <a:srgbClr val="000000"/>
                </a:solidFill>
                <a:latin typeface="Times New Roman" pitchFamily="18" charset="0"/>
                <a:cs typeface="Times New Roman" pitchFamily="18" charset="0"/>
              </a:rPr>
              <a:t>(SGK)</a:t>
            </a:r>
          </a:p>
        </p:txBody>
      </p:sp>
      <p:sp>
        <p:nvSpPr>
          <p:cNvPr id="16" name="Rounded Rectangle 15"/>
          <p:cNvSpPr/>
          <p:nvPr/>
        </p:nvSpPr>
        <p:spPr>
          <a:xfrm>
            <a:off x="3479552" y="244095"/>
            <a:ext cx="4516967" cy="848106"/>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3200" b="1" dirty="0" smtClean="0">
                <a:solidFill>
                  <a:srgbClr val="FFFF00"/>
                </a:solidFill>
                <a:latin typeface="Cambria" pitchFamily="18" charset="0"/>
                <a:ea typeface="Cambria" pitchFamily="18" charset="0"/>
                <a:cs typeface="Tahoma" panose="020B0604030504040204" pitchFamily="34" charset="0"/>
              </a:rPr>
              <a:t>PHIẾU HỌC TẬP SỐ 2</a:t>
            </a:r>
          </a:p>
        </p:txBody>
      </p:sp>
    </p:spTree>
    <p:extLst>
      <p:ext uri="{BB962C8B-B14F-4D97-AF65-F5344CB8AC3E}">
        <p14:creationId xmlns:p14="http://schemas.microsoft.com/office/powerpoint/2010/main" val="2086040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ộ sưu tập 35+ hình nền PowerPoint học tập và thuyết trình - Fptshop.com.vn"/>
          <p:cNvSpPr>
            <a:spLocks noChangeAspect="1" noChangeArrowheads="1"/>
          </p:cNvSpPr>
          <p:nvPr/>
        </p:nvSpPr>
        <p:spPr bwMode="auto">
          <a:xfrm>
            <a:off x="143933" y="-1439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1" name="AutoShape 4" descr="Bộ sưu tập 35+ hình nền PowerPoint học tập và thuyết trình - Fptshop.com.vn"/>
          <p:cNvSpPr>
            <a:spLocks noChangeAspect="1" noChangeArrowheads="1"/>
          </p:cNvSpPr>
          <p:nvPr/>
        </p:nvSpPr>
        <p:spPr bwMode="auto">
          <a:xfrm>
            <a:off x="296333" y="8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2" name="AutoShape 6" descr="Bộ sưu tập 35+ hình nền PowerPoint học tập và thuyết trình - Fptshop.com.vn"/>
          <p:cNvSpPr>
            <a:spLocks noChangeAspect="1" noChangeArrowheads="1"/>
          </p:cNvSpPr>
          <p:nvPr/>
        </p:nvSpPr>
        <p:spPr bwMode="auto">
          <a:xfrm>
            <a:off x="448733" y="160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3" name="AutoShape 8" descr="Bộ sưu tập 35+ hình nền PowerPoint học tập và thuyết trình - Fptshop.com.vn"/>
          <p:cNvSpPr>
            <a:spLocks noChangeAspect="1" noChangeArrowheads="1"/>
          </p:cNvSpPr>
          <p:nvPr/>
        </p:nvSpPr>
        <p:spPr bwMode="auto">
          <a:xfrm>
            <a:off x="601133" y="3132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4" name="AutoShape 10" descr="Bộ sưu tập 35+ hình nền PowerPoint học tập và thuyết trình"/>
          <p:cNvSpPr>
            <a:spLocks noChangeAspect="1" noChangeArrowheads="1"/>
          </p:cNvSpPr>
          <p:nvPr/>
        </p:nvSpPr>
        <p:spPr bwMode="auto">
          <a:xfrm>
            <a:off x="753533" y="4656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5" name="AutoShape 12" descr="Bộ sưu tập 35+ hình nền PowerPoint học tập và thuyết trình"/>
          <p:cNvSpPr>
            <a:spLocks noChangeAspect="1" noChangeArrowheads="1"/>
          </p:cNvSpPr>
          <p:nvPr/>
        </p:nvSpPr>
        <p:spPr bwMode="auto">
          <a:xfrm>
            <a:off x="905933" y="6180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6" name="AutoShape 14" descr="Bộ sưu tập 35+ hình nền PowerPoint học tập và thuyết trình"/>
          <p:cNvSpPr>
            <a:spLocks noChangeAspect="1" noChangeArrowheads="1"/>
          </p:cNvSpPr>
          <p:nvPr/>
        </p:nvSpPr>
        <p:spPr bwMode="auto">
          <a:xfrm>
            <a:off x="1058333" y="770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7" name="AutoShape 16" descr="Bộ sưu tập 35+ hình nền PowerPoint học tập và thuyết trình"/>
          <p:cNvSpPr>
            <a:spLocks noChangeAspect="1" noChangeArrowheads="1"/>
          </p:cNvSpPr>
          <p:nvPr/>
        </p:nvSpPr>
        <p:spPr bwMode="auto">
          <a:xfrm>
            <a:off x="1210733" y="922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pic>
        <p:nvPicPr>
          <p:cNvPr id="7178"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1" y="0"/>
            <a:ext cx="1185333" cy="10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25200" y="63501"/>
            <a:ext cx="916517" cy="11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31752" y="1170517"/>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24" name="Freeform 14">
            <a:extLst>
              <a:ext uri="{FF2B5EF4-FFF2-40B4-BE49-F238E27FC236}"/>
            </a:extLst>
          </p:cNvPr>
          <p:cNvSpPr/>
          <p:nvPr/>
        </p:nvSpPr>
        <p:spPr>
          <a:xfrm>
            <a:off x="7867650" y="1944329"/>
            <a:ext cx="4089401" cy="4168604"/>
          </a:xfrm>
          <a:custGeom>
            <a:avLst/>
            <a:gdLst/>
            <a:ahLst/>
            <a:cxnLst/>
            <a:rect l="l" t="t" r="r" b="b"/>
            <a:pathLst>
              <a:path w="2097306" h="1829900">
                <a:moveTo>
                  <a:pt x="0" y="0"/>
                </a:moveTo>
                <a:lnTo>
                  <a:pt x="2097306" y="0"/>
                </a:lnTo>
                <a:lnTo>
                  <a:pt x="2097306" y="1829900"/>
                </a:lnTo>
                <a:lnTo>
                  <a:pt x="0" y="1829900"/>
                </a:lnTo>
                <a:lnTo>
                  <a:pt x="0" y="0"/>
                </a:lnTo>
                <a:close/>
              </a:path>
            </a:pathLst>
          </a:custGeom>
          <a:blipFill>
            <a:blip r:embed="rId4"/>
            <a:stretch>
              <a:fillRect/>
            </a:stretch>
          </a:blipFill>
        </p:spPr>
        <p:txBody>
          <a:bodyPr lIns="91438" tIns="45719" rIns="91438" bIns="45719"/>
          <a:lstStyle/>
          <a:p>
            <a:pPr>
              <a:defRPr/>
            </a:pPr>
            <a:endParaRPr lang="en-US">
              <a:cs typeface="+mn-ea"/>
              <a:sym typeface="+mn-lt"/>
            </a:endParaRPr>
          </a:p>
        </p:txBody>
      </p:sp>
      <p:sp>
        <p:nvSpPr>
          <p:cNvPr id="15" name="Rounded Rectangle 14"/>
          <p:cNvSpPr/>
          <p:nvPr/>
        </p:nvSpPr>
        <p:spPr>
          <a:xfrm>
            <a:off x="773394" y="1638300"/>
            <a:ext cx="6903756" cy="4543425"/>
          </a:xfrm>
          <a:prstGeom prst="roundRect">
            <a:avLst/>
          </a:prstGeom>
          <a:noFill/>
          <a:ln>
            <a:solidFill>
              <a:srgbClr val="00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nSpc>
                <a:spcPct val="130000"/>
              </a:lnSpc>
            </a:pPr>
            <a:endParaRPr lang="en-US" sz="2800" b="1" dirty="0" smtClean="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Nhóm </a:t>
            </a:r>
            <a:r>
              <a:rPr lang="en-US" sz="2800" b="1" dirty="0" smtClean="0">
                <a:latin typeface="Times New Roman" pitchFamily="18" charset="0"/>
                <a:cs typeface="Times New Roman" pitchFamily="18" charset="0"/>
              </a:rPr>
              <a:t>1+2: </a:t>
            </a:r>
            <a:r>
              <a:rPr lang="en-US" sz="2800" b="1" dirty="0">
                <a:latin typeface="Times New Roman" pitchFamily="18" charset="0"/>
                <a:cs typeface="Times New Roman" pitchFamily="18" charset="0"/>
              </a:rPr>
              <a:t>Câu </a:t>
            </a:r>
            <a:r>
              <a:rPr lang="en-US" sz="2800" b="1" dirty="0" smtClean="0">
                <a:latin typeface="Times New Roman" pitchFamily="18" charset="0"/>
                <a:cs typeface="Times New Roman" pitchFamily="18" charset="0"/>
              </a:rPr>
              <a:t>2. </a:t>
            </a:r>
            <a:r>
              <a:rPr lang="en-US" sz="3200" dirty="0">
                <a:latin typeface="Times New Roman" pitchFamily="18" charset="0"/>
                <a:cs typeface="Times New Roman" pitchFamily="18" charset="0"/>
              </a:rPr>
              <a:t>Giải thích các hiện tượng sau:</a:t>
            </a:r>
          </a:p>
          <a:p>
            <a:pPr algn="just"/>
            <a:r>
              <a:rPr lang="en-US" sz="3200" dirty="0">
                <a:latin typeface="Times New Roman" pitchFamily="18" charset="0"/>
                <a:cs typeface="Times New Roman" pitchFamily="18" charset="0"/>
              </a:rPr>
              <a:t>a) Khi ăn cơm, nếu nhai kĩ sẽ thấy vị ngọt.</a:t>
            </a:r>
          </a:p>
          <a:p>
            <a:pPr algn="just"/>
            <a:r>
              <a:rPr lang="en-US" sz="3200" dirty="0">
                <a:latin typeface="Times New Roman" pitchFamily="18" charset="0"/>
                <a:cs typeface="Times New Roman" pitchFamily="18" charset="0"/>
              </a:rPr>
              <a:t>b) Nước ép chuối chín cho phản ứng tráng bạc.</a:t>
            </a:r>
          </a:p>
          <a:p>
            <a:pPr algn="just"/>
            <a:r>
              <a:rPr lang="en-US" sz="3200" dirty="0">
                <a:latin typeface="Times New Roman" pitchFamily="18" charset="0"/>
                <a:cs typeface="Times New Roman" pitchFamily="18" charset="0"/>
              </a:rPr>
              <a:t>c) Nhỏ dung dịch iodine lên miếng chuối xanh xuất hiện màu xanh tím.</a:t>
            </a:r>
          </a:p>
          <a:p>
            <a:pPr algn="just">
              <a:lnSpc>
                <a:spcPct val="130000"/>
              </a:lnSpc>
            </a:pPr>
            <a:endParaRPr lang="en-US" altLang="en-US" sz="3200" kern="0" dirty="0">
              <a:solidFill>
                <a:srgbClr val="000000"/>
              </a:solidFill>
              <a:latin typeface="Times New Roman" pitchFamily="18" charset="0"/>
              <a:cs typeface="Times New Roman" pitchFamily="18" charset="0"/>
            </a:endParaRPr>
          </a:p>
        </p:txBody>
      </p:sp>
      <p:sp>
        <p:nvSpPr>
          <p:cNvPr id="16" name="Rounded Rectangle 15"/>
          <p:cNvSpPr/>
          <p:nvPr/>
        </p:nvSpPr>
        <p:spPr>
          <a:xfrm>
            <a:off x="3479552" y="244095"/>
            <a:ext cx="4516967" cy="848106"/>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3200" b="1" dirty="0" smtClean="0">
                <a:solidFill>
                  <a:srgbClr val="FFFF00"/>
                </a:solidFill>
                <a:latin typeface="Cambria" pitchFamily="18" charset="0"/>
                <a:ea typeface="Cambria" pitchFamily="18" charset="0"/>
                <a:cs typeface="Tahoma" panose="020B0604030504040204" pitchFamily="34" charset="0"/>
              </a:rPr>
              <a:t>PHIẾU HỌC TẬP SỐ 2</a:t>
            </a:r>
          </a:p>
        </p:txBody>
      </p:sp>
    </p:spTree>
    <p:extLst>
      <p:ext uri="{BB962C8B-B14F-4D97-AF65-F5344CB8AC3E}">
        <p14:creationId xmlns:p14="http://schemas.microsoft.com/office/powerpoint/2010/main" val="10096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ộ sưu tập 35+ hình nền PowerPoint học tập và thuyết trình - Fptshop.com.vn"/>
          <p:cNvSpPr>
            <a:spLocks noChangeAspect="1" noChangeArrowheads="1"/>
          </p:cNvSpPr>
          <p:nvPr/>
        </p:nvSpPr>
        <p:spPr bwMode="auto">
          <a:xfrm>
            <a:off x="143933" y="-1439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1" name="AutoShape 4" descr="Bộ sưu tập 35+ hình nền PowerPoint học tập và thuyết trình - Fptshop.com.vn"/>
          <p:cNvSpPr>
            <a:spLocks noChangeAspect="1" noChangeArrowheads="1"/>
          </p:cNvSpPr>
          <p:nvPr/>
        </p:nvSpPr>
        <p:spPr bwMode="auto">
          <a:xfrm>
            <a:off x="296333" y="8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2" name="AutoShape 6" descr="Bộ sưu tập 35+ hình nền PowerPoint học tập và thuyết trình - Fptshop.com.vn"/>
          <p:cNvSpPr>
            <a:spLocks noChangeAspect="1" noChangeArrowheads="1"/>
          </p:cNvSpPr>
          <p:nvPr/>
        </p:nvSpPr>
        <p:spPr bwMode="auto">
          <a:xfrm>
            <a:off x="448733" y="160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3" name="AutoShape 8" descr="Bộ sưu tập 35+ hình nền PowerPoint học tập và thuyết trình - Fptshop.com.vn"/>
          <p:cNvSpPr>
            <a:spLocks noChangeAspect="1" noChangeArrowheads="1"/>
          </p:cNvSpPr>
          <p:nvPr/>
        </p:nvSpPr>
        <p:spPr bwMode="auto">
          <a:xfrm>
            <a:off x="601133" y="3132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4" name="AutoShape 10" descr="Bộ sưu tập 35+ hình nền PowerPoint học tập và thuyết trình"/>
          <p:cNvSpPr>
            <a:spLocks noChangeAspect="1" noChangeArrowheads="1"/>
          </p:cNvSpPr>
          <p:nvPr/>
        </p:nvSpPr>
        <p:spPr bwMode="auto">
          <a:xfrm>
            <a:off x="753533" y="4656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5" name="AutoShape 12" descr="Bộ sưu tập 35+ hình nền PowerPoint học tập và thuyết trình"/>
          <p:cNvSpPr>
            <a:spLocks noChangeAspect="1" noChangeArrowheads="1"/>
          </p:cNvSpPr>
          <p:nvPr/>
        </p:nvSpPr>
        <p:spPr bwMode="auto">
          <a:xfrm>
            <a:off x="905933" y="6180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6" name="AutoShape 14" descr="Bộ sưu tập 35+ hình nền PowerPoint học tập và thuyết trình"/>
          <p:cNvSpPr>
            <a:spLocks noChangeAspect="1" noChangeArrowheads="1"/>
          </p:cNvSpPr>
          <p:nvPr/>
        </p:nvSpPr>
        <p:spPr bwMode="auto">
          <a:xfrm>
            <a:off x="1058333" y="770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7" name="AutoShape 16" descr="Bộ sưu tập 35+ hình nền PowerPoint học tập và thuyết trình"/>
          <p:cNvSpPr>
            <a:spLocks noChangeAspect="1" noChangeArrowheads="1"/>
          </p:cNvSpPr>
          <p:nvPr/>
        </p:nvSpPr>
        <p:spPr bwMode="auto">
          <a:xfrm>
            <a:off x="1210733" y="922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pic>
        <p:nvPicPr>
          <p:cNvPr id="7178"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1" y="0"/>
            <a:ext cx="1185333" cy="10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25200" y="63501"/>
            <a:ext cx="916517" cy="11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31752" y="1170517"/>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24" name="Freeform 14">
            <a:extLst>
              <a:ext uri="{FF2B5EF4-FFF2-40B4-BE49-F238E27FC236}"/>
            </a:extLst>
          </p:cNvPr>
          <p:cNvSpPr/>
          <p:nvPr/>
        </p:nvSpPr>
        <p:spPr>
          <a:xfrm>
            <a:off x="7867650" y="1944329"/>
            <a:ext cx="4089401" cy="4168604"/>
          </a:xfrm>
          <a:custGeom>
            <a:avLst/>
            <a:gdLst/>
            <a:ahLst/>
            <a:cxnLst/>
            <a:rect l="l" t="t" r="r" b="b"/>
            <a:pathLst>
              <a:path w="2097306" h="1829900">
                <a:moveTo>
                  <a:pt x="0" y="0"/>
                </a:moveTo>
                <a:lnTo>
                  <a:pt x="2097306" y="0"/>
                </a:lnTo>
                <a:lnTo>
                  <a:pt x="2097306" y="1829900"/>
                </a:lnTo>
                <a:lnTo>
                  <a:pt x="0" y="1829900"/>
                </a:lnTo>
                <a:lnTo>
                  <a:pt x="0" y="0"/>
                </a:lnTo>
                <a:close/>
              </a:path>
            </a:pathLst>
          </a:custGeom>
          <a:blipFill>
            <a:blip r:embed="rId4"/>
            <a:stretch>
              <a:fillRect/>
            </a:stretch>
          </a:blipFill>
        </p:spPr>
        <p:txBody>
          <a:bodyPr lIns="91438" tIns="45719" rIns="91438" bIns="45719"/>
          <a:lstStyle/>
          <a:p>
            <a:pPr>
              <a:defRPr/>
            </a:pPr>
            <a:endParaRPr lang="en-US">
              <a:cs typeface="+mn-ea"/>
              <a:sym typeface="+mn-lt"/>
            </a:endParaRPr>
          </a:p>
        </p:txBody>
      </p:sp>
      <p:sp>
        <p:nvSpPr>
          <p:cNvPr id="15" name="Rounded Rectangle 14"/>
          <p:cNvSpPr/>
          <p:nvPr/>
        </p:nvSpPr>
        <p:spPr>
          <a:xfrm>
            <a:off x="773394" y="1638300"/>
            <a:ext cx="6903756" cy="4543425"/>
          </a:xfrm>
          <a:prstGeom prst="roundRect">
            <a:avLst/>
          </a:prstGeom>
          <a:noFill/>
          <a:ln>
            <a:solidFill>
              <a:srgbClr val="00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nSpc>
                <a:spcPct val="130000"/>
              </a:lnSpc>
            </a:pPr>
            <a:endParaRPr lang="en-US" sz="2800" b="1" dirty="0" smtClean="0">
              <a:latin typeface="Times New Roman" pitchFamily="18" charset="0"/>
              <a:cs typeface="Times New Roman" pitchFamily="18" charset="0"/>
            </a:endParaRPr>
          </a:p>
          <a:p>
            <a:pPr algn="just">
              <a:lnSpc>
                <a:spcPct val="130000"/>
              </a:lnSpc>
            </a:pPr>
            <a:r>
              <a:rPr lang="en-US" sz="2800" b="1" dirty="0">
                <a:latin typeface="Times New Roman" pitchFamily="18" charset="0"/>
                <a:cs typeface="Times New Roman" pitchFamily="18" charset="0"/>
              </a:rPr>
              <a:t>Nhóm 2+4: Câu 3. </a:t>
            </a:r>
            <a:r>
              <a:rPr lang="en-US" sz="2800" dirty="0">
                <a:latin typeface="Times New Roman" pitchFamily="18" charset="0"/>
                <a:cs typeface="Times New Roman" pitchFamily="18" charset="0"/>
              </a:rPr>
              <a:t>Cồn sinh học được dùng làm nhiên liệu sạch, được sản xuất thông qua quá trình lên men các chất hữu cơ như tinh bột, cellulose. Tính khối lượng ethanol thu được từ một tấn mùn cưa chứa 45% cellulose về khối lượng, biết hiệu suất cả quá trình đạt 70%.</a:t>
            </a:r>
          </a:p>
          <a:p>
            <a:pPr algn="just" fontAlgn="auto">
              <a:lnSpc>
                <a:spcPct val="130000"/>
              </a:lnSpc>
              <a:spcBef>
                <a:spcPts val="600"/>
              </a:spcBef>
              <a:spcAft>
                <a:spcPts val="0"/>
              </a:spcAft>
              <a:defRPr/>
            </a:pPr>
            <a:endParaRPr lang="en-US" altLang="en-US" sz="3200" kern="0" dirty="0">
              <a:solidFill>
                <a:srgbClr val="000000"/>
              </a:solidFill>
              <a:latin typeface="Times New Roman" pitchFamily="18" charset="0"/>
              <a:cs typeface="Times New Roman" pitchFamily="18" charset="0"/>
            </a:endParaRPr>
          </a:p>
        </p:txBody>
      </p:sp>
      <p:sp>
        <p:nvSpPr>
          <p:cNvPr id="16" name="Rounded Rectangle 15"/>
          <p:cNvSpPr/>
          <p:nvPr/>
        </p:nvSpPr>
        <p:spPr>
          <a:xfrm>
            <a:off x="3479552" y="244095"/>
            <a:ext cx="4516967" cy="848106"/>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3200" b="1" dirty="0" smtClean="0">
                <a:solidFill>
                  <a:srgbClr val="FFFF00"/>
                </a:solidFill>
                <a:latin typeface="Cambria" pitchFamily="18" charset="0"/>
                <a:ea typeface="Cambria" pitchFamily="18" charset="0"/>
                <a:cs typeface="Tahoma" panose="020B0604030504040204" pitchFamily="34" charset="0"/>
              </a:rPr>
              <a:t>PHIẾU HỌC TẬP SỐ 2</a:t>
            </a:r>
          </a:p>
        </p:txBody>
      </p:sp>
    </p:spTree>
    <p:extLst>
      <p:ext uri="{BB962C8B-B14F-4D97-AF65-F5344CB8AC3E}">
        <p14:creationId xmlns:p14="http://schemas.microsoft.com/office/powerpoint/2010/main" val="111675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ộ sưu tập 35+ hình nền PowerPoint học tập và thuyết trình - Fptshop.com.vn"/>
          <p:cNvSpPr>
            <a:spLocks noChangeAspect="1" noChangeArrowheads="1"/>
          </p:cNvSpPr>
          <p:nvPr/>
        </p:nvSpPr>
        <p:spPr bwMode="auto">
          <a:xfrm>
            <a:off x="143933" y="-1439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1" name="AutoShape 4" descr="Bộ sưu tập 35+ hình nền PowerPoint học tập và thuyết trình - Fptshop.com.vn"/>
          <p:cNvSpPr>
            <a:spLocks noChangeAspect="1" noChangeArrowheads="1"/>
          </p:cNvSpPr>
          <p:nvPr/>
        </p:nvSpPr>
        <p:spPr bwMode="auto">
          <a:xfrm>
            <a:off x="296333" y="8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2" name="AutoShape 6" descr="Bộ sưu tập 35+ hình nền PowerPoint học tập và thuyết trình - Fptshop.com.vn"/>
          <p:cNvSpPr>
            <a:spLocks noChangeAspect="1" noChangeArrowheads="1"/>
          </p:cNvSpPr>
          <p:nvPr/>
        </p:nvSpPr>
        <p:spPr bwMode="auto">
          <a:xfrm>
            <a:off x="448733" y="160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3" name="AutoShape 8" descr="Bộ sưu tập 35+ hình nền PowerPoint học tập và thuyết trình - Fptshop.com.vn"/>
          <p:cNvSpPr>
            <a:spLocks noChangeAspect="1" noChangeArrowheads="1"/>
          </p:cNvSpPr>
          <p:nvPr/>
        </p:nvSpPr>
        <p:spPr bwMode="auto">
          <a:xfrm>
            <a:off x="601133" y="3132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4" name="AutoShape 10" descr="Bộ sưu tập 35+ hình nền PowerPoint học tập và thuyết trình"/>
          <p:cNvSpPr>
            <a:spLocks noChangeAspect="1" noChangeArrowheads="1"/>
          </p:cNvSpPr>
          <p:nvPr/>
        </p:nvSpPr>
        <p:spPr bwMode="auto">
          <a:xfrm>
            <a:off x="753533" y="4656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5" name="AutoShape 12" descr="Bộ sưu tập 35+ hình nền PowerPoint học tập và thuyết trình"/>
          <p:cNvSpPr>
            <a:spLocks noChangeAspect="1" noChangeArrowheads="1"/>
          </p:cNvSpPr>
          <p:nvPr/>
        </p:nvSpPr>
        <p:spPr bwMode="auto">
          <a:xfrm>
            <a:off x="905933" y="6180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6" name="AutoShape 14" descr="Bộ sưu tập 35+ hình nền PowerPoint học tập và thuyết trình"/>
          <p:cNvSpPr>
            <a:spLocks noChangeAspect="1" noChangeArrowheads="1"/>
          </p:cNvSpPr>
          <p:nvPr/>
        </p:nvSpPr>
        <p:spPr bwMode="auto">
          <a:xfrm>
            <a:off x="1058333" y="770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7" name="AutoShape 16" descr="Bộ sưu tập 35+ hình nền PowerPoint học tập và thuyết trình"/>
          <p:cNvSpPr>
            <a:spLocks noChangeAspect="1" noChangeArrowheads="1"/>
          </p:cNvSpPr>
          <p:nvPr/>
        </p:nvSpPr>
        <p:spPr bwMode="auto">
          <a:xfrm>
            <a:off x="1210733" y="922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pic>
        <p:nvPicPr>
          <p:cNvPr id="7178"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1" y="0"/>
            <a:ext cx="1185333" cy="10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25200" y="63501"/>
            <a:ext cx="916517" cy="11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31752" y="1170517"/>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182407" y="1403520"/>
            <a:ext cx="7828493" cy="4882980"/>
          </a:xfrm>
          <a:prstGeom prst="roundRect">
            <a:avLst/>
          </a:prstGeom>
          <a:noFill/>
          <a:ln>
            <a:solidFill>
              <a:srgbClr val="00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lnSpc>
                <a:spcPct val="130000"/>
              </a:lnSpc>
              <a:spcBef>
                <a:spcPts val="600"/>
              </a:spcBef>
              <a:spcAft>
                <a:spcPts val="0"/>
              </a:spcAft>
              <a:defRPr/>
            </a:pPr>
            <a:endParaRPr lang="en-US" altLang="en-US" sz="2400" b="1" kern="0" dirty="0" smtClean="0">
              <a:solidFill>
                <a:srgbClr val="0000CC"/>
              </a:solidFill>
              <a:effectLst>
                <a:outerShdw blurRad="38100" dist="38100" dir="2700000" algn="tl">
                  <a:srgbClr val="000000">
                    <a:alpha val="43137"/>
                  </a:srgbClr>
                </a:outerShdw>
              </a:effectLst>
              <a:latin typeface="Palatino Linotype" pitchFamily="18" charset="0"/>
              <a:cs typeface="Times New Roman" pitchFamily="18" charset="0"/>
            </a:endParaRPr>
          </a:p>
        </p:txBody>
      </p:sp>
      <p:sp>
        <p:nvSpPr>
          <p:cNvPr id="16" name="TextBox 15">
            <a:extLst>
              <a:ext uri="{FF2B5EF4-FFF2-40B4-BE49-F238E27FC236}">
                <a16:creationId xmlns="" xmlns:a16="http://schemas.microsoft.com/office/drawing/2014/main" id="{0723FF43-5C2B-57D2-339F-4C319B61481F}"/>
              </a:ext>
            </a:extLst>
          </p:cNvPr>
          <p:cNvSpPr txBox="1"/>
          <p:nvPr/>
        </p:nvSpPr>
        <p:spPr>
          <a:xfrm>
            <a:off x="4646659" y="245245"/>
            <a:ext cx="2761175" cy="584775"/>
          </a:xfrm>
          <a:prstGeom prst="rect">
            <a:avLst/>
          </a:prstGeom>
          <a:solidFill>
            <a:srgbClr val="00B050"/>
          </a:solidFill>
        </p:spPr>
        <p:txBody>
          <a:bodyPr wrap="square" rtlCol="0">
            <a:spAutoFit/>
          </a:bodyPr>
          <a:lstStyle/>
          <a:p>
            <a:pPr algn="ctr"/>
            <a:r>
              <a:rPr lang="en-US" sz="3200" b="1" dirty="0" smtClean="0">
                <a:solidFill>
                  <a:prstClr val="white"/>
                </a:solidFill>
                <a:latin typeface="Palatino Linotype" panose="02040502050505030304" pitchFamily="18" charset="0"/>
              </a:rPr>
              <a:t>NHÓM 1-3</a:t>
            </a:r>
            <a:endParaRPr lang="en-US" sz="3200" b="1" dirty="0">
              <a:solidFill>
                <a:prstClr val="white"/>
              </a:solidFill>
              <a:latin typeface="Palatino Linotype" panose="02040502050505030304" pitchFamily="18" charset="0"/>
            </a:endParaRPr>
          </a:p>
        </p:txBody>
      </p:sp>
      <p:sp>
        <p:nvSpPr>
          <p:cNvPr id="3" name="Rectangle 2"/>
          <p:cNvSpPr/>
          <p:nvPr/>
        </p:nvSpPr>
        <p:spPr>
          <a:xfrm>
            <a:off x="3695700" y="1432360"/>
            <a:ext cx="7200900" cy="4893647"/>
          </a:xfrm>
          <a:prstGeom prst="rect">
            <a:avLst/>
          </a:prstGeom>
        </p:spPr>
        <p:txBody>
          <a:bodyPr wrap="square">
            <a:spAutoFit/>
          </a:bodyPr>
          <a:lstStyle/>
          <a:p>
            <a:pPr algn="just">
              <a:lnSpc>
                <a:spcPct val="130000"/>
              </a:lnSpc>
            </a:pPr>
            <a:r>
              <a:rPr lang="en-US" sz="2400" b="1" dirty="0">
                <a:latin typeface="Times New Roman" pitchFamily="18" charset="0"/>
                <a:cs typeface="Times New Roman" pitchFamily="18" charset="0"/>
              </a:rPr>
              <a:t>Câu 2. </a:t>
            </a:r>
            <a:r>
              <a:rPr lang="en-US" sz="2400" dirty="0">
                <a:latin typeface="Times New Roman" pitchFamily="18" charset="0"/>
                <a:cs typeface="Times New Roman" pitchFamily="18" charset="0"/>
              </a:rPr>
              <a:t>Giải thích:</a:t>
            </a:r>
          </a:p>
          <a:p>
            <a:pPr algn="just">
              <a:lnSpc>
                <a:spcPct val="130000"/>
              </a:lnSpc>
            </a:pPr>
            <a:r>
              <a:rPr lang="en-US" sz="2400" dirty="0">
                <a:latin typeface="Times New Roman" pitchFamily="18" charset="0"/>
                <a:cs typeface="Times New Roman" pitchFamily="18" charset="0"/>
              </a:rPr>
              <a:t>a) Khi ăn cơm, enzyme </a:t>
            </a:r>
            <a:r>
              <a:rPr lang="en-US" sz="2400" dirty="0">
                <a:latin typeface="Times New Roman" pitchFamily="18" charset="0"/>
                <a:cs typeface="Times New Roman" pitchFamily="18" charset="0"/>
                <a:sym typeface="Symbol"/>
              </a:rPr>
              <a:t> - amylase có trong nước bọt thúc đẩy quá trình thủy phân tinh bột thành các phân tử nhỏ hơn gồm maltose và dextrin. Do đó, khi ăn cơm, nếu nhai kĩ sẽ thấy vị ngọt.</a:t>
            </a:r>
            <a:endParaRPr lang="en-US" sz="2400" dirty="0">
              <a:latin typeface="Times New Roman" pitchFamily="18" charset="0"/>
              <a:cs typeface="Times New Roman" pitchFamily="18" charset="0"/>
            </a:endParaRPr>
          </a:p>
          <a:p>
            <a:pPr algn="just">
              <a:lnSpc>
                <a:spcPct val="130000"/>
              </a:lnSpc>
            </a:pPr>
            <a:r>
              <a:rPr lang="en-US" sz="2400" dirty="0">
                <a:latin typeface="Times New Roman" pitchFamily="18" charset="0"/>
                <a:cs typeface="Times New Roman" pitchFamily="18" charset="0"/>
              </a:rPr>
              <a:t>b) Nước ép chuối chín cho phản ứng tráng bạc vì trong chuối chín có glucose tham gia phản ứng tráng bạc.</a:t>
            </a:r>
          </a:p>
          <a:p>
            <a:pPr algn="just">
              <a:lnSpc>
                <a:spcPct val="130000"/>
              </a:lnSpc>
            </a:pPr>
            <a:r>
              <a:rPr lang="en-US" sz="2400" dirty="0">
                <a:latin typeface="Times New Roman" pitchFamily="18" charset="0"/>
                <a:cs typeface="Times New Roman" pitchFamily="18" charset="0"/>
              </a:rPr>
              <a:t>c) Nhỏ dung dịch iodine lên miếng chuối xanh xuất hiện màu xanh tím vì trong chuối xanh có tinh bột tác dụng iodine.</a:t>
            </a:r>
          </a:p>
        </p:txBody>
      </p:sp>
      <p:pic>
        <p:nvPicPr>
          <p:cNvPr id="19" name="Picture 6" descr="Hình ảnh Giáo Viên Hoạt Hình Bảng đen Phim Hoạt Hình Học Học Nhân Vật PNG ,  Bảng đen, Nghiêm Trọng, Lớp Học PNG miễn phí tải tập tin PSDComment và  Vector">
            <a:extLst>
              <a:ext uri="{FF2B5EF4-FFF2-40B4-BE49-F238E27FC236}"/>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333" b="7464"/>
          <a:stretch/>
        </p:blipFill>
        <p:spPr bwMode="auto">
          <a:xfrm>
            <a:off x="753533" y="1670485"/>
            <a:ext cx="2428874" cy="47465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7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3">
            <a:extLst>
              <a:ext uri="{FF2B5EF4-FFF2-40B4-BE49-F238E27FC236}">
                <a16:creationId xmlns:a16="http://schemas.microsoft.com/office/drawing/2014/main" xmlns="" id="{F8FA9440-AA28-693C-8CA0-F3353795BCFA}"/>
              </a:ext>
            </a:extLst>
          </p:cNvPr>
          <p:cNvSpPr txBox="1"/>
          <p:nvPr/>
        </p:nvSpPr>
        <p:spPr>
          <a:xfrm>
            <a:off x="5484436" y="956007"/>
            <a:ext cx="1586754" cy="523220"/>
          </a:xfrm>
          <a:prstGeom prst="rect">
            <a:avLst/>
          </a:prstGeom>
          <a:noFill/>
        </p:spPr>
        <p:txBody>
          <a:bodyPr wrap="square" rtlCol="0">
            <a:spAutoFit/>
          </a:bodyPr>
          <a:lstStyle/>
          <a:p>
            <a:r>
              <a:rPr lang="en-US" altLang="zh-CN" sz="2800" b="1" dirty="0" err="1">
                <a:solidFill>
                  <a:srgbClr val="FF0000"/>
                </a:solidFill>
                <a:latin typeface="Times New Roman" pitchFamily="18" charset="0"/>
                <a:ea typeface="汉仪夏日体W" panose="00020600040101010101" pitchFamily="18" charset="-122"/>
                <a:cs typeface="Times New Roman" panose="02020603050405020304" pitchFamily="18" charset="0"/>
              </a:rPr>
              <a:t>Lời</a:t>
            </a:r>
            <a:r>
              <a:rPr lang="en-US" altLang="zh-CN" sz="2800" b="1" dirty="0">
                <a:solidFill>
                  <a:srgbClr val="FF0000"/>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汉仪夏日体W" panose="00020600040101010101" pitchFamily="18" charset="-122"/>
                <a:cs typeface="Times New Roman" panose="02020603050405020304" pitchFamily="18" charset="0"/>
              </a:rPr>
              <a:t>giải</a:t>
            </a:r>
            <a:endParaRPr lang="en-US" altLang="zh-CN" sz="2800" b="1" dirty="0">
              <a:solidFill>
                <a:srgbClr val="FF0000"/>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graphicFrame>
        <p:nvGraphicFramePr>
          <p:cNvPr id="4" name="Object 3">
            <a:extLst>
              <a:ext uri="{FF2B5EF4-FFF2-40B4-BE49-F238E27FC236}">
                <a16:creationId xmlns:a16="http://schemas.microsoft.com/office/drawing/2014/main" xmlns="" id="{9E01C01F-A4A4-E47D-31EF-DD9F3D7BB983}"/>
              </a:ext>
            </a:extLst>
          </p:cNvPr>
          <p:cNvGraphicFramePr>
            <a:graphicFrameLocks noChangeAspect="1"/>
          </p:cNvGraphicFramePr>
          <p:nvPr>
            <p:extLst>
              <p:ext uri="{D42A27DB-BD31-4B8C-83A1-F6EECF244321}">
                <p14:modId xmlns:p14="http://schemas.microsoft.com/office/powerpoint/2010/main" val="2615701256"/>
              </p:ext>
            </p:extLst>
          </p:nvPr>
        </p:nvGraphicFramePr>
        <p:xfrm>
          <a:off x="5159234" y="4632445"/>
          <a:ext cx="914400" cy="198438"/>
        </p:xfrm>
        <a:graphic>
          <a:graphicData uri="http://schemas.openxmlformats.org/presentationml/2006/ole">
            <mc:AlternateContent xmlns:mc="http://schemas.openxmlformats.org/markup-compatibility/2006">
              <mc:Choice xmlns:v="urn:schemas-microsoft-com:vml" Requires="v">
                <p:oleObj spid="_x0000_s3112"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159234" y="4632445"/>
                        <a:ext cx="914400" cy="19843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C8E4BC9C-A779-EEFA-7AED-628F70849BCB}"/>
              </a:ext>
            </a:extLst>
          </p:cNvPr>
          <p:cNvGraphicFramePr>
            <a:graphicFrameLocks noChangeAspect="1"/>
          </p:cNvGraphicFramePr>
          <p:nvPr>
            <p:extLst>
              <p:ext uri="{D42A27DB-BD31-4B8C-83A1-F6EECF244321}">
                <p14:modId xmlns:p14="http://schemas.microsoft.com/office/powerpoint/2010/main" val="3185298217"/>
              </p:ext>
            </p:extLst>
          </p:nvPr>
        </p:nvGraphicFramePr>
        <p:xfrm>
          <a:off x="3001508" y="3209269"/>
          <a:ext cx="5770562" cy="700073"/>
        </p:xfrm>
        <a:graphic>
          <a:graphicData uri="http://schemas.openxmlformats.org/presentationml/2006/ole">
            <mc:AlternateContent xmlns:mc="http://schemas.openxmlformats.org/markup-compatibility/2006">
              <mc:Choice xmlns:v="urn:schemas-microsoft-com:vml" Requires="v">
                <p:oleObj spid="_x0000_s3113" name="Equation" r:id="rId5" imgW="2095200" imgH="253800" progId="Equation.DSMT4">
                  <p:embed/>
                </p:oleObj>
              </mc:Choice>
              <mc:Fallback>
                <p:oleObj name="Equation" r:id="rId5" imgW="2095200" imgH="253800" progId="Equation.DSMT4">
                  <p:embed/>
                  <p:pic>
                    <p:nvPicPr>
                      <p:cNvPr id="0" name=""/>
                      <p:cNvPicPr/>
                      <p:nvPr/>
                    </p:nvPicPr>
                    <p:blipFill>
                      <a:blip r:embed="rId6"/>
                      <a:stretch>
                        <a:fillRect/>
                      </a:stretch>
                    </p:blipFill>
                    <p:spPr>
                      <a:xfrm>
                        <a:off x="3001508" y="3209269"/>
                        <a:ext cx="5770562" cy="70007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xmlns="" id="{8217A815-38D5-A9D1-2876-5E421F1EBEE7}"/>
              </a:ext>
            </a:extLst>
          </p:cNvPr>
          <p:cNvSpPr txBox="1"/>
          <p:nvPr/>
        </p:nvSpPr>
        <p:spPr>
          <a:xfrm>
            <a:off x="1181655" y="1788444"/>
            <a:ext cx="6593472" cy="523220"/>
          </a:xfrm>
          <a:prstGeom prst="rect">
            <a:avLst/>
          </a:prstGeom>
          <a:noFill/>
        </p:spPr>
        <p:txBody>
          <a:bodyPr wrap="none" rtlCol="0">
            <a:spAutoFit/>
          </a:bodyPr>
          <a:lstStyle/>
          <a:p>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cellulose = 45% . 1000 = 450 kg</a:t>
            </a:r>
          </a:p>
        </p:txBody>
      </p:sp>
      <p:sp>
        <p:nvSpPr>
          <p:cNvPr id="7" name="TextBox 6">
            <a:extLst>
              <a:ext uri="{FF2B5EF4-FFF2-40B4-BE49-F238E27FC236}">
                <a16:creationId xmlns:a16="http://schemas.microsoft.com/office/drawing/2014/main" xmlns="" id="{335C64A4-C1EF-029B-EB76-E3400D752E6C}"/>
              </a:ext>
            </a:extLst>
          </p:cNvPr>
          <p:cNvSpPr txBox="1"/>
          <p:nvPr/>
        </p:nvSpPr>
        <p:spPr>
          <a:xfrm>
            <a:off x="1172037" y="2437582"/>
            <a:ext cx="4312399" cy="523220"/>
          </a:xfrm>
          <a:prstGeom prst="rect">
            <a:avLst/>
          </a:prstGeom>
          <a:noFill/>
        </p:spPr>
        <p:txBody>
          <a:bodyPr wrap="none" rtlCol="0">
            <a:spAutoFit/>
          </a:bodyPr>
          <a:lstStyle/>
          <a:p>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mol cellulose = 450:162n</a:t>
            </a:r>
          </a:p>
        </p:txBody>
      </p:sp>
      <p:sp>
        <p:nvSpPr>
          <p:cNvPr id="8" name="TextBox 7">
            <a:extLst>
              <a:ext uri="{FF2B5EF4-FFF2-40B4-BE49-F238E27FC236}">
                <a16:creationId xmlns:a16="http://schemas.microsoft.com/office/drawing/2014/main" xmlns="" id="{1ECD59BB-1809-74E1-AE50-E229860E2E6C}"/>
              </a:ext>
            </a:extLst>
          </p:cNvPr>
          <p:cNvSpPr txBox="1"/>
          <p:nvPr/>
        </p:nvSpPr>
        <p:spPr>
          <a:xfrm>
            <a:off x="1181655" y="4255251"/>
            <a:ext cx="8201284" cy="523220"/>
          </a:xfrm>
          <a:prstGeom prst="rect">
            <a:avLst/>
          </a:prstGeom>
          <a:noFill/>
        </p:spPr>
        <p:txBody>
          <a:bodyPr wrap="none" rtlCol="0">
            <a:spAutoFit/>
          </a:bodyPr>
          <a:lstStyle/>
          <a:p>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mol  C</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H</a:t>
            </a:r>
            <a:r>
              <a:rPr lang="en-US" sz="2800" baseline="-25000" dirty="0">
                <a:latin typeface="Times New Roman" pitchFamily="18" charset="0"/>
                <a:cs typeface="Times New Roman" pitchFamily="18" charset="0"/>
              </a:rPr>
              <a:t>5</a:t>
            </a:r>
            <a:r>
              <a:rPr lang="en-US" sz="2800" dirty="0">
                <a:latin typeface="Times New Roman" pitchFamily="18" charset="0"/>
                <a:cs typeface="Times New Roman" pitchFamily="18" charset="0"/>
              </a:rPr>
              <a:t>OH = (450:162n).2n.70% = 3,88888 </a:t>
            </a:r>
            <a:r>
              <a:rPr lang="en-US" sz="2800" dirty="0" err="1">
                <a:latin typeface="Times New Roman" pitchFamily="18" charset="0"/>
                <a:cs typeface="Times New Roman" pitchFamily="18" charset="0"/>
              </a:rPr>
              <a:t>kmol</a:t>
            </a:r>
            <a:endParaRPr lang="en-US" sz="280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A4C93B12-15E5-44C4-263F-C67A2550CCF5}"/>
              </a:ext>
            </a:extLst>
          </p:cNvPr>
          <p:cNvSpPr txBox="1"/>
          <p:nvPr/>
        </p:nvSpPr>
        <p:spPr>
          <a:xfrm>
            <a:off x="1115054" y="4905471"/>
            <a:ext cx="7356501" cy="523220"/>
          </a:xfrm>
          <a:prstGeom prst="rect">
            <a:avLst/>
          </a:prstGeom>
          <a:noFill/>
        </p:spPr>
        <p:txBody>
          <a:bodyPr wrap="none" rtlCol="0">
            <a:spAutoFit/>
          </a:bodyPr>
          <a:lstStyle/>
          <a:p>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C</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H</a:t>
            </a:r>
            <a:r>
              <a:rPr lang="en-US" sz="2800" baseline="-25000" dirty="0">
                <a:latin typeface="Times New Roman" pitchFamily="18" charset="0"/>
                <a:cs typeface="Times New Roman" pitchFamily="18" charset="0"/>
              </a:rPr>
              <a:t>5</a:t>
            </a:r>
            <a:r>
              <a:rPr lang="en-US" sz="2800" dirty="0">
                <a:latin typeface="Times New Roman" pitchFamily="18" charset="0"/>
                <a:cs typeface="Times New Roman" pitchFamily="18" charset="0"/>
              </a:rPr>
              <a:t>OH = 3,88888.46= 178,8888 kg</a:t>
            </a:r>
          </a:p>
        </p:txBody>
      </p:sp>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51" y="0"/>
            <a:ext cx="11858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25201" y="-15875"/>
            <a:ext cx="9159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31751" y="948611"/>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0723FF43-5C2B-57D2-339F-4C319B61481F}"/>
              </a:ext>
            </a:extLst>
          </p:cNvPr>
          <p:cNvSpPr txBox="1"/>
          <p:nvPr/>
        </p:nvSpPr>
        <p:spPr>
          <a:xfrm>
            <a:off x="4646659" y="245245"/>
            <a:ext cx="2761175" cy="584775"/>
          </a:xfrm>
          <a:prstGeom prst="rect">
            <a:avLst/>
          </a:prstGeom>
          <a:solidFill>
            <a:srgbClr val="00B050"/>
          </a:solidFill>
        </p:spPr>
        <p:txBody>
          <a:bodyPr wrap="square" rtlCol="0">
            <a:spAutoFit/>
          </a:bodyPr>
          <a:lstStyle/>
          <a:p>
            <a:pPr algn="ctr"/>
            <a:r>
              <a:rPr lang="en-US" sz="3200" b="1" dirty="0" smtClean="0">
                <a:solidFill>
                  <a:prstClr val="white"/>
                </a:solidFill>
                <a:latin typeface="Palatino Linotype" panose="02040502050505030304" pitchFamily="18" charset="0"/>
              </a:rPr>
              <a:t>NHÓM 2-4</a:t>
            </a:r>
            <a:endParaRPr lang="en-US" sz="3200" b="1" dirty="0">
              <a:solidFill>
                <a:prstClr val="white"/>
              </a:solidFill>
              <a:latin typeface="Palatino Linotype" panose="02040502050505030304" pitchFamily="18" charset="0"/>
            </a:endParaRPr>
          </a:p>
        </p:txBody>
      </p:sp>
    </p:spTree>
    <p:extLst>
      <p:ext uri="{BB962C8B-B14F-4D97-AF65-F5344CB8AC3E}">
        <p14:creationId xmlns:p14="http://schemas.microsoft.com/office/powerpoint/2010/main" val="36845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ộ sưu tập 35+ hình nền PowerPoint học tập và thuyết trình - Fptshop.com.vn"/>
          <p:cNvSpPr>
            <a:spLocks noChangeAspect="1" noChangeArrowheads="1"/>
          </p:cNvSpPr>
          <p:nvPr/>
        </p:nvSpPr>
        <p:spPr bwMode="auto">
          <a:xfrm>
            <a:off x="143933" y="-1439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1" name="AutoShape 4" descr="Bộ sưu tập 35+ hình nền PowerPoint học tập và thuyết trình - Fptshop.com.vn"/>
          <p:cNvSpPr>
            <a:spLocks noChangeAspect="1" noChangeArrowheads="1"/>
          </p:cNvSpPr>
          <p:nvPr/>
        </p:nvSpPr>
        <p:spPr bwMode="auto">
          <a:xfrm>
            <a:off x="296333" y="8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2" name="AutoShape 6" descr="Bộ sưu tập 35+ hình nền PowerPoint học tập và thuyết trình - Fptshop.com.vn"/>
          <p:cNvSpPr>
            <a:spLocks noChangeAspect="1" noChangeArrowheads="1"/>
          </p:cNvSpPr>
          <p:nvPr/>
        </p:nvSpPr>
        <p:spPr bwMode="auto">
          <a:xfrm>
            <a:off x="448733" y="160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3" name="AutoShape 8" descr="Bộ sưu tập 35+ hình nền PowerPoint học tập và thuyết trình - Fptshop.com.vn"/>
          <p:cNvSpPr>
            <a:spLocks noChangeAspect="1" noChangeArrowheads="1"/>
          </p:cNvSpPr>
          <p:nvPr/>
        </p:nvSpPr>
        <p:spPr bwMode="auto">
          <a:xfrm>
            <a:off x="601133" y="3132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4" name="AutoShape 10" descr="Bộ sưu tập 35+ hình nền PowerPoint học tập và thuyết trình"/>
          <p:cNvSpPr>
            <a:spLocks noChangeAspect="1" noChangeArrowheads="1"/>
          </p:cNvSpPr>
          <p:nvPr/>
        </p:nvSpPr>
        <p:spPr bwMode="auto">
          <a:xfrm>
            <a:off x="753533" y="4656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5" name="AutoShape 12" descr="Bộ sưu tập 35+ hình nền PowerPoint học tập và thuyết trình"/>
          <p:cNvSpPr>
            <a:spLocks noChangeAspect="1" noChangeArrowheads="1"/>
          </p:cNvSpPr>
          <p:nvPr/>
        </p:nvSpPr>
        <p:spPr bwMode="auto">
          <a:xfrm>
            <a:off x="905933" y="6180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6" name="AutoShape 14" descr="Bộ sưu tập 35+ hình nền PowerPoint học tập và thuyết trình"/>
          <p:cNvSpPr>
            <a:spLocks noChangeAspect="1" noChangeArrowheads="1"/>
          </p:cNvSpPr>
          <p:nvPr/>
        </p:nvSpPr>
        <p:spPr bwMode="auto">
          <a:xfrm>
            <a:off x="1058333" y="770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7" name="AutoShape 16" descr="Bộ sưu tập 35+ hình nền PowerPoint học tập và thuyết trình"/>
          <p:cNvSpPr>
            <a:spLocks noChangeAspect="1" noChangeArrowheads="1"/>
          </p:cNvSpPr>
          <p:nvPr/>
        </p:nvSpPr>
        <p:spPr bwMode="auto">
          <a:xfrm>
            <a:off x="1210733" y="922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pic>
        <p:nvPicPr>
          <p:cNvPr id="7178"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1" y="0"/>
            <a:ext cx="1185333" cy="10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25200" y="63501"/>
            <a:ext cx="916517" cy="11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31752" y="1170517"/>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01132" y="1546395"/>
            <a:ext cx="6580717" cy="4882980"/>
          </a:xfrm>
          <a:prstGeom prst="roundRect">
            <a:avLst/>
          </a:prstGeom>
          <a:noFill/>
          <a:ln>
            <a:solidFill>
              <a:srgbClr val="00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lnSpc>
                <a:spcPct val="130000"/>
              </a:lnSpc>
              <a:spcBef>
                <a:spcPts val="600"/>
              </a:spcBef>
              <a:spcAft>
                <a:spcPts val="0"/>
              </a:spcAft>
              <a:defRPr/>
            </a:pPr>
            <a:endParaRPr lang="en-US" altLang="en-US" sz="2400" b="1" kern="0" dirty="0" smtClean="0">
              <a:solidFill>
                <a:srgbClr val="0000CC"/>
              </a:solidFill>
              <a:effectLst>
                <a:outerShdw blurRad="38100" dist="38100" dir="2700000" algn="tl">
                  <a:srgbClr val="000000">
                    <a:alpha val="43137"/>
                  </a:srgbClr>
                </a:outerShdw>
              </a:effectLst>
              <a:latin typeface="Palatino Linotype" pitchFamily="18" charset="0"/>
              <a:cs typeface="Times New Roman" pitchFamily="18" charset="0"/>
            </a:endParaRPr>
          </a:p>
        </p:txBody>
      </p:sp>
      <p:sp>
        <p:nvSpPr>
          <p:cNvPr id="16" name="TextBox 15">
            <a:extLst>
              <a:ext uri="{FF2B5EF4-FFF2-40B4-BE49-F238E27FC236}">
                <a16:creationId xmlns="" xmlns:a16="http://schemas.microsoft.com/office/drawing/2014/main" id="{0723FF43-5C2B-57D2-339F-4C319B61481F}"/>
              </a:ext>
            </a:extLst>
          </p:cNvPr>
          <p:cNvSpPr txBox="1"/>
          <p:nvPr/>
        </p:nvSpPr>
        <p:spPr>
          <a:xfrm>
            <a:off x="4646659" y="141257"/>
            <a:ext cx="2761175" cy="584775"/>
          </a:xfrm>
          <a:prstGeom prst="rect">
            <a:avLst/>
          </a:prstGeom>
          <a:solidFill>
            <a:srgbClr val="00B050"/>
          </a:solidFill>
        </p:spPr>
        <p:txBody>
          <a:bodyPr wrap="square" rtlCol="0">
            <a:spAutoFit/>
          </a:bodyPr>
          <a:lstStyle/>
          <a:p>
            <a:pPr algn="ctr"/>
            <a:r>
              <a:rPr lang="en-US" sz="3200" b="1" dirty="0">
                <a:solidFill>
                  <a:prstClr val="white"/>
                </a:solidFill>
                <a:latin typeface="Palatino Linotype" panose="02040502050505030304" pitchFamily="18" charset="0"/>
              </a:rPr>
              <a:t>VẬN DỤNG</a:t>
            </a:r>
          </a:p>
        </p:txBody>
      </p:sp>
      <p:sp>
        <p:nvSpPr>
          <p:cNvPr id="2" name="Rectangle 1"/>
          <p:cNvSpPr/>
          <p:nvPr/>
        </p:nvSpPr>
        <p:spPr>
          <a:xfrm>
            <a:off x="905933" y="1791883"/>
            <a:ext cx="5999692" cy="4197688"/>
          </a:xfrm>
          <a:prstGeom prst="rect">
            <a:avLst/>
          </a:prstGeom>
        </p:spPr>
        <p:txBody>
          <a:bodyPr wrap="square">
            <a:spAutoFit/>
          </a:bodyPr>
          <a:lstStyle/>
          <a:p>
            <a:pPr algn="just">
              <a:lnSpc>
                <a:spcPct val="114000"/>
              </a:lnSpc>
            </a:pPr>
            <a:r>
              <a:rPr lang="vi-VN" sz="2600" b="1" dirty="0">
                <a:latin typeface="Times New Roman" pitchFamily="18" charset="0"/>
                <a:cs typeface="Times New Roman" pitchFamily="18" charset="0"/>
              </a:rPr>
              <a:t>Câu 1.</a:t>
            </a:r>
            <a:r>
              <a:rPr lang="vi-VN" sz="2600" dirty="0">
                <a:latin typeface="Times New Roman" pitchFamily="18" charset="0"/>
                <a:cs typeface="Times New Roman" pitchFamily="18" charset="0"/>
              </a:rPr>
              <a:t> Cồn sinh học là ethanol được sản xuất bằng phương pháp sinh hóa thông qua sự lên men của các sản phẩm hữu cơ như cellulose, tinh bột. Giả thiết quá trình sản xuất cồn sinh học gồm hai giai đoạn với hiệu suất mỗi giai đoạn đều đạt 90%:</a:t>
            </a:r>
            <a:endParaRPr lang="en-US" sz="2600" dirty="0">
              <a:latin typeface="Times New Roman" pitchFamily="18" charset="0"/>
              <a:cs typeface="Times New Roman" pitchFamily="18" charset="0"/>
            </a:endParaRPr>
          </a:p>
          <a:p>
            <a:pPr algn="just">
              <a:lnSpc>
                <a:spcPct val="114000"/>
              </a:lnSpc>
            </a:pPr>
            <a:r>
              <a:rPr lang="en-US" sz="2600" dirty="0">
                <a:latin typeface="Times New Roman" pitchFamily="18" charset="0"/>
                <a:cs typeface="Times New Roman" pitchFamily="18" charset="0"/>
              </a:rPr>
              <a:t>a) Viết 2 PTHH theo sơ đồ trên.</a:t>
            </a:r>
          </a:p>
          <a:p>
            <a:pPr algn="just">
              <a:lnSpc>
                <a:spcPct val="114000"/>
              </a:lnSpc>
            </a:pPr>
            <a:r>
              <a:rPr lang="en-US" sz="2600" dirty="0">
                <a:latin typeface="Times New Roman" pitchFamily="18" charset="0"/>
                <a:cs typeface="Times New Roman" pitchFamily="18" charset="0"/>
              </a:rPr>
              <a:t>b) Từ nguyên liệu chứa 1620 kg cellulose thu được bao nhiêu kg ethanol?</a:t>
            </a:r>
            <a:endParaRPr lang="en-US" sz="2600" dirty="0">
              <a:latin typeface="Times New Roman" pitchFamily="18" charset="0"/>
              <a:cs typeface="Times New Roman" pitchFamily="18" charset="0"/>
            </a:endParaRPr>
          </a:p>
        </p:txBody>
      </p:sp>
      <p:pic>
        <p:nvPicPr>
          <p:cNvPr id="1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91006">
            <a:off x="8457623" y="2501664"/>
            <a:ext cx="27622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66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255978" y="341720"/>
            <a:ext cx="4193756" cy="1086612"/>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3200" b="1" dirty="0">
                <a:solidFill>
                  <a:srgbClr val="FFFF00"/>
                </a:solidFill>
                <a:latin typeface="Cambria" pitchFamily="18" charset="0"/>
                <a:ea typeface="Cambria" pitchFamily="18" charset="0"/>
                <a:cs typeface="Tahoma" panose="020B0604030504040204" pitchFamily="34" charset="0"/>
              </a:rPr>
              <a:t>TRÒ CHƠI “THỬ TÀI TRÍ NHỚ”</a:t>
            </a:r>
          </a:p>
        </p:txBody>
      </p:sp>
      <p:sp>
        <p:nvSpPr>
          <p:cNvPr id="10" name="Rounded Rectangle 9"/>
          <p:cNvSpPr/>
          <p:nvPr/>
        </p:nvSpPr>
        <p:spPr>
          <a:xfrm>
            <a:off x="606549" y="1794933"/>
            <a:ext cx="6386918" cy="4411133"/>
          </a:xfrm>
          <a:prstGeom prst="roundRect">
            <a:avLst/>
          </a:prstGeom>
          <a:noFill/>
          <a:ln>
            <a:solidFill>
              <a:srgbClr val="00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just" fontAlgn="auto">
              <a:lnSpc>
                <a:spcPct val="130000"/>
              </a:lnSpc>
              <a:spcAft>
                <a:spcPts val="0"/>
              </a:spcAft>
              <a:defRPr/>
            </a:pPr>
            <a:endParaRPr lang="en-US" altLang="en-US" sz="2600" kern="0" dirty="0" smtClean="0">
              <a:solidFill>
                <a:srgbClr val="000000"/>
              </a:solidFill>
              <a:latin typeface="Times New Roman" pitchFamily="18" charset="0"/>
              <a:cs typeface="Times New Roman" pitchFamily="18" charset="0"/>
            </a:endParaRPr>
          </a:p>
          <a:p>
            <a:pPr algn="just" fontAlgn="auto">
              <a:lnSpc>
                <a:spcPct val="130000"/>
              </a:lnSpc>
              <a:spcAft>
                <a:spcPts val="0"/>
              </a:spcAft>
              <a:defRPr/>
            </a:pPr>
            <a:r>
              <a:rPr lang="en-US" altLang="en-US" sz="2600" kern="0" dirty="0" smtClean="0">
                <a:solidFill>
                  <a:srgbClr val="000000"/>
                </a:solidFill>
                <a:latin typeface="Times New Roman" pitchFamily="18" charset="0"/>
                <a:cs typeface="Times New Roman" pitchFamily="18" charset="0"/>
              </a:rPr>
              <a:t>- Lớp chia thành 2 nhóm tham gia trò chơi. </a:t>
            </a:r>
          </a:p>
          <a:p>
            <a:pPr algn="just" fontAlgn="auto">
              <a:lnSpc>
                <a:spcPct val="130000"/>
              </a:lnSpc>
              <a:spcAft>
                <a:spcPts val="0"/>
              </a:spcAft>
              <a:defRPr/>
            </a:pPr>
            <a:r>
              <a:rPr lang="en-US" altLang="en-US" sz="2600" kern="0" dirty="0" smtClean="0">
                <a:solidFill>
                  <a:srgbClr val="000000"/>
                </a:solidFill>
                <a:latin typeface="Times New Roman" pitchFamily="18" charset="0"/>
                <a:cs typeface="Times New Roman" pitchFamily="18" charset="0"/>
              </a:rPr>
              <a:t>- Các hình ảnh được xuất hiện, mỗi hình ảnh 3 giây (HS ghi nhớ mà không được dùng giấy, bút ghi lại).</a:t>
            </a:r>
          </a:p>
          <a:p>
            <a:pPr algn="just" fontAlgn="auto">
              <a:lnSpc>
                <a:spcPct val="130000"/>
              </a:lnSpc>
              <a:spcAft>
                <a:spcPts val="0"/>
              </a:spcAft>
              <a:defRPr/>
            </a:pPr>
            <a:r>
              <a:rPr lang="en-US" altLang="en-US" sz="2600" kern="0" dirty="0" smtClean="0">
                <a:solidFill>
                  <a:srgbClr val="000000"/>
                </a:solidFill>
                <a:latin typeface="Times New Roman" pitchFamily="18" charset="0"/>
                <a:cs typeface="Times New Roman" pitchFamily="18" charset="0"/>
              </a:rPr>
              <a:t>- Sau khi tất cả các hình ảnh xuất hiện, HS lên bảng viết lại tên và CTPT của các chất.</a:t>
            </a:r>
          </a:p>
          <a:p>
            <a:pPr algn="just" fontAlgn="auto">
              <a:lnSpc>
                <a:spcPct val="130000"/>
              </a:lnSpc>
              <a:spcAft>
                <a:spcPts val="0"/>
              </a:spcAft>
              <a:defRPr/>
            </a:pPr>
            <a:r>
              <a:rPr lang="en-US" altLang="en-US" sz="2600" kern="0" dirty="0" smtClean="0">
                <a:solidFill>
                  <a:srgbClr val="000000"/>
                </a:solidFill>
                <a:latin typeface="Times New Roman" pitchFamily="18" charset="0"/>
                <a:cs typeface="Times New Roman" pitchFamily="18" charset="0"/>
              </a:rPr>
              <a:t>- Đội nào viết đúng và nhanh nhất là đội chiến thắng.</a:t>
            </a:r>
          </a:p>
          <a:p>
            <a:pPr marL="457200" indent="-457200" algn="just" fontAlgn="auto">
              <a:lnSpc>
                <a:spcPct val="130000"/>
              </a:lnSpc>
              <a:spcBef>
                <a:spcPts val="600"/>
              </a:spcBef>
              <a:spcAft>
                <a:spcPts val="0"/>
              </a:spcAft>
              <a:buFontTx/>
              <a:buChar char="-"/>
              <a:defRPr/>
            </a:pPr>
            <a:r>
              <a:rPr lang="en-US" altLang="en-US" sz="2800" kern="0" dirty="0" smtClean="0">
                <a:solidFill>
                  <a:srgbClr val="000000"/>
                </a:solidFill>
                <a:latin typeface="Times New Roman" pitchFamily="18" charset="0"/>
                <a:cs typeface="Times New Roman" pitchFamily="18" charset="0"/>
              </a:rPr>
              <a:t> </a:t>
            </a:r>
          </a:p>
        </p:txBody>
      </p:sp>
      <p:sp>
        <p:nvSpPr>
          <p:cNvPr id="4" name="AutoShape 5">
            <a:hlinkClick r:id="rId3" action="ppaction://hlinkfile"/>
          </p:cNvPr>
          <p:cNvSpPr>
            <a:spLocks noChangeArrowheads="1"/>
          </p:cNvSpPr>
          <p:nvPr/>
        </p:nvSpPr>
        <p:spPr bwMode="auto">
          <a:xfrm>
            <a:off x="1477" y="6293389"/>
            <a:ext cx="533400" cy="533400"/>
          </a:xfrm>
          <a:prstGeom prst="star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AutoShape 6">
            <a:hlinkClick r:id="" action="ppaction://noaction"/>
          </p:cNvPr>
          <p:cNvSpPr>
            <a:spLocks noChangeArrowheads="1"/>
          </p:cNvSpPr>
          <p:nvPr/>
        </p:nvSpPr>
        <p:spPr bwMode="auto">
          <a:xfrm>
            <a:off x="11550503" y="6268778"/>
            <a:ext cx="457200" cy="3810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00"/>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14">
            <a:extLst>
              <a:ext uri="{FF2B5EF4-FFF2-40B4-BE49-F238E27FC236}"/>
            </a:extLst>
          </p:cNvPr>
          <p:cNvSpPr/>
          <p:nvPr/>
        </p:nvSpPr>
        <p:spPr>
          <a:xfrm>
            <a:off x="7395142" y="1998134"/>
            <a:ext cx="4383961" cy="3686002"/>
          </a:xfrm>
          <a:custGeom>
            <a:avLst/>
            <a:gdLst/>
            <a:ahLst/>
            <a:cxnLst/>
            <a:rect l="l" t="t" r="r" b="b"/>
            <a:pathLst>
              <a:path w="2097306" h="1829900">
                <a:moveTo>
                  <a:pt x="0" y="0"/>
                </a:moveTo>
                <a:lnTo>
                  <a:pt x="2097306" y="0"/>
                </a:lnTo>
                <a:lnTo>
                  <a:pt x="2097306" y="1829900"/>
                </a:lnTo>
                <a:lnTo>
                  <a:pt x="0" y="1829900"/>
                </a:lnTo>
                <a:lnTo>
                  <a:pt x="0" y="0"/>
                </a:lnTo>
                <a:close/>
              </a:path>
            </a:pathLst>
          </a:custGeom>
          <a:blipFill>
            <a:blip r:embed="rId4"/>
            <a:stretch>
              <a:fillRect/>
            </a:stretch>
          </a:blipFill>
        </p:spPr>
        <p:txBody>
          <a:bodyPr lIns="91438" tIns="45719" rIns="91438" bIns="45719"/>
          <a:lstStyle/>
          <a:p>
            <a:pPr>
              <a:defRPr/>
            </a:pPr>
            <a:endParaRPr lang="en-US">
              <a:cs typeface="+mn-ea"/>
              <a:sym typeface="+mn-lt"/>
            </a:endParaRPr>
          </a:p>
        </p:txBody>
      </p:sp>
      <p:pic>
        <p:nvPicPr>
          <p:cNvPr id="8"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51" y="0"/>
            <a:ext cx="11858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25201" y="-15875"/>
            <a:ext cx="9159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31751" y="948611"/>
            <a:ext cx="4207293"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525933" y="957422"/>
            <a:ext cx="3666067"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32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ộ sưu tập 35+ hình nền PowerPoint học tập và thuyết trình - Fptshop.com.vn"/>
          <p:cNvSpPr>
            <a:spLocks noChangeAspect="1" noChangeArrowheads="1"/>
          </p:cNvSpPr>
          <p:nvPr/>
        </p:nvSpPr>
        <p:spPr bwMode="auto">
          <a:xfrm>
            <a:off x="143933" y="-1439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1" name="AutoShape 4" descr="Bộ sưu tập 35+ hình nền PowerPoint học tập và thuyết trình - Fptshop.com.vn"/>
          <p:cNvSpPr>
            <a:spLocks noChangeAspect="1" noChangeArrowheads="1"/>
          </p:cNvSpPr>
          <p:nvPr/>
        </p:nvSpPr>
        <p:spPr bwMode="auto">
          <a:xfrm>
            <a:off x="296333" y="8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2" name="AutoShape 6" descr="Bộ sưu tập 35+ hình nền PowerPoint học tập và thuyết trình - Fptshop.com.vn"/>
          <p:cNvSpPr>
            <a:spLocks noChangeAspect="1" noChangeArrowheads="1"/>
          </p:cNvSpPr>
          <p:nvPr/>
        </p:nvSpPr>
        <p:spPr bwMode="auto">
          <a:xfrm>
            <a:off x="448733" y="160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3" name="AutoShape 8" descr="Bộ sưu tập 35+ hình nền PowerPoint học tập và thuyết trình - Fptshop.com.vn"/>
          <p:cNvSpPr>
            <a:spLocks noChangeAspect="1" noChangeArrowheads="1"/>
          </p:cNvSpPr>
          <p:nvPr/>
        </p:nvSpPr>
        <p:spPr bwMode="auto">
          <a:xfrm>
            <a:off x="601133" y="3132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4" name="AutoShape 10" descr="Bộ sưu tập 35+ hình nền PowerPoint học tập và thuyết trình"/>
          <p:cNvSpPr>
            <a:spLocks noChangeAspect="1" noChangeArrowheads="1"/>
          </p:cNvSpPr>
          <p:nvPr/>
        </p:nvSpPr>
        <p:spPr bwMode="auto">
          <a:xfrm>
            <a:off x="753533" y="4656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5" name="AutoShape 12" descr="Bộ sưu tập 35+ hình nền PowerPoint học tập và thuyết trình"/>
          <p:cNvSpPr>
            <a:spLocks noChangeAspect="1" noChangeArrowheads="1"/>
          </p:cNvSpPr>
          <p:nvPr/>
        </p:nvSpPr>
        <p:spPr bwMode="auto">
          <a:xfrm>
            <a:off x="905933" y="6180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6" name="AutoShape 14" descr="Bộ sưu tập 35+ hình nền PowerPoint học tập và thuyết trình"/>
          <p:cNvSpPr>
            <a:spLocks noChangeAspect="1" noChangeArrowheads="1"/>
          </p:cNvSpPr>
          <p:nvPr/>
        </p:nvSpPr>
        <p:spPr bwMode="auto">
          <a:xfrm>
            <a:off x="1058333" y="770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7" name="AutoShape 16" descr="Bộ sưu tập 35+ hình nền PowerPoint học tập và thuyết trình"/>
          <p:cNvSpPr>
            <a:spLocks noChangeAspect="1" noChangeArrowheads="1"/>
          </p:cNvSpPr>
          <p:nvPr/>
        </p:nvSpPr>
        <p:spPr bwMode="auto">
          <a:xfrm>
            <a:off x="1210733" y="922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pic>
        <p:nvPicPr>
          <p:cNvPr id="7178"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1" y="0"/>
            <a:ext cx="1185333" cy="10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25200" y="63501"/>
            <a:ext cx="916517" cy="11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31752" y="1170517"/>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01132" y="1227667"/>
            <a:ext cx="11209868" cy="5544608"/>
          </a:xfrm>
          <a:prstGeom prst="roundRect">
            <a:avLst/>
          </a:prstGeom>
          <a:noFill/>
          <a:ln>
            <a:solidFill>
              <a:srgbClr val="00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lnSpc>
                <a:spcPct val="130000"/>
              </a:lnSpc>
              <a:spcBef>
                <a:spcPts val="600"/>
              </a:spcBef>
              <a:spcAft>
                <a:spcPts val="0"/>
              </a:spcAft>
              <a:defRPr/>
            </a:pPr>
            <a:endParaRPr lang="en-US" altLang="en-US" sz="2400" b="1" kern="0" dirty="0" smtClean="0">
              <a:solidFill>
                <a:srgbClr val="0000CC"/>
              </a:solidFill>
              <a:effectLst>
                <a:outerShdw blurRad="38100" dist="38100" dir="2700000" algn="tl">
                  <a:srgbClr val="000000">
                    <a:alpha val="43137"/>
                  </a:srgbClr>
                </a:outerShdw>
              </a:effectLst>
              <a:latin typeface="Palatino Linotype" pitchFamily="18" charset="0"/>
              <a:cs typeface="Times New Roman" pitchFamily="18" charset="0"/>
            </a:endParaRPr>
          </a:p>
        </p:txBody>
      </p:sp>
      <p:sp>
        <p:nvSpPr>
          <p:cNvPr id="16" name="TextBox 15">
            <a:extLst>
              <a:ext uri="{FF2B5EF4-FFF2-40B4-BE49-F238E27FC236}">
                <a16:creationId xmlns="" xmlns:a16="http://schemas.microsoft.com/office/drawing/2014/main" id="{0723FF43-5C2B-57D2-339F-4C319B61481F}"/>
              </a:ext>
            </a:extLst>
          </p:cNvPr>
          <p:cNvSpPr txBox="1"/>
          <p:nvPr/>
        </p:nvSpPr>
        <p:spPr>
          <a:xfrm>
            <a:off x="4646659" y="141257"/>
            <a:ext cx="2761175" cy="584775"/>
          </a:xfrm>
          <a:prstGeom prst="rect">
            <a:avLst/>
          </a:prstGeom>
          <a:solidFill>
            <a:srgbClr val="00B050"/>
          </a:solidFill>
        </p:spPr>
        <p:txBody>
          <a:bodyPr wrap="square" rtlCol="0">
            <a:spAutoFit/>
          </a:bodyPr>
          <a:lstStyle/>
          <a:p>
            <a:pPr algn="ctr"/>
            <a:r>
              <a:rPr lang="en-US" sz="3200" b="1" dirty="0">
                <a:solidFill>
                  <a:prstClr val="white"/>
                </a:solidFill>
                <a:latin typeface="Palatino Linotype" panose="02040502050505030304" pitchFamily="18" charset="0"/>
              </a:rPr>
              <a:t>VẬN DỤNG</a:t>
            </a:r>
          </a:p>
        </p:txBody>
      </p:sp>
      <p:sp>
        <p:nvSpPr>
          <p:cNvPr id="18" name="Rectangle 17"/>
          <p:cNvSpPr/>
          <p:nvPr/>
        </p:nvSpPr>
        <p:spPr>
          <a:xfrm>
            <a:off x="867833" y="1375584"/>
            <a:ext cx="10943167" cy="5565498"/>
          </a:xfrm>
          <a:prstGeom prst="rect">
            <a:avLst/>
          </a:prstGeom>
        </p:spPr>
        <p:txBody>
          <a:bodyPr wrap="square">
            <a:spAutoFit/>
          </a:bodyPr>
          <a:lstStyle/>
          <a:p>
            <a:pPr algn="just">
              <a:lnSpc>
                <a:spcPct val="110000"/>
              </a:lnSpc>
            </a:pPr>
            <a:r>
              <a:rPr lang="en-US" sz="2400" b="1" dirty="0" smtClean="0">
                <a:latin typeface="Times New Roman" pitchFamily="18" charset="0"/>
                <a:cs typeface="Times New Roman" pitchFamily="18" charset="0"/>
              </a:rPr>
              <a:t>Câu </a:t>
            </a:r>
            <a:r>
              <a:rPr lang="en-US" sz="2400" b="1" dirty="0">
                <a:latin typeface="Times New Roman" pitchFamily="18" charset="0"/>
                <a:cs typeface="Times New Roman" pitchFamily="18" charset="0"/>
              </a:rPr>
              <a:t>2. </a:t>
            </a:r>
            <a:r>
              <a:rPr lang="en-US" sz="2400" dirty="0">
                <a:latin typeface="Times New Roman" pitchFamily="18" charset="0"/>
                <a:cs typeface="Times New Roman" pitchFamily="18" charset="0"/>
              </a:rPr>
              <a:t>Sự hình thành cellulose ở cây xanh thông qua hai quá trình cơ bản sau:</a:t>
            </a:r>
          </a:p>
          <a:p>
            <a:pPr algn="just">
              <a:lnSpc>
                <a:spcPct val="110000"/>
              </a:lnSpc>
            </a:pPr>
            <a:r>
              <a:rPr lang="en-US" sz="2400" dirty="0">
                <a:latin typeface="Times New Roman" pitchFamily="18" charset="0"/>
                <a:cs typeface="Times New Roman" pitchFamily="18" charset="0"/>
              </a:rPr>
              <a:t>- Quá trình quang hợp tạo thành glucose:</a:t>
            </a:r>
          </a:p>
          <a:p>
            <a:pPr algn="just">
              <a:lnSpc>
                <a:spcPct val="110000"/>
              </a:lnSpc>
            </a:pPr>
            <a:r>
              <a:rPr lang="en-US" sz="2400" dirty="0" smtClean="0">
                <a:latin typeface="Times New Roman" pitchFamily="18" charset="0"/>
                <a:cs typeface="Times New Roman" pitchFamily="18" charset="0"/>
              </a:rPr>
              <a:t>		6CO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+ 6H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 → C</a:t>
            </a:r>
            <a:r>
              <a:rPr lang="en-US" sz="2400" baseline="-25000" dirty="0">
                <a:latin typeface="Times New Roman" pitchFamily="18" charset="0"/>
                <a:cs typeface="Times New Roman" pitchFamily="18" charset="0"/>
              </a:rPr>
              <a:t>6</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12</a:t>
            </a:r>
            <a:r>
              <a:rPr lang="en-US" sz="2400" dirty="0">
                <a:latin typeface="Times New Roman" pitchFamily="18" charset="0"/>
                <a:cs typeface="Times New Roman" pitchFamily="18" charset="0"/>
              </a:rPr>
              <a:t>O</a:t>
            </a:r>
            <a:r>
              <a:rPr lang="en-US" sz="2400" baseline="-25000" dirty="0">
                <a:latin typeface="Times New Roman" pitchFamily="18" charset="0"/>
                <a:cs typeface="Times New Roman" pitchFamily="18" charset="0"/>
              </a:rPr>
              <a:t>6 </a:t>
            </a:r>
            <a:r>
              <a:rPr lang="en-US" sz="2400" dirty="0">
                <a:latin typeface="Times New Roman" pitchFamily="18" charset="0"/>
                <a:cs typeface="Times New Roman" pitchFamily="18" charset="0"/>
              </a:rPr>
              <a:t>+ 6O</a:t>
            </a:r>
            <a:r>
              <a:rPr lang="en-US" sz="2400" baseline="-25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a:p>
            <a:pPr algn="just">
              <a:lnSpc>
                <a:spcPct val="110000"/>
              </a:lnSpc>
            </a:pPr>
            <a:r>
              <a:rPr lang="en-US" sz="2400" dirty="0">
                <a:latin typeface="Times New Roman" pitchFamily="18" charset="0"/>
                <a:cs typeface="Times New Roman" pitchFamily="18" charset="0"/>
              </a:rPr>
              <a:t>- Quá trình kết hợp các phân tử glucose tạo thành cellulose:</a:t>
            </a:r>
          </a:p>
          <a:p>
            <a:pPr algn="just">
              <a:lnSpc>
                <a:spcPct val="110000"/>
              </a:lnSpc>
            </a:pPr>
            <a:r>
              <a:rPr lang="en-US" sz="2400" dirty="0" smtClean="0">
                <a:latin typeface="Times New Roman" pitchFamily="18" charset="0"/>
                <a:cs typeface="Times New Roman" pitchFamily="18" charset="0"/>
              </a:rPr>
              <a:t>		nC</a:t>
            </a:r>
            <a:r>
              <a:rPr lang="en-US" sz="2400" baseline="-25000"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12</a:t>
            </a:r>
            <a:r>
              <a:rPr lang="en-US" sz="2400" dirty="0" smtClean="0">
                <a:latin typeface="Times New Roman" pitchFamily="18" charset="0"/>
                <a:cs typeface="Times New Roman" pitchFamily="18" charset="0"/>
              </a:rPr>
              <a:t>O</a:t>
            </a:r>
            <a:r>
              <a:rPr lang="en-US" sz="2400" baseline="-25000"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(C</a:t>
            </a:r>
            <a:r>
              <a:rPr lang="en-US" sz="2400" baseline="-25000" dirty="0">
                <a:latin typeface="Times New Roman" pitchFamily="18" charset="0"/>
                <a:cs typeface="Times New Roman" pitchFamily="18" charset="0"/>
              </a:rPr>
              <a:t>6</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10</a:t>
            </a:r>
            <a:r>
              <a:rPr lang="en-US" sz="2400" dirty="0">
                <a:latin typeface="Times New Roman" pitchFamily="18" charset="0"/>
                <a:cs typeface="Times New Roman" pitchFamily="18" charset="0"/>
              </a:rPr>
              <a:t>O</a:t>
            </a:r>
            <a:r>
              <a:rPr lang="en-US" sz="2400" baseline="-25000" dirty="0">
                <a:latin typeface="Times New Roman" pitchFamily="18" charset="0"/>
                <a:cs typeface="Times New Roman" pitchFamily="18" charset="0"/>
              </a:rPr>
              <a:t>5</a:t>
            </a:r>
            <a:r>
              <a:rPr lang="en-US" sz="2400" dirty="0">
                <a:latin typeface="Times New Roman" pitchFamily="18" charset="0"/>
                <a:cs typeface="Times New Roman" pitchFamily="18" charset="0"/>
              </a:rPr>
              <a:t>)</a:t>
            </a:r>
            <a:r>
              <a:rPr lang="en-US" sz="2400" baseline="-25000" dirty="0">
                <a:latin typeface="Times New Roman" pitchFamily="18" charset="0"/>
                <a:cs typeface="Times New Roman" pitchFamily="18" charset="0"/>
              </a:rPr>
              <a:t>n</a:t>
            </a:r>
            <a:r>
              <a:rPr lang="en-US" sz="2400" dirty="0">
                <a:latin typeface="Times New Roman" pitchFamily="18" charset="0"/>
                <a:cs typeface="Times New Roman" pitchFamily="18" charset="0"/>
              </a:rPr>
              <a:t> + nH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a:t>
            </a:r>
          </a:p>
          <a:p>
            <a:pPr algn="just">
              <a:lnSpc>
                <a:spcPct val="110000"/>
              </a:lnSpc>
            </a:pPr>
            <a:r>
              <a:rPr lang="en-US" sz="2400" dirty="0">
                <a:latin typeface="Times New Roman" pitchFamily="18" charset="0"/>
                <a:cs typeface="Times New Roman" pitchFamily="18" charset="0"/>
              </a:rPr>
              <a:t>1. Liệt kê 3 – 4 vai trò của quá trình quang hợp với sự sống trên Trái Đất.</a:t>
            </a:r>
          </a:p>
          <a:p>
            <a:pPr algn="just">
              <a:lnSpc>
                <a:spcPct val="110000"/>
              </a:lnSpc>
            </a:pPr>
            <a:r>
              <a:rPr lang="en-US" sz="2400" dirty="0">
                <a:latin typeface="Times New Roman" pitchFamily="18" charset="0"/>
                <a:cs typeface="Times New Roman" pitchFamily="18" charset="0"/>
              </a:rPr>
              <a:t>2. Ứng với quá trình tạo ra 16,2 tấn gỗ (chứa 50% cellulose về khối lượng), cây xanh đã hấp thụ bao nhiêu tấn khí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và nhả ra bao nhiêu tấn khí 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a:t>
            </a:r>
          </a:p>
          <a:p>
            <a:pPr algn="just">
              <a:lnSpc>
                <a:spcPct val="110000"/>
              </a:lnSpc>
            </a:pPr>
            <a:r>
              <a:rPr lang="en-US" sz="2400" dirty="0">
                <a:latin typeface="Times New Roman" pitchFamily="18" charset="0"/>
                <a:cs typeface="Times New Roman" pitchFamily="18" charset="0"/>
              </a:rPr>
              <a:t>3. Một nhà máy sử dụng 16,2 tấn gỗ trên để sản xuất giấy theo sơ đồ:</a:t>
            </a:r>
          </a:p>
          <a:p>
            <a:pPr algn="just">
              <a:lnSpc>
                <a:spcPct val="110000"/>
              </a:lnSpc>
            </a:pPr>
            <a:r>
              <a:rPr lang="en-US" sz="2400" dirty="0" smtClean="0">
                <a:latin typeface="Times New Roman" pitchFamily="18" charset="0"/>
                <a:cs typeface="Times New Roman" pitchFamily="18" charset="0"/>
              </a:rPr>
              <a:t>		Gỗ </a:t>
            </a:r>
            <a:r>
              <a:rPr lang="en-US" sz="2400" dirty="0">
                <a:latin typeface="Times New Roman" pitchFamily="18" charset="0"/>
                <a:cs typeface="Times New Roman" pitchFamily="18" charset="0"/>
              </a:rPr>
              <a:t>→ Bột gỗ → Bột giấy → Giấy</a:t>
            </a:r>
          </a:p>
          <a:p>
            <a:pPr algn="just">
              <a:lnSpc>
                <a:spcPct val="110000"/>
              </a:lnSpc>
            </a:pPr>
            <a:r>
              <a:rPr lang="en-US" sz="2400" dirty="0">
                <a:latin typeface="Times New Roman" pitchFamily="18" charset="0"/>
                <a:cs typeface="Times New Roman" pitchFamily="18" charset="0"/>
              </a:rPr>
              <a:t>a) Tính khối lượng giấy thu được, biết giấy chứa 80% bột gỗ, khối lượng bột gỗ trong giấy bằng 80% so với khối lượng gỗ ban đầu.</a:t>
            </a:r>
          </a:p>
          <a:p>
            <a:pPr algn="just">
              <a:lnSpc>
                <a:spcPct val="110000"/>
              </a:lnSpc>
            </a:pPr>
            <a:r>
              <a:rPr lang="en-US" sz="2400" dirty="0">
                <a:latin typeface="Times New Roman" pitchFamily="18" charset="0"/>
                <a:cs typeface="Times New Roman" pitchFamily="18" charset="0"/>
              </a:rPr>
              <a:t>b) Tính diện tích giấy thu được theo đơn vị m</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biết định lượng của giấy là 60 g/m</a:t>
            </a:r>
            <a:r>
              <a:rPr lang="en-US" sz="2400" baseline="300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3441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blumen-pflanzen08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633" y="508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7" desc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1" y="6248400"/>
            <a:ext cx="1135803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0" desc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001818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extLst>
          </p:cNvPr>
          <p:cNvSpPr/>
          <p:nvPr/>
        </p:nvSpPr>
        <p:spPr>
          <a:xfrm>
            <a:off x="1075983" y="711201"/>
            <a:ext cx="10157168" cy="5635841"/>
          </a:xfrm>
          <a:prstGeom prst="rect">
            <a:avLst/>
          </a:prstGeom>
          <a:noFill/>
        </p:spPr>
        <p:txBody>
          <a:bodyPr wrap="none" lIns="91438" tIns="45719" rIns="91438" bIns="45719">
            <a:prstTxWarp prst="textArchUpPour">
              <a:avLst>
                <a:gd name="adj1" fmla="val 12832819"/>
                <a:gd name="adj2" fmla="val 56777"/>
              </a:avLst>
            </a:prstTxWarp>
            <a:spAutoFit/>
          </a:bodyPr>
          <a:lstStyle/>
          <a:p>
            <a:pPr algn="ctr"/>
            <a:r>
              <a:rPr lang="en-US" altLang="zh-CN" sz="6000" b="1" dirty="0">
                <a:solidFill>
                  <a:srgbClr val="0000CC"/>
                </a:solidFill>
                <a:latin typeface="Palatino Linotype" pitchFamily="18" charset="0"/>
                <a:ea typeface="Calibri" panose="020F0502020204030204" charset="0"/>
                <a:cs typeface="Calibri" panose="020F0502020204030204" charset="0"/>
              </a:rPr>
              <a:t>Thank you</a:t>
            </a:r>
            <a:endParaRPr lang="zh-CN" altLang="en-US" sz="6000" b="1" dirty="0">
              <a:solidFill>
                <a:srgbClr val="0000CC"/>
              </a:solidFill>
              <a:latin typeface="Palatino Linotype" pitchFamily="18" charset="0"/>
              <a:ea typeface="Calibri" panose="020F0502020204030204" charset="0"/>
              <a:cs typeface="Calibri" panose="020F0502020204030204" charset="0"/>
            </a:endParaRPr>
          </a:p>
        </p:txBody>
      </p:sp>
      <p:pic>
        <p:nvPicPr>
          <p:cNvPr id="21510" name="Picture 13" descr="blumen-pflanzen10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78252" y="2510368"/>
            <a:ext cx="4718049" cy="363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36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D78A01-106D-4F23-A4D1-E6AA376525A7}"/>
              </a:ext>
            </a:extLst>
          </p:cNvPr>
          <p:cNvSpPr txBox="1"/>
          <p:nvPr/>
        </p:nvSpPr>
        <p:spPr>
          <a:xfrm>
            <a:off x="4054781" y="2466644"/>
            <a:ext cx="4162774" cy="461665"/>
          </a:xfrm>
          <a:prstGeom prst="rect">
            <a:avLst/>
          </a:prstGeom>
          <a:noFill/>
        </p:spPr>
        <p:txBody>
          <a:bodyPr wrap="square">
            <a:spAutoFit/>
          </a:bodyPr>
          <a:lstStyle/>
          <a:p>
            <a:pPr algn="ctr"/>
            <a:r>
              <a:rPr lang="en-US" sz="2400" b="1" dirty="0">
                <a:solidFill>
                  <a:srgbClr val="FF0000"/>
                </a:solidFill>
                <a:latin typeface="Times  New Roman"/>
                <a:cs typeface="Times New Roman" panose="02020603050405020304" pitchFamily="18" charset="0"/>
              </a:rPr>
              <a:t>Fructose (C</a:t>
            </a:r>
            <a:r>
              <a:rPr lang="en-US" sz="2400" b="1" baseline="-25000" dirty="0">
                <a:solidFill>
                  <a:srgbClr val="FF0000"/>
                </a:solidFill>
                <a:latin typeface="Times  New Roman"/>
                <a:cs typeface="Times New Roman" panose="02020603050405020304" pitchFamily="18" charset="0"/>
              </a:rPr>
              <a:t>6</a:t>
            </a:r>
            <a:r>
              <a:rPr lang="en-US" sz="2400" b="1" dirty="0">
                <a:solidFill>
                  <a:srgbClr val="FF0000"/>
                </a:solidFill>
                <a:latin typeface="Times  New Roman"/>
                <a:cs typeface="Times New Roman" panose="02020603050405020304" pitchFamily="18" charset="0"/>
              </a:rPr>
              <a:t>H</a:t>
            </a:r>
            <a:r>
              <a:rPr lang="en-US" sz="2400" b="1" baseline="-25000" dirty="0">
                <a:solidFill>
                  <a:srgbClr val="FF0000"/>
                </a:solidFill>
                <a:latin typeface="Times  New Roman"/>
                <a:cs typeface="Times New Roman" panose="02020603050405020304" pitchFamily="18" charset="0"/>
              </a:rPr>
              <a:t>12</a:t>
            </a:r>
            <a:r>
              <a:rPr lang="en-US" sz="2400" b="1" dirty="0">
                <a:solidFill>
                  <a:srgbClr val="FF0000"/>
                </a:solidFill>
                <a:latin typeface="Times  New Roman"/>
                <a:cs typeface="Times New Roman" panose="02020603050405020304" pitchFamily="18" charset="0"/>
              </a:rPr>
              <a:t>O</a:t>
            </a:r>
            <a:r>
              <a:rPr lang="en-US" sz="2400" b="1" baseline="-25000" dirty="0">
                <a:solidFill>
                  <a:srgbClr val="FF0000"/>
                </a:solidFill>
                <a:latin typeface="Times  New Roman"/>
                <a:cs typeface="Times New Roman" panose="02020603050405020304" pitchFamily="18" charset="0"/>
              </a:rPr>
              <a:t>6</a:t>
            </a:r>
            <a:r>
              <a:rPr lang="en-US" sz="2400" b="1" dirty="0">
                <a:solidFill>
                  <a:srgbClr val="FF0000"/>
                </a:solidFill>
                <a:latin typeface="Times  New Roman"/>
                <a:cs typeface="Times New Roman" panose="02020603050405020304" pitchFamily="18" charset="0"/>
              </a:rPr>
              <a:t>)</a:t>
            </a:r>
            <a:endParaRPr lang="en-US" sz="2400" dirty="0">
              <a:solidFill>
                <a:srgbClr val="FF0000"/>
              </a:solidFill>
              <a:latin typeface="Times  New Roman"/>
              <a:cs typeface="Times New Roman" panose="02020603050405020304" pitchFamily="18" charset="0"/>
            </a:endParaRPr>
          </a:p>
        </p:txBody>
      </p:sp>
      <p:sp>
        <p:nvSpPr>
          <p:cNvPr id="22" name="TextBox 21">
            <a:extLst>
              <a:ext uri="{FF2B5EF4-FFF2-40B4-BE49-F238E27FC236}">
                <a16:creationId xmlns:a16="http://schemas.microsoft.com/office/drawing/2014/main" xmlns="" id="{8B0ADB81-16D0-4225-BA7A-57A464480382}"/>
              </a:ext>
            </a:extLst>
          </p:cNvPr>
          <p:cNvSpPr txBox="1"/>
          <p:nvPr/>
        </p:nvSpPr>
        <p:spPr>
          <a:xfrm>
            <a:off x="-495355" y="2466644"/>
            <a:ext cx="4469802" cy="461665"/>
          </a:xfrm>
          <a:prstGeom prst="rect">
            <a:avLst/>
          </a:prstGeom>
          <a:noFill/>
        </p:spPr>
        <p:txBody>
          <a:bodyPr wrap="square">
            <a:spAutoFit/>
          </a:bodyPr>
          <a:lstStyle/>
          <a:p>
            <a:pPr algn="ctr"/>
            <a:r>
              <a:rPr lang="en-US" sz="2400" b="1" dirty="0">
                <a:solidFill>
                  <a:srgbClr val="FF0000"/>
                </a:solidFill>
                <a:latin typeface="Times  New Roman"/>
                <a:cs typeface="Times New Roman" panose="02020603050405020304" pitchFamily="18" charset="0"/>
              </a:rPr>
              <a:t>Glucose (C</a:t>
            </a:r>
            <a:r>
              <a:rPr lang="en-US" sz="2400" b="1" baseline="-25000" dirty="0">
                <a:solidFill>
                  <a:srgbClr val="FF0000"/>
                </a:solidFill>
                <a:latin typeface="Times  New Roman"/>
                <a:cs typeface="Times New Roman" panose="02020603050405020304" pitchFamily="18" charset="0"/>
              </a:rPr>
              <a:t>6</a:t>
            </a:r>
            <a:r>
              <a:rPr lang="en-US" sz="2400" b="1" dirty="0">
                <a:solidFill>
                  <a:srgbClr val="FF0000"/>
                </a:solidFill>
                <a:latin typeface="Times  New Roman"/>
                <a:cs typeface="Times New Roman" panose="02020603050405020304" pitchFamily="18" charset="0"/>
              </a:rPr>
              <a:t>H</a:t>
            </a:r>
            <a:r>
              <a:rPr lang="en-US" sz="2400" b="1" baseline="-25000" dirty="0">
                <a:solidFill>
                  <a:srgbClr val="FF0000"/>
                </a:solidFill>
                <a:latin typeface="Times  New Roman"/>
                <a:cs typeface="Times New Roman" panose="02020603050405020304" pitchFamily="18" charset="0"/>
              </a:rPr>
              <a:t>12</a:t>
            </a:r>
            <a:r>
              <a:rPr lang="en-US" sz="2400" b="1" dirty="0">
                <a:solidFill>
                  <a:srgbClr val="FF0000"/>
                </a:solidFill>
                <a:latin typeface="Times  New Roman"/>
                <a:cs typeface="Times New Roman" panose="02020603050405020304" pitchFamily="18" charset="0"/>
              </a:rPr>
              <a:t>O</a:t>
            </a:r>
            <a:r>
              <a:rPr lang="en-US" sz="2400" b="1" baseline="-25000" dirty="0">
                <a:solidFill>
                  <a:srgbClr val="FF0000"/>
                </a:solidFill>
                <a:latin typeface="Times  New Roman"/>
                <a:cs typeface="Times New Roman" panose="02020603050405020304" pitchFamily="18" charset="0"/>
              </a:rPr>
              <a:t>6</a:t>
            </a:r>
            <a:r>
              <a:rPr lang="en-US" sz="2400" b="1" dirty="0">
                <a:solidFill>
                  <a:srgbClr val="FF0000"/>
                </a:solidFill>
                <a:latin typeface="Times  New Roman"/>
                <a:cs typeface="Times New Roman" panose="02020603050405020304" pitchFamily="18" charset="0"/>
              </a:rPr>
              <a:t>)</a:t>
            </a:r>
            <a:endParaRPr lang="en-US" sz="2400" b="0" i="0" dirty="0">
              <a:solidFill>
                <a:srgbClr val="FF0000"/>
              </a:solidFill>
              <a:effectLst/>
              <a:latin typeface="Times  New Roman"/>
              <a:cs typeface="Times New Roman" panose="02020603050405020304" pitchFamily="18" charset="0"/>
            </a:endParaRPr>
          </a:p>
        </p:txBody>
      </p:sp>
      <p:cxnSp>
        <p:nvCxnSpPr>
          <p:cNvPr id="5120" name="Straight Connector 5119">
            <a:extLst>
              <a:ext uri="{FF2B5EF4-FFF2-40B4-BE49-F238E27FC236}">
                <a16:creationId xmlns:a16="http://schemas.microsoft.com/office/drawing/2014/main" xmlns="" id="{42B79425-8B3F-4040-B4E2-59B58CA27771}"/>
              </a:ext>
            </a:extLst>
          </p:cNvPr>
          <p:cNvCxnSpPr/>
          <p:nvPr/>
        </p:nvCxnSpPr>
        <p:spPr>
          <a:xfrm>
            <a:off x="0" y="3437957"/>
            <a:ext cx="12192000" cy="0"/>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76AE8ADE-BD2F-43EC-90B0-EE71ACE05E57}"/>
              </a:ext>
            </a:extLst>
          </p:cNvPr>
          <p:cNvSpPr txBox="1"/>
          <p:nvPr/>
        </p:nvSpPr>
        <p:spPr>
          <a:xfrm>
            <a:off x="7261359" y="2456956"/>
            <a:ext cx="5801061" cy="461665"/>
          </a:xfrm>
          <a:prstGeom prst="rect">
            <a:avLst/>
          </a:prstGeom>
          <a:noFill/>
        </p:spPr>
        <p:txBody>
          <a:bodyPr wrap="square">
            <a:spAutoFit/>
          </a:bodyPr>
          <a:lstStyle/>
          <a:p>
            <a:pPr algn="ctr"/>
            <a:r>
              <a:rPr lang="en-US" sz="2400" b="1" dirty="0">
                <a:solidFill>
                  <a:srgbClr val="FF0000"/>
                </a:solidFill>
                <a:latin typeface="Times  New Roman"/>
                <a:cs typeface="Times New Roman" panose="02020603050405020304" pitchFamily="18" charset="0"/>
              </a:rPr>
              <a:t>Maltose (C</a:t>
            </a:r>
            <a:r>
              <a:rPr lang="en-US" sz="2400" b="1" baseline="-25000" dirty="0">
                <a:solidFill>
                  <a:srgbClr val="FF0000"/>
                </a:solidFill>
                <a:latin typeface="Times  New Roman"/>
                <a:cs typeface="Times New Roman" panose="02020603050405020304" pitchFamily="18" charset="0"/>
              </a:rPr>
              <a:t>12</a:t>
            </a:r>
            <a:r>
              <a:rPr lang="en-US" sz="2400" b="1" dirty="0">
                <a:solidFill>
                  <a:srgbClr val="FF0000"/>
                </a:solidFill>
                <a:latin typeface="Times  New Roman"/>
                <a:cs typeface="Times New Roman" panose="02020603050405020304" pitchFamily="18" charset="0"/>
              </a:rPr>
              <a:t>H</a:t>
            </a:r>
            <a:r>
              <a:rPr lang="en-US" sz="2400" b="1" baseline="-25000" dirty="0">
                <a:solidFill>
                  <a:srgbClr val="FF0000"/>
                </a:solidFill>
                <a:latin typeface="Times  New Roman"/>
                <a:cs typeface="Times New Roman" panose="02020603050405020304" pitchFamily="18" charset="0"/>
              </a:rPr>
              <a:t>22</a:t>
            </a:r>
            <a:r>
              <a:rPr lang="en-US" sz="2400" b="1" dirty="0">
                <a:solidFill>
                  <a:srgbClr val="FF0000"/>
                </a:solidFill>
                <a:latin typeface="Times  New Roman"/>
                <a:cs typeface="Times New Roman" panose="02020603050405020304" pitchFamily="18" charset="0"/>
              </a:rPr>
              <a:t>O</a:t>
            </a:r>
            <a:r>
              <a:rPr lang="en-US" sz="2400" b="1" baseline="-25000" dirty="0">
                <a:solidFill>
                  <a:srgbClr val="FF0000"/>
                </a:solidFill>
                <a:latin typeface="Times  New Roman"/>
                <a:cs typeface="Times New Roman" panose="02020603050405020304" pitchFamily="18" charset="0"/>
              </a:rPr>
              <a:t>11</a:t>
            </a:r>
            <a:r>
              <a:rPr lang="en-US" sz="2400" b="1" dirty="0">
                <a:solidFill>
                  <a:srgbClr val="FF0000"/>
                </a:solidFill>
                <a:latin typeface="Times  New Roman"/>
                <a:cs typeface="Times New Roman" panose="02020603050405020304" pitchFamily="18" charset="0"/>
              </a:rPr>
              <a:t>)</a:t>
            </a:r>
            <a:endParaRPr lang="en-US" sz="2400" b="0" i="0" dirty="0">
              <a:solidFill>
                <a:srgbClr val="FF0000"/>
              </a:solidFill>
              <a:effectLst/>
              <a:latin typeface="Times  New Roman"/>
              <a:cs typeface="Times New Roman" panose="02020603050405020304" pitchFamily="18" charset="0"/>
            </a:endParaRPr>
          </a:p>
        </p:txBody>
      </p:sp>
      <p:sp>
        <p:nvSpPr>
          <p:cNvPr id="38" name="TextBox 37">
            <a:extLst>
              <a:ext uri="{FF2B5EF4-FFF2-40B4-BE49-F238E27FC236}">
                <a16:creationId xmlns:a16="http://schemas.microsoft.com/office/drawing/2014/main" xmlns="" id="{67B524BE-3970-4D39-A111-8AE26BBEA213}"/>
              </a:ext>
            </a:extLst>
          </p:cNvPr>
          <p:cNvSpPr txBox="1"/>
          <p:nvPr/>
        </p:nvSpPr>
        <p:spPr>
          <a:xfrm>
            <a:off x="-944932" y="5935357"/>
            <a:ext cx="5801061" cy="461665"/>
          </a:xfrm>
          <a:prstGeom prst="rect">
            <a:avLst/>
          </a:prstGeom>
          <a:noFill/>
        </p:spPr>
        <p:txBody>
          <a:bodyPr wrap="square">
            <a:spAutoFit/>
          </a:bodyPr>
          <a:lstStyle/>
          <a:p>
            <a:pPr algn="ctr"/>
            <a:r>
              <a:rPr lang="en-US" sz="2400" b="1" dirty="0">
                <a:solidFill>
                  <a:srgbClr val="FF0000"/>
                </a:solidFill>
                <a:latin typeface="Times  New Roman"/>
                <a:cs typeface="Times New Roman" panose="02020603050405020304" pitchFamily="18" charset="0"/>
              </a:rPr>
              <a:t>Saccharose (C</a:t>
            </a:r>
            <a:r>
              <a:rPr lang="en-US" sz="2400" b="1" baseline="-25000" dirty="0">
                <a:solidFill>
                  <a:srgbClr val="FF0000"/>
                </a:solidFill>
                <a:latin typeface="Times  New Roman"/>
                <a:cs typeface="Times New Roman" panose="02020603050405020304" pitchFamily="18" charset="0"/>
              </a:rPr>
              <a:t>12</a:t>
            </a:r>
            <a:r>
              <a:rPr lang="en-US" sz="2400" b="1" dirty="0">
                <a:solidFill>
                  <a:srgbClr val="FF0000"/>
                </a:solidFill>
                <a:latin typeface="Times  New Roman"/>
                <a:cs typeface="Times New Roman" panose="02020603050405020304" pitchFamily="18" charset="0"/>
              </a:rPr>
              <a:t>H</a:t>
            </a:r>
            <a:r>
              <a:rPr lang="en-US" sz="2400" b="1" baseline="-25000" dirty="0">
                <a:solidFill>
                  <a:srgbClr val="FF0000"/>
                </a:solidFill>
                <a:latin typeface="Times  New Roman"/>
                <a:cs typeface="Times New Roman" panose="02020603050405020304" pitchFamily="18" charset="0"/>
              </a:rPr>
              <a:t>22</a:t>
            </a:r>
            <a:r>
              <a:rPr lang="en-US" sz="2400" b="1" dirty="0">
                <a:solidFill>
                  <a:srgbClr val="FF0000"/>
                </a:solidFill>
                <a:latin typeface="Times  New Roman"/>
                <a:cs typeface="Times New Roman" panose="02020603050405020304" pitchFamily="18" charset="0"/>
              </a:rPr>
              <a:t>O</a:t>
            </a:r>
            <a:r>
              <a:rPr lang="en-US" sz="2400" b="1" baseline="-25000" dirty="0">
                <a:solidFill>
                  <a:srgbClr val="FF0000"/>
                </a:solidFill>
                <a:latin typeface="Times  New Roman"/>
                <a:cs typeface="Times New Roman" panose="02020603050405020304" pitchFamily="18" charset="0"/>
              </a:rPr>
              <a:t>11</a:t>
            </a:r>
            <a:r>
              <a:rPr lang="en-US" sz="2400" b="1" dirty="0">
                <a:solidFill>
                  <a:srgbClr val="FF0000"/>
                </a:solidFill>
                <a:latin typeface="Times  New Roman"/>
                <a:cs typeface="Times New Roman" panose="02020603050405020304" pitchFamily="18" charset="0"/>
              </a:rPr>
              <a:t>)</a:t>
            </a:r>
          </a:p>
        </p:txBody>
      </p:sp>
      <p:sp>
        <p:nvSpPr>
          <p:cNvPr id="45" name="TextBox 44">
            <a:extLst>
              <a:ext uri="{FF2B5EF4-FFF2-40B4-BE49-F238E27FC236}">
                <a16:creationId xmlns:a16="http://schemas.microsoft.com/office/drawing/2014/main" xmlns="" id="{F1EF1FB9-E6E6-4BAB-8FBD-BEC39E71895D}"/>
              </a:ext>
            </a:extLst>
          </p:cNvPr>
          <p:cNvSpPr txBox="1"/>
          <p:nvPr/>
        </p:nvSpPr>
        <p:spPr>
          <a:xfrm>
            <a:off x="3298956" y="5923847"/>
            <a:ext cx="5801061" cy="461665"/>
          </a:xfrm>
          <a:prstGeom prst="rect">
            <a:avLst/>
          </a:prstGeom>
          <a:noFill/>
        </p:spPr>
        <p:txBody>
          <a:bodyPr wrap="square">
            <a:spAutoFit/>
          </a:bodyPr>
          <a:lstStyle/>
          <a:p>
            <a:pPr algn="ctr"/>
            <a:r>
              <a:rPr lang="en-US" sz="2400" b="1" dirty="0">
                <a:solidFill>
                  <a:srgbClr val="FF0000"/>
                </a:solidFill>
                <a:latin typeface="Times  New Roman"/>
                <a:cs typeface="Times New Roman" panose="02020603050405020304" pitchFamily="18" charset="0"/>
              </a:rPr>
              <a:t>Tinh </a:t>
            </a:r>
            <a:r>
              <a:rPr lang="en-US" sz="2400" b="1" dirty="0" err="1">
                <a:solidFill>
                  <a:srgbClr val="FF0000"/>
                </a:solidFill>
                <a:latin typeface="Times  New Roman"/>
                <a:cs typeface="Times New Roman" panose="02020603050405020304" pitchFamily="18" charset="0"/>
              </a:rPr>
              <a:t>bột</a:t>
            </a:r>
            <a:r>
              <a:rPr lang="en-US" sz="2400" b="1" dirty="0">
                <a:solidFill>
                  <a:srgbClr val="FF0000"/>
                </a:solidFill>
                <a:latin typeface="Times  New Roman"/>
                <a:cs typeface="Times New Roman" panose="02020603050405020304" pitchFamily="18" charset="0"/>
              </a:rPr>
              <a:t> (C</a:t>
            </a:r>
            <a:r>
              <a:rPr lang="en-US" sz="2400" b="1" baseline="-25000" dirty="0">
                <a:solidFill>
                  <a:srgbClr val="FF0000"/>
                </a:solidFill>
                <a:latin typeface="Times  New Roman"/>
                <a:cs typeface="Times New Roman" panose="02020603050405020304" pitchFamily="18" charset="0"/>
              </a:rPr>
              <a:t>6</a:t>
            </a:r>
            <a:r>
              <a:rPr lang="en-US" sz="2400" b="1" dirty="0">
                <a:solidFill>
                  <a:srgbClr val="FF0000"/>
                </a:solidFill>
                <a:latin typeface="Times  New Roman"/>
                <a:cs typeface="Times New Roman" panose="02020603050405020304" pitchFamily="18" charset="0"/>
              </a:rPr>
              <a:t>H</a:t>
            </a:r>
            <a:r>
              <a:rPr lang="en-US" sz="2400" b="1" baseline="-25000" dirty="0">
                <a:solidFill>
                  <a:srgbClr val="FF0000"/>
                </a:solidFill>
                <a:latin typeface="Times  New Roman"/>
                <a:cs typeface="Times New Roman" panose="02020603050405020304" pitchFamily="18" charset="0"/>
              </a:rPr>
              <a:t>10</a:t>
            </a:r>
            <a:r>
              <a:rPr lang="en-US" sz="2400" b="1" dirty="0">
                <a:solidFill>
                  <a:srgbClr val="FF0000"/>
                </a:solidFill>
                <a:latin typeface="Times  New Roman"/>
                <a:cs typeface="Times New Roman" panose="02020603050405020304" pitchFamily="18" charset="0"/>
              </a:rPr>
              <a:t>O</a:t>
            </a:r>
            <a:r>
              <a:rPr lang="en-US" sz="2400" b="1" baseline="-25000" dirty="0">
                <a:solidFill>
                  <a:srgbClr val="FF0000"/>
                </a:solidFill>
                <a:latin typeface="Times  New Roman"/>
                <a:cs typeface="Times New Roman" panose="02020603050405020304" pitchFamily="18" charset="0"/>
              </a:rPr>
              <a:t>5</a:t>
            </a:r>
            <a:r>
              <a:rPr lang="en-US" sz="2400" b="1" dirty="0">
                <a:solidFill>
                  <a:srgbClr val="FF0000"/>
                </a:solidFill>
                <a:latin typeface="Times  New Roman"/>
                <a:cs typeface="Times New Roman" panose="02020603050405020304" pitchFamily="18" charset="0"/>
              </a:rPr>
              <a:t>)</a:t>
            </a:r>
            <a:r>
              <a:rPr lang="en-US" sz="2400" b="1" baseline="-25000" dirty="0">
                <a:solidFill>
                  <a:srgbClr val="FF0000"/>
                </a:solidFill>
                <a:latin typeface="Times  New Roman"/>
                <a:cs typeface="Times New Roman" panose="02020603050405020304" pitchFamily="18" charset="0"/>
              </a:rPr>
              <a:t>n</a:t>
            </a:r>
            <a:endParaRPr lang="en-US" sz="2400" b="1" dirty="0">
              <a:solidFill>
                <a:srgbClr val="FF0000"/>
              </a:solidFill>
              <a:latin typeface="Times  New Roman"/>
              <a:cs typeface="Times New Roman" panose="02020603050405020304" pitchFamily="18" charset="0"/>
            </a:endParaRPr>
          </a:p>
        </p:txBody>
      </p:sp>
      <p:sp>
        <p:nvSpPr>
          <p:cNvPr id="49" name="TextBox 48">
            <a:extLst>
              <a:ext uri="{FF2B5EF4-FFF2-40B4-BE49-F238E27FC236}">
                <a16:creationId xmlns:a16="http://schemas.microsoft.com/office/drawing/2014/main" xmlns="" id="{054D8404-70D3-4F5C-B3F9-E20BE900BDFD}"/>
              </a:ext>
            </a:extLst>
          </p:cNvPr>
          <p:cNvSpPr txBox="1"/>
          <p:nvPr/>
        </p:nvSpPr>
        <p:spPr>
          <a:xfrm>
            <a:off x="7438574" y="5937258"/>
            <a:ext cx="5801061" cy="461665"/>
          </a:xfrm>
          <a:prstGeom prst="rect">
            <a:avLst/>
          </a:prstGeom>
          <a:noFill/>
        </p:spPr>
        <p:txBody>
          <a:bodyPr wrap="square">
            <a:spAutoFit/>
          </a:bodyPr>
          <a:lstStyle/>
          <a:p>
            <a:pPr algn="ctr"/>
            <a:r>
              <a:rPr lang="en-US" sz="2400" b="1" dirty="0">
                <a:solidFill>
                  <a:srgbClr val="FF0000"/>
                </a:solidFill>
                <a:latin typeface="Times  New Roman"/>
                <a:cs typeface="Times New Roman" panose="02020603050405020304" pitchFamily="18" charset="0"/>
              </a:rPr>
              <a:t>Cellulose (C</a:t>
            </a:r>
            <a:r>
              <a:rPr lang="en-US" sz="2400" b="1" baseline="-25000" dirty="0">
                <a:solidFill>
                  <a:srgbClr val="FF0000"/>
                </a:solidFill>
                <a:latin typeface="Times  New Roman"/>
                <a:cs typeface="Times New Roman" panose="02020603050405020304" pitchFamily="18" charset="0"/>
              </a:rPr>
              <a:t>6</a:t>
            </a:r>
            <a:r>
              <a:rPr lang="en-US" sz="2400" b="1" dirty="0">
                <a:solidFill>
                  <a:srgbClr val="FF0000"/>
                </a:solidFill>
                <a:latin typeface="Times  New Roman"/>
                <a:cs typeface="Times New Roman" panose="02020603050405020304" pitchFamily="18" charset="0"/>
              </a:rPr>
              <a:t>H</a:t>
            </a:r>
            <a:r>
              <a:rPr lang="en-US" sz="2400" b="1" baseline="-25000" dirty="0">
                <a:solidFill>
                  <a:srgbClr val="FF0000"/>
                </a:solidFill>
                <a:latin typeface="Times  New Roman"/>
                <a:cs typeface="Times New Roman" panose="02020603050405020304" pitchFamily="18" charset="0"/>
              </a:rPr>
              <a:t>10</a:t>
            </a:r>
            <a:r>
              <a:rPr lang="en-US" sz="2400" b="1" dirty="0">
                <a:solidFill>
                  <a:srgbClr val="FF0000"/>
                </a:solidFill>
                <a:latin typeface="Times  New Roman"/>
                <a:cs typeface="Times New Roman" panose="02020603050405020304" pitchFamily="18" charset="0"/>
              </a:rPr>
              <a:t>O</a:t>
            </a:r>
            <a:r>
              <a:rPr lang="en-US" sz="2400" b="1" baseline="-25000" dirty="0">
                <a:solidFill>
                  <a:srgbClr val="FF0000"/>
                </a:solidFill>
                <a:latin typeface="Times  New Roman"/>
                <a:cs typeface="Times New Roman" panose="02020603050405020304" pitchFamily="18" charset="0"/>
              </a:rPr>
              <a:t>5</a:t>
            </a:r>
            <a:r>
              <a:rPr lang="en-US" sz="2400" b="1" dirty="0">
                <a:solidFill>
                  <a:srgbClr val="FF0000"/>
                </a:solidFill>
                <a:latin typeface="Times  New Roman"/>
                <a:cs typeface="Times New Roman" panose="02020603050405020304" pitchFamily="18" charset="0"/>
              </a:rPr>
              <a:t>)</a:t>
            </a:r>
            <a:r>
              <a:rPr lang="en-US" sz="2400" b="1" baseline="-25000" dirty="0">
                <a:solidFill>
                  <a:srgbClr val="FF0000"/>
                </a:solidFill>
                <a:latin typeface="Times  New Roman"/>
                <a:cs typeface="Times New Roman" panose="02020603050405020304" pitchFamily="18" charset="0"/>
              </a:rPr>
              <a:t>n</a:t>
            </a:r>
            <a:endParaRPr lang="en-US" sz="2400" b="1" dirty="0">
              <a:solidFill>
                <a:srgbClr val="FF0000"/>
              </a:solidFill>
              <a:latin typeface="Times  New Roman"/>
              <a:cs typeface="Times New Roman" panose="02020603050405020304" pitchFamily="18" charset="0"/>
            </a:endParaRPr>
          </a:p>
        </p:txBody>
      </p:sp>
      <p:cxnSp>
        <p:nvCxnSpPr>
          <p:cNvPr id="77" name="Straight Connector 76">
            <a:extLst>
              <a:ext uri="{FF2B5EF4-FFF2-40B4-BE49-F238E27FC236}">
                <a16:creationId xmlns:a16="http://schemas.microsoft.com/office/drawing/2014/main" xmlns="" id="{333C8C7C-B8A4-4980-ADD8-FF4D5199C902}"/>
              </a:ext>
            </a:extLst>
          </p:cNvPr>
          <p:cNvCxnSpPr>
            <a:cxnSpLocks/>
          </p:cNvCxnSpPr>
          <p:nvPr/>
        </p:nvCxnSpPr>
        <p:spPr>
          <a:xfrm>
            <a:off x="4066504" y="12938"/>
            <a:ext cx="0" cy="6845062"/>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37B7246A-A1C9-4DBA-9C78-AA21CBC41413}"/>
              </a:ext>
            </a:extLst>
          </p:cNvPr>
          <p:cNvCxnSpPr>
            <a:cxnSpLocks/>
          </p:cNvCxnSpPr>
          <p:nvPr/>
        </p:nvCxnSpPr>
        <p:spPr>
          <a:xfrm>
            <a:off x="8098921" y="16977"/>
            <a:ext cx="0" cy="6845062"/>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7F7D91C5-153B-48D1-84F2-C8794CD9343E}"/>
              </a:ext>
            </a:extLst>
          </p:cNvPr>
          <p:cNvSpPr/>
          <p:nvPr/>
        </p:nvSpPr>
        <p:spPr>
          <a:xfrm>
            <a:off x="-6085" y="951392"/>
            <a:ext cx="641522"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Times  New Roman"/>
              </a:rPr>
              <a:t>1)</a:t>
            </a:r>
          </a:p>
        </p:txBody>
      </p:sp>
      <p:sp>
        <p:nvSpPr>
          <p:cNvPr id="50" name="Rectangle 49">
            <a:extLst>
              <a:ext uri="{FF2B5EF4-FFF2-40B4-BE49-F238E27FC236}">
                <a16:creationId xmlns:a16="http://schemas.microsoft.com/office/drawing/2014/main" xmlns="" id="{E86353E9-BF8F-4CED-BD29-1DE973215BB2}"/>
              </a:ext>
            </a:extLst>
          </p:cNvPr>
          <p:cNvSpPr/>
          <p:nvPr/>
        </p:nvSpPr>
        <p:spPr>
          <a:xfrm>
            <a:off x="4033697" y="884934"/>
            <a:ext cx="745717" cy="707886"/>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Times  New Roman"/>
              </a:rPr>
              <a:t>2)</a:t>
            </a:r>
          </a:p>
        </p:txBody>
      </p:sp>
      <p:sp>
        <p:nvSpPr>
          <p:cNvPr id="51" name="Rectangle 50">
            <a:extLst>
              <a:ext uri="{FF2B5EF4-FFF2-40B4-BE49-F238E27FC236}">
                <a16:creationId xmlns:a16="http://schemas.microsoft.com/office/drawing/2014/main" xmlns="" id="{947EF933-CC09-47E0-BC89-0599ACAEFF54}"/>
              </a:ext>
            </a:extLst>
          </p:cNvPr>
          <p:cNvSpPr/>
          <p:nvPr/>
        </p:nvSpPr>
        <p:spPr>
          <a:xfrm>
            <a:off x="8144623" y="904959"/>
            <a:ext cx="745717" cy="707886"/>
          </a:xfrm>
          <a:prstGeom prst="rect">
            <a:avLst/>
          </a:prstGeom>
          <a:noFill/>
        </p:spPr>
        <p:txBody>
          <a:bodyPr wrap="square" lIns="91440" tIns="45720" rIns="91440" bIns="45720">
            <a:spAutoFit/>
          </a:bodyPr>
          <a:lstStyle/>
          <a:p>
            <a:pPr algn="ctr"/>
            <a:r>
              <a:rPr lang="en-US" sz="4000" b="0" cap="none" spc="0">
                <a:ln w="0"/>
                <a:solidFill>
                  <a:schemeClr val="tx1"/>
                </a:solidFill>
                <a:effectLst>
                  <a:outerShdw blurRad="38100" dist="19050" dir="2700000" algn="tl" rotWithShape="0">
                    <a:schemeClr val="dk1">
                      <a:alpha val="40000"/>
                    </a:schemeClr>
                  </a:outerShdw>
                </a:effectLst>
                <a:latin typeface="Times  New Roman"/>
              </a:rPr>
              <a:t>3)</a:t>
            </a:r>
          </a:p>
        </p:txBody>
      </p:sp>
      <p:sp>
        <p:nvSpPr>
          <p:cNvPr id="52" name="Rectangle 51">
            <a:extLst>
              <a:ext uri="{FF2B5EF4-FFF2-40B4-BE49-F238E27FC236}">
                <a16:creationId xmlns:a16="http://schemas.microsoft.com/office/drawing/2014/main" xmlns="" id="{1E301E46-B701-4F6C-A116-DC82F3F02350}"/>
              </a:ext>
            </a:extLst>
          </p:cNvPr>
          <p:cNvSpPr/>
          <p:nvPr/>
        </p:nvSpPr>
        <p:spPr>
          <a:xfrm>
            <a:off x="-6085" y="4229586"/>
            <a:ext cx="641522" cy="707886"/>
          </a:xfrm>
          <a:prstGeom prst="rect">
            <a:avLst/>
          </a:prstGeom>
          <a:noFill/>
        </p:spPr>
        <p:txBody>
          <a:bodyPr wrap="none" lIns="91440" tIns="45720" rIns="91440" bIns="45720">
            <a:spAutoFit/>
          </a:bodyPr>
          <a:lstStyle/>
          <a:p>
            <a:pPr algn="ctr"/>
            <a:r>
              <a:rPr lang="en-US" sz="4000" b="0" cap="none" spc="0">
                <a:ln w="0"/>
                <a:solidFill>
                  <a:schemeClr val="tx1"/>
                </a:solidFill>
                <a:effectLst>
                  <a:outerShdw blurRad="38100" dist="19050" dir="2700000" algn="tl" rotWithShape="0">
                    <a:schemeClr val="dk1">
                      <a:alpha val="40000"/>
                    </a:schemeClr>
                  </a:outerShdw>
                </a:effectLst>
                <a:latin typeface="Times  New Roman"/>
              </a:rPr>
              <a:t>4)</a:t>
            </a:r>
          </a:p>
        </p:txBody>
      </p:sp>
      <p:sp>
        <p:nvSpPr>
          <p:cNvPr id="59" name="Rectangle 58">
            <a:extLst>
              <a:ext uri="{FF2B5EF4-FFF2-40B4-BE49-F238E27FC236}">
                <a16:creationId xmlns:a16="http://schemas.microsoft.com/office/drawing/2014/main" xmlns="" id="{B75CC1B1-CD29-4C83-AAEF-A08F8C07C9E2}"/>
              </a:ext>
            </a:extLst>
          </p:cNvPr>
          <p:cNvSpPr/>
          <p:nvPr/>
        </p:nvSpPr>
        <p:spPr>
          <a:xfrm>
            <a:off x="4033697" y="4163128"/>
            <a:ext cx="745717" cy="707886"/>
          </a:xfrm>
          <a:prstGeom prst="rect">
            <a:avLst/>
          </a:prstGeom>
          <a:noFill/>
        </p:spPr>
        <p:txBody>
          <a:bodyPr wrap="square" lIns="91440" tIns="45720" rIns="91440" bIns="45720">
            <a:spAutoFit/>
          </a:bodyPr>
          <a:lstStyle/>
          <a:p>
            <a:pPr algn="ctr"/>
            <a:r>
              <a:rPr lang="en-US" sz="4000" b="0" cap="none" spc="0">
                <a:ln w="0"/>
                <a:solidFill>
                  <a:schemeClr val="tx1"/>
                </a:solidFill>
                <a:effectLst>
                  <a:outerShdw blurRad="38100" dist="19050" dir="2700000" algn="tl" rotWithShape="0">
                    <a:schemeClr val="dk1">
                      <a:alpha val="40000"/>
                    </a:schemeClr>
                  </a:outerShdw>
                </a:effectLst>
                <a:latin typeface="Times  New Roman"/>
              </a:rPr>
              <a:t>5)</a:t>
            </a:r>
          </a:p>
        </p:txBody>
      </p:sp>
      <p:sp>
        <p:nvSpPr>
          <p:cNvPr id="60" name="Rectangle 59">
            <a:extLst>
              <a:ext uri="{FF2B5EF4-FFF2-40B4-BE49-F238E27FC236}">
                <a16:creationId xmlns:a16="http://schemas.microsoft.com/office/drawing/2014/main" xmlns="" id="{4AF27341-F4E2-4E27-BFBF-B62C577CC22B}"/>
              </a:ext>
            </a:extLst>
          </p:cNvPr>
          <p:cNvSpPr/>
          <p:nvPr/>
        </p:nvSpPr>
        <p:spPr>
          <a:xfrm>
            <a:off x="8144623" y="4183153"/>
            <a:ext cx="745717" cy="707886"/>
          </a:xfrm>
          <a:prstGeom prst="rect">
            <a:avLst/>
          </a:prstGeom>
          <a:noFill/>
        </p:spPr>
        <p:txBody>
          <a:bodyPr wrap="square" lIns="91440" tIns="45720" rIns="91440" bIns="45720">
            <a:spAutoFit/>
          </a:bodyPr>
          <a:lstStyle/>
          <a:p>
            <a:pPr algn="ctr"/>
            <a:r>
              <a:rPr lang="en-US" sz="4000" b="0" cap="none" spc="0">
                <a:ln w="0"/>
                <a:solidFill>
                  <a:schemeClr val="tx1"/>
                </a:solidFill>
                <a:effectLst>
                  <a:outerShdw blurRad="38100" dist="19050" dir="2700000" algn="tl" rotWithShape="0">
                    <a:schemeClr val="dk1">
                      <a:alpha val="40000"/>
                    </a:schemeClr>
                  </a:outerShdw>
                </a:effectLst>
                <a:latin typeface="Times  New Roman"/>
              </a:rPr>
              <a:t>6)</a:t>
            </a:r>
          </a:p>
        </p:txBody>
      </p:sp>
      <p:pic>
        <p:nvPicPr>
          <p:cNvPr id="8" name="Picture 7" descr="A bowl of grass next to a bowl of liquid&#10;&#10;Description automatically generated">
            <a:extLst>
              <a:ext uri="{FF2B5EF4-FFF2-40B4-BE49-F238E27FC236}">
                <a16:creationId xmlns:a16="http://schemas.microsoft.com/office/drawing/2014/main" xmlns="" id="{9F57CEA1-86CF-239F-B24F-F19B1550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683" y="574256"/>
            <a:ext cx="2711027" cy="1804065"/>
          </a:xfrm>
          <a:prstGeom prst="rect">
            <a:avLst/>
          </a:prstGeom>
        </p:spPr>
      </p:pic>
      <p:pic>
        <p:nvPicPr>
          <p:cNvPr id="10" name="Picture 9" descr="A jar of honey and honeycombs on a wooden board&#10;&#10;Description automatically generated">
            <a:extLst>
              <a:ext uri="{FF2B5EF4-FFF2-40B4-BE49-F238E27FC236}">
                <a16:creationId xmlns:a16="http://schemas.microsoft.com/office/drawing/2014/main" xmlns="" id="{1A92AC68-1825-2969-05FF-E519C60AFB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987" y="574256"/>
            <a:ext cx="2469951" cy="1946491"/>
          </a:xfrm>
          <a:prstGeom prst="rect">
            <a:avLst/>
          </a:prstGeom>
        </p:spPr>
      </p:pic>
      <p:pic>
        <p:nvPicPr>
          <p:cNvPr id="12" name="Picture 11" descr="A bunch of grapes with leaves&#10;&#10;Description automatically generated">
            <a:extLst>
              <a:ext uri="{FF2B5EF4-FFF2-40B4-BE49-F238E27FC236}">
                <a16:creationId xmlns:a16="http://schemas.microsoft.com/office/drawing/2014/main" xmlns="" id="{77A938D9-DDE7-B465-7FFA-AA2246033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034" y="539369"/>
            <a:ext cx="2676525" cy="1704975"/>
          </a:xfrm>
          <a:prstGeom prst="rect">
            <a:avLst/>
          </a:prstGeom>
        </p:spPr>
      </p:pic>
      <p:pic>
        <p:nvPicPr>
          <p:cNvPr id="14" name="Picture 13" descr="A bag of food on a white background&#10;&#10;Description automatically generated">
            <a:extLst>
              <a:ext uri="{FF2B5EF4-FFF2-40B4-BE49-F238E27FC236}">
                <a16:creationId xmlns:a16="http://schemas.microsoft.com/office/drawing/2014/main" xmlns="" id="{F3C49F13-3896-3584-657B-59B6B0A4F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4476" y="3763692"/>
            <a:ext cx="2466975" cy="1847850"/>
          </a:xfrm>
          <a:prstGeom prst="rect">
            <a:avLst/>
          </a:prstGeom>
        </p:spPr>
      </p:pic>
      <p:pic>
        <p:nvPicPr>
          <p:cNvPr id="16" name="Picture 15" descr="A yellow bag with a brown substance&#10;&#10;Description automatically generated">
            <a:extLst>
              <a:ext uri="{FF2B5EF4-FFF2-40B4-BE49-F238E27FC236}">
                <a16:creationId xmlns:a16="http://schemas.microsoft.com/office/drawing/2014/main" xmlns="" id="{3CEBB23A-FC91-A53C-765D-4481377036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425" y="3855652"/>
            <a:ext cx="2466975" cy="1847850"/>
          </a:xfrm>
          <a:prstGeom prst="rect">
            <a:avLst/>
          </a:prstGeom>
        </p:spPr>
      </p:pic>
      <p:pic>
        <p:nvPicPr>
          <p:cNvPr id="18" name="Picture 17" descr="A tree with green leaves&#10;&#10;Description automatically generated">
            <a:extLst>
              <a:ext uri="{FF2B5EF4-FFF2-40B4-BE49-F238E27FC236}">
                <a16:creationId xmlns:a16="http://schemas.microsoft.com/office/drawing/2014/main" xmlns="" id="{0730CEC2-681C-6B7A-B28B-9547BA3F97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0017" y="3802660"/>
            <a:ext cx="2619375" cy="1743075"/>
          </a:xfrm>
          <a:prstGeom prst="rect">
            <a:avLst/>
          </a:prstGeom>
        </p:spPr>
      </p:pic>
    </p:spTree>
    <p:extLst>
      <p:ext uri="{BB962C8B-B14F-4D97-AF65-F5344CB8AC3E}">
        <p14:creationId xmlns:p14="http://schemas.microsoft.com/office/powerpoint/2010/main" val="207617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000"/>
                                        <p:tgtEl>
                                          <p:spTgt spid="22"/>
                                        </p:tgtEl>
                                      </p:cBhvr>
                                    </p:animEffect>
                                  </p:childTnLst>
                                </p:cTn>
                              </p:par>
                              <p:par>
                                <p:cTn id="8" presetID="10" presetClass="exit" presetSubtype="0" fill="hold" grpId="1" nodeType="withEffect">
                                  <p:stCondLst>
                                    <p:cond delay="300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49"/>
                                        </p:tgtEl>
                                      </p:cBhvr>
                                    </p:animEffect>
                                    <p:set>
                                      <p:cBhvr>
                                        <p:cTn id="55"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2" grpId="0"/>
      <p:bldP spid="22" grpId="1"/>
      <p:bldP spid="34" grpId="0"/>
      <p:bldP spid="34" grpId="1"/>
      <p:bldP spid="38" grpId="0"/>
      <p:bldP spid="38" grpId="1"/>
      <p:bldP spid="45" grpId="0"/>
      <p:bldP spid="45" grpId="1"/>
      <p:bldP spid="49" grpId="0"/>
      <p:bldP spid="4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ộ sưu tập 35+ hình nền PowerPoint học tập và thuyết trình - Fptshop.com.vn"/>
          <p:cNvSpPr>
            <a:spLocks noChangeAspect="1" noChangeArrowheads="1"/>
          </p:cNvSpPr>
          <p:nvPr/>
        </p:nvSpPr>
        <p:spPr bwMode="auto">
          <a:xfrm>
            <a:off x="143933" y="-1439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1" name="AutoShape 4" descr="Bộ sưu tập 35+ hình nền PowerPoint học tập và thuyết trình - Fptshop.com.vn"/>
          <p:cNvSpPr>
            <a:spLocks noChangeAspect="1" noChangeArrowheads="1"/>
          </p:cNvSpPr>
          <p:nvPr/>
        </p:nvSpPr>
        <p:spPr bwMode="auto">
          <a:xfrm>
            <a:off x="296333" y="8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2" name="AutoShape 6" descr="Bộ sưu tập 35+ hình nền PowerPoint học tập và thuyết trình - Fptshop.com.vn"/>
          <p:cNvSpPr>
            <a:spLocks noChangeAspect="1" noChangeArrowheads="1"/>
          </p:cNvSpPr>
          <p:nvPr/>
        </p:nvSpPr>
        <p:spPr bwMode="auto">
          <a:xfrm>
            <a:off x="448733" y="160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3" name="AutoShape 8" descr="Bộ sưu tập 35+ hình nền PowerPoint học tập và thuyết trình - Fptshop.com.vn"/>
          <p:cNvSpPr>
            <a:spLocks noChangeAspect="1" noChangeArrowheads="1"/>
          </p:cNvSpPr>
          <p:nvPr/>
        </p:nvSpPr>
        <p:spPr bwMode="auto">
          <a:xfrm>
            <a:off x="601133" y="3132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4" name="AutoShape 10" descr="Bộ sưu tập 35+ hình nền PowerPoint học tập và thuyết trình"/>
          <p:cNvSpPr>
            <a:spLocks noChangeAspect="1" noChangeArrowheads="1"/>
          </p:cNvSpPr>
          <p:nvPr/>
        </p:nvSpPr>
        <p:spPr bwMode="auto">
          <a:xfrm>
            <a:off x="753533" y="4656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5" name="AutoShape 12" descr="Bộ sưu tập 35+ hình nền PowerPoint học tập và thuyết trình"/>
          <p:cNvSpPr>
            <a:spLocks noChangeAspect="1" noChangeArrowheads="1"/>
          </p:cNvSpPr>
          <p:nvPr/>
        </p:nvSpPr>
        <p:spPr bwMode="auto">
          <a:xfrm>
            <a:off x="905933" y="6180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6" name="AutoShape 14" descr="Bộ sưu tập 35+ hình nền PowerPoint học tập và thuyết trình"/>
          <p:cNvSpPr>
            <a:spLocks noChangeAspect="1" noChangeArrowheads="1"/>
          </p:cNvSpPr>
          <p:nvPr/>
        </p:nvSpPr>
        <p:spPr bwMode="auto">
          <a:xfrm>
            <a:off x="1058333" y="770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7" name="AutoShape 16" descr="Bộ sưu tập 35+ hình nền PowerPoint học tập và thuyết trình"/>
          <p:cNvSpPr>
            <a:spLocks noChangeAspect="1" noChangeArrowheads="1"/>
          </p:cNvSpPr>
          <p:nvPr/>
        </p:nvSpPr>
        <p:spPr bwMode="auto">
          <a:xfrm>
            <a:off x="1210733" y="922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pic>
        <p:nvPicPr>
          <p:cNvPr id="7178"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1" y="0"/>
            <a:ext cx="1185333" cy="10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25200" y="63501"/>
            <a:ext cx="916517" cy="11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31752" y="1170517"/>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24" name="Freeform 14">
            <a:extLst>
              <a:ext uri="{FF2B5EF4-FFF2-40B4-BE49-F238E27FC236}"/>
            </a:extLst>
          </p:cNvPr>
          <p:cNvSpPr/>
          <p:nvPr/>
        </p:nvSpPr>
        <p:spPr>
          <a:xfrm>
            <a:off x="6685022" y="2409996"/>
            <a:ext cx="5356695" cy="4168604"/>
          </a:xfrm>
          <a:custGeom>
            <a:avLst/>
            <a:gdLst/>
            <a:ahLst/>
            <a:cxnLst/>
            <a:rect l="l" t="t" r="r" b="b"/>
            <a:pathLst>
              <a:path w="2097306" h="1829900">
                <a:moveTo>
                  <a:pt x="0" y="0"/>
                </a:moveTo>
                <a:lnTo>
                  <a:pt x="2097306" y="0"/>
                </a:lnTo>
                <a:lnTo>
                  <a:pt x="2097306" y="1829900"/>
                </a:lnTo>
                <a:lnTo>
                  <a:pt x="0" y="1829900"/>
                </a:lnTo>
                <a:lnTo>
                  <a:pt x="0" y="0"/>
                </a:lnTo>
                <a:close/>
              </a:path>
            </a:pathLst>
          </a:custGeom>
          <a:blipFill>
            <a:blip r:embed="rId4"/>
            <a:stretch>
              <a:fillRect/>
            </a:stretch>
          </a:blipFill>
        </p:spPr>
        <p:txBody>
          <a:bodyPr lIns="91438" tIns="45719" rIns="91438" bIns="45719"/>
          <a:lstStyle/>
          <a:p>
            <a:pPr>
              <a:defRPr/>
            </a:pPr>
            <a:endParaRPr lang="en-US">
              <a:cs typeface="+mn-ea"/>
              <a:sym typeface="+mn-lt"/>
            </a:endParaRPr>
          </a:p>
        </p:txBody>
      </p:sp>
      <p:sp>
        <p:nvSpPr>
          <p:cNvPr id="2" name="Rectangle 1"/>
          <p:cNvSpPr/>
          <p:nvPr/>
        </p:nvSpPr>
        <p:spPr>
          <a:xfrm>
            <a:off x="2648647" y="401135"/>
            <a:ext cx="6488315" cy="707886"/>
          </a:xfrm>
          <a:prstGeom prst="rect">
            <a:avLst/>
          </a:prstGeom>
        </p:spPr>
        <p:txBody>
          <a:bodyPr wrap="none">
            <a:spAutoFit/>
          </a:bodyPr>
          <a:lstStyle/>
          <a:p>
            <a:pPr algn="ctr"/>
            <a:r>
              <a:rPr lang="en-US" sz="4000" b="1" dirty="0" smtClean="0">
                <a:solidFill>
                  <a:srgbClr val="0000CC"/>
                </a:solidFill>
                <a:latin typeface="Times New Roman" pitchFamily="18" charset="0"/>
                <a:cs typeface="Times New Roman" pitchFamily="18" charset="0"/>
              </a:rPr>
              <a:t>I. HỆ THỐNG KIẾN THỨC</a:t>
            </a:r>
            <a:endParaRPr lang="en-US" sz="4000" b="1" dirty="0">
              <a:solidFill>
                <a:srgbClr val="0000CC"/>
              </a:solidFill>
              <a:latin typeface="Times New Roman" pitchFamily="18" charset="0"/>
              <a:cs typeface="Times New Roman" pitchFamily="18" charset="0"/>
            </a:endParaRPr>
          </a:p>
        </p:txBody>
      </p:sp>
      <p:sp>
        <p:nvSpPr>
          <p:cNvPr id="15" name="Rounded Rectangle 14"/>
          <p:cNvSpPr/>
          <p:nvPr/>
        </p:nvSpPr>
        <p:spPr>
          <a:xfrm>
            <a:off x="448733" y="1533525"/>
            <a:ext cx="6236290" cy="5045075"/>
          </a:xfrm>
          <a:prstGeom prst="roundRect">
            <a:avLst/>
          </a:prstGeom>
          <a:noFill/>
          <a:ln>
            <a:solidFill>
              <a:srgbClr val="00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457200" indent="-457200" algn="just" fontAlgn="auto">
              <a:lnSpc>
                <a:spcPct val="130000"/>
              </a:lnSpc>
              <a:spcBef>
                <a:spcPts val="600"/>
              </a:spcBef>
              <a:spcAft>
                <a:spcPts val="0"/>
              </a:spcAft>
              <a:buFontTx/>
              <a:buChar char="-"/>
              <a:defRPr/>
            </a:pPr>
            <a:r>
              <a:rPr lang="en-US" altLang="en-US" sz="3200" kern="0" dirty="0" smtClean="0">
                <a:solidFill>
                  <a:srgbClr val="000000"/>
                </a:solidFill>
                <a:latin typeface="Times  New Roman"/>
                <a:cs typeface="Times New Roman" pitchFamily="18" charset="0"/>
              </a:rPr>
              <a:t>Lớp chia thành 4 nhóm;</a:t>
            </a:r>
          </a:p>
          <a:p>
            <a:pPr algn="just"/>
            <a:r>
              <a:rPr lang="en-US" sz="3200" dirty="0" smtClean="0">
                <a:latin typeface="Times  New Roman"/>
              </a:rPr>
              <a:t>- </a:t>
            </a:r>
            <a:r>
              <a:rPr lang="vi-VN" sz="3200" dirty="0" smtClean="0">
                <a:latin typeface="Times  New Roman"/>
              </a:rPr>
              <a:t>GV </a:t>
            </a:r>
            <a:r>
              <a:rPr lang="vi-VN" sz="3200" dirty="0">
                <a:latin typeface="Times  New Roman"/>
              </a:rPr>
              <a:t>yêu cầu các </a:t>
            </a:r>
            <a:r>
              <a:rPr lang="vi-VN" sz="3200" dirty="0" smtClean="0">
                <a:latin typeface="Times  New Roman"/>
              </a:rPr>
              <a:t>nhóm</a:t>
            </a:r>
            <a:r>
              <a:rPr lang="en-US" sz="3200" dirty="0" smtClean="0">
                <a:latin typeface="Times  New Roman"/>
              </a:rPr>
              <a:t> </a:t>
            </a:r>
            <a:r>
              <a:rPr lang="vi-VN" sz="3200" dirty="0" smtClean="0">
                <a:latin typeface="Times  New Roman"/>
              </a:rPr>
              <a:t>thiết </a:t>
            </a:r>
            <a:r>
              <a:rPr lang="vi-VN" sz="3200" dirty="0">
                <a:latin typeface="Times  New Roman"/>
              </a:rPr>
              <a:t>kế sơ đồ tư duy khái quát những kiến thức đã </a:t>
            </a:r>
            <a:r>
              <a:rPr lang="vi-VN" sz="3200" dirty="0" smtClean="0">
                <a:latin typeface="Times  New Roman"/>
              </a:rPr>
              <a:t>học</a:t>
            </a:r>
            <a:r>
              <a:rPr lang="en-US" sz="3200" dirty="0" smtClean="0">
                <a:latin typeface="Times  New Roman"/>
              </a:rPr>
              <a:t>;</a:t>
            </a:r>
          </a:p>
          <a:p>
            <a:pPr algn="just"/>
            <a:r>
              <a:rPr lang="en-US" sz="3200" dirty="0">
                <a:latin typeface="Times  New Roman"/>
              </a:rPr>
              <a:t>-</a:t>
            </a:r>
            <a:r>
              <a:rPr lang="vi-VN" sz="3200" dirty="0" smtClean="0">
                <a:latin typeface="Times  New Roman"/>
              </a:rPr>
              <a:t> </a:t>
            </a:r>
            <a:r>
              <a:rPr lang="vi-VN" sz="3200" dirty="0">
                <a:latin typeface="Times  New Roman"/>
              </a:rPr>
              <a:t>GV sử dụng kĩ thuật phòng tranh, tổ chức triển lãm cho các nhóm trưng bày sản phẩm của mình.</a:t>
            </a:r>
            <a:endParaRPr lang="en-US" sz="3200" dirty="0">
              <a:latin typeface="Times  New Roman"/>
            </a:endParaRPr>
          </a:p>
          <a:p>
            <a:pPr marL="457200" indent="-457200">
              <a:buFontTx/>
              <a:buChar char="-"/>
            </a:pPr>
            <a:endParaRPr lang="en-US" altLang="en-US" sz="3200" kern="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14888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hat&#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38"/>
            <a:ext cx="12192000" cy="6858000"/>
          </a:xfrm>
          <a:prstGeom prst="rect">
            <a:avLst/>
          </a:prstGeom>
          <a:noFill/>
          <a:ln>
            <a:noFill/>
          </a:ln>
        </p:spPr>
      </p:pic>
      <p:pic>
        <p:nvPicPr>
          <p:cNvPr id="12" name="Hình ảnh 1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1250" y1="16750" x2="64417" y2="21833"/>
                      </a14:backgroundRemoval>
                    </a14:imgEffect>
                  </a14:imgLayer>
                </a14:imgProps>
              </a:ext>
              <a:ext uri="{28A0092B-C50C-407E-A947-70E740481C1C}">
                <a14:useLocalDpi xmlns:a14="http://schemas.microsoft.com/office/drawing/2010/main" val="0"/>
              </a:ext>
            </a:extLst>
          </a:blip>
          <a:srcRect l="11938" t="10873" r="9206" b="10873"/>
          <a:stretch>
            <a:fillRect/>
          </a:stretch>
        </p:blipFill>
        <p:spPr>
          <a:xfrm rot="10800000">
            <a:off x="4844643" y="1595066"/>
            <a:ext cx="937032" cy="929872"/>
          </a:xfrm>
          <a:prstGeom prst="rect">
            <a:avLst/>
          </a:prstGeom>
        </p:spPr>
      </p:pic>
      <p:pic>
        <p:nvPicPr>
          <p:cNvPr id="13" name="Hình ảnh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418" y="4618264"/>
            <a:ext cx="926582" cy="775488"/>
          </a:xfrm>
          <a:prstGeom prst="ellipse">
            <a:avLst/>
          </a:prstGeom>
        </p:spPr>
      </p:pic>
      <p:pic>
        <p:nvPicPr>
          <p:cNvPr id="18" name="Hình ảnh 4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39667" y1="20349" x2="39667" y2="20349"/>
                        <a14:foregroundMark x1="39444" y1="20698" x2="42333" y2="22907"/>
                        <a14:foregroundMark x1="39444" y1="20581" x2="40667" y2="21395"/>
                        <a14:foregroundMark x1="40111" y1="20349" x2="41111" y2="21628"/>
                        <a14:foregroundMark x1="41111" y1="19651" x2="37111" y2="19651"/>
                        <a14:foregroundMark x1="46333" y1="35116" x2="43556" y2="39186"/>
                        <a14:foregroundMark x1="50444" y1="31163" x2="45556" y2="36279"/>
                        <a14:foregroundMark x1="45556" y1="36279" x2="45333" y2="37093"/>
                        <a14:foregroundMark x1="47000" y1="33837" x2="43111" y2="43953"/>
                        <a14:foregroundMark x1="43111" y1="43953" x2="50667" y2="28605"/>
                        <a14:foregroundMark x1="50667" y1="28605" x2="42000" y2="37907"/>
                        <a14:foregroundMark x1="42000" y1="37907" x2="38667" y2="39535"/>
                        <a14:foregroundMark x1="50222" y1="30698" x2="40444" y2="41628"/>
                        <a14:foregroundMark x1="40444" y1="41628" x2="41556" y2="39419"/>
                        <a14:foregroundMark x1="54000" y1="28953" x2="41556" y2="39535"/>
                        <a14:foregroundMark x1="41556" y1="39535" x2="41556" y2="39186"/>
                        <a14:foregroundMark x1="48333" y1="31279" x2="42333" y2="38605"/>
                        <a14:foregroundMark x1="42333" y1="38605" x2="35444" y2="42326"/>
                        <a14:foregroundMark x1="43556" y1="23023" x2="41556" y2="21977"/>
                        <a14:foregroundMark x1="42564" y1="20930" x2="45706" y2="22303"/>
                        <a14:foregroundMark x1="36444" y1="18256" x2="42564" y2="20930"/>
                        <a14:foregroundMark x1="38444" y1="20116" x2="43109" y2="20930"/>
                        <a14:backgroundMark x1="47222" y1="21163" x2="47222" y2="21163"/>
                        <a14:backgroundMark x1="48556" y1="21977" x2="46111" y2="20930"/>
                        <a14:backgroundMark x1="47000" y1="21628" x2="44889" y2="20581"/>
                        <a14:backgroundMark x1="44556" y1="20930" x2="44556" y2="20930"/>
                        <a14:backgroundMark x1="45333" y1="21163" x2="45333" y2="21163"/>
                      </a14:backgroundRemoval>
                    </a14:imgEffect>
                  </a14:imgLayer>
                </a14:imgProps>
              </a:ext>
              <a:ext uri="{28A0092B-C50C-407E-A947-70E740481C1C}">
                <a14:useLocalDpi xmlns:a14="http://schemas.microsoft.com/office/drawing/2010/main" val="0"/>
              </a:ext>
            </a:extLst>
          </a:blip>
          <a:srcRect l="17151" t="13044" r="18754" b="16045"/>
          <a:stretch>
            <a:fillRect/>
          </a:stretch>
        </p:blipFill>
        <p:spPr>
          <a:xfrm>
            <a:off x="-95250" y="0"/>
            <a:ext cx="890529" cy="941459"/>
          </a:xfrm>
          <a:prstGeom prst="rect">
            <a:avLst/>
          </a:prstGeom>
        </p:spPr>
      </p:pic>
      <p:pic>
        <p:nvPicPr>
          <p:cNvPr id="19" name="Hình ảnh 74"/>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a:xfrm>
            <a:off x="11417239" y="5766370"/>
            <a:ext cx="774761" cy="1091630"/>
          </a:xfrm>
          <a:prstGeom prst="rect">
            <a:avLst/>
          </a:prstGeom>
        </p:spPr>
      </p:pic>
      <p:pic>
        <p:nvPicPr>
          <p:cNvPr id="20" name="Picture 36" descr="1"/>
          <p:cNvPicPr>
            <a:picLocks noChangeAspect="1"/>
          </p:cNvPicPr>
          <p:nvPr/>
        </p:nvPicPr>
        <p:blipFill>
          <a:blip r:embed="rId10"/>
          <a:stretch>
            <a:fillRect/>
          </a:stretch>
        </p:blipFill>
        <p:spPr>
          <a:xfrm>
            <a:off x="0" y="5766370"/>
            <a:ext cx="1495425" cy="1091630"/>
          </a:xfrm>
          <a:prstGeom prst="rect">
            <a:avLst/>
          </a:prstGeom>
          <a:noFill/>
          <a:ln w="9525" cap="flat" cmpd="sng">
            <a:noFill/>
            <a:prstDash val="solid"/>
            <a:miter/>
            <a:headEnd type="none" w="med" len="med"/>
            <a:tailEnd type="none" w="med" len="med"/>
          </a:ln>
        </p:spPr>
      </p:pic>
      <p:pic>
        <p:nvPicPr>
          <p:cNvPr id="21" name="Picture 33" descr="ruong mia VD86-368 o Hau Giang"/>
          <p:cNvPicPr>
            <a:picLocks noChangeAspect="1"/>
          </p:cNvPicPr>
          <p:nvPr/>
        </p:nvPicPr>
        <p:blipFill>
          <a:blip r:embed="rId11"/>
          <a:stretch>
            <a:fillRect/>
          </a:stretch>
        </p:blipFill>
        <p:spPr>
          <a:xfrm>
            <a:off x="3531118" y="1344323"/>
            <a:ext cx="574157" cy="859271"/>
          </a:xfrm>
          <a:prstGeom prst="rect">
            <a:avLst/>
          </a:prstGeom>
          <a:noFill/>
          <a:ln w="9525" cap="flat" cmpd="sng">
            <a:noFill/>
            <a:prstDash val="solid"/>
            <a:miter/>
            <a:headEnd type="none" w="med" len="med"/>
            <a:tailEnd type="none" w="med" len="med"/>
          </a:ln>
        </p:spPr>
      </p:pic>
    </p:spTree>
    <p:extLst>
      <p:ext uri="{BB962C8B-B14F-4D97-AF65-F5344CB8AC3E}">
        <p14:creationId xmlns:p14="http://schemas.microsoft.com/office/powerpoint/2010/main" val="62945303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ộ sưu tập 35+ hình nền PowerPoint học tập và thuyết trình - Fptshop.com.vn"/>
          <p:cNvSpPr>
            <a:spLocks noChangeAspect="1" noChangeArrowheads="1"/>
          </p:cNvSpPr>
          <p:nvPr/>
        </p:nvSpPr>
        <p:spPr bwMode="auto">
          <a:xfrm>
            <a:off x="143933" y="-14393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1" name="AutoShape 4" descr="Bộ sưu tập 35+ hình nền PowerPoint học tập và thuyết trình - Fptshop.com.vn"/>
          <p:cNvSpPr>
            <a:spLocks noChangeAspect="1" noChangeArrowheads="1"/>
          </p:cNvSpPr>
          <p:nvPr/>
        </p:nvSpPr>
        <p:spPr bwMode="auto">
          <a:xfrm>
            <a:off x="296333" y="8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2" name="AutoShape 6" descr="Bộ sưu tập 35+ hình nền PowerPoint học tập và thuyết trình - Fptshop.com.vn"/>
          <p:cNvSpPr>
            <a:spLocks noChangeAspect="1" noChangeArrowheads="1"/>
          </p:cNvSpPr>
          <p:nvPr/>
        </p:nvSpPr>
        <p:spPr bwMode="auto">
          <a:xfrm>
            <a:off x="448733" y="160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3" name="AutoShape 8" descr="Bộ sưu tập 35+ hình nền PowerPoint học tập và thuyết trình - Fptshop.com.vn"/>
          <p:cNvSpPr>
            <a:spLocks noChangeAspect="1" noChangeArrowheads="1"/>
          </p:cNvSpPr>
          <p:nvPr/>
        </p:nvSpPr>
        <p:spPr bwMode="auto">
          <a:xfrm>
            <a:off x="601133" y="3132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4" name="AutoShape 10" descr="Bộ sưu tập 35+ hình nền PowerPoint học tập và thuyết trình"/>
          <p:cNvSpPr>
            <a:spLocks noChangeAspect="1" noChangeArrowheads="1"/>
          </p:cNvSpPr>
          <p:nvPr/>
        </p:nvSpPr>
        <p:spPr bwMode="auto">
          <a:xfrm>
            <a:off x="753533" y="4656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5" name="AutoShape 12" descr="Bộ sưu tập 35+ hình nền PowerPoint học tập và thuyết trình"/>
          <p:cNvSpPr>
            <a:spLocks noChangeAspect="1" noChangeArrowheads="1"/>
          </p:cNvSpPr>
          <p:nvPr/>
        </p:nvSpPr>
        <p:spPr bwMode="auto">
          <a:xfrm>
            <a:off x="905933" y="6180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6" name="AutoShape 14" descr="Bộ sưu tập 35+ hình nền PowerPoint học tập và thuyết trình"/>
          <p:cNvSpPr>
            <a:spLocks noChangeAspect="1" noChangeArrowheads="1"/>
          </p:cNvSpPr>
          <p:nvPr/>
        </p:nvSpPr>
        <p:spPr bwMode="auto">
          <a:xfrm>
            <a:off x="1058333" y="7704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sp>
        <p:nvSpPr>
          <p:cNvPr id="7177" name="AutoShape 16" descr="Bộ sưu tập 35+ hình nền PowerPoint học tập và thuyết trình"/>
          <p:cNvSpPr>
            <a:spLocks noChangeAspect="1" noChangeArrowheads="1"/>
          </p:cNvSpPr>
          <p:nvPr/>
        </p:nvSpPr>
        <p:spPr bwMode="auto">
          <a:xfrm>
            <a:off x="1210733" y="92286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endParaRPr lang="en-US"/>
          </a:p>
        </p:txBody>
      </p:sp>
      <p:pic>
        <p:nvPicPr>
          <p:cNvPr id="7178"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1" y="0"/>
            <a:ext cx="1185333" cy="107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25200" y="63501"/>
            <a:ext cx="916517" cy="11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31752" y="1170517"/>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24417" y="2136945"/>
            <a:ext cx="5837274" cy="3519377"/>
          </a:xfrm>
          <a:prstGeom prst="roundRect">
            <a:avLst/>
          </a:prstGeom>
          <a:noFill/>
          <a:ln>
            <a:solidFill>
              <a:srgbClr val="0000CC"/>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lnSpc>
                <a:spcPct val="130000"/>
              </a:lnSpc>
              <a:spcBef>
                <a:spcPts val="600"/>
              </a:spcBef>
              <a:spcAft>
                <a:spcPts val="0"/>
              </a:spcAft>
              <a:defRPr/>
            </a:pPr>
            <a:r>
              <a:rPr lang="en-US" altLang="en-US" sz="6000" b="1" kern="0" dirty="0" smtClean="0">
                <a:solidFill>
                  <a:srgbClr val="0000CC"/>
                </a:solidFill>
                <a:effectLst>
                  <a:outerShdw blurRad="38100" dist="38100" dir="2700000" algn="tl">
                    <a:srgbClr val="000000">
                      <a:alpha val="43137"/>
                    </a:srgbClr>
                  </a:outerShdw>
                </a:effectLst>
                <a:latin typeface="Palatino Linotype" pitchFamily="18" charset="0"/>
                <a:cs typeface="Times New Roman" pitchFamily="18" charset="0"/>
              </a:rPr>
              <a:t>LUYỆN TẬP</a:t>
            </a:r>
          </a:p>
        </p:txBody>
      </p:sp>
      <p:pic>
        <p:nvPicPr>
          <p:cNvPr id="20" name="Picture 6" descr="Em rút ra được bài học gì sau khi đọc xong Em có xinh không? X">
            <a:extLst>
              <a:ext uri="{FF2B5EF4-FFF2-40B4-BE49-F238E27FC236}">
                <a16:creationId xmlns="" xmlns:a16="http://schemas.microsoft.com/office/drawing/2014/main" id="{37C3BCE7-3959-A4C9-952C-9525ACACE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364" y="2198539"/>
            <a:ext cx="3384376" cy="33843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6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sp>
        <p:nvSpPr>
          <p:cNvPr id="3" name="Rectangle 2"/>
          <p:cNvSpPr/>
          <p:nvPr/>
        </p:nvSpPr>
        <p:spPr>
          <a:xfrm>
            <a:off x="3320716" y="6129333"/>
            <a:ext cx="2349875" cy="56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4599" y="5852160"/>
            <a:ext cx="1394364" cy="168661"/>
          </a:xfrm>
          <a:prstGeom prst="round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Rounded Rectangle 5"/>
          <p:cNvSpPr/>
          <p:nvPr/>
        </p:nvSpPr>
        <p:spPr>
          <a:xfrm>
            <a:off x="0" y="1854558"/>
            <a:ext cx="1365161" cy="206390"/>
          </a:xfrm>
          <a:prstGeom prst="roundRect">
            <a:avLst/>
          </a:prstGeom>
          <a:solidFill>
            <a:srgbClr val="60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C66A902-122E-4FE8-90F2-20BEB16806F1}"/>
              </a:ext>
            </a:extLst>
          </p:cNvPr>
          <p:cNvSpPr/>
          <p:nvPr/>
        </p:nvSpPr>
        <p:spPr>
          <a:xfrm>
            <a:off x="-504977" y="196577"/>
            <a:ext cx="5163176" cy="1200329"/>
          </a:xfrm>
          <a:prstGeom prst="rect">
            <a:avLst/>
          </a:prstGeom>
          <a:noFill/>
        </p:spPr>
        <p:txBody>
          <a:bodyPr wrap="square" lIns="91440" tIns="45720" rIns="91440" bIns="45720">
            <a:spAutoFit/>
          </a:bodyPr>
          <a:lstStyle/>
          <a:p>
            <a:pPr algn="ctr"/>
            <a:r>
              <a:rPr lang="en-US" sz="7200" b="1" cap="none" spc="0" dirty="0">
                <a:ln w="13462">
                  <a:solidFill>
                    <a:schemeClr val="bg1"/>
                  </a:solidFill>
                  <a:prstDash val="solid"/>
                </a:ln>
                <a:solidFill>
                  <a:srgbClr val="8D410D"/>
                </a:solidFill>
                <a:effectLst>
                  <a:outerShdw dist="38100" dir="2700000" algn="bl" rotWithShape="0">
                    <a:schemeClr val="accent5"/>
                  </a:outerShdw>
                </a:effectLst>
              </a:rPr>
              <a:t>TRÒ CH</a:t>
            </a:r>
            <a:r>
              <a:rPr lang="vi-VN" sz="7200" b="1" cap="none" spc="0" dirty="0">
                <a:ln w="13462">
                  <a:solidFill>
                    <a:schemeClr val="bg1"/>
                  </a:solidFill>
                  <a:prstDash val="solid"/>
                </a:ln>
                <a:solidFill>
                  <a:srgbClr val="8D410D"/>
                </a:solidFill>
                <a:effectLst>
                  <a:outerShdw dist="38100" dir="2700000" algn="bl" rotWithShape="0">
                    <a:schemeClr val="accent5"/>
                  </a:outerShdw>
                </a:effectLst>
              </a:rPr>
              <a:t>Ơ</a:t>
            </a:r>
            <a:r>
              <a:rPr lang="en-US" sz="7200" b="1" cap="none" spc="0" dirty="0">
                <a:ln w="13462">
                  <a:solidFill>
                    <a:schemeClr val="bg1"/>
                  </a:solidFill>
                  <a:prstDash val="solid"/>
                </a:ln>
                <a:solidFill>
                  <a:srgbClr val="8D410D"/>
                </a:solidFill>
                <a:effectLst>
                  <a:outerShdw dist="38100" dir="2700000" algn="bl" rotWithShape="0">
                    <a:schemeClr val="accent5"/>
                  </a:outerShdw>
                </a:effectLst>
              </a:rPr>
              <a:t>I</a:t>
            </a:r>
          </a:p>
        </p:txBody>
      </p:sp>
      <p:pic>
        <p:nvPicPr>
          <p:cNvPr id="2" name="Picture 1">
            <a:extLst>
              <a:ext uri="{FF2B5EF4-FFF2-40B4-BE49-F238E27FC236}">
                <a16:creationId xmlns:a16="http://schemas.microsoft.com/office/drawing/2014/main" xmlns="" id="{83430D86-2C4C-4EB0-A518-9F36761C0F34}"/>
              </a:ext>
            </a:extLst>
          </p:cNvPr>
          <p:cNvPicPr>
            <a:picLocks noChangeAspect="1"/>
          </p:cNvPicPr>
          <p:nvPr/>
        </p:nvPicPr>
        <p:blipFill>
          <a:blip r:embed="rId7"/>
          <a:stretch>
            <a:fillRect/>
          </a:stretch>
        </p:blipFill>
        <p:spPr>
          <a:xfrm>
            <a:off x="-12703" y="36976"/>
            <a:ext cx="4243723" cy="6858000"/>
          </a:xfrm>
          <a:prstGeom prst="rect">
            <a:avLst/>
          </a:prstGeom>
        </p:spPr>
      </p:pic>
      <p:sp>
        <p:nvSpPr>
          <p:cNvPr id="28" name="Rectangle 27">
            <a:extLst>
              <a:ext uri="{FF2B5EF4-FFF2-40B4-BE49-F238E27FC236}">
                <a16:creationId xmlns:a16="http://schemas.microsoft.com/office/drawing/2014/main" xmlns="" id="{8408DB26-D744-4CE9-BDE9-EA6FCBE3BF2B}"/>
              </a:ext>
            </a:extLst>
          </p:cNvPr>
          <p:cNvSpPr/>
          <p:nvPr/>
        </p:nvSpPr>
        <p:spPr>
          <a:xfrm>
            <a:off x="5249827" y="5910180"/>
            <a:ext cx="5422310" cy="56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00CC"/>
                </a:solidFill>
                <a:latin typeface="Times New Roman" panose="02020603050405020304" pitchFamily="18" charset="0"/>
                <a:cs typeface="Times New Roman" panose="02020603050405020304" pitchFamily="18" charset="0"/>
              </a:rPr>
              <a:t>CARBOHIDRAT</a:t>
            </a:r>
          </a:p>
        </p:txBody>
      </p:sp>
      <p:pic>
        <p:nvPicPr>
          <p:cNvPr id="4" name="Picture 3" descr="A bag of food on a white background&#10;&#10;Description automatically generated">
            <a:extLst>
              <a:ext uri="{FF2B5EF4-FFF2-40B4-BE49-F238E27FC236}">
                <a16:creationId xmlns:a16="http://schemas.microsoft.com/office/drawing/2014/main" xmlns="" id="{99A863A5-C30B-262F-EA8D-762B3DE451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7494" y="3719139"/>
            <a:ext cx="2466975" cy="1847850"/>
          </a:xfrm>
          <a:prstGeom prst="rect">
            <a:avLst/>
          </a:prstGeom>
        </p:spPr>
      </p:pic>
      <p:pic>
        <p:nvPicPr>
          <p:cNvPr id="9" name="Picture 8" descr="A tree with green leaves&#10;&#10;Description automatically generated">
            <a:extLst>
              <a:ext uri="{FF2B5EF4-FFF2-40B4-BE49-F238E27FC236}">
                <a16:creationId xmlns:a16="http://schemas.microsoft.com/office/drawing/2014/main" xmlns="" id="{07785C71-1496-71F3-8445-2FEDADEC34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7102" y="3699827"/>
            <a:ext cx="2507674" cy="1743075"/>
          </a:xfrm>
          <a:prstGeom prst="rect">
            <a:avLst/>
          </a:prstGeom>
        </p:spPr>
      </p:pic>
      <p:pic>
        <p:nvPicPr>
          <p:cNvPr id="10" name="Picture 9" descr="A bowl of grass next to a bowl of liquid&#10;&#10;Description automatically generated">
            <a:extLst>
              <a:ext uri="{FF2B5EF4-FFF2-40B4-BE49-F238E27FC236}">
                <a16:creationId xmlns:a16="http://schemas.microsoft.com/office/drawing/2014/main" xmlns="" id="{BD35E25F-AC56-1BC1-DF89-354C938483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07036" y="952525"/>
            <a:ext cx="2711027" cy="1804065"/>
          </a:xfrm>
          <a:prstGeom prst="rect">
            <a:avLst/>
          </a:prstGeom>
        </p:spPr>
      </p:pic>
      <p:pic>
        <p:nvPicPr>
          <p:cNvPr id="11" name="Picture 10" descr="A jar of honey and honeycombs on a wooden board&#10;&#10;Description automatically generated">
            <a:extLst>
              <a:ext uri="{FF2B5EF4-FFF2-40B4-BE49-F238E27FC236}">
                <a16:creationId xmlns:a16="http://schemas.microsoft.com/office/drawing/2014/main" xmlns="" id="{20DC0A99-D680-4CE4-D37C-B0B4D4EDCF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9997" y="971837"/>
            <a:ext cx="2469951" cy="1784754"/>
          </a:xfrm>
          <a:prstGeom prst="rect">
            <a:avLst/>
          </a:prstGeom>
        </p:spPr>
      </p:pic>
      <p:pic>
        <p:nvPicPr>
          <p:cNvPr id="12" name="Picture 11" descr="A bunch of grapes with leaves&#10;&#10;Description automatically generated">
            <a:extLst>
              <a:ext uri="{FF2B5EF4-FFF2-40B4-BE49-F238E27FC236}">
                <a16:creationId xmlns:a16="http://schemas.microsoft.com/office/drawing/2014/main" xmlns="" id="{340CDFEC-6576-4892-CE1C-3BD050D9EC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18297" y="1002069"/>
            <a:ext cx="1995875" cy="1704975"/>
          </a:xfrm>
          <a:prstGeom prst="rect">
            <a:avLst/>
          </a:prstGeom>
        </p:spPr>
      </p:pic>
      <p:pic>
        <p:nvPicPr>
          <p:cNvPr id="13" name="Picture 12" descr="A yellow bag with a brown substance&#10;&#10;Description automatically generated">
            <a:extLst>
              <a:ext uri="{FF2B5EF4-FFF2-40B4-BE49-F238E27FC236}">
                <a16:creationId xmlns:a16="http://schemas.microsoft.com/office/drawing/2014/main" xmlns="" id="{3B770236-AE43-F385-5D9D-16A37E475E2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79499" y="3818120"/>
            <a:ext cx="2466975" cy="1847850"/>
          </a:xfrm>
          <a:prstGeom prst="rect">
            <a:avLst/>
          </a:prstGeom>
        </p:spPr>
      </p:pic>
      <p:pic>
        <p:nvPicPr>
          <p:cNvPr id="7" name="mau1">
            <a:hlinkClick r:id="rId14" action="ppaction://hlinksldjump"/>
            <a:extLst>
              <a:ext uri="{FF2B5EF4-FFF2-40B4-BE49-F238E27FC236}">
                <a16:creationId xmlns:a16="http://schemas.microsoft.com/office/drawing/2014/main" xmlns="" id="{5E50971D-7639-6DF1-F099-B22B2D749BA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89723" y="586462"/>
            <a:ext cx="3005511" cy="3005511"/>
          </a:xfrm>
          <a:prstGeom prst="rect">
            <a:avLst/>
          </a:prstGeom>
        </p:spPr>
      </p:pic>
      <p:pic>
        <p:nvPicPr>
          <p:cNvPr id="14" name="mau2">
            <a:hlinkClick r:id="rId16" action="ppaction://hlinksldjump"/>
            <a:extLst>
              <a:ext uri="{FF2B5EF4-FFF2-40B4-BE49-F238E27FC236}">
                <a16:creationId xmlns:a16="http://schemas.microsoft.com/office/drawing/2014/main" xmlns="" id="{9134F185-713F-88CB-3594-7F9622CB1A6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46474" y="971837"/>
            <a:ext cx="2984829" cy="2991707"/>
          </a:xfrm>
          <a:prstGeom prst="rect">
            <a:avLst/>
          </a:prstGeom>
        </p:spPr>
      </p:pic>
      <p:pic>
        <p:nvPicPr>
          <p:cNvPr id="15" name="mau3">
            <a:hlinkClick r:id="rId18" action="ppaction://hlinksldjump"/>
            <a:extLst>
              <a:ext uri="{FF2B5EF4-FFF2-40B4-BE49-F238E27FC236}">
                <a16:creationId xmlns:a16="http://schemas.microsoft.com/office/drawing/2014/main" xmlns="" id="{1E01242C-A5A6-98AB-3BE3-52CE406FAA0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61902" y="584951"/>
            <a:ext cx="2991707" cy="2991707"/>
          </a:xfrm>
          <a:prstGeom prst="rect">
            <a:avLst/>
          </a:prstGeom>
        </p:spPr>
      </p:pic>
      <p:pic>
        <p:nvPicPr>
          <p:cNvPr id="16" name="mau4">
            <a:hlinkClick r:id="rId20" action="ppaction://hlinksldjump"/>
            <a:extLst>
              <a:ext uri="{FF2B5EF4-FFF2-40B4-BE49-F238E27FC236}">
                <a16:creationId xmlns:a16="http://schemas.microsoft.com/office/drawing/2014/main" xmlns="" id="{DC3B7FEC-9926-9BF0-4FFE-F52FA668CCC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91424" y="3188510"/>
            <a:ext cx="3005511" cy="3005511"/>
          </a:xfrm>
          <a:prstGeom prst="rect">
            <a:avLst/>
          </a:prstGeom>
        </p:spPr>
      </p:pic>
      <p:pic>
        <p:nvPicPr>
          <p:cNvPr id="17" name="mau5">
            <a:hlinkClick r:id="rId22" action="ppaction://hlinksldjump"/>
            <a:extLst>
              <a:ext uri="{FF2B5EF4-FFF2-40B4-BE49-F238E27FC236}">
                <a16:creationId xmlns:a16="http://schemas.microsoft.com/office/drawing/2014/main" xmlns="" id="{67B1150D-18DB-4312-BFC8-2002E8B40A2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648450" y="3553048"/>
            <a:ext cx="2804946" cy="2991707"/>
          </a:xfrm>
          <a:prstGeom prst="rect">
            <a:avLst/>
          </a:prstGeom>
        </p:spPr>
      </p:pic>
      <p:pic>
        <p:nvPicPr>
          <p:cNvPr id="18" name="mau6">
            <a:hlinkClick r:id="rId24" action="ppaction://hlinksldjump"/>
            <a:extLst>
              <a:ext uri="{FF2B5EF4-FFF2-40B4-BE49-F238E27FC236}">
                <a16:creationId xmlns:a16="http://schemas.microsoft.com/office/drawing/2014/main" xmlns="" id="{BABE5FFF-0BD0-39B5-86C4-615B34CC8AB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612552" y="3140308"/>
            <a:ext cx="3005511" cy="3005511"/>
          </a:xfrm>
          <a:prstGeom prst="rect">
            <a:avLst/>
          </a:prstGeom>
        </p:spPr>
      </p:pic>
      <p:pic>
        <p:nvPicPr>
          <p:cNvPr id="19" name="Picture 18">
            <a:hlinkClick r:id="rId26" action="ppaction://hlinksldjump"/>
            <a:extLst>
              <a:ext uri="{FF2B5EF4-FFF2-40B4-BE49-F238E27FC236}">
                <a16:creationId xmlns:a16="http://schemas.microsoft.com/office/drawing/2014/main" xmlns="" id="{2DA50665-C58B-7468-0309-141656EFB2C0}"/>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8003262">
            <a:off x="10571797" y="5620279"/>
            <a:ext cx="1351760" cy="1351760"/>
          </a:xfrm>
          <a:prstGeom prst="rect">
            <a:avLst/>
          </a:prstGeom>
        </p:spPr>
      </p:pic>
    </p:spTree>
    <p:extLst>
      <p:ext uri="{BB962C8B-B14F-4D97-AF65-F5344CB8AC3E}">
        <p14:creationId xmlns:p14="http://schemas.microsoft.com/office/powerpoint/2010/main" val="54386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9" action="ppaction://hlinksldjump"/>
            <a:extLst>
              <a:ext uri="{FF2B5EF4-FFF2-40B4-BE49-F238E27FC236}">
                <a16:creationId xmlns:a16="http://schemas.microsoft.com/office/drawing/2014/main" xmlns="" id="{B7D467F9-CFF3-4495-939E-E75DE2BF89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003262">
            <a:off x="10571797" y="5620279"/>
            <a:ext cx="1351760" cy="1351760"/>
          </a:xfrm>
          <a:prstGeom prst="rect">
            <a:avLst/>
          </a:prstGeom>
        </p:spPr>
      </p:pic>
      <p:pic>
        <p:nvPicPr>
          <p:cNvPr id="2" name="图片 14">
            <a:extLst>
              <a:ext uri="{FF2B5EF4-FFF2-40B4-BE49-F238E27FC236}">
                <a16:creationId xmlns:a16="http://schemas.microsoft.com/office/drawing/2014/main" xmlns="" id="{209B8EBE-3E30-82B3-9366-46FA71AFB6D2}"/>
              </a:ext>
            </a:extLst>
          </p:cNvPr>
          <p:cNvPicPr>
            <a:picLocks noChangeAspect="1"/>
          </p:cNvPicPr>
          <p:nvPr/>
        </p:nvPicPr>
        <p:blipFill>
          <a:blip r:embed="rId11"/>
          <a:stretch>
            <a:fillRect/>
          </a:stretch>
        </p:blipFill>
        <p:spPr>
          <a:xfrm>
            <a:off x="953037" y="1366484"/>
            <a:ext cx="10339712" cy="115834"/>
          </a:xfrm>
          <a:prstGeom prst="rect">
            <a:avLst/>
          </a:prstGeom>
        </p:spPr>
      </p:pic>
      <p:sp>
        <p:nvSpPr>
          <p:cNvPr id="6" name="文本框 24">
            <a:extLst>
              <a:ext uri="{FF2B5EF4-FFF2-40B4-BE49-F238E27FC236}">
                <a16:creationId xmlns:a16="http://schemas.microsoft.com/office/drawing/2014/main" xmlns="" id="{73978F21-A5C9-6E02-D5C9-6039DB636F0A}"/>
              </a:ext>
            </a:extLst>
          </p:cNvPr>
          <p:cNvSpPr txBox="1"/>
          <p:nvPr/>
        </p:nvSpPr>
        <p:spPr>
          <a:xfrm>
            <a:off x="972557" y="658598"/>
            <a:ext cx="5381294" cy="707886"/>
          </a:xfrm>
          <a:prstGeom prst="rect">
            <a:avLst/>
          </a:prstGeom>
          <a:noFill/>
        </p:spPr>
        <p:txBody>
          <a:bodyPr wrap="square" rtlCol="0">
            <a:spAutoFit/>
          </a:bodyPr>
          <a:lstStyle/>
          <a:p>
            <a:r>
              <a:rPr lang="en-US" altLang="zh-CN" sz="4000" b="1" dirty="0">
                <a:solidFill>
                  <a:srgbClr val="0000CC"/>
                </a:solidFill>
                <a:latin typeface="Times New Roman" panose="02020603050405020304" pitchFamily="18" charset="0"/>
                <a:ea typeface="汉仪夏日体W" panose="00020600040101010101" pitchFamily="18" charset="-122"/>
                <a:cs typeface="Times New Roman" panose="02020603050405020304" pitchFamily="18" charset="0"/>
              </a:rPr>
              <a:t>TRẮC NGHIỆM</a:t>
            </a:r>
            <a:endParaRPr lang="en-US" altLang="zh-CN" sz="2000" b="1" dirty="0">
              <a:solidFill>
                <a:srgbClr val="0000CC"/>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7" name="TextBox 6">
            <a:extLst>
              <a:ext uri="{FF2B5EF4-FFF2-40B4-BE49-F238E27FC236}">
                <a16:creationId xmlns:a16="http://schemas.microsoft.com/office/drawing/2014/main" xmlns="" id="{1CB2F798-2202-40C1-FA8D-F52C61CF99BF}"/>
              </a:ext>
            </a:extLst>
          </p:cNvPr>
          <p:cNvSpPr txBox="1"/>
          <p:nvPr/>
        </p:nvSpPr>
        <p:spPr>
          <a:xfrm>
            <a:off x="1177294" y="1637244"/>
            <a:ext cx="10004846" cy="2000548"/>
          </a:xfrm>
          <a:prstGeom prst="rect">
            <a:avLst/>
          </a:prstGeom>
          <a:noFill/>
        </p:spPr>
        <p:txBody>
          <a:bodyPr wrap="square">
            <a:spAutoFit/>
          </a:bodyPr>
          <a:lstStyle/>
          <a:p>
            <a:pPr algn="just"/>
            <a:r>
              <a:rPr lang="vi-VN" sz="2800" b="1" i="0" dirty="0">
                <a:solidFill>
                  <a:srgbClr val="FF0000"/>
                </a:solidFill>
                <a:effectLst/>
                <a:latin typeface="Times New Roman" pitchFamily="18" charset="0"/>
                <a:cs typeface="Times New Roman" pitchFamily="18" charset="0"/>
              </a:rPr>
              <a:t>Câu 1:</a:t>
            </a:r>
            <a:r>
              <a:rPr lang="vi-VN" sz="2800" b="0" i="0" dirty="0">
                <a:solidFill>
                  <a:srgbClr val="0000CC"/>
                </a:solidFill>
                <a:effectLst/>
                <a:latin typeface="Times New Roman" pitchFamily="18" charset="0"/>
                <a:cs typeface="Times New Roman" pitchFamily="18" charset="0"/>
              </a:rPr>
              <a:t> </a:t>
            </a:r>
            <a:r>
              <a:rPr lang="en-US" sz="3200" dirty="0">
                <a:solidFill>
                  <a:srgbClr val="0000CC"/>
                </a:solidFill>
                <a:latin typeface="Times New Roman" pitchFamily="18" charset="0"/>
                <a:cs typeface="Times New Roman" pitchFamily="18" charset="0"/>
              </a:rPr>
              <a:t>Cho </a:t>
            </a:r>
            <a:r>
              <a:rPr lang="en-US" sz="3200" dirty="0" err="1">
                <a:solidFill>
                  <a:srgbClr val="0000CC"/>
                </a:solidFill>
                <a:latin typeface="Times New Roman" pitchFamily="18" charset="0"/>
                <a:cs typeface="Times New Roman" pitchFamily="18" charset="0"/>
              </a:rPr>
              <a:t>các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chất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sau</a:t>
            </a:r>
            <a:r>
              <a:rPr lang="en-US" sz="3200" dirty="0">
                <a:solidFill>
                  <a:srgbClr val="0000CC"/>
                </a:solidFill>
                <a:latin typeface="Times New Roman" pitchFamily="18" charset="0"/>
                <a:cs typeface="Times New Roman" pitchFamily="18" charset="0"/>
              </a:rPr>
              <a:t>: glucose, fructose, saccharose, maltose, </a:t>
            </a:r>
            <a:r>
              <a:rPr lang="en-US" sz="3200" dirty="0" err="1">
                <a:solidFill>
                  <a:srgbClr val="0000CC"/>
                </a:solidFill>
                <a:latin typeface="Times New Roman" pitchFamily="18" charset="0"/>
                <a:cs typeface="Times New Roman" pitchFamily="18" charset="0"/>
              </a:rPr>
              <a:t>tinh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bột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a:t>
            </a:r>
            <a:r>
              <a:rPr lang="en-US" sz="3200" dirty="0">
                <a:solidFill>
                  <a:srgbClr val="0000CC"/>
                </a:solidFill>
                <a:latin typeface="Times New Roman" pitchFamily="18" charset="0"/>
                <a:cs typeface="Times New Roman" pitchFamily="18" charset="0"/>
              </a:rPr>
              <a:t> cellulose. </a:t>
            </a:r>
            <a:r>
              <a:rPr lang="en-US" sz="3200" dirty="0" err="1">
                <a:solidFill>
                  <a:srgbClr val="0000CC"/>
                </a:solidFill>
                <a:latin typeface="Times New Roman" pitchFamily="18" charset="0"/>
                <a:cs typeface="Times New Roman" pitchFamily="18" charset="0"/>
              </a:rPr>
              <a:t>Mỗi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phát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biểu</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sau</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đây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đúng</a:t>
            </a:r>
            <a:r>
              <a:rPr lang="en-US" sz="3200" dirty="0">
                <a:solidFill>
                  <a:srgbClr val="0000CC"/>
                </a:solidFill>
                <a:latin typeface="Times New Roman" pitchFamily="18" charset="0"/>
                <a:cs typeface="Times New Roman" pitchFamily="18" charset="0"/>
              </a:rPr>
              <a:t> hay </a:t>
            </a:r>
            <a:r>
              <a:rPr lang="en-US" sz="3200" dirty="0" err="1">
                <a:solidFill>
                  <a:srgbClr val="0000CC"/>
                </a:solidFill>
                <a:latin typeface="Times New Roman" pitchFamily="18" charset="0"/>
                <a:cs typeface="Times New Roman" pitchFamily="18" charset="0"/>
              </a:rPr>
              <a:t>sai</a:t>
            </a:r>
            <a:r>
              <a:rPr lang="en-US" sz="3200" dirty="0">
                <a:solidFill>
                  <a:srgbClr val="0000CC"/>
                </a:solidFill>
                <a:latin typeface="Times New Roman" pitchFamily="18" charset="0"/>
                <a:cs typeface="Times New Roman" pitchFamily="18" charset="0"/>
              </a:rPr>
              <a:t>?</a:t>
            </a:r>
          </a:p>
          <a:p>
            <a:pPr algn="just"/>
            <a:endParaRPr lang="vi-VN" sz="2800" dirty="0">
              <a:latin typeface="Times New Roman" panose="02020603050405020304" pitchFamily="18" charset="0"/>
              <a:cs typeface="Times New Roman" panose="02020603050405020304" pitchFamily="18" charset="0"/>
            </a:endParaRPr>
          </a:p>
        </p:txBody>
      </p:sp>
      <p:sp>
        <p:nvSpPr>
          <p:cNvPr id="8" name="矩形 17">
            <a:extLst>
              <a:ext uri="{FF2B5EF4-FFF2-40B4-BE49-F238E27FC236}">
                <a16:creationId xmlns:a16="http://schemas.microsoft.com/office/drawing/2014/main" xmlns="" id="{5C04D93D-0619-8242-81EC-A78459072E57}"/>
              </a:ext>
            </a:extLst>
          </p:cNvPr>
          <p:cNvSpPr/>
          <p:nvPr/>
        </p:nvSpPr>
        <p:spPr>
          <a:xfrm>
            <a:off x="957979" y="4647966"/>
            <a:ext cx="3282919" cy="1569660"/>
          </a:xfrm>
          <a:prstGeom prst="rect">
            <a:avLst/>
          </a:prstGeom>
          <a:solidFill>
            <a:srgbClr val="FFFFCC"/>
          </a:solidFill>
        </p:spPr>
        <p:txBody>
          <a:bodyPr wrap="square">
            <a:spAutoFit/>
          </a:bodyPr>
          <a:lstStyle/>
          <a:p>
            <a:pPr algn="just"/>
            <a:r>
              <a:rPr lang="en-US" sz="2400" dirty="0">
                <a:latin typeface="Times New Roman" pitchFamily="18" charset="0"/>
                <a:cs typeface="Times New Roman" pitchFamily="18" charset="0"/>
              </a:rPr>
              <a:t>Glucose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fructose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kiềm</a:t>
            </a:r>
            <a:r>
              <a:rPr lang="en-US" sz="2400" dirty="0">
                <a:latin typeface="Times New Roman" pitchFamily="18" charset="0"/>
                <a:cs typeface="Times New Roman" pitchFamily="18" charset="0"/>
              </a:rPr>
              <a:t>.</a:t>
            </a:r>
          </a:p>
        </p:txBody>
      </p:sp>
      <p:sp>
        <p:nvSpPr>
          <p:cNvPr id="9" name="矩形 18">
            <a:extLst>
              <a:ext uri="{FF2B5EF4-FFF2-40B4-BE49-F238E27FC236}">
                <a16:creationId xmlns:a16="http://schemas.microsoft.com/office/drawing/2014/main" xmlns="" id="{90D1B830-2057-C5D8-9A58-AAE96C16804D}"/>
              </a:ext>
            </a:extLst>
          </p:cNvPr>
          <p:cNvSpPr/>
          <p:nvPr/>
        </p:nvSpPr>
        <p:spPr>
          <a:xfrm>
            <a:off x="4507260" y="4614256"/>
            <a:ext cx="3090160" cy="1569660"/>
          </a:xfrm>
          <a:prstGeom prst="rect">
            <a:avLst/>
          </a:prstGeom>
          <a:solidFill>
            <a:srgbClr val="FFFFCC"/>
          </a:solidFill>
        </p:spPr>
        <p:txBody>
          <a:bodyPr wrap="square">
            <a:spAutoFit/>
          </a:bodyPr>
          <a:lstStyle/>
          <a:p>
            <a:pPr algn="just"/>
            <a:r>
              <a:rPr lang="en-US" sz="2400" dirty="0">
                <a:latin typeface="Times New Roman" pitchFamily="18" charset="0"/>
                <a:cs typeface="Times New Roman" pitchFamily="18" charset="0"/>
              </a:rPr>
              <a:t>Trong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monosaccharide,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disaccharide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polysaccharide. </a:t>
            </a:r>
            <a:endParaRPr lang="zh-CN" altLang="en-US" sz="2400" dirty="0">
              <a:latin typeface="Times New Roman" panose="02020603050405020304" pitchFamily="18" charset="0"/>
              <a:cs typeface="Times New Roman" panose="02020603050405020304" pitchFamily="18" charset="0"/>
            </a:endParaRPr>
          </a:p>
        </p:txBody>
      </p:sp>
      <p:sp>
        <p:nvSpPr>
          <p:cNvPr id="10" name="矩形 20">
            <a:extLst>
              <a:ext uri="{FF2B5EF4-FFF2-40B4-BE49-F238E27FC236}">
                <a16:creationId xmlns:a16="http://schemas.microsoft.com/office/drawing/2014/main" xmlns="" id="{C34C9258-81C8-F67A-12BC-686EBF2C147E}"/>
              </a:ext>
            </a:extLst>
          </p:cNvPr>
          <p:cNvSpPr/>
          <p:nvPr/>
        </p:nvSpPr>
        <p:spPr>
          <a:xfrm>
            <a:off x="7986751" y="4686080"/>
            <a:ext cx="3305998" cy="1200329"/>
          </a:xfrm>
          <a:prstGeom prst="rect">
            <a:avLst/>
          </a:prstGeom>
          <a:solidFill>
            <a:srgbClr val="FFFFCC"/>
          </a:solidFill>
        </p:spPr>
        <p:txBody>
          <a:bodyPr wrap="square">
            <a:spAutoFit/>
          </a:bodyPr>
          <a:lstStyle/>
          <a:p>
            <a:pPr algn="just"/>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hydroxy.</a:t>
            </a:r>
            <a:endParaRPr lang="zh-CN" altLang="en-US" sz="2400" dirty="0">
              <a:latin typeface="Times New Roman" panose="02020603050405020304" pitchFamily="18" charset="0"/>
              <a:cs typeface="Times New Roman" panose="02020603050405020304" pitchFamily="18" charset="0"/>
            </a:endParaRPr>
          </a:p>
        </p:txBody>
      </p:sp>
      <p:grpSp>
        <p:nvGrpSpPr>
          <p:cNvPr id="11" name="PA_组合 3">
            <a:extLst>
              <a:ext uri="{FF2B5EF4-FFF2-40B4-BE49-F238E27FC236}">
                <a16:creationId xmlns:a16="http://schemas.microsoft.com/office/drawing/2014/main" xmlns="" id="{1075D13A-D72C-60CE-A2A5-EC9BE4E2DC67}"/>
              </a:ext>
            </a:extLst>
          </p:cNvPr>
          <p:cNvGrpSpPr/>
          <p:nvPr>
            <p:custDataLst>
              <p:tags r:id="rId1"/>
            </p:custDataLst>
          </p:nvPr>
        </p:nvGrpSpPr>
        <p:grpSpPr>
          <a:xfrm>
            <a:off x="1184053" y="3224101"/>
            <a:ext cx="1723453" cy="2420945"/>
            <a:chOff x="1253016" y="2319316"/>
            <a:chExt cx="1723453" cy="2420945"/>
          </a:xfrm>
        </p:grpSpPr>
        <p:sp>
          <p:nvSpPr>
            <p:cNvPr id="12" name="任意多边形: 形状 2">
              <a:extLst>
                <a:ext uri="{FF2B5EF4-FFF2-40B4-BE49-F238E27FC236}">
                  <a16:creationId xmlns:a16="http://schemas.microsoft.com/office/drawing/2014/main" xmlns="" id="{EAED3EEA-34B3-4D1E-2111-345BCB946E89}"/>
                </a:ext>
              </a:extLst>
            </p:cNvPr>
            <p:cNvSpPr/>
            <p:nvPr/>
          </p:nvSpPr>
          <p:spPr>
            <a:xfrm>
              <a:off x="1253016" y="2319316"/>
              <a:ext cx="1723453" cy="2420945"/>
            </a:xfrm>
            <a:custGeom>
              <a:avLst/>
              <a:gdLst/>
              <a:ahLst/>
              <a:cxnLst/>
              <a:rect l="0" t="0" r="0" b="0"/>
              <a:pathLst>
                <a:path w="1723453" h="2420945">
                  <a:moveTo>
                    <a:pt x="0" y="0"/>
                  </a:moveTo>
                  <a:lnTo>
                    <a:pt x="1723452" y="0"/>
                  </a:lnTo>
                  <a:lnTo>
                    <a:pt x="1723452" y="2420944"/>
                  </a:lnTo>
                  <a:lnTo>
                    <a:pt x="0" y="242094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7030A0"/>
                </a:solidFill>
                <a:latin typeface="Times New Roman" panose="02020603050405020304" pitchFamily="18" charset="0"/>
                <a:cs typeface="Times New Roman" panose="02020603050405020304" pitchFamily="18" charset="0"/>
              </a:endParaRPr>
            </a:p>
          </p:txBody>
        </p:sp>
        <p:grpSp>
          <p:nvGrpSpPr>
            <p:cNvPr id="13" name="PA_组合 10">
              <a:extLst>
                <a:ext uri="{FF2B5EF4-FFF2-40B4-BE49-F238E27FC236}">
                  <a16:creationId xmlns:a16="http://schemas.microsoft.com/office/drawing/2014/main" xmlns="" id="{208DFE34-10A0-058C-4771-5224F3C0EBCE}"/>
                </a:ext>
              </a:extLst>
            </p:cNvPr>
            <p:cNvGrpSpPr/>
            <p:nvPr>
              <p:custDataLst>
                <p:tags r:id="rId6"/>
              </p:custDataLst>
            </p:nvPr>
          </p:nvGrpSpPr>
          <p:grpSpPr>
            <a:xfrm>
              <a:off x="1761017" y="2319316"/>
              <a:ext cx="1215452" cy="1201744"/>
              <a:chOff x="1761017" y="2319316"/>
              <a:chExt cx="1215452" cy="1201744"/>
            </a:xfrm>
          </p:grpSpPr>
          <p:pic>
            <p:nvPicPr>
              <p:cNvPr id="14" name="图片 1">
                <a:extLst>
                  <a:ext uri="{FF2B5EF4-FFF2-40B4-BE49-F238E27FC236}">
                    <a16:creationId xmlns:a16="http://schemas.microsoft.com/office/drawing/2014/main" xmlns="" id="{B07D09F4-6A1E-6982-3989-2754C5F19C03}"/>
                  </a:ext>
                </a:extLst>
              </p:cNvPr>
              <p:cNvPicPr>
                <a:picLocks noChangeAspect="1"/>
              </p:cNvPicPr>
              <p:nvPr/>
            </p:nvPicPr>
            <p:blipFill>
              <a:blip r:embed="rId12"/>
              <a:stretch>
                <a:fillRect/>
              </a:stretch>
            </p:blipFill>
            <p:spPr>
              <a:xfrm>
                <a:off x="1761017" y="2319316"/>
                <a:ext cx="1215452" cy="1201744"/>
              </a:xfrm>
              <a:prstGeom prst="rect">
                <a:avLst/>
              </a:prstGeom>
            </p:spPr>
          </p:pic>
          <p:sp>
            <p:nvSpPr>
              <p:cNvPr id="15" name="文本框 5">
                <a:extLst>
                  <a:ext uri="{FF2B5EF4-FFF2-40B4-BE49-F238E27FC236}">
                    <a16:creationId xmlns:a16="http://schemas.microsoft.com/office/drawing/2014/main" xmlns="" id="{62DC74CA-A598-0059-39B7-83A772105340}"/>
                  </a:ext>
                </a:extLst>
              </p:cNvPr>
              <p:cNvSpPr txBox="1"/>
              <p:nvPr/>
            </p:nvSpPr>
            <p:spPr>
              <a:xfrm>
                <a:off x="1890158" y="2658578"/>
                <a:ext cx="957169" cy="769441"/>
              </a:xfrm>
              <a:prstGeom prst="rect">
                <a:avLst/>
              </a:prstGeom>
              <a:noFill/>
            </p:spPr>
            <p:txBody>
              <a:bodyPr wrap="square" rtlCol="0">
                <a:spAutoFit/>
              </a:bodyPr>
              <a:lstStyle/>
              <a:p>
                <a:pPr algn="ctr"/>
                <a:r>
                  <a:rPr lang="en-US" altLang="zh-CN" sz="4400" b="1" dirty="0">
                    <a:solidFill>
                      <a:srgbClr val="7030A0"/>
                    </a:solidFill>
                    <a:latin typeface="Times New Roman" panose="02020603050405020304" pitchFamily="18" charset="0"/>
                    <a:cs typeface="Times New Roman" panose="02020603050405020304" pitchFamily="18" charset="0"/>
                  </a:rPr>
                  <a:t>A</a:t>
                </a:r>
                <a:endParaRPr lang="zh-CN" altLang="en-US" sz="4400" b="1" dirty="0">
                  <a:solidFill>
                    <a:srgbClr val="7030A0"/>
                  </a:solidFill>
                  <a:latin typeface="Times New Roman" panose="02020603050405020304" pitchFamily="18" charset="0"/>
                  <a:cs typeface="Times New Roman" panose="02020603050405020304" pitchFamily="18" charset="0"/>
                </a:endParaRPr>
              </a:p>
            </p:txBody>
          </p:sp>
        </p:grpSp>
      </p:grpSp>
      <p:grpSp>
        <p:nvGrpSpPr>
          <p:cNvPr id="16" name="PA_组合 22">
            <a:extLst>
              <a:ext uri="{FF2B5EF4-FFF2-40B4-BE49-F238E27FC236}">
                <a16:creationId xmlns:a16="http://schemas.microsoft.com/office/drawing/2014/main" xmlns="" id="{4044AEA4-6DD9-5FE2-7EC7-C10F7ABB45F6}"/>
              </a:ext>
            </a:extLst>
          </p:cNvPr>
          <p:cNvGrpSpPr/>
          <p:nvPr>
            <p:custDataLst>
              <p:tags r:id="rId2"/>
            </p:custDataLst>
          </p:nvPr>
        </p:nvGrpSpPr>
        <p:grpSpPr>
          <a:xfrm rot="10800000">
            <a:off x="4836888" y="3322000"/>
            <a:ext cx="1723453" cy="2471745"/>
            <a:chOff x="3801861" y="2403459"/>
            <a:chExt cx="1723453" cy="2471745"/>
          </a:xfrm>
        </p:grpSpPr>
        <p:sp>
          <p:nvSpPr>
            <p:cNvPr id="17" name="任意多边形: 形状 4">
              <a:extLst>
                <a:ext uri="{FF2B5EF4-FFF2-40B4-BE49-F238E27FC236}">
                  <a16:creationId xmlns:a16="http://schemas.microsoft.com/office/drawing/2014/main" xmlns="" id="{F65516A9-8AE0-ACD6-AA9E-E4B29F9EB0A9}"/>
                </a:ext>
              </a:extLst>
            </p:cNvPr>
            <p:cNvSpPr/>
            <p:nvPr/>
          </p:nvSpPr>
          <p:spPr>
            <a:xfrm>
              <a:off x="3801861" y="2403459"/>
              <a:ext cx="1723453" cy="2471745"/>
            </a:xfrm>
            <a:custGeom>
              <a:avLst/>
              <a:gdLst/>
              <a:ahLst/>
              <a:cxnLst/>
              <a:rect l="0" t="0" r="0" b="0"/>
              <a:pathLst>
                <a:path w="1723453" h="2471745">
                  <a:moveTo>
                    <a:pt x="0" y="0"/>
                  </a:moveTo>
                  <a:lnTo>
                    <a:pt x="1723452" y="0"/>
                  </a:lnTo>
                  <a:lnTo>
                    <a:pt x="1723452" y="2471744"/>
                  </a:lnTo>
                  <a:lnTo>
                    <a:pt x="0" y="247174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7030A0"/>
                </a:solidFill>
                <a:latin typeface="Times New Roman" panose="02020603050405020304" pitchFamily="18" charset="0"/>
                <a:cs typeface="Times New Roman" panose="02020603050405020304" pitchFamily="18" charset="0"/>
              </a:endParaRPr>
            </a:p>
          </p:txBody>
        </p:sp>
        <p:grpSp>
          <p:nvGrpSpPr>
            <p:cNvPr id="18" name="PA_组合 12">
              <a:extLst>
                <a:ext uri="{FF2B5EF4-FFF2-40B4-BE49-F238E27FC236}">
                  <a16:creationId xmlns:a16="http://schemas.microsoft.com/office/drawing/2014/main" xmlns="" id="{DB387D12-7A09-BCF9-2299-58C64C237F83}"/>
                </a:ext>
              </a:extLst>
            </p:cNvPr>
            <p:cNvGrpSpPr/>
            <p:nvPr>
              <p:custDataLst>
                <p:tags r:id="rId5"/>
              </p:custDataLst>
            </p:nvPr>
          </p:nvGrpSpPr>
          <p:grpSpPr>
            <a:xfrm>
              <a:off x="4309862" y="3673460"/>
              <a:ext cx="1215452" cy="1201744"/>
              <a:chOff x="4309862" y="3673460"/>
              <a:chExt cx="1215452" cy="1201744"/>
            </a:xfrm>
          </p:grpSpPr>
          <p:pic>
            <p:nvPicPr>
              <p:cNvPr id="19" name="图片 6">
                <a:extLst>
                  <a:ext uri="{FF2B5EF4-FFF2-40B4-BE49-F238E27FC236}">
                    <a16:creationId xmlns:a16="http://schemas.microsoft.com/office/drawing/2014/main" xmlns="" id="{1208719F-402A-AEEA-21D5-52F62FFA8545}"/>
                  </a:ext>
                </a:extLst>
              </p:cNvPr>
              <p:cNvPicPr>
                <a:picLocks noChangeAspect="1"/>
              </p:cNvPicPr>
              <p:nvPr/>
            </p:nvPicPr>
            <p:blipFill>
              <a:blip r:embed="rId12"/>
              <a:stretch>
                <a:fillRect/>
              </a:stretch>
            </p:blipFill>
            <p:spPr>
              <a:xfrm flipV="1">
                <a:off x="4309862" y="3673460"/>
                <a:ext cx="1215452" cy="1201744"/>
              </a:xfrm>
              <a:prstGeom prst="rect">
                <a:avLst/>
              </a:prstGeom>
            </p:spPr>
          </p:pic>
          <p:sp>
            <p:nvSpPr>
              <p:cNvPr id="20" name="文本框 13">
                <a:extLst>
                  <a:ext uri="{FF2B5EF4-FFF2-40B4-BE49-F238E27FC236}">
                    <a16:creationId xmlns:a16="http://schemas.microsoft.com/office/drawing/2014/main" xmlns="" id="{AD13A1EE-2287-11CD-E620-205C69A30D09}"/>
                  </a:ext>
                </a:extLst>
              </p:cNvPr>
              <p:cNvSpPr txBox="1"/>
              <p:nvPr/>
            </p:nvSpPr>
            <p:spPr>
              <a:xfrm rot="10800000">
                <a:off x="4439003" y="4063522"/>
                <a:ext cx="957169" cy="769441"/>
              </a:xfrm>
              <a:prstGeom prst="rect">
                <a:avLst/>
              </a:prstGeom>
              <a:noFill/>
            </p:spPr>
            <p:txBody>
              <a:bodyPr wrap="square" rtlCol="0">
                <a:spAutoFit/>
              </a:bodyPr>
              <a:lstStyle/>
              <a:p>
                <a:pPr algn="ctr"/>
                <a:r>
                  <a:rPr lang="en-US" altLang="zh-CN" sz="4400" b="1" dirty="0">
                    <a:solidFill>
                      <a:srgbClr val="7030A0"/>
                    </a:solidFill>
                    <a:latin typeface="Times New Roman" panose="02020603050405020304" pitchFamily="18" charset="0"/>
                    <a:cs typeface="Times New Roman" panose="02020603050405020304" pitchFamily="18" charset="0"/>
                  </a:rPr>
                  <a:t>B</a:t>
                </a:r>
                <a:endParaRPr lang="zh-CN" altLang="en-US" sz="4400" b="1" dirty="0">
                  <a:solidFill>
                    <a:srgbClr val="7030A0"/>
                  </a:solidFill>
                  <a:latin typeface="Times New Roman" panose="02020603050405020304" pitchFamily="18" charset="0"/>
                  <a:cs typeface="Times New Roman" panose="02020603050405020304" pitchFamily="18" charset="0"/>
                </a:endParaRPr>
              </a:p>
            </p:txBody>
          </p:sp>
        </p:grpSp>
      </p:grpSp>
      <p:grpSp>
        <p:nvGrpSpPr>
          <p:cNvPr id="21" name="PA_组合 25">
            <a:extLst>
              <a:ext uri="{FF2B5EF4-FFF2-40B4-BE49-F238E27FC236}">
                <a16:creationId xmlns:a16="http://schemas.microsoft.com/office/drawing/2014/main" xmlns="" id="{351841D1-4D20-A693-3BEC-5CC3B43F5597}"/>
              </a:ext>
            </a:extLst>
          </p:cNvPr>
          <p:cNvGrpSpPr/>
          <p:nvPr>
            <p:custDataLst>
              <p:tags r:id="rId3"/>
            </p:custDataLst>
          </p:nvPr>
        </p:nvGrpSpPr>
        <p:grpSpPr>
          <a:xfrm>
            <a:off x="8346542" y="3322000"/>
            <a:ext cx="1748853" cy="2522544"/>
            <a:chOff x="6211006" y="2319316"/>
            <a:chExt cx="1748853" cy="2522544"/>
          </a:xfrm>
        </p:grpSpPr>
        <p:sp>
          <p:nvSpPr>
            <p:cNvPr id="22" name="任意多边形: 形状 23">
              <a:extLst>
                <a:ext uri="{FF2B5EF4-FFF2-40B4-BE49-F238E27FC236}">
                  <a16:creationId xmlns:a16="http://schemas.microsoft.com/office/drawing/2014/main" xmlns="" id="{C804B283-E301-DB26-5D7C-EBED47E189EF}"/>
                </a:ext>
              </a:extLst>
            </p:cNvPr>
            <p:cNvSpPr/>
            <p:nvPr/>
          </p:nvSpPr>
          <p:spPr>
            <a:xfrm>
              <a:off x="6211006" y="2319316"/>
              <a:ext cx="1748853" cy="2522544"/>
            </a:xfrm>
            <a:custGeom>
              <a:avLst/>
              <a:gdLst/>
              <a:ahLst/>
              <a:cxnLst/>
              <a:rect l="0" t="0" r="0" b="0"/>
              <a:pathLst>
                <a:path w="1748853" h="2522544">
                  <a:moveTo>
                    <a:pt x="0" y="0"/>
                  </a:moveTo>
                  <a:lnTo>
                    <a:pt x="1748852" y="0"/>
                  </a:lnTo>
                  <a:lnTo>
                    <a:pt x="1748852" y="2522543"/>
                  </a:lnTo>
                  <a:lnTo>
                    <a:pt x="0" y="2522543"/>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7030A0"/>
                </a:solidFill>
                <a:latin typeface="Times New Roman" panose="02020603050405020304" pitchFamily="18" charset="0"/>
                <a:cs typeface="Times New Roman" panose="02020603050405020304" pitchFamily="18" charset="0"/>
              </a:endParaRPr>
            </a:p>
          </p:txBody>
        </p:sp>
        <p:grpSp>
          <p:nvGrpSpPr>
            <p:cNvPr id="23" name="PA_组合 11">
              <a:extLst>
                <a:ext uri="{FF2B5EF4-FFF2-40B4-BE49-F238E27FC236}">
                  <a16:creationId xmlns:a16="http://schemas.microsoft.com/office/drawing/2014/main" xmlns="" id="{4A5B25B0-B793-7191-F2AA-78058253CB19}"/>
                </a:ext>
              </a:extLst>
            </p:cNvPr>
            <p:cNvGrpSpPr/>
            <p:nvPr>
              <p:custDataLst>
                <p:tags r:id="rId4"/>
              </p:custDataLst>
            </p:nvPr>
          </p:nvGrpSpPr>
          <p:grpSpPr>
            <a:xfrm>
              <a:off x="6744407" y="2319316"/>
              <a:ext cx="1215452" cy="1201744"/>
              <a:chOff x="6744407" y="2319316"/>
              <a:chExt cx="1215452" cy="1201744"/>
            </a:xfrm>
          </p:grpSpPr>
          <p:pic>
            <p:nvPicPr>
              <p:cNvPr id="24" name="图片 7">
                <a:extLst>
                  <a:ext uri="{FF2B5EF4-FFF2-40B4-BE49-F238E27FC236}">
                    <a16:creationId xmlns:a16="http://schemas.microsoft.com/office/drawing/2014/main" xmlns="" id="{5C10125A-BC3F-2AFD-BC89-522CBB5BEA10}"/>
                  </a:ext>
                </a:extLst>
              </p:cNvPr>
              <p:cNvPicPr>
                <a:picLocks noChangeAspect="1"/>
              </p:cNvPicPr>
              <p:nvPr/>
            </p:nvPicPr>
            <p:blipFill>
              <a:blip r:embed="rId12"/>
              <a:stretch>
                <a:fillRect/>
              </a:stretch>
            </p:blipFill>
            <p:spPr>
              <a:xfrm>
                <a:off x="6744407" y="2319316"/>
                <a:ext cx="1215452" cy="1201744"/>
              </a:xfrm>
              <a:prstGeom prst="rect">
                <a:avLst/>
              </a:prstGeom>
            </p:spPr>
          </p:pic>
          <p:sp>
            <p:nvSpPr>
              <p:cNvPr id="25" name="文本框 16">
                <a:extLst>
                  <a:ext uri="{FF2B5EF4-FFF2-40B4-BE49-F238E27FC236}">
                    <a16:creationId xmlns:a16="http://schemas.microsoft.com/office/drawing/2014/main" xmlns="" id="{6C0C4780-77B4-9167-11F5-1B64B71BF537}"/>
                  </a:ext>
                </a:extLst>
              </p:cNvPr>
              <p:cNvSpPr txBox="1"/>
              <p:nvPr/>
            </p:nvSpPr>
            <p:spPr>
              <a:xfrm>
                <a:off x="6873548" y="2658578"/>
                <a:ext cx="957169" cy="769441"/>
              </a:xfrm>
              <a:prstGeom prst="rect">
                <a:avLst/>
              </a:prstGeom>
              <a:noFill/>
            </p:spPr>
            <p:txBody>
              <a:bodyPr wrap="square" rtlCol="0">
                <a:spAutoFit/>
              </a:bodyPr>
              <a:lstStyle/>
              <a:p>
                <a:pPr algn="ctr"/>
                <a:r>
                  <a:rPr lang="en-US" altLang="zh-CN" sz="4400" b="1" dirty="0">
                    <a:solidFill>
                      <a:srgbClr val="7030A0"/>
                    </a:solidFill>
                    <a:latin typeface="Times New Roman" panose="02020603050405020304" pitchFamily="18" charset="0"/>
                    <a:cs typeface="Times New Roman" panose="02020603050405020304" pitchFamily="18" charset="0"/>
                  </a:rPr>
                  <a:t>C</a:t>
                </a:r>
                <a:endParaRPr lang="zh-CN" altLang="en-US" sz="4400" b="1" dirty="0">
                  <a:solidFill>
                    <a:srgbClr val="7030A0"/>
                  </a:solidFill>
                  <a:latin typeface="Times New Roman" panose="02020603050405020304" pitchFamily="18" charset="0"/>
                  <a:cs typeface="Times New Roman" panose="02020603050405020304" pitchFamily="18" charset="0"/>
                </a:endParaRPr>
              </a:p>
            </p:txBody>
          </p:sp>
        </p:grpSp>
      </p:grpSp>
      <p:sp>
        <p:nvSpPr>
          <p:cNvPr id="4" name="Oval 3"/>
          <p:cNvSpPr/>
          <p:nvPr/>
        </p:nvSpPr>
        <p:spPr>
          <a:xfrm>
            <a:off x="2814592" y="5880584"/>
            <a:ext cx="848612" cy="674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Poor Richard" pitchFamily="18" charset="0"/>
              </a:rPr>
              <a:t>Đ</a:t>
            </a:r>
          </a:p>
        </p:txBody>
      </p:sp>
      <p:sp>
        <p:nvSpPr>
          <p:cNvPr id="29" name="Oval 28"/>
          <p:cNvSpPr/>
          <p:nvPr/>
        </p:nvSpPr>
        <p:spPr>
          <a:xfrm>
            <a:off x="6662692" y="5844544"/>
            <a:ext cx="848612" cy="674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Poor Richard" pitchFamily="18" charset="0"/>
              </a:rPr>
              <a:t>Đ</a:t>
            </a:r>
          </a:p>
        </p:txBody>
      </p:sp>
      <p:sp>
        <p:nvSpPr>
          <p:cNvPr id="30" name="Oval 29"/>
          <p:cNvSpPr/>
          <p:nvPr/>
        </p:nvSpPr>
        <p:spPr>
          <a:xfrm>
            <a:off x="9547922" y="5645046"/>
            <a:ext cx="848612" cy="674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Poor Richard" pitchFamily="18" charset="0"/>
              </a:rPr>
              <a:t>Đ</a:t>
            </a:r>
          </a:p>
        </p:txBody>
      </p:sp>
    </p:spTree>
    <p:extLst>
      <p:ext uri="{BB962C8B-B14F-4D97-AF65-F5344CB8AC3E}">
        <p14:creationId xmlns:p14="http://schemas.microsoft.com/office/powerpoint/2010/main" val="11423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905"/>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000"/>
                            </p:stCondLst>
                            <p:childTnLst>
                              <p:par>
                                <p:cTn id="48" presetID="47"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ppt_x</p:attrName>
                                        </p:attrNameLst>
                                      </p:cBhvr>
                                      <p:tavLst>
                                        <p:tav tm="0">
                                          <p:val>
                                            <p:strVal val="#ppt_x"/>
                                          </p:val>
                                        </p:tav>
                                        <p:tav tm="100000">
                                          <p:val>
                                            <p:strVal val="#ppt_x"/>
                                          </p:val>
                                        </p:tav>
                                      </p:tavLst>
                                    </p:anim>
                                    <p:anim calcmode="lin" valueType="num">
                                      <p:cBhvr>
                                        <p:cTn id="5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subTnLst>
                                    <p:audio>
                                      <p:cMediaNode>
                                        <p:cTn display="0" masterRel="sameClick">
                                          <p:stCondLst>
                                            <p:cond evt="begin" delay="0">
                                              <p:tn val="55"/>
                                            </p:cond>
                                          </p:stCondLst>
                                          <p:endCondLst>
                                            <p:cond evt="onStopAudio" delay="0">
                                              <p:tgtEl>
                                                <p:sldTgt/>
                                              </p:tgtEl>
                                            </p:cond>
                                          </p:endCondLst>
                                        </p:cTn>
                                        <p:tgtEl>
                                          <p:sndTgt r:embed="rId8" name="applause.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subTnLst>
                                    <p:audio>
                                      <p:cMediaNode>
                                        <p:cTn display="0" masterRel="sameClick">
                                          <p:stCondLst>
                                            <p:cond evt="begin" delay="0">
                                              <p:tn val="62"/>
                                            </p:cond>
                                          </p:stCondLst>
                                          <p:endCondLst>
                                            <p:cond evt="onStopAudio" delay="0">
                                              <p:tgtEl>
                                                <p:sldTgt/>
                                              </p:tgtEl>
                                            </p:cond>
                                          </p:endCondLst>
                                        </p:cTn>
                                        <p:tgtEl>
                                          <p:sndTgt r:embed="rId8" name="applause.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Effect transition="in" filter="fade">
                                      <p:cBhvr>
                                        <p:cTn id="73" dur="500"/>
                                        <p:tgtEl>
                                          <p:spTgt spid="30"/>
                                        </p:tgtEl>
                                      </p:cBhvr>
                                    </p:animEffect>
                                  </p:childTnLst>
                                  <p:subTnLst>
                                    <p:audio>
                                      <p:cMediaNode>
                                        <p:cTn display="0" masterRel="sameClick">
                                          <p:stCondLst>
                                            <p:cond evt="begin" delay="0">
                                              <p:tn val="69"/>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4"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3037" y="6259133"/>
            <a:ext cx="8912180" cy="39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1">
            <a:extLst>
              <a:ext uri="{FF2B5EF4-FFF2-40B4-BE49-F238E27FC236}">
                <a16:creationId xmlns:a16="http://schemas.microsoft.com/office/drawing/2014/main" xmlns="" id="{1D61720C-B849-B7E6-FC17-053956EDAC11}"/>
              </a:ext>
            </a:extLst>
          </p:cNvPr>
          <p:cNvGrpSpPr/>
          <p:nvPr/>
        </p:nvGrpSpPr>
        <p:grpSpPr>
          <a:xfrm>
            <a:off x="1224225" y="3404297"/>
            <a:ext cx="1731414" cy="2395020"/>
            <a:chOff x="2391843" y="2515490"/>
            <a:chExt cx="1731414" cy="2395020"/>
          </a:xfrm>
        </p:grpSpPr>
        <p:pic>
          <p:nvPicPr>
            <p:cNvPr id="4" name="图片 5">
              <a:extLst>
                <a:ext uri="{FF2B5EF4-FFF2-40B4-BE49-F238E27FC236}">
                  <a16:creationId xmlns:a16="http://schemas.microsoft.com/office/drawing/2014/main" xmlns="" id="{E44CED13-56A9-6A36-1D18-182E224CB05A}"/>
                </a:ext>
              </a:extLst>
            </p:cNvPr>
            <p:cNvPicPr>
              <a:picLocks noChangeAspect="1"/>
            </p:cNvPicPr>
            <p:nvPr/>
          </p:nvPicPr>
          <p:blipFill>
            <a:blip r:embed="rId2"/>
            <a:stretch>
              <a:fillRect/>
            </a:stretch>
          </p:blipFill>
          <p:spPr>
            <a:xfrm>
              <a:off x="3038075" y="2515490"/>
              <a:ext cx="438950" cy="774259"/>
            </a:xfrm>
            <a:prstGeom prst="rect">
              <a:avLst/>
            </a:prstGeom>
          </p:spPr>
        </p:pic>
        <p:pic>
          <p:nvPicPr>
            <p:cNvPr id="6" name="图片 8">
              <a:extLst>
                <a:ext uri="{FF2B5EF4-FFF2-40B4-BE49-F238E27FC236}">
                  <a16:creationId xmlns:a16="http://schemas.microsoft.com/office/drawing/2014/main" xmlns="" id="{DC0FD2F3-7FF4-D557-FE7D-2BF98A567A6A}"/>
                </a:ext>
              </a:extLst>
            </p:cNvPr>
            <p:cNvPicPr>
              <a:picLocks noChangeAspect="1"/>
            </p:cNvPicPr>
            <p:nvPr/>
          </p:nvPicPr>
          <p:blipFill>
            <a:blip r:embed="rId3"/>
            <a:stretch>
              <a:fillRect/>
            </a:stretch>
          </p:blipFill>
          <p:spPr>
            <a:xfrm>
              <a:off x="2391843" y="2977911"/>
              <a:ext cx="1731414" cy="1932599"/>
            </a:xfrm>
            <a:prstGeom prst="rect">
              <a:avLst/>
            </a:prstGeom>
          </p:spPr>
        </p:pic>
      </p:grpSp>
      <p:grpSp>
        <p:nvGrpSpPr>
          <p:cNvPr id="7" name="组合 2">
            <a:extLst>
              <a:ext uri="{FF2B5EF4-FFF2-40B4-BE49-F238E27FC236}">
                <a16:creationId xmlns:a16="http://schemas.microsoft.com/office/drawing/2014/main" xmlns="" id="{D4B65E03-5DFD-6FDC-B80D-118FFB7A81FE}"/>
              </a:ext>
            </a:extLst>
          </p:cNvPr>
          <p:cNvGrpSpPr/>
          <p:nvPr/>
        </p:nvGrpSpPr>
        <p:grpSpPr>
          <a:xfrm>
            <a:off x="4062675" y="3218875"/>
            <a:ext cx="1731414" cy="2395020"/>
            <a:chOff x="5230293" y="2515490"/>
            <a:chExt cx="1731414" cy="2395020"/>
          </a:xfrm>
        </p:grpSpPr>
        <p:pic>
          <p:nvPicPr>
            <p:cNvPr id="8" name="图片 15">
              <a:extLst>
                <a:ext uri="{FF2B5EF4-FFF2-40B4-BE49-F238E27FC236}">
                  <a16:creationId xmlns:a16="http://schemas.microsoft.com/office/drawing/2014/main" xmlns="" id="{6625E735-EB26-3F5B-C4B3-959A9A665407}"/>
                </a:ext>
              </a:extLst>
            </p:cNvPr>
            <p:cNvPicPr>
              <a:picLocks noChangeAspect="1"/>
            </p:cNvPicPr>
            <p:nvPr/>
          </p:nvPicPr>
          <p:blipFill>
            <a:blip r:embed="rId2"/>
            <a:stretch>
              <a:fillRect/>
            </a:stretch>
          </p:blipFill>
          <p:spPr>
            <a:xfrm>
              <a:off x="5876525" y="2515490"/>
              <a:ext cx="438950" cy="774259"/>
            </a:xfrm>
            <a:prstGeom prst="rect">
              <a:avLst/>
            </a:prstGeom>
          </p:spPr>
        </p:pic>
        <p:pic>
          <p:nvPicPr>
            <p:cNvPr id="9" name="图片 17">
              <a:extLst>
                <a:ext uri="{FF2B5EF4-FFF2-40B4-BE49-F238E27FC236}">
                  <a16:creationId xmlns:a16="http://schemas.microsoft.com/office/drawing/2014/main" xmlns="" id="{1E93E706-7FE2-9E4E-CC96-080F8B7E4531}"/>
                </a:ext>
              </a:extLst>
            </p:cNvPr>
            <p:cNvPicPr>
              <a:picLocks noChangeAspect="1"/>
            </p:cNvPicPr>
            <p:nvPr/>
          </p:nvPicPr>
          <p:blipFill>
            <a:blip r:embed="rId3"/>
            <a:stretch>
              <a:fillRect/>
            </a:stretch>
          </p:blipFill>
          <p:spPr>
            <a:xfrm>
              <a:off x="5230293" y="2977911"/>
              <a:ext cx="1731414" cy="1932599"/>
            </a:xfrm>
            <a:prstGeom prst="rect">
              <a:avLst/>
            </a:prstGeom>
          </p:spPr>
        </p:pic>
      </p:grpSp>
      <p:grpSp>
        <p:nvGrpSpPr>
          <p:cNvPr id="10" name="组合 3">
            <a:extLst>
              <a:ext uri="{FF2B5EF4-FFF2-40B4-BE49-F238E27FC236}">
                <a16:creationId xmlns:a16="http://schemas.microsoft.com/office/drawing/2014/main" xmlns="" id="{47F2E559-8A78-5B45-7116-8CDD6D414ED1}"/>
              </a:ext>
            </a:extLst>
          </p:cNvPr>
          <p:cNvGrpSpPr/>
          <p:nvPr/>
        </p:nvGrpSpPr>
        <p:grpSpPr>
          <a:xfrm>
            <a:off x="6956641" y="3244096"/>
            <a:ext cx="1731414" cy="2395020"/>
            <a:chOff x="8068743" y="2515490"/>
            <a:chExt cx="1731414" cy="2395020"/>
          </a:xfrm>
        </p:grpSpPr>
        <p:pic>
          <p:nvPicPr>
            <p:cNvPr id="11" name="图片 19">
              <a:extLst>
                <a:ext uri="{FF2B5EF4-FFF2-40B4-BE49-F238E27FC236}">
                  <a16:creationId xmlns:a16="http://schemas.microsoft.com/office/drawing/2014/main" xmlns="" id="{0EE0E2BB-B110-5670-801B-19415CE40637}"/>
                </a:ext>
              </a:extLst>
            </p:cNvPr>
            <p:cNvPicPr>
              <a:picLocks noChangeAspect="1"/>
            </p:cNvPicPr>
            <p:nvPr/>
          </p:nvPicPr>
          <p:blipFill>
            <a:blip r:embed="rId2"/>
            <a:stretch>
              <a:fillRect/>
            </a:stretch>
          </p:blipFill>
          <p:spPr>
            <a:xfrm>
              <a:off x="8714975" y="2515490"/>
              <a:ext cx="438950" cy="774259"/>
            </a:xfrm>
            <a:prstGeom prst="rect">
              <a:avLst/>
            </a:prstGeom>
          </p:spPr>
        </p:pic>
        <p:pic>
          <p:nvPicPr>
            <p:cNvPr id="12" name="图片 21">
              <a:extLst>
                <a:ext uri="{FF2B5EF4-FFF2-40B4-BE49-F238E27FC236}">
                  <a16:creationId xmlns:a16="http://schemas.microsoft.com/office/drawing/2014/main" xmlns="" id="{78CABEC4-8724-7C43-698F-607AC08E6955}"/>
                </a:ext>
              </a:extLst>
            </p:cNvPr>
            <p:cNvPicPr>
              <a:picLocks noChangeAspect="1"/>
            </p:cNvPicPr>
            <p:nvPr/>
          </p:nvPicPr>
          <p:blipFill>
            <a:blip r:embed="rId3"/>
            <a:stretch>
              <a:fillRect/>
            </a:stretch>
          </p:blipFill>
          <p:spPr>
            <a:xfrm>
              <a:off x="8068743" y="2977911"/>
              <a:ext cx="1731414" cy="1932599"/>
            </a:xfrm>
            <a:prstGeom prst="rect">
              <a:avLst/>
            </a:prstGeom>
          </p:spPr>
        </p:pic>
      </p:grpSp>
      <p:pic>
        <p:nvPicPr>
          <p:cNvPr id="13" name="图片 6">
            <a:extLst>
              <a:ext uri="{FF2B5EF4-FFF2-40B4-BE49-F238E27FC236}">
                <a16:creationId xmlns:a16="http://schemas.microsoft.com/office/drawing/2014/main" xmlns="" id="{EFD7450B-C3F2-6080-5187-D1E738295787}"/>
              </a:ext>
            </a:extLst>
          </p:cNvPr>
          <p:cNvPicPr>
            <a:picLocks noChangeAspect="1"/>
          </p:cNvPicPr>
          <p:nvPr/>
        </p:nvPicPr>
        <p:blipFill>
          <a:blip r:embed="rId4"/>
          <a:stretch>
            <a:fillRect/>
          </a:stretch>
        </p:blipFill>
        <p:spPr>
          <a:xfrm>
            <a:off x="1663175" y="2756177"/>
            <a:ext cx="853514" cy="847417"/>
          </a:xfrm>
          <a:prstGeom prst="rect">
            <a:avLst/>
          </a:prstGeom>
        </p:spPr>
      </p:pic>
      <p:pic>
        <p:nvPicPr>
          <p:cNvPr id="14" name="图片 16">
            <a:extLst>
              <a:ext uri="{FF2B5EF4-FFF2-40B4-BE49-F238E27FC236}">
                <a16:creationId xmlns:a16="http://schemas.microsoft.com/office/drawing/2014/main" xmlns="" id="{AC940F3E-98F8-0FA8-5D08-E2157381E4B7}"/>
              </a:ext>
            </a:extLst>
          </p:cNvPr>
          <p:cNvPicPr>
            <a:picLocks noChangeAspect="1"/>
          </p:cNvPicPr>
          <p:nvPr/>
        </p:nvPicPr>
        <p:blipFill>
          <a:blip r:embed="rId4"/>
          <a:stretch>
            <a:fillRect/>
          </a:stretch>
        </p:blipFill>
        <p:spPr>
          <a:xfrm>
            <a:off x="4501625" y="2756177"/>
            <a:ext cx="853514" cy="847417"/>
          </a:xfrm>
          <a:prstGeom prst="rect">
            <a:avLst/>
          </a:prstGeom>
        </p:spPr>
      </p:pic>
      <p:pic>
        <p:nvPicPr>
          <p:cNvPr id="15" name="图片 20">
            <a:extLst>
              <a:ext uri="{FF2B5EF4-FFF2-40B4-BE49-F238E27FC236}">
                <a16:creationId xmlns:a16="http://schemas.microsoft.com/office/drawing/2014/main" xmlns="" id="{1649F574-89D8-818B-C36D-C20AF95063D9}"/>
              </a:ext>
            </a:extLst>
          </p:cNvPr>
          <p:cNvPicPr>
            <a:picLocks noChangeAspect="1"/>
          </p:cNvPicPr>
          <p:nvPr/>
        </p:nvPicPr>
        <p:blipFill>
          <a:blip r:embed="rId4"/>
          <a:stretch>
            <a:fillRect/>
          </a:stretch>
        </p:blipFill>
        <p:spPr>
          <a:xfrm>
            <a:off x="7340075" y="2756177"/>
            <a:ext cx="853514" cy="847417"/>
          </a:xfrm>
          <a:prstGeom prst="rect">
            <a:avLst/>
          </a:prstGeom>
        </p:spPr>
      </p:pic>
      <p:sp>
        <p:nvSpPr>
          <p:cNvPr id="16" name="矩形 22">
            <a:extLst>
              <a:ext uri="{FF2B5EF4-FFF2-40B4-BE49-F238E27FC236}">
                <a16:creationId xmlns:a16="http://schemas.microsoft.com/office/drawing/2014/main" xmlns="" id="{EE2F3155-334E-15C8-2243-6E84D9D17662}"/>
              </a:ext>
            </a:extLst>
          </p:cNvPr>
          <p:cNvSpPr/>
          <p:nvPr/>
        </p:nvSpPr>
        <p:spPr>
          <a:xfrm>
            <a:off x="7074172" y="3657148"/>
            <a:ext cx="1269728" cy="2031325"/>
          </a:xfrm>
          <a:prstGeom prst="rect">
            <a:avLst/>
          </a:prstGeom>
        </p:spPr>
        <p:txBody>
          <a:bodyPr wrap="square">
            <a:spAutoFit/>
          </a:bodyPr>
          <a:lstStyle/>
          <a:p>
            <a:pPr lvl="0" algn="ctr">
              <a:lnSpc>
                <a:spcPct val="150000"/>
              </a:lnSpc>
            </a:pPr>
            <a:r>
              <a:rPr lang="pt-BR" sz="2800" dirty="0">
                <a:latin typeface="Times New Roman" pitchFamily="18" charset="0"/>
                <a:ea typeface="Times New Roman" panose="02020603050405020304" pitchFamily="18" charset="0"/>
                <a:cs typeface="Times New Roman" pitchFamily="18" charset="0"/>
              </a:rPr>
              <a:t>nhóm chức </a:t>
            </a:r>
            <a:r>
              <a:rPr lang="pt-BR" sz="2800" dirty="0" smtClean="0">
                <a:latin typeface="Times New Roman" pitchFamily="18" charset="0"/>
                <a:ea typeface="Times New Roman" panose="02020603050405020304" pitchFamily="18" charset="0"/>
                <a:cs typeface="Times New Roman" pitchFamily="18" charset="0"/>
              </a:rPr>
              <a:t>alcohol</a:t>
            </a:r>
            <a:endParaRPr lang="zh-CN" altLang="en-US" sz="2800" dirty="0">
              <a:latin typeface="Times New Roman" pitchFamily="18" charset="0"/>
              <a:ea typeface="汉仪夏日体W" panose="00020600040101010101" pitchFamily="18" charset="-122"/>
              <a:cs typeface="Times New Roman" pitchFamily="18" charset="0"/>
              <a:sym typeface="+mn-lt"/>
            </a:endParaRPr>
          </a:p>
        </p:txBody>
      </p:sp>
      <p:sp>
        <p:nvSpPr>
          <p:cNvPr id="17" name="矩形 23">
            <a:extLst>
              <a:ext uri="{FF2B5EF4-FFF2-40B4-BE49-F238E27FC236}">
                <a16:creationId xmlns:a16="http://schemas.microsoft.com/office/drawing/2014/main" xmlns="" id="{E7D42F5B-F582-737A-922C-CDF948580AC3}"/>
              </a:ext>
            </a:extLst>
          </p:cNvPr>
          <p:cNvSpPr/>
          <p:nvPr/>
        </p:nvSpPr>
        <p:spPr>
          <a:xfrm>
            <a:off x="4143375" y="3687620"/>
            <a:ext cx="1543050" cy="2031325"/>
          </a:xfrm>
          <a:prstGeom prst="rect">
            <a:avLst/>
          </a:prstGeom>
        </p:spPr>
        <p:txBody>
          <a:bodyPr wrap="square">
            <a:spAutoFit/>
          </a:bodyPr>
          <a:lstStyle/>
          <a:p>
            <a:pPr lvl="0" algn="ctr">
              <a:lnSpc>
                <a:spcPct val="150000"/>
              </a:lnSpc>
            </a:pPr>
            <a:r>
              <a:rPr lang="pt-BR" sz="2800" dirty="0" smtClean="0">
                <a:latin typeface="Times New Roman" pitchFamily="18" charset="0"/>
                <a:ea typeface="Times New Roman" pitchFamily="18" charset="0"/>
                <a:cs typeface="Times New Roman" pitchFamily="18" charset="0"/>
              </a:rPr>
              <a:t>nhóm </a:t>
            </a:r>
            <a:r>
              <a:rPr lang="pt-BR" sz="2800" dirty="0">
                <a:latin typeface="Times New Roman" pitchFamily="18" charset="0"/>
                <a:ea typeface="Times New Roman" pitchFamily="18" charset="0"/>
                <a:cs typeface="Times New Roman" pitchFamily="18" charset="0"/>
              </a:rPr>
              <a:t>chức </a:t>
            </a:r>
            <a:r>
              <a:rPr lang="pt-BR" sz="2800" dirty="0" smtClean="0">
                <a:latin typeface="Times New Roman" pitchFamily="18" charset="0"/>
                <a:ea typeface="Times New Roman" pitchFamily="18" charset="0"/>
                <a:cs typeface="Times New Roman" pitchFamily="18" charset="0"/>
              </a:rPr>
              <a:t>aldehyde</a:t>
            </a:r>
            <a:endParaRPr lang="zh-CN" altLang="en-US" sz="2800" dirty="0">
              <a:ea typeface="汉仪夏日体W" panose="00020600040101010101" pitchFamily="18" charset="-122"/>
              <a:cs typeface="Times New Roman" panose="02020603050405020304" pitchFamily="18" charset="0"/>
              <a:sym typeface="+mn-lt"/>
            </a:endParaRPr>
          </a:p>
        </p:txBody>
      </p:sp>
      <p:sp>
        <p:nvSpPr>
          <p:cNvPr id="18" name="矩形 25">
            <a:extLst>
              <a:ext uri="{FF2B5EF4-FFF2-40B4-BE49-F238E27FC236}">
                <a16:creationId xmlns:a16="http://schemas.microsoft.com/office/drawing/2014/main" xmlns="" id="{6F5B2952-1C07-FC09-B155-BE90C92AD7F3}"/>
              </a:ext>
            </a:extLst>
          </p:cNvPr>
          <p:cNvSpPr/>
          <p:nvPr/>
        </p:nvSpPr>
        <p:spPr>
          <a:xfrm>
            <a:off x="7082685" y="3976440"/>
            <a:ext cx="1614657" cy="661207"/>
          </a:xfrm>
          <a:prstGeom prst="rect">
            <a:avLst/>
          </a:prstGeom>
        </p:spPr>
        <p:txBody>
          <a:bodyPr wrap="square">
            <a:spAutoFit/>
          </a:bodyPr>
          <a:lstStyle/>
          <a:p>
            <a:pPr lvl="0">
              <a:lnSpc>
                <a:spcPct val="150000"/>
              </a:lnSpc>
            </a:pPr>
            <a:endParaRPr lang="zh-CN" altLang="en-US" sz="2800" dirty="0">
              <a:solidFill>
                <a:srgbClr val="000000">
                  <a:lumMod val="65000"/>
                  <a:lumOff val="35000"/>
                </a:srgbClr>
              </a:solidFill>
              <a:latin typeface="Times New Roman" panose="02020603050405020304" pitchFamily="18" charset="0"/>
              <a:ea typeface="汉仪夏日体W" panose="00020600040101010101" pitchFamily="18" charset="-122"/>
              <a:cs typeface="Times New Roman" panose="02020603050405020304" pitchFamily="18" charset="0"/>
              <a:sym typeface="+mn-lt"/>
            </a:endParaRPr>
          </a:p>
        </p:txBody>
      </p:sp>
      <p:sp>
        <p:nvSpPr>
          <p:cNvPr id="19" name="文本框 26">
            <a:extLst>
              <a:ext uri="{FF2B5EF4-FFF2-40B4-BE49-F238E27FC236}">
                <a16:creationId xmlns:a16="http://schemas.microsoft.com/office/drawing/2014/main" xmlns="" id="{120CB529-E192-3D73-4A3A-8E1ADF5FCDE7}"/>
              </a:ext>
            </a:extLst>
          </p:cNvPr>
          <p:cNvSpPr txBox="1"/>
          <p:nvPr/>
        </p:nvSpPr>
        <p:spPr>
          <a:xfrm>
            <a:off x="138803" y="4354993"/>
            <a:ext cx="1232148" cy="830997"/>
          </a:xfrm>
          <a:prstGeom prst="rect">
            <a:avLst/>
          </a:prstGeom>
          <a:noFill/>
        </p:spPr>
        <p:txBody>
          <a:bodyPr wrap="square" rtlCol="0">
            <a:spAutoFit/>
          </a:bodyPr>
          <a:lstStyle/>
          <a:p>
            <a:pPr algn="ctr"/>
            <a:r>
              <a:rPr lang="en-US" altLang="zh-CN" sz="4800" b="1" dirty="0">
                <a:solidFill>
                  <a:schemeClr val="tx1">
                    <a:lumMod val="65000"/>
                    <a:lumOff val="35000"/>
                  </a:schemeClr>
                </a:solidFill>
                <a:latin typeface="Times New Roman" panose="02020603050405020304" pitchFamily="18" charset="0"/>
                <a:cs typeface="Times New Roman" panose="02020603050405020304" pitchFamily="18" charset="0"/>
              </a:rPr>
              <a:t>A</a:t>
            </a:r>
            <a:endParaRPr lang="zh-CN" altLang="en-US" sz="48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0" name="文本框 28">
            <a:extLst>
              <a:ext uri="{FF2B5EF4-FFF2-40B4-BE49-F238E27FC236}">
                <a16:creationId xmlns:a16="http://schemas.microsoft.com/office/drawing/2014/main" xmlns="" id="{97E16142-B0E7-878B-3F8E-744197262521}"/>
              </a:ext>
            </a:extLst>
          </p:cNvPr>
          <p:cNvSpPr txBox="1"/>
          <p:nvPr/>
        </p:nvSpPr>
        <p:spPr>
          <a:xfrm>
            <a:off x="2985552" y="4354993"/>
            <a:ext cx="1232148" cy="830997"/>
          </a:xfrm>
          <a:prstGeom prst="rect">
            <a:avLst/>
          </a:prstGeom>
          <a:noFill/>
        </p:spPr>
        <p:txBody>
          <a:bodyPr wrap="square" rtlCol="0">
            <a:spAutoFit/>
          </a:bodyPr>
          <a:lstStyle/>
          <a:p>
            <a:pPr algn="ctr"/>
            <a:r>
              <a:rPr lang="en-US" altLang="zh-CN" sz="4800" b="1" dirty="0">
                <a:solidFill>
                  <a:schemeClr val="tx1">
                    <a:lumMod val="65000"/>
                    <a:lumOff val="35000"/>
                  </a:schemeClr>
                </a:solidFill>
                <a:latin typeface="Times New Roman" panose="02020603050405020304" pitchFamily="18" charset="0"/>
                <a:cs typeface="Times New Roman" panose="02020603050405020304" pitchFamily="18" charset="0"/>
              </a:rPr>
              <a:t>B</a:t>
            </a:r>
            <a:endParaRPr lang="zh-CN" altLang="en-US" sz="48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1" name="文本框 29">
            <a:extLst>
              <a:ext uri="{FF2B5EF4-FFF2-40B4-BE49-F238E27FC236}">
                <a16:creationId xmlns:a16="http://schemas.microsoft.com/office/drawing/2014/main" xmlns="" id="{A1359778-1255-9C4D-49C6-67676C6949CD}"/>
              </a:ext>
            </a:extLst>
          </p:cNvPr>
          <p:cNvSpPr txBox="1"/>
          <p:nvPr/>
        </p:nvSpPr>
        <p:spPr>
          <a:xfrm>
            <a:off x="5824001" y="4334422"/>
            <a:ext cx="1232148" cy="830997"/>
          </a:xfrm>
          <a:prstGeom prst="rect">
            <a:avLst/>
          </a:prstGeom>
          <a:noFill/>
        </p:spPr>
        <p:txBody>
          <a:bodyPr wrap="square" rtlCol="0">
            <a:spAutoFit/>
          </a:bodyPr>
          <a:lstStyle/>
          <a:p>
            <a:pPr algn="ctr"/>
            <a:r>
              <a:rPr lang="en-US" altLang="zh-CN" sz="4800" b="1" dirty="0">
                <a:solidFill>
                  <a:schemeClr val="tx1">
                    <a:lumMod val="65000"/>
                    <a:lumOff val="35000"/>
                  </a:schemeClr>
                </a:solidFill>
                <a:latin typeface="Times New Roman" panose="02020603050405020304" pitchFamily="18" charset="0"/>
                <a:cs typeface="Times New Roman" panose="02020603050405020304" pitchFamily="18" charset="0"/>
              </a:rPr>
              <a:t>C</a:t>
            </a:r>
            <a:endParaRPr lang="zh-CN" altLang="en-US" sz="48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nvGrpSpPr>
          <p:cNvPr id="22" name="组合 3">
            <a:extLst>
              <a:ext uri="{FF2B5EF4-FFF2-40B4-BE49-F238E27FC236}">
                <a16:creationId xmlns:a16="http://schemas.microsoft.com/office/drawing/2014/main" xmlns="" id="{66958D00-C5C4-6065-120C-0C96542E4283}"/>
              </a:ext>
            </a:extLst>
          </p:cNvPr>
          <p:cNvGrpSpPr/>
          <p:nvPr/>
        </p:nvGrpSpPr>
        <p:grpSpPr>
          <a:xfrm>
            <a:off x="9520100" y="3202181"/>
            <a:ext cx="1731414" cy="2395020"/>
            <a:chOff x="8068743" y="2515490"/>
            <a:chExt cx="1731414" cy="2395020"/>
          </a:xfrm>
        </p:grpSpPr>
        <p:pic>
          <p:nvPicPr>
            <p:cNvPr id="23" name="图片 19">
              <a:extLst>
                <a:ext uri="{FF2B5EF4-FFF2-40B4-BE49-F238E27FC236}">
                  <a16:creationId xmlns:a16="http://schemas.microsoft.com/office/drawing/2014/main" xmlns="" id="{16F87639-E2DB-1074-075E-4C18D542721E}"/>
                </a:ext>
              </a:extLst>
            </p:cNvPr>
            <p:cNvPicPr>
              <a:picLocks noChangeAspect="1"/>
            </p:cNvPicPr>
            <p:nvPr/>
          </p:nvPicPr>
          <p:blipFill>
            <a:blip r:embed="rId2"/>
            <a:stretch>
              <a:fillRect/>
            </a:stretch>
          </p:blipFill>
          <p:spPr>
            <a:xfrm>
              <a:off x="8714975" y="2515490"/>
              <a:ext cx="438950" cy="774259"/>
            </a:xfrm>
            <a:prstGeom prst="rect">
              <a:avLst/>
            </a:prstGeom>
          </p:spPr>
        </p:pic>
        <p:pic>
          <p:nvPicPr>
            <p:cNvPr id="24" name="图片 21">
              <a:extLst>
                <a:ext uri="{FF2B5EF4-FFF2-40B4-BE49-F238E27FC236}">
                  <a16:creationId xmlns:a16="http://schemas.microsoft.com/office/drawing/2014/main" xmlns="" id="{1DC15753-6A43-6144-C671-651F98AC4C82}"/>
                </a:ext>
              </a:extLst>
            </p:cNvPr>
            <p:cNvPicPr>
              <a:picLocks noChangeAspect="1"/>
            </p:cNvPicPr>
            <p:nvPr/>
          </p:nvPicPr>
          <p:blipFill>
            <a:blip r:embed="rId3"/>
            <a:stretch>
              <a:fillRect/>
            </a:stretch>
          </p:blipFill>
          <p:spPr>
            <a:xfrm>
              <a:off x="8068743" y="2977911"/>
              <a:ext cx="1731414" cy="1932599"/>
            </a:xfrm>
            <a:prstGeom prst="rect">
              <a:avLst/>
            </a:prstGeom>
          </p:spPr>
        </p:pic>
      </p:grpSp>
      <p:pic>
        <p:nvPicPr>
          <p:cNvPr id="25" name="图片 20">
            <a:extLst>
              <a:ext uri="{FF2B5EF4-FFF2-40B4-BE49-F238E27FC236}">
                <a16:creationId xmlns:a16="http://schemas.microsoft.com/office/drawing/2014/main" xmlns="" id="{BFDC962D-CD48-EE48-2DB0-2600CD96A6C6}"/>
              </a:ext>
            </a:extLst>
          </p:cNvPr>
          <p:cNvPicPr>
            <a:picLocks noChangeAspect="1"/>
          </p:cNvPicPr>
          <p:nvPr/>
        </p:nvPicPr>
        <p:blipFill>
          <a:blip r:embed="rId4"/>
          <a:stretch>
            <a:fillRect/>
          </a:stretch>
        </p:blipFill>
        <p:spPr>
          <a:xfrm>
            <a:off x="9959050" y="2739483"/>
            <a:ext cx="853514" cy="847417"/>
          </a:xfrm>
          <a:prstGeom prst="rect">
            <a:avLst/>
          </a:prstGeom>
        </p:spPr>
      </p:pic>
      <p:sp>
        <p:nvSpPr>
          <p:cNvPr id="26" name="矩形 25">
            <a:extLst>
              <a:ext uri="{FF2B5EF4-FFF2-40B4-BE49-F238E27FC236}">
                <a16:creationId xmlns:a16="http://schemas.microsoft.com/office/drawing/2014/main" xmlns="" id="{8DEB5A05-DDEC-40B7-014E-C9B9C266C3AE}"/>
              </a:ext>
            </a:extLst>
          </p:cNvPr>
          <p:cNvSpPr/>
          <p:nvPr/>
        </p:nvSpPr>
        <p:spPr>
          <a:xfrm>
            <a:off x="9748663" y="3671847"/>
            <a:ext cx="1281287" cy="2031325"/>
          </a:xfrm>
          <a:prstGeom prst="rect">
            <a:avLst/>
          </a:prstGeom>
        </p:spPr>
        <p:txBody>
          <a:bodyPr wrap="square">
            <a:spAutoFit/>
          </a:bodyPr>
          <a:lstStyle/>
          <a:p>
            <a:pPr lvl="0" algn="ctr">
              <a:lnSpc>
                <a:spcPct val="150000"/>
              </a:lnSpc>
            </a:pPr>
            <a:r>
              <a:rPr lang="en-US" sz="2800" dirty="0" smtClean="0">
                <a:latin typeface="Times New Roman" pitchFamily="18" charset="0"/>
                <a:cs typeface="Times New Roman" pitchFamily="18" charset="0"/>
              </a:rPr>
              <a:t>nhóm </a:t>
            </a:r>
            <a:r>
              <a:rPr lang="en-US" sz="2800" dirty="0">
                <a:latin typeface="Times New Roman" pitchFamily="18" charset="0"/>
                <a:cs typeface="Times New Roman" pitchFamily="18" charset="0"/>
              </a:rPr>
              <a:t>chức acid</a:t>
            </a:r>
            <a:endParaRPr lang="vi-VN" sz="2800" dirty="0">
              <a:latin typeface="Times New Roman" pitchFamily="18" charset="0"/>
              <a:cs typeface="Times New Roman" pitchFamily="18" charset="0"/>
            </a:endParaRPr>
          </a:p>
        </p:txBody>
      </p:sp>
      <p:sp>
        <p:nvSpPr>
          <p:cNvPr id="27" name="文本框 29">
            <a:extLst>
              <a:ext uri="{FF2B5EF4-FFF2-40B4-BE49-F238E27FC236}">
                <a16:creationId xmlns:a16="http://schemas.microsoft.com/office/drawing/2014/main" xmlns="" id="{E8AD2B01-DFB0-2534-C52F-BC3AAF12F3E3}"/>
              </a:ext>
            </a:extLst>
          </p:cNvPr>
          <p:cNvSpPr txBox="1"/>
          <p:nvPr/>
        </p:nvSpPr>
        <p:spPr>
          <a:xfrm>
            <a:off x="8442976" y="4317728"/>
            <a:ext cx="1232148" cy="830997"/>
          </a:xfrm>
          <a:prstGeom prst="rect">
            <a:avLst/>
          </a:prstGeom>
          <a:noFill/>
        </p:spPr>
        <p:txBody>
          <a:bodyPr wrap="square" rtlCol="0">
            <a:spAutoFit/>
          </a:bodyPr>
          <a:lstStyle/>
          <a:p>
            <a:pPr algn="ctr"/>
            <a:r>
              <a:rPr lang="en-US" altLang="zh-CN" sz="4800" b="1" dirty="0">
                <a:solidFill>
                  <a:schemeClr val="tx1">
                    <a:lumMod val="65000"/>
                    <a:lumOff val="35000"/>
                  </a:schemeClr>
                </a:solidFill>
                <a:latin typeface="Times New Roman" panose="02020603050405020304" pitchFamily="18" charset="0"/>
                <a:cs typeface="Times New Roman" panose="02020603050405020304" pitchFamily="18" charset="0"/>
              </a:rPr>
              <a:t>D</a:t>
            </a:r>
            <a:endParaRPr lang="zh-CN" altLang="en-US" sz="48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2CCC971E-AC30-D4A3-B1D7-867CFBA6D3C0}"/>
              </a:ext>
            </a:extLst>
          </p:cNvPr>
          <p:cNvSpPr txBox="1"/>
          <p:nvPr/>
        </p:nvSpPr>
        <p:spPr>
          <a:xfrm>
            <a:off x="1063030" y="1410400"/>
            <a:ext cx="10300290" cy="646331"/>
          </a:xfrm>
          <a:prstGeom prst="rect">
            <a:avLst/>
          </a:prstGeom>
          <a:noFill/>
        </p:spPr>
        <p:txBody>
          <a:bodyPr wrap="square">
            <a:spAutoFit/>
          </a:bodyPr>
          <a:lstStyle/>
          <a:p>
            <a:r>
              <a:rPr lang="en-US"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2: </a:t>
            </a:r>
            <a:r>
              <a:rPr lang="pt-BR" sz="3600" b="1" dirty="0">
                <a:solidFill>
                  <a:srgbClr val="0000CC"/>
                </a:solidFill>
                <a:latin typeface="Times New Roman" pitchFamily="18" charset="0"/>
                <a:ea typeface="Times New Roman" panose="02020603050405020304" pitchFamily="18" charset="0"/>
                <a:cs typeface="Times New Roman" pitchFamily="18" charset="0"/>
              </a:rPr>
              <a:t>Trong phân tử của các </a:t>
            </a:r>
            <a:r>
              <a:rPr lang="en-US" sz="3600" b="1" dirty="0">
                <a:solidFill>
                  <a:srgbClr val="0000CC"/>
                </a:solidFill>
                <a:latin typeface="Times New Roman" pitchFamily="18" charset="0"/>
                <a:ea typeface="Times New Roman" panose="02020603050405020304" pitchFamily="18" charset="0"/>
                <a:cs typeface="Times New Roman" pitchFamily="18" charset="0"/>
              </a:rPr>
              <a:t>carbohydrate</a:t>
            </a:r>
            <a:r>
              <a:rPr lang="pt-BR" sz="3600" b="1" dirty="0">
                <a:solidFill>
                  <a:srgbClr val="0000CC"/>
                </a:solidFill>
                <a:latin typeface="Times New Roman" pitchFamily="18" charset="0"/>
                <a:ea typeface="Times New Roman" panose="02020603050405020304" pitchFamily="18" charset="0"/>
                <a:cs typeface="Times New Roman" pitchFamily="18" charset="0"/>
              </a:rPr>
              <a:t> luôn có</a:t>
            </a:r>
            <a:endParaRPr lang="vi-VN" sz="3600" b="1" dirty="0">
              <a:solidFill>
                <a:srgbClr val="0000CC"/>
              </a:solidFill>
              <a:latin typeface="Times New Roman" pitchFamily="18" charset="0"/>
              <a:cs typeface="Times New Roman" pitchFamily="18" charset="0"/>
            </a:endParaRPr>
          </a:p>
        </p:txBody>
      </p:sp>
      <p:sp>
        <p:nvSpPr>
          <p:cNvPr id="29" name="Rectangle: Rounded Corners 28">
            <a:extLst>
              <a:ext uri="{FF2B5EF4-FFF2-40B4-BE49-F238E27FC236}">
                <a16:creationId xmlns:a16="http://schemas.microsoft.com/office/drawing/2014/main" xmlns="" id="{332A6E89-F030-B85C-6E86-1E89541BDCE1}"/>
              </a:ext>
            </a:extLst>
          </p:cNvPr>
          <p:cNvSpPr/>
          <p:nvPr/>
        </p:nvSpPr>
        <p:spPr>
          <a:xfrm>
            <a:off x="7056149" y="3793557"/>
            <a:ext cx="1386827" cy="1803644"/>
          </a:xfrm>
          <a:prstGeom prst="roundRect">
            <a:avLst/>
          </a:prstGeom>
          <a:noFill/>
          <a:ln w="285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矩形 25">
            <a:extLst>
              <a:ext uri="{FF2B5EF4-FFF2-40B4-BE49-F238E27FC236}">
                <a16:creationId xmlns:a16="http://schemas.microsoft.com/office/drawing/2014/main" xmlns="" id="{8930586A-8646-507E-8D4F-DA2AC594216C}"/>
              </a:ext>
            </a:extLst>
          </p:cNvPr>
          <p:cNvSpPr/>
          <p:nvPr/>
        </p:nvSpPr>
        <p:spPr>
          <a:xfrm>
            <a:off x="1395246" y="3793557"/>
            <a:ext cx="1614657" cy="2031325"/>
          </a:xfrm>
          <a:prstGeom prst="rect">
            <a:avLst/>
          </a:prstGeom>
        </p:spPr>
        <p:txBody>
          <a:bodyPr wrap="square">
            <a:spAutoFit/>
          </a:bodyPr>
          <a:lstStyle/>
          <a:p>
            <a:pPr lvl="0" algn="ctr">
              <a:lnSpc>
                <a:spcPct val="150000"/>
              </a:lnSpc>
            </a:pPr>
            <a:r>
              <a:rPr lang="en-US" sz="2800" dirty="0" smtClean="0">
                <a:latin typeface="Times New Roman" pitchFamily="18" charset="0"/>
                <a:cs typeface="Times New Roman" pitchFamily="18" charset="0"/>
              </a:rPr>
              <a:t>nhóm </a:t>
            </a:r>
            <a:r>
              <a:rPr lang="en-US" sz="2800" dirty="0">
                <a:latin typeface="Times New Roman" pitchFamily="18" charset="0"/>
                <a:cs typeface="Times New Roman" pitchFamily="18" charset="0"/>
              </a:rPr>
              <a:t>chức ketone</a:t>
            </a:r>
            <a:endParaRPr lang="vi-VN" sz="2800" dirty="0">
              <a:latin typeface="Times New Roman" pitchFamily="18" charset="0"/>
              <a:cs typeface="Times New Roman" pitchFamily="18" charset="0"/>
            </a:endParaRPr>
          </a:p>
        </p:txBody>
      </p:sp>
      <p:pic>
        <p:nvPicPr>
          <p:cNvPr id="31" name="Picture 30">
            <a:hlinkClick r:id="rId5" action="ppaction://hlinksldjump"/>
            <a:extLst>
              <a:ext uri="{FF2B5EF4-FFF2-40B4-BE49-F238E27FC236}">
                <a16:creationId xmlns:a16="http://schemas.microsoft.com/office/drawing/2014/main" xmlns="" id="{A31E8C88-B77B-792A-7F71-65C647158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003262">
            <a:off x="10571797" y="5620279"/>
            <a:ext cx="1351760" cy="1351760"/>
          </a:xfrm>
          <a:prstGeom prst="rect">
            <a:avLst/>
          </a:prstGeom>
        </p:spPr>
      </p:pic>
      <p:pic>
        <p:nvPicPr>
          <p:cNvPr id="3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51" y="0"/>
            <a:ext cx="11858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25201" y="-15875"/>
            <a:ext cx="9159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p:cNvCxnSpPr/>
          <p:nvPr/>
        </p:nvCxnSpPr>
        <p:spPr>
          <a:xfrm>
            <a:off x="31751" y="948611"/>
            <a:ext cx="12160249" cy="0"/>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1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53" presetClass="entr" presetSubtype="52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fltVal val="0.5"/>
                                          </p:val>
                                        </p:tav>
                                        <p:tav tm="100000">
                                          <p:val>
                                            <p:strVal val="#ppt_x"/>
                                          </p:val>
                                        </p:tav>
                                      </p:tavLst>
                                    </p:anim>
                                    <p:anim calcmode="lin" valueType="num">
                                      <p:cBhvr>
                                        <p:cTn id="29" dur="500" fill="hold"/>
                                        <p:tgtEl>
                                          <p:spTgt spid="15"/>
                                        </p:tgtEl>
                                        <p:attrNameLst>
                                          <p:attrName>ppt_y</p:attrName>
                                        </p:attrNameLst>
                                      </p:cBhvr>
                                      <p:tavLst>
                                        <p:tav tm="0">
                                          <p:val>
                                            <p:fltVal val="0.5"/>
                                          </p:val>
                                        </p:tav>
                                        <p:tav tm="100000">
                                          <p:val>
                                            <p:strVal val="#ppt_y"/>
                                          </p:val>
                                        </p:tav>
                                      </p:tavLst>
                                    </p:anim>
                                  </p:childTnLst>
                                </p:cTn>
                              </p:par>
                            </p:childTnLst>
                          </p:cTn>
                        </p:par>
                        <p:par>
                          <p:cTn id="30" fill="hold">
                            <p:stCondLst>
                              <p:cond delay="500"/>
                            </p:stCondLst>
                            <p:childTnLst>
                              <p:par>
                                <p:cTn id="31" presetID="17"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ppt_h/2"/>
                                          </p:val>
                                        </p:tav>
                                        <p:tav tm="100000">
                                          <p:val>
                                            <p:strVal val="#ppt_y"/>
                                          </p:val>
                                        </p:tav>
                                      </p:tavLst>
                                    </p:anim>
                                    <p:anim calcmode="lin" valueType="num">
                                      <p:cBhvr>
                                        <p:cTn id="35" dur="500" fill="hold"/>
                                        <p:tgtEl>
                                          <p:spTgt spid="10"/>
                                        </p:tgtEl>
                                        <p:attrNameLst>
                                          <p:attrName>ppt_w</p:attrName>
                                        </p:attrNameLst>
                                      </p:cBhvr>
                                      <p:tavLst>
                                        <p:tav tm="0">
                                          <p:val>
                                            <p:strVal val="#ppt_w"/>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
                                          </p:val>
                                        </p:tav>
                                        <p:tav tm="100000">
                                          <p:val>
                                            <p:strVal val="#ppt_x"/>
                                          </p:val>
                                        </p:tav>
                                      </p:tavLst>
                                    </p:anim>
                                    <p:anim calcmode="lin" valueType="num">
                                      <p:cBhvr>
                                        <p:cTn id="40" dur="500" fill="hold"/>
                                        <p:tgtEl>
                                          <p:spTgt spid="2"/>
                                        </p:tgtEl>
                                        <p:attrNameLst>
                                          <p:attrName>ppt_y</p:attrName>
                                        </p:attrNameLst>
                                      </p:cBhvr>
                                      <p:tavLst>
                                        <p:tav tm="0">
                                          <p:val>
                                            <p:strVal val="#ppt_y-#ppt_h/2"/>
                                          </p:val>
                                        </p:tav>
                                        <p:tav tm="100000">
                                          <p:val>
                                            <p:strVal val="#ppt_y"/>
                                          </p:val>
                                        </p:tav>
                                      </p:tavLst>
                                    </p:anim>
                                    <p:anim calcmode="lin" valueType="num">
                                      <p:cBhvr>
                                        <p:cTn id="41" dur="500" fill="hold"/>
                                        <p:tgtEl>
                                          <p:spTgt spid="2"/>
                                        </p:tgtEl>
                                        <p:attrNameLst>
                                          <p:attrName>ppt_w</p:attrName>
                                        </p:attrNameLst>
                                      </p:cBhvr>
                                      <p:tavLst>
                                        <p:tav tm="0">
                                          <p:val>
                                            <p:strVal val="#ppt_w"/>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childTnLst>
                                </p:cTn>
                              </p:par>
                              <p:par>
                                <p:cTn id="43" presetID="17" presetClass="entr" presetSubtype="1"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ppt_x"/>
                                          </p:val>
                                        </p:tav>
                                        <p:tav tm="100000">
                                          <p:val>
                                            <p:strVal val="#ppt_x"/>
                                          </p:val>
                                        </p:tav>
                                      </p:tavLst>
                                    </p:anim>
                                    <p:anim calcmode="lin" valueType="num">
                                      <p:cBhvr>
                                        <p:cTn id="46" dur="500" fill="hold"/>
                                        <p:tgtEl>
                                          <p:spTgt spid="7"/>
                                        </p:tgtEl>
                                        <p:attrNameLst>
                                          <p:attrName>ppt_y</p:attrName>
                                        </p:attrNameLst>
                                      </p:cBhvr>
                                      <p:tavLst>
                                        <p:tav tm="0">
                                          <p:val>
                                            <p:strVal val="#ppt_y-#ppt_h/2"/>
                                          </p:val>
                                        </p:tav>
                                        <p:tav tm="100000">
                                          <p:val>
                                            <p:strVal val="#ppt_y"/>
                                          </p:val>
                                        </p:tav>
                                      </p:tavLst>
                                    </p:anim>
                                    <p:anim calcmode="lin" valueType="num">
                                      <p:cBhvr>
                                        <p:cTn id="47" dur="500" fill="hold"/>
                                        <p:tgtEl>
                                          <p:spTgt spid="7"/>
                                        </p:tgtEl>
                                        <p:attrNameLst>
                                          <p:attrName>ppt_w</p:attrName>
                                        </p:attrNameLst>
                                      </p:cBhvr>
                                      <p:tavLst>
                                        <p:tav tm="0">
                                          <p:val>
                                            <p:strVal val="#ppt_w"/>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childTnLst>
                                </p:cTn>
                              </p:par>
                            </p:childTnLst>
                          </p:cTn>
                        </p:par>
                        <p:par>
                          <p:cTn id="49" fill="hold">
                            <p:stCondLst>
                              <p:cond delay="1000"/>
                            </p:stCondLst>
                            <p:childTnLst>
                              <p:par>
                                <p:cTn id="50" presetID="12" presetClass="entr" presetSubtype="2"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left)">
                                      <p:cBhvr>
                                        <p:cTn id="53" dur="500"/>
                                        <p:tgtEl>
                                          <p:spTgt spid="19"/>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left)">
                                      <p:cBhvr>
                                        <p:cTn id="57" dur="500"/>
                                        <p:tgtEl>
                                          <p:spTgt spid="20"/>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p:tgtEl>
                                          <p:spTgt spid="21"/>
                                        </p:tgtEl>
                                        <p:attrNameLst>
                                          <p:attrName>ppt_x</p:attrName>
                                        </p:attrNameLst>
                                      </p:cBhvr>
                                      <p:tavLst>
                                        <p:tav tm="0">
                                          <p:val>
                                            <p:strVal val="#ppt_x+#ppt_w*1.125000"/>
                                          </p:val>
                                        </p:tav>
                                        <p:tav tm="100000">
                                          <p:val>
                                            <p:strVal val="#ppt_x"/>
                                          </p:val>
                                        </p:tav>
                                      </p:tavLst>
                                    </p:anim>
                                    <p:animEffect transition="in" filter="wipe(left)">
                                      <p:cBhvr>
                                        <p:cTn id="61" dur="500"/>
                                        <p:tgtEl>
                                          <p:spTgt spid="21"/>
                                        </p:tgtEl>
                                      </p:cBhvr>
                                    </p:animEffect>
                                  </p:childTnLst>
                                </p:cTn>
                              </p:par>
                            </p:childTnLst>
                          </p:cTn>
                        </p:par>
                        <p:par>
                          <p:cTn id="62" fill="hold">
                            <p:stCondLst>
                              <p:cond delay="1500"/>
                            </p:stCondLst>
                            <p:childTnLst>
                              <p:par>
                                <p:cTn id="63" presetID="41" presetClass="entr" presetSubtype="0" fill="hold" grpId="0" nodeType="afterEffect">
                                  <p:stCondLst>
                                    <p:cond delay="0"/>
                                  </p:stCondLst>
                                  <p:iterate type="lt">
                                    <p:tmPct val="2000"/>
                                  </p:iterate>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6"/>
                                        </p:tgtEl>
                                        <p:attrNameLst>
                                          <p:attrName>ppt_y</p:attrName>
                                        </p:attrNameLst>
                                      </p:cBhvr>
                                      <p:tavLst>
                                        <p:tav tm="0">
                                          <p:val>
                                            <p:strVal val="#ppt_y"/>
                                          </p:val>
                                        </p:tav>
                                        <p:tav tm="100000">
                                          <p:val>
                                            <p:strVal val="#ppt_y"/>
                                          </p:val>
                                        </p:tav>
                                      </p:tavLst>
                                    </p:anim>
                                    <p:anim calcmode="lin" valueType="num">
                                      <p:cBhvr>
                                        <p:cTn id="6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6"/>
                                        </p:tgtEl>
                                      </p:cBhvr>
                                    </p:animEffect>
                                  </p:childTnLst>
                                </p:cTn>
                              </p:par>
                              <p:par>
                                <p:cTn id="70" presetID="41" presetClass="entr" presetSubtype="0" fill="hold" grpId="0" nodeType="withEffect">
                                  <p:stCondLst>
                                    <p:cond delay="0"/>
                                  </p:stCondLst>
                                  <p:iterate type="lt">
                                    <p:tmPct val="2000"/>
                                  </p:iterate>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7"/>
                                        </p:tgtEl>
                                        <p:attrNameLst>
                                          <p:attrName>ppt_y</p:attrName>
                                        </p:attrNameLst>
                                      </p:cBhvr>
                                      <p:tavLst>
                                        <p:tav tm="0">
                                          <p:val>
                                            <p:strVal val="#ppt_y"/>
                                          </p:val>
                                        </p:tav>
                                        <p:tav tm="100000">
                                          <p:val>
                                            <p:strVal val="#ppt_y"/>
                                          </p:val>
                                        </p:tav>
                                      </p:tavLst>
                                    </p:anim>
                                    <p:anim calcmode="lin" valueType="num">
                                      <p:cBhvr>
                                        <p:cTn id="7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7"/>
                                        </p:tgtEl>
                                      </p:cBhvr>
                                    </p:animEffect>
                                  </p:childTnLst>
                                </p:cTn>
                              </p:par>
                              <p:par>
                                <p:cTn id="77" presetID="41" presetClass="entr" presetSubtype="0" fill="hold" grpId="0" nodeType="withEffect" nodePh="1">
                                  <p:stCondLst>
                                    <p:cond delay="0"/>
                                  </p:stCondLst>
                                  <p:endCondLst>
                                    <p:cond evt="begin" delay="0">
                                      <p:tn val="77"/>
                                    </p:cond>
                                  </p:endCondLst>
                                  <p:iterate type="lt">
                                    <p:tmPct val="2000"/>
                                  </p:iterate>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8"/>
                                        </p:tgtEl>
                                        <p:attrNameLst>
                                          <p:attrName>ppt_y</p:attrName>
                                        </p:attrNameLst>
                                      </p:cBhvr>
                                      <p:tavLst>
                                        <p:tav tm="0">
                                          <p:val>
                                            <p:strVal val="#ppt_y"/>
                                          </p:val>
                                        </p:tav>
                                        <p:tav tm="100000">
                                          <p:val>
                                            <p:strVal val="#ppt_y"/>
                                          </p:val>
                                        </p:tav>
                                      </p:tavLst>
                                    </p:anim>
                                    <p:anim calcmode="lin" valueType="num">
                                      <p:cBhvr>
                                        <p:cTn id="8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8"/>
                                        </p:tgtEl>
                                      </p:cBhvr>
                                    </p:animEffect>
                                  </p:childTnLst>
                                </p:cTn>
                              </p:par>
                              <p:par>
                                <p:cTn id="84" presetID="53" presetClass="entr" presetSubtype="528"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anim calcmode="lin" valueType="num">
                                      <p:cBhvr>
                                        <p:cTn id="89" dur="500" fill="hold"/>
                                        <p:tgtEl>
                                          <p:spTgt spid="25"/>
                                        </p:tgtEl>
                                        <p:attrNameLst>
                                          <p:attrName>ppt_x</p:attrName>
                                        </p:attrNameLst>
                                      </p:cBhvr>
                                      <p:tavLst>
                                        <p:tav tm="0">
                                          <p:val>
                                            <p:fltVal val="0.5"/>
                                          </p:val>
                                        </p:tav>
                                        <p:tav tm="100000">
                                          <p:val>
                                            <p:strVal val="#ppt_x"/>
                                          </p:val>
                                        </p:tav>
                                      </p:tavLst>
                                    </p:anim>
                                    <p:anim calcmode="lin" valueType="num">
                                      <p:cBhvr>
                                        <p:cTn id="90" dur="500" fill="hold"/>
                                        <p:tgtEl>
                                          <p:spTgt spid="25"/>
                                        </p:tgtEl>
                                        <p:attrNameLst>
                                          <p:attrName>ppt_y</p:attrName>
                                        </p:attrNameLst>
                                      </p:cBhvr>
                                      <p:tavLst>
                                        <p:tav tm="0">
                                          <p:val>
                                            <p:fltVal val="0.5"/>
                                          </p:val>
                                        </p:tav>
                                        <p:tav tm="100000">
                                          <p:val>
                                            <p:strVal val="#ppt_y"/>
                                          </p:val>
                                        </p:tav>
                                      </p:tavLst>
                                    </p:anim>
                                  </p:childTnLst>
                                </p:cTn>
                              </p:par>
                            </p:childTnLst>
                          </p:cTn>
                        </p:par>
                        <p:par>
                          <p:cTn id="91" fill="hold">
                            <p:stCondLst>
                              <p:cond delay="2150"/>
                            </p:stCondLst>
                            <p:childTnLst>
                              <p:par>
                                <p:cTn id="92" presetID="17" presetClass="entr" presetSubtype="1"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ppt_x</p:attrName>
                                        </p:attrNameLst>
                                      </p:cBhvr>
                                      <p:tavLst>
                                        <p:tav tm="0">
                                          <p:val>
                                            <p:strVal val="#ppt_x"/>
                                          </p:val>
                                        </p:tav>
                                        <p:tav tm="100000">
                                          <p:val>
                                            <p:strVal val="#ppt_x"/>
                                          </p:val>
                                        </p:tav>
                                      </p:tavLst>
                                    </p:anim>
                                    <p:anim calcmode="lin" valueType="num">
                                      <p:cBhvr>
                                        <p:cTn id="95" dur="500" fill="hold"/>
                                        <p:tgtEl>
                                          <p:spTgt spid="22"/>
                                        </p:tgtEl>
                                        <p:attrNameLst>
                                          <p:attrName>ppt_y</p:attrName>
                                        </p:attrNameLst>
                                      </p:cBhvr>
                                      <p:tavLst>
                                        <p:tav tm="0">
                                          <p:val>
                                            <p:strVal val="#ppt_y-#ppt_h/2"/>
                                          </p:val>
                                        </p:tav>
                                        <p:tav tm="100000">
                                          <p:val>
                                            <p:strVal val="#ppt_y"/>
                                          </p:val>
                                        </p:tav>
                                      </p:tavLst>
                                    </p:anim>
                                    <p:anim calcmode="lin" valueType="num">
                                      <p:cBhvr>
                                        <p:cTn id="96" dur="500" fill="hold"/>
                                        <p:tgtEl>
                                          <p:spTgt spid="22"/>
                                        </p:tgtEl>
                                        <p:attrNameLst>
                                          <p:attrName>ppt_w</p:attrName>
                                        </p:attrNameLst>
                                      </p:cBhvr>
                                      <p:tavLst>
                                        <p:tav tm="0">
                                          <p:val>
                                            <p:strVal val="#ppt_w"/>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childTnLst>
                                </p:cTn>
                              </p:par>
                              <p:par>
                                <p:cTn id="98" presetID="12" presetClass="entr" presetSubtype="2"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p:tgtEl>
                                          <p:spTgt spid="27"/>
                                        </p:tgtEl>
                                        <p:attrNameLst>
                                          <p:attrName>ppt_x</p:attrName>
                                        </p:attrNameLst>
                                      </p:cBhvr>
                                      <p:tavLst>
                                        <p:tav tm="0">
                                          <p:val>
                                            <p:strVal val="#ppt_x+#ppt_w*1.125000"/>
                                          </p:val>
                                        </p:tav>
                                        <p:tav tm="100000">
                                          <p:val>
                                            <p:strVal val="#ppt_x"/>
                                          </p:val>
                                        </p:tav>
                                      </p:tavLst>
                                    </p:anim>
                                    <p:animEffect transition="in" filter="wipe(left)">
                                      <p:cBhvr>
                                        <p:cTn id="101" dur="500"/>
                                        <p:tgtEl>
                                          <p:spTgt spid="27"/>
                                        </p:tgtEl>
                                      </p:cBhvr>
                                    </p:animEffect>
                                  </p:childTnLst>
                                </p:cTn>
                              </p:par>
                              <p:par>
                                <p:cTn id="102" presetID="41" presetClass="entr" presetSubtype="0" fill="hold" grpId="0" nodeType="withEffect">
                                  <p:stCondLst>
                                    <p:cond delay="0"/>
                                  </p:stCondLst>
                                  <p:iterate type="lt">
                                    <p:tmPct val="2000"/>
                                  </p:iterate>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6"/>
                                        </p:tgtEl>
                                        <p:attrNameLst>
                                          <p:attrName>ppt_y</p:attrName>
                                        </p:attrNameLst>
                                      </p:cBhvr>
                                      <p:tavLst>
                                        <p:tav tm="0">
                                          <p:val>
                                            <p:strVal val="#ppt_y"/>
                                          </p:val>
                                        </p:tav>
                                        <p:tav tm="100000">
                                          <p:val>
                                            <p:strVal val="#ppt_y"/>
                                          </p:val>
                                        </p:tav>
                                      </p:tavLst>
                                    </p:anim>
                                    <p:anim calcmode="lin" valueType="num">
                                      <p:cBhvr>
                                        <p:cTn id="10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barn(inVertical)">
                                      <p:cBhvr>
                                        <p:cTn id="1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6" grpId="0"/>
      <p:bldP spid="27" grpId="0"/>
      <p:bldP spid="29" grpId="0" animBg="1"/>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MH" val="20170802082009"/>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MH" val="20170801162734"/>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801162734"/>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801162734"/>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70801162734"/>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MH" val="20170802082009"/>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80208200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802082009"/>
  <p:tag name="MH_LIBRARY" val="GRAPHIC"/>
  <p:tag name="MH_TYPE" val="Other"/>
  <p:tag name="MH_ORDER"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2264</TotalTime>
  <Words>844</Words>
  <Application>Microsoft Office PowerPoint</Application>
  <PresentationFormat>Custom</PresentationFormat>
  <Paragraphs>121</Paragraphs>
  <Slides>21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cp:lastModifiedBy>
  <cp:revision>202</cp:revision>
  <cp:lastPrinted>2023-11-07T22:09:43Z</cp:lastPrinted>
  <dcterms:created xsi:type="dcterms:W3CDTF">2022-11-02T16:52:07Z</dcterms:created>
  <dcterms:modified xsi:type="dcterms:W3CDTF">2024-08-30T07:46:48Z</dcterms:modified>
</cp:coreProperties>
</file>