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wma" ContentType="audio/x-ms-wma"/>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61" r:id="rId2"/>
    <p:sldMasterId id="2147483830" r:id="rId3"/>
  </p:sldMasterIdLst>
  <p:notesMasterIdLst>
    <p:notesMasterId r:id="rId66"/>
  </p:notesMasterIdLst>
  <p:sldIdLst>
    <p:sldId id="257" r:id="rId4"/>
    <p:sldId id="295" r:id="rId5"/>
    <p:sldId id="365" r:id="rId6"/>
    <p:sldId id="366" r:id="rId7"/>
    <p:sldId id="347" r:id="rId8"/>
    <p:sldId id="328" r:id="rId9"/>
    <p:sldId id="329" r:id="rId10"/>
    <p:sldId id="330" r:id="rId11"/>
    <p:sldId id="354" r:id="rId12"/>
    <p:sldId id="353" r:id="rId13"/>
    <p:sldId id="333" r:id="rId14"/>
    <p:sldId id="335" r:id="rId15"/>
    <p:sldId id="331" r:id="rId16"/>
    <p:sldId id="318" r:id="rId17"/>
    <p:sldId id="337" r:id="rId18"/>
    <p:sldId id="336" r:id="rId19"/>
    <p:sldId id="321" r:id="rId20"/>
    <p:sldId id="294" r:id="rId21"/>
    <p:sldId id="334" r:id="rId22"/>
    <p:sldId id="339" r:id="rId23"/>
    <p:sldId id="340" r:id="rId24"/>
    <p:sldId id="319" r:id="rId25"/>
    <p:sldId id="341" r:id="rId26"/>
    <p:sldId id="346" r:id="rId27"/>
    <p:sldId id="296" r:id="rId28"/>
    <p:sldId id="342" r:id="rId29"/>
    <p:sldId id="356" r:id="rId30"/>
    <p:sldId id="357" r:id="rId31"/>
    <p:sldId id="358" r:id="rId32"/>
    <p:sldId id="355" r:id="rId33"/>
    <p:sldId id="297" r:id="rId34"/>
    <p:sldId id="298" r:id="rId35"/>
    <p:sldId id="299" r:id="rId36"/>
    <p:sldId id="300" r:id="rId37"/>
    <p:sldId id="301" r:id="rId38"/>
    <p:sldId id="302" r:id="rId39"/>
    <p:sldId id="359" r:id="rId40"/>
    <p:sldId id="360" r:id="rId41"/>
    <p:sldId id="343" r:id="rId42"/>
    <p:sldId id="256" r:id="rId43"/>
    <p:sldId id="272" r:id="rId44"/>
    <p:sldId id="277" r:id="rId45"/>
    <p:sldId id="278" r:id="rId46"/>
    <p:sldId id="279" r:id="rId47"/>
    <p:sldId id="280" r:id="rId48"/>
    <p:sldId id="281" r:id="rId49"/>
    <p:sldId id="282" r:id="rId50"/>
    <p:sldId id="361" r:id="rId51"/>
    <p:sldId id="362" r:id="rId52"/>
    <p:sldId id="267" r:id="rId53"/>
    <p:sldId id="258" r:id="rId54"/>
    <p:sldId id="259" r:id="rId55"/>
    <p:sldId id="260" r:id="rId56"/>
    <p:sldId id="261" r:id="rId57"/>
    <p:sldId id="363" r:id="rId58"/>
    <p:sldId id="264" r:id="rId59"/>
    <p:sldId id="263" r:id="rId60"/>
    <p:sldId id="265" r:id="rId61"/>
    <p:sldId id="266" r:id="rId62"/>
    <p:sldId id="268" r:id="rId63"/>
    <p:sldId id="269" r:id="rId64"/>
    <p:sldId id="270" r:id="rId65"/>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uong Nguyen" initials="PN" lastIdx="2" clrIdx="0">
    <p:extLst>
      <p:ext uri="{19B8F6BF-5375-455C-9EA6-DF929625EA0E}">
        <p15:presenceInfo xmlns:p15="http://schemas.microsoft.com/office/powerpoint/2012/main" userId="35c48fb555943a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9" autoAdjust="0"/>
    <p:restoredTop sz="93792" autoAdjust="0"/>
  </p:normalViewPr>
  <p:slideViewPr>
    <p:cSldViewPr snapToGrid="0">
      <p:cViewPr varScale="1">
        <p:scale>
          <a:sx n="73" d="100"/>
          <a:sy n="73" d="100"/>
        </p:scale>
        <p:origin x="576"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1T14:31:53.407" idx="2">
    <p:pos x="10" y="10"/>
    <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69.wmf"/><Relationship Id="rId5" Type="http://schemas.openxmlformats.org/officeDocument/2006/relationships/image" Target="../media/image80.emf"/><Relationship Id="rId4" Type="http://schemas.openxmlformats.org/officeDocument/2006/relationships/image" Target="../media/image7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wmf"/><Relationship Id="rId1" Type="http://schemas.openxmlformats.org/officeDocument/2006/relationships/image" Target="../media/image71.wmf"/><Relationship Id="rId4" Type="http://schemas.openxmlformats.org/officeDocument/2006/relationships/image" Target="../media/image7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7A23690-1A5A-419E-B266-0C94662BFEDE}" type="datetimeFigureOut">
              <a:rPr lang="en-US" smtClean="0"/>
              <a:t>4/10/2024</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7DBE18F-53DF-460A-97F1-86DB1008B80E}" type="slidenum">
              <a:rPr lang="en-US" smtClean="0"/>
              <a:t>‹#›</a:t>
            </a:fld>
            <a:endParaRPr lang="en-US"/>
          </a:p>
        </p:txBody>
      </p:sp>
    </p:spTree>
    <p:extLst>
      <p:ext uri="{BB962C8B-B14F-4D97-AF65-F5344CB8AC3E}">
        <p14:creationId xmlns:p14="http://schemas.microsoft.com/office/powerpoint/2010/main" val="406549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DBE18F-53DF-460A-97F1-86DB1008B80E}" type="slidenum">
              <a:rPr lang="en-US" smtClean="0"/>
              <a:t>1</a:t>
            </a:fld>
            <a:endParaRPr lang="en-US"/>
          </a:p>
        </p:txBody>
      </p:sp>
    </p:spTree>
    <p:extLst>
      <p:ext uri="{BB962C8B-B14F-4D97-AF65-F5344CB8AC3E}">
        <p14:creationId xmlns:p14="http://schemas.microsoft.com/office/powerpoint/2010/main" val="147742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F102349-EE2D-68D1-32B5-258BD935395E}"/>
              </a:ext>
            </a:extLst>
          </p:cNvPr>
          <p:cNvSpPr>
            <a:spLocks noGrp="1" noChangeArrowheads="1"/>
          </p:cNvSpPr>
          <p:nvPr>
            <p:ph type="dt" sz="half" idx="10"/>
          </p:nvPr>
        </p:nvSpPr>
        <p:spPr>
          <a:ln/>
        </p:spPr>
        <p:txBody>
          <a:bodyPr/>
          <a:lstStyle>
            <a:lvl1pPr>
              <a:defRPr/>
            </a:lvl1pPr>
          </a:lstStyle>
          <a:p>
            <a:pPr>
              <a:defRPr/>
            </a:pPr>
            <a:fld id="{270E8049-5721-364B-9EAF-AC30D4B16E74}" type="datetime1">
              <a:rPr lang="en-US" altLang="en-US" smtClean="0"/>
              <a:t>4/10/2024</a:t>
            </a:fld>
            <a:endParaRPr lang="en-US" altLang="en-US"/>
          </a:p>
        </p:txBody>
      </p:sp>
      <p:sp>
        <p:nvSpPr>
          <p:cNvPr id="5" name="Rectangle 5">
            <a:extLst>
              <a:ext uri="{FF2B5EF4-FFF2-40B4-BE49-F238E27FC236}">
                <a16:creationId xmlns:a16="http://schemas.microsoft.com/office/drawing/2014/main" id="{80AEBD34-6A89-F74D-2849-8202A3F903D0}"/>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6" name="Rectangle 6">
            <a:extLst>
              <a:ext uri="{FF2B5EF4-FFF2-40B4-BE49-F238E27FC236}">
                <a16:creationId xmlns:a16="http://schemas.microsoft.com/office/drawing/2014/main" id="{9F7B6205-A440-6842-2861-6F2E86355273}"/>
              </a:ext>
            </a:extLst>
          </p:cNvPr>
          <p:cNvSpPr>
            <a:spLocks noGrp="1" noChangeArrowheads="1"/>
          </p:cNvSpPr>
          <p:nvPr>
            <p:ph type="sldNum" sz="quarter" idx="12"/>
          </p:nvPr>
        </p:nvSpPr>
        <p:spPr>
          <a:ln/>
        </p:spPr>
        <p:txBody>
          <a:bodyPr/>
          <a:lstStyle>
            <a:lvl1pPr>
              <a:defRPr/>
            </a:lvl1pPr>
          </a:lstStyle>
          <a:p>
            <a:pPr>
              <a:defRPr/>
            </a:pPr>
            <a:fld id="{51FCE393-E28F-4C62-96CF-5A196F9DC9A9}" type="slidenum">
              <a:rPr lang="en-US" altLang="en-US"/>
              <a:pPr>
                <a:defRPr/>
              </a:pPr>
              <a:t>‹#›</a:t>
            </a:fld>
            <a:endParaRPr lang="en-US" altLang="en-US"/>
          </a:p>
        </p:txBody>
      </p:sp>
    </p:spTree>
    <p:extLst>
      <p:ext uri="{BB962C8B-B14F-4D97-AF65-F5344CB8AC3E}">
        <p14:creationId xmlns:p14="http://schemas.microsoft.com/office/powerpoint/2010/main" val="200279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05CC65-6833-AB78-05D3-438B3DD69518}"/>
              </a:ext>
            </a:extLst>
          </p:cNvPr>
          <p:cNvSpPr>
            <a:spLocks noGrp="1" noChangeArrowheads="1"/>
          </p:cNvSpPr>
          <p:nvPr>
            <p:ph type="dt" sz="half" idx="10"/>
          </p:nvPr>
        </p:nvSpPr>
        <p:spPr>
          <a:ln/>
        </p:spPr>
        <p:txBody>
          <a:bodyPr/>
          <a:lstStyle>
            <a:lvl1pPr>
              <a:defRPr/>
            </a:lvl1pPr>
          </a:lstStyle>
          <a:p>
            <a:pPr>
              <a:defRPr/>
            </a:pPr>
            <a:fld id="{EBD8D9F9-EC22-0C40-8E6A-28C44198208E}" type="datetime1">
              <a:rPr lang="en-US" altLang="en-US" smtClean="0"/>
              <a:t>4/10/2024</a:t>
            </a:fld>
            <a:endParaRPr lang="en-US" altLang="en-US"/>
          </a:p>
        </p:txBody>
      </p:sp>
      <p:sp>
        <p:nvSpPr>
          <p:cNvPr id="5" name="Rectangle 5">
            <a:extLst>
              <a:ext uri="{FF2B5EF4-FFF2-40B4-BE49-F238E27FC236}">
                <a16:creationId xmlns:a16="http://schemas.microsoft.com/office/drawing/2014/main" id="{2B998EDB-5ABD-7049-10FC-C593A8981A86}"/>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6" name="Rectangle 6">
            <a:extLst>
              <a:ext uri="{FF2B5EF4-FFF2-40B4-BE49-F238E27FC236}">
                <a16:creationId xmlns:a16="http://schemas.microsoft.com/office/drawing/2014/main" id="{9A5F36C8-72DD-BE51-F92A-402CFEB24D9E}"/>
              </a:ext>
            </a:extLst>
          </p:cNvPr>
          <p:cNvSpPr>
            <a:spLocks noGrp="1" noChangeArrowheads="1"/>
          </p:cNvSpPr>
          <p:nvPr>
            <p:ph type="sldNum" sz="quarter" idx="12"/>
          </p:nvPr>
        </p:nvSpPr>
        <p:spPr>
          <a:ln/>
        </p:spPr>
        <p:txBody>
          <a:bodyPr/>
          <a:lstStyle>
            <a:lvl1pPr>
              <a:defRPr/>
            </a:lvl1pPr>
          </a:lstStyle>
          <a:p>
            <a:pPr>
              <a:defRPr/>
            </a:pPr>
            <a:fld id="{EA208605-6576-44E6-B176-645B199875C9}" type="slidenum">
              <a:rPr lang="en-US" altLang="en-US"/>
              <a:pPr>
                <a:defRPr/>
              </a:pPr>
              <a:t>‹#›</a:t>
            </a:fld>
            <a:endParaRPr lang="en-US" altLang="en-US"/>
          </a:p>
        </p:txBody>
      </p:sp>
    </p:spTree>
    <p:extLst>
      <p:ext uri="{BB962C8B-B14F-4D97-AF65-F5344CB8AC3E}">
        <p14:creationId xmlns:p14="http://schemas.microsoft.com/office/powerpoint/2010/main" val="328985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6A8254-D2EB-65E9-BE37-9581A39515D1}"/>
              </a:ext>
            </a:extLst>
          </p:cNvPr>
          <p:cNvSpPr>
            <a:spLocks noGrp="1" noChangeArrowheads="1"/>
          </p:cNvSpPr>
          <p:nvPr>
            <p:ph type="dt" sz="half" idx="10"/>
          </p:nvPr>
        </p:nvSpPr>
        <p:spPr>
          <a:ln/>
        </p:spPr>
        <p:txBody>
          <a:bodyPr/>
          <a:lstStyle>
            <a:lvl1pPr>
              <a:defRPr/>
            </a:lvl1pPr>
          </a:lstStyle>
          <a:p>
            <a:pPr>
              <a:defRPr/>
            </a:pPr>
            <a:fld id="{E3D3D57B-5A7B-6940-AA70-77895D75BD93}" type="datetime1">
              <a:rPr lang="en-US" altLang="en-US" smtClean="0"/>
              <a:t>4/10/2024</a:t>
            </a:fld>
            <a:endParaRPr lang="en-US" altLang="en-US"/>
          </a:p>
        </p:txBody>
      </p:sp>
      <p:sp>
        <p:nvSpPr>
          <p:cNvPr id="5" name="Rectangle 5">
            <a:extLst>
              <a:ext uri="{FF2B5EF4-FFF2-40B4-BE49-F238E27FC236}">
                <a16:creationId xmlns:a16="http://schemas.microsoft.com/office/drawing/2014/main" id="{135F973B-87C3-DC00-24F6-F49A7F06D75E}"/>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6" name="Rectangle 6">
            <a:extLst>
              <a:ext uri="{FF2B5EF4-FFF2-40B4-BE49-F238E27FC236}">
                <a16:creationId xmlns:a16="http://schemas.microsoft.com/office/drawing/2014/main" id="{EDD6D1EF-2AE0-F707-D422-8CC43AB11AF3}"/>
              </a:ext>
            </a:extLst>
          </p:cNvPr>
          <p:cNvSpPr>
            <a:spLocks noGrp="1" noChangeArrowheads="1"/>
          </p:cNvSpPr>
          <p:nvPr>
            <p:ph type="sldNum" sz="quarter" idx="12"/>
          </p:nvPr>
        </p:nvSpPr>
        <p:spPr>
          <a:ln/>
        </p:spPr>
        <p:txBody>
          <a:bodyPr/>
          <a:lstStyle>
            <a:lvl1pPr>
              <a:defRPr/>
            </a:lvl1pPr>
          </a:lstStyle>
          <a:p>
            <a:pPr>
              <a:defRPr/>
            </a:pPr>
            <a:fld id="{0071C52C-3240-4898-8AF9-9E3E60CB9988}" type="slidenum">
              <a:rPr lang="en-US" altLang="en-US"/>
              <a:pPr>
                <a:defRPr/>
              </a:pPr>
              <a:t>‹#›</a:t>
            </a:fld>
            <a:endParaRPr lang="en-US" altLang="en-US"/>
          </a:p>
        </p:txBody>
      </p:sp>
    </p:spTree>
    <p:extLst>
      <p:ext uri="{BB962C8B-B14F-4D97-AF65-F5344CB8AC3E}">
        <p14:creationId xmlns:p14="http://schemas.microsoft.com/office/powerpoint/2010/main" val="3120185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909145-61EB-EA56-83EA-7E1B1F6348B2}"/>
              </a:ext>
            </a:extLst>
          </p:cNvPr>
          <p:cNvSpPr>
            <a:spLocks noGrp="1" noChangeArrowheads="1"/>
          </p:cNvSpPr>
          <p:nvPr>
            <p:ph type="dt" sz="half" idx="10"/>
          </p:nvPr>
        </p:nvSpPr>
        <p:spPr>
          <a:ln/>
        </p:spPr>
        <p:txBody>
          <a:bodyPr/>
          <a:lstStyle>
            <a:lvl1pPr>
              <a:defRPr/>
            </a:lvl1pPr>
          </a:lstStyle>
          <a:p>
            <a:pPr>
              <a:defRPr/>
            </a:pPr>
            <a:fld id="{F89CC7C3-68F4-BD47-A02F-5EE01FC3EE29}" type="datetime1">
              <a:rPr lang="en-US" altLang="en-US" smtClean="0"/>
              <a:t>4/10/2024</a:t>
            </a:fld>
            <a:endParaRPr lang="en-US" altLang="en-US"/>
          </a:p>
        </p:txBody>
      </p:sp>
      <p:sp>
        <p:nvSpPr>
          <p:cNvPr id="7" name="Rectangle 5">
            <a:extLst>
              <a:ext uri="{FF2B5EF4-FFF2-40B4-BE49-F238E27FC236}">
                <a16:creationId xmlns:a16="http://schemas.microsoft.com/office/drawing/2014/main" id="{DEBEA5C1-55F0-842C-75A9-ECDC51FC4486}"/>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8" name="Rectangle 6">
            <a:extLst>
              <a:ext uri="{FF2B5EF4-FFF2-40B4-BE49-F238E27FC236}">
                <a16:creationId xmlns:a16="http://schemas.microsoft.com/office/drawing/2014/main" id="{BA031623-10DA-A40D-CDD3-DA1AD22F8C7D}"/>
              </a:ext>
            </a:extLst>
          </p:cNvPr>
          <p:cNvSpPr>
            <a:spLocks noGrp="1" noChangeArrowheads="1"/>
          </p:cNvSpPr>
          <p:nvPr>
            <p:ph type="sldNum" sz="quarter" idx="12"/>
          </p:nvPr>
        </p:nvSpPr>
        <p:spPr>
          <a:ln/>
        </p:spPr>
        <p:txBody>
          <a:bodyPr/>
          <a:lstStyle>
            <a:lvl1pPr>
              <a:defRPr/>
            </a:lvl1pPr>
          </a:lstStyle>
          <a:p>
            <a:pPr>
              <a:defRPr/>
            </a:pPr>
            <a:fld id="{E6D0B2B6-2429-491A-BCD2-A432CCDAC30A}" type="slidenum">
              <a:rPr lang="en-US" altLang="en-US"/>
              <a:pPr>
                <a:defRPr/>
              </a:pPr>
              <a:t>‹#›</a:t>
            </a:fld>
            <a:endParaRPr lang="en-US" altLang="en-US"/>
          </a:p>
        </p:txBody>
      </p:sp>
    </p:spTree>
    <p:extLst>
      <p:ext uri="{BB962C8B-B14F-4D97-AF65-F5344CB8AC3E}">
        <p14:creationId xmlns:p14="http://schemas.microsoft.com/office/powerpoint/2010/main" val="909188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276FF74-5377-3E3F-E85E-47EF4E85DAC1}"/>
              </a:ext>
            </a:extLst>
          </p:cNvPr>
          <p:cNvSpPr>
            <a:spLocks noGrp="1" noChangeArrowheads="1"/>
          </p:cNvSpPr>
          <p:nvPr>
            <p:ph type="dt" sz="half" idx="10"/>
          </p:nvPr>
        </p:nvSpPr>
        <p:spPr>
          <a:ln/>
        </p:spPr>
        <p:txBody>
          <a:bodyPr/>
          <a:lstStyle>
            <a:lvl1pPr>
              <a:defRPr/>
            </a:lvl1pPr>
          </a:lstStyle>
          <a:p>
            <a:pPr>
              <a:defRPr/>
            </a:pPr>
            <a:fld id="{09A5A9E8-133A-EC4D-BB6C-62EDCE678699}" type="datetime1">
              <a:rPr lang="en-US" altLang="en-US" smtClean="0"/>
              <a:t>4/10/2024</a:t>
            </a:fld>
            <a:endParaRPr lang="en-US" altLang="en-US"/>
          </a:p>
        </p:txBody>
      </p:sp>
      <p:sp>
        <p:nvSpPr>
          <p:cNvPr id="4" name="Rectangle 5">
            <a:extLst>
              <a:ext uri="{FF2B5EF4-FFF2-40B4-BE49-F238E27FC236}">
                <a16:creationId xmlns:a16="http://schemas.microsoft.com/office/drawing/2014/main" id="{11D1C3EC-48AE-C7F1-7CA8-35F3C05F01B2}"/>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5" name="Rectangle 6">
            <a:extLst>
              <a:ext uri="{FF2B5EF4-FFF2-40B4-BE49-F238E27FC236}">
                <a16:creationId xmlns:a16="http://schemas.microsoft.com/office/drawing/2014/main" id="{8069DCDE-1B98-9A8D-596B-D16867D42C64}"/>
              </a:ext>
            </a:extLst>
          </p:cNvPr>
          <p:cNvSpPr>
            <a:spLocks noGrp="1" noChangeArrowheads="1"/>
          </p:cNvSpPr>
          <p:nvPr>
            <p:ph type="sldNum" sz="quarter" idx="12"/>
          </p:nvPr>
        </p:nvSpPr>
        <p:spPr>
          <a:ln/>
        </p:spPr>
        <p:txBody>
          <a:bodyPr/>
          <a:lstStyle>
            <a:lvl1pPr>
              <a:defRPr/>
            </a:lvl1pPr>
          </a:lstStyle>
          <a:p>
            <a:pPr>
              <a:defRPr/>
            </a:pPr>
            <a:fld id="{A6A0D0DD-4EDF-4C77-A902-E47E01A3B41B}" type="slidenum">
              <a:rPr lang="en-US" altLang="en-US"/>
              <a:pPr>
                <a:defRPr/>
              </a:pPr>
              <a:t>‹#›</a:t>
            </a:fld>
            <a:endParaRPr lang="en-US" altLang="en-US"/>
          </a:p>
        </p:txBody>
      </p:sp>
    </p:spTree>
    <p:extLst>
      <p:ext uri="{BB962C8B-B14F-4D97-AF65-F5344CB8AC3E}">
        <p14:creationId xmlns:p14="http://schemas.microsoft.com/office/powerpoint/2010/main" val="266824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115725-1DC6-8F4D-B151-B26A06295F82}" type="datetime1">
              <a:rPr lang="en-US" smtClean="0"/>
              <a:t>4/10/2024</a:t>
            </a:fld>
            <a:endParaRPr lang="en-US"/>
          </a:p>
        </p:txBody>
      </p:sp>
      <p:sp>
        <p:nvSpPr>
          <p:cNvPr id="5" name="Footer Placeholder 4"/>
          <p:cNvSpPr>
            <a:spLocks noGrp="1"/>
          </p:cNvSpPr>
          <p:nvPr>
            <p:ph type="ftr" sz="quarter" idx="11"/>
          </p:nvPr>
        </p:nvSpPr>
        <p:spPr>
          <a:xfrm>
            <a:off x="2416500" y="329307"/>
            <a:ext cx="4973915" cy="309201"/>
          </a:xfrm>
        </p:spPr>
        <p:txBody>
          <a:bodyPr/>
          <a:lstStyle/>
          <a:p>
            <a:r>
              <a:rPr lang="en-US"/>
              <a:t>1</a:t>
            </a:r>
          </a:p>
        </p:txBody>
      </p:sp>
      <p:sp>
        <p:nvSpPr>
          <p:cNvPr id="6" name="Slide Number Placeholder 5"/>
          <p:cNvSpPr>
            <a:spLocks noGrp="1"/>
          </p:cNvSpPr>
          <p:nvPr>
            <p:ph type="sldNum" sz="quarter" idx="12"/>
          </p:nvPr>
        </p:nvSpPr>
        <p:spPr>
          <a:xfrm>
            <a:off x="1437664" y="798973"/>
            <a:ext cx="811019" cy="503578"/>
          </a:xfrm>
        </p:spPr>
        <p:txBody>
          <a:bodyPr/>
          <a:lstStyle/>
          <a:p>
            <a:fld id="{B101FEF4-1AE9-4F49-BE45-C740CEDE9FE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80994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BB8B9E-81C0-D54B-972D-1E34DD4E94DB}"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46973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2CD441-28A0-644C-8C5D-D3D2EDC24C3A}"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054197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6C0F779-4EEE-C44A-A15A-4CB3164465E7}"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5332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529AF5-82B8-B14E-AC0C-982807BAC7C3}" type="datetime1">
              <a:rPr lang="en-US" smtClean="0"/>
              <a:t>4/10/2024</a:t>
            </a:fld>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B101FEF4-1AE9-4F49-BE45-C740CEDE9FE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9930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3BC75-F9A2-F54E-830A-ACD65E0C21EE}" type="datetime1">
              <a:rPr lang="en-US" smtClean="0"/>
              <a:t>4/10/2024</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B101FEF4-1AE9-4F49-BE45-C740CEDE9FE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73430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F71389-37BF-FC88-F21B-5499D68DBADE}"/>
              </a:ext>
            </a:extLst>
          </p:cNvPr>
          <p:cNvSpPr>
            <a:spLocks noGrp="1" noChangeArrowheads="1"/>
          </p:cNvSpPr>
          <p:nvPr>
            <p:ph type="dt" sz="half" idx="10"/>
          </p:nvPr>
        </p:nvSpPr>
        <p:spPr>
          <a:ln/>
        </p:spPr>
        <p:txBody>
          <a:bodyPr/>
          <a:lstStyle>
            <a:lvl1pPr>
              <a:defRPr/>
            </a:lvl1pPr>
          </a:lstStyle>
          <a:p>
            <a:pPr>
              <a:defRPr/>
            </a:pPr>
            <a:fld id="{77C82AD6-4646-3E47-A64C-49F3AE5B75C6}" type="datetime1">
              <a:rPr lang="en-US" altLang="en-US" smtClean="0"/>
              <a:t>4/10/2024</a:t>
            </a:fld>
            <a:endParaRPr lang="en-US" altLang="en-US"/>
          </a:p>
        </p:txBody>
      </p:sp>
      <p:sp>
        <p:nvSpPr>
          <p:cNvPr id="5" name="Rectangle 5">
            <a:extLst>
              <a:ext uri="{FF2B5EF4-FFF2-40B4-BE49-F238E27FC236}">
                <a16:creationId xmlns:a16="http://schemas.microsoft.com/office/drawing/2014/main" id="{C34F914F-483B-29B9-B796-B8ABFF36581E}"/>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6" name="Rectangle 6">
            <a:extLst>
              <a:ext uri="{FF2B5EF4-FFF2-40B4-BE49-F238E27FC236}">
                <a16:creationId xmlns:a16="http://schemas.microsoft.com/office/drawing/2014/main" id="{1B9DBCAD-381B-0E48-7FB5-A1720ABB43A3}"/>
              </a:ext>
            </a:extLst>
          </p:cNvPr>
          <p:cNvSpPr>
            <a:spLocks noGrp="1" noChangeArrowheads="1"/>
          </p:cNvSpPr>
          <p:nvPr>
            <p:ph type="sldNum" sz="quarter" idx="12"/>
          </p:nvPr>
        </p:nvSpPr>
        <p:spPr>
          <a:ln/>
        </p:spPr>
        <p:txBody>
          <a:bodyPr/>
          <a:lstStyle>
            <a:lvl1pPr>
              <a:defRPr/>
            </a:lvl1pPr>
          </a:lstStyle>
          <a:p>
            <a:pPr>
              <a:defRPr/>
            </a:pPr>
            <a:fld id="{05FB2474-9171-471C-9E32-2DECF3EB7CC7}" type="slidenum">
              <a:rPr lang="en-US" altLang="en-US"/>
              <a:pPr>
                <a:defRPr/>
              </a:pPr>
              <a:t>‹#›</a:t>
            </a:fld>
            <a:endParaRPr lang="en-US" altLang="en-US"/>
          </a:p>
        </p:txBody>
      </p:sp>
    </p:spTree>
    <p:extLst>
      <p:ext uri="{BB962C8B-B14F-4D97-AF65-F5344CB8AC3E}">
        <p14:creationId xmlns:p14="http://schemas.microsoft.com/office/powerpoint/2010/main" val="297484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95FFD-5824-5342-8CF7-AA015061EA90}" type="datetime1">
              <a:rPr lang="en-US" smtClean="0"/>
              <a:t>4/10/2024</a:t>
            </a:fld>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B101FEF4-1AE9-4F49-BE45-C740CEDE9FE1}" type="slidenum">
              <a:rPr lang="en-US" smtClean="0"/>
              <a:t>‹#›</a:t>
            </a:fld>
            <a:endParaRPr lang="en-US"/>
          </a:p>
        </p:txBody>
      </p:sp>
    </p:spTree>
    <p:extLst>
      <p:ext uri="{BB962C8B-B14F-4D97-AF65-F5344CB8AC3E}">
        <p14:creationId xmlns:p14="http://schemas.microsoft.com/office/powerpoint/2010/main" val="23218855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3B1C9A-2621-4E43-9E62-050B0302CA58}"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9573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9B6885-D058-564F-A1F2-E3B08688D422}" type="datetime1">
              <a:rPr lang="en-US" smtClean="0"/>
              <a:t>4/10/2024</a:t>
            </a:fld>
            <a:endParaRPr lang="en-US"/>
          </a:p>
        </p:txBody>
      </p:sp>
      <p:sp>
        <p:nvSpPr>
          <p:cNvPr id="6" name="Footer Placeholder 5"/>
          <p:cNvSpPr>
            <a:spLocks noGrp="1"/>
          </p:cNvSpPr>
          <p:nvPr>
            <p:ph type="ftr" sz="quarter" idx="11"/>
          </p:nvPr>
        </p:nvSpPr>
        <p:spPr>
          <a:xfrm>
            <a:off x="1447382" y="318640"/>
            <a:ext cx="5541004" cy="320931"/>
          </a:xfrm>
        </p:spPr>
        <p:txBody>
          <a:bodyPr/>
          <a:lstStyle/>
          <a:p>
            <a:r>
              <a:rPr lang="en-US"/>
              <a:t>1</a:t>
            </a:r>
          </a:p>
        </p:txBody>
      </p:sp>
      <p:sp>
        <p:nvSpPr>
          <p:cNvPr id="7" name="Slide Number Placeholder 6"/>
          <p:cNvSpPr>
            <a:spLocks noGrp="1"/>
          </p:cNvSpPr>
          <p:nvPr>
            <p:ph type="sldNum" sz="quarter" idx="12"/>
          </p:nvPr>
        </p:nvSpPr>
        <p:spPr/>
        <p:txBody>
          <a:bodyPr/>
          <a:lstStyle/>
          <a:p>
            <a:fld id="{B101FEF4-1AE9-4F49-BE45-C740CEDE9FE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85444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7886C4-B160-9F4E-95D0-1E5F4F5F8D06}"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825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2958E1-7598-4341-AD17-01CBC4C8E422}"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101FEF4-1AE9-4F49-BE45-C740CEDE9FE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504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256183-3DAF-B948-B345-217F875EA67F}"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74618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513279-135A-5E4D-9F4B-07BEDF801D79}"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10447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4C502-123C-A54D-B952-702BFACE025D}"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812600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FD9AD1-F511-264C-B82C-9FDDE601AAAC}"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95067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1F6A34-2E54-8B4E-A49E-A757BB26E6D6}" type="datetime1">
              <a:rPr lang="en-US" smtClean="0"/>
              <a:t>4/10/2024</a:t>
            </a:fld>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32902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89DCFBA-E656-70F5-C121-9F9FA1AFF68D}"/>
              </a:ext>
            </a:extLst>
          </p:cNvPr>
          <p:cNvSpPr>
            <a:spLocks noGrp="1" noChangeArrowheads="1"/>
          </p:cNvSpPr>
          <p:nvPr>
            <p:ph type="dt" sz="half" idx="10"/>
          </p:nvPr>
        </p:nvSpPr>
        <p:spPr>
          <a:ln/>
        </p:spPr>
        <p:txBody>
          <a:bodyPr/>
          <a:lstStyle>
            <a:lvl1pPr>
              <a:defRPr/>
            </a:lvl1pPr>
          </a:lstStyle>
          <a:p>
            <a:pPr>
              <a:defRPr/>
            </a:pPr>
            <a:fld id="{89C0767E-568F-F448-B140-F3BF435DDF35}" type="datetime1">
              <a:rPr lang="en-US" altLang="en-US" smtClean="0"/>
              <a:t>4/10/2024</a:t>
            </a:fld>
            <a:endParaRPr lang="en-US" altLang="en-US"/>
          </a:p>
        </p:txBody>
      </p:sp>
      <p:sp>
        <p:nvSpPr>
          <p:cNvPr id="5" name="Rectangle 5">
            <a:extLst>
              <a:ext uri="{FF2B5EF4-FFF2-40B4-BE49-F238E27FC236}">
                <a16:creationId xmlns:a16="http://schemas.microsoft.com/office/drawing/2014/main" id="{B0DEB511-CB62-65F3-B3C6-DE082AE5879F}"/>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6" name="Rectangle 6">
            <a:extLst>
              <a:ext uri="{FF2B5EF4-FFF2-40B4-BE49-F238E27FC236}">
                <a16:creationId xmlns:a16="http://schemas.microsoft.com/office/drawing/2014/main" id="{205B4D72-9428-C6A0-2A61-D68D643B21D8}"/>
              </a:ext>
            </a:extLst>
          </p:cNvPr>
          <p:cNvSpPr>
            <a:spLocks noGrp="1" noChangeArrowheads="1"/>
          </p:cNvSpPr>
          <p:nvPr>
            <p:ph type="sldNum" sz="quarter" idx="12"/>
          </p:nvPr>
        </p:nvSpPr>
        <p:spPr>
          <a:ln/>
        </p:spPr>
        <p:txBody>
          <a:bodyPr/>
          <a:lstStyle>
            <a:lvl1pPr>
              <a:defRPr/>
            </a:lvl1pPr>
          </a:lstStyle>
          <a:p>
            <a:pPr>
              <a:defRPr/>
            </a:pPr>
            <a:fld id="{E2F5A9E2-2248-406A-AA4A-F721797C16C9}" type="slidenum">
              <a:rPr lang="en-US" altLang="en-US"/>
              <a:pPr>
                <a:defRPr/>
              </a:pPr>
              <a:t>‹#›</a:t>
            </a:fld>
            <a:endParaRPr lang="en-US" altLang="en-US"/>
          </a:p>
        </p:txBody>
      </p:sp>
    </p:spTree>
    <p:extLst>
      <p:ext uri="{BB962C8B-B14F-4D97-AF65-F5344CB8AC3E}">
        <p14:creationId xmlns:p14="http://schemas.microsoft.com/office/powerpoint/2010/main" val="1326620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6FAA4A-0130-DC43-9AD2-BA5D76223D62}" type="datetime1">
              <a:rPr lang="en-US" smtClean="0"/>
              <a:t>4/10/2024</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945858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3113E45-3255-F648-ADF0-05AF5170C9E7}" type="datetime1">
              <a:rPr lang="en-US" smtClean="0"/>
              <a:t>4/10/2024</a:t>
            </a:fld>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03573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50319D-4BBD-CD4E-B6C8-B23C54B3170E}"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815488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F712C-A7DF-444A-BF32-59EB35540528}"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532576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4F025F-3608-9A45-8EBD-EB39ECFA784A}"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91486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A03BB9-6813-BB4D-AB80-B00BCC98B846}"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15206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66DF3D-5184-6444-BBA8-2149D9B823C3}"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8357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1B84F0-31AB-054E-AE46-6A3BE69251C1}" type="datetime1">
              <a:rPr lang="en-US" smtClean="0"/>
              <a:t>4/10/2024</a:t>
            </a:fld>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873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5BD325-0540-424F-92D3-0B085F1685C9}" type="datetime1">
              <a:rPr lang="en-US" smtClean="0"/>
              <a:t>4/10/2024</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579669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82A00D-A612-CA43-93D9-ACC2A3748738}" type="datetime1">
              <a:rPr lang="en-US" smtClean="0"/>
              <a:t>4/10/2024</a:t>
            </a:fld>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363764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58ADC8-E236-840E-F70C-BA77E0D544CB}"/>
              </a:ext>
            </a:extLst>
          </p:cNvPr>
          <p:cNvSpPr>
            <a:spLocks noGrp="1" noChangeArrowheads="1"/>
          </p:cNvSpPr>
          <p:nvPr>
            <p:ph type="dt" sz="half" idx="10"/>
          </p:nvPr>
        </p:nvSpPr>
        <p:spPr>
          <a:ln/>
        </p:spPr>
        <p:txBody>
          <a:bodyPr/>
          <a:lstStyle>
            <a:lvl1pPr>
              <a:defRPr/>
            </a:lvl1pPr>
          </a:lstStyle>
          <a:p>
            <a:pPr>
              <a:defRPr/>
            </a:pPr>
            <a:fld id="{C33C9712-C686-E04D-804E-6981D9CC777C}" type="datetime1">
              <a:rPr lang="en-US" altLang="en-US" smtClean="0"/>
              <a:t>4/10/2024</a:t>
            </a:fld>
            <a:endParaRPr lang="en-US" altLang="en-US"/>
          </a:p>
        </p:txBody>
      </p:sp>
      <p:sp>
        <p:nvSpPr>
          <p:cNvPr id="6" name="Rectangle 5">
            <a:extLst>
              <a:ext uri="{FF2B5EF4-FFF2-40B4-BE49-F238E27FC236}">
                <a16:creationId xmlns:a16="http://schemas.microsoft.com/office/drawing/2014/main" id="{6846CA97-29EC-9B55-49C7-45FDB1CDEECD}"/>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7" name="Rectangle 6">
            <a:extLst>
              <a:ext uri="{FF2B5EF4-FFF2-40B4-BE49-F238E27FC236}">
                <a16:creationId xmlns:a16="http://schemas.microsoft.com/office/drawing/2014/main" id="{14765167-7A48-0AE4-773F-844D9A4B806F}"/>
              </a:ext>
            </a:extLst>
          </p:cNvPr>
          <p:cNvSpPr>
            <a:spLocks noGrp="1" noChangeArrowheads="1"/>
          </p:cNvSpPr>
          <p:nvPr>
            <p:ph type="sldNum" sz="quarter" idx="12"/>
          </p:nvPr>
        </p:nvSpPr>
        <p:spPr>
          <a:ln/>
        </p:spPr>
        <p:txBody>
          <a:bodyPr/>
          <a:lstStyle>
            <a:lvl1pPr>
              <a:defRPr/>
            </a:lvl1pPr>
          </a:lstStyle>
          <a:p>
            <a:pPr>
              <a:defRPr/>
            </a:pPr>
            <a:fld id="{53772487-6033-47C1-93A2-C34A3B79464E}" type="slidenum">
              <a:rPr lang="en-US" altLang="en-US"/>
              <a:pPr>
                <a:defRPr/>
              </a:pPr>
              <a:t>‹#›</a:t>
            </a:fld>
            <a:endParaRPr lang="en-US" altLang="en-US"/>
          </a:p>
        </p:txBody>
      </p:sp>
    </p:spTree>
    <p:extLst>
      <p:ext uri="{BB962C8B-B14F-4D97-AF65-F5344CB8AC3E}">
        <p14:creationId xmlns:p14="http://schemas.microsoft.com/office/powerpoint/2010/main" val="1533124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307551-A6CD-094B-BE7E-6F0B5D7981DD}"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534290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3231D-A6E7-6548-8CB2-E207AEA3C56A}"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38458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F4C87-E82F-6244-BF81-68068A43BA34}" type="datetime1">
              <a:rPr lang="en-US" smtClean="0"/>
              <a:t>4/10/2024</a:t>
            </a:fld>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41643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45980CA-F413-FE6A-5E3B-7D61004E8396}"/>
              </a:ext>
            </a:extLst>
          </p:cNvPr>
          <p:cNvSpPr>
            <a:spLocks noGrp="1" noChangeArrowheads="1"/>
          </p:cNvSpPr>
          <p:nvPr>
            <p:ph type="dt" sz="half" idx="10"/>
          </p:nvPr>
        </p:nvSpPr>
        <p:spPr>
          <a:ln/>
        </p:spPr>
        <p:txBody>
          <a:bodyPr/>
          <a:lstStyle>
            <a:lvl1pPr>
              <a:defRPr/>
            </a:lvl1pPr>
          </a:lstStyle>
          <a:p>
            <a:pPr>
              <a:defRPr/>
            </a:pPr>
            <a:fld id="{6BAC8519-0370-504D-B1AD-E5B7BF77B211}" type="datetime1">
              <a:rPr lang="en-US" altLang="en-US" smtClean="0"/>
              <a:t>4/10/2024</a:t>
            </a:fld>
            <a:endParaRPr lang="en-US" altLang="en-US"/>
          </a:p>
        </p:txBody>
      </p:sp>
      <p:sp>
        <p:nvSpPr>
          <p:cNvPr id="8" name="Rectangle 5">
            <a:extLst>
              <a:ext uri="{FF2B5EF4-FFF2-40B4-BE49-F238E27FC236}">
                <a16:creationId xmlns:a16="http://schemas.microsoft.com/office/drawing/2014/main" id="{BAD87562-5C16-8C29-33BD-B35C15E27454}"/>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9" name="Rectangle 6">
            <a:extLst>
              <a:ext uri="{FF2B5EF4-FFF2-40B4-BE49-F238E27FC236}">
                <a16:creationId xmlns:a16="http://schemas.microsoft.com/office/drawing/2014/main" id="{C98D54FE-FE96-4885-AA5C-ABB33A129C46}"/>
              </a:ext>
            </a:extLst>
          </p:cNvPr>
          <p:cNvSpPr>
            <a:spLocks noGrp="1" noChangeArrowheads="1"/>
          </p:cNvSpPr>
          <p:nvPr>
            <p:ph type="sldNum" sz="quarter" idx="12"/>
          </p:nvPr>
        </p:nvSpPr>
        <p:spPr>
          <a:ln/>
        </p:spPr>
        <p:txBody>
          <a:bodyPr/>
          <a:lstStyle>
            <a:lvl1pPr>
              <a:defRPr/>
            </a:lvl1pPr>
          </a:lstStyle>
          <a:p>
            <a:pPr>
              <a:defRPr/>
            </a:pPr>
            <a:fld id="{BD210FE6-7153-4213-9A80-FE682CA7C934}" type="slidenum">
              <a:rPr lang="en-US" altLang="en-US"/>
              <a:pPr>
                <a:defRPr/>
              </a:pPr>
              <a:t>‹#›</a:t>
            </a:fld>
            <a:endParaRPr lang="en-US" altLang="en-US"/>
          </a:p>
        </p:txBody>
      </p:sp>
    </p:spTree>
    <p:extLst>
      <p:ext uri="{BB962C8B-B14F-4D97-AF65-F5344CB8AC3E}">
        <p14:creationId xmlns:p14="http://schemas.microsoft.com/office/powerpoint/2010/main" val="73329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8B2E16E-AE4B-0CBB-4147-C2EC9525DAC1}"/>
              </a:ext>
            </a:extLst>
          </p:cNvPr>
          <p:cNvSpPr>
            <a:spLocks noGrp="1" noChangeArrowheads="1"/>
          </p:cNvSpPr>
          <p:nvPr>
            <p:ph type="dt" sz="half" idx="10"/>
          </p:nvPr>
        </p:nvSpPr>
        <p:spPr>
          <a:ln/>
        </p:spPr>
        <p:txBody>
          <a:bodyPr/>
          <a:lstStyle>
            <a:lvl1pPr>
              <a:defRPr/>
            </a:lvl1pPr>
          </a:lstStyle>
          <a:p>
            <a:pPr>
              <a:defRPr/>
            </a:pPr>
            <a:fld id="{EBED7583-D711-0642-8EC9-BB7230CF7163}" type="datetime1">
              <a:rPr lang="en-US" altLang="en-US" smtClean="0"/>
              <a:t>4/10/2024</a:t>
            </a:fld>
            <a:endParaRPr lang="en-US" altLang="en-US"/>
          </a:p>
        </p:txBody>
      </p:sp>
      <p:sp>
        <p:nvSpPr>
          <p:cNvPr id="4" name="Rectangle 5">
            <a:extLst>
              <a:ext uri="{FF2B5EF4-FFF2-40B4-BE49-F238E27FC236}">
                <a16:creationId xmlns:a16="http://schemas.microsoft.com/office/drawing/2014/main" id="{53ECC846-61D8-703D-0FD7-A4F5DBA83F9B}"/>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5" name="Rectangle 6">
            <a:extLst>
              <a:ext uri="{FF2B5EF4-FFF2-40B4-BE49-F238E27FC236}">
                <a16:creationId xmlns:a16="http://schemas.microsoft.com/office/drawing/2014/main" id="{1CE8C560-155E-BA10-9B68-8AABB6DC8E67}"/>
              </a:ext>
            </a:extLst>
          </p:cNvPr>
          <p:cNvSpPr>
            <a:spLocks noGrp="1" noChangeArrowheads="1"/>
          </p:cNvSpPr>
          <p:nvPr>
            <p:ph type="sldNum" sz="quarter" idx="12"/>
          </p:nvPr>
        </p:nvSpPr>
        <p:spPr>
          <a:ln/>
        </p:spPr>
        <p:txBody>
          <a:bodyPr/>
          <a:lstStyle>
            <a:lvl1pPr>
              <a:defRPr/>
            </a:lvl1pPr>
          </a:lstStyle>
          <a:p>
            <a:pPr>
              <a:defRPr/>
            </a:pPr>
            <a:fld id="{3C00462C-BA0A-4BC5-862F-ED8E5E2190B0}" type="slidenum">
              <a:rPr lang="en-US" altLang="en-US"/>
              <a:pPr>
                <a:defRPr/>
              </a:pPr>
              <a:t>‹#›</a:t>
            </a:fld>
            <a:endParaRPr lang="en-US" altLang="en-US"/>
          </a:p>
        </p:txBody>
      </p:sp>
    </p:spTree>
    <p:extLst>
      <p:ext uri="{BB962C8B-B14F-4D97-AF65-F5344CB8AC3E}">
        <p14:creationId xmlns:p14="http://schemas.microsoft.com/office/powerpoint/2010/main" val="36463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9DE8CA-FB80-9250-AB9E-548B47FC4CCC}"/>
              </a:ext>
            </a:extLst>
          </p:cNvPr>
          <p:cNvSpPr>
            <a:spLocks noGrp="1" noChangeArrowheads="1"/>
          </p:cNvSpPr>
          <p:nvPr>
            <p:ph type="dt" sz="half" idx="10"/>
          </p:nvPr>
        </p:nvSpPr>
        <p:spPr>
          <a:ln/>
        </p:spPr>
        <p:txBody>
          <a:bodyPr/>
          <a:lstStyle>
            <a:lvl1pPr>
              <a:defRPr/>
            </a:lvl1pPr>
          </a:lstStyle>
          <a:p>
            <a:pPr>
              <a:defRPr/>
            </a:pPr>
            <a:fld id="{36F87A01-C1DD-E747-920B-4049093842A5}" type="datetime1">
              <a:rPr lang="en-US" altLang="en-US" smtClean="0"/>
              <a:t>4/10/2024</a:t>
            </a:fld>
            <a:endParaRPr lang="en-US" altLang="en-US"/>
          </a:p>
        </p:txBody>
      </p:sp>
      <p:sp>
        <p:nvSpPr>
          <p:cNvPr id="3" name="Rectangle 5">
            <a:extLst>
              <a:ext uri="{FF2B5EF4-FFF2-40B4-BE49-F238E27FC236}">
                <a16:creationId xmlns:a16="http://schemas.microsoft.com/office/drawing/2014/main" id="{9F51E9A6-85EB-A5E7-01E0-7AD7A48F7F55}"/>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4" name="Rectangle 6">
            <a:extLst>
              <a:ext uri="{FF2B5EF4-FFF2-40B4-BE49-F238E27FC236}">
                <a16:creationId xmlns:a16="http://schemas.microsoft.com/office/drawing/2014/main" id="{B9BCBFC8-9312-CB6A-7EBE-E0B459EE8A05}"/>
              </a:ext>
            </a:extLst>
          </p:cNvPr>
          <p:cNvSpPr>
            <a:spLocks noGrp="1" noChangeArrowheads="1"/>
          </p:cNvSpPr>
          <p:nvPr>
            <p:ph type="sldNum" sz="quarter" idx="12"/>
          </p:nvPr>
        </p:nvSpPr>
        <p:spPr>
          <a:ln/>
        </p:spPr>
        <p:txBody>
          <a:bodyPr/>
          <a:lstStyle>
            <a:lvl1pPr>
              <a:defRPr/>
            </a:lvl1pPr>
          </a:lstStyle>
          <a:p>
            <a:pPr>
              <a:defRPr/>
            </a:pPr>
            <a:fld id="{D81BA739-940D-47AD-9101-B077A05FEED0}" type="slidenum">
              <a:rPr lang="en-US" altLang="en-US"/>
              <a:pPr>
                <a:defRPr/>
              </a:pPr>
              <a:t>‹#›</a:t>
            </a:fld>
            <a:endParaRPr lang="en-US" altLang="en-US"/>
          </a:p>
        </p:txBody>
      </p:sp>
    </p:spTree>
    <p:extLst>
      <p:ext uri="{BB962C8B-B14F-4D97-AF65-F5344CB8AC3E}">
        <p14:creationId xmlns:p14="http://schemas.microsoft.com/office/powerpoint/2010/main" val="360469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3231826-5F9A-649E-E332-A46A256F31E6}"/>
              </a:ext>
            </a:extLst>
          </p:cNvPr>
          <p:cNvSpPr>
            <a:spLocks noGrp="1" noChangeArrowheads="1"/>
          </p:cNvSpPr>
          <p:nvPr>
            <p:ph type="dt" sz="half" idx="10"/>
          </p:nvPr>
        </p:nvSpPr>
        <p:spPr>
          <a:ln/>
        </p:spPr>
        <p:txBody>
          <a:bodyPr/>
          <a:lstStyle>
            <a:lvl1pPr>
              <a:defRPr/>
            </a:lvl1pPr>
          </a:lstStyle>
          <a:p>
            <a:pPr>
              <a:defRPr/>
            </a:pPr>
            <a:fld id="{72F70B68-FBE5-1B4B-93D5-382D60EFFF7D}" type="datetime1">
              <a:rPr lang="en-US" altLang="en-US" smtClean="0"/>
              <a:t>4/10/2024</a:t>
            </a:fld>
            <a:endParaRPr lang="en-US" altLang="en-US"/>
          </a:p>
        </p:txBody>
      </p:sp>
      <p:sp>
        <p:nvSpPr>
          <p:cNvPr id="6" name="Rectangle 5">
            <a:extLst>
              <a:ext uri="{FF2B5EF4-FFF2-40B4-BE49-F238E27FC236}">
                <a16:creationId xmlns:a16="http://schemas.microsoft.com/office/drawing/2014/main" id="{9DBDE0DA-9174-5AC1-7854-CC97C0C7ABD8}"/>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7" name="Rectangle 6">
            <a:extLst>
              <a:ext uri="{FF2B5EF4-FFF2-40B4-BE49-F238E27FC236}">
                <a16:creationId xmlns:a16="http://schemas.microsoft.com/office/drawing/2014/main" id="{FC6055D1-0812-D6E0-5390-9C12A6308958}"/>
              </a:ext>
            </a:extLst>
          </p:cNvPr>
          <p:cNvSpPr>
            <a:spLocks noGrp="1" noChangeArrowheads="1"/>
          </p:cNvSpPr>
          <p:nvPr>
            <p:ph type="sldNum" sz="quarter" idx="12"/>
          </p:nvPr>
        </p:nvSpPr>
        <p:spPr>
          <a:ln/>
        </p:spPr>
        <p:txBody>
          <a:bodyPr/>
          <a:lstStyle>
            <a:lvl1pPr>
              <a:defRPr/>
            </a:lvl1pPr>
          </a:lstStyle>
          <a:p>
            <a:pPr>
              <a:defRPr/>
            </a:pPr>
            <a:fld id="{3C958F7E-B540-407B-B298-BCDBF7E028EC}" type="slidenum">
              <a:rPr lang="en-US" altLang="en-US"/>
              <a:pPr>
                <a:defRPr/>
              </a:pPr>
              <a:t>‹#›</a:t>
            </a:fld>
            <a:endParaRPr lang="en-US" altLang="en-US"/>
          </a:p>
        </p:txBody>
      </p:sp>
    </p:spTree>
    <p:extLst>
      <p:ext uri="{BB962C8B-B14F-4D97-AF65-F5344CB8AC3E}">
        <p14:creationId xmlns:p14="http://schemas.microsoft.com/office/powerpoint/2010/main" val="400878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4291F85-A5C0-B923-571F-896B4F2A65FA}"/>
              </a:ext>
            </a:extLst>
          </p:cNvPr>
          <p:cNvSpPr>
            <a:spLocks noGrp="1" noChangeArrowheads="1"/>
          </p:cNvSpPr>
          <p:nvPr>
            <p:ph type="dt" sz="half" idx="10"/>
          </p:nvPr>
        </p:nvSpPr>
        <p:spPr>
          <a:ln/>
        </p:spPr>
        <p:txBody>
          <a:bodyPr/>
          <a:lstStyle>
            <a:lvl1pPr>
              <a:defRPr/>
            </a:lvl1pPr>
          </a:lstStyle>
          <a:p>
            <a:pPr>
              <a:defRPr/>
            </a:pPr>
            <a:fld id="{26F8B26B-B18B-A24C-AD67-243DE6321E0D}" type="datetime1">
              <a:rPr lang="en-US" altLang="en-US" smtClean="0"/>
              <a:t>4/10/2024</a:t>
            </a:fld>
            <a:endParaRPr lang="en-US" altLang="en-US"/>
          </a:p>
        </p:txBody>
      </p:sp>
      <p:sp>
        <p:nvSpPr>
          <p:cNvPr id="6" name="Rectangle 5">
            <a:extLst>
              <a:ext uri="{FF2B5EF4-FFF2-40B4-BE49-F238E27FC236}">
                <a16:creationId xmlns:a16="http://schemas.microsoft.com/office/drawing/2014/main" id="{4DCE6ABB-A9D0-23FE-5A44-79E833728A33}"/>
              </a:ext>
            </a:extLst>
          </p:cNvPr>
          <p:cNvSpPr>
            <a:spLocks noGrp="1" noChangeArrowheads="1"/>
          </p:cNvSpPr>
          <p:nvPr>
            <p:ph type="ftr" sz="quarter" idx="11"/>
          </p:nvPr>
        </p:nvSpPr>
        <p:spPr>
          <a:ln/>
        </p:spPr>
        <p:txBody>
          <a:bodyPr/>
          <a:lstStyle>
            <a:lvl1pPr>
              <a:defRPr/>
            </a:lvl1pPr>
          </a:lstStyle>
          <a:p>
            <a:pPr>
              <a:defRPr/>
            </a:pPr>
            <a:r>
              <a:rPr lang="en-US" altLang="en-US"/>
              <a:t>1</a:t>
            </a:r>
          </a:p>
        </p:txBody>
      </p:sp>
      <p:sp>
        <p:nvSpPr>
          <p:cNvPr id="7" name="Rectangle 6">
            <a:extLst>
              <a:ext uri="{FF2B5EF4-FFF2-40B4-BE49-F238E27FC236}">
                <a16:creationId xmlns:a16="http://schemas.microsoft.com/office/drawing/2014/main" id="{3D32DCDD-5C20-C96F-C4CE-25284629291C}"/>
              </a:ext>
            </a:extLst>
          </p:cNvPr>
          <p:cNvSpPr>
            <a:spLocks noGrp="1" noChangeArrowheads="1"/>
          </p:cNvSpPr>
          <p:nvPr>
            <p:ph type="sldNum" sz="quarter" idx="12"/>
          </p:nvPr>
        </p:nvSpPr>
        <p:spPr>
          <a:ln/>
        </p:spPr>
        <p:txBody>
          <a:bodyPr/>
          <a:lstStyle>
            <a:lvl1pPr>
              <a:defRPr/>
            </a:lvl1pPr>
          </a:lstStyle>
          <a:p>
            <a:pPr>
              <a:defRPr/>
            </a:pPr>
            <a:fld id="{EEE1509D-80C7-42A9-B21E-0DBCF4ED0A73}" type="slidenum">
              <a:rPr lang="en-US" altLang="en-US"/>
              <a:pPr>
                <a:defRPr/>
              </a:pPr>
              <a:t>‹#›</a:t>
            </a:fld>
            <a:endParaRPr lang="en-US" altLang="en-US"/>
          </a:p>
        </p:txBody>
      </p:sp>
    </p:spTree>
    <p:extLst>
      <p:ext uri="{BB962C8B-B14F-4D97-AF65-F5344CB8AC3E}">
        <p14:creationId xmlns:p14="http://schemas.microsoft.com/office/powerpoint/2010/main" val="273753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66F162E-45CB-841E-BF70-D198C32FF7A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0C967A3-C1F9-49E6-45DF-98E4FAAC6D91}"/>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5220" name="Rectangle 4">
            <a:extLst>
              <a:ext uri="{FF2B5EF4-FFF2-40B4-BE49-F238E27FC236}">
                <a16:creationId xmlns:a16="http://schemas.microsoft.com/office/drawing/2014/main" id="{D0E069CB-912F-FC82-9F6C-120C610C237C}"/>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effectLst/>
              </a:defRPr>
            </a:lvl1pPr>
          </a:lstStyle>
          <a:p>
            <a:pPr>
              <a:defRPr/>
            </a:pPr>
            <a:fld id="{FFAF3838-AEA5-1A43-87FD-19A585EBB698}" type="datetime1">
              <a:rPr lang="en-US" altLang="en-US" smtClean="0"/>
              <a:t>4/10/2024</a:t>
            </a:fld>
            <a:endParaRPr lang="en-US" altLang="en-US"/>
          </a:p>
        </p:txBody>
      </p:sp>
      <p:sp>
        <p:nvSpPr>
          <p:cNvPr id="265221" name="Rectangle 5">
            <a:extLst>
              <a:ext uri="{FF2B5EF4-FFF2-40B4-BE49-F238E27FC236}">
                <a16:creationId xmlns:a16="http://schemas.microsoft.com/office/drawing/2014/main" id="{CBE4BB5F-7609-6DA6-9FE0-D8CC90B0FA8D}"/>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effectLst/>
              </a:defRPr>
            </a:lvl1pPr>
          </a:lstStyle>
          <a:p>
            <a:pPr>
              <a:defRPr/>
            </a:pPr>
            <a:r>
              <a:rPr lang="en-US" altLang="en-US"/>
              <a:t>1</a:t>
            </a:r>
          </a:p>
        </p:txBody>
      </p:sp>
      <p:sp>
        <p:nvSpPr>
          <p:cNvPr id="265222" name="Rectangle 6">
            <a:extLst>
              <a:ext uri="{FF2B5EF4-FFF2-40B4-BE49-F238E27FC236}">
                <a16:creationId xmlns:a16="http://schemas.microsoft.com/office/drawing/2014/main" id="{89480903-64BD-156A-A1DA-2BA01B958CE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effectLst/>
              </a:defRPr>
            </a:lvl1pPr>
          </a:lstStyle>
          <a:p>
            <a:pPr>
              <a:defRPr/>
            </a:pPr>
            <a:fld id="{11A1A293-387A-4430-B15A-2D233AB591BD}" type="slidenum">
              <a:rPr lang="en-US" altLang="en-US"/>
              <a:pPr>
                <a:defRPr/>
              </a:pPr>
              <a:t>‹#›</a:t>
            </a:fld>
            <a:endParaRPr lang="en-US" altLang="en-US"/>
          </a:p>
        </p:txBody>
      </p:sp>
    </p:spTree>
    <p:extLst>
      <p:ext uri="{BB962C8B-B14F-4D97-AF65-F5344CB8AC3E}">
        <p14:creationId xmlns:p14="http://schemas.microsoft.com/office/powerpoint/2010/main" val="1468695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61D9B52-9B95-DC4B-AC05-1A821C720E0F}" type="datetime1">
              <a:rPr lang="en-US" smtClean="0"/>
              <a:t>4/10/2024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101FEF4-1AE9-4F49-BE45-C740CEDE9FE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7047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defRPr/>
            </a:pPr>
            <a:fld id="{FFAF3838-AEA5-1A43-87FD-19A585EBB698}" type="datetime1">
              <a:rPr lang="en-US" altLang="en-US" smtClean="0"/>
              <a:t>4/10/2024</a:t>
            </a:fld>
            <a:endParaRPr lang="en-US" alt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a:defRPr/>
            </a:pPr>
            <a:r>
              <a:rPr lang="en-US" altLang="en-US"/>
              <a:t>1</a:t>
            </a: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defRPr/>
            </a:pPr>
            <a:fld id="{11A1A293-387A-4430-B15A-2D233AB591BD}" type="slidenum">
              <a:rPr lang="en-US" altLang="en-US" smtClean="0"/>
              <a:pPr>
                <a:defRPr/>
              </a:pPr>
              <a:t>‹#›</a:t>
            </a:fld>
            <a:endParaRPr lang="en-US" altLang="en-US"/>
          </a:p>
        </p:txBody>
      </p:sp>
    </p:spTree>
    <p:extLst>
      <p:ext uri="{BB962C8B-B14F-4D97-AF65-F5344CB8AC3E}">
        <p14:creationId xmlns:p14="http://schemas.microsoft.com/office/powerpoint/2010/main" val="3093086278"/>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audio1.wav"/><Relationship Id="rId7" Type="http://schemas.openxmlformats.org/officeDocument/2006/relationships/slide" Target="slide3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slide" Target="slide19.xml"/><Relationship Id="rId5" Type="http://schemas.openxmlformats.org/officeDocument/2006/relationships/slide" Target="slide24.xml"/><Relationship Id="rId4" Type="http://schemas.openxmlformats.org/officeDocument/2006/relationships/slide" Target="slide12.xml"/><Relationship Id="rId9" Type="http://schemas.openxmlformats.org/officeDocument/2006/relationships/image" Target="../media/image1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emf"/><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3.bin"/><Relationship Id="rId4" Type="http://schemas.openxmlformats.org/officeDocument/2006/relationships/image" Target="../media/image23.wmf"/></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6.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2.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oleObject" Target="../embeddings/oleObject7.bin"/><Relationship Id="rId2" Type="http://schemas.openxmlformats.org/officeDocument/2006/relationships/slideLayout" Target="../slideLayouts/slideLayout4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0.w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2.xml"/><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0.pn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5.gif"/><Relationship Id="rId1" Type="http://schemas.openxmlformats.org/officeDocument/2006/relationships/slideLayout" Target="../slideLayouts/slideLayout14.xml"/><Relationship Id="rId4"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gif"/><Relationship Id="rId18" Type="http://schemas.openxmlformats.org/officeDocument/2006/relationships/slide" Target="slide11.xml"/><Relationship Id="rId26" Type="http://schemas.openxmlformats.org/officeDocument/2006/relationships/image" Target="../media/image56.png"/><Relationship Id="rId3" Type="http://schemas.openxmlformats.org/officeDocument/2006/relationships/slideLayout" Target="../slideLayouts/slideLayout42.xml"/><Relationship Id="rId21" Type="http://schemas.openxmlformats.org/officeDocument/2006/relationships/slide" Target="slide42.xml"/><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gif"/><Relationship Id="rId25" Type="http://schemas.openxmlformats.org/officeDocument/2006/relationships/slide" Target="slide44.xml"/><Relationship Id="rId2" Type="http://schemas.openxmlformats.org/officeDocument/2006/relationships/audio" Target="../media/media4.wma"/><Relationship Id="rId16" Type="http://schemas.openxmlformats.org/officeDocument/2006/relationships/image" Target="../media/image50.png"/><Relationship Id="rId20" Type="http://schemas.openxmlformats.org/officeDocument/2006/relationships/image" Target="../media/image53.png"/><Relationship Id="rId29" Type="http://schemas.openxmlformats.org/officeDocument/2006/relationships/slide" Target="slide46.xml"/><Relationship Id="rId1" Type="http://schemas.microsoft.com/office/2007/relationships/media" Target="../media/media4.wma"/><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5.png"/><Relationship Id="rId32" Type="http://schemas.openxmlformats.org/officeDocument/2006/relationships/image" Target="../media/image59.png"/><Relationship Id="rId5" Type="http://schemas.openxmlformats.org/officeDocument/2006/relationships/image" Target="../media/image36.jpeg"/><Relationship Id="rId15" Type="http://schemas.openxmlformats.org/officeDocument/2006/relationships/image" Target="../media/image49.gif"/><Relationship Id="rId23" Type="http://schemas.openxmlformats.org/officeDocument/2006/relationships/slide" Target="slide43.xml"/><Relationship Id="rId28"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2.png"/><Relationship Id="rId31" Type="http://schemas.openxmlformats.org/officeDocument/2006/relationships/slide" Target="slide47.xml"/><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image" Target="../media/image48.gif"/><Relationship Id="rId22" Type="http://schemas.openxmlformats.org/officeDocument/2006/relationships/image" Target="../media/image54.png"/><Relationship Id="rId27" Type="http://schemas.openxmlformats.org/officeDocument/2006/relationships/slide" Target="slide45.xml"/><Relationship Id="rId30"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42.xm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42.xml"/><Relationship Id="rId5" Type="http://schemas.openxmlformats.org/officeDocument/2006/relationships/image" Target="../media/image62.emf"/><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42.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audio" Target="../media/audio3.wav"/><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1.xml"/><Relationship Id="rId1" Type="http://schemas.openxmlformats.org/officeDocument/2006/relationships/vmlDrawing" Target="../drawings/vmlDrawing5.vml"/><Relationship Id="rId6" Type="http://schemas.openxmlformats.org/officeDocument/2006/relationships/image" Target="../media/image66.wmf"/><Relationship Id="rId5" Type="http://schemas.openxmlformats.org/officeDocument/2006/relationships/oleObject" Target="../embeddings/oleObject9.bin"/><Relationship Id="rId4" Type="http://schemas.openxmlformats.org/officeDocument/2006/relationships/image" Target="../media/image6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1.xml"/><Relationship Id="rId1" Type="http://schemas.openxmlformats.org/officeDocument/2006/relationships/vmlDrawing" Target="../drawings/vmlDrawing6.vml"/><Relationship Id="rId6" Type="http://schemas.openxmlformats.org/officeDocument/2006/relationships/image" Target="../media/image66.wmf"/><Relationship Id="rId5" Type="http://schemas.openxmlformats.org/officeDocument/2006/relationships/oleObject" Target="../embeddings/oleObject9.bin"/><Relationship Id="rId4" Type="http://schemas.openxmlformats.org/officeDocument/2006/relationships/image" Target="../media/image65.wmf"/></Relationships>
</file>

<file path=ppt/slides/_rels/slide56.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31.xml"/><Relationship Id="rId1" Type="http://schemas.openxmlformats.org/officeDocument/2006/relationships/vmlDrawing" Target="../drawings/vmlDrawing7.vml"/><Relationship Id="rId6" Type="http://schemas.openxmlformats.org/officeDocument/2006/relationships/image" Target="../media/image68.wmf"/><Relationship Id="rId5" Type="http://schemas.openxmlformats.org/officeDocument/2006/relationships/oleObject" Target="../embeddings/oleObject11.bin"/><Relationship Id="rId4" Type="http://schemas.openxmlformats.org/officeDocument/2006/relationships/image" Target="../media/image67.wmf"/></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31.xml"/><Relationship Id="rId1" Type="http://schemas.openxmlformats.org/officeDocument/2006/relationships/vmlDrawing" Target="../drawings/vmlDrawing8.vml"/><Relationship Id="rId6" Type="http://schemas.openxmlformats.org/officeDocument/2006/relationships/image" Target="../media/image72.wmf"/><Relationship Id="rId5" Type="http://schemas.openxmlformats.org/officeDocument/2006/relationships/oleObject" Target="../embeddings/oleObject14.bin"/><Relationship Id="rId10" Type="http://schemas.openxmlformats.org/officeDocument/2006/relationships/image" Target="../media/image74.emf"/><Relationship Id="rId4" Type="http://schemas.openxmlformats.org/officeDocument/2006/relationships/image" Target="../media/image71.wmf"/><Relationship Id="rId9" Type="http://schemas.openxmlformats.org/officeDocument/2006/relationships/oleObject" Target="../embeddings/oleObject16.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31.xml"/><Relationship Id="rId1" Type="http://schemas.openxmlformats.org/officeDocument/2006/relationships/vmlDrawing" Target="../drawings/vmlDrawing9.vml"/><Relationship Id="rId6" Type="http://schemas.openxmlformats.org/officeDocument/2006/relationships/image" Target="../media/image76.wmf"/><Relationship Id="rId5" Type="http://schemas.openxmlformats.org/officeDocument/2006/relationships/oleObject" Target="../embeddings/oleObject18.bin"/><Relationship Id="rId4" Type="http://schemas.openxmlformats.org/officeDocument/2006/relationships/image" Target="../media/image75.w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80.emf"/><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oleObject" Target="../embeddings/oleObject24.bin"/><Relationship Id="rId2" Type="http://schemas.openxmlformats.org/officeDocument/2006/relationships/slideLayout" Target="../slideLayouts/slideLayout31.xml"/><Relationship Id="rId1" Type="http://schemas.openxmlformats.org/officeDocument/2006/relationships/vmlDrawing" Target="../drawings/vmlDrawing10.vml"/><Relationship Id="rId6" Type="http://schemas.openxmlformats.org/officeDocument/2006/relationships/image" Target="../media/image77.emf"/><Relationship Id="rId11" Type="http://schemas.openxmlformats.org/officeDocument/2006/relationships/image" Target="../media/image79.emf"/><Relationship Id="rId5" Type="http://schemas.openxmlformats.org/officeDocument/2006/relationships/oleObject" Target="../embeddings/oleObject20.bin"/><Relationship Id="rId10" Type="http://schemas.openxmlformats.org/officeDocument/2006/relationships/oleObject" Target="../embeddings/oleObject23.bin"/><Relationship Id="rId4" Type="http://schemas.openxmlformats.org/officeDocument/2006/relationships/image" Target="../media/image69.wmf"/><Relationship Id="rId9" Type="http://schemas.openxmlformats.org/officeDocument/2006/relationships/image" Target="../media/image78.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1.xml"/><Relationship Id="rId1" Type="http://schemas.openxmlformats.org/officeDocument/2006/relationships/vmlDrawing" Target="../drawings/vmlDrawing11.vml"/><Relationship Id="rId4" Type="http://schemas.openxmlformats.org/officeDocument/2006/relationships/image" Target="../media/image81.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31.xml"/><Relationship Id="rId1" Type="http://schemas.openxmlformats.org/officeDocument/2006/relationships/vmlDrawing" Target="../drawings/vmlDrawing12.vml"/><Relationship Id="rId6" Type="http://schemas.openxmlformats.org/officeDocument/2006/relationships/image" Target="../media/image83.emf"/><Relationship Id="rId5" Type="http://schemas.openxmlformats.org/officeDocument/2006/relationships/oleObject" Target="../embeddings/oleObject27.bin"/><Relationship Id="rId4" Type="http://schemas.openxmlformats.org/officeDocument/2006/relationships/image" Target="../media/image82.emf"/></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B57D5D-B39F-4EDC-AEE0-4C8EB07BEDB4}"/>
              </a:ext>
            </a:extLst>
          </p:cNvPr>
          <p:cNvSpPr/>
          <p:nvPr/>
        </p:nvSpPr>
        <p:spPr>
          <a:xfrm>
            <a:off x="574765" y="0"/>
            <a:ext cx="11116491" cy="685799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1BEAB888-B2EB-4EFA-A4D2-C64240DB5C4F}"/>
              </a:ext>
            </a:extLst>
          </p:cNvPr>
          <p:cNvSpPr txBox="1"/>
          <p:nvPr/>
        </p:nvSpPr>
        <p:spPr>
          <a:xfrm>
            <a:off x="1874517" y="865710"/>
            <a:ext cx="822960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Bài</a:t>
            </a: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17- </a:t>
            </a:r>
            <a:r>
              <a:rPr lang="en-US" sz="3200" b="1" dirty="0" err="1" smtClean="0">
                <a:latin typeface="Arial" panose="020B0604020202020204" pitchFamily="34" charset="0"/>
                <a:cs typeface="Arial" panose="020B0604020202020204" pitchFamily="34" charset="0"/>
              </a:rPr>
              <a:t>Tiết</a:t>
            </a:r>
            <a:r>
              <a:rPr lang="en-US" sz="3200" b="1" dirty="0" smtClean="0">
                <a:latin typeface="Arial" panose="020B0604020202020204" pitchFamily="34" charset="0"/>
                <a:cs typeface="Arial" panose="020B0604020202020204" pitchFamily="34" charset="0"/>
              </a:rPr>
              <a:t> 39,40,41,42</a:t>
            </a:r>
            <a:r>
              <a:rPr lang="vi-VN" sz="3200" b="1" dirty="0" smtClean="0">
                <a:latin typeface="Arial" panose="020B0604020202020204" pitchFamily="34" charset="0"/>
                <a:cs typeface="Arial" panose="020B0604020202020204" pitchFamily="34" charset="0"/>
              </a:rPr>
              <a:t> – Hóa học 10</a:t>
            </a:r>
            <a:endParaRPr lang="en-US" sz="32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C9FD324-0EF0-4C4B-AFB8-099419DC9D5E}"/>
              </a:ext>
            </a:extLst>
          </p:cNvPr>
          <p:cNvSpPr txBox="1"/>
          <p:nvPr/>
        </p:nvSpPr>
        <p:spPr>
          <a:xfrm>
            <a:off x="1900643" y="1609687"/>
            <a:ext cx="8229600" cy="3046988"/>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ENTHALPY TẠO THÀNH VÀ </a:t>
            </a:r>
            <a:r>
              <a:rPr lang="en-US" sz="4800" b="1" dirty="0">
                <a:solidFill>
                  <a:srgbClr val="FF0000"/>
                </a:solidFill>
                <a:latin typeface="Times New Roman" panose="02020603050405020304" pitchFamily="18" charset="0"/>
                <a:cs typeface="Times New Roman" panose="02020603050405020304" pitchFamily="18" charset="0"/>
              </a:rPr>
              <a:t>SỰ BIẾN THIÊN ENTHALPY CỦA PHẢN ỨNG HOÁ HỌC </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C7489CA-D110-461F-AE24-F05EC963EF3B}"/>
              </a:ext>
            </a:extLst>
          </p:cNvPr>
          <p:cNvSpPr txBox="1"/>
          <p:nvPr/>
        </p:nvSpPr>
        <p:spPr>
          <a:xfrm>
            <a:off x="1902818" y="5232871"/>
            <a:ext cx="8229601" cy="584775"/>
          </a:xfrm>
          <a:prstGeom prst="rect">
            <a:avLst/>
          </a:prstGeom>
          <a:solidFill>
            <a:srgbClr val="0070C0"/>
          </a:solidFill>
        </p:spPr>
        <p:txBody>
          <a:bodyPr wrap="square" rtlCol="0">
            <a:spAutoFit/>
          </a:bodyPr>
          <a:lstStyle/>
          <a:p>
            <a:r>
              <a:rPr lang="vi-VN" sz="3200" b="1" dirty="0" smtClean="0">
                <a:solidFill>
                  <a:schemeClr val="bg1"/>
                </a:solidFill>
                <a:latin typeface="+mj-lt"/>
                <a:cs typeface="Arial" panose="020B0604020202020204" pitchFamily="34" charset="0"/>
              </a:rPr>
              <a:t>GV: Trịnh Tiến Phượng</a:t>
            </a:r>
            <a:endParaRPr lang="en-US" sz="3200" b="1" dirty="0">
              <a:solidFill>
                <a:schemeClr val="bg1"/>
              </a:solidFill>
              <a:latin typeface="+mj-lt"/>
              <a:cs typeface="Arial" panose="020B0604020202020204" pitchFamily="34" charset="0"/>
            </a:endParaRPr>
          </a:p>
        </p:txBody>
      </p:sp>
      <p:sp>
        <p:nvSpPr>
          <p:cNvPr id="3" name="Slide Number Placeholder 2">
            <a:extLst>
              <a:ext uri="{FF2B5EF4-FFF2-40B4-BE49-F238E27FC236}">
                <a16:creationId xmlns:a16="http://schemas.microsoft.com/office/drawing/2014/main" id="{35E08075-3BE2-4DD8-94E6-BEED7712DB74}"/>
              </a:ext>
            </a:extLst>
          </p:cNvPr>
          <p:cNvSpPr>
            <a:spLocks noGrp="1"/>
          </p:cNvSpPr>
          <p:nvPr>
            <p:ph type="sldNum" sz="quarter" idx="12"/>
          </p:nvPr>
        </p:nvSpPr>
        <p:spPr/>
        <p:txBody>
          <a:bodyPr/>
          <a:lstStyle/>
          <a:p>
            <a:fld id="{B8F674BA-2DE0-4D90-8561-25BA31F62F13}" type="slidenum">
              <a:rPr lang="en-US" smtClean="0"/>
              <a:t>1</a:t>
            </a:fld>
            <a:endParaRPr lang="en-US"/>
          </a:p>
        </p:txBody>
      </p:sp>
    </p:spTree>
    <p:extLst>
      <p:ext uri="{BB962C8B-B14F-4D97-AF65-F5344CB8AC3E}">
        <p14:creationId xmlns:p14="http://schemas.microsoft.com/office/powerpoint/2010/main" val="3733302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FFFF"/>
            </a:gs>
            <a:gs pos="100000">
              <a:srgbClr val="FFCCFF"/>
            </a:gs>
          </a:gsLst>
          <a:path path="shape">
            <a:fillToRect l="50000" t="50000" r="50000" b="50000"/>
          </a:path>
        </a:gradFill>
        <a:effectLst/>
      </p:bgPr>
    </p:bg>
    <p:spTree>
      <p:nvGrpSpPr>
        <p:cNvPr id="1" name=""/>
        <p:cNvGrpSpPr/>
        <p:nvPr/>
      </p:nvGrpSpPr>
      <p:grpSpPr>
        <a:xfrm>
          <a:off x="0" y="0"/>
          <a:ext cx="0" cy="0"/>
          <a:chOff x="0" y="0"/>
          <a:chExt cx="0" cy="0"/>
        </a:xfrm>
      </p:grpSpPr>
      <p:sp>
        <p:nvSpPr>
          <p:cNvPr id="171105" name="AutoShape 97">
            <a:extLst>
              <a:ext uri="{FF2B5EF4-FFF2-40B4-BE49-F238E27FC236}">
                <a16:creationId xmlns:a16="http://schemas.microsoft.com/office/drawing/2014/main" id="{A8D39A9D-FC53-DD9E-C34B-F5524DB1DAD2}"/>
              </a:ext>
            </a:extLst>
          </p:cNvPr>
          <p:cNvSpPr>
            <a:spLocks noChangeArrowheads="1"/>
          </p:cNvSpPr>
          <p:nvPr/>
        </p:nvSpPr>
        <p:spPr bwMode="gray">
          <a:xfrm>
            <a:off x="3690732" y="2414103"/>
            <a:ext cx="4128051"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3315" name="Text Box 32">
            <a:extLst>
              <a:ext uri="{FF2B5EF4-FFF2-40B4-BE49-F238E27FC236}">
                <a16:creationId xmlns:a16="http://schemas.microsoft.com/office/drawing/2014/main" id="{BAE3A905-0CF1-4BC7-0CBA-CA90888EA126}"/>
              </a:ext>
            </a:extLst>
          </p:cNvPr>
          <p:cNvSpPr txBox="1">
            <a:spLocks noChangeArrowheads="1"/>
          </p:cNvSpPr>
          <p:nvPr/>
        </p:nvSpPr>
        <p:spPr bwMode="auto">
          <a:xfrm>
            <a:off x="3962400" y="3965714"/>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imes New Roman" panose="02020603050405020304" pitchFamily="18" charset="0"/>
            </a:endParaRPr>
          </a:p>
        </p:txBody>
      </p:sp>
      <p:sp>
        <p:nvSpPr>
          <p:cNvPr id="171107" name="AutoShape 99">
            <a:extLst>
              <a:ext uri="{FF2B5EF4-FFF2-40B4-BE49-F238E27FC236}">
                <a16:creationId xmlns:a16="http://schemas.microsoft.com/office/drawing/2014/main" id="{040536EA-3F71-EF3C-7456-3D8BDD5BE292}"/>
              </a:ext>
            </a:extLst>
          </p:cNvPr>
          <p:cNvSpPr>
            <a:spLocks noChangeArrowheads="1"/>
          </p:cNvSpPr>
          <p:nvPr/>
        </p:nvSpPr>
        <p:spPr bwMode="gray">
          <a:xfrm>
            <a:off x="3654288" y="4409659"/>
            <a:ext cx="4257260"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08" name="Text Box 100">
            <a:extLst>
              <a:ext uri="{FF2B5EF4-FFF2-40B4-BE49-F238E27FC236}">
                <a16:creationId xmlns:a16="http://schemas.microsoft.com/office/drawing/2014/main" id="{3D828E58-6185-8D04-F709-9535A7B51BE2}"/>
              </a:ext>
            </a:extLst>
          </p:cNvPr>
          <p:cNvSpPr txBox="1">
            <a:spLocks noChangeArrowheads="1"/>
          </p:cNvSpPr>
          <p:nvPr/>
        </p:nvSpPr>
        <p:spPr bwMode="auto">
          <a:xfrm>
            <a:off x="4071732" y="4409660"/>
            <a:ext cx="3931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4. Enthalpy </a:t>
            </a:r>
            <a:r>
              <a:rPr lang="en-US" altLang="en-US" sz="2800" b="1" err="1">
                <a:solidFill>
                  <a:srgbClr val="000000"/>
                </a:solidFill>
                <a:latin typeface="Times New Roman" panose="02020603050405020304" pitchFamily="18" charset="0"/>
              </a:rPr>
              <a:t>tạo</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thành</a:t>
            </a:r>
            <a:endParaRPr lang="en-US" altLang="en-US" sz="2800" b="1">
              <a:solidFill>
                <a:srgbClr val="000000"/>
              </a:solidFill>
              <a:latin typeface="Times New Roman" panose="02020603050405020304" pitchFamily="18" charset="0"/>
            </a:endParaRPr>
          </a:p>
        </p:txBody>
      </p:sp>
      <p:sp>
        <p:nvSpPr>
          <p:cNvPr id="171011" name="AutoShape 3">
            <a:extLst>
              <a:ext uri="{FF2B5EF4-FFF2-40B4-BE49-F238E27FC236}">
                <a16:creationId xmlns:a16="http://schemas.microsoft.com/office/drawing/2014/main" id="{79B6FC2A-8B82-8E8F-36BE-FD19F324BB0F}"/>
              </a:ext>
            </a:extLst>
          </p:cNvPr>
          <p:cNvSpPr>
            <a:spLocks noChangeArrowheads="1"/>
          </p:cNvSpPr>
          <p:nvPr/>
        </p:nvSpPr>
        <p:spPr bwMode="ltGray">
          <a:xfrm rot="5400000">
            <a:off x="-889001" y="130250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2" name="AutoShape 4">
            <a:extLst>
              <a:ext uri="{FF2B5EF4-FFF2-40B4-BE49-F238E27FC236}">
                <a16:creationId xmlns:a16="http://schemas.microsoft.com/office/drawing/2014/main" id="{CCBDE888-3C43-BE5D-02A2-E7F3FC30742D}"/>
              </a:ext>
            </a:extLst>
          </p:cNvPr>
          <p:cNvSpPr>
            <a:spLocks noChangeArrowheads="1"/>
          </p:cNvSpPr>
          <p:nvPr/>
        </p:nvSpPr>
        <p:spPr bwMode="ltGray">
          <a:xfrm rot="5400000" flipH="1">
            <a:off x="-492918" y="1784314"/>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1">
            <a:gsLst>
              <a:gs pos="0">
                <a:schemeClr val="hlink">
                  <a:alpha val="36000"/>
                </a:schemeClr>
              </a:gs>
              <a:gs pos="100000">
                <a:schemeClr val="hlink">
                  <a:gamma/>
                  <a:tint val="33725"/>
                  <a:invGamma/>
                </a:scheme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3" name="AutoShape 5">
            <a:extLst>
              <a:ext uri="{FF2B5EF4-FFF2-40B4-BE49-F238E27FC236}">
                <a16:creationId xmlns:a16="http://schemas.microsoft.com/office/drawing/2014/main" id="{0E1D5634-FE6C-635C-E08F-60A8855FAACA}"/>
              </a:ext>
            </a:extLst>
          </p:cNvPr>
          <p:cNvSpPr>
            <a:spLocks noChangeArrowheads="1"/>
          </p:cNvSpPr>
          <p:nvPr/>
        </p:nvSpPr>
        <p:spPr bwMode="gray">
          <a:xfrm>
            <a:off x="3081132" y="1443105"/>
            <a:ext cx="386101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171014" name="Group 6">
            <a:extLst>
              <a:ext uri="{FF2B5EF4-FFF2-40B4-BE49-F238E27FC236}">
                <a16:creationId xmlns:a16="http://schemas.microsoft.com/office/drawing/2014/main" id="{88CF38F4-C904-0945-3524-2BF2B471EEEE}"/>
              </a:ext>
            </a:extLst>
          </p:cNvPr>
          <p:cNvGrpSpPr>
            <a:grpSpLocks/>
          </p:cNvGrpSpPr>
          <p:nvPr/>
        </p:nvGrpSpPr>
        <p:grpSpPr bwMode="auto">
          <a:xfrm>
            <a:off x="2971800" y="1534391"/>
            <a:ext cx="381000" cy="519245"/>
            <a:chOff x="2078" y="1387"/>
            <a:chExt cx="1615" cy="2201"/>
          </a:xfrm>
        </p:grpSpPr>
        <p:sp>
          <p:nvSpPr>
            <p:cNvPr id="171015" name="Oval 7">
              <a:extLst>
                <a:ext uri="{FF2B5EF4-FFF2-40B4-BE49-F238E27FC236}">
                  <a16:creationId xmlns:a16="http://schemas.microsoft.com/office/drawing/2014/main" id="{1169AD1C-0D96-F939-55EB-0F46A76F4954}"/>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6" name="Oval 8">
              <a:extLst>
                <a:ext uri="{FF2B5EF4-FFF2-40B4-BE49-F238E27FC236}">
                  <a16:creationId xmlns:a16="http://schemas.microsoft.com/office/drawing/2014/main" id="{2DB2775C-0147-0A02-A54E-7C156E1AEA4B}"/>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7" name="Oval 9">
              <a:extLst>
                <a:ext uri="{FF2B5EF4-FFF2-40B4-BE49-F238E27FC236}">
                  <a16:creationId xmlns:a16="http://schemas.microsoft.com/office/drawing/2014/main" id="{073E73E3-EA42-842A-18D4-178081167BC9}"/>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8" name="Oval 10">
              <a:extLst>
                <a:ext uri="{FF2B5EF4-FFF2-40B4-BE49-F238E27FC236}">
                  <a16:creationId xmlns:a16="http://schemas.microsoft.com/office/drawing/2014/main" id="{74D55C16-4B27-7999-58AB-970DDE588FBA}"/>
                </a:ext>
              </a:extLst>
            </p:cNvPr>
            <p:cNvSpPr>
              <a:spLocks noChangeArrowheads="1"/>
            </p:cNvSpPr>
            <p:nvPr/>
          </p:nvSpPr>
          <p:spPr bwMode="gray">
            <a:xfrm>
              <a:off x="2253"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19" name="Oval 11">
              <a:extLst>
                <a:ext uri="{FF2B5EF4-FFF2-40B4-BE49-F238E27FC236}">
                  <a16:creationId xmlns:a16="http://schemas.microsoft.com/office/drawing/2014/main" id="{DC61BCFC-512E-8067-839D-29A30AC30B5E}"/>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0" name="Oval 12">
              <a:extLst>
                <a:ext uri="{FF2B5EF4-FFF2-40B4-BE49-F238E27FC236}">
                  <a16:creationId xmlns:a16="http://schemas.microsoft.com/office/drawing/2014/main" id="{001C0148-A40F-D2FB-205E-F4A44E5E9036}"/>
                </a:ext>
              </a:extLst>
            </p:cNvPr>
            <p:cNvSpPr>
              <a:spLocks noChangeArrowheads="1"/>
            </p:cNvSpPr>
            <p:nvPr/>
          </p:nvSpPr>
          <p:spPr bwMode="gray">
            <a:xfrm>
              <a:off x="2334" y="1387"/>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3322" name="Text Box 22">
            <a:extLst>
              <a:ext uri="{FF2B5EF4-FFF2-40B4-BE49-F238E27FC236}">
                <a16:creationId xmlns:a16="http://schemas.microsoft.com/office/drawing/2014/main" id="{78B5B1CC-D9DD-F2A2-EDAB-838A616C27D4}"/>
              </a:ext>
            </a:extLst>
          </p:cNvPr>
          <p:cNvSpPr txBox="1">
            <a:spLocks noChangeArrowheads="1"/>
          </p:cNvSpPr>
          <p:nvPr/>
        </p:nvSpPr>
        <p:spPr bwMode="auto">
          <a:xfrm>
            <a:off x="3657600" y="1451114"/>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None/>
            </a:pPr>
            <a:endParaRPr lang="en-US" altLang="en-US" sz="2800">
              <a:solidFill>
                <a:srgbClr val="000000"/>
              </a:solidFill>
              <a:latin typeface="Tahoma" panose="020B0604030504040204" pitchFamily="34" charset="0"/>
            </a:endParaRPr>
          </a:p>
        </p:txBody>
      </p:sp>
      <p:sp>
        <p:nvSpPr>
          <p:cNvPr id="171031" name="Text Box 23">
            <a:extLst>
              <a:ext uri="{FF2B5EF4-FFF2-40B4-BE49-F238E27FC236}">
                <a16:creationId xmlns:a16="http://schemas.microsoft.com/office/drawing/2014/main" id="{D50A36DC-DC50-912A-BA81-CFE2EC016D22}"/>
              </a:ext>
            </a:extLst>
          </p:cNvPr>
          <p:cNvSpPr txBox="1">
            <a:spLocks noChangeArrowheads="1"/>
          </p:cNvSpPr>
          <p:nvPr/>
        </p:nvSpPr>
        <p:spPr bwMode="auto">
          <a:xfrm>
            <a:off x="3276600" y="1527313"/>
            <a:ext cx="3665549"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600" b="1">
                <a:solidFill>
                  <a:srgbClr val="000000"/>
                </a:solidFill>
                <a:latin typeface="Times New Roman" panose="02020603050405020304" pitchFamily="18" charset="0"/>
              </a:rPr>
              <a:t>1. </a:t>
            </a:r>
            <a:r>
              <a:rPr lang="en-US" altLang="en-US" sz="2600" b="1" err="1">
                <a:solidFill>
                  <a:srgbClr val="000000"/>
                </a:solidFill>
                <a:latin typeface="Times New Roman" panose="02020603050405020304" pitchFamily="18" charset="0"/>
              </a:rPr>
              <a:t>Phản</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ứng</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toả</a:t>
            </a:r>
            <a:r>
              <a:rPr lang="en-US" altLang="en-US" sz="2600" b="1">
                <a:solidFill>
                  <a:srgbClr val="000000"/>
                </a:solidFill>
                <a:latin typeface="Times New Roman" panose="02020603050405020304" pitchFamily="18" charset="0"/>
              </a:rPr>
              <a:t> </a:t>
            </a:r>
            <a:r>
              <a:rPr lang="en-US" altLang="en-US" sz="2600" b="1" err="1">
                <a:solidFill>
                  <a:srgbClr val="000000"/>
                </a:solidFill>
                <a:latin typeface="Times New Roman" panose="02020603050405020304" pitchFamily="18" charset="0"/>
              </a:rPr>
              <a:t>nhiệt</a:t>
            </a:r>
            <a:endParaRPr lang="en-US" altLang="en-US" sz="2600" b="1">
              <a:solidFill>
                <a:srgbClr val="000000"/>
              </a:solidFill>
              <a:latin typeface="Times New Roman" panose="02020603050405020304" pitchFamily="18" charset="0"/>
            </a:endParaRPr>
          </a:p>
        </p:txBody>
      </p:sp>
      <p:grpSp>
        <p:nvGrpSpPr>
          <p:cNvPr id="171033" name="Group 25">
            <a:extLst>
              <a:ext uri="{FF2B5EF4-FFF2-40B4-BE49-F238E27FC236}">
                <a16:creationId xmlns:a16="http://schemas.microsoft.com/office/drawing/2014/main" id="{DB8C302C-4768-ED86-1491-47FA3D81A876}"/>
              </a:ext>
            </a:extLst>
          </p:cNvPr>
          <p:cNvGrpSpPr>
            <a:grpSpLocks/>
          </p:cNvGrpSpPr>
          <p:nvPr/>
        </p:nvGrpSpPr>
        <p:grpSpPr bwMode="auto">
          <a:xfrm>
            <a:off x="3538332" y="2454519"/>
            <a:ext cx="381000" cy="519245"/>
            <a:chOff x="2078" y="1387"/>
            <a:chExt cx="1615" cy="2201"/>
          </a:xfrm>
        </p:grpSpPr>
        <p:sp>
          <p:nvSpPr>
            <p:cNvPr id="171034" name="Oval 26">
              <a:extLst>
                <a:ext uri="{FF2B5EF4-FFF2-40B4-BE49-F238E27FC236}">
                  <a16:creationId xmlns:a16="http://schemas.microsoft.com/office/drawing/2014/main" id="{7391A3EA-2169-73F4-3E9E-265EA1A2083D}"/>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5" name="Oval 27">
              <a:extLst>
                <a:ext uri="{FF2B5EF4-FFF2-40B4-BE49-F238E27FC236}">
                  <a16:creationId xmlns:a16="http://schemas.microsoft.com/office/drawing/2014/main" id="{2D6A049D-B123-2716-E153-21EB70A9C561}"/>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6" name="Oval 28">
              <a:extLst>
                <a:ext uri="{FF2B5EF4-FFF2-40B4-BE49-F238E27FC236}">
                  <a16:creationId xmlns:a16="http://schemas.microsoft.com/office/drawing/2014/main" id="{EEB199D2-49DF-144F-1F5D-0145FF8E4118}"/>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7" name="Oval 29">
              <a:extLst>
                <a:ext uri="{FF2B5EF4-FFF2-40B4-BE49-F238E27FC236}">
                  <a16:creationId xmlns:a16="http://schemas.microsoft.com/office/drawing/2014/main" id="{C60EA8A0-CD61-A2A8-F814-75045D9B0E9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8" name="Oval 30">
              <a:extLst>
                <a:ext uri="{FF2B5EF4-FFF2-40B4-BE49-F238E27FC236}">
                  <a16:creationId xmlns:a16="http://schemas.microsoft.com/office/drawing/2014/main" id="{5C325DC8-390B-CB10-3680-EF33561BA6F7}"/>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39" name="Oval 31">
              <a:extLst>
                <a:ext uri="{FF2B5EF4-FFF2-40B4-BE49-F238E27FC236}">
                  <a16:creationId xmlns:a16="http://schemas.microsoft.com/office/drawing/2014/main" id="{D1654FD5-CC81-DE88-532F-E933443FD5A7}"/>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171061" name="Group 53">
            <a:extLst>
              <a:ext uri="{FF2B5EF4-FFF2-40B4-BE49-F238E27FC236}">
                <a16:creationId xmlns:a16="http://schemas.microsoft.com/office/drawing/2014/main" id="{716F9DBD-4C21-5B7B-9F94-0E74D2024659}"/>
              </a:ext>
            </a:extLst>
          </p:cNvPr>
          <p:cNvGrpSpPr>
            <a:grpSpLocks/>
          </p:cNvGrpSpPr>
          <p:nvPr/>
        </p:nvGrpSpPr>
        <p:grpSpPr bwMode="auto">
          <a:xfrm>
            <a:off x="3501888" y="4416737"/>
            <a:ext cx="381000" cy="519245"/>
            <a:chOff x="2078" y="1387"/>
            <a:chExt cx="1615" cy="2201"/>
          </a:xfrm>
        </p:grpSpPr>
        <p:sp>
          <p:nvSpPr>
            <p:cNvPr id="171062" name="Oval 54">
              <a:extLst>
                <a:ext uri="{FF2B5EF4-FFF2-40B4-BE49-F238E27FC236}">
                  <a16:creationId xmlns:a16="http://schemas.microsoft.com/office/drawing/2014/main" id="{19055A59-0635-96C9-737A-66769957AA30}"/>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3" name="Oval 55">
              <a:extLst>
                <a:ext uri="{FF2B5EF4-FFF2-40B4-BE49-F238E27FC236}">
                  <a16:creationId xmlns:a16="http://schemas.microsoft.com/office/drawing/2014/main" id="{B9354902-2D69-329D-E4F6-696C02933F2D}"/>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4" name="Oval 56">
              <a:extLst>
                <a:ext uri="{FF2B5EF4-FFF2-40B4-BE49-F238E27FC236}">
                  <a16:creationId xmlns:a16="http://schemas.microsoft.com/office/drawing/2014/main" id="{EA89B963-3D92-71D6-1763-EE8EAB5B37B4}"/>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5" name="Oval 57">
              <a:extLst>
                <a:ext uri="{FF2B5EF4-FFF2-40B4-BE49-F238E27FC236}">
                  <a16:creationId xmlns:a16="http://schemas.microsoft.com/office/drawing/2014/main" id="{26DDA179-F3C6-B2C8-02BE-7760081DEF6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6" name="Oval 58">
              <a:extLst>
                <a:ext uri="{FF2B5EF4-FFF2-40B4-BE49-F238E27FC236}">
                  <a16:creationId xmlns:a16="http://schemas.microsoft.com/office/drawing/2014/main" id="{88637BDD-1A78-D972-C341-0AD6045F4EA8}"/>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67" name="Oval 59">
              <a:extLst>
                <a:ext uri="{FF2B5EF4-FFF2-40B4-BE49-F238E27FC236}">
                  <a16:creationId xmlns:a16="http://schemas.microsoft.com/office/drawing/2014/main" id="{2C7524C7-6401-F4A0-033A-6B472174DE99}"/>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06" name="Text Box 98">
            <a:extLst>
              <a:ext uri="{FF2B5EF4-FFF2-40B4-BE49-F238E27FC236}">
                <a16:creationId xmlns:a16="http://schemas.microsoft.com/office/drawing/2014/main" id="{52D8E877-12B2-5F4D-9CFE-91B4F4E37EA0}"/>
              </a:ext>
            </a:extLst>
          </p:cNvPr>
          <p:cNvSpPr txBox="1">
            <a:spLocks noChangeArrowheads="1"/>
          </p:cNvSpPr>
          <p:nvPr/>
        </p:nvSpPr>
        <p:spPr bwMode="auto">
          <a:xfrm>
            <a:off x="4071732" y="2523641"/>
            <a:ext cx="37470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a:solidFill>
                  <a:srgbClr val="000000"/>
                </a:solidFill>
                <a:latin typeface="Times New Roman" panose="02020603050405020304" pitchFamily="18" charset="0"/>
              </a:rPr>
              <a:t>2. </a:t>
            </a:r>
            <a:r>
              <a:rPr lang="en-US" altLang="en-US" sz="2800" b="1" err="1">
                <a:solidFill>
                  <a:srgbClr val="000000"/>
                </a:solidFill>
                <a:latin typeface="Times New Roman" panose="02020603050405020304" pitchFamily="18" charset="0"/>
              </a:rPr>
              <a:t>Phản</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ứng</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thu</a:t>
            </a:r>
            <a:r>
              <a:rPr lang="en-US" altLang="en-US" sz="2800" b="1">
                <a:solidFill>
                  <a:srgbClr val="000000"/>
                </a:solidFill>
                <a:latin typeface="Times New Roman" panose="02020603050405020304" pitchFamily="18" charset="0"/>
              </a:rPr>
              <a:t> </a:t>
            </a:r>
            <a:r>
              <a:rPr lang="en-US" altLang="en-US" sz="2800" b="1" err="1">
                <a:solidFill>
                  <a:srgbClr val="000000"/>
                </a:solidFill>
                <a:latin typeface="Times New Roman" panose="02020603050405020304" pitchFamily="18" charset="0"/>
              </a:rPr>
              <a:t>nhiệt</a:t>
            </a:r>
            <a:endParaRPr lang="en-US" altLang="en-US" sz="2800" b="1">
              <a:solidFill>
                <a:srgbClr val="FF0000"/>
              </a:solidFill>
              <a:latin typeface="Times New Roman" panose="02020603050405020304" pitchFamily="18" charset="0"/>
            </a:endParaRPr>
          </a:p>
        </p:txBody>
      </p:sp>
      <p:sp>
        <p:nvSpPr>
          <p:cNvPr id="171110" name="AutoShape 102">
            <a:extLst>
              <a:ext uri="{FF2B5EF4-FFF2-40B4-BE49-F238E27FC236}">
                <a16:creationId xmlns:a16="http://schemas.microsoft.com/office/drawing/2014/main" id="{AF963D6C-557E-37D3-48F6-87FA92CA6F27}"/>
              </a:ext>
            </a:extLst>
          </p:cNvPr>
          <p:cNvSpPr>
            <a:spLocks noChangeArrowheads="1"/>
          </p:cNvSpPr>
          <p:nvPr/>
        </p:nvSpPr>
        <p:spPr bwMode="gray">
          <a:xfrm>
            <a:off x="3047999" y="5413513"/>
            <a:ext cx="691335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sp>
        <p:nvSpPr>
          <p:cNvPr id="171111" name="Text Box 103">
            <a:extLst>
              <a:ext uri="{FF2B5EF4-FFF2-40B4-BE49-F238E27FC236}">
                <a16:creationId xmlns:a16="http://schemas.microsoft.com/office/drawing/2014/main" id="{380DD918-0E99-24EC-9F76-23CD65941FAA}"/>
              </a:ext>
            </a:extLst>
          </p:cNvPr>
          <p:cNvSpPr txBox="1">
            <a:spLocks noChangeArrowheads="1"/>
          </p:cNvSpPr>
          <p:nvPr/>
        </p:nvSpPr>
        <p:spPr bwMode="auto">
          <a:xfrm>
            <a:off x="3429000" y="5467489"/>
            <a:ext cx="526442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0"/>
              </a:spcBef>
              <a:spcAft>
                <a:spcPct val="0"/>
              </a:spcAft>
              <a:buNone/>
            </a:pPr>
            <a:r>
              <a:rPr lang="en-US" altLang="en-US" sz="2800" b="1" dirty="0">
                <a:solidFill>
                  <a:srgbClr val="000000"/>
                </a:solidFill>
                <a:latin typeface="Times New Roman" panose="02020603050405020304" pitchFamily="18" charset="0"/>
              </a:rPr>
              <a:t>5. </a:t>
            </a:r>
            <a:r>
              <a:rPr lang="en-US" altLang="en-US" sz="2800" b="1" dirty="0" err="1">
                <a:solidFill>
                  <a:srgbClr val="000000"/>
                </a:solidFill>
                <a:latin typeface="Times New Roman" panose="02020603050405020304" pitchFamily="18" charset="0"/>
              </a:rPr>
              <a:t>Ý</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nghĩa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dấu</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và</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giá</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trị</a:t>
            </a:r>
            <a:r>
              <a:rPr lang="en-US" altLang="en-US" sz="2800" b="1" dirty="0">
                <a:solidFill>
                  <a:srgbClr val="000000"/>
                </a:solidFill>
                <a:latin typeface="Times New Roman" panose="02020603050405020304" pitchFamily="18" charset="0"/>
              </a:rPr>
              <a:t> </a:t>
            </a:r>
            <a:endParaRPr lang="en-US" altLang="en-US" sz="2800" dirty="0">
              <a:solidFill>
                <a:srgbClr val="000000"/>
              </a:solidFill>
              <a:latin typeface="Tahoma" panose="020B0604030504040204" pitchFamily="34" charset="0"/>
            </a:endParaRPr>
          </a:p>
        </p:txBody>
      </p:sp>
      <p:sp>
        <p:nvSpPr>
          <p:cNvPr id="13329" name="WordArt 111">
            <a:extLst>
              <a:ext uri="{FF2B5EF4-FFF2-40B4-BE49-F238E27FC236}">
                <a16:creationId xmlns:a16="http://schemas.microsoft.com/office/drawing/2014/main" id="{527BD994-FB3F-A7FC-F21E-49954BF9DC3A}"/>
              </a:ext>
            </a:extLst>
          </p:cNvPr>
          <p:cNvSpPr>
            <a:spLocks noChangeArrowheads="1" noChangeShapeType="1" noTextEdit="1"/>
          </p:cNvSpPr>
          <p:nvPr/>
        </p:nvSpPr>
        <p:spPr bwMode="auto">
          <a:xfrm>
            <a:off x="3314699" y="125048"/>
            <a:ext cx="7446066" cy="1128713"/>
          </a:xfrm>
          <a:prstGeom prst="rect">
            <a:avLst/>
          </a:prstGeom>
        </p:spPr>
        <p:txBody>
          <a:bodyPr wrap="none" fromWordArt="1">
            <a:prstTxWarp prst="textPlain">
              <a:avLst>
                <a:gd name="adj" fmla="val 50000"/>
              </a:avLst>
            </a:prstTxWarp>
          </a:bodyPr>
          <a:lstStyle/>
          <a:p>
            <a:pPr algn="ctr"/>
            <a:r>
              <a:rPr lang="en-US" sz="6000" b="1" dirty="0">
                <a:solidFill>
                  <a:srgbClr val="FF0000"/>
                </a:solidFill>
                <a:ea typeface="Calibri" panose="020F0502020204030204" pitchFamily="34" charset="0"/>
              </a:rPr>
              <a:t>BÀI 17: ENTHALPY TẠO THÀNH VÀ </a:t>
            </a:r>
            <a:r>
              <a:rPr lang="en-US" sz="6000" b="1" dirty="0">
                <a:solidFill>
                  <a:srgbClr val="FF0000"/>
                </a:solidFill>
                <a:cs typeface="Arial" panose="020B0604020202020204" pitchFamily="34" charset="0"/>
              </a:rPr>
              <a:t>SỰ BIẾN THIÊN ENTHALPY </a:t>
            </a:r>
          </a:p>
          <a:p>
            <a:pPr algn="ctr"/>
            <a:r>
              <a:rPr lang="en-US" sz="6000" b="1" dirty="0">
                <a:solidFill>
                  <a:srgbClr val="FF0000"/>
                </a:solidFill>
                <a:cs typeface="Arial" panose="020B0604020202020204" pitchFamily="34" charset="0"/>
              </a:rPr>
              <a:t>CỦA PHẢN ỨNG HOÁ HỌC </a:t>
            </a:r>
            <a:endParaRPr lang="en-US" sz="6000" dirty="0">
              <a:solidFill>
                <a:srgbClr val="FF0000"/>
              </a:solidFill>
              <a:cs typeface="Arial" panose="020B0604020202020204" pitchFamily="34" charset="0"/>
            </a:endParaRPr>
          </a:p>
        </p:txBody>
      </p:sp>
      <p:grpSp>
        <p:nvGrpSpPr>
          <p:cNvPr id="171022" name="Group 14">
            <a:extLst>
              <a:ext uri="{FF2B5EF4-FFF2-40B4-BE49-F238E27FC236}">
                <a16:creationId xmlns:a16="http://schemas.microsoft.com/office/drawing/2014/main" id="{CA0FBD0C-7A18-9174-5961-D485B0B5720F}"/>
              </a:ext>
            </a:extLst>
          </p:cNvPr>
          <p:cNvGrpSpPr>
            <a:grpSpLocks/>
          </p:cNvGrpSpPr>
          <p:nvPr/>
        </p:nvGrpSpPr>
        <p:grpSpPr bwMode="auto">
          <a:xfrm rot="-314248">
            <a:off x="2819389" y="5420356"/>
            <a:ext cx="381000" cy="519481"/>
            <a:chOff x="2078" y="1386"/>
            <a:chExt cx="1615" cy="2202"/>
          </a:xfrm>
        </p:grpSpPr>
        <p:sp>
          <p:nvSpPr>
            <p:cNvPr id="171023" name="Oval 15">
              <a:extLst>
                <a:ext uri="{FF2B5EF4-FFF2-40B4-BE49-F238E27FC236}">
                  <a16:creationId xmlns:a16="http://schemas.microsoft.com/office/drawing/2014/main" id="{128E3A77-1278-AA7D-FE2E-8C2BEB93ACF7}"/>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4" name="Oval 16">
              <a:extLst>
                <a:ext uri="{FF2B5EF4-FFF2-40B4-BE49-F238E27FC236}">
                  <a16:creationId xmlns:a16="http://schemas.microsoft.com/office/drawing/2014/main" id="{4BF377F9-D12B-45E8-4CDB-44B6E81A36EA}"/>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5" name="Oval 17">
              <a:extLst>
                <a:ext uri="{FF2B5EF4-FFF2-40B4-BE49-F238E27FC236}">
                  <a16:creationId xmlns:a16="http://schemas.microsoft.com/office/drawing/2014/main" id="{D8FE992A-8D01-BBA7-851E-24837D33D3BA}"/>
                </a:ext>
              </a:extLst>
            </p:cNvPr>
            <p:cNvSpPr>
              <a:spLocks noChangeArrowheads="1"/>
            </p:cNvSpPr>
            <p:nvPr/>
          </p:nvSpPr>
          <p:spPr bwMode="gray">
            <a:xfrm>
              <a:off x="2335"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6" name="Oval 18">
              <a:extLst>
                <a:ext uri="{FF2B5EF4-FFF2-40B4-BE49-F238E27FC236}">
                  <a16:creationId xmlns:a16="http://schemas.microsoft.com/office/drawing/2014/main" id="{AFA406F8-DCEB-984C-1598-E50E4D8EAEF6}"/>
                </a:ext>
              </a:extLst>
            </p:cNvPr>
            <p:cNvSpPr>
              <a:spLocks noChangeArrowheads="1"/>
            </p:cNvSpPr>
            <p:nvPr/>
          </p:nvSpPr>
          <p:spPr bwMode="gray">
            <a:xfrm>
              <a:off x="2335"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7" name="Oval 19">
              <a:extLst>
                <a:ext uri="{FF2B5EF4-FFF2-40B4-BE49-F238E27FC236}">
                  <a16:creationId xmlns:a16="http://schemas.microsoft.com/office/drawing/2014/main" id="{12F246F9-6F4A-2D45-E6D4-2F888AE145EA}"/>
                </a:ext>
              </a:extLst>
            </p:cNvPr>
            <p:cNvSpPr>
              <a:spLocks noChangeArrowheads="1"/>
            </p:cNvSpPr>
            <p:nvPr/>
          </p:nvSpPr>
          <p:spPr bwMode="gray">
            <a:xfrm>
              <a:off x="2334" y="1386"/>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028" name="Oval 20">
              <a:extLst>
                <a:ext uri="{FF2B5EF4-FFF2-40B4-BE49-F238E27FC236}">
                  <a16:creationId xmlns:a16="http://schemas.microsoft.com/office/drawing/2014/main" id="{DEC60042-E4A2-6541-A15E-FFAFC9DCB2C3}"/>
                </a:ext>
              </a:extLst>
            </p:cNvPr>
            <p:cNvSpPr>
              <a:spLocks noChangeArrowheads="1"/>
            </p:cNvSpPr>
            <p:nvPr/>
          </p:nvSpPr>
          <p:spPr bwMode="gray">
            <a:xfrm>
              <a:off x="2334" y="1386"/>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71127" name="AutoShape 119">
            <a:hlinkClick r:id="rId4" action="ppaction://hlinksldjump" highlightClick="1"/>
            <a:extLst>
              <a:ext uri="{FF2B5EF4-FFF2-40B4-BE49-F238E27FC236}">
                <a16:creationId xmlns:a16="http://schemas.microsoft.com/office/drawing/2014/main" id="{33A793C3-26AF-E074-44CB-388573F270AB}"/>
              </a:ext>
            </a:extLst>
          </p:cNvPr>
          <p:cNvSpPr>
            <a:spLocks noChangeArrowheads="1"/>
          </p:cNvSpPr>
          <p:nvPr/>
        </p:nvSpPr>
        <p:spPr bwMode="auto">
          <a:xfrm>
            <a:off x="3124200" y="1374913"/>
            <a:ext cx="6781800" cy="8382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8" name="AutoShape 120">
            <a:hlinkClick r:id="rId5" action="ppaction://hlinksldjump" highlightClick="1"/>
            <a:extLst>
              <a:ext uri="{FF2B5EF4-FFF2-40B4-BE49-F238E27FC236}">
                <a16:creationId xmlns:a16="http://schemas.microsoft.com/office/drawing/2014/main" id="{D020897D-4741-805F-2ADC-047693966414}"/>
              </a:ext>
            </a:extLst>
          </p:cNvPr>
          <p:cNvSpPr>
            <a:spLocks noChangeArrowheads="1"/>
          </p:cNvSpPr>
          <p:nvPr/>
        </p:nvSpPr>
        <p:spPr bwMode="auto">
          <a:xfrm>
            <a:off x="3843132" y="2464903"/>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29" name="AutoShape 121">
            <a:hlinkClick r:id="rId6" action="ppaction://hlinksldjump" highlightClick="1"/>
            <a:extLst>
              <a:ext uri="{FF2B5EF4-FFF2-40B4-BE49-F238E27FC236}">
                <a16:creationId xmlns:a16="http://schemas.microsoft.com/office/drawing/2014/main" id="{3FF04146-4F27-6224-8A77-BA676A4E0254}"/>
              </a:ext>
            </a:extLst>
          </p:cNvPr>
          <p:cNvSpPr>
            <a:spLocks noChangeArrowheads="1"/>
          </p:cNvSpPr>
          <p:nvPr/>
        </p:nvSpPr>
        <p:spPr bwMode="auto">
          <a:xfrm>
            <a:off x="4306724" y="4965562"/>
            <a:ext cx="5257800" cy="6858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71130" name="AutoShape 122">
            <a:hlinkClick r:id="rId7" action="ppaction://hlinksldjump" highlightClick="1"/>
            <a:extLst>
              <a:ext uri="{FF2B5EF4-FFF2-40B4-BE49-F238E27FC236}">
                <a16:creationId xmlns:a16="http://schemas.microsoft.com/office/drawing/2014/main" id="{21FD618D-C66A-8752-F4F5-5DBD531E4C93}"/>
              </a:ext>
            </a:extLst>
          </p:cNvPr>
          <p:cNvSpPr>
            <a:spLocks noChangeArrowheads="1"/>
          </p:cNvSpPr>
          <p:nvPr/>
        </p:nvSpPr>
        <p:spPr bwMode="auto">
          <a:xfrm>
            <a:off x="3200400" y="5337313"/>
            <a:ext cx="6096000" cy="762000"/>
          </a:xfrm>
          <a:prstGeom prst="actionButtonReturn">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47" name="AutoShape 97">
            <a:extLst>
              <a:ext uri="{FF2B5EF4-FFF2-40B4-BE49-F238E27FC236}">
                <a16:creationId xmlns:a16="http://schemas.microsoft.com/office/drawing/2014/main" id="{06D3646D-638A-E76A-5429-906A7BA97CEA}"/>
              </a:ext>
            </a:extLst>
          </p:cNvPr>
          <p:cNvSpPr>
            <a:spLocks noChangeArrowheads="1"/>
          </p:cNvSpPr>
          <p:nvPr/>
        </p:nvSpPr>
        <p:spPr bwMode="gray">
          <a:xfrm>
            <a:off x="3897156" y="3400196"/>
            <a:ext cx="7203414"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endParaRPr lang="fr-FR" altLang="en-US" sz="2800" b="1">
              <a:solidFill>
                <a:srgbClr val="3333CC"/>
              </a:solidFill>
              <a:latin typeface="Times New Roman" panose="02020603050405020304" pitchFamily="18" charset="0"/>
            </a:endParaRPr>
          </a:p>
        </p:txBody>
      </p:sp>
      <p:grpSp>
        <p:nvGrpSpPr>
          <p:cNvPr id="48" name="Group 25">
            <a:extLst>
              <a:ext uri="{FF2B5EF4-FFF2-40B4-BE49-F238E27FC236}">
                <a16:creationId xmlns:a16="http://schemas.microsoft.com/office/drawing/2014/main" id="{737CDA5B-3A79-CEE8-A54F-61F9D84BEB55}"/>
              </a:ext>
            </a:extLst>
          </p:cNvPr>
          <p:cNvGrpSpPr>
            <a:grpSpLocks/>
          </p:cNvGrpSpPr>
          <p:nvPr/>
        </p:nvGrpSpPr>
        <p:grpSpPr bwMode="auto">
          <a:xfrm>
            <a:off x="3690732" y="3441805"/>
            <a:ext cx="381000" cy="519245"/>
            <a:chOff x="2078" y="1387"/>
            <a:chExt cx="1615" cy="2201"/>
          </a:xfrm>
        </p:grpSpPr>
        <p:sp>
          <p:nvSpPr>
            <p:cNvPr id="49" name="Oval 26">
              <a:extLst>
                <a:ext uri="{FF2B5EF4-FFF2-40B4-BE49-F238E27FC236}">
                  <a16:creationId xmlns:a16="http://schemas.microsoft.com/office/drawing/2014/main" id="{8D8E7FCC-9DFD-C6A6-8FAE-678C2746588D}"/>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0" name="Oval 27">
              <a:extLst>
                <a:ext uri="{FF2B5EF4-FFF2-40B4-BE49-F238E27FC236}">
                  <a16:creationId xmlns:a16="http://schemas.microsoft.com/office/drawing/2014/main" id="{943FDFC1-6E2A-8092-0542-67A59C4DBF57}"/>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 name="Oval 28">
              <a:extLst>
                <a:ext uri="{FF2B5EF4-FFF2-40B4-BE49-F238E27FC236}">
                  <a16:creationId xmlns:a16="http://schemas.microsoft.com/office/drawing/2014/main" id="{28804244-100C-51DE-93AA-F23988B2E348}"/>
                </a:ext>
              </a:extLst>
            </p:cNvPr>
            <p:cNvSpPr>
              <a:spLocks noChangeArrowheads="1"/>
            </p:cNvSpPr>
            <p:nvPr/>
          </p:nvSpPr>
          <p:spPr bwMode="gray">
            <a:xfrm>
              <a:off x="2253"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2" name="Oval 29">
              <a:extLst>
                <a:ext uri="{FF2B5EF4-FFF2-40B4-BE49-F238E27FC236}">
                  <a16:creationId xmlns:a16="http://schemas.microsoft.com/office/drawing/2014/main" id="{589E4D4A-6FEC-3678-3BA8-DF46E750B9FC}"/>
                </a:ext>
              </a:extLst>
            </p:cNvPr>
            <p:cNvSpPr>
              <a:spLocks noChangeArrowheads="1"/>
            </p:cNvSpPr>
            <p:nvPr/>
          </p:nvSpPr>
          <p:spPr bwMode="gray">
            <a:xfrm>
              <a:off x="2253" y="1387"/>
              <a:ext cx="1101" cy="2201"/>
            </a:xfrm>
            <a:prstGeom prst="ellipse">
              <a:avLst/>
            </a:prstGeom>
            <a:gradFill rotWithShape="1">
              <a:gsLst>
                <a:gs pos="0">
                  <a:srgbClr val="48BE67">
                    <a:gamma/>
                    <a:shade val="0"/>
                    <a:invGamma/>
                  </a:srgbClr>
                </a:gs>
                <a:gs pos="100000">
                  <a:srgbClr val="48BE67"/>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3" name="Oval 30">
              <a:extLst>
                <a:ext uri="{FF2B5EF4-FFF2-40B4-BE49-F238E27FC236}">
                  <a16:creationId xmlns:a16="http://schemas.microsoft.com/office/drawing/2014/main" id="{BC3C843F-74D2-D3A1-E44C-7D365744BFB8}"/>
                </a:ext>
              </a:extLst>
            </p:cNvPr>
            <p:cNvSpPr>
              <a:spLocks noChangeArrowheads="1"/>
            </p:cNvSpPr>
            <p:nvPr/>
          </p:nvSpPr>
          <p:spPr bwMode="gray">
            <a:xfrm>
              <a:off x="2334" y="1387"/>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4" name="Oval 31">
              <a:extLst>
                <a:ext uri="{FF2B5EF4-FFF2-40B4-BE49-F238E27FC236}">
                  <a16:creationId xmlns:a16="http://schemas.microsoft.com/office/drawing/2014/main" id="{75313819-BD4A-0752-F575-D713B15A5F26}"/>
                </a:ext>
              </a:extLst>
            </p:cNvPr>
            <p:cNvSpPr>
              <a:spLocks noChangeArrowheads="1"/>
            </p:cNvSpPr>
            <p:nvPr/>
          </p:nvSpPr>
          <p:spPr bwMode="gray">
            <a:xfrm>
              <a:off x="2334" y="1387"/>
              <a:ext cx="1097" cy="2201"/>
            </a:xfrm>
            <a:prstGeom prst="ellipse">
              <a:avLst/>
            </a:prstGeom>
            <a:gradFill rotWithShape="1">
              <a:gsLst>
                <a:gs pos="0">
                  <a:srgbClr val="48BE67"/>
                </a:gs>
                <a:gs pos="100000">
                  <a:srgbClr val="48BE67">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55" name="Text Box 98">
            <a:extLst>
              <a:ext uri="{FF2B5EF4-FFF2-40B4-BE49-F238E27FC236}">
                <a16:creationId xmlns:a16="http://schemas.microsoft.com/office/drawing/2014/main" id="{E972A78E-5799-3DAA-D68C-9AAB1CFAC2C7}"/>
              </a:ext>
            </a:extLst>
          </p:cNvPr>
          <p:cNvSpPr txBox="1">
            <a:spLocks noChangeArrowheads="1"/>
          </p:cNvSpPr>
          <p:nvPr/>
        </p:nvSpPr>
        <p:spPr bwMode="auto">
          <a:xfrm>
            <a:off x="4224132" y="3510927"/>
            <a:ext cx="69095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eaLnBrk="0" fontAlgn="base" hangingPunct="0">
              <a:spcBef>
                <a:spcPct val="50000"/>
              </a:spcBef>
              <a:spcAft>
                <a:spcPct val="0"/>
              </a:spcAft>
              <a:buNone/>
            </a:pPr>
            <a:r>
              <a:rPr lang="en-US" altLang="en-US" sz="2800" b="1" dirty="0">
                <a:solidFill>
                  <a:srgbClr val="000000"/>
                </a:solidFill>
                <a:latin typeface="Times New Roman" panose="02020603050405020304" pitchFamily="18" charset="0"/>
              </a:rPr>
              <a:t>3. </a:t>
            </a:r>
            <a:r>
              <a:rPr lang="en-US" altLang="en-US" sz="2800" b="1" dirty="0" err="1">
                <a:solidFill>
                  <a:srgbClr val="000000"/>
                </a:solidFill>
                <a:latin typeface="Times New Roman" panose="02020603050405020304" pitchFamily="18" charset="0"/>
              </a:rPr>
              <a:t>Biến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thiên</a:t>
            </a:r>
            <a:r>
              <a:rPr lang="en-US" altLang="en-US" sz="2800" b="1" dirty="0">
                <a:solidFill>
                  <a:srgbClr val="000000"/>
                </a:solidFill>
                <a:latin typeface="Times New Roman" panose="02020603050405020304" pitchFamily="18" charset="0"/>
              </a:rPr>
              <a:t> enthalpy </a:t>
            </a:r>
            <a:r>
              <a:rPr lang="en-US" altLang="en-US" sz="2800" b="1" dirty="0" err="1">
                <a:solidFill>
                  <a:srgbClr val="000000"/>
                </a:solidFill>
                <a:latin typeface="Times New Roman" panose="02020603050405020304" pitchFamily="18" charset="0"/>
              </a:rPr>
              <a:t>chuẩn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của</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phản</a:t>
            </a:r>
            <a:r>
              <a:rPr lang="en-US" altLang="en-US" sz="2800" b="1" dirty="0">
                <a:solidFill>
                  <a:srgbClr val="000000"/>
                </a:solidFill>
                <a:latin typeface="Times New Roman" panose="02020603050405020304" pitchFamily="18" charset="0"/>
              </a:rPr>
              <a:t> </a:t>
            </a:r>
            <a:r>
              <a:rPr lang="en-US" altLang="en-US" sz="2800" b="1" dirty="0" err="1">
                <a:solidFill>
                  <a:srgbClr val="000000"/>
                </a:solidFill>
                <a:latin typeface="Times New Roman" panose="02020603050405020304" pitchFamily="18" charset="0"/>
              </a:rPr>
              <a:t>ứng</a:t>
            </a:r>
            <a:endParaRPr lang="en-US" altLang="en-US" sz="2800" b="1" dirty="0">
              <a:solidFill>
                <a:srgbClr val="FF0000"/>
              </a:solidFill>
              <a:latin typeface="Times New Roman" panose="02020603050405020304" pitchFamily="18" charset="0"/>
            </a:endParaRPr>
          </a:p>
        </p:txBody>
      </p:sp>
      <p:sp>
        <p:nvSpPr>
          <p:cNvPr id="56" name="AutoShape 120">
            <a:hlinkClick r:id="rId5" action="ppaction://hlinksldjump" highlightClick="1"/>
            <a:extLst>
              <a:ext uri="{FF2B5EF4-FFF2-40B4-BE49-F238E27FC236}">
                <a16:creationId xmlns:a16="http://schemas.microsoft.com/office/drawing/2014/main" id="{9FCB2B37-54DE-3078-159C-A709F03EB831}"/>
              </a:ext>
            </a:extLst>
          </p:cNvPr>
          <p:cNvSpPr>
            <a:spLocks noChangeArrowheads="1"/>
          </p:cNvSpPr>
          <p:nvPr/>
        </p:nvSpPr>
        <p:spPr bwMode="auto">
          <a:xfrm>
            <a:off x="3995532" y="3452189"/>
            <a:ext cx="5410200" cy="609600"/>
          </a:xfrm>
          <a:prstGeom prst="actionButtonForwardNext">
            <a:avLst/>
          </a:prstGeom>
          <a:no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2" name="Object 1">
            <a:extLst>
              <a:ext uri="{FF2B5EF4-FFF2-40B4-BE49-F238E27FC236}">
                <a16:creationId xmlns:a16="http://schemas.microsoft.com/office/drawing/2014/main" id="{E2F93ADB-B132-AA98-8DEF-36FBA49178DE}"/>
              </a:ext>
            </a:extLst>
          </p:cNvPr>
          <p:cNvGraphicFramePr>
            <a:graphicFrameLocks noChangeAspect="1"/>
          </p:cNvGraphicFramePr>
          <p:nvPr>
            <p:extLst>
              <p:ext uri="{D42A27DB-BD31-4B8C-83A1-F6EECF244321}">
                <p14:modId xmlns:p14="http://schemas.microsoft.com/office/powerpoint/2010/main" val="1703218337"/>
              </p:ext>
            </p:extLst>
          </p:nvPr>
        </p:nvGraphicFramePr>
        <p:xfrm>
          <a:off x="8267700" y="5444184"/>
          <a:ext cx="1308651" cy="579239"/>
        </p:xfrm>
        <a:graphic>
          <a:graphicData uri="http://schemas.openxmlformats.org/presentationml/2006/ole">
            <mc:AlternateContent xmlns:mc="http://schemas.openxmlformats.org/markup-compatibility/2006">
              <mc:Choice xmlns:v="urn:schemas-microsoft-com:vml" Requires="v">
                <p:oleObj spid="_x0000_s1034" name="Equation" r:id="rId8" imgW="580307" imgH="257269" progId="Equation.DSMT4">
                  <p:embed/>
                </p:oleObj>
              </mc:Choice>
              <mc:Fallback>
                <p:oleObj name="Equation" r:id="rId8" imgW="580307" imgH="257269" progId="Equation.DSMT4">
                  <p:embed/>
                  <p:pic>
                    <p:nvPicPr>
                      <p:cNvPr id="0" name=""/>
                      <p:cNvPicPr/>
                      <p:nvPr/>
                    </p:nvPicPr>
                    <p:blipFill>
                      <a:blip r:embed="rId9"/>
                      <a:stretch>
                        <a:fillRect/>
                      </a:stretch>
                    </p:blipFill>
                    <p:spPr>
                      <a:xfrm>
                        <a:off x="8267700" y="5444184"/>
                        <a:ext cx="1308651" cy="579239"/>
                      </a:xfrm>
                      <a:prstGeom prst="rect">
                        <a:avLst/>
                      </a:prstGeom>
                    </p:spPr>
                  </p:pic>
                </p:oleObj>
              </mc:Fallback>
            </mc:AlternateContent>
          </a:graphicData>
        </a:graphic>
      </p:graphicFrame>
      <p:sp>
        <p:nvSpPr>
          <p:cNvPr id="3" name="AutoShape 102">
            <a:extLst>
              <a:ext uri="{FF2B5EF4-FFF2-40B4-BE49-F238E27FC236}">
                <a16:creationId xmlns:a16="http://schemas.microsoft.com/office/drawing/2014/main" id="{DAA2DF09-ABAE-A481-E44A-3C0764082188}"/>
              </a:ext>
            </a:extLst>
          </p:cNvPr>
          <p:cNvSpPr>
            <a:spLocks noChangeArrowheads="1"/>
          </p:cNvSpPr>
          <p:nvPr/>
        </p:nvSpPr>
        <p:spPr bwMode="gray">
          <a:xfrm>
            <a:off x="2105921" y="6141875"/>
            <a:ext cx="6913357" cy="609600"/>
          </a:xfrm>
          <a:prstGeom prst="roundRect">
            <a:avLst>
              <a:gd name="adj" fmla="val 50000"/>
            </a:avLst>
          </a:prstGeom>
          <a:solidFill>
            <a:srgbClr val="FFFF99"/>
          </a:solidFill>
          <a:ln w="28575" algn="ctr">
            <a:solidFill>
              <a:schemeClr val="bg2"/>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lnSpc>
                <a:spcPct val="90000"/>
              </a:lnSpc>
              <a:spcAft>
                <a:spcPct val="0"/>
              </a:spcAft>
              <a:buClr>
                <a:srgbClr val="009999"/>
              </a:buClr>
              <a:buNone/>
            </a:pPr>
            <a:r>
              <a:rPr lang="fr-FR" altLang="en-US" sz="2800" b="1" dirty="0">
                <a:solidFill>
                  <a:schemeClr val="tx2"/>
                </a:solidFill>
                <a:latin typeface="Times New Roman" panose="02020603050405020304" pitchFamily="18" charset="0"/>
              </a:rPr>
              <a:t>6. </a:t>
            </a:r>
            <a:r>
              <a:rPr lang="fr-FR" altLang="en-US" sz="2800" b="1" dirty="0" err="1">
                <a:solidFill>
                  <a:schemeClr val="tx2"/>
                </a:solidFill>
                <a:latin typeface="Times New Roman" panose="02020603050405020304" pitchFamily="18" charset="0"/>
              </a:rPr>
              <a:t>Tính</a:t>
            </a:r>
            <a:r>
              <a:rPr lang="fr-FR" altLang="en-US" sz="2800" b="1" dirty="0">
                <a:solidFill>
                  <a:schemeClr val="tx2"/>
                </a:solidFill>
                <a:latin typeface="Times New Roman" panose="02020603050405020304" pitchFamily="18" charset="0"/>
              </a:rPr>
              <a:t> </a:t>
            </a:r>
            <a:r>
              <a:rPr lang="fr-FR" altLang="en-US" sz="2800" b="1" dirty="0" err="1">
                <a:solidFill>
                  <a:schemeClr val="tx2"/>
                </a:solidFill>
                <a:latin typeface="Times New Roman" panose="02020603050405020304" pitchFamily="18" charset="0"/>
              </a:rPr>
              <a:t>biến</a:t>
            </a:r>
            <a:r>
              <a:rPr lang="fr-FR" altLang="en-US" sz="2800" b="1" dirty="0">
                <a:solidFill>
                  <a:schemeClr val="tx2"/>
                </a:solidFill>
                <a:latin typeface="Times New Roman" panose="02020603050405020304" pitchFamily="18" charset="0"/>
              </a:rPr>
              <a:t> </a:t>
            </a:r>
            <a:r>
              <a:rPr lang="fr-FR" altLang="en-US" sz="2800" b="1" dirty="0" err="1">
                <a:solidFill>
                  <a:schemeClr val="tx2"/>
                </a:solidFill>
                <a:latin typeface="Times New Roman" panose="02020603050405020304" pitchFamily="18" charset="0"/>
              </a:rPr>
              <a:t>thiên</a:t>
            </a:r>
            <a:r>
              <a:rPr lang="fr-FR" altLang="en-US" sz="2800" b="1" dirty="0">
                <a:solidFill>
                  <a:schemeClr val="tx2"/>
                </a:solidFill>
                <a:latin typeface="Times New Roman" panose="02020603050405020304" pitchFamily="18" charset="0"/>
              </a:rPr>
              <a:t> </a:t>
            </a:r>
            <a:r>
              <a:rPr lang="fr-FR" altLang="en-US" sz="2800" b="1" dirty="0" err="1">
                <a:solidFill>
                  <a:schemeClr val="tx2"/>
                </a:solidFill>
                <a:latin typeface="Times New Roman" panose="02020603050405020304" pitchFamily="18" charset="0"/>
              </a:rPr>
              <a:t>enthalpy</a:t>
            </a:r>
            <a:endParaRPr lang="fr-FR" altLang="en-US" sz="2800" b="1" dirty="0">
              <a:solidFill>
                <a:schemeClr val="tx2"/>
              </a:solidFill>
              <a:latin typeface="Times New Roman" panose="02020603050405020304" pitchFamily="18" charset="0"/>
            </a:endParaRPr>
          </a:p>
        </p:txBody>
      </p:sp>
      <p:grpSp>
        <p:nvGrpSpPr>
          <p:cNvPr id="4" name="Group 14">
            <a:extLst>
              <a:ext uri="{FF2B5EF4-FFF2-40B4-BE49-F238E27FC236}">
                <a16:creationId xmlns:a16="http://schemas.microsoft.com/office/drawing/2014/main" id="{F79A4DF4-B5E3-54BC-4475-59D5AE1607F5}"/>
              </a:ext>
            </a:extLst>
          </p:cNvPr>
          <p:cNvGrpSpPr>
            <a:grpSpLocks/>
          </p:cNvGrpSpPr>
          <p:nvPr/>
        </p:nvGrpSpPr>
        <p:grpSpPr bwMode="auto">
          <a:xfrm rot="-314248">
            <a:off x="1802320" y="6045599"/>
            <a:ext cx="381000" cy="519481"/>
            <a:chOff x="2078" y="1386"/>
            <a:chExt cx="1615" cy="2202"/>
          </a:xfrm>
        </p:grpSpPr>
        <p:sp>
          <p:nvSpPr>
            <p:cNvPr id="5" name="Oval 15">
              <a:extLst>
                <a:ext uri="{FF2B5EF4-FFF2-40B4-BE49-F238E27FC236}">
                  <a16:creationId xmlns:a16="http://schemas.microsoft.com/office/drawing/2014/main" id="{EB1CA908-EDEC-C454-394E-A575CBF1F0CB}"/>
                </a:ext>
              </a:extLst>
            </p:cNvPr>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 name="Oval 16">
              <a:extLst>
                <a:ext uri="{FF2B5EF4-FFF2-40B4-BE49-F238E27FC236}">
                  <a16:creationId xmlns:a16="http://schemas.microsoft.com/office/drawing/2014/main" id="{8B62A9DA-05E7-A471-EF56-2AC92ABA1555}"/>
                </a:ext>
              </a:extLst>
            </p:cNvPr>
            <p:cNvSpPr>
              <a:spLocks noChangeArrowheads="1"/>
            </p:cNvSpPr>
            <p:nvPr/>
          </p:nvSpPr>
          <p:spPr bwMode="gray">
            <a:xfrm>
              <a:off x="2172" y="1774"/>
              <a:ext cx="1427" cy="1427"/>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a:noFill/>
            </a:ln>
            <a:effectLst/>
          </p:spPr>
          <p:txBody>
            <a:bodyPr wrap="none" anchor="ct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7" name="Oval 17">
              <a:extLst>
                <a:ext uri="{FF2B5EF4-FFF2-40B4-BE49-F238E27FC236}">
                  <a16:creationId xmlns:a16="http://schemas.microsoft.com/office/drawing/2014/main" id="{21778989-3205-40C7-1142-BDF17B8C0CB2}"/>
                </a:ext>
              </a:extLst>
            </p:cNvPr>
            <p:cNvSpPr>
              <a:spLocks noChangeArrowheads="1"/>
            </p:cNvSpPr>
            <p:nvPr/>
          </p:nvSpPr>
          <p:spPr bwMode="gray">
            <a:xfrm>
              <a:off x="2335" y="1387"/>
              <a:ext cx="1101" cy="220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8" name="Oval 18">
              <a:extLst>
                <a:ext uri="{FF2B5EF4-FFF2-40B4-BE49-F238E27FC236}">
                  <a16:creationId xmlns:a16="http://schemas.microsoft.com/office/drawing/2014/main" id="{5CBA64FB-A34A-748E-EE85-29541C5D0A39}"/>
                </a:ext>
              </a:extLst>
            </p:cNvPr>
            <p:cNvSpPr>
              <a:spLocks noChangeArrowheads="1"/>
            </p:cNvSpPr>
            <p:nvPr/>
          </p:nvSpPr>
          <p:spPr bwMode="gray">
            <a:xfrm>
              <a:off x="2335" y="1387"/>
              <a:ext cx="1101" cy="2201"/>
            </a:xfrm>
            <a:prstGeom prst="ellipse">
              <a:avLst/>
            </a:prstGeom>
            <a:gradFill rotWithShape="1">
              <a:gsLst>
                <a:gs pos="0">
                  <a:srgbClr val="FFCC00">
                    <a:gamma/>
                    <a:shade val="0"/>
                    <a:invGamma/>
                  </a:srgbClr>
                </a:gs>
                <a:gs pos="100000">
                  <a:srgbClr val="FFCC00"/>
                </a:gs>
              </a:gsLst>
              <a:lin ang="2700000" scaled="1"/>
            </a:gradFill>
            <a:ln>
              <a:noFill/>
            </a:ln>
            <a:effectLst/>
          </p:spPr>
          <p:txBody>
            <a:bodyPr wrap="none"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9" name="Oval 19">
              <a:extLst>
                <a:ext uri="{FF2B5EF4-FFF2-40B4-BE49-F238E27FC236}">
                  <a16:creationId xmlns:a16="http://schemas.microsoft.com/office/drawing/2014/main" id="{57A4F018-A559-65C0-8203-EA15D3052632}"/>
                </a:ext>
              </a:extLst>
            </p:cNvPr>
            <p:cNvSpPr>
              <a:spLocks noChangeArrowheads="1"/>
            </p:cNvSpPr>
            <p:nvPr/>
          </p:nvSpPr>
          <p:spPr bwMode="gray">
            <a:xfrm>
              <a:off x="2334" y="1386"/>
              <a:ext cx="1097" cy="22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10" name="Oval 20">
              <a:extLst>
                <a:ext uri="{FF2B5EF4-FFF2-40B4-BE49-F238E27FC236}">
                  <a16:creationId xmlns:a16="http://schemas.microsoft.com/office/drawing/2014/main" id="{FDF89FF4-963B-6107-4B53-8ACB342BC55D}"/>
                </a:ext>
              </a:extLst>
            </p:cNvPr>
            <p:cNvSpPr>
              <a:spLocks noChangeArrowheads="1"/>
            </p:cNvSpPr>
            <p:nvPr/>
          </p:nvSpPr>
          <p:spPr bwMode="gray">
            <a:xfrm>
              <a:off x="2334" y="1386"/>
              <a:ext cx="1097" cy="2201"/>
            </a:xfrm>
            <a:prstGeom prst="ellipse">
              <a:avLst/>
            </a:prstGeom>
            <a:gradFill rotWithShape="1">
              <a:gsLst>
                <a:gs pos="0">
                  <a:srgbClr val="FFCC00"/>
                </a:gs>
                <a:gs pos="100000">
                  <a:srgbClr val="FFCC00">
                    <a:gamma/>
                    <a:shade val="48627"/>
                    <a:invGamma/>
                  </a:srgbClr>
                </a:gs>
              </a:gsLst>
              <a:lin ang="2700000" scaled="1"/>
            </a:gradFill>
            <a:ln>
              <a:noFill/>
            </a:ln>
            <a:effectLst/>
          </p:spPr>
          <p:txBody>
            <a:bodyPr anchor="ctr">
              <a:spAutoFit/>
            </a:bodyPr>
            <a:lstStyle/>
            <a:p>
              <a:pPr defTabSz="914400" eaLnBrk="0" fontAlgn="base" hangingPunct="0">
                <a:spcBef>
                  <a:spcPct val="0"/>
                </a:spcBef>
                <a:spcAft>
                  <a:spcPct val="0"/>
                </a:spcAft>
                <a:defRPr/>
              </a:pPr>
              <a:endParaRPr lang="en-US" b="1">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12" name="Slide Number Placeholder 11">
            <a:extLst>
              <a:ext uri="{FF2B5EF4-FFF2-40B4-BE49-F238E27FC236}">
                <a16:creationId xmlns:a16="http://schemas.microsoft.com/office/drawing/2014/main" id="{4F5FA99A-F372-46BD-97C4-4BD14D9BB241}"/>
              </a:ext>
            </a:extLst>
          </p:cNvPr>
          <p:cNvSpPr>
            <a:spLocks noGrp="1"/>
          </p:cNvSpPr>
          <p:nvPr>
            <p:ph type="sldNum" sz="quarter" idx="12"/>
          </p:nvPr>
        </p:nvSpPr>
        <p:spPr/>
        <p:txBody>
          <a:bodyPr/>
          <a:lstStyle/>
          <a:p>
            <a:pPr>
              <a:defRPr/>
            </a:pPr>
            <a:fld id="{05FB2474-9171-471C-9E32-2DECF3EB7CC7}" type="slidenum">
              <a:rPr lang="en-US" altLang="en-US" smtClean="0"/>
              <a:pPr>
                <a:defRPr/>
              </a:pPr>
              <a:t>10</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ox(in)">
                                      <p:cBhvr>
                                        <p:cTn id="7" dur="1000"/>
                                        <p:tgtEl>
                                          <p:spTgt spid="1710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171013"/>
                                        </p:tgtEl>
                                        <p:attrNameLst>
                                          <p:attrName>style.visibility</p:attrName>
                                        </p:attrNameLst>
                                      </p:cBhvr>
                                      <p:to>
                                        <p:strVal val="visible"/>
                                      </p:to>
                                    </p:set>
                                    <p:animEffect transition="in" filter="box(in)">
                                      <p:cBhvr>
                                        <p:cTn id="10" dur="1000"/>
                                        <p:tgtEl>
                                          <p:spTgt spid="17101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71031"/>
                                        </p:tgtEl>
                                        <p:attrNameLst>
                                          <p:attrName>style.visibility</p:attrName>
                                        </p:attrNameLst>
                                      </p:cBhvr>
                                      <p:to>
                                        <p:strVal val="visible"/>
                                      </p:to>
                                    </p:set>
                                    <p:animEffect transition="in" filter="box(in)">
                                      <p:cBhvr>
                                        <p:cTn id="13" dur="1000"/>
                                        <p:tgtEl>
                                          <p:spTgt spid="171031"/>
                                        </p:tgtEl>
                                      </p:cBhvr>
                                    </p:animEffect>
                                  </p:childTnLst>
                                </p:cTn>
                              </p:par>
                            </p:childTnLst>
                          </p:cTn>
                        </p:par>
                        <p:par>
                          <p:cTn id="14" fill="hold">
                            <p:stCondLst>
                              <p:cond delay="1000"/>
                            </p:stCondLst>
                            <p:childTnLst>
                              <p:par>
                                <p:cTn id="15" presetID="4" presetClass="entr" presetSubtype="16" fill="hold" nodeType="afterEffect">
                                  <p:stCondLst>
                                    <p:cond delay="0"/>
                                  </p:stCondLst>
                                  <p:childTnLst>
                                    <p:set>
                                      <p:cBhvr>
                                        <p:cTn id="16" dur="1" fill="hold">
                                          <p:stCondLst>
                                            <p:cond delay="0"/>
                                          </p:stCondLst>
                                        </p:cTn>
                                        <p:tgtEl>
                                          <p:spTgt spid="171033"/>
                                        </p:tgtEl>
                                        <p:attrNameLst>
                                          <p:attrName>style.visibility</p:attrName>
                                        </p:attrNameLst>
                                      </p:cBhvr>
                                      <p:to>
                                        <p:strVal val="visible"/>
                                      </p:to>
                                    </p:set>
                                    <p:animEffect transition="in" filter="box(in)">
                                      <p:cBhvr>
                                        <p:cTn id="17" dur="1000"/>
                                        <p:tgtEl>
                                          <p:spTgt spid="17103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71106"/>
                                        </p:tgtEl>
                                        <p:attrNameLst>
                                          <p:attrName>style.visibility</p:attrName>
                                        </p:attrNameLst>
                                      </p:cBhvr>
                                      <p:to>
                                        <p:strVal val="visible"/>
                                      </p:to>
                                    </p:set>
                                    <p:animEffect transition="in" filter="box(in)">
                                      <p:cBhvr>
                                        <p:cTn id="20" dur="1000"/>
                                        <p:tgtEl>
                                          <p:spTgt spid="17110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71105"/>
                                        </p:tgtEl>
                                        <p:attrNameLst>
                                          <p:attrName>style.visibility</p:attrName>
                                        </p:attrNameLst>
                                      </p:cBhvr>
                                      <p:to>
                                        <p:strVal val="visible"/>
                                      </p:to>
                                    </p:set>
                                    <p:animEffect transition="in" filter="box(in)">
                                      <p:cBhvr>
                                        <p:cTn id="23" dur="1000"/>
                                        <p:tgtEl>
                                          <p:spTgt spid="171105"/>
                                        </p:tgtEl>
                                      </p:cBhvr>
                                    </p:animEffect>
                                  </p:childTnLst>
                                </p:cTn>
                              </p:par>
                            </p:childTnLst>
                          </p:cTn>
                        </p:par>
                        <p:par>
                          <p:cTn id="24" fill="hold">
                            <p:stCondLst>
                              <p:cond delay="2000"/>
                            </p:stCondLst>
                            <p:childTnLst>
                              <p:par>
                                <p:cTn id="25" presetID="4" presetClass="entr" presetSubtype="16"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ox(in)">
                                      <p:cBhvr>
                                        <p:cTn id="27" dur="1000"/>
                                        <p:tgtEl>
                                          <p:spTgt spid="4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ox(in)">
                                      <p:cBhvr>
                                        <p:cTn id="30" dur="1000"/>
                                        <p:tgtEl>
                                          <p:spTgt spid="5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ox(in)">
                                      <p:cBhvr>
                                        <p:cTn id="33" dur="1000"/>
                                        <p:tgtEl>
                                          <p:spTgt spid="47"/>
                                        </p:tgtEl>
                                      </p:cBhvr>
                                    </p:animEffect>
                                  </p:childTnLst>
                                </p:cTn>
                              </p:par>
                            </p:childTnLst>
                          </p:cTn>
                        </p:par>
                        <p:par>
                          <p:cTn id="34" fill="hold">
                            <p:stCondLst>
                              <p:cond delay="3000"/>
                            </p:stCondLst>
                            <p:childTnLst>
                              <p:par>
                                <p:cTn id="35" presetID="4" presetClass="entr" presetSubtype="16" fill="hold" grpId="0" nodeType="afterEffect">
                                  <p:stCondLst>
                                    <p:cond delay="0"/>
                                  </p:stCondLst>
                                  <p:childTnLst>
                                    <p:set>
                                      <p:cBhvr>
                                        <p:cTn id="36" dur="1" fill="hold">
                                          <p:stCondLst>
                                            <p:cond delay="0"/>
                                          </p:stCondLst>
                                        </p:cTn>
                                        <p:tgtEl>
                                          <p:spTgt spid="171107"/>
                                        </p:tgtEl>
                                        <p:attrNameLst>
                                          <p:attrName>style.visibility</p:attrName>
                                        </p:attrNameLst>
                                      </p:cBhvr>
                                      <p:to>
                                        <p:strVal val="visible"/>
                                      </p:to>
                                    </p:set>
                                    <p:animEffect transition="in" filter="box(in)">
                                      <p:cBhvr>
                                        <p:cTn id="37" dur="1000"/>
                                        <p:tgtEl>
                                          <p:spTgt spid="171107"/>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1108"/>
                                        </p:tgtEl>
                                        <p:attrNameLst>
                                          <p:attrName>style.visibility</p:attrName>
                                        </p:attrNameLst>
                                      </p:cBhvr>
                                      <p:to>
                                        <p:strVal val="visible"/>
                                      </p:to>
                                    </p:set>
                                    <p:animEffect transition="in" filter="box(in)">
                                      <p:cBhvr>
                                        <p:cTn id="40" dur="1000"/>
                                        <p:tgtEl>
                                          <p:spTgt spid="171108"/>
                                        </p:tgtEl>
                                      </p:cBhvr>
                                    </p:animEffect>
                                  </p:childTnLst>
                                </p:cTn>
                              </p:par>
                              <p:par>
                                <p:cTn id="41" presetID="4" presetClass="entr" presetSubtype="16" fill="hold" nodeType="withEffect">
                                  <p:stCondLst>
                                    <p:cond delay="0"/>
                                  </p:stCondLst>
                                  <p:childTnLst>
                                    <p:set>
                                      <p:cBhvr>
                                        <p:cTn id="42" dur="1" fill="hold">
                                          <p:stCondLst>
                                            <p:cond delay="0"/>
                                          </p:stCondLst>
                                        </p:cTn>
                                        <p:tgtEl>
                                          <p:spTgt spid="171061"/>
                                        </p:tgtEl>
                                        <p:attrNameLst>
                                          <p:attrName>style.visibility</p:attrName>
                                        </p:attrNameLst>
                                      </p:cBhvr>
                                      <p:to>
                                        <p:strVal val="visible"/>
                                      </p:to>
                                    </p:set>
                                    <p:animEffect transition="in" filter="box(in)">
                                      <p:cBhvr>
                                        <p:cTn id="43" dur="1000"/>
                                        <p:tgtEl>
                                          <p:spTgt spid="171061"/>
                                        </p:tgtEl>
                                      </p:cBhvr>
                                    </p:animEffect>
                                  </p:childTnLst>
                                </p:cTn>
                              </p:par>
                            </p:childTnLst>
                          </p:cTn>
                        </p:par>
                        <p:par>
                          <p:cTn id="44" fill="hold">
                            <p:stCondLst>
                              <p:cond delay="4000"/>
                            </p:stCondLst>
                            <p:childTnLst>
                              <p:par>
                                <p:cTn id="45" presetID="4" presetClass="entr" presetSubtype="16" fill="hold" grpId="0" nodeType="afterEffect">
                                  <p:stCondLst>
                                    <p:cond delay="0"/>
                                  </p:stCondLst>
                                  <p:childTnLst>
                                    <p:set>
                                      <p:cBhvr>
                                        <p:cTn id="46" dur="1" fill="hold">
                                          <p:stCondLst>
                                            <p:cond delay="0"/>
                                          </p:stCondLst>
                                        </p:cTn>
                                        <p:tgtEl>
                                          <p:spTgt spid="171111"/>
                                        </p:tgtEl>
                                        <p:attrNameLst>
                                          <p:attrName>style.visibility</p:attrName>
                                        </p:attrNameLst>
                                      </p:cBhvr>
                                      <p:to>
                                        <p:strVal val="visible"/>
                                      </p:to>
                                    </p:set>
                                    <p:animEffect transition="in" filter="box(in)">
                                      <p:cBhvr>
                                        <p:cTn id="47" dur="1000"/>
                                        <p:tgtEl>
                                          <p:spTgt spid="171111"/>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71110"/>
                                        </p:tgtEl>
                                        <p:attrNameLst>
                                          <p:attrName>style.visibility</p:attrName>
                                        </p:attrNameLst>
                                      </p:cBhvr>
                                      <p:to>
                                        <p:strVal val="visible"/>
                                      </p:to>
                                    </p:set>
                                    <p:animEffect transition="in" filter="box(in)">
                                      <p:cBhvr>
                                        <p:cTn id="50" dur="1000"/>
                                        <p:tgtEl>
                                          <p:spTgt spid="171110"/>
                                        </p:tgtEl>
                                      </p:cBhvr>
                                    </p:animEffect>
                                  </p:childTnLst>
                                </p:cTn>
                              </p:par>
                              <p:par>
                                <p:cTn id="51" presetID="4" presetClass="entr" presetSubtype="16" fill="hold" nodeType="withEffect">
                                  <p:stCondLst>
                                    <p:cond delay="0"/>
                                  </p:stCondLst>
                                  <p:childTnLst>
                                    <p:set>
                                      <p:cBhvr>
                                        <p:cTn id="52" dur="1" fill="hold">
                                          <p:stCondLst>
                                            <p:cond delay="0"/>
                                          </p:stCondLst>
                                        </p:cTn>
                                        <p:tgtEl>
                                          <p:spTgt spid="171022"/>
                                        </p:tgtEl>
                                        <p:attrNameLst>
                                          <p:attrName>style.visibility</p:attrName>
                                        </p:attrNameLst>
                                      </p:cBhvr>
                                      <p:to>
                                        <p:strVal val="visible"/>
                                      </p:to>
                                    </p:set>
                                    <p:animEffect transition="in" filter="box(in)">
                                      <p:cBhvr>
                                        <p:cTn id="53" dur="1000"/>
                                        <p:tgtEl>
                                          <p:spTgt spid="171022"/>
                                        </p:tgtEl>
                                      </p:cBhvr>
                                    </p:animEffect>
                                  </p:childTnLst>
                                </p:cTn>
                              </p:par>
                              <p:par>
                                <p:cTn id="54" presetID="6"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circle(in)">
                                      <p:cBhvr>
                                        <p:cTn id="56" dur="2000"/>
                                        <p:tgtEl>
                                          <p:spTgt spid="2"/>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box(in)">
                                      <p:cBhvr>
                                        <p:cTn id="59" dur="1000"/>
                                        <p:tgtEl>
                                          <p:spTgt spid="3"/>
                                        </p:tgtEl>
                                      </p:cBhvr>
                                    </p:animEffect>
                                  </p:childTnLst>
                                </p:cTn>
                              </p:par>
                              <p:par>
                                <p:cTn id="60" presetID="4" presetClass="entr" presetSubtype="16"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box(in)">
                                      <p:cBhvr>
                                        <p:cTn id="6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05" grpId="0" animBg="1"/>
      <p:bldP spid="171107" grpId="0" animBg="1"/>
      <p:bldP spid="171108" grpId="0"/>
      <p:bldP spid="171013" grpId="0" animBg="1"/>
      <p:bldP spid="171031" grpId="0"/>
      <p:bldP spid="171106" grpId="0"/>
      <p:bldP spid="171110" grpId="0" animBg="1"/>
      <p:bldP spid="171111" grpId="0"/>
      <p:bldP spid="47" grpId="0" animBg="1"/>
      <p:bldP spid="5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8464" y="1917291"/>
            <a:ext cx="7403690" cy="2246769"/>
          </a:xfrm>
          <a:prstGeom prst="rect">
            <a:avLst/>
          </a:prstGeom>
          <a:noFill/>
          <a:ln w="28575">
            <a:solidFill>
              <a:srgbClr val="00B050"/>
            </a:solidFill>
          </a:ln>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quan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sát</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nhôm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dùng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đường</a:t>
            </a:r>
            <a:r>
              <a:rPr lang="en-US" sz="2800">
                <a:latin typeface="Times New Roman" panose="02020603050405020304" pitchFamily="18" charset="0"/>
                <a:cs typeface="Times New Roman" panose="02020603050405020304" pitchFamily="18" charset="0"/>
              </a:rPr>
              <a:t> ray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1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1.</a:t>
            </a:r>
          </a:p>
        </p:txBody>
      </p:sp>
      <p:sp>
        <p:nvSpPr>
          <p:cNvPr id="6" name="Oval 5">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7" name="Straight Connector 6">
            <a:extLst>
              <a:ext uri="{FF2B5EF4-FFF2-40B4-BE49-F238E27FC236}">
                <a16:creationId xmlns:a16="http://schemas.microsoft.com/office/drawing/2014/main" id="{407401A4-38F7-4038-8A7A-D00D90B47748}"/>
              </a:ext>
            </a:extLst>
          </p:cNvPr>
          <p:cNvCxnSpPr>
            <a:stCxn id="6"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
        <p:nvSpPr>
          <p:cNvPr id="3" name="Slide Number Placeholder 2">
            <a:extLst>
              <a:ext uri="{FF2B5EF4-FFF2-40B4-BE49-F238E27FC236}">
                <a16:creationId xmlns:a16="http://schemas.microsoft.com/office/drawing/2014/main" id="{77B6253B-EBD5-4A19-102A-E8180AE68C8B}"/>
              </a:ext>
            </a:extLst>
          </p:cNvPr>
          <p:cNvSpPr>
            <a:spLocks noGrp="1"/>
          </p:cNvSpPr>
          <p:nvPr>
            <p:ph type="sldNum" sz="quarter" idx="12"/>
          </p:nvPr>
        </p:nvSpPr>
        <p:spPr/>
        <p:txBody>
          <a:bodyPr/>
          <a:lstStyle/>
          <a:p>
            <a:fld id="{B8F674BA-2DE0-4D90-8561-25BA31F62F13}" type="slidenum">
              <a:rPr lang="en-US" smtClean="0"/>
              <a:t>11</a:t>
            </a:fld>
            <a:endParaRPr lang="en-US"/>
          </a:p>
        </p:txBody>
      </p:sp>
    </p:spTree>
    <p:extLst>
      <p:ext uri="{BB962C8B-B14F-4D97-AF65-F5344CB8AC3E}">
        <p14:creationId xmlns:p14="http://schemas.microsoft.com/office/powerpoint/2010/main" val="32733665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8428" y="162233"/>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1</a:t>
            </a:r>
          </a:p>
        </p:txBody>
      </p:sp>
      <p:sp>
        <p:nvSpPr>
          <p:cNvPr id="5" name="TextBox 4"/>
          <p:cNvSpPr txBox="1"/>
          <p:nvPr/>
        </p:nvSpPr>
        <p:spPr>
          <a:xfrm>
            <a:off x="2585704" y="673886"/>
            <a:ext cx="8524567" cy="3657733"/>
          </a:xfrm>
          <a:prstGeom prst="rect">
            <a:avLst/>
          </a:prstGeom>
          <a:noFill/>
          <a:ln w="38100">
            <a:solidFill>
              <a:srgbClr val="FF0000"/>
            </a:solidFill>
            <a:prstDash val="lgDash"/>
          </a:ln>
        </p:spPr>
        <p:txBody>
          <a:bodyPr wrap="square" rtlCol="0">
            <a:spAutoFit/>
          </a:bodyPr>
          <a:lstStyle/>
          <a:p>
            <a:pPr>
              <a:lnSpc>
                <a:spcPct val="150000"/>
              </a:lnSpc>
            </a:pPr>
            <a:r>
              <a:rPr lang="en-US" sz="2400" b="1"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Qua video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1</a:t>
            </a:r>
          </a:p>
          <a:p>
            <a:pPr algn="just">
              <a:lnSpc>
                <a:spcPct val="150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Oval 5">
            <a:extLst>
              <a:ext uri="{FF2B5EF4-FFF2-40B4-BE49-F238E27FC236}">
                <a16:creationId xmlns:a16="http://schemas.microsoft.com/office/drawing/2014/main" id="{C2CC340E-6077-4079-8277-A8CF6CE7F6B5}"/>
              </a:ext>
            </a:extLst>
          </p:cNvPr>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8B9C3DC3-87B1-DC26-FF28-DA5FE7ABA649}"/>
              </a:ext>
            </a:extLst>
          </p:cNvPr>
          <p:cNvPicPr>
            <a:picLocks noChangeAspect="1"/>
          </p:cNvPicPr>
          <p:nvPr/>
        </p:nvPicPr>
        <p:blipFill rotWithShape="1">
          <a:blip r:embed="rId2"/>
          <a:srcRect l="12713" r="14441" b="13438"/>
          <a:stretch/>
        </p:blipFill>
        <p:spPr>
          <a:xfrm>
            <a:off x="2726560" y="4510337"/>
            <a:ext cx="8242853" cy="2185430"/>
          </a:xfrm>
          <a:prstGeom prst="rect">
            <a:avLst/>
          </a:prstGeom>
        </p:spPr>
      </p:pic>
      <p:pic>
        <p:nvPicPr>
          <p:cNvPr id="7" name="Picture 2" descr="question mark what Sticker by Aminal Stickers">
            <a:extLst>
              <a:ext uri="{FF2B5EF4-FFF2-40B4-BE49-F238E27FC236}">
                <a16:creationId xmlns:a16="http://schemas.microsoft.com/office/drawing/2014/main" id="{B9966659-1BF8-0D6F-BEAF-A8A1822A1E8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995" y="948265"/>
            <a:ext cx="1383005" cy="138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17CB077-08B1-FC2B-0F98-A671906FDBE3}"/>
              </a:ext>
            </a:extLst>
          </p:cNvPr>
          <p:cNvSpPr>
            <a:spLocks noGrp="1"/>
          </p:cNvSpPr>
          <p:nvPr>
            <p:ph type="sldNum" sz="quarter" idx="12"/>
          </p:nvPr>
        </p:nvSpPr>
        <p:spPr/>
        <p:txBody>
          <a:bodyPr/>
          <a:lstStyle/>
          <a:p>
            <a:fld id="{B8F674BA-2DE0-4D90-8561-25BA31F62F13}" type="slidenum">
              <a:rPr lang="en-US" smtClean="0"/>
              <a:t>12</a:t>
            </a:fld>
            <a:endParaRPr lang="en-US"/>
          </a:p>
        </p:txBody>
      </p:sp>
    </p:spTree>
    <p:extLst>
      <p:ext uri="{BB962C8B-B14F-4D97-AF65-F5344CB8AC3E}">
        <p14:creationId xmlns:p14="http://schemas.microsoft.com/office/powerpoint/2010/main" val="4092583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3368" y="142671"/>
            <a:ext cx="8175419" cy="5450279"/>
          </a:xfrm>
          <a:prstGeom prst="rect">
            <a:avLst/>
          </a:prstGeom>
        </p:spPr>
      </p:pic>
      <p:sp>
        <p:nvSpPr>
          <p:cNvPr id="3" name="TextBox 2"/>
          <p:cNvSpPr txBox="1"/>
          <p:nvPr/>
        </p:nvSpPr>
        <p:spPr>
          <a:xfrm>
            <a:off x="2035801" y="5813959"/>
            <a:ext cx="8360643"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PHẢN ỨNG NHIỆT NHÔM ĐỂ HÀN ĐƯỜNG RAY</a:t>
            </a:r>
          </a:p>
        </p:txBody>
      </p:sp>
      <p:sp>
        <p:nvSpPr>
          <p:cNvPr id="5" name="Slide Number Placeholder 4">
            <a:extLst>
              <a:ext uri="{FF2B5EF4-FFF2-40B4-BE49-F238E27FC236}">
                <a16:creationId xmlns:a16="http://schemas.microsoft.com/office/drawing/2014/main" id="{7354AD79-7EE3-A475-D22F-B770C25D19A1}"/>
              </a:ext>
            </a:extLst>
          </p:cNvPr>
          <p:cNvSpPr>
            <a:spLocks noGrp="1"/>
          </p:cNvSpPr>
          <p:nvPr>
            <p:ph type="sldNum" sz="quarter" idx="12"/>
          </p:nvPr>
        </p:nvSpPr>
        <p:spPr/>
        <p:txBody>
          <a:bodyPr/>
          <a:lstStyle/>
          <a:p>
            <a:fld id="{B8F674BA-2DE0-4D90-8561-25BA31F62F13}" type="slidenum">
              <a:rPr lang="en-US" smtClean="0"/>
              <a:t>13</a:t>
            </a:fld>
            <a:endParaRPr lang="en-US"/>
          </a:p>
        </p:txBody>
      </p:sp>
    </p:spTree>
    <p:extLst>
      <p:ext uri="{BB962C8B-B14F-4D97-AF65-F5344CB8AC3E}">
        <p14:creationId xmlns:p14="http://schemas.microsoft.com/office/powerpoint/2010/main" val="2215253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54A0E3-0DFD-4832-8120-D9172BEA88A1}"/>
              </a:ext>
            </a:extLst>
          </p:cNvPr>
          <p:cNvSpPr/>
          <p:nvPr/>
        </p:nvSpPr>
        <p:spPr>
          <a:xfrm>
            <a:off x="643466" y="508000"/>
            <a:ext cx="10905067" cy="5442837"/>
          </a:xfrm>
          <a:prstGeom prst="rect">
            <a:avLst/>
          </a:prstGeom>
        </p:spPr>
        <p:txBody>
          <a:bodyPr wrap="square">
            <a:spAutoFit/>
          </a:bodyPr>
          <a:lstStyle/>
          <a:p>
            <a:pPr marL="18415" algn="just"/>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đũa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 25 ml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Cho 5 g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en-US" sz="2400" baseline="-25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phút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8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Lưu</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bút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ghi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t>
            </a:r>
            <a:r>
              <a:rPr lang="en-US" sz="24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C342407-2500-0920-3440-C28D07E4DBC4}"/>
              </a:ext>
            </a:extLst>
          </p:cNvPr>
          <p:cNvSpPr>
            <a:spLocks noGrp="1"/>
          </p:cNvSpPr>
          <p:nvPr>
            <p:ph type="sldNum" sz="quarter" idx="12"/>
          </p:nvPr>
        </p:nvSpPr>
        <p:spPr/>
        <p:txBody>
          <a:bodyPr/>
          <a:lstStyle/>
          <a:p>
            <a:fld id="{B8F674BA-2DE0-4D90-8561-25BA31F62F13}" type="slidenum">
              <a:rPr lang="en-US" smtClean="0"/>
              <a:t>14</a:t>
            </a:fld>
            <a:endParaRPr lang="en-US"/>
          </a:p>
        </p:txBody>
      </p:sp>
    </p:spTree>
    <p:extLst>
      <p:ext uri="{BB962C8B-B14F-4D97-AF65-F5344CB8AC3E}">
        <p14:creationId xmlns:p14="http://schemas.microsoft.com/office/powerpoint/2010/main" val="13830155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anim calcmode="lin" valueType="num">
                                      <p:cBhvr>
                                        <p:cTn id="4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Effect transition="in" filter="fade">
                                      <p:cBhvr>
                                        <p:cTn id="54" dur="1000"/>
                                        <p:tgtEl>
                                          <p:spTgt spid="5">
                                            <p:txEl>
                                              <p:pRg st="7" end="7"/>
                                            </p:txEl>
                                          </p:spTgt>
                                        </p:tgtEl>
                                      </p:cBhvr>
                                    </p:animEffect>
                                    <p:anim calcmode="lin" valueType="num">
                                      <p:cBhvr>
                                        <p:cTn id="5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222" y="1134138"/>
            <a:ext cx="9436992" cy="1143070"/>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xảy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  2 Al  +   Fe</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Al</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  2Fe</a:t>
            </a:r>
          </a:p>
          <a:p>
            <a:pPr>
              <a:lnSpc>
                <a:spcPct val="150000"/>
              </a:lnSpc>
            </a:pP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Phản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ứng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tỏa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ra</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lượng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nhiệt</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khá</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lớn</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làm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nóng</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chảy</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kim</a:t>
            </a:r>
            <a:r>
              <a:rPr lang="en-US" sz="240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loại</a:t>
            </a:r>
            <a:r>
              <a:rPr lang="en-US" sz="2400">
                <a:latin typeface="Times New Roman" panose="02020603050405020304" pitchFamily="18" charset="0"/>
                <a:cs typeface="Times New Roman" panose="02020603050405020304" pitchFamily="18" charset="0"/>
              </a:rPr>
              <a:t>.</a:t>
            </a:r>
          </a:p>
        </p:txBody>
      </p:sp>
      <p:sp>
        <p:nvSpPr>
          <p:cNvPr id="8" name="TextBox 7"/>
          <p:cNvSpPr txBox="1"/>
          <p:nvPr/>
        </p:nvSpPr>
        <p:spPr>
          <a:xfrm>
            <a:off x="1298222" y="2290005"/>
            <a:ext cx="10216445" cy="2862322"/>
          </a:xfrm>
          <a:prstGeom prst="rect">
            <a:avLst/>
          </a:prstGeom>
          <a:noFill/>
        </p:spPr>
        <p:txBody>
          <a:bodyPr wrap="square" rtlCol="0">
            <a:spAutoFit/>
          </a:bodyPr>
          <a:lstStyle/>
          <a:p>
            <a:pPr>
              <a:lnSpc>
                <a:spcPct val="150000"/>
              </a:lnSpc>
            </a:pPr>
            <a:r>
              <a:rPr lang="en-US" sz="2400" b="1">
                <a:solidFill>
                  <a:srgbClr val="FF0000"/>
                </a:solidFill>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 </a:t>
            </a:r>
            <a:r>
              <a:rPr lang="en-US" sz="2400" i="1">
                <a:latin typeface="Times New Roman" panose="02020603050405020304" pitchFamily="18" charset="0"/>
                <a:cs typeface="Times New Roman" panose="02020603050405020304" pitchFamily="18" charset="0"/>
              </a:rPr>
              <a:t>Hiện tượng xảy ra:</a:t>
            </a:r>
            <a:r>
              <a:rPr lang="en-US" sz="2400">
                <a:latin typeface="Times New Roman" panose="02020603050405020304" pitchFamily="18" charset="0"/>
                <a:cs typeface="Times New Roman" panose="02020603050405020304" pitchFamily="18" charset="0"/>
              </a:rPr>
              <a:t> CaO tác dụng với nước, tan một phần và phản ứng toả nhiệt, xảy ra phản ứng hoá học:    </a:t>
            </a:r>
          </a:p>
          <a:p>
            <a:pPr>
              <a:lnSpc>
                <a:spcPct val="150000"/>
              </a:lnSpc>
            </a:pPr>
            <a:r>
              <a:rPr lang="en-US" sz="2400">
                <a:latin typeface="Times New Roman" panose="02020603050405020304" pitchFamily="18" charset="0"/>
                <a:cs typeface="Times New Roman" panose="02020603050405020304" pitchFamily="18" charset="0"/>
              </a:rPr>
              <a:t>CaO(s) + 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O(l) </a:t>
            </a:r>
            <a:r>
              <a:rPr lang="en-US" sz="2400">
                <a:latin typeface="Times New Roman" panose="02020603050405020304" pitchFamily="18" charset="0"/>
                <a:cs typeface="Times New Roman" panose="02020603050405020304" pitchFamily="18" charset="0"/>
                <a:sym typeface="Symbol" panose="05050102010706020507" pitchFamily="18" charset="2"/>
              </a:rPr>
              <a:t> </a:t>
            </a:r>
            <a:r>
              <a:rPr lang="en-US" sz="2400">
                <a:latin typeface="Times New Roman" panose="02020603050405020304" pitchFamily="18" charset="0"/>
                <a:cs typeface="Times New Roman" panose="02020603050405020304" pitchFamily="18" charset="0"/>
              </a:rPr>
              <a:t>Ca(OH)</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(aq)</a:t>
            </a:r>
          </a:p>
          <a:p>
            <a:r>
              <a:rPr lang="en-US" sz="2400">
                <a:latin typeface="Times New Roman" panose="02020603050405020304" pitchFamily="18" charset="0"/>
                <a:cs typeface="Times New Roman" panose="02020603050405020304" pitchFamily="18" charset="0"/>
              </a:rPr>
              <a:t>b) Ghi nhận sự thay đổi nhiệt độ theo thời gian của phản ứng.</a:t>
            </a:r>
          </a:p>
          <a:p>
            <a:r>
              <a:rPr lang="en-US" sz="2400" i="1">
                <a:latin typeface="Times New Roman" panose="02020603050405020304" pitchFamily="18" charset="0"/>
                <a:cs typeface="Times New Roman" panose="02020603050405020304" pitchFamily="18" charset="0"/>
              </a:rPr>
              <a:t>Kết luận:</a:t>
            </a:r>
            <a:r>
              <a:rPr lang="en-US" sz="2400">
                <a:latin typeface="Times New Roman" panose="02020603050405020304" pitchFamily="18" charset="0"/>
                <a:cs typeface="Times New Roman" panose="02020603050405020304" pitchFamily="18" charset="0"/>
              </a:rPr>
              <a:t> Phản ứng xảy ra có sự tăng về nhiệt độ.</a:t>
            </a:r>
          </a:p>
          <a:p>
            <a:r>
              <a:rPr lang="en-US" sz="2400" i="1">
                <a:latin typeface="Times New Roman" panose="02020603050405020304" pitchFamily="18" charset="0"/>
                <a:cs typeface="Times New Roman" panose="02020603050405020304" pitchFamily="18" charset="0"/>
              </a:rPr>
              <a:t>Giải thích:</a:t>
            </a:r>
            <a:r>
              <a:rPr lang="en-US" sz="2400">
                <a:latin typeface="Times New Roman" panose="02020603050405020304" pitchFamily="18" charset="0"/>
                <a:cs typeface="Times New Roman" panose="02020603050405020304" pitchFamily="18" charset="0"/>
              </a:rPr>
              <a:t> Phản ứng toả nhiệt, tạo hỗn hợp màu trắng, CaO tan dần trong nước.</a:t>
            </a:r>
          </a:p>
        </p:txBody>
      </p:sp>
      <p:sp>
        <p:nvSpPr>
          <p:cNvPr id="5" name="TextBox 4">
            <a:extLst>
              <a:ext uri="{FF2B5EF4-FFF2-40B4-BE49-F238E27FC236}">
                <a16:creationId xmlns:a16="http://schemas.microsoft.com/office/drawing/2014/main" id="{1B595203-0052-4CA5-57E2-7AB45F8CD97A}"/>
              </a:ext>
            </a:extLst>
          </p:cNvPr>
          <p:cNvSpPr txBox="1"/>
          <p:nvPr/>
        </p:nvSpPr>
        <p:spPr>
          <a:xfrm>
            <a:off x="3269229" y="672473"/>
            <a:ext cx="5389349"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TRẢ LỜI PHIẾU HỌC TẬP SỐ 1</a:t>
            </a:r>
          </a:p>
        </p:txBody>
      </p:sp>
      <p:sp>
        <p:nvSpPr>
          <p:cNvPr id="3" name="Slide Number Placeholder 2">
            <a:extLst>
              <a:ext uri="{FF2B5EF4-FFF2-40B4-BE49-F238E27FC236}">
                <a16:creationId xmlns:a16="http://schemas.microsoft.com/office/drawing/2014/main" id="{ECB7AFAE-9962-8F00-06E1-2E4DD5E51926}"/>
              </a:ext>
            </a:extLst>
          </p:cNvPr>
          <p:cNvSpPr>
            <a:spLocks noGrp="1"/>
          </p:cNvSpPr>
          <p:nvPr>
            <p:ph type="sldNum" sz="quarter" idx="12"/>
          </p:nvPr>
        </p:nvSpPr>
        <p:spPr/>
        <p:txBody>
          <a:bodyPr/>
          <a:lstStyle/>
          <a:p>
            <a:fld id="{B8F674BA-2DE0-4D90-8561-25BA31F62F13}" type="slidenum">
              <a:rPr lang="en-US" smtClean="0"/>
              <a:t>15</a:t>
            </a:fld>
            <a:endParaRPr lang="en-US"/>
          </a:p>
        </p:txBody>
      </p:sp>
    </p:spTree>
    <p:extLst>
      <p:ext uri="{BB962C8B-B14F-4D97-AF65-F5344CB8AC3E}">
        <p14:creationId xmlns:p14="http://schemas.microsoft.com/office/powerpoint/2010/main" val="37991910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5" name="Straight Connector 4">
            <a:extLst>
              <a:ext uri="{FF2B5EF4-FFF2-40B4-BE49-F238E27FC236}">
                <a16:creationId xmlns:a16="http://schemas.microsoft.com/office/drawing/2014/main" id="{407401A4-38F7-4038-8A7A-D00D90B47748}"/>
              </a:ext>
            </a:extLst>
          </p:cNvPr>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2438400" y="2069202"/>
            <a:ext cx="7315200" cy="4487747"/>
          </a:xfrm>
          <a:prstGeom prst="rect">
            <a:avLst/>
          </a:prstGeom>
        </p:spPr>
      </p:pic>
      <p:sp>
        <p:nvSpPr>
          <p:cNvPr id="7" name="TextBox 6">
            <a:extLst>
              <a:ext uri="{FF2B5EF4-FFF2-40B4-BE49-F238E27FC236}">
                <a16:creationId xmlns:a16="http://schemas.microsoft.com/office/drawing/2014/main" id="{43CD622C-C118-B167-47E7-07529DE80DC8}"/>
              </a:ext>
            </a:extLst>
          </p:cNvPr>
          <p:cNvSpPr txBox="1"/>
          <p:nvPr/>
        </p:nvSpPr>
        <p:spPr>
          <a:xfrm>
            <a:off x="2381278" y="1017964"/>
            <a:ext cx="7878063" cy="1043619"/>
          </a:xfrm>
          <a:prstGeom prst="rect">
            <a:avLst/>
          </a:prstGeom>
          <a:noFill/>
        </p:spPr>
        <p:txBody>
          <a:bodyPr wrap="square">
            <a:spAutoFit/>
          </a:bodyPr>
          <a:lstStyle/>
          <a:p>
            <a:pPr algn="just">
              <a:lnSpc>
                <a:spcPct val="115000"/>
              </a:lnSpc>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Mở rộng: </a:t>
            </a:r>
            <a:r>
              <a:rPr lang="en-US" sz="28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 </a:t>
            </a:r>
            <a:r>
              <a:rPr lang="en-US" sz="2800">
                <a:effectLst/>
                <a:latin typeface="Times New Roman" panose="02020603050405020304" pitchFamily="18" charset="0"/>
                <a:ea typeface="Calibri" panose="020F0502020204030204" pitchFamily="34" charset="0"/>
                <a:cs typeface="Times New Roman" panose="02020603050405020304" pitchFamily="18" charset="0"/>
              </a:rPr>
              <a:t>đồ thị thể hiện sự tương quan giữa nhiệt độ của phản ứng và thời gian phản ứng.</a:t>
            </a:r>
          </a:p>
        </p:txBody>
      </p:sp>
      <p:sp>
        <p:nvSpPr>
          <p:cNvPr id="3" name="Slide Number Placeholder 2">
            <a:extLst>
              <a:ext uri="{FF2B5EF4-FFF2-40B4-BE49-F238E27FC236}">
                <a16:creationId xmlns:a16="http://schemas.microsoft.com/office/drawing/2014/main" id="{78032D7C-1784-6E8F-4BF0-93593C31695D}"/>
              </a:ext>
            </a:extLst>
          </p:cNvPr>
          <p:cNvSpPr>
            <a:spLocks noGrp="1"/>
          </p:cNvSpPr>
          <p:nvPr>
            <p:ph type="sldNum" sz="quarter" idx="12"/>
          </p:nvPr>
        </p:nvSpPr>
        <p:spPr/>
        <p:txBody>
          <a:bodyPr/>
          <a:lstStyle/>
          <a:p>
            <a:fld id="{B8F674BA-2DE0-4D90-8561-25BA31F62F13}" type="slidenum">
              <a:rPr lang="en-US" smtClean="0"/>
              <a:t>16</a:t>
            </a:fld>
            <a:endParaRPr lang="en-US"/>
          </a:p>
        </p:txBody>
      </p:sp>
    </p:spTree>
    <p:extLst>
      <p:ext uri="{BB962C8B-B14F-4D97-AF65-F5344CB8AC3E}">
        <p14:creationId xmlns:p14="http://schemas.microsoft.com/office/powerpoint/2010/main" val="8211208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C08F59B-DF23-4B54-9451-E5CCED6F2AFB}"/>
              </a:ext>
            </a:extLst>
          </p:cNvPr>
          <p:cNvCxnSpPr>
            <a:cxnSpLocks/>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0822816-79DD-443D-9992-5C18078E3D90}"/>
              </a:ext>
            </a:extLst>
          </p:cNvPr>
          <p:cNvSpPr/>
          <p:nvPr/>
        </p:nvSpPr>
        <p:spPr>
          <a:xfrm>
            <a:off x="1856584" y="1986793"/>
            <a:ext cx="8537824" cy="1951496"/>
          </a:xfrm>
          <a:prstGeom prst="rect">
            <a:avLst/>
          </a:prstGeom>
          <a:ln w="28575">
            <a:solidFill>
              <a:srgbClr val="FF0000"/>
            </a:solidFill>
            <a:prstDash val="lgDash"/>
          </a:ln>
        </p:spPr>
        <p:txBody>
          <a:bodyPr wrap="square">
            <a:spAutoFit/>
          </a:bodyPr>
          <a:lstStyle/>
          <a:p>
            <a:pPr algn="just">
              <a:lnSpc>
                <a:spcPct val="150000"/>
              </a:lnSpc>
            </a:pPr>
            <a:r>
              <a:rPr lang="en-US" sz="2800" b="1">
                <a:latin typeface="Arial" panose="020B0604020202020204" pitchFamily="34" charset="0"/>
                <a:cs typeface="Arial" panose="020B0604020202020204" pitchFamily="34" charset="0"/>
              </a:rPr>
              <a:t>1.</a:t>
            </a:r>
            <a:r>
              <a:rPr lang="en-US" sz="2800">
                <a:latin typeface="Arial" panose="020B0604020202020204" pitchFamily="34" charset="0"/>
                <a:cs typeface="Arial" panose="020B0604020202020204" pitchFamily="34" charset="0"/>
              </a:rPr>
              <a:t>Thế </a:t>
            </a:r>
            <a:r>
              <a:rPr lang="en-US" sz="2800" err="1">
                <a:latin typeface="Arial" panose="020B0604020202020204" pitchFamily="34" charset="0"/>
                <a:cs typeface="Arial" panose="020B0604020202020204" pitchFamily="34" charset="0"/>
              </a:rPr>
              <a:t>nào</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là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a:t>
            </a:r>
          </a:p>
          <a:p>
            <a:pPr algn="just">
              <a:lnSpc>
                <a:spcPct val="150000"/>
              </a:lnSpc>
            </a:pPr>
            <a:r>
              <a:rPr lang="en-US" sz="2800" b="1">
                <a:latin typeface="Arial" panose="020B0604020202020204" pitchFamily="34" charset="0"/>
                <a:cs typeface="Arial" panose="020B0604020202020204" pitchFamily="34" charset="0"/>
              </a:rPr>
              <a:t>2.</a:t>
            </a:r>
            <a:r>
              <a:rPr lang="en-US" sz="2800">
                <a:latin typeface="Arial" panose="020B0604020202020204" pitchFamily="34" charset="0"/>
                <a:cs typeface="Arial" panose="020B0604020202020204" pitchFamily="34" charset="0"/>
              </a:rPr>
              <a:t> Cho </a:t>
            </a:r>
            <a:r>
              <a:rPr lang="en-US" sz="2800" err="1">
                <a:latin typeface="Arial" panose="020B0604020202020204" pitchFamily="34" charset="0"/>
                <a:cs typeface="Arial" panose="020B0604020202020204" pitchFamily="34" charset="0"/>
              </a:rPr>
              <a:t>một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ví</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dụ</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về</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phản</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ứng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tỏa</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nhiệt</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trong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đời</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sống</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mà</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em</a:t>
            </a:r>
            <a:r>
              <a:rPr lang="en-US" sz="2800">
                <a:latin typeface="Arial" panose="020B0604020202020204" pitchFamily="34" charset="0"/>
                <a:cs typeface="Arial" panose="020B0604020202020204" pitchFamily="34" charset="0"/>
              </a:rPr>
              <a:t> </a:t>
            </a:r>
            <a:r>
              <a:rPr lang="en-US" sz="2800" err="1">
                <a:latin typeface="Arial" panose="020B0604020202020204" pitchFamily="34" charset="0"/>
                <a:cs typeface="Arial" panose="020B0604020202020204" pitchFamily="34" charset="0"/>
              </a:rPr>
              <a:t>biết</a:t>
            </a:r>
            <a:r>
              <a:rPr lang="en-US" sz="2800">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EFA810AE-EF4C-0BA6-2D8B-B0FE3A7BB5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sp>
        <p:nvSpPr>
          <p:cNvPr id="9" name="TextBox 8">
            <a:extLst>
              <a:ext uri="{FF2B5EF4-FFF2-40B4-BE49-F238E27FC236}">
                <a16:creationId xmlns:a16="http://schemas.microsoft.com/office/drawing/2014/main" id="{50352DF7-2179-0275-80D3-B48117C0E3D0}"/>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
        <p:nvSpPr>
          <p:cNvPr id="3" name="Slide Number Placeholder 2">
            <a:extLst>
              <a:ext uri="{FF2B5EF4-FFF2-40B4-BE49-F238E27FC236}">
                <a16:creationId xmlns:a16="http://schemas.microsoft.com/office/drawing/2014/main" id="{A62ABC8E-F341-C691-3EDE-A5D418031491}"/>
              </a:ext>
            </a:extLst>
          </p:cNvPr>
          <p:cNvSpPr>
            <a:spLocks noGrp="1"/>
          </p:cNvSpPr>
          <p:nvPr>
            <p:ph type="sldNum" sz="quarter" idx="12"/>
          </p:nvPr>
        </p:nvSpPr>
        <p:spPr/>
        <p:txBody>
          <a:bodyPr/>
          <a:lstStyle/>
          <a:p>
            <a:fld id="{B8F674BA-2DE0-4D90-8561-25BA31F62F13}" type="slidenum">
              <a:rPr lang="en-US" smtClean="0"/>
              <a:t>17</a:t>
            </a:fld>
            <a:endParaRPr lang="en-US"/>
          </a:p>
        </p:txBody>
      </p:sp>
    </p:spTree>
    <p:extLst>
      <p:ext uri="{BB962C8B-B14F-4D97-AF65-F5344CB8AC3E}">
        <p14:creationId xmlns:p14="http://schemas.microsoft.com/office/powerpoint/2010/main" val="17391123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9A283E69-D93A-44EB-A265-BAFE61FF094A}"/>
              </a:ext>
            </a:extLst>
          </p:cNvPr>
          <p:cNvSpPr>
            <a:spLocks noChangeArrowheads="1"/>
          </p:cNvSpPr>
          <p:nvPr/>
        </p:nvSpPr>
        <p:spPr bwMode="auto">
          <a:xfrm>
            <a:off x="1178088" y="1854808"/>
            <a:ext cx="9449731"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tỏa</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ra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1</a:t>
            </a:r>
          </a:p>
        </p:txBody>
      </p:sp>
      <p:cxnSp>
        <p:nvCxnSpPr>
          <p:cNvPr id="21" name="Straight Connector 20">
            <a:extLst>
              <a:ext uri="{FF2B5EF4-FFF2-40B4-BE49-F238E27FC236}">
                <a16:creationId xmlns:a16="http://schemas.microsoft.com/office/drawing/2014/main" id="{407401A4-38F7-4038-8A7A-D00D90B47748}"/>
              </a:ext>
            </a:extLst>
          </p:cNvPr>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TỎA NHIỆT</a:t>
            </a:r>
          </a:p>
        </p:txBody>
      </p:sp>
      <p:sp>
        <p:nvSpPr>
          <p:cNvPr id="23" name="Flowchart: Terminator 22">
            <a:extLst>
              <a:ext uri="{FF2B5EF4-FFF2-40B4-BE49-F238E27FC236}">
                <a16:creationId xmlns:a16="http://schemas.microsoft.com/office/drawing/2014/main" id="{EFE034B6-F505-489D-A1AC-067E1F140080}"/>
              </a:ext>
            </a:extLst>
          </p:cNvPr>
          <p:cNvSpPr/>
          <p:nvPr/>
        </p:nvSpPr>
        <p:spPr>
          <a:xfrm>
            <a:off x="1348440" y="973265"/>
            <a:ext cx="2885351"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Định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nghĩa</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Flowchart: Terminator 28">
            <a:extLst>
              <a:ext uri="{FF2B5EF4-FFF2-40B4-BE49-F238E27FC236}">
                <a16:creationId xmlns:a16="http://schemas.microsoft.com/office/drawing/2014/main" id="{B17C545F-2678-42EB-B533-008C8C25160C}"/>
              </a:ext>
            </a:extLst>
          </p:cNvPr>
          <p:cNvSpPr/>
          <p:nvPr/>
        </p:nvSpPr>
        <p:spPr>
          <a:xfrm>
            <a:off x="1478400" y="2893316"/>
            <a:ext cx="2621097" cy="731520"/>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err="1">
                <a:solidFill>
                  <a:schemeClr val="bg1"/>
                </a:solidFill>
                <a:latin typeface="Times New Roman" panose="02020603050405020304" pitchFamily="18" charset="0"/>
                <a:cs typeface="Times New Roman" panose="02020603050405020304" pitchFamily="18" charset="0"/>
              </a:rPr>
              <a:t>Một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VD</a:t>
            </a:r>
          </a:p>
        </p:txBody>
      </p:sp>
      <p:pic>
        <p:nvPicPr>
          <p:cNvPr id="18" name="Picture 17"/>
          <p:cNvPicPr/>
          <p:nvPr/>
        </p:nvPicPr>
        <p:blipFill>
          <a:blip r:embed="rId2" cstate="print">
            <a:extLst>
              <a:ext uri="{28A0092B-C50C-407E-A947-70E740481C1C}">
                <a14:useLocalDpi xmlns:a14="http://schemas.microsoft.com/office/drawing/2010/main" val="0"/>
              </a:ext>
            </a:extLst>
          </a:blip>
          <a:stretch>
            <a:fillRect/>
          </a:stretch>
        </p:blipFill>
        <p:spPr>
          <a:xfrm>
            <a:off x="1705511" y="3873654"/>
            <a:ext cx="3474450" cy="2196559"/>
          </a:xfrm>
          <a:prstGeom prst="rect">
            <a:avLst/>
          </a:prstGeom>
        </p:spPr>
      </p:pic>
      <p:sp>
        <p:nvSpPr>
          <p:cNvPr id="2" name="TextBox 1"/>
          <p:cNvSpPr txBox="1"/>
          <p:nvPr/>
        </p:nvSpPr>
        <p:spPr>
          <a:xfrm>
            <a:off x="1331198" y="6095284"/>
            <a:ext cx="3876459"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Than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0" name="Picture 19"/>
          <p:cNvPicPr/>
          <p:nvPr/>
        </p:nvPicPr>
        <p:blipFill>
          <a:blip r:embed="rId3" cstate="print">
            <a:extLst>
              <a:ext uri="{28A0092B-C50C-407E-A947-70E740481C1C}">
                <a14:useLocalDpi xmlns:a14="http://schemas.microsoft.com/office/drawing/2010/main" val="0"/>
              </a:ext>
            </a:extLst>
          </a:blip>
          <a:stretch>
            <a:fillRect/>
          </a:stretch>
        </p:blipFill>
        <p:spPr>
          <a:xfrm>
            <a:off x="6206943" y="3873653"/>
            <a:ext cx="3827566" cy="2205202"/>
          </a:xfrm>
          <a:prstGeom prst="rect">
            <a:avLst/>
          </a:prstGeom>
        </p:spPr>
      </p:pic>
      <p:sp>
        <p:nvSpPr>
          <p:cNvPr id="24" name="TextBox 23"/>
          <p:cNvSpPr txBox="1"/>
          <p:nvPr/>
        </p:nvSpPr>
        <p:spPr>
          <a:xfrm>
            <a:off x="5298529" y="6095284"/>
            <a:ext cx="5369472"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Alcohol (ethanol)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không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khí</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86AD760-C1C9-2A0B-B4D4-3CF7FEF4E017}"/>
              </a:ext>
            </a:extLst>
          </p:cNvPr>
          <p:cNvSpPr>
            <a:spLocks noGrp="1"/>
          </p:cNvSpPr>
          <p:nvPr>
            <p:ph type="sldNum" sz="quarter" idx="12"/>
          </p:nvPr>
        </p:nvSpPr>
        <p:spPr/>
        <p:txBody>
          <a:bodyPr/>
          <a:lstStyle/>
          <a:p>
            <a:fld id="{B8F674BA-2DE0-4D90-8561-25BA31F62F13}" type="slidenum">
              <a:rPr lang="en-US" smtClean="0"/>
              <a:t>18</a:t>
            </a:fld>
            <a:endParaRPr lang="en-US"/>
          </a:p>
        </p:txBody>
      </p:sp>
    </p:spTree>
    <p:extLst>
      <p:ext uri="{BB962C8B-B14F-4D97-AF65-F5344CB8AC3E}">
        <p14:creationId xmlns:p14="http://schemas.microsoft.com/office/powerpoint/2010/main" val="31989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cxnSp>
        <p:nvCxnSpPr>
          <p:cNvPr id="3" name="Straight Connector 2">
            <a:extLst>
              <a:ext uri="{FF2B5EF4-FFF2-40B4-BE49-F238E27FC236}">
                <a16:creationId xmlns:a16="http://schemas.microsoft.com/office/drawing/2014/main" id="{407401A4-38F7-4038-8A7A-D00D90B47748}"/>
              </a:ext>
            </a:extLst>
          </p:cNvPr>
          <p:cNvCxnSpPr>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p>
        </p:txBody>
      </p:sp>
      <p:sp>
        <p:nvSpPr>
          <p:cNvPr id="5" name="TextBox 4"/>
          <p:cNvSpPr txBox="1"/>
          <p:nvPr/>
        </p:nvSpPr>
        <p:spPr>
          <a:xfrm>
            <a:off x="2618464" y="1873047"/>
            <a:ext cx="7403690" cy="2246769"/>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b="1">
                <a:solidFill>
                  <a:srgbClr val="002060"/>
                </a:solidFill>
                <a:latin typeface="Times New Roman" panose="02020603050405020304" pitchFamily="18" charset="0"/>
                <a:cs typeface="Times New Roman" panose="02020603050405020304" pitchFamily="18" charset="0"/>
              </a:rPr>
              <a:t>NHIỆM VỤ HỌC TẬP</a:t>
            </a:r>
          </a:p>
          <a:p>
            <a:endParaRPr lang="en-US" sz="2800" b="1">
              <a:solidFill>
                <a:srgbClr val="002060"/>
              </a:solidFill>
              <a:latin typeface="Times New Roman" panose="02020603050405020304" pitchFamily="18" charset="0"/>
              <a:cs typeface="Times New Roman" panose="02020603050405020304" pitchFamily="18" charset="0"/>
            </a:endParaRPr>
          </a:p>
          <a:p>
            <a:pPr algn="just"/>
            <a:r>
              <a:rPr lang="en-US" sz="2800">
                <a:latin typeface="Times New Roman" panose="02020603050405020304" pitchFamily="18" charset="0"/>
                <a:cs typeface="Times New Roman" panose="02020603050405020304" pitchFamily="18" charset="0"/>
              </a:rPr>
              <a:t>HS </a:t>
            </a:r>
            <a:r>
              <a:rPr lang="en-US" sz="2800" err="1">
                <a:latin typeface="Times New Roman" panose="02020603050405020304" pitchFamily="18" charset="0"/>
                <a:cs typeface="Times New Roman" panose="02020603050405020304" pitchFamily="18" charset="0"/>
              </a:rPr>
              <a:t>xem</a:t>
            </a:r>
            <a:r>
              <a:rPr lang="en-US" sz="2800">
                <a:latin typeface="Times New Roman" panose="02020603050405020304" pitchFamily="18" charset="0"/>
                <a:cs typeface="Times New Roman" panose="02020603050405020304" pitchFamily="18" charset="0"/>
              </a:rPr>
              <a:t> video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phân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hủy</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đá</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vôi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tiến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thí</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nghiệm</a:t>
            </a:r>
            <a:r>
              <a:rPr lang="en-US" sz="2800">
                <a:latin typeface="Times New Roman" panose="02020603050405020304" pitchFamily="18" charset="0"/>
                <a:cs typeface="Times New Roman" panose="02020603050405020304" pitchFamily="18" charset="0"/>
              </a:rPr>
              <a:t> 2 (SGK) </a:t>
            </a:r>
            <a:r>
              <a:rPr lang="en-US" sz="2800" err="1">
                <a:latin typeface="Times New Roman" panose="02020603050405020304" pitchFamily="18" charset="0"/>
                <a:cs typeface="Times New Roman" panose="02020603050405020304" pitchFamily="18" charset="0"/>
              </a:rPr>
              <a:t>theo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nhóm</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sau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hoàn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phiếu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học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tập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số</a:t>
            </a:r>
            <a:r>
              <a:rPr lang="en-US" sz="2800">
                <a:latin typeface="Times New Roman" panose="02020603050405020304" pitchFamily="18" charset="0"/>
                <a:cs typeface="Times New Roman" panose="02020603050405020304" pitchFamily="18" charset="0"/>
              </a:rPr>
              <a:t> 2.</a:t>
            </a:r>
          </a:p>
        </p:txBody>
      </p:sp>
      <p:sp>
        <p:nvSpPr>
          <p:cNvPr id="7" name="Slide Number Placeholder 6">
            <a:extLst>
              <a:ext uri="{FF2B5EF4-FFF2-40B4-BE49-F238E27FC236}">
                <a16:creationId xmlns:a16="http://schemas.microsoft.com/office/drawing/2014/main" id="{621C9236-494B-5052-D313-642278673661}"/>
              </a:ext>
            </a:extLst>
          </p:cNvPr>
          <p:cNvSpPr>
            <a:spLocks noGrp="1"/>
          </p:cNvSpPr>
          <p:nvPr>
            <p:ph type="sldNum" sz="quarter" idx="12"/>
          </p:nvPr>
        </p:nvSpPr>
        <p:spPr/>
        <p:txBody>
          <a:bodyPr/>
          <a:lstStyle/>
          <a:p>
            <a:fld id="{B8F674BA-2DE0-4D90-8561-25BA31F62F13}" type="slidenum">
              <a:rPr lang="en-US" smtClean="0"/>
              <a:t>19</a:t>
            </a:fld>
            <a:endParaRPr lang="en-US"/>
          </a:p>
        </p:txBody>
      </p:sp>
    </p:spTree>
    <p:extLst>
      <p:ext uri="{BB962C8B-B14F-4D97-AF65-F5344CB8AC3E}">
        <p14:creationId xmlns:p14="http://schemas.microsoft.com/office/powerpoint/2010/main" val="26484320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222069"/>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Arial" panose="020B0604020202020204" pitchFamily="34" charset="0"/>
                <a:cs typeface="Arial" panose="020B0604020202020204" pitchFamily="34" charset="0"/>
              </a:rPr>
              <a:t>I, </a:t>
            </a:r>
            <a:r>
              <a:rPr lang="en-US" sz="3200" b="1" dirty="0" smtClean="0">
                <a:latin typeface="Arial" panose="020B0604020202020204" pitchFamily="34" charset="0"/>
                <a:cs typeface="Arial" panose="020B0604020202020204" pitchFamily="34" charset="0"/>
              </a:rPr>
              <a:t>MỤC </a:t>
            </a:r>
            <a:r>
              <a:rPr lang="en-US" sz="3200" b="1" dirty="0">
                <a:latin typeface="Arial" panose="020B0604020202020204" pitchFamily="34" charset="0"/>
                <a:cs typeface="Arial" panose="020B0604020202020204" pitchFamily="34" charset="0"/>
              </a:rPr>
              <a:t>TIÊU BÀI HỌC</a:t>
            </a:r>
          </a:p>
        </p:txBody>
      </p:sp>
      <mc:AlternateContent xmlns:mc="http://schemas.openxmlformats.org/markup-compatibility/2006" xmlns:a14="http://schemas.microsoft.com/office/drawing/2010/main">
        <mc:Choice Requires="a14">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763230"/>
                <a:ext cx="8448676" cy="42695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r>
                  <a:rPr lang="vi-VN" altLang="en-US" sz="3200" b="1" dirty="0" smtClean="0">
                    <a:solidFill>
                      <a:srgbClr val="FF0000"/>
                    </a:solidFill>
                    <a:latin typeface="+mj-lt"/>
                    <a:ea typeface="Times New Roman" panose="02020603050405020304" pitchFamily="18" charset="0"/>
                    <a:cs typeface="Arial" panose="020B0604020202020204" pitchFamily="34" charset="0"/>
                  </a:rPr>
                  <a:t>1. Kiến thức</a:t>
                </a:r>
                <a:r>
                  <a:rPr lang="vi-VN" altLang="en-US" sz="2800" dirty="0" smtClean="0">
                    <a:ea typeface="Times New Roman" panose="02020603050405020304" pitchFamily="18" charset="0"/>
                    <a:cs typeface="Arial" panose="020B0604020202020204" pitchFamily="34" charset="0"/>
                  </a:rPr>
                  <a:t>:</a:t>
                </a:r>
              </a:p>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en-US" sz="2800" dirty="0" smtClean="0">
                    <a:ea typeface="Times New Roman" panose="02020603050405020304" pitchFamily="18" charset="0"/>
                    <a:cs typeface="Arial" panose="020B0604020202020204" pitchFamily="34" charset="0"/>
                  </a:rPr>
                  <a:t>Trình </a:t>
                </a:r>
                <a:r>
                  <a:rPr lang="vi-VN" altLang="en-US" sz="2800" dirty="0">
                    <a:ea typeface="Times New Roman" panose="02020603050405020304" pitchFamily="18" charset="0"/>
                    <a:cs typeface="Arial" panose="020B0604020202020204" pitchFamily="34" charset="0"/>
                  </a:rPr>
                  <a:t>bày được khái niệm phản ứng toả nhiệt, thu nhiệt; </a:t>
                </a:r>
                <a:r>
                  <a:rPr lang="en-US" altLang="en-US" sz="2800" dirty="0" err="1">
                    <a:latin typeface="Arial" panose="020B0604020202020204" pitchFamily="34" charset="0"/>
                    <a:ea typeface="Times New Roman" panose="02020603050405020304" pitchFamily="18" charset="0"/>
                    <a:cs typeface="Arial" panose="020B0604020202020204" pitchFamily="34" charset="0"/>
                  </a:rPr>
                  <a:t>điều</a:t>
                </a:r>
                <a:r>
                  <a:rPr lang="en-US" altLang="en-US" sz="2800" dirty="0">
                    <a:latin typeface="Arial" panose="020B0604020202020204" pitchFamily="34" charset="0"/>
                    <a:ea typeface="Times New Roman" panose="02020603050405020304" pitchFamily="18" charset="0"/>
                    <a:cs typeface="Arial" panose="020B0604020202020204" pitchFamily="34" charset="0"/>
                  </a:rPr>
                  <a:t> </a:t>
                </a:r>
                <a:r>
                  <a:rPr lang="en-US" altLang="en-US" sz="2800" dirty="0" err="1">
                    <a:latin typeface="Arial" panose="020B0604020202020204" pitchFamily="34" charset="0"/>
                    <a:ea typeface="Times New Roman" panose="02020603050405020304" pitchFamily="18" charset="0"/>
                    <a:cs typeface="Arial" panose="020B0604020202020204" pitchFamily="34" charset="0"/>
                  </a:rPr>
                  <a:t>kiện</a:t>
                </a:r>
                <a:r>
                  <a:rPr lang="en-US" altLang="en-US" sz="2800" dirty="0">
                    <a:latin typeface="Arial" panose="020B0604020202020204" pitchFamily="34" charset="0"/>
                    <a:ea typeface="Times New Roman" panose="02020603050405020304" pitchFamily="18" charset="0"/>
                    <a:cs typeface="Arial" panose="020B0604020202020204" pitchFamily="34" charset="0"/>
                  </a:rPr>
                  <a:t> </a:t>
                </a:r>
                <a:r>
                  <a:rPr lang="en-US" altLang="en-US" sz="2800" dirty="0" err="1">
                    <a:latin typeface="Arial" panose="020B0604020202020204" pitchFamily="34" charset="0"/>
                    <a:ea typeface="Times New Roman" panose="02020603050405020304" pitchFamily="18" charset="0"/>
                    <a:cs typeface="Arial" panose="020B0604020202020204" pitchFamily="34" charset="0"/>
                  </a:rPr>
                  <a:t>chuẩn</a:t>
                </a:r>
                <a:r>
                  <a:rPr lang="vi-VN" altLang="en-US" sz="2800" dirty="0">
                    <a:ea typeface="Times New Roman" panose="02020603050405020304" pitchFamily="18" charset="0"/>
                    <a:cs typeface="Arial" panose="020B0604020202020204" pitchFamily="34" charset="0"/>
                  </a:rPr>
                  <a:t>; enthalpy tạo thành (</a:t>
                </a:r>
                <a:r>
                  <a:rPr lang="en-US" altLang="en-US" sz="2800" dirty="0" err="1">
                    <a:ea typeface="Times New Roman" panose="02020603050405020304" pitchFamily="18" charset="0"/>
                    <a:cs typeface="Arial" panose="020B0604020202020204" pitchFamily="34" charset="0"/>
                  </a:rPr>
                  <a:t>nhiệt</a:t>
                </a:r>
                <a:r>
                  <a:rPr lang="en-US" altLang="en-US" sz="2800" dirty="0">
                    <a:ea typeface="Times New Roman" panose="02020603050405020304" pitchFamily="18" charset="0"/>
                    <a:cs typeface="Arial" panose="020B0604020202020204" pitchFamily="34" charset="0"/>
                  </a:rPr>
                  <a:t> </a:t>
                </a:r>
                <a:r>
                  <a:rPr lang="en-US" altLang="en-US" sz="2800" dirty="0" err="1">
                    <a:ea typeface="Times New Roman" panose="02020603050405020304" pitchFamily="18" charset="0"/>
                    <a:cs typeface="Arial" panose="020B0604020202020204" pitchFamily="34" charset="0"/>
                  </a:rPr>
                  <a:t>tạo</a:t>
                </a:r>
                <a:r>
                  <a:rPr lang="en-US" altLang="en-US" sz="2800" dirty="0">
                    <a:ea typeface="Times New Roman" panose="02020603050405020304" pitchFamily="18" charset="0"/>
                    <a:cs typeface="Arial" panose="020B0604020202020204" pitchFamily="34" charset="0"/>
                  </a:rPr>
                  <a:t> </a:t>
                </a:r>
                <a:r>
                  <a:rPr lang="en-US" altLang="en-US" sz="2800" dirty="0" err="1">
                    <a:ea typeface="Times New Roman" panose="02020603050405020304" pitchFamily="18" charset="0"/>
                    <a:cs typeface="Arial" panose="020B0604020202020204" pitchFamily="34" charset="0"/>
                  </a:rPr>
                  <a:t>thành</a:t>
                </a:r>
                <a:r>
                  <a:rPr lang="vi-VN" altLang="en-US" sz="2800" dirty="0">
                    <a:ea typeface="Times New Roman" panose="02020603050405020304" pitchFamily="18" charset="0"/>
                    <a:cs typeface="Arial" panose="020B0604020202020204" pitchFamily="34" charset="0"/>
                  </a:rPr>
                  <a:t>)</a:t>
                </a:r>
                <a:r>
                  <a:rPr lang="en-US" altLang="en-US" sz="2800" dirty="0">
                    <a:ea typeface="Times New Roman" panose="02020603050405020304" pitchFamily="18" charset="0"/>
                    <a:cs typeface="Arial" panose="020B0604020202020204" pitchFamily="34"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oMath>
                </a14:m>
                <a:r>
                  <a:rPr lang="en-US" altLang="en-US" sz="2800" dirty="0">
                    <a:latin typeface="Arial" panose="020B0604020202020204" pitchFamily="34" charset="0"/>
                    <a:ea typeface="Times New Roman" panose="02020603050405020304" pitchFamily="18" charset="0"/>
                    <a:cs typeface="Arial" panose="020B0604020202020204" pitchFamily="34" charset="0"/>
                  </a:rPr>
                  <a:t> b</a:t>
                </a:r>
                <a:r>
                  <a:rPr lang="vi-VN" altLang="en-US" sz="2800" dirty="0">
                    <a:ea typeface="Times New Roman" panose="02020603050405020304" pitchFamily="18" charset="0"/>
                    <a:cs typeface="Arial" panose="020B0604020202020204" pitchFamily="34" charset="0"/>
                  </a:rPr>
                  <a:t>iến thiên enthalpy (nhiệt phản ứng) của phản ứng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endParaRPr lang="en-US" sz="2800" b="1" dirty="0"/>
              </a:p>
              <a:p>
                <a:pPr marL="457200" indent="-457200" algn="just" defTabSz="914400" eaLnBrk="0" fontAlgn="base" hangingPunct="0">
                  <a:lnSpc>
                    <a:spcPct val="150000"/>
                  </a:lnSpc>
                  <a:spcBef>
                    <a:spcPct val="0"/>
                  </a:spcBef>
                  <a:spcAft>
                    <a:spcPct val="0"/>
                  </a:spcAft>
                  <a:buFont typeface="Wingdings" panose="05000000000000000000" pitchFamily="2" charset="2"/>
                  <a:buChar char="q"/>
                </a:pPr>
                <a:r>
                  <a:rPr lang="vi-VN" altLang="ko-KR" sz="2800" dirty="0">
                    <a:latin typeface="Arial" panose="020B0604020202020204" pitchFamily="34" charset="0"/>
                    <a:ea typeface="Calibri" panose="020F0502020204030204" pitchFamily="34" charset="0"/>
                    <a:cs typeface="Arial" panose="020B0604020202020204" pitchFamily="34" charset="0"/>
                  </a:rPr>
                  <a:t>Nêu được ý nghĩa của dấu và giá trị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rPr>
                          <m:t>𝒓</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r>
                      <a:rPr lang="en-US" sz="2800" b="1">
                        <a:latin typeface="Cambria Math" panose="02040503050406030204" pitchFamily="18" charset="0"/>
                      </a:rPr>
                      <m:t>.</m:t>
                    </m:r>
                    <m:r>
                      <a:rPr lang="en-US" sz="2800">
                        <a:latin typeface="Cambria Math" panose="02040503050406030204" pitchFamily="18" charset="0"/>
                      </a:rPr>
                      <m:t> </m:t>
                    </m:r>
                  </m:oMath>
                </a14:m>
                <a:endParaRPr lang="vi-VN" altLang="ko-KR" sz="2800" dirty="0">
                  <a:latin typeface="Arial" panose="020B0604020202020204" pitchFamily="34" charset="0"/>
                  <a:cs typeface="Arial" panose="020B0604020202020204" pitchFamily="34" charset="0"/>
                </a:endParaRPr>
              </a:p>
            </p:txBody>
          </p:sp>
        </mc:Choice>
        <mc:Fallback xmlns="">
          <p:sp>
            <p:nvSpPr>
              <p:cNvPr id="16" name="Rectangle 10">
                <a:extLst>
                  <a:ext uri="{FF2B5EF4-FFF2-40B4-BE49-F238E27FC236}">
                    <a16:creationId xmlns:a16="http://schemas.microsoft.com/office/drawing/2014/main" id="{03FA69FC-4691-4991-BFFF-A68958CCC7F8}"/>
                  </a:ext>
                </a:extLst>
              </p:cNvPr>
              <p:cNvSpPr>
                <a:spLocks noRot="1" noChangeAspect="1" noMove="1" noResize="1" noEditPoints="1" noAdjustHandles="1" noChangeArrowheads="1" noChangeShapeType="1" noTextEdit="1"/>
              </p:cNvSpPr>
              <p:nvPr/>
            </p:nvSpPr>
            <p:spPr bwMode="auto">
              <a:xfrm>
                <a:off x="1871662" y="763230"/>
                <a:ext cx="8448676" cy="4269567"/>
              </a:xfrm>
              <a:prstGeom prst="rect">
                <a:avLst/>
              </a:prstGeom>
              <a:blipFill>
                <a:blip r:embed="rId2"/>
                <a:stretch>
                  <a:fillRect l="-1804" r="-1515" b="-128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7A2E55E-8870-9D08-283E-C665FE67D0BF}"/>
              </a:ext>
            </a:extLst>
          </p:cNvPr>
          <p:cNvSpPr>
            <a:spLocks noGrp="1"/>
          </p:cNvSpPr>
          <p:nvPr>
            <p:ph type="sldNum" sz="quarter" idx="12"/>
          </p:nvPr>
        </p:nvSpPr>
        <p:spPr/>
        <p:txBody>
          <a:bodyPr/>
          <a:lstStyle/>
          <a:p>
            <a:fld id="{B8F674BA-2DE0-4D90-8561-25BA31F62F13}" type="slidenum">
              <a:rPr lang="en-US" smtClean="0"/>
              <a:t>2</a:t>
            </a:fld>
            <a:endParaRPr lang="en-US"/>
          </a:p>
        </p:txBody>
      </p:sp>
    </p:spTree>
    <p:extLst>
      <p:ext uri="{BB962C8B-B14F-4D97-AF65-F5344CB8AC3E}">
        <p14:creationId xmlns:p14="http://schemas.microsoft.com/office/powerpoint/2010/main" val="398811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1000"/>
                                        <p:tgtEl>
                                          <p:spTgt spid="16">
                                            <p:txEl>
                                              <p:pRg st="1" end="1"/>
                                            </p:txEl>
                                          </p:spTgt>
                                        </p:tgtEl>
                                      </p:cBhvr>
                                    </p:animEffect>
                                    <p:anim calcmode="lin" valueType="num">
                                      <p:cBhvr>
                                        <p:cTn id="1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7555" y="552346"/>
            <a:ext cx="3495367" cy="461665"/>
          </a:xfrm>
          <a:prstGeom prst="rect">
            <a:avLst/>
          </a:prstGeom>
          <a:noFill/>
        </p:spPr>
        <p:txBody>
          <a:bodyPr wrap="square" rtlCol="0">
            <a:spAutoFit/>
          </a:bodyPr>
          <a:lstStyle/>
          <a:p>
            <a:r>
              <a:rPr lang="en-US" sz="2400" b="1">
                <a:solidFill>
                  <a:schemeClr val="accent5">
                    <a:lumMod val="50000"/>
                  </a:schemeClr>
                </a:solidFill>
                <a:latin typeface="Times New Roman" panose="02020603050405020304" pitchFamily="18" charset="0"/>
                <a:cs typeface="Times New Roman" panose="02020603050405020304" pitchFamily="18" charset="0"/>
              </a:rPr>
              <a:t>PHIẾU HỌC TẬP SỐ 2</a:t>
            </a:r>
          </a:p>
        </p:txBody>
      </p:sp>
      <p:sp>
        <p:nvSpPr>
          <p:cNvPr id="5" name="TextBox 4"/>
          <p:cNvSpPr txBox="1"/>
          <p:nvPr/>
        </p:nvSpPr>
        <p:spPr>
          <a:xfrm>
            <a:off x="1553499" y="1022104"/>
            <a:ext cx="9543480" cy="4475071"/>
          </a:xfrm>
          <a:prstGeom prst="rect">
            <a:avLst/>
          </a:prstGeom>
          <a:noFill/>
          <a:ln w="38100">
            <a:solidFill>
              <a:srgbClr val="FF0000"/>
            </a:solidFill>
            <a:prstDash val="lgDash"/>
          </a:ln>
        </p:spPr>
        <p:txBody>
          <a:bodyPr wrap="square" rtlCol="0">
            <a:spAutoFit/>
          </a:bodyPr>
          <a:lstStyle/>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dự đoán sự thay đổi nhiệt độ của nước trong cốc.</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Trong phản ứng nung đá vôi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 nếu ngừng cung cấp nhiệt, phản ứng có tiếp tục xảy ra không?</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Nêu hiện tượng trước và sau khi đốt nóng hỗn hợp. </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có xảy ra không?</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Rút ra kết luận về việc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Giải thích.</a:t>
            </a:r>
          </a:p>
          <a:p>
            <a:r>
              <a:rPr lang="en-US" sz="2400">
                <a:effectLst/>
                <a:latin typeface="Times New Roman" panose="02020603050405020304" pitchFamily="18" charset="0"/>
                <a:ea typeface="Calibri" panose="020F0502020204030204" pitchFamily="34" charset="0"/>
              </a:rPr>
              <a:t>d) So sánh với kết quả của thí nghiệm 1.</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C2CC340E-6077-4079-8277-A8CF6CE7F6B5}"/>
              </a:ext>
            </a:extLst>
          </p:cNvPr>
          <p:cNvSpPr/>
          <p:nvPr/>
        </p:nvSpPr>
        <p:spPr>
          <a:xfrm>
            <a:off x="1553498" y="51659"/>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sp>
        <p:nvSpPr>
          <p:cNvPr id="3" name="Slide Number Placeholder 2">
            <a:extLst>
              <a:ext uri="{FF2B5EF4-FFF2-40B4-BE49-F238E27FC236}">
                <a16:creationId xmlns:a16="http://schemas.microsoft.com/office/drawing/2014/main" id="{85AF9C43-552B-2D77-DEF3-5A33D9E16EBD}"/>
              </a:ext>
            </a:extLst>
          </p:cNvPr>
          <p:cNvSpPr>
            <a:spLocks noGrp="1"/>
          </p:cNvSpPr>
          <p:nvPr>
            <p:ph type="sldNum" sz="quarter" idx="12"/>
          </p:nvPr>
        </p:nvSpPr>
        <p:spPr/>
        <p:txBody>
          <a:bodyPr/>
          <a:lstStyle/>
          <a:p>
            <a:fld id="{B8F674BA-2DE0-4D90-8561-25BA31F62F13}" type="slidenum">
              <a:rPr lang="en-US" smtClean="0"/>
              <a:t>20</a:t>
            </a:fld>
            <a:endParaRPr lang="en-US"/>
          </a:p>
        </p:txBody>
      </p:sp>
    </p:spTree>
    <p:extLst>
      <p:ext uri="{BB962C8B-B14F-4D97-AF65-F5344CB8AC3E}">
        <p14:creationId xmlns:p14="http://schemas.microsoft.com/office/powerpoint/2010/main" val="11823322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composition of calcium carbonate">
            <a:hlinkClick r:id="" action="ppaction://media"/>
            <a:extLst>
              <a:ext uri="{FF2B5EF4-FFF2-40B4-BE49-F238E27FC236}">
                <a16:creationId xmlns:a16="http://schemas.microsoft.com/office/drawing/2014/main" id="{E1694222-4D08-4CE7-9CFD-1480994712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50"/>
            <a:ext cx="9144000" cy="5143500"/>
          </a:xfrm>
          <a:prstGeom prst="rect">
            <a:avLst/>
          </a:prstGeom>
        </p:spPr>
      </p:pic>
      <p:sp>
        <p:nvSpPr>
          <p:cNvPr id="3" name="Slide Number Placeholder 2">
            <a:extLst>
              <a:ext uri="{FF2B5EF4-FFF2-40B4-BE49-F238E27FC236}">
                <a16:creationId xmlns:a16="http://schemas.microsoft.com/office/drawing/2014/main" id="{CE52E2FF-7068-E423-AEF1-1834B2CC72E4}"/>
              </a:ext>
            </a:extLst>
          </p:cNvPr>
          <p:cNvSpPr>
            <a:spLocks noGrp="1"/>
          </p:cNvSpPr>
          <p:nvPr>
            <p:ph type="sldNum" sz="quarter" idx="12"/>
          </p:nvPr>
        </p:nvSpPr>
        <p:spPr/>
        <p:txBody>
          <a:bodyPr/>
          <a:lstStyle/>
          <a:p>
            <a:fld id="{B8F674BA-2DE0-4D90-8561-25BA31F62F13}" type="slidenum">
              <a:rPr lang="en-US" smtClean="0"/>
              <a:t>21</a:t>
            </a:fld>
            <a:endParaRPr lang="en-US"/>
          </a:p>
        </p:txBody>
      </p:sp>
    </p:spTree>
    <p:extLst>
      <p:ext uri="{BB962C8B-B14F-4D97-AF65-F5344CB8AC3E}">
        <p14:creationId xmlns:p14="http://schemas.microsoft.com/office/powerpoint/2010/main" val="117915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533678-D988-4C53-BFDE-EDC7543893B4}"/>
              </a:ext>
            </a:extLst>
          </p:cNvPr>
          <p:cNvSpPr/>
          <p:nvPr/>
        </p:nvSpPr>
        <p:spPr>
          <a:xfrm>
            <a:off x="1524000" y="510344"/>
            <a:ext cx="9144000" cy="5119350"/>
          </a:xfrm>
          <a:prstGeom prst="rect">
            <a:avLst/>
          </a:prstGeom>
        </p:spPr>
        <p:txBody>
          <a:bodyPr wrap="square">
            <a:spAutoFit/>
          </a:bodyPr>
          <a:lstStyle/>
          <a:p>
            <a:pPr marR="93345" algn="just">
              <a:lnSpc>
                <a:spcPct val="150000"/>
              </a:lnSpc>
              <a:spcAft>
                <a:spcPts val="800"/>
              </a:spcAft>
              <a:tabLst>
                <a:tab pos="555625" algn="l"/>
              </a:tabLst>
            </a:pP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a:t>
            </a:r>
            <a:r>
              <a:rPr lang="en-US" sz="2400" b="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Nhiệt phân potassium chlorate</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cụ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Chậu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ống nghiệm, giá, đèn cồn, bình tam giác, ống dẫn khí.</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KClO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MnO</a:t>
            </a:r>
            <a:r>
              <a:rPr lang="en-US" sz="2400" baseline="-25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800"/>
              </a:spcAft>
            </a:pP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Trộn đều khoảng 4 g tinh thể KClO</a:t>
            </a:r>
            <a:r>
              <a:rPr lang="en-US" sz="2400" baseline="-25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đã được nghiền nhỏ với 1 g MnO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a:t>
            </a:r>
          </a:p>
          <a:p>
            <a:r>
              <a:rPr lang="en-US" sz="2400">
                <a:latin typeface="Times New Roman" panose="02020603050405020304" pitchFamily="18" charset="0"/>
                <a:cs typeface="Times New Roman" panose="02020603050405020304" pitchFamily="18" charset="0"/>
              </a:rPr>
              <a:t>Cho hỗn hợp vào ống nghiệm chịu nhiệt, khô. Đậy ống nghiệm bằng nút có gắn ống dẫn khí. Dùng đèn cồn hơ nóng đều nửa đáy ống nghiệm, sau đó đun tập trung ở phần có chứa hoá chất. </a:t>
            </a:r>
          </a:p>
          <a:p>
            <a:r>
              <a:rPr lang="en-US" sz="2400">
                <a:latin typeface="Times New Roman" panose="02020603050405020304" pitchFamily="18" charset="0"/>
                <a:cs typeface="Times New Roman" panose="02020603050405020304" pitchFamily="18" charset="0"/>
              </a:rPr>
              <a:t>Quan sát hiện tượng.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B02705D-1722-870D-B913-5C72540FC922}"/>
              </a:ext>
            </a:extLst>
          </p:cNvPr>
          <p:cNvSpPr>
            <a:spLocks noGrp="1"/>
          </p:cNvSpPr>
          <p:nvPr>
            <p:ph type="sldNum" sz="quarter" idx="12"/>
          </p:nvPr>
        </p:nvSpPr>
        <p:spPr/>
        <p:txBody>
          <a:bodyPr/>
          <a:lstStyle/>
          <a:p>
            <a:fld id="{B8F674BA-2DE0-4D90-8561-25BA31F62F13}" type="slidenum">
              <a:rPr lang="en-US" smtClean="0"/>
              <a:t>22</a:t>
            </a:fld>
            <a:endParaRPr lang="en-US"/>
          </a:p>
        </p:txBody>
      </p:sp>
    </p:spTree>
    <p:extLst>
      <p:ext uri="{BB962C8B-B14F-4D97-AF65-F5344CB8AC3E}">
        <p14:creationId xmlns:p14="http://schemas.microsoft.com/office/powerpoint/2010/main" val="1463638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7C9DF9B-FC32-9C25-AD8B-D884132AF2DD}"/>
              </a:ext>
            </a:extLst>
          </p:cNvPr>
          <p:cNvGraphicFramePr>
            <a:graphicFrameLocks noGrp="1"/>
          </p:cNvGraphicFramePr>
          <p:nvPr>
            <p:extLst>
              <p:ext uri="{D42A27DB-BD31-4B8C-83A1-F6EECF244321}">
                <p14:modId xmlns:p14="http://schemas.microsoft.com/office/powerpoint/2010/main" val="914055582"/>
              </p:ext>
            </p:extLst>
          </p:nvPr>
        </p:nvGraphicFramePr>
        <p:xfrm>
          <a:off x="519290" y="464915"/>
          <a:ext cx="11414210" cy="5928170"/>
        </p:xfrm>
        <a:graphic>
          <a:graphicData uri="http://schemas.openxmlformats.org/drawingml/2006/table">
            <a:tbl>
              <a:tblPr firstRow="1" firstCol="1" bandRow="1"/>
              <a:tblGrid>
                <a:gridCol w="11414210">
                  <a:extLst>
                    <a:ext uri="{9D8B030D-6E8A-4147-A177-3AD203B41FA5}">
                      <a16:colId xmlns:a16="http://schemas.microsoft.com/office/drawing/2014/main" val="3659501275"/>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Khi thả viên vitamin C sủi vào cốc nước, nhiệt độ của nước trong cốc giảm (lạnh).</a:t>
                      </a: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phân huỷ đá vôi (CaCO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cần phải cung cấp nhiệt liên tục. Nếu ngừng cung cấp nhiệt, phản ứng không thể tiếp tục xảy ra.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tabLst>
                          <a:tab pos="180340" algn="l"/>
                        </a:tabLs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CaCO</a:t>
                      </a:r>
                      <a:r>
                        <a:rPr lang="en-US" sz="2400" baseline="-25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CaO(</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s</a:t>
                      </a:r>
                      <a:r>
                        <a:rPr lang="en-US" sz="2400">
                          <a:effectLst/>
                          <a:latin typeface="Times New Roman" panose="02020603050405020304" pitchFamily="18" charset="0"/>
                          <a:ea typeface="Calibri" panose="020F0502020204030204" pitchFamily="34" charset="0"/>
                          <a:cs typeface="Times New Roman" panose="02020603050405020304" pitchFamily="18" charset="0"/>
                        </a:rPr>
                        <a:t>) + 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g</a:t>
                      </a:r>
                      <a:r>
                        <a:rPr lang="en-US" sz="240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Thực hiện thí nghiệm 2: nhiệt phân potassium chlorate</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Hiện tượng: Trước khi đốt nóng hỗn hợp không có hiện tượng. Sau khi đốt nóng hỗn hợp, khí 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thu được ở bình tam giác.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Phương trình hoá học của phản ứng: 2KClO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(s)             3O</a:t>
                      </a:r>
                      <a:r>
                        <a:rPr lang="en-US" sz="2400" baseline="-250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(g) + 2KCl(s)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b) Nếu ngừng đốt nóng thì phản ứng không xảy ra.</a:t>
                      </a:r>
                    </a:p>
                    <a:p>
                      <a:pPr algn="just">
                        <a:lnSpc>
                          <a:spcPct val="115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c) Kết luận: cần cung cấp nhiệt cho phản ứng</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thu nhiệt.</a:t>
                      </a:r>
                    </a:p>
                    <a:p>
                      <a:pPr algn="just">
                        <a:lnSpc>
                          <a:spcPct val="115000"/>
                        </a:lnSpc>
                        <a:spcAft>
                          <a:spcPts val="800"/>
                        </a:spcAft>
                        <a:tabLst>
                          <a:tab pos="180340" algn="l"/>
                        </a:tabLst>
                      </a:pPr>
                      <a:r>
                        <a:rPr lang="en-US" sz="2400">
                          <a:effectLst/>
                          <a:latin typeface="Times New Roman" panose="02020603050405020304" pitchFamily="18" charset="0"/>
                          <a:ea typeface="Calibri" panose="020F0502020204030204" pitchFamily="34" charset="0"/>
                          <a:cs typeface="Times New Roman" panose="02020603050405020304" pitchFamily="18" charset="0"/>
                        </a:rPr>
                        <a:t>d) So sánh kết quả: thí nghiệm 1: toả nhiệt và thí nghiệm 2: thu nhiệt.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5866290"/>
                  </a:ext>
                </a:extLst>
              </a:tr>
            </a:tbl>
          </a:graphicData>
        </a:graphic>
      </p:graphicFrame>
      <p:graphicFrame>
        <p:nvGraphicFramePr>
          <p:cNvPr id="8" name="Object 7">
            <a:extLst>
              <a:ext uri="{FF2B5EF4-FFF2-40B4-BE49-F238E27FC236}">
                <a16:creationId xmlns:a16="http://schemas.microsoft.com/office/drawing/2014/main" id="{660A6CED-EBED-B64A-CCA9-16B9133CC0F9}"/>
              </a:ext>
            </a:extLst>
          </p:cNvPr>
          <p:cNvGraphicFramePr>
            <a:graphicFrameLocks noChangeAspect="1"/>
          </p:cNvGraphicFramePr>
          <p:nvPr>
            <p:extLst>
              <p:ext uri="{D42A27DB-BD31-4B8C-83A1-F6EECF244321}">
                <p14:modId xmlns:p14="http://schemas.microsoft.com/office/powerpoint/2010/main" val="4279488994"/>
              </p:ext>
            </p:extLst>
          </p:nvPr>
        </p:nvGraphicFramePr>
        <p:xfrm>
          <a:off x="1990840" y="2500133"/>
          <a:ext cx="1096969" cy="336570"/>
        </p:xfrm>
        <a:graphic>
          <a:graphicData uri="http://schemas.openxmlformats.org/presentationml/2006/ole">
            <mc:AlternateContent xmlns:mc="http://schemas.openxmlformats.org/markup-compatibility/2006">
              <mc:Choice xmlns:v="urn:schemas-microsoft-com:vml" Requires="v">
                <p:oleObj spid="_x0000_s2064" name="Equation" r:id="rId3" imgW="838200" imgH="228600" progId="Equation.DSMT4">
                  <p:embed/>
                </p:oleObj>
              </mc:Choice>
              <mc:Fallback>
                <p:oleObj name="Equation" r:id="rId3" imgW="838200" imgH="228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840" y="2500133"/>
                        <a:ext cx="1096969" cy="336570"/>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1428329B-131F-74FC-BF9E-7031DAB4B622}"/>
              </a:ext>
            </a:extLst>
          </p:cNvPr>
          <p:cNvGraphicFramePr>
            <a:graphicFrameLocks noChangeAspect="1"/>
          </p:cNvGraphicFramePr>
          <p:nvPr>
            <p:extLst>
              <p:ext uri="{D42A27DB-BD31-4B8C-83A1-F6EECF244321}">
                <p14:modId xmlns:p14="http://schemas.microsoft.com/office/powerpoint/2010/main" val="118914172"/>
              </p:ext>
            </p:extLst>
          </p:nvPr>
        </p:nvGraphicFramePr>
        <p:xfrm>
          <a:off x="6374463" y="4433104"/>
          <a:ext cx="954178" cy="370389"/>
        </p:xfrm>
        <a:graphic>
          <a:graphicData uri="http://schemas.openxmlformats.org/presentationml/2006/ole">
            <mc:AlternateContent xmlns:mc="http://schemas.openxmlformats.org/markup-compatibility/2006">
              <mc:Choice xmlns:v="urn:schemas-microsoft-com:vml" Requires="v">
                <p:oleObj spid="_x0000_s2065" name="Equation" r:id="rId5" imgW="710891" imgH="241195" progId="Equation.DSMT4">
                  <p:embed/>
                </p:oleObj>
              </mc:Choice>
              <mc:Fallback>
                <p:oleObj name="Equation" r:id="rId5" imgW="710891" imgH="241195"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4463" y="4433104"/>
                        <a:ext cx="954178" cy="370389"/>
                      </a:xfrm>
                      <a:prstGeom prst="rect">
                        <a:avLst/>
                      </a:prstGeom>
                      <a:noFill/>
                    </p:spPr>
                  </p:pic>
                </p:oleObj>
              </mc:Fallback>
            </mc:AlternateContent>
          </a:graphicData>
        </a:graphic>
      </p:graphicFrame>
      <p:sp>
        <p:nvSpPr>
          <p:cNvPr id="3" name="Slide Number Placeholder 2">
            <a:extLst>
              <a:ext uri="{FF2B5EF4-FFF2-40B4-BE49-F238E27FC236}">
                <a16:creationId xmlns:a16="http://schemas.microsoft.com/office/drawing/2014/main" id="{15DAF7FF-5B83-30F7-2991-2085B6726AF2}"/>
              </a:ext>
            </a:extLst>
          </p:cNvPr>
          <p:cNvSpPr>
            <a:spLocks noGrp="1"/>
          </p:cNvSpPr>
          <p:nvPr>
            <p:ph type="sldNum" sz="quarter" idx="12"/>
          </p:nvPr>
        </p:nvSpPr>
        <p:spPr/>
        <p:txBody>
          <a:bodyPr/>
          <a:lstStyle/>
          <a:p>
            <a:fld id="{B8F674BA-2DE0-4D90-8561-25BA31F62F13}" type="slidenum">
              <a:rPr lang="en-US" smtClean="0"/>
              <a:t>23</a:t>
            </a:fld>
            <a:endParaRPr lang="en-US"/>
          </a:p>
        </p:txBody>
      </p:sp>
    </p:spTree>
    <p:extLst>
      <p:ext uri="{BB962C8B-B14F-4D97-AF65-F5344CB8AC3E}">
        <p14:creationId xmlns:p14="http://schemas.microsoft.com/office/powerpoint/2010/main" val="24809371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2</a:t>
            </a:r>
          </a:p>
        </p:txBody>
      </p:sp>
      <p:cxnSp>
        <p:nvCxnSpPr>
          <p:cNvPr id="5" name="Straight Connector 4">
            <a:extLst>
              <a:ext uri="{FF2B5EF4-FFF2-40B4-BE49-F238E27FC236}">
                <a16:creationId xmlns:a16="http://schemas.microsoft.com/office/drawing/2014/main" id="{407401A4-38F7-4038-8A7A-D00D90B47748}"/>
              </a:ext>
            </a:extLst>
          </p:cNvPr>
          <p:cNvCxnSpPr>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PHẢN ỨNG THU NHIỆT</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807110" y="1927800"/>
            <a:ext cx="6308173" cy="4001052"/>
          </a:xfrm>
          <a:prstGeom prst="rect">
            <a:avLst/>
          </a:prstGeom>
        </p:spPr>
      </p:pic>
      <p:sp>
        <p:nvSpPr>
          <p:cNvPr id="3" name="Slide Number Placeholder 2">
            <a:extLst>
              <a:ext uri="{FF2B5EF4-FFF2-40B4-BE49-F238E27FC236}">
                <a16:creationId xmlns:a16="http://schemas.microsoft.com/office/drawing/2014/main" id="{DF410F74-9C00-4C2C-A064-C9313A00736C}"/>
              </a:ext>
            </a:extLst>
          </p:cNvPr>
          <p:cNvSpPr>
            <a:spLocks noGrp="1"/>
          </p:cNvSpPr>
          <p:nvPr>
            <p:ph type="sldNum" sz="quarter" idx="12"/>
          </p:nvPr>
        </p:nvSpPr>
        <p:spPr/>
        <p:txBody>
          <a:bodyPr/>
          <a:lstStyle/>
          <a:p>
            <a:fld id="{B8F674BA-2DE0-4D90-8561-25BA31F62F13}" type="slidenum">
              <a:rPr lang="en-US" smtClean="0"/>
              <a:t>24</a:t>
            </a:fld>
            <a:endParaRPr lang="en-US"/>
          </a:p>
        </p:txBody>
      </p:sp>
    </p:spTree>
    <p:extLst>
      <p:ext uri="{BB962C8B-B14F-4D97-AF65-F5344CB8AC3E}">
        <p14:creationId xmlns:p14="http://schemas.microsoft.com/office/powerpoint/2010/main" val="38674375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9A283E69-D93A-44EB-A265-BAFE61FF094A}"/>
              </a:ext>
            </a:extLst>
          </p:cNvPr>
          <p:cNvSpPr>
            <a:spLocks noChangeArrowheads="1"/>
          </p:cNvSpPr>
          <p:nvPr/>
        </p:nvSpPr>
        <p:spPr bwMode="auto">
          <a:xfrm>
            <a:off x="1593298" y="1514318"/>
            <a:ext cx="8965890" cy="954107"/>
          </a:xfrm>
          <a:prstGeom prst="rect">
            <a:avLst/>
          </a:prstGeom>
          <a:solidFill>
            <a:srgbClr val="FDE9D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thu</a:t>
            </a:r>
            <a:r>
              <a:rPr lang="en-US" altLang="en-US" sz="2800" b="1">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ứng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hóa</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xung</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err="1">
                <a:latin typeface="Times New Roman" panose="02020603050405020304" pitchFamily="18" charset="0"/>
                <a:ea typeface="Times New Roman" panose="02020603050405020304" pitchFamily="18" charset="0"/>
                <a:cs typeface="Times New Roman" panose="02020603050405020304" pitchFamily="18" charset="0"/>
              </a:rPr>
              <a:t>quanh</a:t>
            </a: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8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2</a:t>
            </a:r>
          </a:p>
        </p:txBody>
      </p:sp>
      <p:cxnSp>
        <p:nvCxnSpPr>
          <p:cNvPr id="21" name="Straight Connector 20">
            <a:extLst>
              <a:ext uri="{FF2B5EF4-FFF2-40B4-BE49-F238E27FC236}">
                <a16:creationId xmlns:a16="http://schemas.microsoft.com/office/drawing/2014/main" id="{407401A4-38F7-4038-8A7A-D00D90B47748}"/>
              </a:ext>
            </a:extLst>
          </p:cNvPr>
          <p:cNvCxnSpPr>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2E6D620-B5F9-46EC-8FC9-2C2AE61B5E1B}"/>
              </a:ext>
            </a:extLst>
          </p:cNvPr>
          <p:cNvSpPr txBox="1"/>
          <p:nvPr/>
        </p:nvSpPr>
        <p:spPr>
          <a:xfrm>
            <a:off x="3658073" y="301051"/>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PHẢN ỨNG THU NHIỆT</a:t>
            </a:r>
          </a:p>
        </p:txBody>
      </p:sp>
      <p:sp>
        <p:nvSpPr>
          <p:cNvPr id="23" name="Flowchart: Terminator 22">
            <a:extLst>
              <a:ext uri="{FF2B5EF4-FFF2-40B4-BE49-F238E27FC236}">
                <a16:creationId xmlns:a16="http://schemas.microsoft.com/office/drawing/2014/main" id="{EFE034B6-F505-489D-A1AC-067E1F140080}"/>
              </a:ext>
            </a:extLst>
          </p:cNvPr>
          <p:cNvSpPr/>
          <p:nvPr/>
        </p:nvSpPr>
        <p:spPr>
          <a:xfrm>
            <a:off x="2219503" y="905626"/>
            <a:ext cx="2006942" cy="572594"/>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Định</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nghĩa</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29" name="Flowchart: Terminator 28">
            <a:extLst>
              <a:ext uri="{FF2B5EF4-FFF2-40B4-BE49-F238E27FC236}">
                <a16:creationId xmlns:a16="http://schemas.microsoft.com/office/drawing/2014/main" id="{B17C545F-2678-42EB-B533-008C8C25160C}"/>
              </a:ext>
            </a:extLst>
          </p:cNvPr>
          <p:cNvSpPr/>
          <p:nvPr/>
        </p:nvSpPr>
        <p:spPr>
          <a:xfrm>
            <a:off x="2338381" y="2484996"/>
            <a:ext cx="1946035" cy="556023"/>
          </a:xfrm>
          <a:prstGeom prst="flowChartTerminator">
            <a:avLst/>
          </a:prstGeom>
          <a:solidFill>
            <a:srgbClr val="0020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err="1">
                <a:solidFill>
                  <a:schemeClr val="bg1"/>
                </a:solidFill>
                <a:latin typeface="Times New Roman" panose="02020603050405020304" pitchFamily="18" charset="0"/>
                <a:cs typeface="Times New Roman" panose="02020603050405020304" pitchFamily="18" charset="0"/>
              </a:rPr>
              <a:t>Một</a:t>
            </a:r>
            <a:r>
              <a:rPr lang="en-US" sz="2400" b="1">
                <a:solidFill>
                  <a:schemeClr val="bg1"/>
                </a:solidFill>
                <a:latin typeface="Times New Roman" panose="02020603050405020304" pitchFamily="18" charset="0"/>
                <a:cs typeface="Times New Roman" panose="02020603050405020304" pitchFamily="18" charset="0"/>
              </a:rPr>
              <a:t> </a:t>
            </a:r>
            <a:r>
              <a:rPr lang="en-US" sz="2400" b="1" err="1">
                <a:solidFill>
                  <a:schemeClr val="bg1"/>
                </a:solidFill>
                <a:latin typeface="Times New Roman" panose="02020603050405020304" pitchFamily="18" charset="0"/>
                <a:cs typeface="Times New Roman" panose="02020603050405020304" pitchFamily="18" charset="0"/>
              </a:rPr>
              <a:t>số</a:t>
            </a:r>
            <a:r>
              <a:rPr lang="en-US" sz="2400" b="1">
                <a:solidFill>
                  <a:schemeClr val="bg1"/>
                </a:solidFill>
                <a:latin typeface="Times New Roman" panose="02020603050405020304" pitchFamily="18" charset="0"/>
                <a:cs typeface="Times New Roman" panose="02020603050405020304" pitchFamily="18" charset="0"/>
              </a:rPr>
              <a:t> VD</a:t>
            </a:r>
          </a:p>
        </p:txBody>
      </p:sp>
      <p:grpSp>
        <p:nvGrpSpPr>
          <p:cNvPr id="7" name="Group 6">
            <a:extLst>
              <a:ext uri="{FF2B5EF4-FFF2-40B4-BE49-F238E27FC236}">
                <a16:creationId xmlns:a16="http://schemas.microsoft.com/office/drawing/2014/main" id="{24E77857-A7BF-40ED-92BA-AECC991B8CB8}"/>
              </a:ext>
            </a:extLst>
          </p:cNvPr>
          <p:cNvGrpSpPr/>
          <p:nvPr/>
        </p:nvGrpSpPr>
        <p:grpSpPr>
          <a:xfrm>
            <a:off x="2010216" y="3115379"/>
            <a:ext cx="2602363" cy="3187446"/>
            <a:chOff x="3405833" y="3352800"/>
            <a:chExt cx="2791092" cy="3665140"/>
          </a:xfrm>
        </p:grpSpPr>
        <p:sp>
          <p:nvSpPr>
            <p:cNvPr id="3" name="TextBox 2">
              <a:extLst>
                <a:ext uri="{FF2B5EF4-FFF2-40B4-BE49-F238E27FC236}">
                  <a16:creationId xmlns:a16="http://schemas.microsoft.com/office/drawing/2014/main" id="{F065F58E-FF89-46FA-9B15-8ED7A4E92BB3}"/>
                </a:ext>
              </a:extLst>
            </p:cNvPr>
            <p:cNvSpPr txBox="1"/>
            <p:nvPr/>
          </p:nvSpPr>
          <p:spPr>
            <a:xfrm>
              <a:off x="3405833" y="6062404"/>
              <a:ext cx="2791092" cy="955536"/>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Hòa</a:t>
              </a:r>
              <a:r>
                <a:rPr lang="en-US" sz="2400" b="1">
                  <a:solidFill>
                    <a:srgbClr val="FF0000"/>
                  </a:solidFill>
                  <a:latin typeface="Times New Roman" panose="02020603050405020304" pitchFamily="18" charset="0"/>
                  <a:cs typeface="Times New Roman" panose="02020603050405020304" pitchFamily="18" charset="0"/>
                </a:rPr>
                <a:t> tan </a:t>
              </a:r>
              <a:r>
                <a:rPr lang="en-US" sz="2400" b="1" err="1">
                  <a:solidFill>
                    <a:srgbClr val="FF0000"/>
                  </a:solidFill>
                  <a:latin typeface="Times New Roman" panose="02020603050405020304" pitchFamily="18" charset="0"/>
                  <a:cs typeface="Times New Roman" panose="02020603050405020304" pitchFamily="18" charset="0"/>
                </a:rPr>
                <a:t>viên</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sủi</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trong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cốc</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nước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843CC40-2EA9-4FF8-87BB-C468E5AF853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08429" y="3352800"/>
              <a:ext cx="2688496" cy="2709603"/>
            </a:xfrm>
            <a:prstGeom prst="rect">
              <a:avLst/>
            </a:prstGeom>
          </p:spPr>
        </p:pic>
      </p:grpSp>
      <p:sp>
        <p:nvSpPr>
          <p:cNvPr id="2" name="TextBox 1"/>
          <p:cNvSpPr txBox="1"/>
          <p:nvPr/>
        </p:nvSpPr>
        <p:spPr>
          <a:xfrm>
            <a:off x="5572359" y="5866791"/>
            <a:ext cx="3868229" cy="461665"/>
          </a:xfrm>
          <a:prstGeom prst="rect">
            <a:avLst/>
          </a:prstGeom>
          <a:noFill/>
        </p:spPr>
        <p:txBody>
          <a:bodyPr wrap="square" rtlCol="0">
            <a:spAutoFit/>
          </a:bodyPr>
          <a:lstStyle/>
          <a:p>
            <a:pPr algn="ctr"/>
            <a:r>
              <a:rPr lang="en-US" sz="2400" b="1" err="1">
                <a:solidFill>
                  <a:srgbClr val="FF0000"/>
                </a:solidFill>
                <a:latin typeface="Times New Roman" panose="02020603050405020304" pitchFamily="18" charset="0"/>
                <a:cs typeface="Times New Roman" panose="02020603050405020304" pitchFamily="18" charset="0"/>
              </a:rPr>
              <a:t>Bình</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chữa</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cháy</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dạng</a:t>
            </a:r>
            <a:r>
              <a:rPr lang="en-US" sz="2400" b="1">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bột</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26" name="Picture 2" descr="Sécurité incendie : un guide sur la responsabilité du chef d'établissement  - Sécurité incen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763" y="3057588"/>
            <a:ext cx="5484542" cy="28092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16EB85B-D3EA-9DA3-24F8-8FC79620551F}"/>
              </a:ext>
            </a:extLst>
          </p:cNvPr>
          <p:cNvSpPr>
            <a:spLocks noGrp="1"/>
          </p:cNvSpPr>
          <p:nvPr>
            <p:ph type="sldNum" sz="quarter" idx="12"/>
          </p:nvPr>
        </p:nvSpPr>
        <p:spPr/>
        <p:txBody>
          <a:bodyPr/>
          <a:lstStyle/>
          <a:p>
            <a:fld id="{B8F674BA-2DE0-4D90-8561-25BA31F62F13}" type="slidenum">
              <a:rPr lang="en-US" smtClean="0"/>
              <a:t>25</a:t>
            </a:fld>
            <a:endParaRPr lang="en-US"/>
          </a:p>
        </p:txBody>
      </p:sp>
    </p:spTree>
    <p:extLst>
      <p:ext uri="{BB962C8B-B14F-4D97-AF65-F5344CB8AC3E}">
        <p14:creationId xmlns:p14="http://schemas.microsoft.com/office/powerpoint/2010/main" val="398167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9"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727201" y="312677"/>
                <a:ext cx="9877778"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727201" y="312677"/>
                <a:ext cx="9877778" cy="1113895"/>
              </a:xfrm>
              <a:prstGeom prst="rect">
                <a:avLst/>
              </a:prstGeom>
              <a:blipFill>
                <a:blip r:embed="rId2"/>
                <a:stretch>
                  <a:fillRect l="-617" t="-7104" r="-617" b="-15847"/>
                </a:stretch>
              </a:blipFill>
            </p:spPr>
            <p:txBody>
              <a:bodyPr/>
              <a:lstStyle/>
              <a:p>
                <a:r>
                  <a:rPr lang="en-US">
                    <a:noFill/>
                  </a:rPr>
                  <a:t> </a:t>
                </a:r>
              </a:p>
            </p:txBody>
          </p:sp>
        </mc:Fallback>
      </mc:AlternateContent>
      <p:sp>
        <p:nvSpPr>
          <p:cNvPr id="5" name="TextBox 4"/>
          <p:cNvSpPr txBox="1"/>
          <p:nvPr/>
        </p:nvSpPr>
        <p:spPr>
          <a:xfrm>
            <a:off x="1382686" y="2020530"/>
            <a:ext cx="9149847" cy="3539430"/>
          </a:xfrm>
          <a:prstGeom prst="rect">
            <a:avLst/>
          </a:prstGeom>
          <a:noFill/>
          <a:ln w="28575">
            <a:solidFill>
              <a:srgbClr val="FF0000"/>
            </a:solidFill>
            <a:prstDash val="lgDash"/>
          </a:ln>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PHIẾU HỌC TẬP SỐ 3</a:t>
            </a:r>
          </a:p>
          <a:p>
            <a:r>
              <a:rPr lang="en-US" sz="2800" b="1">
                <a:latin typeface="Times New Roman" panose="02020603050405020304" pitchFamily="18" charset="0"/>
                <a:cs typeface="Times New Roman" panose="02020603050405020304" pitchFamily="18" charset="0"/>
              </a:rPr>
              <a:t>Câu 1: </a:t>
            </a:r>
            <a:r>
              <a:rPr lang="en-US" sz="2800">
                <a:latin typeface="Times New Roman" panose="02020603050405020304" pitchFamily="18" charset="0"/>
                <a:cs typeface="Times New Roman" panose="02020603050405020304" pitchFamily="18" charset="0"/>
              </a:rPr>
              <a:t>Biến thiên enthalpy của phản ứng (hay nhiệt phản ứng) là gì? Kí hiệu? Đơn vị?</a:t>
            </a:r>
          </a:p>
          <a:p>
            <a:r>
              <a:rPr lang="en-US" sz="2800" b="1">
                <a:latin typeface="Times New Roman" panose="02020603050405020304" pitchFamily="18" charset="0"/>
                <a:cs typeface="Times New Roman" panose="02020603050405020304" pitchFamily="18" charset="0"/>
              </a:rPr>
              <a:t>Câu 2:</a:t>
            </a:r>
            <a:r>
              <a:rPr lang="en-US" sz="2800">
                <a:latin typeface="Times New Roman" panose="02020603050405020304" pitchFamily="18" charset="0"/>
                <a:cs typeface="Times New Roman" panose="02020603050405020304" pitchFamily="18" charset="0"/>
              </a:rPr>
              <a:t> Biến thiên enthalpy chuẩn của một phản ứng hóa học được xác định trong điều kiện nào?</a:t>
            </a:r>
          </a:p>
          <a:p>
            <a:r>
              <a:rPr lang="en-US" sz="2800" b="1">
                <a:latin typeface="Times New Roman" panose="02020603050405020304" pitchFamily="18" charset="0"/>
                <a:cs typeface="Times New Roman" panose="02020603050405020304" pitchFamily="18" charset="0"/>
              </a:rPr>
              <a:t>Câu 3:</a:t>
            </a:r>
            <a:r>
              <a:rPr lang="en-US" sz="2800">
                <a:latin typeface="Times New Roman" panose="02020603050405020304" pitchFamily="18" charset="0"/>
                <a:cs typeface="Times New Roman" panose="02020603050405020304" pitchFamily="18" charset="0"/>
              </a:rPr>
              <a:t> So sánh nhiệt độ và áp suất ở điều kiện thường và điều kiện chuẩn. Vì sao các số liệu đo trong phòng thí nghiệm cần quy về điều kiện chuẩn? </a:t>
            </a:r>
          </a:p>
        </p:txBody>
      </p:sp>
      <p:pic>
        <p:nvPicPr>
          <p:cNvPr id="7" name="Picture 2" descr="question mark what Sticker by Aminal Stickers">
            <a:extLst>
              <a:ext uri="{FF2B5EF4-FFF2-40B4-BE49-F238E27FC236}">
                <a16:creationId xmlns:a16="http://schemas.microsoft.com/office/drawing/2014/main" id="{75E1DC78-21FB-232B-B547-1F3A535C1E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061312" y="851573"/>
            <a:ext cx="1743957" cy="174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587F8EDD-03D2-96AD-3F73-9F935DCE9D41}"/>
              </a:ext>
            </a:extLst>
          </p:cNvPr>
          <p:cNvSpPr>
            <a:spLocks noGrp="1"/>
          </p:cNvSpPr>
          <p:nvPr>
            <p:ph type="sldNum" sz="quarter" idx="12"/>
          </p:nvPr>
        </p:nvSpPr>
        <p:spPr/>
        <p:txBody>
          <a:bodyPr/>
          <a:lstStyle/>
          <a:p>
            <a:fld id="{B8F674BA-2DE0-4D90-8561-25BA31F62F13}" type="slidenum">
              <a:rPr lang="en-US" smtClean="0"/>
              <a:t>26</a:t>
            </a:fld>
            <a:endParaRPr lang="en-US"/>
          </a:p>
        </p:txBody>
      </p:sp>
    </p:spTree>
    <p:extLst>
      <p:ext uri="{BB962C8B-B14F-4D97-AF65-F5344CB8AC3E}">
        <p14:creationId xmlns:p14="http://schemas.microsoft.com/office/powerpoint/2010/main" val="38808071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761067" y="312677"/>
                <a:ext cx="9843911"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761067" y="312677"/>
                <a:ext cx="9843911" cy="1113895"/>
              </a:xfrm>
              <a:prstGeom prst="rect">
                <a:avLst/>
              </a:prstGeom>
              <a:blipFill>
                <a:blip r:embed="rId3"/>
                <a:stretch>
                  <a:fillRect l="-743" t="-7104" r="-619"/>
                </a:stretch>
              </a:blipFill>
            </p:spPr>
            <p:txBody>
              <a:bodyPr/>
              <a:lstStyle/>
              <a:p>
                <a:r>
                  <a:rPr lang="en-US">
                    <a:noFill/>
                  </a:rPr>
                  <a:t> </a:t>
                </a:r>
              </a:p>
            </p:txBody>
          </p:sp>
        </mc:Fallback>
      </mc:AlternateContent>
      <p:graphicFrame>
        <p:nvGraphicFramePr>
          <p:cNvPr id="12" name="Table 11">
            <a:extLst>
              <a:ext uri="{FF2B5EF4-FFF2-40B4-BE49-F238E27FC236}">
                <a16:creationId xmlns:a16="http://schemas.microsoft.com/office/drawing/2014/main" id="{A94BC648-6A9E-8C92-D9DF-E8694D536490}"/>
              </a:ext>
            </a:extLst>
          </p:cNvPr>
          <p:cNvGraphicFramePr>
            <a:graphicFrameLocks noGrp="1"/>
          </p:cNvGraphicFramePr>
          <p:nvPr>
            <p:extLst>
              <p:ext uri="{D42A27DB-BD31-4B8C-83A1-F6EECF244321}">
                <p14:modId xmlns:p14="http://schemas.microsoft.com/office/powerpoint/2010/main" val="1442583800"/>
              </p:ext>
            </p:extLst>
          </p:nvPr>
        </p:nvGraphicFramePr>
        <p:xfrm>
          <a:off x="1343378" y="1509853"/>
          <a:ext cx="9956800" cy="4511040"/>
        </p:xfrm>
        <a:graphic>
          <a:graphicData uri="http://schemas.openxmlformats.org/drawingml/2006/table">
            <a:tbl>
              <a:tblPr firstRow="1" firstCol="1" bandRow="1"/>
              <a:tblGrid>
                <a:gridCol w="9956800">
                  <a:extLst>
                    <a:ext uri="{9D8B030D-6E8A-4147-A177-3AD203B41FA5}">
                      <a16:colId xmlns:a16="http://schemas.microsoft.com/office/drawing/2014/main" val="3958814017"/>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Biến thiên e</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nthalpy của một phản ứng là lượng nhiệt toả ra hay thu vào của 1 phản ứng hoá học trong quá trình đẳng áp. Kí hiệu         </a:t>
                      </a:r>
                      <a:r>
                        <a:rPr lang="en-US" sz="2400">
                          <a:effectLst/>
                          <a:latin typeface="Times New Roman" panose="02020603050405020304" pitchFamily="18" charset="0"/>
                          <a:ea typeface="Calibri" panose="020F0502020204030204" pitchFamily="34" charset="0"/>
                          <a:cs typeface="Times New Roman" panose="02020603050405020304" pitchFamily="18" charset="0"/>
                        </a:rPr>
                        <a:t> , đơn vị kJ hoặc kcal.</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chuẩn: áp suất 1 bar (đối với chất khí), nồng độ 1 mol/L (đối với chất tan trong dung dịch) và thuờng chọn nhiệt độ 25 °C (hay 298 K).</a:t>
                      </a:r>
                    </a:p>
                    <a:p>
                      <a:pPr algn="just">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400">
                          <a:effectLst/>
                          <a:latin typeface="Times New Roman" panose="02020603050405020304" pitchFamily="18" charset="0"/>
                          <a:ea typeface="Calibri" panose="020F0502020204030204" pitchFamily="34" charset="0"/>
                          <a:cs typeface="Times New Roman" panose="02020603050405020304" pitchFamily="18" charset="0"/>
                        </a:rPr>
                        <a:t>Điều kiện thường sẽ tùy thuộc vào thời tiết, áp suất và vị trí địa lí khác nhau. </a:t>
                      </a: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điều kiện thường được quy về tiêu chuẩn để thực hiện các đo lường trong thí nghiệm, cho phép so sánh kết quả thí nghiệm giữa các phòng thí nghiệm với nhau.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8715326"/>
                  </a:ext>
                </a:extLst>
              </a:tr>
            </a:tbl>
          </a:graphicData>
        </a:graphic>
      </p:graphicFrame>
      <p:graphicFrame>
        <p:nvGraphicFramePr>
          <p:cNvPr id="13" name="Object 12">
            <a:extLst>
              <a:ext uri="{FF2B5EF4-FFF2-40B4-BE49-F238E27FC236}">
                <a16:creationId xmlns:a16="http://schemas.microsoft.com/office/drawing/2014/main" id="{2BA8C75E-3669-1294-024E-7D90709C813D}"/>
              </a:ext>
            </a:extLst>
          </p:cNvPr>
          <p:cNvGraphicFramePr>
            <a:graphicFrameLocks noChangeAspect="1"/>
          </p:cNvGraphicFramePr>
          <p:nvPr>
            <p:extLst>
              <p:ext uri="{D42A27DB-BD31-4B8C-83A1-F6EECF244321}">
                <p14:modId xmlns:p14="http://schemas.microsoft.com/office/powerpoint/2010/main" val="3377853775"/>
              </p:ext>
            </p:extLst>
          </p:nvPr>
        </p:nvGraphicFramePr>
        <p:xfrm>
          <a:off x="8488658" y="2462802"/>
          <a:ext cx="531164" cy="418493"/>
        </p:xfrm>
        <a:graphic>
          <a:graphicData uri="http://schemas.openxmlformats.org/presentationml/2006/ole">
            <mc:AlternateContent xmlns:mc="http://schemas.openxmlformats.org/markup-compatibility/2006">
              <mc:Choice xmlns:v="urn:schemas-microsoft-com:vml" Requires="v">
                <p:oleObj spid="_x0000_s3081" name="Equation" r:id="rId4" imgW="304668" imgH="241195" progId="Equation.DSMT4">
                  <p:embed/>
                </p:oleObj>
              </mc:Choice>
              <mc:Fallback>
                <p:oleObj name="Equation" r:id="rId4" imgW="304668" imgH="241195"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658" y="2462802"/>
                        <a:ext cx="531164" cy="418493"/>
                      </a:xfrm>
                      <a:prstGeom prst="rect">
                        <a:avLst/>
                      </a:prstGeom>
                      <a:noFill/>
                    </p:spPr>
                  </p:pic>
                </p:oleObj>
              </mc:Fallback>
            </mc:AlternateContent>
          </a:graphicData>
        </a:graphic>
      </p:graphicFrame>
      <p:sp>
        <p:nvSpPr>
          <p:cNvPr id="6" name="Slide Number Placeholder 5">
            <a:extLst>
              <a:ext uri="{FF2B5EF4-FFF2-40B4-BE49-F238E27FC236}">
                <a16:creationId xmlns:a16="http://schemas.microsoft.com/office/drawing/2014/main" id="{4726587B-EB39-0347-EFA9-74DECA54CBA4}"/>
              </a:ext>
            </a:extLst>
          </p:cNvPr>
          <p:cNvSpPr>
            <a:spLocks noGrp="1"/>
          </p:cNvSpPr>
          <p:nvPr>
            <p:ph type="sldNum" sz="quarter" idx="12"/>
          </p:nvPr>
        </p:nvSpPr>
        <p:spPr/>
        <p:txBody>
          <a:bodyPr/>
          <a:lstStyle/>
          <a:p>
            <a:fld id="{B8F674BA-2DE0-4D90-8561-25BA31F62F13}" type="slidenum">
              <a:rPr lang="en-US" smtClean="0"/>
              <a:t>27</a:t>
            </a:fld>
            <a:endParaRPr lang="en-US"/>
          </a:p>
        </p:txBody>
      </p:sp>
    </p:spTree>
    <p:extLst>
      <p:ext uri="{BB962C8B-B14F-4D97-AF65-F5344CB8AC3E}">
        <p14:creationId xmlns:p14="http://schemas.microsoft.com/office/powerpoint/2010/main" val="528102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930399" y="312677"/>
                <a:ext cx="9917044"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930399" y="312677"/>
                <a:ext cx="9917044" cy="1113895"/>
              </a:xfrm>
              <a:prstGeom prst="rect">
                <a:avLst/>
              </a:prstGeom>
              <a:blipFill>
                <a:blip r:embed="rId2"/>
                <a:stretch>
                  <a:fillRect l="-369" t="-7104" r="-308"/>
                </a:stretch>
              </a:blipFill>
            </p:spPr>
            <p:txBody>
              <a:bodyPr/>
              <a:lstStyle/>
              <a:p>
                <a:r>
                  <a:rPr lang="en-US">
                    <a:noFill/>
                  </a:rPr>
                  <a:t> </a:t>
                </a:r>
              </a:p>
            </p:txBody>
          </p:sp>
        </mc:Fallback>
      </mc:AlternateContent>
      <p:sp>
        <p:nvSpPr>
          <p:cNvPr id="5" name="TextBox 4"/>
          <p:cNvSpPr txBox="1"/>
          <p:nvPr/>
        </p:nvSpPr>
        <p:spPr>
          <a:xfrm>
            <a:off x="1343410" y="2037107"/>
            <a:ext cx="9779111" cy="2677656"/>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4</a:t>
            </a:r>
          </a:p>
          <a:p>
            <a:r>
              <a:rPr lang="en-US" sz="2400" b="1">
                <a:latin typeface="Times New Roman" panose="02020603050405020304" pitchFamily="18" charset="0"/>
                <a:cs typeface="Times New Roman" panose="02020603050405020304" pitchFamily="18" charset="0"/>
              </a:rPr>
              <a:t>Câu 1: </a:t>
            </a:r>
            <a:r>
              <a:rPr lang="en-US" sz="2400">
                <a:latin typeface="Times New Roman" panose="02020603050405020304" pitchFamily="18" charset="0"/>
                <a:cs typeface="Times New Roman" panose="02020603050405020304" pitchFamily="18" charset="0"/>
              </a:rPr>
              <a:t>Phương trình nhiệt hóa học cho biết thông tin gì về phản ứng hóa học?</a:t>
            </a:r>
          </a:p>
          <a:p>
            <a:r>
              <a:rPr lang="en-US" sz="2400" b="1">
                <a:latin typeface="Times New Roman" panose="02020603050405020304" pitchFamily="18" charset="0"/>
                <a:cs typeface="Times New Roman" panose="02020603050405020304" pitchFamily="18" charset="0"/>
              </a:rPr>
              <a:t>Câu 2:</a:t>
            </a:r>
            <a:r>
              <a:rPr lang="en-US" sz="2400">
                <a:latin typeface="Times New Roman" panose="02020603050405020304" pitchFamily="18" charset="0"/>
                <a:cs typeface="Times New Roman" panose="02020603050405020304" pitchFamily="18" charset="0"/>
              </a:rPr>
              <a:t> Cho 2 phương trình nhiệt hóa học sau:</a:t>
            </a: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Trong 2 phản ứng trên, phản ứng nào thu nhiệt, phản ứng nào tỏa nhiệt?</a:t>
            </a:r>
          </a:p>
        </p:txBody>
      </p:sp>
      <p:pic>
        <p:nvPicPr>
          <p:cNvPr id="12" name="Picture 11">
            <a:extLst>
              <a:ext uri="{FF2B5EF4-FFF2-40B4-BE49-F238E27FC236}">
                <a16:creationId xmlns:a16="http://schemas.microsoft.com/office/drawing/2014/main" id="{5C944DE7-7671-D07C-2681-94B48D971C8F}"/>
              </a:ext>
            </a:extLst>
          </p:cNvPr>
          <p:cNvPicPr>
            <a:picLocks noChangeAspect="1"/>
          </p:cNvPicPr>
          <p:nvPr/>
        </p:nvPicPr>
        <p:blipFill rotWithShape="1">
          <a:blip r:embed="rId3"/>
          <a:srcRect l="-1" r="21698"/>
          <a:stretch/>
        </p:blipFill>
        <p:spPr>
          <a:xfrm>
            <a:off x="2984754" y="3194754"/>
            <a:ext cx="6496424" cy="1016001"/>
          </a:xfrm>
          <a:prstGeom prst="rect">
            <a:avLst/>
          </a:prstGeom>
        </p:spPr>
      </p:pic>
      <p:sp>
        <p:nvSpPr>
          <p:cNvPr id="7" name="Slide Number Placeholder 6">
            <a:extLst>
              <a:ext uri="{FF2B5EF4-FFF2-40B4-BE49-F238E27FC236}">
                <a16:creationId xmlns:a16="http://schemas.microsoft.com/office/drawing/2014/main" id="{F88A60D7-B04C-1475-75E5-D66AA5D50697}"/>
              </a:ext>
            </a:extLst>
          </p:cNvPr>
          <p:cNvSpPr>
            <a:spLocks noGrp="1"/>
          </p:cNvSpPr>
          <p:nvPr>
            <p:ph type="sldNum" sz="quarter" idx="12"/>
          </p:nvPr>
        </p:nvSpPr>
        <p:spPr/>
        <p:txBody>
          <a:bodyPr/>
          <a:lstStyle/>
          <a:p>
            <a:fld id="{B8F674BA-2DE0-4D90-8561-25BA31F62F13}" type="slidenum">
              <a:rPr lang="en-US" smtClean="0"/>
              <a:t>28</a:t>
            </a:fld>
            <a:endParaRPr lang="en-US"/>
          </a:p>
        </p:txBody>
      </p:sp>
    </p:spTree>
    <p:extLst>
      <p:ext uri="{BB962C8B-B14F-4D97-AF65-F5344CB8AC3E}">
        <p14:creationId xmlns:p14="http://schemas.microsoft.com/office/powerpoint/2010/main" val="38384698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200461" y="199312"/>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3</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566222" y="923212"/>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1840089" y="312677"/>
                <a:ext cx="9764889" cy="111389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BIẾN THIÊN ENTHALPY CHUẨN CỦA PHẢN ỨNG</a:t>
                </a:r>
                <a:br>
                  <a:rPr lang="en-US" sz="3200" b="1">
                    <a:solidFill>
                      <a:srgbClr val="C00000"/>
                    </a:solidFill>
                    <a:latin typeface="Arial" panose="020B0604020202020204" pitchFamily="34" charset="0"/>
                    <a:cs typeface="Arial" panose="020B0604020202020204" pitchFamily="34" charset="0"/>
                  </a:rPr>
                </a:b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smtClean="0">
                            <a:latin typeface="Cambria Math" panose="02040503050406030204" pitchFamily="18" charset="0"/>
                            <a:ea typeface="Cambria Math" panose="02040503050406030204" pitchFamily="18" charset="0"/>
                          </a:rPr>
                          <m:t>𝒓</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1840089" y="312677"/>
                <a:ext cx="9764889" cy="1113895"/>
              </a:xfrm>
              <a:prstGeom prst="rect">
                <a:avLst/>
              </a:prstGeom>
              <a:blipFill>
                <a:blip r:embed="rId3"/>
                <a:stretch>
                  <a:fillRect l="-1124" t="-7104" r="-1061"/>
                </a:stretch>
              </a:blipFill>
            </p:spPr>
            <p:txBody>
              <a:bodyPr/>
              <a:lstStyle/>
              <a:p>
                <a:r>
                  <a:rPr lang="en-US">
                    <a:noFill/>
                  </a:rPr>
                  <a:t> </a:t>
                </a:r>
              </a:p>
            </p:txBody>
          </p:sp>
        </mc:Fallback>
      </mc:AlternateContent>
      <p:graphicFrame>
        <p:nvGraphicFramePr>
          <p:cNvPr id="6" name="Table 5">
            <a:extLst>
              <a:ext uri="{FF2B5EF4-FFF2-40B4-BE49-F238E27FC236}">
                <a16:creationId xmlns:a16="http://schemas.microsoft.com/office/drawing/2014/main" id="{A4F4B102-560B-FA3D-6CEA-06430FDA0900}"/>
              </a:ext>
            </a:extLst>
          </p:cNvPr>
          <p:cNvGraphicFramePr>
            <a:graphicFrameLocks noGrp="1"/>
          </p:cNvGraphicFramePr>
          <p:nvPr>
            <p:extLst>
              <p:ext uri="{D42A27DB-BD31-4B8C-83A1-F6EECF244321}">
                <p14:modId xmlns:p14="http://schemas.microsoft.com/office/powerpoint/2010/main" val="1551606474"/>
              </p:ext>
            </p:extLst>
          </p:nvPr>
        </p:nvGraphicFramePr>
        <p:xfrm>
          <a:off x="1680578" y="2020696"/>
          <a:ext cx="9597022" cy="2373757"/>
        </p:xfrm>
        <a:graphic>
          <a:graphicData uri="http://schemas.openxmlformats.org/drawingml/2006/table">
            <a:tbl>
              <a:tblPr firstRow="1" firstCol="1" bandRow="1"/>
              <a:tblGrid>
                <a:gridCol w="9597022">
                  <a:extLst>
                    <a:ext uri="{9D8B030D-6E8A-4147-A177-3AD203B41FA5}">
                      <a16:colId xmlns:a16="http://schemas.microsoft.com/office/drawing/2014/main" val="2738603912"/>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trình nhiệt hoá học cho biết thông tin về phản ứng hoá học: Chất phản ứng; sản phẩm;                ; điều kiện phản ứng; trạng thái các chất.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(1) có           &gt;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thu nhiệt.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indent="90170">
                        <a:lnSpc>
                          <a:spcPct val="115000"/>
                        </a:lnSpc>
                        <a:spcAft>
                          <a:spcPts val="800"/>
                        </a:spcAft>
                      </a:pP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Phản ứng (2) có              &lt; 0 </a:t>
                      </a:r>
                      <a:r>
                        <a:rPr lang="en-US" sz="2400" spc="-10">
                          <a:solidFill>
                            <a:srgbClr val="000000"/>
                          </a:solidFill>
                          <a:effectLst/>
                          <a:latin typeface="Cambria Math" panose="02040503050406030204" pitchFamily="18" charset="0"/>
                          <a:ea typeface="Calibri" panose="020F0502020204030204" pitchFamily="34" charset="0"/>
                          <a:cs typeface="Cambria Math" panose="02040503050406030204" pitchFamily="18" charset="0"/>
                        </a:rPr>
                        <a:t>⇒</a:t>
                      </a:r>
                      <a:r>
                        <a:rPr lang="en-US" sz="2400" spc="-1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Phản ứng toả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582521"/>
                  </a:ext>
                </a:extLst>
              </a:tr>
            </a:tbl>
          </a:graphicData>
        </a:graphic>
      </p:graphicFrame>
      <p:graphicFrame>
        <p:nvGraphicFramePr>
          <p:cNvPr id="7" name="Object 6">
            <a:extLst>
              <a:ext uri="{FF2B5EF4-FFF2-40B4-BE49-F238E27FC236}">
                <a16:creationId xmlns:a16="http://schemas.microsoft.com/office/drawing/2014/main" id="{0BB9B439-81B2-B387-71BB-754A64C9A32A}"/>
              </a:ext>
            </a:extLst>
          </p:cNvPr>
          <p:cNvGraphicFramePr>
            <a:graphicFrameLocks noChangeAspect="1"/>
          </p:cNvGraphicFramePr>
          <p:nvPr>
            <p:extLst>
              <p:ext uri="{D42A27DB-BD31-4B8C-83A1-F6EECF244321}">
                <p14:modId xmlns:p14="http://schemas.microsoft.com/office/powerpoint/2010/main" val="230690554"/>
              </p:ext>
            </p:extLst>
          </p:nvPr>
        </p:nvGraphicFramePr>
        <p:xfrm>
          <a:off x="3963704" y="3980997"/>
          <a:ext cx="750346" cy="413456"/>
        </p:xfrm>
        <a:graphic>
          <a:graphicData uri="http://schemas.openxmlformats.org/presentationml/2006/ole">
            <mc:AlternateContent xmlns:mc="http://schemas.openxmlformats.org/markup-compatibility/2006">
              <mc:Choice xmlns:v="urn:schemas-microsoft-com:vml" Requires="v">
                <p:oleObj spid="_x0000_s4119" name="Equation" r:id="rId4" imgW="444114" imgH="253780" progId="Equation.DSMT4">
                  <p:embed/>
                </p:oleObj>
              </mc:Choice>
              <mc:Fallback>
                <p:oleObj name="Equation" r:id="rId4" imgW="444114" imgH="25378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3704" y="3980997"/>
                        <a:ext cx="750346" cy="413456"/>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802DE71B-6B0A-82A6-632A-B4DAAD99844C}"/>
              </a:ext>
            </a:extLst>
          </p:cNvPr>
          <p:cNvGraphicFramePr>
            <a:graphicFrameLocks noChangeAspect="1"/>
          </p:cNvGraphicFramePr>
          <p:nvPr>
            <p:extLst>
              <p:ext uri="{D42A27DB-BD31-4B8C-83A1-F6EECF244321}">
                <p14:modId xmlns:p14="http://schemas.microsoft.com/office/powerpoint/2010/main" val="1193099481"/>
              </p:ext>
            </p:extLst>
          </p:nvPr>
        </p:nvGraphicFramePr>
        <p:xfrm>
          <a:off x="4714050" y="3465286"/>
          <a:ext cx="750346" cy="413456"/>
        </p:xfrm>
        <a:graphic>
          <a:graphicData uri="http://schemas.openxmlformats.org/presentationml/2006/ole">
            <mc:AlternateContent xmlns:mc="http://schemas.openxmlformats.org/markup-compatibility/2006">
              <mc:Choice xmlns:v="urn:schemas-microsoft-com:vml" Requires="v">
                <p:oleObj spid="_x0000_s4120" name="Equation" r:id="rId6" imgW="444114" imgH="253780" progId="Equation.DSMT4">
                  <p:embed/>
                </p:oleObj>
              </mc:Choice>
              <mc:Fallback>
                <p:oleObj name="Equation" r:id="rId6" imgW="444114" imgH="25378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050" y="3465286"/>
                        <a:ext cx="750346" cy="413456"/>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6C5BF1A4-691A-BF2A-415A-B8DCBE37C56B}"/>
              </a:ext>
            </a:extLst>
          </p:cNvPr>
          <p:cNvGraphicFramePr>
            <a:graphicFrameLocks noChangeAspect="1"/>
          </p:cNvGraphicFramePr>
          <p:nvPr>
            <p:extLst>
              <p:ext uri="{D42A27DB-BD31-4B8C-83A1-F6EECF244321}">
                <p14:modId xmlns:p14="http://schemas.microsoft.com/office/powerpoint/2010/main" val="1052216549"/>
              </p:ext>
            </p:extLst>
          </p:nvPr>
        </p:nvGraphicFramePr>
        <p:xfrm>
          <a:off x="5169429" y="2949575"/>
          <a:ext cx="750346" cy="413456"/>
        </p:xfrm>
        <a:graphic>
          <a:graphicData uri="http://schemas.openxmlformats.org/presentationml/2006/ole">
            <mc:AlternateContent xmlns:mc="http://schemas.openxmlformats.org/markup-compatibility/2006">
              <mc:Choice xmlns:v="urn:schemas-microsoft-com:vml" Requires="v">
                <p:oleObj spid="_x0000_s4121" name="Equation" r:id="rId7" imgW="444114" imgH="253780" progId="Equation.DSMT4">
                  <p:embed/>
                </p:oleObj>
              </mc:Choice>
              <mc:Fallback>
                <p:oleObj name="Equation" r:id="rId7" imgW="444114" imgH="25378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429" y="2949575"/>
                        <a:ext cx="750346" cy="413456"/>
                      </a:xfrm>
                      <a:prstGeom prst="rect">
                        <a:avLst/>
                      </a:prstGeom>
                      <a:noFill/>
                    </p:spPr>
                  </p:pic>
                </p:oleObj>
              </mc:Fallback>
            </mc:AlternateContent>
          </a:graphicData>
        </a:graphic>
      </p:graphicFrame>
      <p:sp>
        <p:nvSpPr>
          <p:cNvPr id="10" name="Slide Number Placeholder 9">
            <a:extLst>
              <a:ext uri="{FF2B5EF4-FFF2-40B4-BE49-F238E27FC236}">
                <a16:creationId xmlns:a16="http://schemas.microsoft.com/office/drawing/2014/main" id="{7018681E-124B-7A61-EB86-4A5ACCF41CF3}"/>
              </a:ext>
            </a:extLst>
          </p:cNvPr>
          <p:cNvSpPr>
            <a:spLocks noGrp="1"/>
          </p:cNvSpPr>
          <p:nvPr>
            <p:ph type="sldNum" sz="quarter" idx="12"/>
          </p:nvPr>
        </p:nvSpPr>
        <p:spPr/>
        <p:txBody>
          <a:bodyPr/>
          <a:lstStyle/>
          <a:p>
            <a:fld id="{B8F674BA-2DE0-4D90-8561-25BA31F62F13}" type="slidenum">
              <a:rPr lang="en-US" smtClean="0"/>
              <a:t>29</a:t>
            </a:fld>
            <a:endParaRPr lang="en-US"/>
          </a:p>
        </p:txBody>
      </p:sp>
    </p:spTree>
    <p:extLst>
      <p:ext uri="{BB962C8B-B14F-4D97-AF65-F5344CB8AC3E}">
        <p14:creationId xmlns:p14="http://schemas.microsoft.com/office/powerpoint/2010/main" val="3548541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222069"/>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Arial" panose="020B0604020202020204" pitchFamily="34" charset="0"/>
                <a:cs typeface="Arial" panose="020B0604020202020204" pitchFamily="34" charset="0"/>
              </a:rPr>
              <a:t>I, </a:t>
            </a:r>
            <a:r>
              <a:rPr lang="en-US" sz="3200" b="1" dirty="0" smtClean="0">
                <a:latin typeface="Arial" panose="020B0604020202020204" pitchFamily="34" charset="0"/>
                <a:cs typeface="Arial" panose="020B0604020202020204" pitchFamily="34" charset="0"/>
              </a:rPr>
              <a:t>MỤC </a:t>
            </a:r>
            <a:r>
              <a:rPr lang="en-US" sz="3200" b="1" dirty="0">
                <a:latin typeface="Arial" panose="020B0604020202020204" pitchFamily="34" charset="0"/>
                <a:cs typeface="Arial" panose="020B0604020202020204" pitchFamily="34" charset="0"/>
              </a:rPr>
              <a:t>TIÊU BÀI HỌC</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524000" y="643279"/>
            <a:ext cx="230341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r>
              <a:rPr lang="vi-VN" altLang="en-US" sz="2800" b="1" dirty="0" smtClean="0">
                <a:solidFill>
                  <a:srgbClr val="FF0000"/>
                </a:solidFill>
                <a:latin typeface="+mj-lt"/>
                <a:ea typeface="Times New Roman" panose="02020603050405020304" pitchFamily="18" charset="0"/>
                <a:cs typeface="Arial" panose="020B0604020202020204" pitchFamily="34" charset="0"/>
              </a:rPr>
              <a:t>2. Năng lực</a:t>
            </a:r>
            <a:r>
              <a:rPr lang="vi-VN" altLang="en-US" sz="2800" dirty="0" smtClean="0">
                <a:ea typeface="Times New Roman" panose="02020603050405020304" pitchFamily="18" charset="0"/>
                <a:cs typeface="Arial" panose="020B0604020202020204" pitchFamily="34" charset="0"/>
              </a:rPr>
              <a:t>:</a:t>
            </a:r>
          </a:p>
        </p:txBody>
      </p:sp>
      <p:sp>
        <p:nvSpPr>
          <p:cNvPr id="3" name="Slide Number Placeholder 2">
            <a:extLst>
              <a:ext uri="{FF2B5EF4-FFF2-40B4-BE49-F238E27FC236}">
                <a16:creationId xmlns:a16="http://schemas.microsoft.com/office/drawing/2014/main" id="{27A2E55E-8870-9D08-283E-C665FE67D0BF}"/>
              </a:ext>
            </a:extLst>
          </p:cNvPr>
          <p:cNvSpPr>
            <a:spLocks noGrp="1"/>
          </p:cNvSpPr>
          <p:nvPr>
            <p:ph type="sldNum" sz="quarter" idx="12"/>
          </p:nvPr>
        </p:nvSpPr>
        <p:spPr/>
        <p:txBody>
          <a:bodyPr/>
          <a:lstStyle/>
          <a:p>
            <a:fld id="{B8F674BA-2DE0-4D90-8561-25BA31F62F13}" type="slidenum">
              <a:rPr lang="en-US" smtClean="0"/>
              <a:t>3</a:t>
            </a:fld>
            <a:endParaRPr lang="en-US"/>
          </a:p>
        </p:txBody>
      </p:sp>
      <p:pic>
        <p:nvPicPr>
          <p:cNvPr id="2" name="Picture 1"/>
          <p:cNvPicPr>
            <a:picLocks noChangeAspect="1"/>
          </p:cNvPicPr>
          <p:nvPr/>
        </p:nvPicPr>
        <p:blipFill>
          <a:blip r:embed="rId2"/>
          <a:stretch>
            <a:fillRect/>
          </a:stretch>
        </p:blipFill>
        <p:spPr>
          <a:xfrm>
            <a:off x="1524000" y="1277439"/>
            <a:ext cx="10384382" cy="4024954"/>
          </a:xfrm>
          <a:prstGeom prst="rect">
            <a:avLst/>
          </a:prstGeom>
        </p:spPr>
      </p:pic>
      <p:pic>
        <p:nvPicPr>
          <p:cNvPr id="5" name="Picture 4"/>
          <p:cNvPicPr>
            <a:picLocks noChangeAspect="1"/>
          </p:cNvPicPr>
          <p:nvPr/>
        </p:nvPicPr>
        <p:blipFill>
          <a:blip r:embed="rId3"/>
          <a:stretch>
            <a:fillRect/>
          </a:stretch>
        </p:blipFill>
        <p:spPr>
          <a:xfrm>
            <a:off x="1524000" y="5445869"/>
            <a:ext cx="9527177" cy="895505"/>
          </a:xfrm>
          <a:prstGeom prst="rect">
            <a:avLst/>
          </a:prstGeom>
        </p:spPr>
      </p:pic>
    </p:spTree>
    <p:extLst>
      <p:ext uri="{BB962C8B-B14F-4D97-AF65-F5344CB8AC3E}">
        <p14:creationId xmlns:p14="http://schemas.microsoft.com/office/powerpoint/2010/main" val="3403423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 name="Straight Connector 2">
            <a:extLst>
              <a:ext uri="{FF2B5EF4-FFF2-40B4-BE49-F238E27FC236}">
                <a16:creationId xmlns:a16="http://schemas.microsoft.com/office/drawing/2014/main" id="{407401A4-38F7-4038-8A7A-D00D90B47748}"/>
              </a:ext>
            </a:extLst>
          </p:cNvPr>
          <p:cNvCxnSpPr>
            <a:cxnSpLocks/>
            <a:stCxn id="2"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E6D620-B5F9-46EC-8FC9-2C2AE61B5E1B}"/>
                  </a:ext>
                </a:extLst>
              </p:cNvPr>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4" name="TextBox 3">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a:blip r:embed="rId2"/>
                <a:stretch>
                  <a:fillRect t="-6806" b="-10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411111" y="2047361"/>
                <a:ext cx="9731022" cy="4173065"/>
              </a:xfrm>
              <a:prstGeom prst="rect">
                <a:avLst/>
              </a:prstGeom>
              <a:noFill/>
              <a:ln w="28575">
                <a:solidFill>
                  <a:srgbClr val="FF0000"/>
                </a:solidFill>
                <a:prstDash val="lgDash"/>
              </a:ln>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PHIẾU HỌC TẬP SỐ 5</a:t>
                </a:r>
              </a:p>
              <a:p>
                <a:pPr marL="15875" algn="just">
                  <a:lnSpc>
                    <a:spcPct val="115000"/>
                  </a:lnSpc>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1: </a:t>
                </a:r>
                <a:r>
                  <a:rPr lang="en-US" sz="2400">
                    <a:latin typeface="Times New Roman" panose="02020603050405020304" pitchFamily="18" charset="0"/>
                    <a:ea typeface="Calibri" panose="020F0502020204030204" pitchFamily="34" charset="0"/>
                    <a:cs typeface="Times New Roman" panose="02020603050405020304" pitchFamily="18" charset="0"/>
                  </a:rPr>
                  <a:t>Thế nào là enthalpy tạo thành của 1 chất? Kí hiệu? Đơn vị? Enthalpy tạo thành chuẩn của 1 chất. Kí hiệu? </a:t>
                </a:r>
              </a:p>
              <a:p>
                <a:pPr marL="15875" algn="just">
                  <a:lnSpc>
                    <a:spcPct val="115000"/>
                  </a:lnSpc>
                  <a:spcAft>
                    <a:spcPts val="800"/>
                  </a:spcAft>
                  <a:tabLst>
                    <a:tab pos="424180" algn="l"/>
                    <a:tab pos="462280" algn="l"/>
                  </a:tabLst>
                </a:pPr>
                <a:r>
                  <a:rPr lang="en-US" sz="2400" b="1">
                    <a:latin typeface="Times New Roman" panose="02020603050405020304" pitchFamily="18" charset="0"/>
                    <a:ea typeface="Calibri" panose="020F0502020204030204" pitchFamily="34" charset="0"/>
                    <a:cs typeface="Times New Roman" panose="02020603050405020304" pitchFamily="18" charset="0"/>
                  </a:rPr>
                  <a:t>Câu 2: </a:t>
                </a:r>
                <a:r>
                  <a:rPr lang="en-US" sz="2400">
                    <a:latin typeface="Times New Roman" panose="02020603050405020304" pitchFamily="18" charset="0"/>
                    <a:ea typeface="Calibri" panose="020F0502020204030204" pitchFamily="34" charset="0"/>
                    <a:cs typeface="Times New Roman" panose="02020603050405020304" pitchFamily="18" charset="0"/>
                  </a:rPr>
                  <a:t>Phân biệt enthalpy tạo thành của một chất và enthalpy của phản ứng? Lấy ví dụ minh họa.</a:t>
                </a:r>
              </a:p>
              <a:p>
                <a:r>
                  <a:rPr lang="en-US" sz="2400" b="1">
                    <a:latin typeface="Times New Roman" panose="02020603050405020304" pitchFamily="18" charset="0"/>
                    <a:cs typeface="Times New Roman" panose="02020603050405020304" pitchFamily="18" charset="0"/>
                  </a:rPr>
                  <a:t>Câu 3: </a:t>
                </a:r>
                <a:r>
                  <a:rPr lang="en-US" sz="2400">
                    <a:latin typeface="Times New Roman" panose="02020603050405020304" pitchFamily="18" charset="0"/>
                    <a:cs typeface="Times New Roman" panose="02020603050405020304" pitchFamily="18" charset="0"/>
                  </a:rPr>
                  <a:t>Cho phản ứng sau:</a:t>
                </a:r>
              </a:p>
              <a:p>
                <a:endParaRPr lang="en-US" sz="2400">
                  <a:latin typeface="Times New Roman" panose="02020603050405020304" pitchFamily="18" charset="0"/>
                  <a:ea typeface="Calibri" panose="020F0502020204030204" pitchFamily="34" charset="0"/>
                </a:endParaRPr>
              </a:p>
              <a:p>
                <a:r>
                  <a:rPr lang="en-US" sz="2400">
                    <a:latin typeface="Times New Roman" panose="02020603050405020304" pitchFamily="18" charset="0"/>
                    <a:ea typeface="Calibri" panose="020F0502020204030204" pitchFamily="34" charset="0"/>
                  </a:rPr>
                  <a:t>a) Cho biết ý nghĩa của giá trị </a:t>
                </a:r>
                <a14:m>
                  <m:oMath xmlns:m="http://schemas.openxmlformats.org/officeDocument/2006/math">
                    <m:sSub>
                      <m:sSubPr>
                        <m:ctrlPr>
                          <a:rPr lang="en-US" sz="2400" b="1" i="1">
                            <a:latin typeface="Cambria Math" panose="02040503050406030204" pitchFamily="18" charset="0"/>
                          </a:rPr>
                        </m:ctrlPr>
                      </m:sSubPr>
                      <m:e>
                        <m:r>
                          <a:rPr lang="en-US" sz="2400" b="1" i="1">
                            <a:latin typeface="Cambria Math" panose="02040503050406030204" pitchFamily="18" charset="0"/>
                            <a:ea typeface="Cambria Math" panose="02040503050406030204" pitchFamily="18" charset="0"/>
                          </a:rPr>
                          <m:t>∆</m:t>
                        </m:r>
                      </m:e>
                      <m:sub>
                        <m:r>
                          <a:rPr lang="en-US" sz="2400" b="1" i="1">
                            <a:latin typeface="Cambria Math" panose="02040503050406030204" pitchFamily="18" charset="0"/>
                            <a:ea typeface="Cambria Math" panose="02040503050406030204" pitchFamily="18" charset="0"/>
                          </a:rPr>
                          <m:t>𝒇</m:t>
                        </m:r>
                      </m:sub>
                    </m:sSub>
                    <m:sSubSup>
                      <m:sSubSupPr>
                        <m:ctrlPr>
                          <a:rPr lang="en-US" sz="2400" b="1" i="1">
                            <a:latin typeface="Cambria Math" panose="02040503050406030204" pitchFamily="18" charset="0"/>
                          </a:rPr>
                        </m:ctrlPr>
                      </m:sSubSupPr>
                      <m:e>
                        <m:r>
                          <a:rPr lang="en-US" sz="2400" b="1" i="1">
                            <a:latin typeface="Cambria Math" panose="02040503050406030204" pitchFamily="18" charset="0"/>
                          </a:rPr>
                          <m:t>𝑯</m:t>
                        </m:r>
                      </m:e>
                      <m:sub>
                        <m:r>
                          <a:rPr lang="en-US" sz="2400" b="1" i="1">
                            <a:latin typeface="Cambria Math" panose="02040503050406030204" pitchFamily="18" charset="0"/>
                          </a:rPr>
                          <m:t>𝟐𝟗𝟖</m:t>
                        </m:r>
                      </m:sub>
                      <m:sup>
                        <m:r>
                          <a:rPr lang="en-US" sz="2400" b="1" i="1">
                            <a:latin typeface="Cambria Math" panose="02040503050406030204" pitchFamily="18" charset="0"/>
                          </a:rPr>
                          <m:t>𝟎</m:t>
                        </m:r>
                      </m:sup>
                    </m:sSubSup>
                  </m:oMath>
                </a14:m>
                <a:r>
                  <a:rPr lang="en-US" sz="2400">
                    <a:latin typeface="Times New Roman" panose="02020603050405020304" pitchFamily="18" charset="0"/>
                    <a:ea typeface="Calibri" panose="020F0502020204030204" pitchFamily="34" charset="0"/>
                  </a:rPr>
                  <a: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p>
              <a:p>
                <a:r>
                  <a:rPr lang="en-US" sz="2400">
                    <a:latin typeface="Times New Roman" panose="02020603050405020304" pitchFamily="18" charset="0"/>
                    <a:ea typeface="Calibri" panose="020F0502020204030204" pitchFamily="34" charset="0"/>
                  </a:rPr>
                  <a:t>b) Hợp chất SO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 bền hơn hay kém bền hơn về mặt năng lượng so với các đơn chất bền S(s) và O</a:t>
                </a:r>
                <a:r>
                  <a:rPr lang="en-US" sz="2400" baseline="-25000">
                    <a:latin typeface="Times New Roman" panose="02020603050405020304" pitchFamily="18" charset="0"/>
                    <a:ea typeface="Calibri" panose="020F0502020204030204" pitchFamily="34" charset="0"/>
                  </a:rPr>
                  <a:t>2</a:t>
                </a:r>
                <a:r>
                  <a:rPr lang="en-US" sz="2400">
                    <a:latin typeface="Times New Roman" panose="02020603050405020304" pitchFamily="18" charset="0"/>
                    <a:ea typeface="Calibri" panose="020F0502020204030204" pitchFamily="34" charset="0"/>
                  </a:rPr>
                  <a:t>(g)?</a:t>
                </a:r>
                <a:endParaRPr lang="en-US" sz="240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411111" y="2047361"/>
                <a:ext cx="9731022" cy="4173065"/>
              </a:xfrm>
              <a:prstGeom prst="rect">
                <a:avLst/>
              </a:prstGeom>
              <a:blipFill>
                <a:blip r:embed="rId3"/>
                <a:stretch>
                  <a:fillRect l="-811" t="-871" r="-749" b="-2032"/>
                </a:stretch>
              </a:blipFill>
              <a:ln w="28575">
                <a:solidFill>
                  <a:srgbClr val="FF0000"/>
                </a:solidFill>
                <a:prstDash val="lgDash"/>
              </a:ln>
            </p:spPr>
            <p:txBody>
              <a:bodyPr/>
              <a:lstStyle/>
              <a:p>
                <a:r>
                  <a:rPr lang="en-US">
                    <a:noFill/>
                  </a:rPr>
                  <a:t> </a:t>
                </a:r>
              </a:p>
            </p:txBody>
          </p:sp>
        </mc:Fallback>
      </mc:AlternateContent>
      <p:pic>
        <p:nvPicPr>
          <p:cNvPr id="8" name="Picture 7">
            <a:extLst>
              <a:ext uri="{FF2B5EF4-FFF2-40B4-BE49-F238E27FC236}">
                <a16:creationId xmlns:a16="http://schemas.microsoft.com/office/drawing/2014/main" id="{EC7955B4-BA9D-474B-570C-CB17035B2EA6}"/>
              </a:ext>
            </a:extLst>
          </p:cNvPr>
          <p:cNvPicPr>
            <a:picLocks noChangeAspect="1"/>
          </p:cNvPicPr>
          <p:nvPr/>
        </p:nvPicPr>
        <p:blipFill rotWithShape="1">
          <a:blip r:embed="rId4"/>
          <a:srcRect l="15110" t="-4052" r="11978"/>
          <a:stretch/>
        </p:blipFill>
        <p:spPr>
          <a:xfrm>
            <a:off x="1704109" y="4490978"/>
            <a:ext cx="8783781" cy="797617"/>
          </a:xfrm>
          <a:prstGeom prst="rect">
            <a:avLst/>
          </a:prstGeom>
        </p:spPr>
      </p:pic>
      <p:sp>
        <p:nvSpPr>
          <p:cNvPr id="7" name="Slide Number Placeholder 6">
            <a:extLst>
              <a:ext uri="{FF2B5EF4-FFF2-40B4-BE49-F238E27FC236}">
                <a16:creationId xmlns:a16="http://schemas.microsoft.com/office/drawing/2014/main" id="{01C8B1FF-5A12-623C-4A2C-11D708D3BDB8}"/>
              </a:ext>
            </a:extLst>
          </p:cNvPr>
          <p:cNvSpPr>
            <a:spLocks noGrp="1"/>
          </p:cNvSpPr>
          <p:nvPr>
            <p:ph type="sldNum" sz="quarter" idx="12"/>
          </p:nvPr>
        </p:nvSpPr>
        <p:spPr/>
        <p:txBody>
          <a:bodyPr/>
          <a:lstStyle/>
          <a:p>
            <a:fld id="{B8F674BA-2DE0-4D90-8561-25BA31F62F13}" type="slidenum">
              <a:rPr lang="en-US" smtClean="0"/>
              <a:t>30</a:t>
            </a:fld>
            <a:endParaRPr lang="en-US"/>
          </a:p>
        </p:txBody>
      </p:sp>
    </p:spTree>
    <p:extLst>
      <p:ext uri="{BB962C8B-B14F-4D97-AF65-F5344CB8AC3E}">
        <p14:creationId xmlns:p14="http://schemas.microsoft.com/office/powerpoint/2010/main" val="3629318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C4176E72-2D4A-4B9E-A583-20BFDD8AD7D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21" name="Straight Connector 20">
            <a:extLst>
              <a:ext uri="{FF2B5EF4-FFF2-40B4-BE49-F238E27FC236}">
                <a16:creationId xmlns:a16="http://schemas.microsoft.com/office/drawing/2014/main" id="{407401A4-38F7-4038-8A7A-D00D90B47748}"/>
              </a:ext>
            </a:extLst>
          </p:cNvPr>
          <p:cNvCxnSpPr>
            <a:cxnSpLocks/>
            <a:stCxn id="17"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E6D620-B5F9-46EC-8FC9-2C2AE61B5E1B}"/>
                  </a:ext>
                </a:extLst>
              </p:cNvPr>
              <p:cNvSpPr txBox="1"/>
              <p:nvPr/>
            </p:nvSpPr>
            <p:spPr>
              <a:xfrm>
                <a:off x="3433763" y="312677"/>
                <a:ext cx="5324475" cy="1161536"/>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br>
                  <a:rPr lang="en-US" sz="3200" b="1">
                    <a:solidFill>
                      <a:srgbClr val="C00000"/>
                    </a:solidFill>
                    <a:latin typeface="Arial" panose="020B0604020202020204" pitchFamily="34" charset="0"/>
                    <a:cs typeface="Arial" panose="020B0604020202020204" pitchFamily="34" charset="0"/>
                  </a:rPr>
                </a:br>
                <a:r>
                  <a:rPr lang="en-US" sz="3200" b="1">
                    <a:solidFill>
                      <a:srgbClr val="C00000"/>
                    </a:solidFill>
                    <a:latin typeface="Arial" panose="020B0604020202020204" pitchFamily="34" charset="0"/>
                    <a:cs typeface="Arial" panose="020B0604020202020204" pitchFamily="34" charset="0"/>
                  </a:rPr>
                  <a:t>(</a:t>
                </a:r>
                <a:r>
                  <a:rPr lang="en-US" sz="3200" b="1" err="1">
                    <a:solidFill>
                      <a:srgbClr val="C00000"/>
                    </a:solidFill>
                    <a:latin typeface="Arial" panose="020B0604020202020204" pitchFamily="34" charset="0"/>
                    <a:cs typeface="Arial" panose="020B0604020202020204" pitchFamily="34" charset="0"/>
                  </a:rPr>
                  <a:t>nhiệt</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tạo</a:t>
                </a:r>
                <a:r>
                  <a:rPr lang="en-US" sz="3200" b="1">
                    <a:solidFill>
                      <a:srgbClr val="C00000"/>
                    </a:solidFill>
                    <a:latin typeface="Arial" panose="020B0604020202020204" pitchFamily="34" charset="0"/>
                    <a:cs typeface="Arial" panose="020B0604020202020204" pitchFamily="34" charset="0"/>
                  </a:rPr>
                  <a:t> </a:t>
                </a:r>
                <a:r>
                  <a:rPr lang="en-US" sz="3200" b="1" err="1">
                    <a:solidFill>
                      <a:srgbClr val="C00000"/>
                    </a:solidFill>
                    <a:latin typeface="Arial" panose="020B0604020202020204" pitchFamily="34" charset="0"/>
                    <a:cs typeface="Arial" panose="020B0604020202020204" pitchFamily="34" charset="0"/>
                  </a:rPr>
                  <a:t>thành</a:t>
                </a:r>
                <a:r>
                  <a:rPr lang="en-US" sz="3200" b="1">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sz="3200" b="1" i="1">
                            <a:latin typeface="Cambria Math" panose="02040503050406030204" pitchFamily="18" charset="0"/>
                          </a:rPr>
                        </m:ctrlPr>
                      </m:sSubPr>
                      <m:e>
                        <m:r>
                          <a:rPr lang="en-US" sz="3200" b="1" i="1">
                            <a:latin typeface="Cambria Math" panose="02040503050406030204" pitchFamily="18" charset="0"/>
                            <a:ea typeface="Cambria Math" panose="02040503050406030204" pitchFamily="18" charset="0"/>
                          </a:rPr>
                          <m:t>∆</m:t>
                        </m:r>
                      </m:e>
                      <m:sub>
                        <m:r>
                          <a:rPr lang="en-US" sz="3200" b="1" i="1">
                            <a:latin typeface="Cambria Math" panose="02040503050406030204" pitchFamily="18" charset="0"/>
                            <a:ea typeface="Cambria Math" panose="02040503050406030204" pitchFamily="18" charset="0"/>
                          </a:rPr>
                          <m:t>𝒇</m:t>
                        </m:r>
                      </m:sub>
                    </m:sSub>
                    <m:sSubSup>
                      <m:sSubSupPr>
                        <m:ctrlPr>
                          <a:rPr lang="en-US" sz="3200" b="1" i="1">
                            <a:latin typeface="Cambria Math" panose="02040503050406030204" pitchFamily="18" charset="0"/>
                          </a:rPr>
                        </m:ctrlPr>
                      </m:sSubSupPr>
                      <m:e>
                        <m:r>
                          <a:rPr lang="en-US" sz="3200" b="1" i="1">
                            <a:latin typeface="Cambria Math" panose="02040503050406030204" pitchFamily="18" charset="0"/>
                          </a:rPr>
                          <m:t>𝑯</m:t>
                        </m:r>
                      </m:e>
                      <m:sub>
                        <m:r>
                          <a:rPr lang="en-US" sz="3200" b="1" i="1">
                            <a:latin typeface="Cambria Math" panose="02040503050406030204" pitchFamily="18" charset="0"/>
                          </a:rPr>
                          <m:t>𝟐𝟗𝟖</m:t>
                        </m:r>
                      </m:sub>
                      <m:sup>
                        <m:r>
                          <a:rPr lang="en-US" sz="3200" b="1" i="1">
                            <a:latin typeface="Cambria Math" panose="02040503050406030204" pitchFamily="18" charset="0"/>
                          </a:rPr>
                          <m:t>𝟎</m:t>
                        </m:r>
                      </m:sup>
                    </m:sSubSup>
                  </m:oMath>
                </a14:m>
                <a:r>
                  <a:rPr lang="en-US" sz="3200" b="1">
                    <a:solidFill>
                      <a:srgbClr val="C00000"/>
                    </a:solidFill>
                    <a:latin typeface="Arial" panose="020B0604020202020204" pitchFamily="34" charset="0"/>
                    <a:cs typeface="Arial" panose="020B0604020202020204" pitchFamily="34" charset="0"/>
                  </a:rPr>
                  <a:t> </a:t>
                </a:r>
              </a:p>
            </p:txBody>
          </p:sp>
        </mc:Choice>
        <mc:Fallback xmlns="">
          <p:sp>
            <p:nvSpPr>
              <p:cNvPr id="22" name="TextBox 21">
                <a:extLst>
                  <a:ext uri="{FF2B5EF4-FFF2-40B4-BE49-F238E27FC236}">
                    <a16:creationId xmlns:a16="http://schemas.microsoft.com/office/drawing/2014/main" id="{52E6D620-B5F9-46EC-8FC9-2C2AE61B5E1B}"/>
                  </a:ext>
                </a:extLst>
              </p:cNvPr>
              <p:cNvSpPr txBox="1">
                <a:spLocks noRot="1" noChangeAspect="1" noMove="1" noResize="1" noEditPoints="1" noAdjustHandles="1" noChangeArrowheads="1" noChangeShapeType="1" noTextEdit="1"/>
              </p:cNvSpPr>
              <p:nvPr/>
            </p:nvSpPr>
            <p:spPr>
              <a:xfrm>
                <a:off x="3433763" y="312677"/>
                <a:ext cx="5324475" cy="1161536"/>
              </a:xfrm>
              <a:prstGeom prst="rect">
                <a:avLst/>
              </a:prstGeom>
              <a:blipFill>
                <a:blip r:embed="rId2"/>
                <a:stretch>
                  <a:fillRect t="-6806" b="-109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11">
                <a:extLst>
                  <a:ext uri="{FF2B5EF4-FFF2-40B4-BE49-F238E27FC236}">
                    <a16:creationId xmlns:a16="http://schemas.microsoft.com/office/drawing/2014/main" id="{B1C15C96-358B-4A57-8D1C-8F10AED19C24}"/>
                  </a:ext>
                </a:extLst>
              </p:cNvPr>
              <p:cNvSpPr>
                <a:spLocks noChangeArrowheads="1"/>
              </p:cNvSpPr>
              <p:nvPr/>
            </p:nvSpPr>
            <p:spPr bwMode="auto">
              <a:xfrm>
                <a:off x="1613055" y="3214216"/>
                <a:ext cx="8965889" cy="10279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b="1">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panose="02040503050406030204" pitchFamily="18" charset="0"/>
                            <a:ea typeface="Cambria Math" panose="02040503050406030204" pitchFamily="18" charset="0"/>
                          </a:rPr>
                          <m:t>∆</m:t>
                        </m:r>
                      </m:e>
                      <m:sub>
                        <m:r>
                          <a:rPr lang="en-US" sz="2800" b="1" i="1">
                            <a:solidFill>
                              <a:srgbClr val="FF0000"/>
                            </a:solidFill>
                            <a:latin typeface="Cambria Math" panose="02040503050406030204" pitchFamily="18" charset="0"/>
                            <a:ea typeface="Cambria Math" panose="02040503050406030204" pitchFamily="18" charset="0"/>
                          </a:rPr>
                          <m:t>𝒇</m:t>
                        </m:r>
                      </m:sub>
                    </m:sSub>
                    <m:r>
                      <a:rPr lang="en-US" sz="2800" b="1" i="1">
                        <a:solidFill>
                          <a:srgbClr val="FF0000"/>
                        </a:solidFill>
                        <a:latin typeface="Cambria Math" panose="02040503050406030204" pitchFamily="18" charset="0"/>
                        <a:ea typeface="Cambria Math" panose="02040503050406030204" pitchFamily="18" charset="0"/>
                      </a:rPr>
                      <m:t>𝑯</m:t>
                    </m:r>
                  </m:oMath>
                </a14:m>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đơn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vị</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kJ/</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mol</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err="1">
                    <a:latin typeface="Times New Roman" panose="02020603050405020304" pitchFamily="18" charset="0"/>
                    <a:ea typeface="Calibri" panose="020F0502020204030204" pitchFamily="34" charset="0"/>
                    <a:cs typeface="Times New Roman" panose="02020603050405020304" pitchFamily="18" charset="0"/>
                  </a:rPr>
                  <a:t>hoặc</a:t>
                </a:r>
                <a:r>
                  <a:rPr lang="en-US" altLang="en-US" sz="2800" b="1">
                    <a:latin typeface="Times New Roman" panose="02020603050405020304" pitchFamily="18" charset="0"/>
                    <a:ea typeface="Calibri" panose="020F0502020204030204" pitchFamily="34" charset="0"/>
                    <a:cs typeface="Times New Roman" panose="02020603050405020304" pitchFamily="18" charset="0"/>
                  </a:rPr>
                  <a:t> kcal/mol. </a:t>
                </a:r>
                <a:endParaRPr lang="en-US" altLang="en-US" sz="2800" b="1">
                  <a:latin typeface="Times New Roman" panose="02020603050405020304" pitchFamily="18" charset="0"/>
                  <a:cs typeface="Times New Roman" panose="02020603050405020304" pitchFamily="18" charset="0"/>
                </a:endParaRPr>
              </a:p>
            </p:txBody>
          </p:sp>
        </mc:Choice>
        <mc:Fallback xmlns="">
          <p:sp>
            <p:nvSpPr>
              <p:cNvPr id="33" name="Rectangle 11">
                <a:extLst>
                  <a:ext uri="{FF2B5EF4-FFF2-40B4-BE49-F238E27FC236}">
                    <a16:creationId xmlns:a16="http://schemas.microsoft.com/office/drawing/2014/main" id="{B1C15C96-358B-4A57-8D1C-8F10AED19C24}"/>
                  </a:ext>
                </a:extLst>
              </p:cNvPr>
              <p:cNvSpPr>
                <a:spLocks noRot="1" noChangeAspect="1" noMove="1" noResize="1" noEditPoints="1" noAdjustHandles="1" noChangeArrowheads="1" noChangeShapeType="1" noTextEdit="1"/>
              </p:cNvSpPr>
              <p:nvPr/>
            </p:nvSpPr>
            <p:spPr bwMode="auto">
              <a:xfrm>
                <a:off x="1613055" y="3214216"/>
                <a:ext cx="8965889" cy="1027910"/>
              </a:xfrm>
              <a:prstGeom prst="rect">
                <a:avLst/>
              </a:prstGeom>
              <a:blipFill>
                <a:blip r:embed="rId3"/>
                <a:stretch>
                  <a:fillRect l="-1429" t="-4142" r="-1429" b="-1065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8629B3F-D08E-49E3-A65C-A13D61E0E51A}"/>
              </a:ext>
            </a:extLst>
          </p:cNvPr>
          <p:cNvGrpSpPr/>
          <p:nvPr/>
        </p:nvGrpSpPr>
        <p:grpSpPr>
          <a:xfrm>
            <a:off x="1710452" y="1194695"/>
            <a:ext cx="8818845" cy="1860672"/>
            <a:chOff x="178359" y="1738340"/>
            <a:chExt cx="8818845" cy="1860672"/>
          </a:xfrm>
        </p:grpSpPr>
        <p:sp>
          <p:nvSpPr>
            <p:cNvPr id="36" name="Arrow: Right 35">
              <a:extLst>
                <a:ext uri="{FF2B5EF4-FFF2-40B4-BE49-F238E27FC236}">
                  <a16:creationId xmlns:a16="http://schemas.microsoft.com/office/drawing/2014/main" id="{644048D2-1807-40C3-979A-79BCDE7A32B1}"/>
                </a:ext>
              </a:extLst>
            </p:cNvPr>
            <p:cNvSpPr/>
            <p:nvPr/>
          </p:nvSpPr>
          <p:spPr>
            <a:xfrm>
              <a:off x="178359" y="1738340"/>
              <a:ext cx="1828800" cy="182880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latin typeface="Times New Roman" panose="02020603050405020304" pitchFamily="18" charset="0"/>
                  <a:cs typeface="Times New Roman" panose="02020603050405020304" pitchFamily="18" charset="0"/>
                </a:rPr>
                <a:t>Khái</a:t>
              </a:r>
              <a:endParaRPr lang="en-US" sz="2800" b="1">
                <a:latin typeface="Times New Roman" panose="02020603050405020304" pitchFamily="18" charset="0"/>
                <a:cs typeface="Times New Roman" panose="02020603050405020304" pitchFamily="18" charset="0"/>
              </a:endParaRPr>
            </a:p>
            <a:p>
              <a:pPr algn="ctr"/>
              <a:r>
                <a:rPr lang="en-US" sz="2800" b="1" err="1">
                  <a:latin typeface="Times New Roman" panose="02020603050405020304" pitchFamily="18" charset="0"/>
                  <a:cs typeface="Times New Roman" panose="02020603050405020304" pitchFamily="18" charset="0"/>
                </a:rPr>
                <a:t>niệm</a:t>
              </a:r>
              <a:endParaRPr lang="en-US" sz="2800" b="1">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DE00663E-95A9-48A2-9439-870E64B01F92}"/>
                </a:ext>
              </a:extLst>
            </p:cNvPr>
            <p:cNvSpPr/>
            <p:nvPr/>
          </p:nvSpPr>
          <p:spPr>
            <a:xfrm>
              <a:off x="1858217" y="1884504"/>
              <a:ext cx="7138987" cy="1714508"/>
            </a:xfrm>
            <a:prstGeom prst="rect">
              <a:avLst/>
            </a:prstGeom>
          </p:spPr>
          <p:txBody>
            <a:bodyPr wrap="square">
              <a:spAutoFit/>
            </a:bodyPr>
            <a:lstStyle/>
            <a:p>
              <a:pPr marL="64770" marR="143510" algn="just">
                <a:lnSpc>
                  <a:spcPct val="130000"/>
                </a:lnSpc>
                <a:spcAft>
                  <a:spcPts val="1000"/>
                </a:spcAft>
              </a:pP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En</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 </a:t>
              </a:r>
              <a:r>
                <a:rPr lang="en-US" sz="2800" b="1"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ạ</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b="1"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b="1"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t>
              </a:r>
              <a:r>
                <a:rPr 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ủ</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ệ</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kèm</a:t>
              </a:r>
              <a:r>
                <a:rPr lang="en-US" sz="2800" i="1" spc="30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3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a:t>
              </a:r>
              <a:r>
                <a:rPr lang="en-US" sz="2800" i="1" spc="1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o</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ó</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spc="1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i="1" spc="5">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spc="5"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2800" i="1" spc="-1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ề</a:t>
              </a:r>
              <a:r>
                <a:rPr lang="en-US" sz="2800" i="1"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grpSp>
      <p:grpSp>
        <p:nvGrpSpPr>
          <p:cNvPr id="10" name="Group 9">
            <a:extLst>
              <a:ext uri="{FF2B5EF4-FFF2-40B4-BE49-F238E27FC236}">
                <a16:creationId xmlns:a16="http://schemas.microsoft.com/office/drawing/2014/main" id="{D43C7017-3273-43AB-AD63-4F71961D2ED3}"/>
              </a:ext>
            </a:extLst>
          </p:cNvPr>
          <p:cNvGrpSpPr/>
          <p:nvPr/>
        </p:nvGrpSpPr>
        <p:grpSpPr>
          <a:xfrm>
            <a:off x="1515906" y="6488668"/>
            <a:ext cx="9152094" cy="369332"/>
            <a:chOff x="-8094" y="6488668"/>
            <a:chExt cx="9152094" cy="369332"/>
          </a:xfrm>
        </p:grpSpPr>
        <p:sp>
          <p:nvSpPr>
            <p:cNvPr id="6" name="Rectangle 5">
              <a:extLst>
                <a:ext uri="{FF2B5EF4-FFF2-40B4-BE49-F238E27FC236}">
                  <a16:creationId xmlns:a16="http://schemas.microsoft.com/office/drawing/2014/main" id="{A96CB5E5-81CC-443C-BD25-B68E2DD0A6B5}"/>
                </a:ext>
              </a:extLst>
            </p:cNvPr>
            <p:cNvSpPr/>
            <p:nvPr/>
          </p:nvSpPr>
          <p:spPr>
            <a:xfrm>
              <a:off x="0" y="6488668"/>
              <a:ext cx="9144000" cy="369332"/>
            </a:xfrm>
            <a:prstGeom prst="rect">
              <a:avLst/>
            </a:prstGeom>
          </p:spPr>
          <p:txBody>
            <a:bodyPr wrap="square">
              <a:spAutoFit/>
            </a:bodyPr>
            <a:lstStyle/>
            <a:p>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altLang="en-US" b="1" i="1" baseline="300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f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viết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tắt</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formation: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tạo</a:t>
              </a:r>
              <a:r>
                <a:rPr lang="en-US"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b="1" i="1" err="1">
                  <a:solidFill>
                    <a:srgbClr val="FF0000"/>
                  </a:solidFill>
                  <a:latin typeface="Arial" panose="020B0604020202020204" pitchFamily="34" charset="0"/>
                  <a:ea typeface="Calibri" panose="020F0502020204030204" pitchFamily="34" charset="0"/>
                  <a:cs typeface="Arial" panose="020B0604020202020204" pitchFamily="34" charset="0"/>
                </a:rPr>
                <a:t>thành</a:t>
              </a:r>
              <a:endParaRPr lang="en-US" b="1" i="1">
                <a:solidFill>
                  <a:srgbClr val="FF0000"/>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19673031-62B2-4812-AF9F-C14D0DE03AF2}"/>
                </a:ext>
              </a:extLst>
            </p:cNvPr>
            <p:cNvCxnSpPr/>
            <p:nvPr/>
          </p:nvCxnSpPr>
          <p:spPr>
            <a:xfrm>
              <a:off x="-8094" y="6488668"/>
              <a:ext cx="91440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F8A35138-5F82-5580-F5E4-EF9AFD757B40}"/>
              </a:ext>
            </a:extLst>
          </p:cNvPr>
          <p:cNvSpPr>
            <a:spLocks noGrp="1"/>
          </p:cNvSpPr>
          <p:nvPr>
            <p:ph type="sldNum" sz="quarter" idx="12"/>
          </p:nvPr>
        </p:nvSpPr>
        <p:spPr/>
        <p:txBody>
          <a:bodyPr/>
          <a:lstStyle/>
          <a:p>
            <a:fld id="{B8F674BA-2DE0-4D90-8561-25BA31F62F13}" type="slidenum">
              <a:rPr lang="en-US" smtClean="0"/>
              <a:t>31</a:t>
            </a:fld>
            <a:endParaRPr lang="en-US"/>
          </a:p>
        </p:txBody>
      </p:sp>
    </p:spTree>
    <p:extLst>
      <p:ext uri="{BB962C8B-B14F-4D97-AF65-F5344CB8AC3E}">
        <p14:creationId xmlns:p14="http://schemas.microsoft.com/office/powerpoint/2010/main" val="341704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 name="Rectangle 2">
                <a:extLst>
                  <a:ext uri="{FF2B5EF4-FFF2-40B4-BE49-F238E27FC236}">
                    <a16:creationId xmlns:a16="http://schemas.microsoft.com/office/drawing/2014/main" id="{B3422892-C436-4CE8-8BA5-74846B16F377}"/>
                  </a:ext>
                </a:extLst>
              </p:cNvPr>
              <p:cNvSpPr>
                <a:spLocks noChangeArrowheads="1"/>
              </p:cNvSpPr>
              <p:nvPr/>
            </p:nvSpPr>
            <p:spPr bwMode="auto">
              <a:xfrm>
                <a:off x="1600199" y="1334195"/>
                <a:ext cx="8975414" cy="1458797"/>
              </a:xfrm>
              <a:prstGeom prst="rect">
                <a:avLst/>
              </a:prstGeom>
              <a:solidFill>
                <a:schemeClr val="accent2">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2800">
                    <a:latin typeface="Times New Roman" panose="02020603050405020304" pitchFamily="18" charset="0"/>
                    <a:ea typeface="Calibri" panose="020F0502020204030204" pitchFamily="34" charset="0"/>
                    <a:cs typeface="Times New Roman" panose="02020603050405020304" pitchFamily="18" charset="0"/>
                  </a:rPr>
                  <a:t>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điều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kiện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gọi</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enthalpy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(hay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tiêu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chuẩn</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kí</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hiệu</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panose="02040503050406030204" pitchFamily="18" charset="0"/>
                            <a:ea typeface="Cambria Math" panose="02040503050406030204" pitchFamily="18" charset="0"/>
                          </a:rPr>
                          <m:t>∆</m:t>
                        </m:r>
                      </m:e>
                      <m:sub>
                        <m:r>
                          <a:rPr lang="en-US" sz="2800" b="1" i="1">
                            <a:latin typeface="Cambria Math" panose="02040503050406030204" pitchFamily="18" charset="0"/>
                            <a:ea typeface="Cambria Math" panose="02040503050406030204" pitchFamily="18" charset="0"/>
                          </a:rPr>
                          <m:t>𝒇</m:t>
                        </m:r>
                      </m:sub>
                    </m:sSub>
                    <m:sSubSup>
                      <m:sSubSupPr>
                        <m:ctrlPr>
                          <a:rPr lang="en-US" sz="2800" b="1" i="1">
                            <a:latin typeface="Cambria Math" panose="02040503050406030204" pitchFamily="18" charset="0"/>
                          </a:rPr>
                        </m:ctrlPr>
                      </m:sSubSupPr>
                      <m:e>
                        <m:r>
                          <a:rPr lang="en-US" sz="2800" b="1" i="1">
                            <a:latin typeface="Cambria Math" panose="02040503050406030204" pitchFamily="18" charset="0"/>
                          </a:rPr>
                          <m:t>𝑯</m:t>
                        </m:r>
                      </m:e>
                      <m:sub>
                        <m:r>
                          <a:rPr lang="en-US" sz="2800" b="1" i="1">
                            <a:latin typeface="Cambria Math" panose="02040503050406030204" pitchFamily="18" charset="0"/>
                          </a:rPr>
                          <m:t>𝟐𝟗𝟖</m:t>
                        </m:r>
                      </m:sub>
                      <m:sup>
                        <m:r>
                          <a:rPr lang="en-US" sz="2800" b="1" i="1">
                            <a:latin typeface="Cambria Math" panose="02040503050406030204" pitchFamily="18" charset="0"/>
                          </a:rPr>
                          <m:t>𝟎</m:t>
                        </m:r>
                      </m:sup>
                    </m:sSubSup>
                  </m:oMath>
                </a14:m>
                <a:r>
                  <a:rPr lang="en-US" altLang="en-US" sz="2800">
                    <a:latin typeface="Times New Roman" panose="02020603050405020304" pitchFamily="18" charset="0"/>
                    <a:cs typeface="Times New Roman" panose="02020603050405020304" pitchFamily="18" charset="0"/>
                  </a:rPr>
                  <a:t>.</a:t>
                </a:r>
              </a:p>
            </p:txBody>
          </p:sp>
        </mc:Choice>
        <mc:Fallback xmlns="">
          <p:sp>
            <p:nvSpPr>
              <p:cNvPr id="2" name="Rectangle 2">
                <a:extLst>
                  <a:ext uri="{FF2B5EF4-FFF2-40B4-BE49-F238E27FC236}">
                    <a16:creationId xmlns:a16="http://schemas.microsoft.com/office/drawing/2014/main" id="{B3422892-C436-4CE8-8BA5-74846B16F377}"/>
                  </a:ext>
                </a:extLst>
              </p:cNvPr>
              <p:cNvSpPr>
                <a:spLocks noRot="1" noChangeAspect="1" noMove="1" noResize="1" noEditPoints="1" noAdjustHandles="1" noChangeArrowheads="1" noChangeShapeType="1" noTextEdit="1"/>
              </p:cNvSpPr>
              <p:nvPr/>
            </p:nvSpPr>
            <p:spPr bwMode="auto">
              <a:xfrm>
                <a:off x="1600199" y="1334195"/>
                <a:ext cx="8975414" cy="1458797"/>
              </a:xfrm>
              <a:prstGeom prst="rect">
                <a:avLst/>
              </a:prstGeom>
              <a:blipFill>
                <a:blip r:embed="rId2"/>
                <a:stretch>
                  <a:fillRect l="-1358" t="-3766" r="-2444" b="-8368"/>
                </a:stretch>
              </a:blipFill>
              <a:ln>
                <a:noFill/>
              </a:ln>
              <a:effectLst/>
            </p:spPr>
            <p:txBody>
              <a:bodyPr/>
              <a:lstStyle/>
              <a:p>
                <a:r>
                  <a:rPr lang="en-US">
                    <a:noFill/>
                  </a:rPr>
                  <a:t> </a:t>
                </a:r>
              </a:p>
            </p:txBody>
          </p:sp>
        </mc:Fallback>
      </mc:AlternateContent>
      <p:sp>
        <p:nvSpPr>
          <p:cNvPr id="4" name="Rectangle 3">
            <a:extLst>
              <a:ext uri="{FF2B5EF4-FFF2-40B4-BE49-F238E27FC236}">
                <a16:creationId xmlns:a16="http://schemas.microsoft.com/office/drawing/2014/main" id="{8F8DC6B9-C093-4D6B-8BC5-88EB4B479858}"/>
              </a:ext>
            </a:extLst>
          </p:cNvPr>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a:extLst>
              <a:ext uri="{FF2B5EF4-FFF2-40B4-BE49-F238E27FC236}">
                <a16:creationId xmlns:a16="http://schemas.microsoft.com/office/drawing/2014/main" id="{84A69219-8246-4880-BB05-DB07CBDAC2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4" name="Straight Connector 33">
            <a:extLst>
              <a:ext uri="{FF2B5EF4-FFF2-40B4-BE49-F238E27FC236}">
                <a16:creationId xmlns:a16="http://schemas.microsoft.com/office/drawing/2014/main" id="{7B283821-57C8-4361-AD1B-9B47D77B9F57}"/>
              </a:ext>
            </a:extLst>
          </p:cNvPr>
          <p:cNvCxnSpPr>
            <a:cxnSpLocks/>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DE6BB0D-2F7A-4A6C-9FDD-D3BB224C753E}"/>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32795F4-26CC-47DE-BBC1-50090B5039A1}"/>
                  </a:ext>
                </a:extLst>
              </p:cNvPr>
              <p:cNvSpPr txBox="1"/>
              <p:nvPr/>
            </p:nvSpPr>
            <p:spPr>
              <a:xfrm>
                <a:off x="1608292" y="3229734"/>
                <a:ext cx="8975414" cy="1454437"/>
              </a:xfrm>
              <a:prstGeom prst="rect">
                <a:avLst/>
              </a:prstGeom>
              <a:noFill/>
            </p:spPr>
            <p:txBody>
              <a:bodyPr wrap="square" rtlCol="0">
                <a:spAutoFit/>
              </a:bodyPr>
              <a:lstStyle/>
              <a:p>
                <a:pPr algn="just">
                  <a:lnSpc>
                    <a:spcPct val="150000"/>
                  </a:lnSpc>
                </a:pPr>
                <a:r>
                  <a:rPr lang="en-US" sz="2800" b="1">
                    <a:latin typeface="Times New Roman" panose="02020603050405020304" pitchFamily="18" charset="0"/>
                    <a:cs typeface="Times New Roman" panose="02020603050405020304" pitchFamily="18" charset="0"/>
                  </a:rPr>
                  <a:t>VD: </a:t>
                </a:r>
                <a:endParaRPr lang="en-US" sz="2800">
                  <a:latin typeface="Times New Roman" panose="02020603050405020304" pitchFamily="18" charset="0"/>
                  <a:cs typeface="Times New Roman" panose="02020603050405020304" pitchFamily="18" charset="0"/>
                </a:endParaRPr>
              </a:p>
              <a:p>
                <a:pPr algn="just">
                  <a:lnSpc>
                    <a:spcPct val="150000"/>
                  </a:lnSpc>
                </a:pPr>
                <a:r>
                  <a:rPr lang="en-US" sz="2400">
                    <a:latin typeface="Times New Roman" panose="02020603050405020304" pitchFamily="18" charset="0"/>
                    <a:cs typeface="Times New Roman" panose="02020603050405020304" pitchFamily="18" charset="0"/>
                  </a:rPr>
                  <a:t>C (graphite, 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groupChr>
                      <m:groupChrPr>
                        <m:chr m:val="→"/>
                        <m:vertJc m:val="bot"/>
                        <m:ctrlPr>
                          <a:rPr lang="en-US" sz="2400" i="1">
                            <a:latin typeface="Cambria Math" panose="02040503050406030204" pitchFamily="18" charset="0"/>
                          </a:rPr>
                        </m:ctrlPr>
                      </m:groupChrPr>
                      <m:e>
                        <m:sSup>
                          <m:sSupPr>
                            <m:ctrlPr>
                              <a:rPr lang="en-US" sz="2400" i="1">
                                <a:latin typeface="Cambria Math" panose="02040503050406030204" pitchFamily="18" charset="0"/>
                              </a:rPr>
                            </m:ctrlPr>
                          </m:sSupPr>
                          <m:e>
                            <m:r>
                              <a:rPr lang="en-US" sz="2400" i="1">
                                <a:latin typeface="Cambria Math" panose="02040503050406030204" pitchFamily="18" charset="0"/>
                              </a:rPr>
                              <m:t>𝑡</m:t>
                            </m:r>
                          </m:e>
                          <m:sup>
                            <m:r>
                              <a:rPr lang="en-US" sz="2400" i="1">
                                <a:latin typeface="Cambria Math" panose="02040503050406030204" pitchFamily="18" charset="0"/>
                              </a:rPr>
                              <m:t>0</m:t>
                            </m:r>
                          </m:sup>
                        </m:sSup>
                      </m:e>
                    </m:groupChr>
                  </m:oMath>
                </a14:m>
                <a:r>
                  <a:rPr lang="en-US" sz="2400">
                    <a:latin typeface="Times New Roman" panose="02020603050405020304" pitchFamily="18" charset="0"/>
                    <a:cs typeface="Times New Roman" panose="02020603050405020304" pitchFamily="18" charset="0"/>
                  </a:rPr>
                  <a:t> 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(g);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e>
                      <m:sub>
                        <m:r>
                          <a:rPr lang="en-US" sz="2400" i="1">
                            <a:latin typeface="Cambria Math" panose="02040503050406030204" pitchFamily="18" charset="0"/>
                            <a:ea typeface="Cambria Math" panose="02040503050406030204" pitchFamily="18" charset="0"/>
                          </a:rPr>
                          <m:t>𝑓</m:t>
                        </m:r>
                      </m:sub>
                    </m:sSub>
                    <m:sSubSup>
                      <m:sSubSupPr>
                        <m:ctrlPr>
                          <a:rPr lang="en-US" sz="2400" i="1">
                            <a:latin typeface="Cambria Math" panose="02040503050406030204" pitchFamily="18" charset="0"/>
                          </a:rPr>
                        </m:ctrlPr>
                      </m:sSubSupPr>
                      <m:e>
                        <m:r>
                          <a:rPr lang="en-US" sz="2400" i="1">
                            <a:latin typeface="Cambria Math" panose="02040503050406030204" pitchFamily="18" charset="0"/>
                          </a:rPr>
                          <m:t>𝐻</m:t>
                        </m:r>
                      </m:e>
                      <m:sub>
                        <m:r>
                          <a:rPr lang="en-US" sz="2400" i="1">
                            <a:latin typeface="Cambria Math" panose="02040503050406030204" pitchFamily="18" charset="0"/>
                          </a:rPr>
                          <m:t>298</m:t>
                        </m:r>
                      </m:sub>
                      <m:sup>
                        <m:r>
                          <a:rPr lang="en-US" sz="2400" i="1">
                            <a:latin typeface="Cambria Math" panose="02040503050406030204" pitchFamily="18" charset="0"/>
                          </a:rPr>
                          <m:t>0</m:t>
                        </m:r>
                      </m:sup>
                    </m:sSubSup>
                  </m:oMath>
                </a14:m>
                <a:r>
                  <a:rPr lang="en-US" sz="2400">
                    <a:latin typeface="Times New Roman" panose="02020603050405020304" pitchFamily="18" charset="0"/>
                    <a:cs typeface="Times New Roman" panose="02020603050405020304" pitchFamily="18" charset="0"/>
                  </a:rPr>
                  <a:t>(CO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 -393,50 kJ/mol</a:t>
                </a:r>
              </a:p>
            </p:txBody>
          </p:sp>
        </mc:Choice>
        <mc:Fallback xmlns="">
          <p:sp>
            <p:nvSpPr>
              <p:cNvPr id="13" name="TextBox 12">
                <a:extLst>
                  <a:ext uri="{FF2B5EF4-FFF2-40B4-BE49-F238E27FC236}">
                    <a16:creationId xmlns:a16="http://schemas.microsoft.com/office/drawing/2014/main" id="{032795F4-26CC-47DE-BBC1-50090B5039A1}"/>
                  </a:ext>
                </a:extLst>
              </p:cNvPr>
              <p:cNvSpPr txBox="1">
                <a:spLocks noRot="1" noChangeAspect="1" noMove="1" noResize="1" noEditPoints="1" noAdjustHandles="1" noChangeArrowheads="1" noChangeShapeType="1" noTextEdit="1"/>
              </p:cNvSpPr>
              <p:nvPr/>
            </p:nvSpPr>
            <p:spPr>
              <a:xfrm>
                <a:off x="1608292" y="3229734"/>
                <a:ext cx="8975414" cy="1454437"/>
              </a:xfrm>
              <a:prstGeom prst="rect">
                <a:avLst/>
              </a:prstGeom>
              <a:blipFill>
                <a:blip r:embed="rId3"/>
                <a:stretch>
                  <a:fillRect l="-1427" b="-714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318C20BB-839C-D9D4-4E15-38586EA1FD13}"/>
              </a:ext>
            </a:extLst>
          </p:cNvPr>
          <p:cNvSpPr>
            <a:spLocks noGrp="1"/>
          </p:cNvSpPr>
          <p:nvPr>
            <p:ph type="sldNum" sz="quarter" idx="12"/>
          </p:nvPr>
        </p:nvSpPr>
        <p:spPr/>
        <p:txBody>
          <a:bodyPr/>
          <a:lstStyle/>
          <a:p>
            <a:fld id="{B8F674BA-2DE0-4D90-8561-25BA31F62F13}" type="slidenum">
              <a:rPr lang="en-US" smtClean="0"/>
              <a:t>32</a:t>
            </a:fld>
            <a:endParaRPr lang="en-US"/>
          </a:p>
        </p:txBody>
      </p:sp>
    </p:spTree>
    <p:extLst>
      <p:ext uri="{BB962C8B-B14F-4D97-AF65-F5344CB8AC3E}">
        <p14:creationId xmlns:p14="http://schemas.microsoft.com/office/powerpoint/2010/main" val="16731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a:extLst>
              <a:ext uri="{FF2B5EF4-FFF2-40B4-BE49-F238E27FC236}">
                <a16:creationId xmlns:a16="http://schemas.microsoft.com/office/drawing/2014/main" id="{7FF06603-4798-43A4-9E7C-4CDF8261FFD7}"/>
              </a:ext>
            </a:extLst>
          </p:cNvPr>
          <p:cNvSpPr>
            <a:spLocks noChangeArrowheads="1"/>
          </p:cNvSpPr>
          <p:nvPr/>
        </p:nvSpPr>
        <p:spPr bwMode="auto">
          <a:xfrm>
            <a:off x="1895476" y="3301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8F8DC6B9-C093-4D6B-8BC5-88EB4B479858}"/>
              </a:ext>
            </a:extLst>
          </p:cNvPr>
          <p:cNvSpPr>
            <a:spLocks noChangeArrowheads="1"/>
          </p:cNvSpPr>
          <p:nvPr/>
        </p:nvSpPr>
        <p:spPr bwMode="auto">
          <a:xfrm>
            <a:off x="5984431" y="56769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100">
                <a:latin typeface="Arial" panose="020B0604020202020204" pitchFamily="34" charset="0"/>
                <a:ea typeface="Times New Roman" panose="02020603050405020304" pitchFamily="18" charset="0"/>
                <a:cs typeface="Times New Roman" panose="02020603050405020304" pitchFamily="18" charset="0"/>
              </a:rPr>
              <a:t>.</a:t>
            </a:r>
            <a:endParaRPr lang="en-US" altLang="en-US">
              <a:latin typeface="Arial" panose="020B0604020202020204" pitchFamily="34" charset="0"/>
            </a:endParaRPr>
          </a:p>
        </p:txBody>
      </p:sp>
      <p:sp>
        <p:nvSpPr>
          <p:cNvPr id="33" name="Oval 32">
            <a:extLst>
              <a:ext uri="{FF2B5EF4-FFF2-40B4-BE49-F238E27FC236}">
                <a16:creationId xmlns:a16="http://schemas.microsoft.com/office/drawing/2014/main" id="{84A69219-8246-4880-BB05-DB07CBDAC26A}"/>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34" name="Straight Connector 33">
            <a:extLst>
              <a:ext uri="{FF2B5EF4-FFF2-40B4-BE49-F238E27FC236}">
                <a16:creationId xmlns:a16="http://schemas.microsoft.com/office/drawing/2014/main" id="{7B283821-57C8-4361-AD1B-9B47D77B9F57}"/>
              </a:ext>
            </a:extLst>
          </p:cNvPr>
          <p:cNvCxnSpPr>
            <a:cxnSpLocks/>
            <a:stCxn id="33"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DE6BB0D-2F7A-4A6C-9FDD-D3BB224C753E}"/>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1D6AF2B-5C7D-4A52-B6D5-899C4AC591FE}"/>
                  </a:ext>
                </a:extLst>
              </p:cNvPr>
              <p:cNvSpPr txBox="1"/>
              <p:nvPr/>
            </p:nvSpPr>
            <p:spPr>
              <a:xfrm>
                <a:off x="1608292" y="935507"/>
                <a:ext cx="8975414" cy="5413790"/>
              </a:xfrm>
              <a:prstGeom prst="rect">
                <a:avLst/>
              </a:prstGeom>
              <a:noFill/>
            </p:spPr>
            <p:txBody>
              <a:bodyPr wrap="square" rtlCol="0">
                <a:spAutoFit/>
              </a:bodyPr>
              <a:lstStyle/>
              <a:p>
                <a:pPr algn="just">
                  <a:lnSpc>
                    <a:spcPct val="150000"/>
                  </a:lnSpc>
                </a:pPr>
                <a:r>
                  <a:rPr lang="en-US" sz="2800" b="1" i="1">
                    <a:latin typeface="Times New Roman" panose="02020603050405020304" pitchFamily="18" charset="0"/>
                    <a:cs typeface="Times New Roman" panose="02020603050405020304" pitchFamily="18" charset="0"/>
                  </a:rPr>
                  <a:t>*</a:t>
                </a:r>
                <a:r>
                  <a:rPr lang="en-US" sz="2800" b="1" i="1" err="1">
                    <a:latin typeface="Times New Roman" panose="02020603050405020304" pitchFamily="18" charset="0"/>
                    <a:cs typeface="Times New Roman" panose="02020603050405020304" pitchFamily="18" charset="0"/>
                  </a:rPr>
                  <a:t>Chú</a:t>
                </a:r>
                <a:r>
                  <a:rPr lang="en-US" sz="2800" b="1" i="1">
                    <a:latin typeface="Times New Roman" panose="02020603050405020304" pitchFamily="18" charset="0"/>
                    <a:cs typeface="Times New Roman" panose="02020603050405020304" pitchFamily="18" charset="0"/>
                  </a:rPr>
                  <a:t> ý:</a:t>
                </a:r>
              </a:p>
              <a:p>
                <a:pPr marL="342900" indent="-342900" algn="just">
                  <a:lnSpc>
                    <a:spcPct val="150000"/>
                  </a:lnSpc>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của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bằng</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xét</a:t>
                </a:r>
                <a:r>
                  <a:rPr lang="en-US" sz="2800">
                    <a:latin typeface="Times New Roman" panose="02020603050405020304" pitchFamily="18" charset="0"/>
                    <a:cs typeface="Times New Roman" panose="02020603050405020304" pitchFamily="18" charset="0"/>
                  </a:rPr>
                  <a:t> ở </a:t>
                </a:r>
                <a:r>
                  <a:rPr lang="en-US" sz="2800" err="1">
                    <a:latin typeface="Times New Roman" panose="02020603050405020304" pitchFamily="18" charset="0"/>
                    <a:cs typeface="Times New Roman" panose="02020603050405020304" pitchFamily="18" charset="0"/>
                  </a:rPr>
                  <a:t>đkc</a:t>
                </a:r>
                <a:r>
                  <a:rPr lang="en-US" sz="2800">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&lt;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tỏa</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a:t>
                </a:r>
              </a:p>
              <a:p>
                <a:pPr marL="342900" indent="-342900" algn="just">
                  <a:lnSpc>
                    <a:spcPct val="150000"/>
                  </a:lnSpc>
                  <a:buFontTx/>
                  <a:buAutoNum type="arabicPeriod"/>
                </a:pP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m:t>
                        </m:r>
                      </m:e>
                      <m:sub>
                        <m:r>
                          <a:rPr lang="en-US" sz="2800" i="1">
                            <a:latin typeface="Cambria Math" panose="02040503050406030204" pitchFamily="18" charset="0"/>
                            <a:ea typeface="Cambria Math" panose="02040503050406030204" pitchFamily="18" charset="0"/>
                          </a:rPr>
                          <m:t>𝑓</m:t>
                        </m:r>
                      </m:sub>
                    </m:sSub>
                    <m:sSubSup>
                      <m:sSubSupPr>
                        <m:ctrlPr>
                          <a:rPr lang="en-US" sz="2800" i="1">
                            <a:latin typeface="Cambria Math" panose="02040503050406030204" pitchFamily="18" charset="0"/>
                          </a:rPr>
                        </m:ctrlPr>
                      </m:sSubSupPr>
                      <m:e>
                        <m:r>
                          <a:rPr lang="en-US" sz="2800" i="1">
                            <a:latin typeface="Cambria Math" panose="02040503050406030204" pitchFamily="18" charset="0"/>
                          </a:rPr>
                          <m:t>𝐻</m:t>
                        </m:r>
                      </m:e>
                      <m:sub>
                        <m:r>
                          <a:rPr lang="en-US" sz="2800" i="1">
                            <a:latin typeface="Cambria Math" panose="02040503050406030204" pitchFamily="18" charset="0"/>
                          </a:rPr>
                          <m:t>298</m:t>
                        </m:r>
                      </m:sub>
                      <m:sup>
                        <m:r>
                          <a:rPr lang="en-US" sz="2800" i="1">
                            <a:latin typeface="Cambria Math" panose="02040503050406030204" pitchFamily="18" charset="0"/>
                          </a:rPr>
                          <m:t>0</m:t>
                        </m:r>
                      </m:sup>
                    </m:sSubSup>
                  </m:oMath>
                </a14:m>
                <a:r>
                  <a:rPr lang="en-US"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&gt;</a:t>
                </a:r>
                <a:r>
                  <a:rPr lang="en-US" sz="2800">
                    <a:latin typeface="Times New Roman" panose="02020603050405020304" pitchFamily="18" charset="0"/>
                    <a:cs typeface="Times New Roman" panose="02020603050405020304" pitchFamily="18" charset="0"/>
                  </a:rPr>
                  <a:t> 0, </a:t>
                </a:r>
                <a:r>
                  <a:rPr lang="en-US" sz="2800" err="1">
                    <a:latin typeface="Times New Roman" panose="02020603050405020304" pitchFamily="18" charset="0"/>
                    <a:cs typeface="Times New Roman" panose="02020603050405020304" pitchFamily="18" charset="0"/>
                  </a:rPr>
                  <a:t>hợp</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kém</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bền</a:t>
                </a:r>
                <a:r>
                  <a:rPr lang="en-US" sz="2800" b="1">
                    <a:solidFill>
                      <a:srgbClr val="FF0000"/>
                    </a:solidFill>
                    <a:latin typeface="Times New Roman" panose="02020603050405020304" pitchFamily="18" charset="0"/>
                    <a:cs typeface="Times New Roman" panose="02020603050405020304" pitchFamily="18" charset="0"/>
                  </a:rPr>
                  <a:t> </a:t>
                </a:r>
                <a:r>
                  <a:rPr lang="en-US" sz="2800" b="1" err="1">
                    <a:solidFill>
                      <a:srgbClr val="FF0000"/>
                    </a:solidFill>
                    <a:latin typeface="Times New Roman" panose="02020603050405020304" pitchFamily="18" charset="0"/>
                    <a:cs typeface="Times New Roman" panose="02020603050405020304" pitchFamily="18" charset="0"/>
                  </a:rPr>
                  <a:t>hơn</a:t>
                </a:r>
                <a:r>
                  <a:rPr lang="en-US" sz="2800" b="1">
                    <a:solidFill>
                      <a:srgbClr val="FF0000"/>
                    </a:solidFill>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về</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mặt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năng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lượng</a:t>
                </a:r>
                <a:r>
                  <a:rPr lang="en-US" sz="2800">
                    <a:latin typeface="Times New Roman" panose="02020603050405020304" pitchFamily="18" charset="0"/>
                    <a:cs typeface="Times New Roman" panose="02020603050405020304" pitchFamily="18" charset="0"/>
                  </a:rPr>
                  <a:t> so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các</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đơn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bền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tạo</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thành</a:t>
                </a:r>
                <a:r>
                  <a:rPr lang="en-US" sz="2800">
                    <a:latin typeface="Times New Roman" panose="02020603050405020304" pitchFamily="18" charset="0"/>
                    <a:cs typeface="Times New Roman" panose="02020603050405020304" pitchFamily="18" charset="0"/>
                  </a:rPr>
                  <a:t> 1 </a:t>
                </a:r>
                <a:r>
                  <a:rPr lang="en-US" sz="2800" err="1">
                    <a:latin typeface="Times New Roman" panose="02020603050405020304" pitchFamily="18" charset="0"/>
                    <a:cs typeface="Times New Roman" panose="02020603050405020304" pitchFamily="18" charset="0"/>
                  </a:rPr>
                  <a:t>mol</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chất</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đó</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là</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phản</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ứng</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thu</a:t>
                </a:r>
                <a:r>
                  <a:rPr lang="en-US" sz="280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nhiệt</a:t>
                </a:r>
                <a:r>
                  <a:rPr lang="en-US" sz="2800">
                    <a:latin typeface="Times New Roman" panose="02020603050405020304" pitchFamily="18"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A1D6AF2B-5C7D-4A52-B6D5-899C4AC591FE}"/>
                  </a:ext>
                </a:extLst>
              </p:cNvPr>
              <p:cNvSpPr txBox="1">
                <a:spLocks noRot="1" noChangeAspect="1" noMove="1" noResize="1" noEditPoints="1" noAdjustHandles="1" noChangeArrowheads="1" noChangeShapeType="1" noTextEdit="1"/>
              </p:cNvSpPr>
              <p:nvPr/>
            </p:nvSpPr>
            <p:spPr>
              <a:xfrm>
                <a:off x="1608292" y="935507"/>
                <a:ext cx="8975414" cy="5413790"/>
              </a:xfrm>
              <a:prstGeom prst="rect">
                <a:avLst/>
              </a:prstGeom>
              <a:blipFill>
                <a:blip r:embed="rId2"/>
                <a:stretch>
                  <a:fillRect l="-1427" r="-1359" b="-213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F43A9B6-943C-1D91-5FBA-08A4A9129457}"/>
              </a:ext>
            </a:extLst>
          </p:cNvPr>
          <p:cNvSpPr>
            <a:spLocks noGrp="1"/>
          </p:cNvSpPr>
          <p:nvPr>
            <p:ph type="sldNum" sz="quarter" idx="12"/>
          </p:nvPr>
        </p:nvSpPr>
        <p:spPr/>
        <p:txBody>
          <a:bodyPr/>
          <a:lstStyle/>
          <a:p>
            <a:fld id="{B8F674BA-2DE0-4D90-8561-25BA31F62F13}" type="slidenum">
              <a:rPr lang="en-US" smtClean="0"/>
              <a:t>33</a:t>
            </a:fld>
            <a:endParaRPr lang="en-US"/>
          </a:p>
        </p:txBody>
      </p:sp>
    </p:spTree>
    <p:extLst>
      <p:ext uri="{BB962C8B-B14F-4D97-AF65-F5344CB8AC3E}">
        <p14:creationId xmlns:p14="http://schemas.microsoft.com/office/powerpoint/2010/main" val="29478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2AE5FD18-A76C-4B72-81AF-AD1ECA2A926E}"/>
                  </a:ext>
                </a:extLst>
              </p:cNvPr>
              <p:cNvGraphicFramePr>
                <a:graphicFrameLocks noGrp="1"/>
              </p:cNvGraphicFramePr>
              <p:nvPr>
                <p:extLst>
                  <p:ext uri="{D42A27DB-BD31-4B8C-83A1-F6EECF244321}">
                    <p14:modId xmlns:p14="http://schemas.microsoft.com/office/powerpoint/2010/main" val="2537706175"/>
                  </p:ext>
                </p:extLst>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280147095"/>
                        </a:ext>
                      </a:extLst>
                    </a:gridCol>
                    <a:gridCol w="1408930">
                      <a:extLst>
                        <a:ext uri="{9D8B030D-6E8A-4147-A177-3AD203B41FA5}">
                          <a16:colId xmlns:a16="http://schemas.microsoft.com/office/drawing/2014/main" val="2230295248"/>
                        </a:ext>
                      </a:extLst>
                    </a:gridCol>
                    <a:gridCol w="1663217">
                      <a:extLst>
                        <a:ext uri="{9D8B030D-6E8A-4147-A177-3AD203B41FA5}">
                          <a16:colId xmlns:a16="http://schemas.microsoft.com/office/drawing/2014/main" val="3680906900"/>
                        </a:ext>
                      </a:extLst>
                    </a:gridCol>
                    <a:gridCol w="1407452">
                      <a:extLst>
                        <a:ext uri="{9D8B030D-6E8A-4147-A177-3AD203B41FA5}">
                          <a16:colId xmlns:a16="http://schemas.microsoft.com/office/drawing/2014/main" val="2047050541"/>
                        </a:ext>
                      </a:extLst>
                    </a:gridCol>
                    <a:gridCol w="1518333">
                      <a:extLst>
                        <a:ext uri="{9D8B030D-6E8A-4147-A177-3AD203B41FA5}">
                          <a16:colId xmlns:a16="http://schemas.microsoft.com/office/drawing/2014/main" val="1180101569"/>
                        </a:ext>
                      </a:extLst>
                    </a:gridCol>
                    <a:gridCol w="1407452">
                      <a:extLst>
                        <a:ext uri="{9D8B030D-6E8A-4147-A177-3AD203B41FA5}">
                          <a16:colId xmlns:a16="http://schemas.microsoft.com/office/drawing/2014/main" val="1943664909"/>
                        </a:ext>
                      </a:extLst>
                    </a:gridCol>
                  </a:tblGrid>
                  <a:tr h="1105285">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1" err="1">
                              <a:effectLst/>
                              <a:latin typeface="Arial" panose="020B0604020202020204" pitchFamily="34" charset="0"/>
                              <a:cs typeface="Arial" panose="020B0604020202020204" pitchFamily="34" charset="0"/>
                            </a:rPr>
                            <a:t>Chất</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b="1" i="1" smtClean="0">
                                      <a:latin typeface="Cambria Math" panose="02040503050406030204" pitchFamily="18" charset="0"/>
                                    </a:rPr>
                                  </m:ctrlPr>
                                </m:sSubPr>
                                <m:e>
                                  <m:r>
                                    <a:rPr lang="en-US" sz="2350" b="1" smtClean="0">
                                      <a:latin typeface="Cambria Math" panose="02040503050406030204" pitchFamily="18" charset="0"/>
                                    </a:rPr>
                                    <m:t>∆</m:t>
                                  </m:r>
                                </m:e>
                                <m:sub>
                                  <m:r>
                                    <a:rPr lang="en-US" sz="2350" b="1" i="1" smtClean="0">
                                      <a:latin typeface="Cambria Math" panose="02040503050406030204" pitchFamily="18" charset="0"/>
                                    </a:rPr>
                                    <m:t>𝒇</m:t>
                                  </m:r>
                                </m:sub>
                              </m:sSub>
                              <m:sSubSup>
                                <m:sSubSupPr>
                                  <m:ctrlPr>
                                    <a:rPr lang="en-US" sz="2350" b="1" i="1">
                                      <a:latin typeface="Cambria Math" panose="02040503050406030204" pitchFamily="18" charset="0"/>
                                    </a:rPr>
                                  </m:ctrlPr>
                                </m:sSubSupPr>
                                <m:e>
                                  <m:r>
                                    <a:rPr lang="en-US" sz="2350" b="1" i="1" smtClean="0">
                                      <a:latin typeface="Cambria Math" panose="02040503050406030204" pitchFamily="18" charset="0"/>
                                    </a:rPr>
                                    <m:t>𝑯</m:t>
                                  </m:r>
                                </m:e>
                                <m:sub>
                                  <m:r>
                                    <a:rPr lang="en-US" sz="2350" b="1" i="1" smtClean="0">
                                      <a:latin typeface="Cambria Math" panose="02040503050406030204" pitchFamily="18" charset="0"/>
                                    </a:rPr>
                                    <m:t>𝟐𝟗𝟖</m:t>
                                  </m:r>
                                </m:sub>
                                <m:sup>
                                  <m:r>
                                    <a:rPr lang="en-US" sz="2350" b="1" i="1" smtClean="0">
                                      <a:latin typeface="Cambria Math" panose="02040503050406030204" pitchFamily="18" charset="0"/>
                                    </a:rPr>
                                    <m:t>𝟎</m:t>
                                  </m:r>
                                </m:sup>
                              </m:sSubSup>
                            </m:oMath>
                          </a14:m>
                          <a:r>
                            <a:rPr lang="vi-VN" sz="2350" b="1">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b="1" spc="-55">
                              <a:effectLst/>
                              <a:latin typeface="Arial" panose="020B0604020202020204" pitchFamily="34" charset="0"/>
                              <a:cs typeface="Arial" panose="020B0604020202020204" pitchFamily="34" charset="0"/>
                            </a:rPr>
                            <a:t>(k</a:t>
                          </a:r>
                          <a:r>
                            <a:rPr lang="en-US" sz="2350" b="1" spc="-20">
                              <a:effectLst/>
                              <a:latin typeface="Arial" panose="020B0604020202020204" pitchFamily="34" charset="0"/>
                              <a:cs typeface="Arial" panose="020B0604020202020204" pitchFamily="34" charset="0"/>
                            </a:rPr>
                            <a:t>J</a:t>
                          </a:r>
                          <a:r>
                            <a:rPr lang="en-US" sz="2350" b="1" spc="-45">
                              <a:effectLst/>
                              <a:latin typeface="Arial" panose="020B0604020202020204" pitchFamily="34" charset="0"/>
                              <a:cs typeface="Arial" panose="020B0604020202020204" pitchFamily="34" charset="0"/>
                            </a:rPr>
                            <a:t>/</a:t>
                          </a:r>
                          <a:r>
                            <a:rPr lang="en-US" sz="2350" b="1" spc="-20">
                              <a:effectLst/>
                              <a:latin typeface="Arial" panose="020B0604020202020204" pitchFamily="34" charset="0"/>
                              <a:cs typeface="Arial" panose="020B0604020202020204" pitchFamily="34" charset="0"/>
                            </a:rPr>
                            <a:t>mo</a:t>
                          </a:r>
                          <a:r>
                            <a:rPr lang="en-US" sz="2350" b="1" spc="45">
                              <a:effectLst/>
                              <a:latin typeface="Arial" panose="020B0604020202020204" pitchFamily="34" charset="0"/>
                              <a:cs typeface="Arial" panose="020B0604020202020204" pitchFamily="34" charset="0"/>
                            </a:rPr>
                            <a:t>l)</a:t>
                          </a:r>
                          <a:endParaRPr lang="en-US" sz="235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394215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Al</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–1676,00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A</a:t>
                          </a:r>
                          <a:r>
                            <a:rPr lang="en-US" sz="2350" b="0" err="1">
                              <a:effectLst/>
                              <a:latin typeface="Arial" panose="020B0604020202020204" pitchFamily="34" charset="0"/>
                              <a:cs typeface="Arial" panose="020B0604020202020204" pitchFamily="34" charset="0"/>
                            </a:rPr>
                            <a:t>g</a:t>
                          </a: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r</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M</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727216"/>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B</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269258"/>
                      </a:ext>
                    </a:extLst>
                  </a:tr>
                  <a:tr h="479059">
                    <a:tc>
                      <a:txBody>
                        <a:bodyPr/>
                        <a:lstStyle/>
                        <a:p>
                          <a:pPr marL="0" marR="0" algn="ctr">
                            <a:lnSpc>
                              <a:spcPct val="130000"/>
                            </a:lnSpc>
                            <a:spcBef>
                              <a:spcPts val="0"/>
                            </a:spcBef>
                            <a:spcAft>
                              <a:spcPts val="0"/>
                            </a:spcAft>
                          </a:pPr>
                          <a:r>
                            <a:rPr lang="en-US" sz="2350" b="0" spc="-5" err="1">
                              <a:effectLst/>
                              <a:latin typeface="Arial" panose="020B0604020202020204" pitchFamily="34" charset="0"/>
                              <a:cs typeface="Arial" panose="020B0604020202020204" pitchFamily="34" charset="0"/>
                            </a:rPr>
                            <a:t>B</a:t>
                          </a:r>
                          <a:r>
                            <a:rPr lang="en-US" sz="2350" b="0" err="1">
                              <a:effectLst/>
                              <a:latin typeface="Arial" panose="020B0604020202020204" pitchFamily="34" charset="0"/>
                              <a:cs typeface="Arial" panose="020B0604020202020204" pitchFamily="34" charset="0"/>
                            </a:rPr>
                            <a:t>aO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NaOH (s)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20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845867"/>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a:effectLst/>
                              <a:latin typeface="Arial" panose="020B0604020202020204" pitchFamily="34" charset="0"/>
                              <a:cs typeface="Arial" panose="020B0604020202020204" pitchFamily="34" charset="0"/>
                            </a:rPr>
                            <a:t>a</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1</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 (</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05</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8427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H</a:t>
                          </a:r>
                          <a:r>
                            <a:rPr lang="en-US" sz="2350" b="0"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SO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 </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a:t>
                          </a:r>
                          <a:r>
                            <a:rPr lang="en-US" sz="2350" b="0"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spc="5"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9,16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0252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0</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–273,00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NH</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76562"/>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10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I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014829"/>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Ca(OH)</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09</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4</a:t>
                          </a:r>
                          <a:r>
                            <a:rPr lang="en-US" sz="2350" b="0" spc="-15">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spc="-5" baseline="-25000">
                              <a:effectLst/>
                              <a:latin typeface="Arial" panose="020B0604020202020204" pitchFamily="34" charset="0"/>
                              <a:cs typeface="Arial" panose="020B0604020202020204" pitchFamily="34" charset="0"/>
                            </a:rPr>
                            <a:t>2</a:t>
                          </a:r>
                          <a:r>
                            <a:rPr lang="en-US" sz="2350" b="0">
                              <a:effectLst/>
                              <a:latin typeface="Arial" panose="020B0604020202020204" pitchFamily="34" charset="0"/>
                              <a:cs typeface="Arial" panose="020B0604020202020204" pitchFamily="34" charset="0"/>
                            </a:rPr>
                            <a:t>O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8</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4</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724881"/>
                      </a:ext>
                    </a:extLst>
                  </a:tr>
                </a:tbl>
              </a:graphicData>
            </a:graphic>
          </p:graphicFrame>
        </mc:Choice>
        <mc:Fallback xmlns="">
          <p:graphicFrame>
            <p:nvGraphicFramePr>
              <p:cNvPr id="5" name="Table 4">
                <a:extLst>
                  <a:ext uri="{FF2B5EF4-FFF2-40B4-BE49-F238E27FC236}">
                    <a16:creationId xmlns:a16="http://schemas.microsoft.com/office/drawing/2014/main" id="{2AE5FD18-A76C-4B72-81AF-AD1ECA2A926E}"/>
                  </a:ext>
                </a:extLst>
              </p:cNvPr>
              <p:cNvGraphicFramePr>
                <a:graphicFrameLocks noGrp="1"/>
              </p:cNvGraphicFramePr>
              <p:nvPr>
                <p:extLst>
                  <p:ext uri="{D42A27DB-BD31-4B8C-83A1-F6EECF244321}">
                    <p14:modId xmlns:p14="http://schemas.microsoft.com/office/powerpoint/2010/main" val="2537706175"/>
                  </p:ext>
                </p:extLst>
              </p:nvPr>
            </p:nvGraphicFramePr>
            <p:xfrm>
              <a:off x="1524001" y="1920244"/>
              <a:ext cx="9144001" cy="4937757"/>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280147095"/>
                        </a:ext>
                      </a:extLst>
                    </a:gridCol>
                    <a:gridCol w="1408930">
                      <a:extLst>
                        <a:ext uri="{9D8B030D-6E8A-4147-A177-3AD203B41FA5}">
                          <a16:colId xmlns:a16="http://schemas.microsoft.com/office/drawing/2014/main" val="2230295248"/>
                        </a:ext>
                      </a:extLst>
                    </a:gridCol>
                    <a:gridCol w="1663217">
                      <a:extLst>
                        <a:ext uri="{9D8B030D-6E8A-4147-A177-3AD203B41FA5}">
                          <a16:colId xmlns:a16="http://schemas.microsoft.com/office/drawing/2014/main" val="3680906900"/>
                        </a:ext>
                      </a:extLst>
                    </a:gridCol>
                    <a:gridCol w="1407452">
                      <a:extLst>
                        <a:ext uri="{9D8B030D-6E8A-4147-A177-3AD203B41FA5}">
                          <a16:colId xmlns:a16="http://schemas.microsoft.com/office/drawing/2014/main" val="2047050541"/>
                        </a:ext>
                      </a:extLst>
                    </a:gridCol>
                    <a:gridCol w="1518333">
                      <a:extLst>
                        <a:ext uri="{9D8B030D-6E8A-4147-A177-3AD203B41FA5}">
                          <a16:colId xmlns:a16="http://schemas.microsoft.com/office/drawing/2014/main" val="1180101569"/>
                        </a:ext>
                      </a:extLst>
                    </a:gridCol>
                    <a:gridCol w="1407452">
                      <a:extLst>
                        <a:ext uri="{9D8B030D-6E8A-4147-A177-3AD203B41FA5}">
                          <a16:colId xmlns:a16="http://schemas.microsoft.com/office/drawing/2014/main" val="1943664909"/>
                        </a:ext>
                      </a:extLst>
                    </a:gridCol>
                  </a:tblGrid>
                  <a:tr h="1105285">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123707" t="-549" r="-425000" b="-358242"/>
                          </a:stretch>
                        </a:blipFill>
                      </a:tcPr>
                    </a:tc>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342857" t="-549" r="-208658" b="-358242"/>
                          </a:stretch>
                        </a:blipFill>
                      </a:tcPr>
                    </a:tc>
                    <a:tc>
                      <a:txBody>
                        <a:bodyPr/>
                        <a:lstStyle/>
                        <a:p>
                          <a:pPr marL="0" marR="0" algn="ctr">
                            <a:lnSpc>
                              <a:spcPct val="130000"/>
                            </a:lnSpc>
                            <a:spcBef>
                              <a:spcPts val="0"/>
                            </a:spcBef>
                            <a:spcAft>
                              <a:spcPts val="0"/>
                            </a:spcAft>
                          </a:pPr>
                          <a:r>
                            <a:rPr lang="en-US" sz="2350" b="1" dirty="0" err="1">
                              <a:effectLst/>
                              <a:latin typeface="Arial" panose="020B0604020202020204" pitchFamily="34" charset="0"/>
                              <a:cs typeface="Arial" panose="020B0604020202020204" pitchFamily="34" charset="0"/>
                            </a:rPr>
                            <a:t>Chất</a:t>
                          </a:r>
                          <a:endParaRPr lang="en-US" sz="23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B w="12700" cap="flat" cmpd="sng" algn="ctr">
                          <a:solidFill>
                            <a:schemeClr val="tx1"/>
                          </a:solidFill>
                          <a:prstDash val="solid"/>
                          <a:round/>
                          <a:headEnd type="none" w="med" len="med"/>
                          <a:tailEnd type="none" w="med" len="med"/>
                        </a:lnB>
                        <a:blipFill>
                          <a:blip r:embed="rId2"/>
                          <a:stretch>
                            <a:fillRect l="-550649" t="-549" r="-866" b="-358242"/>
                          </a:stretch>
                        </a:blipFill>
                      </a:tcPr>
                    </a:tc>
                    <a:extLst>
                      <a:ext uri="{0D108BD9-81ED-4DB2-BD59-A6C34878D82A}">
                        <a16:rowId xmlns:a16="http://schemas.microsoft.com/office/drawing/2014/main" val="4283942158"/>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Al</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–1676,00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err="1">
                              <a:effectLst/>
                              <a:latin typeface="Arial" panose="020B0604020202020204" pitchFamily="34" charset="0"/>
                              <a:cs typeface="Arial" panose="020B0604020202020204" pitchFamily="34" charset="0"/>
                            </a:rPr>
                            <a:t>A</a:t>
                          </a:r>
                          <a:r>
                            <a:rPr lang="en-US" sz="2350" b="0" dirty="0" err="1">
                              <a:effectLst/>
                              <a:latin typeface="Arial" panose="020B0604020202020204" pitchFamily="34" charset="0"/>
                              <a:cs typeface="Arial" panose="020B0604020202020204" pitchFamily="34" charset="0"/>
                            </a:rPr>
                            <a:t>g</a:t>
                          </a:r>
                          <a:r>
                            <a:rPr lang="en-US" sz="2350" b="0" spc="-5" dirty="0" err="1">
                              <a:effectLst/>
                              <a:latin typeface="Arial" panose="020B0604020202020204" pitchFamily="34" charset="0"/>
                              <a:cs typeface="Arial" panose="020B0604020202020204" pitchFamily="34" charset="0"/>
                            </a:rPr>
                            <a:t>B</a:t>
                          </a:r>
                          <a:r>
                            <a:rPr lang="en-US" sz="2350" b="0" dirty="0" err="1">
                              <a:effectLst/>
                              <a:latin typeface="Arial" panose="020B0604020202020204" pitchFamily="34" charset="0"/>
                              <a:cs typeface="Arial" panose="020B0604020202020204" pitchFamily="34" charset="0"/>
                            </a:rPr>
                            <a:t>r</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s</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51</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M</a:t>
                          </a:r>
                          <a:r>
                            <a:rPr lang="en-US" sz="2350" b="0" dirty="0">
                              <a:effectLst/>
                              <a:latin typeface="Arial" panose="020B0604020202020204" pitchFamily="34" charset="0"/>
                              <a:cs typeface="Arial" panose="020B0604020202020204" pitchFamily="34" charset="0"/>
                            </a:rPr>
                            <a:t>g</a:t>
                          </a:r>
                          <a:r>
                            <a:rPr lang="en-US" sz="2350" b="0" spc="-5" dirty="0">
                              <a:effectLst/>
                              <a:latin typeface="Arial" panose="020B0604020202020204" pitchFamily="34" charset="0"/>
                              <a:cs typeface="Arial" panose="020B0604020202020204" pitchFamily="34" charset="0"/>
                            </a:rPr>
                            <a:t>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5727216"/>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B</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0</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06</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O </a:t>
                          </a:r>
                          <a:r>
                            <a:rPr lang="en-US" sz="2350" b="0" spc="-10"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29</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269258"/>
                      </a:ext>
                    </a:extLst>
                  </a:tr>
                  <a:tr h="479059">
                    <a:tc>
                      <a:txBody>
                        <a:bodyPr/>
                        <a:lstStyle/>
                        <a:p>
                          <a:pPr marL="0" marR="0" algn="ctr">
                            <a:lnSpc>
                              <a:spcPct val="130000"/>
                            </a:lnSpc>
                            <a:spcBef>
                              <a:spcPts val="0"/>
                            </a:spcBef>
                            <a:spcAft>
                              <a:spcPts val="0"/>
                            </a:spcAft>
                          </a:pPr>
                          <a:r>
                            <a:rPr lang="en-US" sz="2350" b="0" spc="-5" dirty="0" err="1">
                              <a:effectLst/>
                              <a:latin typeface="Arial" panose="020B0604020202020204" pitchFamily="34" charset="0"/>
                              <a:cs typeface="Arial" panose="020B0604020202020204" pitchFamily="34" charset="0"/>
                            </a:rPr>
                            <a:t>B</a:t>
                          </a:r>
                          <a:r>
                            <a:rPr lang="en-US" sz="2350" b="0" dirty="0" err="1">
                              <a:effectLst/>
                              <a:latin typeface="Arial" panose="020B0604020202020204" pitchFamily="34" charset="0"/>
                              <a:cs typeface="Arial" panose="020B0604020202020204" pitchFamily="34" charset="0"/>
                            </a:rPr>
                            <a:t>aO</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NaOH (s)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20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9845867"/>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30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dirty="0">
                              <a:effectLst/>
                              <a:latin typeface="Arial" panose="020B0604020202020204" pitchFamily="34" charset="0"/>
                              <a:cs typeface="Arial" panose="020B0604020202020204" pitchFamily="34" charset="0"/>
                            </a:rPr>
                            <a:t>a</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C</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1</a:t>
                          </a: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 (</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05</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184278"/>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H</a:t>
                          </a:r>
                          <a:r>
                            <a:rPr lang="en-US" sz="2350" b="0"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SO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 </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8</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a:t>
                          </a:r>
                          <a:r>
                            <a:rPr lang="en-US" sz="2350" b="0"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spc="5"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9,16</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3802528"/>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C</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0</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a:t>
                          </a: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–273,00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NH</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0776562"/>
                      </a:ext>
                    </a:extLst>
                  </a:tr>
                  <a:tr h="479059">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10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dirty="0">
                              <a:effectLst/>
                              <a:latin typeface="Arial" panose="020B0604020202020204" pitchFamily="34" charset="0"/>
                              <a:cs typeface="Arial" panose="020B0604020202020204" pitchFamily="34" charset="0"/>
                            </a:rPr>
                            <a:t>I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90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spc="-5"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O </a:t>
                          </a:r>
                          <a:r>
                            <a:rPr lang="en-US" sz="2350" b="0" spc="5" dirty="0">
                              <a:effectLst/>
                              <a:latin typeface="Arial" panose="020B0604020202020204" pitchFamily="34" charset="0"/>
                              <a:cs typeface="Arial" panose="020B0604020202020204" pitchFamily="34" charset="0"/>
                            </a:rPr>
                            <a:t>(</a:t>
                          </a:r>
                          <a:r>
                            <a:rPr lang="en-US" sz="2350" b="0" spc="-15" dirty="0">
                              <a:effectLst/>
                              <a:latin typeface="Arial" panose="020B0604020202020204" pitchFamily="34" charset="0"/>
                              <a:cs typeface="Arial" panose="020B0604020202020204" pitchFamily="34" charset="0"/>
                            </a:rPr>
                            <a:t>g</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014829"/>
                      </a:ext>
                    </a:extLst>
                  </a:tr>
                  <a:tr h="479059">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Ca(OH)</a:t>
                          </a:r>
                          <a:r>
                            <a:rPr lang="en-US" sz="2350" b="0" spc="-5"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–9</a:t>
                          </a:r>
                          <a:r>
                            <a:rPr lang="en-US" sz="2350" b="0" spc="-5" dirty="0">
                              <a:effectLst/>
                              <a:latin typeface="Arial" panose="020B0604020202020204" pitchFamily="34" charset="0"/>
                              <a:cs typeface="Arial" panose="020B0604020202020204" pitchFamily="34" charset="0"/>
                            </a:rPr>
                            <a:t>8</a:t>
                          </a:r>
                          <a:r>
                            <a:rPr lang="en-US" sz="2350" b="0" spc="-15" dirty="0">
                              <a:effectLst/>
                              <a:latin typeface="Arial" panose="020B0604020202020204" pitchFamily="34" charset="0"/>
                              <a:cs typeface="Arial" panose="020B0604020202020204" pitchFamily="34" charset="0"/>
                            </a:rPr>
                            <a:t>6</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09</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F</a:t>
                          </a:r>
                          <a:r>
                            <a:rPr lang="en-US" sz="2350" b="0" spc="-5" dirty="0">
                              <a:effectLst/>
                              <a:latin typeface="Arial" panose="020B0604020202020204" pitchFamily="34" charset="0"/>
                              <a:cs typeface="Arial" panose="020B0604020202020204" pitchFamily="34" charset="0"/>
                            </a:rPr>
                            <a:t>eCl</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4</a:t>
                          </a:r>
                          <a:r>
                            <a:rPr lang="en-US" sz="2350" b="0" spc="-15"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a:t>
                          </a:r>
                          <a:r>
                            <a:rPr lang="en-US" sz="2350" b="0" spc="-5" baseline="-25000" dirty="0">
                              <a:effectLst/>
                              <a:latin typeface="Arial" panose="020B0604020202020204" pitchFamily="34" charset="0"/>
                              <a:cs typeface="Arial" panose="020B0604020202020204" pitchFamily="34" charset="0"/>
                            </a:rPr>
                            <a:t>2</a:t>
                          </a:r>
                          <a:r>
                            <a:rPr lang="en-US" sz="2350" b="0" dirty="0">
                              <a:effectLst/>
                              <a:latin typeface="Arial" panose="020B0604020202020204" pitchFamily="34" charset="0"/>
                              <a:cs typeface="Arial" panose="020B0604020202020204" pitchFamily="34" charset="0"/>
                            </a:rPr>
                            <a:t>O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8</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4</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5724881"/>
                      </a:ext>
                    </a:extLst>
                  </a:tr>
                </a:tbl>
              </a:graphicData>
            </a:graphic>
          </p:graphicFrame>
        </mc:Fallback>
      </mc:AlternateContent>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p:sp>
        <p:nvSpPr>
          <p:cNvPr id="13" name="Rectangle 12">
            <a:extLst>
              <a:ext uri="{FF2B5EF4-FFF2-40B4-BE49-F238E27FC236}">
                <a16:creationId xmlns:a16="http://schemas.microsoft.com/office/drawing/2014/main" id="{39F1E77A-AC1B-41C3-9C6D-35E5721E255E}"/>
              </a:ext>
            </a:extLst>
          </p:cNvPr>
          <p:cNvSpPr/>
          <p:nvPr/>
        </p:nvSpPr>
        <p:spPr>
          <a:xfrm>
            <a:off x="2408610" y="1071896"/>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9B6D0FD-048B-F979-2255-BC2860E716BF}"/>
              </a:ext>
            </a:extLst>
          </p:cNvPr>
          <p:cNvSpPr>
            <a:spLocks noGrp="1"/>
          </p:cNvSpPr>
          <p:nvPr>
            <p:ph type="sldNum" sz="quarter" idx="12"/>
          </p:nvPr>
        </p:nvSpPr>
        <p:spPr/>
        <p:txBody>
          <a:bodyPr/>
          <a:lstStyle/>
          <a:p>
            <a:fld id="{B8F674BA-2DE0-4D90-8561-25BA31F62F13}" type="slidenum">
              <a:rPr lang="en-US" smtClean="0"/>
              <a:t>34</a:t>
            </a:fld>
            <a:endParaRPr lang="en-US"/>
          </a:p>
        </p:txBody>
      </p:sp>
    </p:spTree>
    <p:extLst>
      <p:ext uri="{BB962C8B-B14F-4D97-AF65-F5344CB8AC3E}">
        <p14:creationId xmlns:p14="http://schemas.microsoft.com/office/powerpoint/2010/main" val="242630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4</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3433763" y="312678"/>
            <a:ext cx="5324475"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ENTHALPY TẠO THÀNH</a:t>
            </a:r>
          </a:p>
        </p:txBody>
      </p:sp>
      <p:sp>
        <p:nvSpPr>
          <p:cNvPr id="13" name="Rectangle 12">
            <a:extLst>
              <a:ext uri="{FF2B5EF4-FFF2-40B4-BE49-F238E27FC236}">
                <a16:creationId xmlns:a16="http://schemas.microsoft.com/office/drawing/2014/main" id="{39F1E77A-AC1B-41C3-9C6D-35E5721E255E}"/>
              </a:ext>
            </a:extLst>
          </p:cNvPr>
          <p:cNvSpPr/>
          <p:nvPr/>
        </p:nvSpPr>
        <p:spPr>
          <a:xfrm>
            <a:off x="2408611" y="1071893"/>
            <a:ext cx="7374775" cy="668645"/>
          </a:xfrm>
          <a:prstGeom prst="rect">
            <a:avLst/>
          </a:prstGeom>
        </p:spPr>
        <p:txBody>
          <a:bodyPr wrap="none">
            <a:spAutoFit/>
          </a:bodyPr>
          <a:lstStyle/>
          <a:p>
            <a:pPr algn="ctr">
              <a:lnSpc>
                <a:spcPct val="130000"/>
              </a:lnSpc>
              <a:spcAft>
                <a:spcPts val="1000"/>
              </a:spcAft>
            </a:pPr>
            <a:r>
              <a:rPr lang="en-US" sz="320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En</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1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a</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l</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p</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y </a:t>
            </a:r>
            <a:r>
              <a:rPr lang="en-US" sz="3200" b="1" spc="10"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ạ</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o</a:t>
            </a:r>
            <a:r>
              <a:rPr lang="en-US" sz="3200" b="1" spc="5">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h</a:t>
            </a:r>
            <a:r>
              <a:rPr lang="en-US" sz="3200" b="1" spc="-5"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à</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nh</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err="1">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chất</a:t>
            </a:r>
            <a:endParaRPr lang="en-US" sz="3200" b="1">
              <a:solidFill>
                <a:schemeClr val="accent2"/>
              </a:solidFill>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C4AED21-19C4-4F18-A068-D7B8BF223A21}"/>
                  </a:ext>
                </a:extLst>
              </p:cNvPr>
              <p:cNvGraphicFramePr>
                <a:graphicFrameLocks noGrp="1"/>
              </p:cNvGraphicFramePr>
              <p:nvPr>
                <p:extLst>
                  <p:ext uri="{D42A27DB-BD31-4B8C-83A1-F6EECF244321}">
                    <p14:modId xmlns:p14="http://schemas.microsoft.com/office/powerpoint/2010/main" val="3452666840"/>
                  </p:ext>
                </p:extLst>
              </p:nvPr>
            </p:nvGraphicFramePr>
            <p:xfrm>
              <a:off x="1524000" y="1920238"/>
              <a:ext cx="9143999" cy="4942374"/>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4189060304"/>
                        </a:ext>
                      </a:extLst>
                    </a:gridCol>
                    <a:gridCol w="1408930">
                      <a:extLst>
                        <a:ext uri="{9D8B030D-6E8A-4147-A177-3AD203B41FA5}">
                          <a16:colId xmlns:a16="http://schemas.microsoft.com/office/drawing/2014/main" val="240602266"/>
                        </a:ext>
                      </a:extLst>
                    </a:gridCol>
                    <a:gridCol w="1663217">
                      <a:extLst>
                        <a:ext uri="{9D8B030D-6E8A-4147-A177-3AD203B41FA5}">
                          <a16:colId xmlns:a16="http://schemas.microsoft.com/office/drawing/2014/main" val="1094908357"/>
                        </a:ext>
                      </a:extLst>
                    </a:gridCol>
                    <a:gridCol w="1407451">
                      <a:extLst>
                        <a:ext uri="{9D8B030D-6E8A-4147-A177-3AD203B41FA5}">
                          <a16:colId xmlns:a16="http://schemas.microsoft.com/office/drawing/2014/main" val="2744705627"/>
                        </a:ext>
                      </a:extLst>
                    </a:gridCol>
                    <a:gridCol w="1518333">
                      <a:extLst>
                        <a:ext uri="{9D8B030D-6E8A-4147-A177-3AD203B41FA5}">
                          <a16:colId xmlns:a16="http://schemas.microsoft.com/office/drawing/2014/main" val="1671420104"/>
                        </a:ext>
                      </a:extLst>
                    </a:gridCol>
                    <a:gridCol w="1407451">
                      <a:extLst>
                        <a:ext uri="{9D8B030D-6E8A-4147-A177-3AD203B41FA5}">
                          <a16:colId xmlns:a16="http://schemas.microsoft.com/office/drawing/2014/main" val="1485705001"/>
                        </a:ext>
                      </a:extLst>
                    </a:gridCol>
                  </a:tblGrid>
                  <a:tr h="1063550">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err="1">
                              <a:effectLst/>
                              <a:latin typeface="Arial" panose="020B0604020202020204" pitchFamily="34" charset="0"/>
                              <a:cs typeface="Arial" panose="020B0604020202020204" pitchFamily="34" charset="0"/>
                            </a:rPr>
                            <a:t>Chất</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14:m>
                            <m:oMath xmlns:m="http://schemas.openxmlformats.org/officeDocument/2006/math">
                              <m:sSub>
                                <m:sSubPr>
                                  <m:ctrlPr>
                                    <a:rPr lang="en-US" sz="2350" i="1" smtClean="0">
                                      <a:latin typeface="Cambria Math" panose="02040503050406030204" pitchFamily="18" charset="0"/>
                                    </a:rPr>
                                  </m:ctrlPr>
                                </m:sSubPr>
                                <m:e>
                                  <m:r>
                                    <a:rPr lang="en-US" sz="2350">
                                      <a:latin typeface="Cambria Math" panose="02040503050406030204" pitchFamily="18" charset="0"/>
                                    </a:rPr>
                                    <m:t>∆</m:t>
                                  </m:r>
                                </m:e>
                                <m:sub>
                                  <m:r>
                                    <a:rPr lang="en-US" sz="2350">
                                      <a:latin typeface="Cambria Math" panose="02040503050406030204" pitchFamily="18" charset="0"/>
                                    </a:rPr>
                                    <m:t>𝒇</m:t>
                                  </m:r>
                                </m:sub>
                              </m:sSub>
                              <m:sSubSup>
                                <m:sSubSupPr>
                                  <m:ctrlPr>
                                    <a:rPr lang="en-US" sz="2350" i="1">
                                      <a:latin typeface="Cambria Math" panose="02040503050406030204" pitchFamily="18" charset="0"/>
                                    </a:rPr>
                                  </m:ctrlPr>
                                </m:sSubSupPr>
                                <m:e>
                                  <m:r>
                                    <a:rPr lang="en-US" sz="2350">
                                      <a:latin typeface="Cambria Math" panose="02040503050406030204" pitchFamily="18" charset="0"/>
                                    </a:rPr>
                                    <m:t>𝑯</m:t>
                                  </m:r>
                                </m:e>
                                <m:sub>
                                  <m:r>
                                    <a:rPr lang="en-US" sz="2350">
                                      <a:latin typeface="Cambria Math" panose="02040503050406030204" pitchFamily="18" charset="0"/>
                                    </a:rPr>
                                    <m:t>𝟐𝟗𝟖</m:t>
                                  </m:r>
                                </m:sub>
                                <m:sup>
                                  <m:r>
                                    <a:rPr lang="en-US" sz="2350">
                                      <a:latin typeface="Cambria Math" panose="02040503050406030204" pitchFamily="18" charset="0"/>
                                    </a:rPr>
                                    <m:t>𝟎</m:t>
                                  </m:r>
                                </m:sup>
                              </m:sSubSup>
                            </m:oMath>
                          </a14:m>
                          <a:r>
                            <a:rPr lang="vi-VN" sz="2350">
                              <a:effectLst/>
                              <a:latin typeface="Arial" panose="020B0604020202020204" pitchFamily="34" charset="0"/>
                              <a:cs typeface="Arial" panose="020B0604020202020204" pitchFamily="34" charset="0"/>
                            </a:rPr>
                            <a:t> </a:t>
                          </a:r>
                        </a:p>
                        <a:p>
                          <a:pPr marL="0" marR="0" algn="ctr">
                            <a:lnSpc>
                              <a:spcPct val="130000"/>
                            </a:lnSpc>
                            <a:spcBef>
                              <a:spcPts val="0"/>
                            </a:spcBef>
                            <a:spcAft>
                              <a:spcPts val="0"/>
                            </a:spcAft>
                          </a:pPr>
                          <a:r>
                            <a:rPr lang="en-US" sz="2350" spc="-55">
                              <a:effectLst/>
                              <a:latin typeface="Arial" panose="020B0604020202020204" pitchFamily="34" charset="0"/>
                              <a:cs typeface="Arial" panose="020B0604020202020204" pitchFamily="34" charset="0"/>
                            </a:rPr>
                            <a:t>(k</a:t>
                          </a:r>
                          <a:r>
                            <a:rPr lang="en-US" sz="2350" spc="-20">
                              <a:effectLst/>
                              <a:latin typeface="Arial" panose="020B0604020202020204" pitchFamily="34" charset="0"/>
                              <a:cs typeface="Arial" panose="020B0604020202020204" pitchFamily="34" charset="0"/>
                            </a:rPr>
                            <a:t>J</a:t>
                          </a:r>
                          <a:r>
                            <a:rPr lang="en-US" sz="2350" spc="-45">
                              <a:effectLst/>
                              <a:latin typeface="Arial" panose="020B0604020202020204" pitchFamily="34" charset="0"/>
                              <a:cs typeface="Arial" panose="020B0604020202020204" pitchFamily="34" charset="0"/>
                            </a:rPr>
                            <a:t>/</a:t>
                          </a:r>
                          <a:r>
                            <a:rPr lang="en-US" sz="2350" spc="-20">
                              <a:effectLst/>
                              <a:latin typeface="Arial" panose="020B0604020202020204" pitchFamily="34" charset="0"/>
                              <a:cs typeface="Arial" panose="020B0604020202020204" pitchFamily="34" charset="0"/>
                            </a:rPr>
                            <a:t>mo</a:t>
                          </a:r>
                          <a:r>
                            <a:rPr lang="en-US" sz="2350" spc="45">
                              <a:effectLst/>
                              <a:latin typeface="Arial" panose="020B0604020202020204" pitchFamily="34" charset="0"/>
                              <a:cs typeface="Arial" panose="020B0604020202020204" pitchFamily="34" charset="0"/>
                            </a:rPr>
                            <a:t>l)</a:t>
                          </a:r>
                          <a:endParaRPr lang="en-US" sz="235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4216663"/>
                      </a:ext>
                    </a:extLst>
                  </a:tr>
                  <a:tr h="487606">
                    <a:tc>
                      <a:txBody>
                        <a:bodyPr/>
                        <a:lstStyle/>
                        <a:p>
                          <a:pPr marL="0" marR="0" indent="-4762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S</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4</a:t>
                          </a:r>
                          <a:r>
                            <a:rPr lang="en-US" sz="2350" b="0">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9,</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–287,00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944071"/>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O </a:t>
                          </a:r>
                          <a:r>
                            <a:rPr lang="en-US" sz="2350" b="0" spc="-10">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err="1">
                              <a:effectLst/>
                              <a:latin typeface="Arial" panose="020B0604020202020204" pitchFamily="34" charset="0"/>
                              <a:cs typeface="Arial" panose="020B0604020202020204" pitchFamily="34" charset="0"/>
                            </a:rPr>
                            <a:t>F</a:t>
                          </a:r>
                          <a:r>
                            <a:rPr lang="en-US" sz="2350" b="0" spc="-5" err="1">
                              <a:effectLst/>
                              <a:latin typeface="Arial" panose="020B0604020202020204" pitchFamily="34" charset="0"/>
                              <a:cs typeface="Arial" panose="020B0604020202020204" pitchFamily="34" charset="0"/>
                            </a:rPr>
                            <a:t>e</a:t>
                          </a:r>
                          <a:r>
                            <a:rPr lang="en-US" sz="2350" b="0" err="1">
                              <a:effectLst/>
                              <a:latin typeface="Arial" panose="020B0604020202020204" pitchFamily="34" charset="0"/>
                              <a:cs typeface="Arial" panose="020B0604020202020204" pitchFamily="34" charset="0"/>
                            </a:rPr>
                            <a:t>O</a:t>
                          </a:r>
                          <a:r>
                            <a:rPr lang="en-US" sz="2350" b="0">
                              <a:effectLst/>
                              <a:latin typeface="Arial" panose="020B0604020202020204" pitchFamily="34" charset="0"/>
                              <a:cs typeface="Arial" panose="020B0604020202020204" pitchFamily="34" charset="0"/>
                            </a:rPr>
                            <a:t>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29493"/>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5</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20986"/>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F</a:t>
                          </a:r>
                          <a:r>
                            <a:rPr lang="en-US" sz="2350" b="0">
                              <a:effectLst/>
                              <a:latin typeface="Arial" panose="020B0604020202020204" pitchFamily="34" charset="0"/>
                              <a:cs typeface="Arial" panose="020B0604020202020204" pitchFamily="34" charset="0"/>
                            </a:rPr>
                            <a:t>e</a:t>
                          </a:r>
                          <a:r>
                            <a:rPr lang="en-US" sz="2350" b="0" spc="-5" baseline="-2500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4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–1121,00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–394,00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25362"/>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–359,00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SO</a:t>
                          </a:r>
                          <a:r>
                            <a:rPr lang="en-US" sz="2350" b="0" spc="-5"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804795"/>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CS</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5">
                              <a:effectLst/>
                              <a:latin typeface="Arial" panose="020B0604020202020204" pitchFamily="34" charset="0"/>
                              <a:cs typeface="Arial" panose="020B0604020202020204" pitchFamily="34" charset="0"/>
                            </a:rPr>
                            <a:t>l</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734401"/>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Si</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CH</a:t>
                          </a:r>
                          <a:r>
                            <a:rPr lang="en-US" sz="2350" b="0" baseline="-25000">
                              <a:effectLst/>
                              <a:latin typeface="Arial" panose="020B0604020202020204" pitchFamily="34" charset="0"/>
                              <a:cs typeface="Arial" panose="020B0604020202020204" pitchFamily="34" charset="0"/>
                            </a:rPr>
                            <a:t>4 </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87</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002954"/>
                      </a:ext>
                    </a:extLst>
                  </a:tr>
                  <a:tr h="460971">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A</a:t>
                          </a:r>
                          <a:r>
                            <a:rPr lang="en-US" sz="2350" b="0">
                              <a:effectLst/>
                              <a:latin typeface="Arial" panose="020B0604020202020204" pitchFamily="34" charset="0"/>
                              <a:cs typeface="Arial" panose="020B0604020202020204" pitchFamily="34" charset="0"/>
                            </a:rPr>
                            <a:t>g</a:t>
                          </a: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2</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L</a:t>
                          </a:r>
                          <a:r>
                            <a:rPr lang="en-US" sz="2350" b="0" spc="-5">
                              <a:effectLst/>
                              <a:latin typeface="Arial" panose="020B0604020202020204" pitchFamily="34" charset="0"/>
                              <a:cs typeface="Arial" panose="020B0604020202020204" pitchFamily="34" charset="0"/>
                            </a:rPr>
                            <a:t>iC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a:effectLst/>
                              <a:latin typeface="Arial" panose="020B0604020202020204" pitchFamily="34" charset="0"/>
                              <a:cs typeface="Arial" panose="020B0604020202020204" pitchFamily="34" charset="0"/>
                            </a:rPr>
                            <a:t>C</a:t>
                          </a:r>
                          <a:r>
                            <a:rPr lang="en-US" sz="2200" b="0" baseline="-25000">
                              <a:effectLst/>
                              <a:latin typeface="Arial" panose="020B0604020202020204" pitchFamily="34" charset="0"/>
                              <a:cs typeface="Arial" panose="020B0604020202020204" pitchFamily="34" charset="0"/>
                            </a:rPr>
                            <a:t>2</a:t>
                          </a:r>
                          <a:r>
                            <a:rPr lang="en-US" sz="2200" b="0">
                              <a:effectLst/>
                              <a:latin typeface="Arial" panose="020B0604020202020204" pitchFamily="34" charset="0"/>
                              <a:cs typeface="Arial" panose="020B0604020202020204" pitchFamily="34" charset="0"/>
                            </a:rPr>
                            <a:t>H</a:t>
                          </a:r>
                          <a:r>
                            <a:rPr lang="en-US" sz="2200" b="0" baseline="-25000">
                              <a:effectLst/>
                              <a:latin typeface="Arial" panose="020B0604020202020204" pitchFamily="34" charset="0"/>
                              <a:cs typeface="Arial" panose="020B0604020202020204" pitchFamily="34" charset="0"/>
                            </a:rPr>
                            <a:t>5</a:t>
                          </a:r>
                          <a:r>
                            <a:rPr lang="en-US" sz="2200" b="0">
                              <a:effectLst/>
                              <a:latin typeface="Arial" panose="020B0604020202020204" pitchFamily="34" charset="0"/>
                              <a:cs typeface="Arial" panose="020B0604020202020204" pitchFamily="34" charset="0"/>
                            </a:rPr>
                            <a:t>OH (l)</a:t>
                          </a:r>
                          <a:endParaRPr lang="en-US" sz="2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63</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30399"/>
                      </a:ext>
                    </a:extLst>
                  </a:tr>
                </a:tbl>
              </a:graphicData>
            </a:graphic>
          </p:graphicFrame>
        </mc:Choice>
        <mc:Fallback xmlns="">
          <p:graphicFrame>
            <p:nvGraphicFramePr>
              <p:cNvPr id="3" name="Table 2">
                <a:extLst>
                  <a:ext uri="{FF2B5EF4-FFF2-40B4-BE49-F238E27FC236}">
                    <a16:creationId xmlns:a16="http://schemas.microsoft.com/office/drawing/2014/main" id="{4C4AED21-19C4-4F18-A068-D7B8BF223A21}"/>
                  </a:ext>
                </a:extLst>
              </p:cNvPr>
              <p:cNvGraphicFramePr>
                <a:graphicFrameLocks noGrp="1"/>
              </p:cNvGraphicFramePr>
              <p:nvPr>
                <p:extLst>
                  <p:ext uri="{D42A27DB-BD31-4B8C-83A1-F6EECF244321}">
                    <p14:modId xmlns:p14="http://schemas.microsoft.com/office/powerpoint/2010/main" val="3452666840"/>
                  </p:ext>
                </p:extLst>
              </p:nvPr>
            </p:nvGraphicFramePr>
            <p:xfrm>
              <a:off x="1524000" y="1920238"/>
              <a:ext cx="9143999" cy="4937763"/>
            </p:xfrm>
            <a:graphic>
              <a:graphicData uri="http://schemas.openxmlformats.org/drawingml/2006/table">
                <a:tbl>
                  <a:tblPr firstRow="1" firstCol="1" bandRow="1">
                    <a:tableStyleId>{7E9639D4-E3E2-4D34-9284-5A2195B3D0D7}</a:tableStyleId>
                  </a:tblPr>
                  <a:tblGrid>
                    <a:gridCol w="1738617">
                      <a:extLst>
                        <a:ext uri="{9D8B030D-6E8A-4147-A177-3AD203B41FA5}">
                          <a16:colId xmlns:a16="http://schemas.microsoft.com/office/drawing/2014/main" val="4189060304"/>
                        </a:ext>
                      </a:extLst>
                    </a:gridCol>
                    <a:gridCol w="1408930">
                      <a:extLst>
                        <a:ext uri="{9D8B030D-6E8A-4147-A177-3AD203B41FA5}">
                          <a16:colId xmlns:a16="http://schemas.microsoft.com/office/drawing/2014/main" val="240602266"/>
                        </a:ext>
                      </a:extLst>
                    </a:gridCol>
                    <a:gridCol w="1663217">
                      <a:extLst>
                        <a:ext uri="{9D8B030D-6E8A-4147-A177-3AD203B41FA5}">
                          <a16:colId xmlns:a16="http://schemas.microsoft.com/office/drawing/2014/main" val="1094908357"/>
                        </a:ext>
                      </a:extLst>
                    </a:gridCol>
                    <a:gridCol w="1407451">
                      <a:extLst>
                        <a:ext uri="{9D8B030D-6E8A-4147-A177-3AD203B41FA5}">
                          <a16:colId xmlns:a16="http://schemas.microsoft.com/office/drawing/2014/main" val="2744705627"/>
                        </a:ext>
                      </a:extLst>
                    </a:gridCol>
                    <a:gridCol w="1518333">
                      <a:extLst>
                        <a:ext uri="{9D8B030D-6E8A-4147-A177-3AD203B41FA5}">
                          <a16:colId xmlns:a16="http://schemas.microsoft.com/office/drawing/2014/main" val="1671420104"/>
                        </a:ext>
                      </a:extLst>
                    </a:gridCol>
                    <a:gridCol w="1407451">
                      <a:extLst>
                        <a:ext uri="{9D8B030D-6E8A-4147-A177-3AD203B41FA5}">
                          <a16:colId xmlns:a16="http://schemas.microsoft.com/office/drawing/2014/main" val="1485705001"/>
                        </a:ext>
                      </a:extLst>
                    </a:gridCol>
                  </a:tblGrid>
                  <a:tr h="1063550">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4242" t="-571" r="-427273" b="-378286"/>
                          </a:stretch>
                        </a:blipFill>
                      </a:tcPr>
                    </a:tc>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42424" t="-571" r="-209091" b="-378286"/>
                          </a:stretch>
                        </a:blipFill>
                      </a:tcPr>
                    </a:tc>
                    <a:tc>
                      <a:txBody>
                        <a:bodyPr/>
                        <a:lstStyle/>
                        <a:p>
                          <a:pPr marL="0" marR="0" algn="ctr">
                            <a:lnSpc>
                              <a:spcPct val="130000"/>
                            </a:lnSpc>
                            <a:spcBef>
                              <a:spcPts val="0"/>
                            </a:spcBef>
                            <a:spcAft>
                              <a:spcPts val="0"/>
                            </a:spcAft>
                          </a:pPr>
                          <a:r>
                            <a:rPr lang="en-US" sz="2350" dirty="0" err="1">
                              <a:effectLst/>
                              <a:latin typeface="Arial" panose="020B0604020202020204" pitchFamily="34" charset="0"/>
                              <a:cs typeface="Arial" panose="020B0604020202020204" pitchFamily="34" charset="0"/>
                            </a:rPr>
                            <a:t>Chất</a:t>
                          </a:r>
                          <a:endParaRPr lang="en-US" sz="235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50216" t="-571" r="-1299" b="-378286"/>
                          </a:stretch>
                        </a:blipFill>
                      </a:tcPr>
                    </a:tc>
                    <a:extLst>
                      <a:ext uri="{0D108BD9-81ED-4DB2-BD59-A6C34878D82A}">
                        <a16:rowId xmlns:a16="http://schemas.microsoft.com/office/drawing/2014/main" val="1094216663"/>
                      </a:ext>
                    </a:extLst>
                  </a:tr>
                  <a:tr h="487606">
                    <a:tc>
                      <a:txBody>
                        <a:bodyPr/>
                        <a:lstStyle/>
                        <a:p>
                          <a:pPr marL="0" marR="0" indent="-4762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a</a:t>
                          </a:r>
                          <a:r>
                            <a:rPr lang="en-US" sz="2350" b="0" spc="-5" dirty="0">
                              <a:effectLst/>
                              <a:latin typeface="Arial" panose="020B0604020202020204" pitchFamily="34" charset="0"/>
                              <a:cs typeface="Arial" panose="020B0604020202020204" pitchFamily="34" charset="0"/>
                            </a:rPr>
                            <a:t>S</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spc="-10" dirty="0">
                              <a:effectLst/>
                              <a:latin typeface="Arial" panose="020B0604020202020204" pitchFamily="34" charset="0"/>
                              <a:cs typeface="Arial" panose="020B0604020202020204" pitchFamily="34" charset="0"/>
                            </a:rPr>
                            <a:t>s</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4</a:t>
                          </a:r>
                          <a:r>
                            <a:rPr lang="en-US" sz="2350" b="0" dirty="0">
                              <a:effectLst/>
                              <a:latin typeface="Arial" panose="020B0604020202020204" pitchFamily="34" charset="0"/>
                              <a:cs typeface="Arial" panose="020B0604020202020204" pitchFamily="34" charset="0"/>
                            </a:rPr>
                            <a:t>3</a:t>
                          </a:r>
                          <a:r>
                            <a:rPr lang="en-US" sz="2350" b="0" spc="-15"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70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F</a:t>
                          </a:r>
                          <a:r>
                            <a:rPr lang="en-US" sz="2350" b="0" spc="-5">
                              <a:effectLst/>
                              <a:latin typeface="Arial" panose="020B0604020202020204" pitchFamily="34" charset="0"/>
                              <a:cs typeface="Arial" panose="020B0604020202020204" pitchFamily="34" charset="0"/>
                            </a:rPr>
                            <a:t>eCl</a:t>
                          </a:r>
                          <a:r>
                            <a:rPr lang="en-US" sz="2350" b="0" baseline="-25000">
                              <a:effectLst/>
                              <a:latin typeface="Arial" panose="020B0604020202020204" pitchFamily="34" charset="0"/>
                              <a:cs typeface="Arial" panose="020B0604020202020204" pitchFamily="34" charset="0"/>
                            </a:rPr>
                            <a:t>3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9</a:t>
                          </a:r>
                          <a:r>
                            <a:rPr lang="en-US" sz="2350" b="0" spc="-15" dirty="0">
                              <a:effectLst/>
                              <a:latin typeface="Arial" panose="020B0604020202020204" pitchFamily="34" charset="0"/>
                              <a:cs typeface="Arial" panose="020B0604020202020204" pitchFamily="34" charset="0"/>
                            </a:rPr>
                            <a:t>9,</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PCl</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–287,00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3944071"/>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O </a:t>
                          </a:r>
                          <a:r>
                            <a:rPr lang="en-US" sz="2350" b="0" spc="-10"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1</a:t>
                          </a:r>
                          <a:r>
                            <a:rPr lang="en-US" sz="2350" b="0" spc="-15" dirty="0">
                              <a:effectLst/>
                              <a:latin typeface="Arial" panose="020B0604020202020204" pitchFamily="34" charset="0"/>
                              <a:cs typeface="Arial" panose="020B0604020202020204" pitchFamily="34" charset="0"/>
                            </a:rPr>
                            <a:t>0</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err="1">
                              <a:effectLst/>
                              <a:latin typeface="Arial" panose="020B0604020202020204" pitchFamily="34" charset="0"/>
                              <a:cs typeface="Arial" panose="020B0604020202020204" pitchFamily="34" charset="0"/>
                            </a:rPr>
                            <a:t>F</a:t>
                          </a:r>
                          <a:r>
                            <a:rPr lang="en-US" sz="2350" b="0" spc="-5" dirty="0" err="1">
                              <a:effectLst/>
                              <a:latin typeface="Arial" panose="020B0604020202020204" pitchFamily="34" charset="0"/>
                              <a:cs typeface="Arial" panose="020B0604020202020204" pitchFamily="34" charset="0"/>
                            </a:rPr>
                            <a:t>e</a:t>
                          </a:r>
                          <a:r>
                            <a:rPr lang="en-US" sz="2350" b="0" dirty="0" err="1">
                              <a:effectLst/>
                              <a:latin typeface="Arial" panose="020B0604020202020204" pitchFamily="34" charset="0"/>
                              <a:cs typeface="Arial" panose="020B0604020202020204" pitchFamily="34" charset="0"/>
                            </a:rPr>
                            <a:t>O</a:t>
                          </a:r>
                          <a:r>
                            <a:rPr lang="en-US" sz="2350" b="0" dirty="0">
                              <a:effectLst/>
                              <a:latin typeface="Arial" panose="020B0604020202020204" pitchFamily="34" charset="0"/>
                              <a:cs typeface="Arial" panose="020B0604020202020204" pitchFamily="34" charset="0"/>
                            </a:rPr>
                            <a:t>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7</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PCl</a:t>
                          </a:r>
                          <a:r>
                            <a:rPr lang="en-US" sz="2350" b="0" baseline="-25000">
                              <a:effectLst/>
                              <a:latin typeface="Arial" panose="020B0604020202020204" pitchFamily="34" charset="0"/>
                              <a:cs typeface="Arial" panose="020B0604020202020204" pitchFamily="34" charset="0"/>
                            </a:rPr>
                            <a:t>5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g)</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–402,00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29493"/>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spc="5">
                              <a:effectLst/>
                              <a:latin typeface="Arial" panose="020B0604020202020204" pitchFamily="34" charset="0"/>
                              <a:cs typeface="Arial" panose="020B0604020202020204" pitchFamily="34" charset="0"/>
                            </a:rPr>
                            <a:t>O</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spc="-15">
                              <a:effectLst/>
                              <a:latin typeface="Arial" panose="020B0604020202020204" pitchFamily="34" charset="0"/>
                              <a:cs typeface="Arial" panose="020B0604020202020204" pitchFamily="34" charset="0"/>
                            </a:rPr>
                            <a:t>g</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3</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50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F</a:t>
                          </a:r>
                          <a:r>
                            <a:rPr lang="en-US" sz="2350" b="0" dirty="0">
                              <a:effectLst/>
                              <a:latin typeface="Arial" panose="020B0604020202020204" pitchFamily="34" charset="0"/>
                              <a:cs typeface="Arial" panose="020B0604020202020204" pitchFamily="34" charset="0"/>
                            </a:rPr>
                            <a:t>e</a:t>
                          </a:r>
                          <a:r>
                            <a:rPr lang="en-US" sz="2350" b="0" spc="-5" baseline="-2500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3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–8</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5</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50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–4</a:t>
                          </a:r>
                          <a:r>
                            <a:rPr lang="en-US" sz="2350" b="0" spc="-5">
                              <a:effectLst/>
                              <a:latin typeface="Arial" panose="020B0604020202020204" pitchFamily="34" charset="0"/>
                              <a:cs typeface="Arial" panose="020B0604020202020204" pitchFamily="34" charset="0"/>
                            </a:rPr>
                            <a:t>3</a:t>
                          </a:r>
                          <a:r>
                            <a:rPr lang="en-US" sz="2350" b="0" spc="-15">
                              <a:effectLst/>
                              <a:latin typeface="Arial" panose="020B0604020202020204" pitchFamily="34" charset="0"/>
                              <a:cs typeface="Arial" panose="020B0604020202020204" pitchFamily="34" charset="0"/>
                            </a:rPr>
                            <a:t>6</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70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20986"/>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HC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2</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31</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F</a:t>
                          </a:r>
                          <a:r>
                            <a:rPr lang="en-US" sz="2350" b="0" dirty="0">
                              <a:effectLst/>
                              <a:latin typeface="Arial" panose="020B0604020202020204" pitchFamily="34" charset="0"/>
                              <a:cs typeface="Arial" panose="020B0604020202020204" pitchFamily="34" charset="0"/>
                            </a:rPr>
                            <a:t>e</a:t>
                          </a:r>
                          <a:r>
                            <a:rPr lang="en-US" sz="2350" b="0" spc="-5" baseline="-25000" dirty="0">
                              <a:effectLst/>
                              <a:latin typeface="Arial" panose="020B0604020202020204" pitchFamily="34" charset="0"/>
                              <a:cs typeface="Arial" panose="020B0604020202020204" pitchFamily="34" charset="0"/>
                            </a:rPr>
                            <a:t>3</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4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–1121,00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KB</a:t>
                          </a:r>
                          <a:r>
                            <a:rPr lang="en-US" sz="2350" b="0">
                              <a:effectLst/>
                              <a:latin typeface="Arial" panose="020B0604020202020204" pitchFamily="34" charset="0"/>
                              <a:cs typeface="Arial" panose="020B0604020202020204" pitchFamily="34" charset="0"/>
                            </a:rPr>
                            <a:t>r </a:t>
                          </a:r>
                          <a:r>
                            <a:rPr lang="en-US" sz="2350" b="0" spc="5">
                              <a:effectLst/>
                              <a:latin typeface="Arial" panose="020B0604020202020204" pitchFamily="34" charset="0"/>
                              <a:cs typeface="Arial" panose="020B0604020202020204" pitchFamily="34" charset="0"/>
                            </a:rPr>
                            <a:t>(</a:t>
                          </a:r>
                          <a:r>
                            <a:rPr lang="en-US" sz="2350" b="0" spc="-10">
                              <a:effectLst/>
                              <a:latin typeface="Arial" panose="020B0604020202020204" pitchFamily="34" charset="0"/>
                              <a:cs typeface="Arial" panose="020B0604020202020204" pitchFamily="34" charset="0"/>
                            </a:rPr>
                            <a:t>s</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–394,00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525362"/>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HC</a:t>
                          </a:r>
                          <a:r>
                            <a:rPr lang="en-US" sz="2350" b="0">
                              <a:effectLst/>
                              <a:latin typeface="Arial" panose="020B0604020202020204" pitchFamily="34" charset="0"/>
                              <a:cs typeface="Arial" panose="020B0604020202020204" pitchFamily="34" charset="0"/>
                            </a:rPr>
                            <a:t>l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a</a:t>
                          </a:r>
                          <a:r>
                            <a:rPr lang="en-US" sz="2350" b="0" spc="-5">
                              <a:effectLst/>
                              <a:latin typeface="Arial" panose="020B0604020202020204" pitchFamily="34" charset="0"/>
                              <a:cs typeface="Arial" panose="020B0604020202020204" pitchFamily="34" charset="0"/>
                            </a:rPr>
                            <a:t>q</a:t>
                          </a:r>
                          <a:r>
                            <a:rPr lang="en-US" sz="2350" b="0">
                              <a:effectLst/>
                              <a:latin typeface="Arial" panose="020B0604020202020204" pitchFamily="34" charset="0"/>
                              <a:cs typeface="Arial" panose="020B0604020202020204" pitchFamily="34" charset="0"/>
                            </a:rPr>
                            <a:t>)</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6</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46</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a:t>
                          </a:r>
                          <a:r>
                            <a:rPr lang="en-US" sz="2350" b="0" spc="-5">
                              <a:effectLst/>
                              <a:latin typeface="Arial" panose="020B0604020202020204" pitchFamily="34" charset="0"/>
                              <a:cs typeface="Arial" panose="020B0604020202020204" pitchFamily="34" charset="0"/>
                            </a:rPr>
                            <a:t>Cl</a:t>
                          </a:r>
                          <a:r>
                            <a:rPr lang="en-US" sz="2350" b="0" baseline="-25000">
                              <a:effectLst/>
                              <a:latin typeface="Arial" panose="020B0604020202020204" pitchFamily="34" charset="0"/>
                              <a:cs typeface="Arial" panose="020B0604020202020204" pitchFamily="34" charset="0"/>
                            </a:rPr>
                            <a:t>2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–359,00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SO</a:t>
                          </a:r>
                          <a:r>
                            <a:rPr lang="en-US" sz="2350" b="0" spc="-5"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–296,80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804795"/>
                      </a:ext>
                    </a:extLst>
                  </a:tr>
                  <a:tr h="487606">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C</a:t>
                          </a:r>
                          <a:r>
                            <a:rPr lang="en-US" sz="2350" b="0">
                              <a:effectLst/>
                              <a:latin typeface="Arial" panose="020B0604020202020204" pitchFamily="34" charset="0"/>
                              <a:cs typeface="Arial" panose="020B0604020202020204" pitchFamily="34" charset="0"/>
                            </a:rPr>
                            <a:t>uO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–1</a:t>
                          </a:r>
                          <a:r>
                            <a:rPr lang="en-US" sz="2350" b="0" spc="-5">
                              <a:effectLst/>
                              <a:latin typeface="Arial" panose="020B0604020202020204" pitchFamily="34" charset="0"/>
                              <a:cs typeface="Arial" panose="020B0604020202020204" pitchFamily="34" charset="0"/>
                            </a:rPr>
                            <a:t>5</a:t>
                          </a:r>
                          <a:r>
                            <a:rPr lang="en-US" sz="2350" b="0" spc="-1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bO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–218,00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CS</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spc="-5" dirty="0">
                              <a:effectLst/>
                              <a:latin typeface="Arial" panose="020B0604020202020204" pitchFamily="34" charset="0"/>
                              <a:cs typeface="Arial" panose="020B0604020202020204" pitchFamily="34" charset="0"/>
                            </a:rPr>
                            <a:t>l</a:t>
                          </a:r>
                          <a:r>
                            <a:rPr lang="en-US" sz="2350" b="0" dirty="0">
                              <a:effectLst/>
                              <a:latin typeface="Arial" panose="020B0604020202020204" pitchFamily="34" charset="0"/>
                              <a:cs typeface="Arial" panose="020B0604020202020204" pitchFamily="34" charset="0"/>
                            </a:rPr>
                            <a:t>)</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7</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734401"/>
                      </a:ext>
                    </a:extLst>
                  </a:tr>
                  <a:tr h="487606">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Si</a:t>
                          </a:r>
                          <a:r>
                            <a:rPr lang="en-US" sz="2350" b="0" spc="5" dirty="0">
                              <a:effectLst/>
                              <a:latin typeface="Arial" panose="020B0604020202020204" pitchFamily="34" charset="0"/>
                              <a:cs typeface="Arial" panose="020B0604020202020204" pitchFamily="34" charset="0"/>
                            </a:rPr>
                            <a:t>O</a:t>
                          </a:r>
                          <a:r>
                            <a:rPr lang="en-US" sz="2350" b="0" baseline="-25000" dirty="0">
                              <a:effectLst/>
                              <a:latin typeface="Arial" panose="020B0604020202020204" pitchFamily="34" charset="0"/>
                              <a:cs typeface="Arial" panose="020B0604020202020204" pitchFamily="34" charset="0"/>
                            </a:rPr>
                            <a:t>2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5">
                              <a:effectLst/>
                              <a:latin typeface="Arial" panose="020B0604020202020204" pitchFamily="34" charset="0"/>
                              <a:cs typeface="Arial" panose="020B0604020202020204" pitchFamily="34" charset="0"/>
                            </a:rPr>
                            <a:t>1</a:t>
                          </a:r>
                          <a:r>
                            <a:rPr lang="en-US" sz="2350" b="0" spc="-15">
                              <a:effectLst/>
                              <a:latin typeface="Arial" panose="020B0604020202020204" pitchFamily="34" charset="0"/>
                              <a:cs typeface="Arial" panose="020B0604020202020204" pitchFamily="34" charset="0"/>
                            </a:rPr>
                            <a:t>0</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90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spc="-5">
                              <a:effectLst/>
                              <a:latin typeface="Arial" panose="020B0604020202020204" pitchFamily="34" charset="0"/>
                              <a:cs typeface="Arial" panose="020B0604020202020204" pitchFamily="34" charset="0"/>
                            </a:rPr>
                            <a:t>P</a:t>
                          </a:r>
                          <a:r>
                            <a:rPr lang="en-US" sz="2350" b="0">
                              <a:effectLst/>
                              <a:latin typeface="Arial" panose="020B0604020202020204" pitchFamily="34" charset="0"/>
                              <a:cs typeface="Arial" panose="020B0604020202020204" pitchFamily="34" charset="0"/>
                            </a:rPr>
                            <a:t>bS </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s)</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a:effectLst/>
                              <a:latin typeface="Arial" panose="020B0604020202020204" pitchFamily="34" charset="0"/>
                              <a:cs typeface="Arial" panose="020B0604020202020204" pitchFamily="34" charset="0"/>
                            </a:rPr>
                            <a:t>–9</a:t>
                          </a:r>
                          <a:r>
                            <a:rPr lang="en-US" sz="2350" b="0" spc="-15">
                              <a:effectLst/>
                              <a:latin typeface="Arial" panose="020B0604020202020204" pitchFamily="34" charset="0"/>
                              <a:cs typeface="Arial" panose="020B0604020202020204" pitchFamily="34" charset="0"/>
                            </a:rPr>
                            <a:t>8</a:t>
                          </a:r>
                          <a:r>
                            <a:rPr lang="en-US" sz="2350" b="0" spc="5">
                              <a:effectLst/>
                              <a:latin typeface="Arial" panose="020B0604020202020204" pitchFamily="34" charset="0"/>
                              <a:cs typeface="Arial" panose="020B0604020202020204" pitchFamily="34" charset="0"/>
                            </a:rPr>
                            <a:t>,</a:t>
                          </a:r>
                          <a:r>
                            <a:rPr lang="en-US" sz="2350" b="0">
                              <a:effectLst/>
                              <a:latin typeface="Arial" panose="020B0604020202020204" pitchFamily="34" charset="0"/>
                              <a:cs typeface="Arial" panose="020B0604020202020204" pitchFamily="34" charset="0"/>
                            </a:rPr>
                            <a:t>30</a:t>
                          </a:r>
                          <a:endParaRPr lang="en-US" sz="235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CH</a:t>
                          </a:r>
                          <a:r>
                            <a:rPr lang="en-US" sz="2350" b="0" baseline="-25000" dirty="0">
                              <a:effectLst/>
                              <a:latin typeface="Arial" panose="020B0604020202020204" pitchFamily="34" charset="0"/>
                              <a:cs typeface="Arial" panose="020B0604020202020204" pitchFamily="34" charset="0"/>
                            </a:rPr>
                            <a:t>4 </a:t>
                          </a:r>
                          <a:r>
                            <a:rPr lang="en-US" sz="2350" b="0" dirty="0">
                              <a:effectLst/>
                              <a:latin typeface="Arial" panose="020B0604020202020204" pitchFamily="34" charset="0"/>
                              <a:cs typeface="Arial" panose="020B0604020202020204" pitchFamily="34" charset="0"/>
                            </a:rPr>
                            <a:t>(g)</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–7</a:t>
                          </a:r>
                          <a:r>
                            <a:rPr lang="en-US" sz="2350" b="0" spc="-15" dirty="0">
                              <a:effectLst/>
                              <a:latin typeface="Arial" panose="020B0604020202020204" pitchFamily="34" charset="0"/>
                              <a:cs typeface="Arial" panose="020B0604020202020204" pitchFamily="34" charset="0"/>
                            </a:rPr>
                            <a:t>4</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87</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002954"/>
                      </a:ext>
                    </a:extLst>
                  </a:tr>
                  <a:tr h="460971">
                    <a:tc>
                      <a:txBody>
                        <a:bodyPr/>
                        <a:lstStyle/>
                        <a:p>
                          <a:pPr marL="0" marR="0" algn="ctr">
                            <a:lnSpc>
                              <a:spcPct val="130000"/>
                            </a:lnSpc>
                            <a:spcBef>
                              <a:spcPts val="0"/>
                            </a:spcBef>
                            <a:spcAft>
                              <a:spcPts val="0"/>
                            </a:spcAft>
                          </a:pPr>
                          <a:r>
                            <a:rPr lang="en-US" sz="2350" b="0" spc="-5" dirty="0">
                              <a:effectLst/>
                              <a:latin typeface="Arial" panose="020B0604020202020204" pitchFamily="34" charset="0"/>
                              <a:cs typeface="Arial" panose="020B0604020202020204" pitchFamily="34" charset="0"/>
                            </a:rPr>
                            <a:t>A</a:t>
                          </a:r>
                          <a:r>
                            <a:rPr lang="en-US" sz="2350" b="0" dirty="0">
                              <a:effectLst/>
                              <a:latin typeface="Arial" panose="020B0604020202020204" pitchFamily="34" charset="0"/>
                              <a:cs typeface="Arial" panose="020B0604020202020204" pitchFamily="34" charset="0"/>
                            </a:rPr>
                            <a:t>g</a:t>
                          </a:r>
                          <a:r>
                            <a:rPr lang="en-US" sz="2350" b="0" spc="-5" dirty="0">
                              <a:effectLst/>
                              <a:latin typeface="Arial" panose="020B0604020202020204" pitchFamily="34" charset="0"/>
                              <a:cs typeface="Arial" panose="020B0604020202020204" pitchFamily="34" charset="0"/>
                            </a:rPr>
                            <a:t>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3365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–1</a:t>
                          </a:r>
                          <a:r>
                            <a:rPr lang="en-US" sz="2350" b="0" spc="-5" dirty="0">
                              <a:effectLst/>
                              <a:latin typeface="Arial" panose="020B0604020202020204" pitchFamily="34" charset="0"/>
                              <a:cs typeface="Arial" panose="020B0604020202020204" pitchFamily="34" charset="0"/>
                            </a:rPr>
                            <a:t>2</a:t>
                          </a:r>
                          <a:r>
                            <a:rPr lang="en-US" sz="2350" b="0" spc="-15"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03</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L</a:t>
                          </a:r>
                          <a:r>
                            <a:rPr lang="en-US" sz="2350" b="0" spc="-5" dirty="0">
                              <a:effectLst/>
                              <a:latin typeface="Arial" panose="020B0604020202020204" pitchFamily="34" charset="0"/>
                              <a:cs typeface="Arial" panose="020B0604020202020204" pitchFamily="34" charset="0"/>
                            </a:rPr>
                            <a:t>iC</a:t>
                          </a:r>
                          <a:r>
                            <a:rPr lang="en-US" sz="2350" b="0" dirty="0">
                              <a:effectLst/>
                              <a:latin typeface="Arial" panose="020B0604020202020204" pitchFamily="34" charset="0"/>
                              <a:cs typeface="Arial" panose="020B0604020202020204" pitchFamily="34" charset="0"/>
                            </a:rPr>
                            <a:t>l </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s)</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24130"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–408,00</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50165" algn="ctr">
                            <a:lnSpc>
                              <a:spcPct val="130000"/>
                            </a:lnSpc>
                            <a:spcBef>
                              <a:spcPts val="0"/>
                            </a:spcBef>
                            <a:spcAft>
                              <a:spcPts val="0"/>
                            </a:spcAft>
                          </a:pPr>
                          <a:r>
                            <a:rPr lang="en-US" sz="2200" b="0" dirty="0">
                              <a:effectLst/>
                              <a:latin typeface="Arial" panose="020B0604020202020204" pitchFamily="34" charset="0"/>
                              <a:cs typeface="Arial" panose="020B0604020202020204" pitchFamily="34" charset="0"/>
                            </a:rPr>
                            <a:t>C</a:t>
                          </a:r>
                          <a:r>
                            <a:rPr lang="en-US" sz="2200" b="0" baseline="-25000" dirty="0">
                              <a:effectLst/>
                              <a:latin typeface="Arial" panose="020B0604020202020204" pitchFamily="34" charset="0"/>
                              <a:cs typeface="Arial" panose="020B0604020202020204" pitchFamily="34" charset="0"/>
                            </a:rPr>
                            <a:t>2</a:t>
                          </a:r>
                          <a:r>
                            <a:rPr lang="en-US" sz="2200" b="0" dirty="0">
                              <a:effectLst/>
                              <a:latin typeface="Arial" panose="020B0604020202020204" pitchFamily="34" charset="0"/>
                              <a:cs typeface="Arial" panose="020B0604020202020204" pitchFamily="34" charset="0"/>
                            </a:rPr>
                            <a:t>H</a:t>
                          </a:r>
                          <a:r>
                            <a:rPr lang="en-US" sz="2200" b="0" baseline="-25000" dirty="0">
                              <a:effectLst/>
                              <a:latin typeface="Arial" panose="020B0604020202020204" pitchFamily="34" charset="0"/>
                              <a:cs typeface="Arial" panose="020B0604020202020204" pitchFamily="34" charset="0"/>
                            </a:rPr>
                            <a:t>5</a:t>
                          </a:r>
                          <a:r>
                            <a:rPr lang="en-US" sz="2200" b="0" dirty="0">
                              <a:effectLst/>
                              <a:latin typeface="Arial" panose="020B0604020202020204" pitchFamily="34" charset="0"/>
                              <a:cs typeface="Arial" panose="020B0604020202020204" pitchFamily="34" charset="0"/>
                            </a:rPr>
                            <a:t>OH (l)</a:t>
                          </a:r>
                          <a:endParaRPr lang="en-US" sz="22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15875" algn="ctr">
                            <a:lnSpc>
                              <a:spcPct val="130000"/>
                            </a:lnSpc>
                            <a:spcBef>
                              <a:spcPts val="0"/>
                            </a:spcBef>
                            <a:spcAft>
                              <a:spcPts val="0"/>
                            </a:spcAft>
                          </a:pPr>
                          <a:r>
                            <a:rPr lang="en-US" sz="2350" b="0" dirty="0">
                              <a:effectLst/>
                              <a:latin typeface="Arial" panose="020B0604020202020204" pitchFamily="34" charset="0"/>
                              <a:cs typeface="Arial" panose="020B0604020202020204" pitchFamily="34" charset="0"/>
                            </a:rPr>
                            <a:t>–2</a:t>
                          </a:r>
                          <a:r>
                            <a:rPr lang="en-US" sz="2350" b="0" spc="-5" dirty="0">
                              <a:effectLst/>
                              <a:latin typeface="Arial" panose="020B0604020202020204" pitchFamily="34" charset="0"/>
                              <a:cs typeface="Arial" panose="020B0604020202020204" pitchFamily="34" charset="0"/>
                            </a:rPr>
                            <a:t>7</a:t>
                          </a:r>
                          <a:r>
                            <a:rPr lang="en-US" sz="2350" b="0" spc="-15" dirty="0">
                              <a:effectLst/>
                              <a:latin typeface="Arial" panose="020B0604020202020204" pitchFamily="34" charset="0"/>
                              <a:cs typeface="Arial" panose="020B0604020202020204" pitchFamily="34" charset="0"/>
                            </a:rPr>
                            <a:t>7</a:t>
                          </a:r>
                          <a:r>
                            <a:rPr lang="en-US" sz="2350" b="0" spc="5" dirty="0">
                              <a:effectLst/>
                              <a:latin typeface="Arial" panose="020B0604020202020204" pitchFamily="34" charset="0"/>
                              <a:cs typeface="Arial" panose="020B0604020202020204" pitchFamily="34" charset="0"/>
                            </a:rPr>
                            <a:t>,</a:t>
                          </a:r>
                          <a:r>
                            <a:rPr lang="en-US" sz="2350" b="0" dirty="0">
                              <a:effectLst/>
                              <a:latin typeface="Arial" panose="020B0604020202020204" pitchFamily="34" charset="0"/>
                              <a:cs typeface="Arial" panose="020B0604020202020204" pitchFamily="34" charset="0"/>
                            </a:rPr>
                            <a:t>63</a:t>
                          </a:r>
                          <a:endParaRPr lang="en-US" sz="23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4030399"/>
                      </a:ext>
                    </a:extLst>
                  </a:tr>
                </a:tbl>
              </a:graphicData>
            </a:graphic>
          </p:graphicFrame>
        </mc:Fallback>
      </mc:AlternateContent>
      <p:sp>
        <p:nvSpPr>
          <p:cNvPr id="4" name="Slide Number Placeholder 3">
            <a:extLst>
              <a:ext uri="{FF2B5EF4-FFF2-40B4-BE49-F238E27FC236}">
                <a16:creationId xmlns:a16="http://schemas.microsoft.com/office/drawing/2014/main" id="{2AFCD9F3-A88C-96A9-111A-27BB91A7E66A}"/>
              </a:ext>
            </a:extLst>
          </p:cNvPr>
          <p:cNvSpPr>
            <a:spLocks noGrp="1"/>
          </p:cNvSpPr>
          <p:nvPr>
            <p:ph type="sldNum" sz="quarter" idx="12"/>
          </p:nvPr>
        </p:nvSpPr>
        <p:spPr/>
        <p:txBody>
          <a:bodyPr/>
          <a:lstStyle/>
          <a:p>
            <a:fld id="{B8F674BA-2DE0-4D90-8561-25BA31F62F13}" type="slidenum">
              <a:rPr lang="en-US" smtClean="0"/>
              <a:t>35</a:t>
            </a:fld>
            <a:endParaRPr lang="en-US"/>
          </a:p>
        </p:txBody>
      </p:sp>
    </p:spTree>
    <p:extLst>
      <p:ext uri="{BB962C8B-B14F-4D97-AF65-F5344CB8AC3E}">
        <p14:creationId xmlns:p14="http://schemas.microsoft.com/office/powerpoint/2010/main" val="418186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C3767CB-5912-44CD-A75F-D16CEC6510A0}"/>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a:t>
            </a:r>
          </a:p>
        </p:txBody>
      </p:sp>
      <p:cxnSp>
        <p:nvCxnSpPr>
          <p:cNvPr id="5" name="Straight Connector 4">
            <a:extLst>
              <a:ext uri="{FF2B5EF4-FFF2-40B4-BE49-F238E27FC236}">
                <a16:creationId xmlns:a16="http://schemas.microsoft.com/office/drawing/2014/main" id="{122E4A93-6D75-4875-A183-7061C20B5B47}"/>
              </a:ext>
            </a:extLst>
          </p:cNvPr>
          <p:cNvCxnSpPr>
            <a:cxnSpLocks/>
            <a:stCxn id="4"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B01F24C-AFB5-47D6-9705-9812CF47B07B}"/>
              </a:ext>
            </a:extLst>
          </p:cNvPr>
          <p:cNvSpPr txBox="1"/>
          <p:nvPr/>
        </p:nvSpPr>
        <p:spPr>
          <a:xfrm>
            <a:off x="3433763" y="312678"/>
            <a:ext cx="6376281"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TRẢ LỜI PHIẾU HỌC TẬP SỐ 5</a:t>
            </a:r>
          </a:p>
        </p:txBody>
      </p:sp>
      <p:graphicFrame>
        <p:nvGraphicFramePr>
          <p:cNvPr id="2" name="Table 1">
            <a:extLst>
              <a:ext uri="{FF2B5EF4-FFF2-40B4-BE49-F238E27FC236}">
                <a16:creationId xmlns:a16="http://schemas.microsoft.com/office/drawing/2014/main" id="{FD6E2974-B724-D3CE-705D-54EC383D3BDC}"/>
              </a:ext>
            </a:extLst>
          </p:cNvPr>
          <p:cNvGraphicFramePr>
            <a:graphicFrameLocks noGrp="1"/>
          </p:cNvGraphicFramePr>
          <p:nvPr>
            <p:extLst>
              <p:ext uri="{D42A27DB-BD31-4B8C-83A1-F6EECF244321}">
                <p14:modId xmlns:p14="http://schemas.microsoft.com/office/powerpoint/2010/main" val="1189507141"/>
              </p:ext>
            </p:extLst>
          </p:nvPr>
        </p:nvGraphicFramePr>
        <p:xfrm>
          <a:off x="812800" y="1166050"/>
          <a:ext cx="10611556" cy="4889310"/>
        </p:xfrm>
        <a:graphic>
          <a:graphicData uri="http://schemas.openxmlformats.org/drawingml/2006/table">
            <a:tbl>
              <a:tblPr firstRow="1" firstCol="1" bandRow="1"/>
              <a:tblGrid>
                <a:gridCol w="10611556">
                  <a:extLst>
                    <a:ext uri="{9D8B030D-6E8A-4147-A177-3AD203B41FA5}">
                      <a16:colId xmlns:a16="http://schemas.microsoft.com/office/drawing/2014/main" val="3332054137"/>
                    </a:ext>
                  </a:extLst>
                </a:gridCol>
              </a:tblGrid>
              <a:tr h="4720309">
                <a:tc>
                  <a:txBody>
                    <a:bodyPr/>
                    <a:lstStyle/>
                    <a:p>
                      <a:pPr algn="ctr">
                        <a:lnSpc>
                          <a:spcPct val="115000"/>
                        </a:lnSpc>
                        <a:spcAft>
                          <a:spcPts val="800"/>
                        </a:spcAft>
                        <a:tabLst>
                          <a:tab pos="180340" algn="l"/>
                        </a:tabLs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0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Enthalpy tạo thành của một chất là nhiệt kèm theo phản ứng tạo thành 1 mol chất đó từ các đơn chất bền nhất. Kí hiệu </a:t>
                      </a:r>
                      <a:r>
                        <a:rPr lang="en-US" sz="200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f</a:t>
                      </a:r>
                      <a:r>
                        <a:rPr lang="en-US" sz="2000">
                          <a:effectLst/>
                          <a:latin typeface="Times New Roman" panose="02020603050405020304" pitchFamily="18" charset="0"/>
                          <a:ea typeface="Calibri" panose="020F0502020204030204" pitchFamily="34" charset="0"/>
                          <a:cs typeface="Times New Roman" panose="02020603050405020304" pitchFamily="18" charset="0"/>
                        </a:rPr>
                        <a:t>H</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tính theo đơn vị kJ/mol hoặc kcal/mol. Enthalpy tạo thành trong điều kiện chuẩn được gọi là enthalpy tạo thành chuẩn (hay nhiệt tạo thành chuẩn). Kí hiệu là ∆</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2: </a:t>
                      </a:r>
                      <a:r>
                        <a:rPr lang="en-US" sz="2000">
                          <a:effectLst/>
                          <a:latin typeface="Times New Roman" panose="02020603050405020304" pitchFamily="18" charset="0"/>
                          <a:ea typeface="Calibri" panose="020F0502020204030204" pitchFamily="34" charset="0"/>
                          <a:cs typeface="Times New Roman" panose="02020603050405020304" pitchFamily="18" charset="0"/>
                        </a:rPr>
                        <a:t>Enthalpy tạo thành của một chất chất là nhiệt kèm theo phản ứng tạo thành 1 mol chất đó từ các đơn chất bền nhất. </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Enthalpy của phản ứng là lượng nhiệt tỏa ra hay thu vào của một phản ứng hóa học trong đkc.</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Ví dụ: S(s) + 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–296,80 kJ/mol (enthalpy tạo thành)</a:t>
                      </a:r>
                    </a:p>
                    <a:p>
                      <a:pPr marR="74930" indent="22225" algn="just">
                        <a:lnSpc>
                          <a:spcPct val="115000"/>
                        </a:lnSpc>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Zn(s) + 2HCl(aq) → ZnCl</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(aq) + H</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(g)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 –152,6 kJ/mol (biến thiên enthalpy của phản ứng)</a:t>
                      </a:r>
                    </a:p>
                    <a:p>
                      <a:pPr marR="74930" indent="22225" algn="just">
                        <a:lnSpc>
                          <a:spcPct val="115000"/>
                        </a:lnSpc>
                        <a:spcAft>
                          <a:spcPts val="8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Câu 3: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Calibri" panose="020F0502020204030204" pitchFamily="34" charset="0"/>
                          <a:cs typeface="Times New Roman" panose="02020603050405020304" pitchFamily="18" charset="0"/>
                        </a:rPr>
                        <a:t>(SO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g) = – 296,80 kJ/mol là nhiệt lượng kèm theo khi tạo ra 1 mol SO</a:t>
                      </a:r>
                      <a:r>
                        <a:rPr lang="en-US" sz="20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a:effectLst/>
                          <a:latin typeface="Times New Roman" panose="02020603050405020304" pitchFamily="18" charset="0"/>
                          <a:ea typeface="Calibri" panose="020F0502020204030204" pitchFamily="34" charset="0"/>
                          <a:cs typeface="Times New Roman" panose="02020603050405020304" pitchFamily="18" charset="0"/>
                        </a:rPr>
                        <a:t> từ các đơn chất bền ở điều kiện chuẩn (sulfur rắn và oxygen phân tử).</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marR="74930" indent="22225" algn="just">
                        <a:lnSpc>
                          <a:spcPct val="115000"/>
                        </a:lnSpc>
                        <a:spcAft>
                          <a:spcPts val="800"/>
                        </a:spcAft>
                      </a:pPr>
                      <a:r>
                        <a:rPr lang="en-US" sz="2000" spc="-30">
                          <a:effectLst/>
                          <a:latin typeface="Times New Roman" panose="02020603050405020304" pitchFamily="18" charset="0"/>
                          <a:ea typeface="Calibri" panose="020F0502020204030204" pitchFamily="34" charset="0"/>
                          <a:cs typeface="Times New Roman" panose="02020603050405020304" pitchFamily="18" charset="0"/>
                        </a:rPr>
                        <a:t>Do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0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000" baseline="-25000">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&lt; 0, hợp chất SO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(g) bền hơn về mặt năng lượng so với các đơn chất bền S (s) và O</a:t>
                      </a:r>
                      <a:r>
                        <a:rPr lang="en-US" sz="2000" spc="-3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spc="-3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3931" marR="639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4333729"/>
                  </a:ext>
                </a:extLst>
              </a:tr>
            </a:tbl>
          </a:graphicData>
        </a:graphic>
      </p:graphicFrame>
      <p:sp>
        <p:nvSpPr>
          <p:cNvPr id="7" name="Slide Number Placeholder 6">
            <a:extLst>
              <a:ext uri="{FF2B5EF4-FFF2-40B4-BE49-F238E27FC236}">
                <a16:creationId xmlns:a16="http://schemas.microsoft.com/office/drawing/2014/main" id="{4046581F-8F2C-D12A-A91E-7CA37E6F5E91}"/>
              </a:ext>
            </a:extLst>
          </p:cNvPr>
          <p:cNvSpPr>
            <a:spLocks noGrp="1"/>
          </p:cNvSpPr>
          <p:nvPr>
            <p:ph type="sldNum" sz="quarter" idx="12"/>
          </p:nvPr>
        </p:nvSpPr>
        <p:spPr/>
        <p:txBody>
          <a:bodyPr/>
          <a:lstStyle/>
          <a:p>
            <a:fld id="{B8F674BA-2DE0-4D90-8561-25BA31F62F13}" type="slidenum">
              <a:rPr lang="en-US" smtClean="0"/>
              <a:t>36</a:t>
            </a:fld>
            <a:endParaRPr lang="en-US"/>
          </a:p>
        </p:txBody>
      </p:sp>
    </p:spTree>
    <p:extLst>
      <p:ext uri="{BB962C8B-B14F-4D97-AF65-F5344CB8AC3E}">
        <p14:creationId xmlns:p14="http://schemas.microsoft.com/office/powerpoint/2010/main" val="136920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2365990" y="301050"/>
            <a:ext cx="8460054"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8" name="Rectangle 5">
            <a:extLst>
              <a:ext uri="{FF2B5EF4-FFF2-40B4-BE49-F238E27FC236}">
                <a16:creationId xmlns:a16="http://schemas.microsoft.com/office/drawing/2014/main" id="{E7779BA2-56CB-CBE8-7470-5192368AD274}"/>
              </a:ext>
            </a:extLst>
          </p:cNvPr>
          <p:cNvSpPr>
            <a:spLocks noChangeArrowheads="1"/>
          </p:cNvSpPr>
          <p:nvPr/>
        </p:nvSpPr>
        <p:spPr bwMode="auto">
          <a:xfrm>
            <a:off x="798159" y="1166842"/>
            <a:ext cx="10595676" cy="45243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1pPr>
            <a:lvl2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2pPr>
            <a:lvl3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3pPr>
            <a:lvl4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4pPr>
            <a:lvl5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5pPr>
            <a:lvl6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6pPr>
            <a:lvl7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7pPr>
            <a:lvl8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8pPr>
            <a:lvl9pPr eaLnBrk="0" fontAlgn="base" hangingPunct="0">
              <a:spcBef>
                <a:spcPct val="0"/>
              </a:spcBef>
              <a:spcAft>
                <a:spcPct val="0"/>
              </a:spcAft>
              <a:tabLst>
                <a:tab pos="423863" algn="l"/>
                <a:tab pos="461963" algn="l"/>
              </a:tabLst>
              <a:defRPr>
                <a:solidFill>
                  <a:schemeClr val="tx1"/>
                </a:solidFill>
                <a:latin typeface="Arial" panose="020B0604020202020204" pitchFamily="34" charset="0"/>
              </a:defRPr>
            </a:lvl9pPr>
          </a:lstStyle>
          <a:p>
            <a:pPr marL="0" marR="0" lvl="0" indent="90488" algn="ctr" defTabSz="914400" rtl="0" eaLnBrk="0" fontAlgn="base" latinLnBrk="0" hangingPunct="0">
              <a:lnSpc>
                <a:spcPct val="100000"/>
              </a:lnSpc>
              <a:spcBef>
                <a:spcPct val="0"/>
              </a:spcBef>
              <a:spcAft>
                <a:spcPct val="0"/>
              </a:spcAft>
              <a:buClrTx/>
              <a:buSzTx/>
              <a:buFontTx/>
              <a:buNone/>
              <a:tabLst>
                <a:tab pos="423863" algn="l"/>
                <a:tab pos="461963"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a:t>
            </a:r>
            <a:r>
              <a:rPr kumimoji="0" lang="en-US" altLang="en-US" sz="2400" b="1"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90488" algn="l" defTabSz="914400" rtl="0" eaLnBrk="0" fontAlgn="base" latinLnBrk="0" hangingPunct="0">
              <a:lnSpc>
                <a:spcPct val="100000"/>
              </a:lnSpc>
              <a:spcBef>
                <a:spcPct val="0"/>
              </a:spcBef>
              <a:spcAft>
                <a:spcPct val="0"/>
              </a:spcAft>
              <a:buClrTx/>
              <a:buSzTx/>
              <a:buFontTx/>
              <a:buNone/>
              <a:tabLst>
                <a:tab pos="423863" algn="l"/>
                <a:tab pos="461963" algn="l"/>
              </a:tabLst>
            </a:pPr>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 1: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 sát hình 13.5 SGK mô tả sơ đồ biểu diễn biến thiên enthalpy của phản ứng. Nhận xét về giá trị của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(sp) so với </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H</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0</a:t>
            </a:r>
            <a:r>
              <a:rPr kumimoji="0" lang="en-US" altLang="en-US" sz="2400" b="0" i="0" u="none" strike="noStrike" cap="none" normalizeH="0" baseline="-3000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298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(cđ).</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a:p>
            <a:pPr defTabSz="914400"/>
            <a:r>
              <a:rPr kumimoji="0" lang="en-US" altLang="en-US" sz="24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2: </a:t>
            </a:r>
            <a:r>
              <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Cho hai phương trình nhiệt hóa học sau:</a:t>
            </a: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endPar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So sánh nhiệt giữa 2 phản ứng. Phản ứng nào xảy ra thuận lợi hơn?</a:t>
            </a:r>
            <a:endParaRPr lang="en-US" altLang="en-US" sz="2400">
              <a:latin typeface="Times New Roman" panose="02020603050405020304" pitchFamily="18" charset="0"/>
              <a:cs typeface="Times New Roman" panose="02020603050405020304" pitchFamily="18" charset="0"/>
              <a:sym typeface="Symbol" panose="05050102010706020507" pitchFamily="18" charset="2"/>
            </a:endParaRPr>
          </a:p>
          <a:p>
            <a:pPr lvl="0" defTabSz="914400"/>
            <a:r>
              <a:rPr lang="en-US" altLang="en-US" sz="2400" b="1">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Câu 3: </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Vẽ sơ đồ biểu diễn biến thiên enthalpy của phản ứng nhiệt phân CaCO</a:t>
            </a:r>
            <a:r>
              <a:rPr lang="en-US" altLang="en-US" sz="2400" baseline="-300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3</a:t>
            </a:r>
            <a:r>
              <a:rPr lang="en-US" altLang="en-US" sz="240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endParaRPr kumimoji="0" lang="en-US" altLang="en-US" sz="2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endParaRPr>
          </a:p>
          <a:p>
            <a:pPr lvl="0" defTabSz="914400"/>
            <a:r>
              <a:rPr lang="en-US" altLang="en-US" sz="2400">
                <a:latin typeface="Times New Roman" panose="02020603050405020304" pitchFamily="18" charset="0"/>
                <a:ea typeface="Calibri" panose="020F0502020204030204" pitchFamily="34" charset="0"/>
                <a:cs typeface="Times New Roman" panose="02020603050405020304" pitchFamily="18" charset="0"/>
              </a:rPr>
              <a:t>Từ kết quả giải thích vì sao khi nung vôi cần cung cấp nhiệt liên tục, nếu dừng cung cấp nhiệt phản ứng sẽ không tiếp diễn?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 name="Rectangle 9">
            <a:extLst>
              <a:ext uri="{FF2B5EF4-FFF2-40B4-BE49-F238E27FC236}">
                <a16:creationId xmlns:a16="http://schemas.microsoft.com/office/drawing/2014/main" id="{46C0871D-B490-077E-E3BC-5C4657B697C9}"/>
              </a:ext>
            </a:extLst>
          </p:cNvPr>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335EBCAD-81F8-F8E9-BD04-33F95759D51F}"/>
              </a:ext>
            </a:extLst>
          </p:cNvPr>
          <p:cNvPicPr>
            <a:picLocks noChangeAspect="1"/>
          </p:cNvPicPr>
          <p:nvPr/>
        </p:nvPicPr>
        <p:blipFill>
          <a:blip r:embed="rId2"/>
          <a:stretch>
            <a:fillRect/>
          </a:stretch>
        </p:blipFill>
        <p:spPr>
          <a:xfrm>
            <a:off x="895661" y="4343222"/>
            <a:ext cx="9078580" cy="622582"/>
          </a:xfrm>
          <a:prstGeom prst="rect">
            <a:avLst/>
          </a:prstGeom>
        </p:spPr>
      </p:pic>
      <p:pic>
        <p:nvPicPr>
          <p:cNvPr id="18" name="Picture 17">
            <a:extLst>
              <a:ext uri="{FF2B5EF4-FFF2-40B4-BE49-F238E27FC236}">
                <a16:creationId xmlns:a16="http://schemas.microsoft.com/office/drawing/2014/main" id="{62665088-54F9-129C-6BFD-0D7BEC00D8CF}"/>
              </a:ext>
            </a:extLst>
          </p:cNvPr>
          <p:cNvPicPr>
            <a:picLocks noChangeAspect="1"/>
          </p:cNvPicPr>
          <p:nvPr/>
        </p:nvPicPr>
        <p:blipFill>
          <a:blip r:embed="rId3"/>
          <a:stretch>
            <a:fillRect/>
          </a:stretch>
        </p:blipFill>
        <p:spPr>
          <a:xfrm>
            <a:off x="1268842" y="2682313"/>
            <a:ext cx="8326714" cy="901398"/>
          </a:xfrm>
          <a:prstGeom prst="rect">
            <a:avLst/>
          </a:prstGeom>
        </p:spPr>
      </p:pic>
      <p:sp>
        <p:nvSpPr>
          <p:cNvPr id="3" name="Slide Number Placeholder 2">
            <a:extLst>
              <a:ext uri="{FF2B5EF4-FFF2-40B4-BE49-F238E27FC236}">
                <a16:creationId xmlns:a16="http://schemas.microsoft.com/office/drawing/2014/main" id="{6F6D78DF-2828-D7AD-439E-293BF21CBB10}"/>
              </a:ext>
            </a:extLst>
          </p:cNvPr>
          <p:cNvSpPr>
            <a:spLocks noGrp="1"/>
          </p:cNvSpPr>
          <p:nvPr>
            <p:ph type="sldNum" sz="quarter" idx="12"/>
          </p:nvPr>
        </p:nvSpPr>
        <p:spPr/>
        <p:txBody>
          <a:bodyPr/>
          <a:lstStyle/>
          <a:p>
            <a:fld id="{B8F674BA-2DE0-4D90-8561-25BA31F62F13}" type="slidenum">
              <a:rPr lang="en-US" smtClean="0"/>
              <a:t>37</a:t>
            </a:fld>
            <a:endParaRPr lang="en-US"/>
          </a:p>
        </p:txBody>
      </p:sp>
    </p:spTree>
    <p:extLst>
      <p:ext uri="{BB962C8B-B14F-4D97-AF65-F5344CB8AC3E}">
        <p14:creationId xmlns:p14="http://schemas.microsoft.com/office/powerpoint/2010/main" val="3453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B15DCF6-4FA9-476E-8CE0-B8D8DD8A30D6}"/>
              </a:ext>
            </a:extLst>
          </p:cNvPr>
          <p:cNvSpPr/>
          <p:nvPr/>
        </p:nvSpPr>
        <p:spPr>
          <a:xfrm>
            <a:off x="1606861" y="161925"/>
            <a:ext cx="731520" cy="731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5</a:t>
            </a:r>
          </a:p>
        </p:txBody>
      </p:sp>
      <p:cxnSp>
        <p:nvCxnSpPr>
          <p:cNvPr id="10" name="Straight Connector 9">
            <a:extLst>
              <a:ext uri="{FF2B5EF4-FFF2-40B4-BE49-F238E27FC236}">
                <a16:creationId xmlns:a16="http://schemas.microsoft.com/office/drawing/2014/main" id="{20B6B25E-B1BA-4536-BE30-EC0D01E57B07}"/>
              </a:ext>
            </a:extLst>
          </p:cNvPr>
          <p:cNvCxnSpPr>
            <a:cxnSpLocks/>
            <a:stCxn id="9" idx="4"/>
          </p:cNvCxnSpPr>
          <p:nvPr/>
        </p:nvCxnSpPr>
        <p:spPr>
          <a:xfrm flipV="1">
            <a:off x="1972622" y="885825"/>
            <a:ext cx="8695379" cy="7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9D774D-2F86-4DDA-87C8-56AA7A271350}"/>
              </a:ext>
            </a:extLst>
          </p:cNvPr>
          <p:cNvSpPr txBox="1"/>
          <p:nvPr/>
        </p:nvSpPr>
        <p:spPr>
          <a:xfrm>
            <a:off x="2365990" y="301050"/>
            <a:ext cx="7974632"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Ý NGHĨA CỦA DẤU VÀ GIÁ TRỊ </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3200" b="1" baseline="30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3200" b="1" baseline="-25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32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a:solidFill>
                <a:srgbClr val="C00000"/>
              </a:solidFill>
              <a:latin typeface="Arial" panose="020B0604020202020204" pitchFamily="34" charset="0"/>
              <a:cs typeface="Arial" panose="020B0604020202020204" pitchFamily="34" charset="0"/>
            </a:endParaRPr>
          </a:p>
        </p:txBody>
      </p:sp>
      <p:sp>
        <p:nvSpPr>
          <p:cNvPr id="16" name="Rectangle 9">
            <a:extLst>
              <a:ext uri="{FF2B5EF4-FFF2-40B4-BE49-F238E27FC236}">
                <a16:creationId xmlns:a16="http://schemas.microsoft.com/office/drawing/2014/main" id="{46C0871D-B490-077E-E3BC-5C4657B697C9}"/>
              </a:ext>
            </a:extLst>
          </p:cNvPr>
          <p:cNvSpPr>
            <a:spLocks noChangeArrowheads="1"/>
          </p:cNvSpPr>
          <p:nvPr/>
        </p:nvSpPr>
        <p:spPr bwMode="auto">
          <a:xfrm>
            <a:off x="71196" y="3935284"/>
            <a:ext cx="115469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0488"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p>
        </p:txBody>
      </p:sp>
      <p:graphicFrame>
        <p:nvGraphicFramePr>
          <p:cNvPr id="2" name="Table 1">
            <a:extLst>
              <a:ext uri="{FF2B5EF4-FFF2-40B4-BE49-F238E27FC236}">
                <a16:creationId xmlns:a16="http://schemas.microsoft.com/office/drawing/2014/main" id="{B6F5566B-AB75-EBF1-FF93-9CD5E7876C91}"/>
              </a:ext>
            </a:extLst>
          </p:cNvPr>
          <p:cNvGraphicFramePr>
            <a:graphicFrameLocks noGrp="1"/>
          </p:cNvGraphicFramePr>
          <p:nvPr>
            <p:extLst>
              <p:ext uri="{D42A27DB-BD31-4B8C-83A1-F6EECF244321}">
                <p14:modId xmlns:p14="http://schemas.microsoft.com/office/powerpoint/2010/main" val="363623401"/>
              </p:ext>
            </p:extLst>
          </p:nvPr>
        </p:nvGraphicFramePr>
        <p:xfrm>
          <a:off x="1493153" y="1147180"/>
          <a:ext cx="9654315" cy="5161153"/>
        </p:xfrm>
        <a:graphic>
          <a:graphicData uri="http://schemas.openxmlformats.org/drawingml/2006/table">
            <a:tbl>
              <a:tblPr firstRow="1" firstCol="1" bandRow="1"/>
              <a:tblGrid>
                <a:gridCol w="9654315">
                  <a:extLst>
                    <a:ext uri="{9D8B030D-6E8A-4147-A177-3AD203B41FA5}">
                      <a16:colId xmlns:a16="http://schemas.microsoft.com/office/drawing/2014/main" val="2799646797"/>
                    </a:ext>
                  </a:extLst>
                </a:gridCol>
              </a:tblGrid>
              <a:tr h="0">
                <a:tc>
                  <a:txBody>
                    <a:bodyPr/>
                    <a:lstStyle/>
                    <a:p>
                      <a:pPr algn="ctr">
                        <a:lnSpc>
                          <a:spcPct val="115000"/>
                        </a:lnSpc>
                        <a:spcAft>
                          <a:spcPts val="800"/>
                        </a:spcAft>
                        <a:tabLst>
                          <a:tab pos="18034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TRẢ LỜI PHIẾU HỌC TẬP SỐ</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R="12446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1: </a:t>
                      </a:r>
                      <a:r>
                        <a:rPr lang="en-US" sz="2400">
                          <a:effectLst/>
                          <a:latin typeface="Times New Roman" panose="02020603050405020304" pitchFamily="18" charset="0"/>
                          <a:ea typeface="Calibri" panose="020F0502020204030204" pitchFamily="34" charset="0"/>
                          <a:cs typeface="Times New Roman" panose="02020603050405020304" pitchFamily="18" charset="0"/>
                        </a:rPr>
                        <a:t>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(sp) &lt; giá trị của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(cđ) </a:t>
                      </a:r>
                    </a:p>
                    <a:p>
                      <a:pPr marR="124460" indent="22225" algn="just">
                        <a:lnSpc>
                          <a:spcPct val="115000"/>
                        </a:lnSpc>
                        <a:spcAft>
                          <a:spcPts val="800"/>
                        </a:spcAft>
                      </a:pPr>
                      <a:r>
                        <a:rPr lang="en-US" sz="2400">
                          <a:effectLst/>
                          <a:latin typeface="Cambria Math" panose="02040503050406030204" pitchFamily="18" charset="0"/>
                          <a:ea typeface="Calibri" panose="020F0502020204030204" pitchFamily="34" charset="0"/>
                          <a:cs typeface="Cambria Math" panose="02040503050406030204" pitchFamily="18" charset="0"/>
                        </a:rPr>
                        <a:t>⇒</a:t>
                      </a: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2400" b="0" baseline="30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0" baseline="-25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298</a:t>
                      </a:r>
                      <a:r>
                        <a:rPr lang="en-US" sz="24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effectLst/>
                          <a:latin typeface="Times New Roman" panose="02020603050405020304" pitchFamily="18" charset="0"/>
                          <a:ea typeface="Calibri" panose="020F0502020204030204" pitchFamily="34" charset="0"/>
                          <a:cs typeface="Times New Roman" panose="02020603050405020304" pitchFamily="18" charset="0"/>
                        </a:rPr>
                        <a:t>&lt; 0: Phản ứng toả nhiệt.</a:t>
                      </a:r>
                    </a:p>
                    <a:p>
                      <a:pPr marR="74930" indent="22225" algn="just">
                        <a:lnSpc>
                          <a:spcPct val="115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400">
                          <a:effectLst/>
                          <a:latin typeface="Times New Roman" panose="02020603050405020304" pitchFamily="18" charset="0"/>
                          <a:ea typeface="Calibri" panose="020F0502020204030204" pitchFamily="34" charset="0"/>
                          <a:cs typeface="Times New Roman" panose="02020603050405020304" pitchFamily="18" charset="0"/>
                        </a:rPr>
                        <a:t> Phản ứng (2) toả ra lượng nhiệt lớn hơn nên xảy ra thuận lợi hơn.</a:t>
                      </a:r>
                    </a:p>
                    <a:p>
                      <a:pPr>
                        <a:lnSpc>
                          <a:spcPct val="115000"/>
                        </a:lnSpc>
                        <a:spcAft>
                          <a:spcPts val="800"/>
                        </a:spcAft>
                        <a:tabLst>
                          <a:tab pos="424180" algn="l"/>
                          <a:tab pos="462280" algn="l"/>
                        </a:tabLs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en-US" sz="2400">
                          <a:effectLst/>
                          <a:latin typeface="Times New Roman" panose="02020603050405020304" pitchFamily="18" charset="0"/>
                          <a:ea typeface="Calibri" panose="020F0502020204030204" pitchFamily="34" charset="0"/>
                          <a:cs typeface="Times New Roman" panose="02020603050405020304" pitchFamily="18" charset="0"/>
                        </a:rPr>
                        <a:t> Sơ đồ biểu diễn biến thiên enthalpy của phản ứng nhiệt phân CaCO</a:t>
                      </a:r>
                      <a:r>
                        <a:rPr lang="en-US" sz="2400" baseline="-25000">
                          <a:effectLst/>
                          <a:latin typeface="Times New Roman" panose="02020603050405020304" pitchFamily="18" charset="0"/>
                          <a:ea typeface="Calibri" panose="020F0502020204030204" pitchFamily="34" charset="0"/>
                          <a:cs typeface="Times New Roman" panose="02020603050405020304" pitchFamily="18" charset="0"/>
                        </a:rPr>
                        <a:t>3</a:t>
                      </a: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tabLst>
                          <a:tab pos="424180" algn="l"/>
                          <a:tab pos="462280" algn="l"/>
                        </a:tabLst>
                      </a:pPr>
                      <a:endParaRPr lang="en-US" sz="2400" baseline="-25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069873"/>
                  </a:ext>
                </a:extLst>
              </a:tr>
            </a:tbl>
          </a:graphicData>
        </a:graphic>
      </p:graphicFrame>
      <p:pic>
        <p:nvPicPr>
          <p:cNvPr id="9217" name="Picture 40" descr="A picture containing diagram&#10;&#10;Description automatically generated">
            <a:extLst>
              <a:ext uri="{FF2B5EF4-FFF2-40B4-BE49-F238E27FC236}">
                <a16:creationId xmlns:a16="http://schemas.microsoft.com/office/drawing/2014/main" id="{86BB01F3-DC56-957C-895B-2D0DABB04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408" y="3770490"/>
            <a:ext cx="3674244" cy="22198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4B3E9C9-B02C-26BC-D84D-99A2718038F0}"/>
              </a:ext>
            </a:extLst>
          </p:cNvPr>
          <p:cNvSpPr>
            <a:spLocks noGrp="1"/>
          </p:cNvSpPr>
          <p:nvPr>
            <p:ph type="sldNum" sz="quarter" idx="12"/>
          </p:nvPr>
        </p:nvSpPr>
        <p:spPr/>
        <p:txBody>
          <a:bodyPr/>
          <a:lstStyle/>
          <a:p>
            <a:fld id="{B8F674BA-2DE0-4D90-8561-25BA31F62F13}" type="slidenum">
              <a:rPr lang="en-US" smtClean="0"/>
              <a:t>38</a:t>
            </a:fld>
            <a:endParaRPr lang="en-US"/>
          </a:p>
        </p:txBody>
      </p:sp>
    </p:spTree>
    <p:extLst>
      <p:ext uri="{BB962C8B-B14F-4D97-AF65-F5344CB8AC3E}">
        <p14:creationId xmlns:p14="http://schemas.microsoft.com/office/powerpoint/2010/main" val="4485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4827" y="1046438"/>
            <a:ext cx="8841565" cy="2000548"/>
          </a:xfrm>
          <a:prstGeom prst="rect">
            <a:avLst/>
          </a:prstGeom>
          <a:noFill/>
          <a:ln w="28575">
            <a:solidFill>
              <a:srgbClr val="FFC000"/>
            </a:solidFill>
          </a:ln>
        </p:spPr>
        <p:txBody>
          <a:bodyPr wrap="square" rtlCol="0">
            <a:spAutoFit/>
          </a:bodyPr>
          <a:lstStyle/>
          <a:p>
            <a:pPr algn="ctr"/>
            <a:r>
              <a:rPr lang="en-US" sz="3600" b="1">
                <a:solidFill>
                  <a:srgbClr val="FF0000"/>
                </a:solidFill>
              </a:rPr>
              <a:t>BÀI TẬP VỀ NHÀ</a:t>
            </a:r>
          </a:p>
          <a:p>
            <a:pPr algn="ctr"/>
            <a:r>
              <a:rPr lang="en-US" sz="4400">
                <a:latin typeface="Times New Roman" panose="02020603050405020304" pitchFamily="18" charset="0"/>
                <a:ea typeface="Calibri" panose="020F0502020204030204" pitchFamily="34" charset="0"/>
              </a:rPr>
              <a:t>T</a:t>
            </a:r>
            <a:r>
              <a:rPr lang="en-US" sz="4400">
                <a:effectLst/>
                <a:latin typeface="Times New Roman" panose="02020603050405020304" pitchFamily="18" charset="0"/>
                <a:ea typeface="Calibri" panose="020F0502020204030204" pitchFamily="34" charset="0"/>
              </a:rPr>
              <a:t>óm tắt nội dung chính của bài học bằng sơ đồ tư duy hoặc infographic.</a:t>
            </a:r>
            <a:endParaRPr lang="en-US" sz="6000" b="1">
              <a:solidFill>
                <a:srgbClr val="FF0000"/>
              </a:solidFill>
            </a:endParaRPr>
          </a:p>
        </p:txBody>
      </p:sp>
      <p:sp>
        <p:nvSpPr>
          <p:cNvPr id="3" name="Slide Number Placeholder 2">
            <a:extLst>
              <a:ext uri="{FF2B5EF4-FFF2-40B4-BE49-F238E27FC236}">
                <a16:creationId xmlns:a16="http://schemas.microsoft.com/office/drawing/2014/main" id="{C8AEE7AA-F309-C625-E5DD-5AF614B4A89F}"/>
              </a:ext>
            </a:extLst>
          </p:cNvPr>
          <p:cNvSpPr>
            <a:spLocks noGrp="1"/>
          </p:cNvSpPr>
          <p:nvPr>
            <p:ph type="sldNum" sz="quarter" idx="12"/>
          </p:nvPr>
        </p:nvSpPr>
        <p:spPr/>
        <p:txBody>
          <a:bodyPr/>
          <a:lstStyle/>
          <a:p>
            <a:fld id="{B8F674BA-2DE0-4D90-8561-25BA31F62F13}" type="slidenum">
              <a:rPr lang="en-US" smtClean="0"/>
              <a:t>39</a:t>
            </a:fld>
            <a:endParaRPr lang="en-US"/>
          </a:p>
        </p:txBody>
      </p:sp>
    </p:spTree>
    <p:extLst>
      <p:ext uri="{BB962C8B-B14F-4D97-AF65-F5344CB8AC3E}">
        <p14:creationId xmlns:p14="http://schemas.microsoft.com/office/powerpoint/2010/main" val="33097571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222069"/>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latin typeface="Arial" panose="020B0604020202020204" pitchFamily="34" charset="0"/>
                <a:cs typeface="Arial" panose="020B0604020202020204" pitchFamily="34" charset="0"/>
              </a:rPr>
              <a:t>II, THIẾT BỊ DẠY HỌC VÀ HỌC LIỆU</a:t>
            </a:r>
            <a:endParaRPr lang="en-US" sz="3200" b="1"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27A2E55E-8870-9D08-283E-C665FE67D0BF}"/>
              </a:ext>
            </a:extLst>
          </p:cNvPr>
          <p:cNvSpPr>
            <a:spLocks noGrp="1"/>
          </p:cNvSpPr>
          <p:nvPr>
            <p:ph type="sldNum" sz="quarter" idx="12"/>
          </p:nvPr>
        </p:nvSpPr>
        <p:spPr/>
        <p:txBody>
          <a:bodyPr/>
          <a:lstStyle/>
          <a:p>
            <a:fld id="{B8F674BA-2DE0-4D90-8561-25BA31F62F13}" type="slidenum">
              <a:rPr lang="en-US" smtClean="0"/>
              <a:t>4</a:t>
            </a:fld>
            <a:endParaRPr lang="en-US"/>
          </a:p>
        </p:txBody>
      </p:sp>
      <p:pic>
        <p:nvPicPr>
          <p:cNvPr id="2" name="Picture 1"/>
          <p:cNvPicPr>
            <a:picLocks noChangeAspect="1"/>
          </p:cNvPicPr>
          <p:nvPr/>
        </p:nvPicPr>
        <p:blipFill>
          <a:blip r:embed="rId2"/>
          <a:stretch>
            <a:fillRect/>
          </a:stretch>
        </p:blipFill>
        <p:spPr>
          <a:xfrm>
            <a:off x="1524000" y="862149"/>
            <a:ext cx="9144000" cy="5510036"/>
          </a:xfrm>
          <a:prstGeom prst="rect">
            <a:avLst/>
          </a:prstGeom>
        </p:spPr>
      </p:pic>
    </p:spTree>
    <p:extLst>
      <p:ext uri="{BB962C8B-B14F-4D97-AF65-F5344CB8AC3E}">
        <p14:creationId xmlns:p14="http://schemas.microsoft.com/office/powerpoint/2010/main" val="65336552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C4E418-F513-44A6-BE8F-B793F6E7095B}"/>
              </a:ext>
            </a:extLst>
          </p:cNvPr>
          <p:cNvSpPr>
            <a:spLocks noGrp="1"/>
          </p:cNvSpPr>
          <p:nvPr>
            <p:ph type="subTitle" idx="1"/>
          </p:nvPr>
        </p:nvSpPr>
        <p:spPr>
          <a:xfrm>
            <a:off x="2309247" y="2749721"/>
            <a:ext cx="6142420" cy="977621"/>
          </a:xfrm>
        </p:spPr>
        <p:txBody>
          <a:bodyPr>
            <a:normAutofit fontScale="92500"/>
          </a:bodyPr>
          <a:lstStyle/>
          <a:p>
            <a:pPr algn="ctr"/>
            <a:r>
              <a:rPr lang="en-US" sz="4000" b="1" cap="none" dirty="0">
                <a:ln w="22225">
                  <a:solidFill>
                    <a:schemeClr val="accent2"/>
                  </a:solidFill>
                  <a:prstDash val="solid"/>
                </a:ln>
                <a:solidFill>
                  <a:schemeClr val="accent2">
                    <a:lumMod val="40000"/>
                    <a:lumOff val="60000"/>
                  </a:schemeClr>
                </a:solidFill>
              </a:rPr>
              <a:t>TRÒ CHƠI LẬT MẢNH GHÉP</a:t>
            </a:r>
          </a:p>
        </p:txBody>
      </p:sp>
      <p:pic>
        <p:nvPicPr>
          <p:cNvPr id="1026" name="Picture 2">
            <a:extLst>
              <a:ext uri="{FF2B5EF4-FFF2-40B4-BE49-F238E27FC236}">
                <a16:creationId xmlns:a16="http://schemas.microsoft.com/office/drawing/2014/main" id="{D0B0D412-E1A7-4056-91B7-A021BCD1500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60838" y="959987"/>
            <a:ext cx="2138516" cy="1669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FEC1C8-3CF6-4138-BE63-C1169EBFEC7A}"/>
              </a:ext>
            </a:extLst>
          </p:cNvPr>
          <p:cNvSpPr/>
          <p:nvPr/>
        </p:nvSpPr>
        <p:spPr>
          <a:xfrm>
            <a:off x="3160178" y="185267"/>
            <a:ext cx="416011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b="1">
                <a:ln w="22225">
                  <a:solidFill>
                    <a:srgbClr val="DE478E"/>
                  </a:solidFill>
                  <a:prstDash val="solid"/>
                </a:ln>
                <a:solidFill>
                  <a:srgbClr val="DE478E">
                    <a:lumMod val="40000"/>
                    <a:lumOff val="60000"/>
                  </a:srgbClr>
                </a:solidFill>
                <a:latin typeface="Gill Sans MT" panose="020B0502020104020203"/>
              </a:rPr>
              <a:t>LUYỆN TẬP</a:t>
            </a:r>
            <a:endParaRPr kumimoji="0" lang="en-US" sz="5400" b="1" i="0" u="none" strike="noStrike" kern="1200" cap="none" spc="0" normalizeH="0" baseline="0" noProof="0" dirty="0">
              <a:ln w="22225">
                <a:solidFill>
                  <a:srgbClr val="DE478E"/>
                </a:solidFill>
                <a:prstDash val="solid"/>
              </a:ln>
              <a:solidFill>
                <a:srgbClr val="DE478E">
                  <a:lumMod val="40000"/>
                  <a:lumOff val="60000"/>
                </a:srgbClr>
              </a:solidFill>
              <a:effectLst/>
              <a:uLnTx/>
              <a:uFillTx/>
              <a:latin typeface="Gill Sans MT" panose="020B0502020104020203"/>
              <a:ea typeface="+mn-ea"/>
              <a:cs typeface="+mn-cs"/>
            </a:endParaRPr>
          </a:p>
        </p:txBody>
      </p:sp>
      <p:sp>
        <p:nvSpPr>
          <p:cNvPr id="6" name="Speech Bubble: Oval 5">
            <a:extLst>
              <a:ext uri="{FF2B5EF4-FFF2-40B4-BE49-F238E27FC236}">
                <a16:creationId xmlns:a16="http://schemas.microsoft.com/office/drawing/2014/main" id="{33A47BC8-E9FC-48FE-8A5E-B65990E9900F}"/>
              </a:ext>
            </a:extLst>
          </p:cNvPr>
          <p:cNvSpPr/>
          <p:nvPr/>
        </p:nvSpPr>
        <p:spPr>
          <a:xfrm>
            <a:off x="8289436" y="1290544"/>
            <a:ext cx="3930179" cy="2729091"/>
          </a:xfrm>
          <a:prstGeom prst="wedgeEllipseCallout">
            <a:avLst>
              <a:gd name="adj1" fmla="val -63524"/>
              <a:gd name="adj2" fmla="val 657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Em hãy chọn câu hỏi bất kì, trả lời đúng sẽ mở được 1 mảnh ghép của bức tranh bí mật.</a:t>
            </a:r>
          </a:p>
        </p:txBody>
      </p:sp>
      <p:pic>
        <p:nvPicPr>
          <p:cNvPr id="10" name="Picture 4" descr="question mark what Sticker by Aminal Stickers">
            <a:extLst>
              <a:ext uri="{FF2B5EF4-FFF2-40B4-BE49-F238E27FC236}">
                <a16:creationId xmlns:a16="http://schemas.microsoft.com/office/drawing/2014/main" id="{FC884C4A-AAE2-46BE-9717-19C06135CA0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2605" y="3577406"/>
            <a:ext cx="2007316" cy="2007316"/>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67D02A4-7534-4D24-8646-531560AC16A0}"/>
              </a:ext>
            </a:extLst>
          </p:cNvPr>
          <p:cNvSpPr/>
          <p:nvPr/>
        </p:nvSpPr>
        <p:spPr>
          <a:xfrm>
            <a:off x="44121" y="3727342"/>
            <a:ext cx="3930179" cy="2270096"/>
          </a:xfrm>
          <a:prstGeom prst="wedgeEllipseCallout">
            <a:avLst>
              <a:gd name="adj1" fmla="val 85829"/>
              <a:gd name="adj2" fmla="val -85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panose="020B0502020104020203"/>
                <a:ea typeface="+mn-ea"/>
                <a:cs typeface="+mn-cs"/>
              </a:rPr>
              <a:t>Hãy đoán xem hình ảnh bí mật ẩn sau các mảnh ghép là gì nhé!</a:t>
            </a:r>
          </a:p>
        </p:txBody>
      </p:sp>
      <p:sp>
        <p:nvSpPr>
          <p:cNvPr id="5" name="Slide Number Placeholder 4">
            <a:extLst>
              <a:ext uri="{FF2B5EF4-FFF2-40B4-BE49-F238E27FC236}">
                <a16:creationId xmlns:a16="http://schemas.microsoft.com/office/drawing/2014/main" id="{2B972DFD-F5A0-5085-7869-75F728C09EF7}"/>
              </a:ext>
            </a:extLst>
          </p:cNvPr>
          <p:cNvSpPr>
            <a:spLocks noGrp="1"/>
          </p:cNvSpPr>
          <p:nvPr>
            <p:ph type="sldNum" sz="quarter" idx="12"/>
          </p:nvPr>
        </p:nvSpPr>
        <p:spPr/>
        <p:txBody>
          <a:bodyPr/>
          <a:lstStyle/>
          <a:p>
            <a:fld id="{B101FEF4-1AE9-4F49-BE45-C740CEDE9FE1}" type="slidenum">
              <a:rPr lang="en-US" smtClean="0"/>
              <a:t>40</a:t>
            </a:fld>
            <a:endParaRPr lang="en-US"/>
          </a:p>
        </p:txBody>
      </p:sp>
    </p:spTree>
    <p:extLst>
      <p:ext uri="{BB962C8B-B14F-4D97-AF65-F5344CB8AC3E}">
        <p14:creationId xmlns:p14="http://schemas.microsoft.com/office/powerpoint/2010/main" val="1295621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2" presetClass="entr" presetSubtype="4"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4000"/>
                            </p:stCondLst>
                            <p:childTnLst>
                              <p:par>
                                <p:cTn id="20" presetID="16" presetClass="entr" presetSubtype="21" fill="hold"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500"/>
                            </p:stCondLst>
                            <p:childTnLst>
                              <p:par>
                                <p:cTn id="24" presetID="6" presetClass="entr" presetSubtype="16"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par>
                          <p:cTn id="27" fill="hold">
                            <p:stCondLst>
                              <p:cond delay="8500"/>
                            </p:stCondLst>
                            <p:childTnLst>
                              <p:par>
                                <p:cTn id="28" presetID="6" presetClass="entr" presetSubtype="16" fill="hold" grpId="0" nodeType="after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king soda là gì? 5 Công dụng của Baking soda nhân viên khách sạn – nhà  hàng cần biết">
            <a:extLst>
              <a:ext uri="{FF2B5EF4-FFF2-40B4-BE49-F238E27FC236}">
                <a16:creationId xmlns:a16="http://schemas.microsoft.com/office/drawing/2014/main" id="{558FC831-6386-4EB6-3C51-4DA6473EAB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008" y="1123541"/>
            <a:ext cx="6729545" cy="448636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0" y="7620"/>
            <a:ext cx="12187269" cy="6858767"/>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8199" y="739518"/>
            <a:ext cx="2651990" cy="2651990"/>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4326" y="1090668"/>
            <a:ext cx="2639810" cy="2639810"/>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0378" y="738007"/>
            <a:ext cx="2639810" cy="2645893"/>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703" y="-671549"/>
            <a:ext cx="609600" cy="6096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2" name="TextBox 1">
            <a:extLst>
              <a:ext uri="{FF2B5EF4-FFF2-40B4-BE49-F238E27FC236}">
                <a16:creationId xmlns:a16="http://schemas.microsoft.com/office/drawing/2014/main" id="{B903BADC-47B9-4E2A-9E7A-F2D5457926C5}"/>
              </a:ext>
            </a:extLst>
          </p:cNvPr>
          <p:cNvSpPr txBox="1"/>
          <p:nvPr/>
        </p:nvSpPr>
        <p:spPr>
          <a:xfrm>
            <a:off x="2888251" y="6182188"/>
            <a:ext cx="8124602"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ĐI TÌM HÌNH ẢNH BÍ MẬT ẨN SAU MẢNH GHÉP CÁC EM NHÉ!!</a:t>
            </a:r>
          </a:p>
        </p:txBody>
      </p:sp>
      <p:sp>
        <p:nvSpPr>
          <p:cNvPr id="5" name="Slide Number Placeholder 4">
            <a:extLst>
              <a:ext uri="{FF2B5EF4-FFF2-40B4-BE49-F238E27FC236}">
                <a16:creationId xmlns:a16="http://schemas.microsoft.com/office/drawing/2014/main" id="{714ECADA-B6AB-5073-8AE2-31AB8A74C1CE}"/>
              </a:ext>
            </a:extLst>
          </p:cNvPr>
          <p:cNvSpPr>
            <a:spLocks noGrp="1"/>
          </p:cNvSpPr>
          <p:nvPr>
            <p:ph type="sldNum" sz="quarter" idx="12"/>
          </p:nvPr>
        </p:nvSpPr>
        <p:spPr/>
        <p:txBody>
          <a:bodyPr/>
          <a:lstStyle/>
          <a:p>
            <a:fld id="{B8F674BA-2DE0-4D90-8561-25BA31F62F13}" type="slidenum">
              <a:rPr lang="en-US" smtClean="0"/>
              <a:t>41</a:t>
            </a:fld>
            <a:endParaRPr lang="en-US"/>
          </a:p>
        </p:txBody>
      </p:sp>
    </p:spTree>
    <p:extLst>
      <p:ext uri="{BB962C8B-B14F-4D97-AF65-F5344CB8AC3E}">
        <p14:creationId xmlns:p14="http://schemas.microsoft.com/office/powerpoint/2010/main" val="39918729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88622" y="410935"/>
            <a:ext cx="1066880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pPr>
            <a:r>
              <a:rPr kumimoji="0" lang="en-US" sz="2200" b="1" i="0" u="none" strike="noStrike" kern="1200" cap="none" spc="0" normalizeH="0" baseline="0" noProof="0">
                <a:ln>
                  <a:noFill/>
                </a:ln>
                <a:solidFill>
                  <a:prstClr val="white"/>
                </a:solidFill>
                <a:effectLst/>
                <a:uLnTx/>
                <a:uFillTx/>
                <a:latin typeface="Times New Roman" panose="02020603050405020304" pitchFamily="18" charset="0"/>
              </a:rPr>
              <a:t>Câu 1: </a:t>
            </a:r>
            <a:r>
              <a:rPr lang="vi-VN" sz="2200" b="1">
                <a:solidFill>
                  <a:prstClr val="white"/>
                </a:solidFill>
                <a:latin typeface="Times New Roman" panose="02020603050405020304" pitchFamily="18" charset="0"/>
              </a:rPr>
              <a:t>Sơ đồ biểu diễn biến thiên enthalpy của phản ứng:  A + B </a:t>
            </a:r>
            <a:r>
              <a:rPr lang="vi-VN"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vi-VN" sz="2200" b="1">
                <a:solidFill>
                  <a:prstClr val="white"/>
                </a:solidFill>
                <a:latin typeface="Times New Roman" panose="02020603050405020304" pitchFamily="18" charset="0"/>
              </a:rPr>
              <a:t>C + D có dạng:</a:t>
            </a:r>
            <a:endParaRPr lang="en-US" sz="2200" b="1">
              <a:solidFill>
                <a:prstClr val="white"/>
              </a:solidFill>
              <a:latin typeface="Times New Roman" panose="02020603050405020304" pitchFamily="18" charset="0"/>
            </a:endParaRPr>
          </a:p>
          <a:p>
            <a:pPr algn="just">
              <a:lnSpc>
                <a:spcPct val="115000"/>
              </a:lnSpc>
              <a:spcAft>
                <a:spcPts val="800"/>
              </a:spcAft>
            </a:pPr>
            <a:r>
              <a:rPr lang="en-US" sz="2200">
                <a:latin typeface="Times New Roman" panose="02020603050405020304" pitchFamily="18" charset="0"/>
                <a:cs typeface="Times New Roman" panose="02020603050405020304" pitchFamily="18" charset="0"/>
              </a:rPr>
              <a:t>Phát biểu nào sau đây là đúng?</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vi-VN" sz="2200">
                <a:latin typeface="Times New Roman" panose="02020603050405020304" pitchFamily="18" charset="0"/>
                <a:ea typeface="Times New Roman" panose="02020603050405020304" pitchFamily="18" charset="0"/>
                <a:cs typeface="Times New Roman" panose="02020603050405020304" pitchFamily="18" charset="0"/>
              </a:rPr>
              <a:t>A.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t</a:t>
            </a:r>
            <a:r>
              <a:rPr lang="vi-VN" sz="2200">
                <a:latin typeface="Times New Roman" panose="02020603050405020304" pitchFamily="18" charset="0"/>
                <a:ea typeface="Yu Mincho" panose="02020400000000000000" pitchFamily="18" charset="-128"/>
                <a:cs typeface="Times New Roman" panose="02020603050405020304" pitchFamily="18" charset="0"/>
              </a:rPr>
              <a:t>oả nhiệt</a:t>
            </a:r>
            <a:r>
              <a:rPr lang="en-US" sz="2200">
                <a:latin typeface="Times New Roman" panose="02020603050405020304" pitchFamily="18" charset="0"/>
                <a:ea typeface="Yu Mincho" panose="02020400000000000000" pitchFamily="18" charset="-128"/>
                <a:cs typeface="Times New Roman" panose="02020603050405020304" pitchFamily="18" charset="0"/>
              </a:rPr>
              <a:t>.           </a:t>
            </a:r>
            <a:r>
              <a:rPr lang="en-US" sz="2200">
                <a:latin typeface="Times New Roman" panose="02020603050405020304" pitchFamily="18" charset="0"/>
                <a:ea typeface="Times New Roman" panose="02020603050405020304" pitchFamily="18" charset="0"/>
                <a:cs typeface="Times New Roman" panose="02020603050405020304" pitchFamily="18" charset="0"/>
              </a:rPr>
              <a:t>B.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hấp thụ nhiệt lượng từ môi trường xung quanh.</a:t>
            </a:r>
            <a:endParaRPr lang="en-US" sz="220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r>
              <a:rPr lang="en-US" sz="2200">
                <a:latin typeface="Times New Roman" panose="02020603050405020304" pitchFamily="18" charset="0"/>
                <a:ea typeface="Times New Roman" panose="02020603050405020304" pitchFamily="18" charset="0"/>
                <a:cs typeface="Times New Roman" panose="02020603050405020304" pitchFamily="18" charset="0"/>
              </a:rPr>
              <a:t>C.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a:t>
            </a:r>
            <a:r>
              <a:rPr lang="en-US" sz="2200">
                <a:latin typeface="Times New Roman" panose="02020603050405020304" pitchFamily="18" charset="0"/>
                <a:ea typeface="Yu Mincho" panose="02020400000000000000" pitchFamily="18" charset="-128"/>
                <a:cs typeface="Times New Roman" panose="02020603050405020304" pitchFamily="18" charset="0"/>
              </a:rPr>
              <a:t>thu nhiệt.           </a:t>
            </a:r>
            <a:r>
              <a:rPr lang="en-US" sz="2200">
                <a:latin typeface="Times New Roman" panose="02020603050405020304" pitchFamily="18" charset="0"/>
                <a:ea typeface="Times New Roman" panose="02020603050405020304" pitchFamily="18" charset="0"/>
                <a:cs typeface="Times New Roman" panose="02020603050405020304" pitchFamily="18" charset="0"/>
              </a:rPr>
              <a:t>D. </a:t>
            </a:r>
            <a:r>
              <a:rPr lang="en-US" sz="2200">
                <a:latin typeface="Times New Roman" panose="02020603050405020304" pitchFamily="18" charset="0"/>
                <a:ea typeface="Yu Mincho" panose="02020400000000000000" pitchFamily="18" charset="-128"/>
                <a:cs typeface="Times New Roman" panose="02020603050405020304" pitchFamily="18" charset="0"/>
              </a:rPr>
              <a:t>Phản ứng</a:t>
            </a:r>
            <a:r>
              <a:rPr lang="en-US" sz="2200">
                <a:latin typeface="Times New Roman" panose="02020603050405020304" pitchFamily="18" charset="0"/>
                <a:ea typeface="Times New Roman" panose="02020603050405020304" pitchFamily="18" charset="0"/>
                <a:cs typeface="Times New Roman" panose="02020603050405020304" pitchFamily="18" charset="0"/>
              </a:rPr>
              <a:t> không có sự thay đổi năng lượng.	</a:t>
            </a:r>
            <a:endParaRPr lang="en-US" sz="22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Snip Diagonal Corner Rectangle 49"/>
          <p:cNvSpPr/>
          <p:nvPr/>
        </p:nvSpPr>
        <p:spPr>
          <a:xfrm>
            <a:off x="834571" y="5113868"/>
            <a:ext cx="10522857" cy="47461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Đáp án</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5" name="Picture 4">
            <a:extLst>
              <a:ext uri="{FF2B5EF4-FFF2-40B4-BE49-F238E27FC236}">
                <a16:creationId xmlns:a16="http://schemas.microsoft.com/office/drawing/2014/main" id="{505F7F28-F440-A4CA-1A7B-A4C15D9E71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0101" y="2638879"/>
            <a:ext cx="4309987" cy="2474990"/>
          </a:xfrm>
          <a:prstGeom prst="rect">
            <a:avLst/>
          </a:prstGeom>
          <a:noFill/>
          <a:ln>
            <a:noFill/>
          </a:ln>
        </p:spPr>
      </p:pic>
      <p:sp>
        <p:nvSpPr>
          <p:cNvPr id="3" name="Slide Number Placeholder 2">
            <a:extLst>
              <a:ext uri="{FF2B5EF4-FFF2-40B4-BE49-F238E27FC236}">
                <a16:creationId xmlns:a16="http://schemas.microsoft.com/office/drawing/2014/main" id="{0E31C79A-E64C-D19B-4962-26D9C018D69B}"/>
              </a:ext>
            </a:extLst>
          </p:cNvPr>
          <p:cNvSpPr>
            <a:spLocks noGrp="1"/>
          </p:cNvSpPr>
          <p:nvPr>
            <p:ph type="sldNum" sz="quarter" idx="12"/>
          </p:nvPr>
        </p:nvSpPr>
        <p:spPr/>
        <p:txBody>
          <a:bodyPr/>
          <a:lstStyle/>
          <a:p>
            <a:fld id="{B8F674BA-2DE0-4D90-8561-25BA31F62F13}" type="slidenum">
              <a:rPr lang="en-US" smtClean="0"/>
              <a:t>42</a:t>
            </a:fld>
            <a:endParaRPr lang="en-US"/>
          </a:p>
        </p:txBody>
      </p:sp>
    </p:spTree>
    <p:extLst>
      <p:ext uri="{BB962C8B-B14F-4D97-AF65-F5344CB8AC3E}">
        <p14:creationId xmlns:p14="http://schemas.microsoft.com/office/powerpoint/2010/main" val="19754461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pt-BR" sz="3200">
                <a:latin typeface="Times New Roman" panose="02020603050405020304" pitchFamily="18" charset="0"/>
                <a:ea typeface="Calibri" panose="020F0502020204030204" pitchFamily="34" charset="0"/>
              </a:rPr>
              <a:t>Câu 2: Cho p</a:t>
            </a:r>
            <a:r>
              <a:rPr lang="en-US" sz="3200">
                <a:latin typeface="Times New Roman" panose="02020603050405020304" pitchFamily="18" charset="0"/>
                <a:ea typeface="Calibri" panose="020F0502020204030204" pitchFamily="34" charset="0"/>
              </a:rPr>
              <a:t>hương trình nhiệt hóa học của phản ứng:</a:t>
            </a:r>
          </a:p>
          <a:p>
            <a:pPr lvl="0" algn="just" defTabSz="914400">
              <a:defRPr/>
            </a:pP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CO (g) + 1/2O</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rPr>
              <a:t>2</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rPr>
              <a:t> (g)  </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f</a:t>
            </a:r>
            <a:r>
              <a:rPr kumimoji="0" lang="en-US" sz="3200" i="0" u="none" strike="noStrike" kern="1200" cap="none" spc="0" normalizeH="0" baseline="0" noProof="0">
                <a:ln>
                  <a:noFill/>
                </a:ln>
                <a:solidFill>
                  <a:prstClr val="white"/>
                </a:solidFill>
                <a:effectLst/>
                <a:uLnTx/>
                <a:uFillTx/>
                <a:latin typeface="Times New Roman" panose="02020603050405020304" pitchFamily="18" charset="0"/>
                <a:cs typeface="+mn-cs"/>
                <a:sym typeface="Symbol" panose="05050102010706020507" pitchFamily="18" charset="2"/>
              </a:rPr>
              <a:t>H</a:t>
            </a:r>
            <a:r>
              <a:rPr kumimoji="0" lang="en-US" sz="3200" i="0" u="none" strike="noStrike" kern="1200" cap="none" spc="0" normalizeH="0" baseline="30000" noProof="0">
                <a:ln>
                  <a:noFill/>
                </a:ln>
                <a:solidFill>
                  <a:prstClr val="white"/>
                </a:solidFill>
                <a:effectLst/>
                <a:uLnTx/>
                <a:uFillTx/>
                <a:latin typeface="Times New Roman" panose="02020603050405020304" pitchFamily="18" charset="0"/>
                <a:cs typeface="+mn-cs"/>
                <a:sym typeface="Symbol" panose="05050102010706020507" pitchFamily="18" charset="2"/>
              </a:rPr>
              <a:t>0</a:t>
            </a:r>
            <a:r>
              <a:rPr kumimoji="0" lang="en-US" sz="3200" i="0" u="none" strike="noStrike" kern="1200" cap="none" spc="0" normalizeH="0" baseline="-25000" noProof="0">
                <a:ln>
                  <a:noFill/>
                </a:ln>
                <a:solidFill>
                  <a:prstClr val="white"/>
                </a:solidFill>
                <a:effectLst/>
                <a:uLnTx/>
                <a:uFillTx/>
                <a:latin typeface="Times New Roman" panose="02020603050405020304" pitchFamily="18" charset="0"/>
                <a:cs typeface="+mn-cs"/>
                <a:sym typeface="Symbol" panose="05050102010706020507" pitchFamily="18" charset="2"/>
              </a:rPr>
              <a:t>298</a:t>
            </a:r>
            <a:r>
              <a:rPr kumimoji="0" lang="en-US" sz="3200" i="0" u="none" strike="noStrike" kern="1200" cap="none" spc="0" normalizeH="0" noProof="0">
                <a:ln>
                  <a:noFill/>
                </a:ln>
                <a:solidFill>
                  <a:prstClr val="white"/>
                </a:solidFill>
                <a:effectLst/>
                <a:uLnTx/>
                <a:uFillTx/>
                <a:latin typeface="Times New Roman" panose="02020603050405020304" pitchFamily="18" charset="0"/>
                <a:cs typeface="+mn-cs"/>
                <a:sym typeface="Symbol" panose="05050102010706020507" pitchFamily="18" charset="2"/>
              </a:rPr>
              <a:t> = +280 kJ</a:t>
            </a:r>
          </a:p>
          <a:p>
            <a:pPr algn="just"/>
            <a:r>
              <a:rPr lang="en-US" sz="2400">
                <a:latin typeface="Times New Roman" panose="02020603050405020304" pitchFamily="18" charset="0"/>
                <a:cs typeface="Times New Roman" panose="02020603050405020304" pitchFamily="18" charset="0"/>
              </a:rPr>
              <a:t>Lượng nhiệt cần cung cấp để tạo thành 56 g CO(</a:t>
            </a:r>
            <a:r>
              <a:rPr lang="en-US" sz="2400" i="1">
                <a:latin typeface="Times New Roman" panose="02020603050405020304" pitchFamily="18" charset="0"/>
                <a:cs typeface="Times New Roman" panose="02020603050405020304" pitchFamily="18" charset="0"/>
              </a:rPr>
              <a:t>g</a:t>
            </a:r>
            <a:r>
              <a:rPr lang="en-US" sz="2400">
                <a:latin typeface="Times New Roman" panose="02020603050405020304" pitchFamily="18" charset="0"/>
                <a:cs typeface="Times New Roman" panose="02020603050405020304" pitchFamily="18" charset="0"/>
              </a:rPr>
              <a:t>) là</a:t>
            </a:r>
          </a:p>
          <a:p>
            <a:pPr algn="just"/>
            <a:r>
              <a:rPr lang="pt-BR" sz="2400">
                <a:latin typeface="Times New Roman" panose="02020603050405020304" pitchFamily="18" charset="0"/>
                <a:cs typeface="Times New Roman" panose="02020603050405020304" pitchFamily="18" charset="0"/>
              </a:rPr>
              <a:t>A.</a:t>
            </a:r>
            <a:r>
              <a:rPr lang="en-US" sz="2400">
                <a:latin typeface="Times New Roman" panose="02020603050405020304" pitchFamily="18" charset="0"/>
                <a:cs typeface="Times New Roman" panose="02020603050405020304" pitchFamily="18" charset="0"/>
              </a:rPr>
              <a:t> + 140 kJ. </a:t>
            </a:r>
            <a:r>
              <a:rPr lang="pt-BR" sz="2400">
                <a:latin typeface="Times New Roman" panose="02020603050405020304" pitchFamily="18" charset="0"/>
                <a:cs typeface="Times New Roman" panose="02020603050405020304" pitchFamily="18" charset="0"/>
              </a:rPr>
              <a:t> 	           B. </a:t>
            </a:r>
            <a:r>
              <a:rPr lang="en-US" sz="2400">
                <a:latin typeface="Times New Roman" panose="02020603050405020304" pitchFamily="18" charset="0"/>
                <a:cs typeface="Times New Roman" panose="02020603050405020304" pitchFamily="18" charset="0"/>
              </a:rPr>
              <a:t>+ 560 kJ</a:t>
            </a:r>
            <a:r>
              <a:rPr lang="pt-BR" sz="2400">
                <a:latin typeface="Times New Roman" panose="02020603050405020304" pitchFamily="18" charset="0"/>
                <a:cs typeface="Times New Roman" panose="02020603050405020304" pitchFamily="18" charset="0"/>
              </a:rPr>
              <a:t>.   	          C. –140 kJ.		D. –</a:t>
            </a:r>
            <a:r>
              <a:rPr lang="en-US" sz="2400">
                <a:latin typeface="Times New Roman" panose="02020603050405020304" pitchFamily="18" charset="0"/>
                <a:cs typeface="Times New Roman" panose="02020603050405020304" pitchFamily="18" charset="0"/>
              </a:rPr>
              <a:t>560 kJ.</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3" name="Slide Number Placeholder 2">
            <a:extLst>
              <a:ext uri="{FF2B5EF4-FFF2-40B4-BE49-F238E27FC236}">
                <a16:creationId xmlns:a16="http://schemas.microsoft.com/office/drawing/2014/main" id="{4CC2F8CC-6B9A-F778-1EA6-85819084D701}"/>
              </a:ext>
            </a:extLst>
          </p:cNvPr>
          <p:cNvSpPr>
            <a:spLocks noGrp="1"/>
          </p:cNvSpPr>
          <p:nvPr>
            <p:ph type="sldNum" sz="quarter" idx="12"/>
          </p:nvPr>
        </p:nvSpPr>
        <p:spPr/>
        <p:txBody>
          <a:bodyPr/>
          <a:lstStyle/>
          <a:p>
            <a:fld id="{B8F674BA-2DE0-4D90-8561-25BA31F62F13}" type="slidenum">
              <a:rPr lang="en-US" smtClean="0"/>
              <a:t>43</a:t>
            </a:fld>
            <a:endParaRPr lang="en-US"/>
          </a:p>
        </p:txBody>
      </p:sp>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1158221"/>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3200" b="1">
                <a:solidFill>
                  <a:prstClr val="white"/>
                </a:solidFill>
                <a:latin typeface="Times New Roman" panose="02020603050405020304" pitchFamily="18" charset="0"/>
                <a:cs typeface="Times New Roman" panose="02020603050405020304" pitchFamily="18" charset="0"/>
              </a:rPr>
              <a:t>Câu 3: </a:t>
            </a:r>
            <a:r>
              <a:rPr lang="vi-VN" sz="3200" b="1">
                <a:solidFill>
                  <a:prstClr val="white"/>
                </a:solidFill>
                <a:latin typeface="Times New Roman" panose="02020603050405020304" pitchFamily="18" charset="0"/>
                <a:cs typeface="Times New Roman" panose="02020603050405020304" pitchFamily="18" charset="0"/>
              </a:rPr>
              <a:t>Cho các phương trình nhiệt hóa học của các phản ứng sau</a:t>
            </a:r>
            <a:r>
              <a:rPr lang="en-US" sz="3200" b="1">
                <a:solidFill>
                  <a:prstClr val="white"/>
                </a:solidFill>
                <a:latin typeface="Times New Roman" panose="02020603050405020304" pitchFamily="18" charset="0"/>
                <a:cs typeface="Times New Roman" panose="02020603050405020304" pitchFamily="18" charset="0"/>
              </a:rPr>
              <a:t>. Phản ứng nào thu nhiệt?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5023556"/>
            <a:ext cx="10522857" cy="56759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t>
            </a:r>
            <a:r>
              <a:rPr lang="en-US" sz="3200" b="1">
                <a:solidFill>
                  <a:prstClr val="white"/>
                </a:solidFill>
                <a:latin typeface="Calibri" panose="020F0502020204030204"/>
              </a:rPr>
              <a:t>(a), (b),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3" name="Picture 2">
            <a:extLst>
              <a:ext uri="{FF2B5EF4-FFF2-40B4-BE49-F238E27FC236}">
                <a16:creationId xmlns:a16="http://schemas.microsoft.com/office/drawing/2014/main" id="{5F7AC9C9-FE98-0083-F27F-06EA5B7B2D61}"/>
              </a:ext>
            </a:extLst>
          </p:cNvPr>
          <p:cNvPicPr>
            <a:picLocks noChangeAspect="1"/>
          </p:cNvPicPr>
          <p:nvPr/>
        </p:nvPicPr>
        <p:blipFill>
          <a:blip r:embed="rId5"/>
          <a:stretch>
            <a:fillRect/>
          </a:stretch>
        </p:blipFill>
        <p:spPr>
          <a:xfrm>
            <a:off x="1655554" y="1569156"/>
            <a:ext cx="10306468" cy="3198211"/>
          </a:xfrm>
          <a:prstGeom prst="rect">
            <a:avLst/>
          </a:prstGeom>
        </p:spPr>
      </p:pic>
      <p:sp>
        <p:nvSpPr>
          <p:cNvPr id="4" name="Slide Number Placeholder 3">
            <a:extLst>
              <a:ext uri="{FF2B5EF4-FFF2-40B4-BE49-F238E27FC236}">
                <a16:creationId xmlns:a16="http://schemas.microsoft.com/office/drawing/2014/main" id="{E8CD9B26-72D3-0351-9661-F5C830C075CE}"/>
              </a:ext>
            </a:extLst>
          </p:cNvPr>
          <p:cNvSpPr>
            <a:spLocks noGrp="1"/>
          </p:cNvSpPr>
          <p:nvPr>
            <p:ph type="sldNum" sz="quarter" idx="12"/>
          </p:nvPr>
        </p:nvSpPr>
        <p:spPr/>
        <p:txBody>
          <a:bodyPr/>
          <a:lstStyle/>
          <a:p>
            <a:fld id="{B8F674BA-2DE0-4D90-8561-25BA31F62F13}" type="slidenum">
              <a:rPr lang="en-US" smtClean="0"/>
              <a:t>44</a:t>
            </a:fld>
            <a:endParaRPr lang="en-US"/>
          </a:p>
        </p:txBody>
      </p:sp>
    </p:spTree>
    <p:extLst>
      <p:ext uri="{BB962C8B-B14F-4D97-AF65-F5344CB8AC3E}">
        <p14:creationId xmlns:p14="http://schemas.microsoft.com/office/powerpoint/2010/main" val="4616271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699912" y="410935"/>
            <a:ext cx="10657518" cy="96630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en-US" sz="2800" b="1">
                <a:solidFill>
                  <a:prstClr val="white"/>
                </a:solidFill>
                <a:latin typeface="Times New Roman" panose="02020603050405020304" pitchFamily="18" charset="0"/>
                <a:cs typeface="Times New Roman" panose="02020603050405020304" pitchFamily="18" charset="0"/>
              </a:rPr>
              <a:t>Câu 4: </a:t>
            </a:r>
            <a:r>
              <a:rPr lang="vi-VN" sz="2800" b="1">
                <a:solidFill>
                  <a:prstClr val="white"/>
                </a:solidFill>
                <a:latin typeface="Times New Roman" panose="02020603050405020304" pitchFamily="18" charset="0"/>
                <a:cs typeface="Times New Roman" panose="02020603050405020304" pitchFamily="18" charset="0"/>
              </a:rPr>
              <a:t>Cho sơ đồ biểu diễn biến thiên enthalpy của phản ứng sau:</a:t>
            </a:r>
            <a:endParaRPr lang="en-US" sz="2800" b="1">
              <a:solidFill>
                <a:prstClr val="white"/>
              </a:solidFill>
              <a:latin typeface="Times New Roman" panose="02020603050405020304" pitchFamily="18" charset="0"/>
              <a:cs typeface="Times New Roman" panose="02020603050405020304" pitchFamily="18" charset="0"/>
            </a:endParaRPr>
          </a:p>
          <a:p>
            <a:pPr lvl="0" algn="ctr" defTabSz="914400">
              <a:defRPr/>
            </a:pPr>
            <a:r>
              <a:rPr lang="pt-BR" sz="2800">
                <a:latin typeface="Times New Roman" panose="02020603050405020304" pitchFamily="18" charset="0"/>
                <a:cs typeface="Times New Roman" panose="02020603050405020304" pitchFamily="18" charset="0"/>
              </a:rPr>
              <a:t>Phương trình nhiệt hóa học ứng với </a:t>
            </a:r>
            <a:r>
              <a:rPr lang="en-US" sz="2800">
                <a:latin typeface="Times New Roman" panose="02020603050405020304" pitchFamily="18" charset="0"/>
                <a:cs typeface="Times New Roman" panose="02020603050405020304" pitchFamily="18" charset="0"/>
              </a:rPr>
              <a:t>phản ứng trên là</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933244"/>
            <a:ext cx="10522857" cy="62403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 A</a:t>
            </a:r>
            <a:endParaRPr kumimoji="0" lang="en-US" sz="3200" b="1"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pic>
        <p:nvPicPr>
          <p:cNvPr id="7" name="Picture 6" descr="A picture containing text, screenshot, aquatic bird&#10;&#10;Description automatically generated">
            <a:extLst>
              <a:ext uri="{FF2B5EF4-FFF2-40B4-BE49-F238E27FC236}">
                <a16:creationId xmlns:a16="http://schemas.microsoft.com/office/drawing/2014/main" id="{2B98DC22-3866-8775-D5F0-CB855042C9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568" y="1488228"/>
            <a:ext cx="4544212" cy="3334032"/>
          </a:xfrm>
          <a:prstGeom prst="rect">
            <a:avLst/>
          </a:prstGeom>
          <a:noFill/>
          <a:ln>
            <a:noFill/>
          </a:ln>
        </p:spPr>
      </p:pic>
      <p:pic>
        <p:nvPicPr>
          <p:cNvPr id="16" name="Picture 15">
            <a:extLst>
              <a:ext uri="{FF2B5EF4-FFF2-40B4-BE49-F238E27FC236}">
                <a16:creationId xmlns:a16="http://schemas.microsoft.com/office/drawing/2014/main" id="{F8FEF8C0-D983-B437-203C-4BDD73CE6C74}"/>
              </a:ext>
            </a:extLst>
          </p:cNvPr>
          <p:cNvPicPr>
            <a:picLocks noChangeAspect="1"/>
          </p:cNvPicPr>
          <p:nvPr/>
        </p:nvPicPr>
        <p:blipFill rotWithShape="1">
          <a:blip r:embed="rId6"/>
          <a:srcRect r="19060"/>
          <a:stretch/>
        </p:blipFill>
        <p:spPr>
          <a:xfrm>
            <a:off x="5159724" y="2037145"/>
            <a:ext cx="6540708" cy="2002909"/>
          </a:xfrm>
          <a:prstGeom prst="rect">
            <a:avLst/>
          </a:prstGeom>
        </p:spPr>
      </p:pic>
      <p:sp>
        <p:nvSpPr>
          <p:cNvPr id="3" name="Slide Number Placeholder 2">
            <a:extLst>
              <a:ext uri="{FF2B5EF4-FFF2-40B4-BE49-F238E27FC236}">
                <a16:creationId xmlns:a16="http://schemas.microsoft.com/office/drawing/2014/main" id="{B589827B-9879-C3D4-6AF7-B999DC3FBA25}"/>
              </a:ext>
            </a:extLst>
          </p:cNvPr>
          <p:cNvSpPr>
            <a:spLocks noGrp="1"/>
          </p:cNvSpPr>
          <p:nvPr>
            <p:ph type="sldNum" sz="quarter" idx="12"/>
          </p:nvPr>
        </p:nvSpPr>
        <p:spPr/>
        <p:txBody>
          <a:bodyPr/>
          <a:lstStyle/>
          <a:p>
            <a:fld id="{B8F674BA-2DE0-4D90-8561-25BA31F62F13}" type="slidenum">
              <a:rPr lang="en-US" smtClean="0"/>
              <a:t>45</a:t>
            </a:fld>
            <a:endParaRPr lang="en-US"/>
          </a:p>
        </p:txBody>
      </p:sp>
    </p:spTree>
    <p:extLst>
      <p:ext uri="{BB962C8B-B14F-4D97-AF65-F5344CB8AC3E}">
        <p14:creationId xmlns:p14="http://schemas.microsoft.com/office/powerpoint/2010/main" val="1919334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a:t>
            </a:r>
            <a:r>
              <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của MgO là –602 kJ/mol. Khi 20,15 g MgO bị phân hủy ở áp suất không đổi theo phương trình dưới đây, nhiệt lượng tỏa ra hay hấp thụ là bao nhiêu?</a:t>
            </a:r>
          </a:p>
          <a:p>
            <a:r>
              <a:rPr lang="en-US" sz="2400">
                <a:latin typeface="Times New Roman" panose="02020603050405020304" pitchFamily="18" charset="0"/>
                <a:cs typeface="Times New Roman" panose="02020603050405020304" pitchFamily="18" charset="0"/>
              </a:rPr>
              <a:t>2MgO(s) </a:t>
            </a:r>
            <a:r>
              <a:rPr lang="en-US" sz="2400">
                <a:latin typeface="Times New Roman" panose="02020603050405020304" pitchFamily="18" charset="0"/>
                <a:cs typeface="Times New Roman" panose="02020603050405020304" pitchFamily="18" charset="0"/>
                <a:sym typeface="Symbol" panose="05050102010706020507" pitchFamily="18" charset="2"/>
              </a:rPr>
              <a:t></a:t>
            </a:r>
            <a:r>
              <a:rPr lang="en-US" sz="2400">
                <a:latin typeface="Times New Roman" panose="02020603050405020304" pitchFamily="18" charset="0"/>
                <a:cs typeface="Times New Roman" panose="02020603050405020304" pitchFamily="18" charset="0"/>
              </a:rPr>
              <a:t> 2Mg(s) + 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(g)</a:t>
            </a:r>
          </a:p>
          <a:p>
            <a:r>
              <a:rPr lang="en-US" sz="2400">
                <a:latin typeface="Times New Roman" panose="02020603050405020304" pitchFamily="18" charset="0"/>
                <a:cs typeface="Times New Roman" panose="02020603050405020304" pitchFamily="18" charset="0"/>
              </a:rPr>
              <a:t>A. 1,20.10</a:t>
            </a:r>
            <a:r>
              <a:rPr lang="en-US" sz="2400" baseline="30000">
                <a:latin typeface="Times New Roman" panose="02020603050405020304" pitchFamily="18" charset="0"/>
                <a:cs typeface="Times New Roman" panose="02020603050405020304" pitchFamily="18" charset="0"/>
              </a:rPr>
              <a:t>3</a:t>
            </a:r>
            <a:r>
              <a:rPr lang="en-US" sz="2400">
                <a:latin typeface="Times New Roman" panose="02020603050405020304" pitchFamily="18" charset="0"/>
                <a:cs typeface="Times New Roman" panose="02020603050405020304" pitchFamily="18" charset="0"/>
              </a:rPr>
              <a:t> kJ nhiệt được tỏa ra.		B.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p>
          <a:p>
            <a:r>
              <a:rPr lang="en-US" sz="2400">
                <a:latin typeface="Times New Roman" panose="02020603050405020304" pitchFamily="18" charset="0"/>
                <a:cs typeface="Times New Roman" panose="02020603050405020304" pitchFamily="18" charset="0"/>
              </a:rPr>
              <a:t>C. 6,02.10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được tỏa ra.		D. 3,01.10</a:t>
            </a:r>
            <a:r>
              <a:rPr lang="en-US" sz="2400" baseline="30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kJ nhiệt bị hấp thụ.</a:t>
            </a:r>
            <a:r>
              <a:rPr kumimoji="0" lang="en-US" sz="2400" b="1" i="0"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endParaRPr kumimoji="0" lang="en-US" sz="2400" b="1" i="0"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a:t>
            </a:r>
            <a:r>
              <a:rPr kumimoji="0" lang="en-US" sz="3200" b="1" i="0" u="none" strike="noStrike" kern="1200" cap="none" spc="0" normalizeH="0" noProof="0">
                <a:ln>
                  <a:noFill/>
                </a:ln>
                <a:solidFill>
                  <a:prstClr val="white"/>
                </a:solidFill>
                <a:effectLst/>
                <a:uLnTx/>
                <a:uFillTx/>
                <a:latin typeface="Calibri" panose="020F0502020204030204"/>
                <a:ea typeface="+mn-ea"/>
                <a:cs typeface="+mn-cs"/>
              </a:rPr>
              <a:t> 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itchFamily="18" charset="0"/>
              </a:rPr>
              <a:t> </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3" name="Slide Number Placeholder 2">
            <a:extLst>
              <a:ext uri="{FF2B5EF4-FFF2-40B4-BE49-F238E27FC236}">
                <a16:creationId xmlns:a16="http://schemas.microsoft.com/office/drawing/2014/main" id="{1EFB575E-432B-62CA-1535-DD3BDBE55D78}"/>
              </a:ext>
            </a:extLst>
          </p:cNvPr>
          <p:cNvSpPr>
            <a:spLocks noGrp="1"/>
          </p:cNvSpPr>
          <p:nvPr>
            <p:ph type="sldNum" sz="quarter" idx="12"/>
          </p:nvPr>
        </p:nvSpPr>
        <p:spPr/>
        <p:txBody>
          <a:bodyPr/>
          <a:lstStyle/>
          <a:p>
            <a:fld id="{B8F674BA-2DE0-4D90-8561-25BA31F62F13}" type="slidenum">
              <a:rPr lang="en-US" smtClean="0"/>
              <a:t>46</a:t>
            </a:fld>
            <a:endParaRPr lang="en-US"/>
          </a:p>
        </p:txBody>
      </p:sp>
    </p:spTree>
    <p:extLst>
      <p:ext uri="{BB962C8B-B14F-4D97-AF65-F5344CB8AC3E}">
        <p14:creationId xmlns:p14="http://schemas.microsoft.com/office/powerpoint/2010/main" val="320787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Snip Diagonal Corner Rectangle 39"/>
          <p:cNvSpPr/>
          <p:nvPr/>
        </p:nvSpPr>
        <p:spPr>
          <a:xfrm>
            <a:off x="516835" y="451764"/>
            <a:ext cx="11118574" cy="3018065"/>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6: </a:t>
            </a:r>
            <a:r>
              <a:rPr lang="vi-VN" sz="3200">
                <a:latin typeface="Times New Roman" panose="02020603050405020304" pitchFamily="18" charset="0"/>
                <a:cs typeface="Times New Roman" panose="02020603050405020304" pitchFamily="18" charset="0"/>
              </a:rPr>
              <a:t>Điều kiện nào sau đây </a:t>
            </a:r>
            <a:r>
              <a:rPr lang="vi-VN" sz="3200" b="1">
                <a:latin typeface="Times New Roman" panose="02020603050405020304" pitchFamily="18" charset="0"/>
                <a:cs typeface="Times New Roman" panose="02020603050405020304" pitchFamily="18" charset="0"/>
              </a:rPr>
              <a:t>không </a:t>
            </a:r>
            <a:r>
              <a:rPr lang="vi-VN" sz="3200">
                <a:latin typeface="Times New Roman" panose="02020603050405020304" pitchFamily="18" charset="0"/>
                <a:cs typeface="Times New Roman" panose="02020603050405020304" pitchFamily="18" charset="0"/>
              </a:rPr>
              <a:t>phải là điều kiện chuần?</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Áp suất 1 bar và nhiệt độ 25 °C hay 298 K.</a:t>
            </a:r>
            <a:endParaRPr lang="en-US" sz="3200">
              <a:latin typeface="Times New Roman" panose="02020603050405020304" pitchFamily="18" charset="0"/>
              <a:cs typeface="Times New Roman" panose="02020603050405020304" pitchFamily="18" charset="0"/>
            </a:endParaRPr>
          </a:p>
          <a:p>
            <a:pPr lvl="0"/>
            <a:r>
              <a:rPr lang="en-US" sz="3200">
                <a:latin typeface="Times New Roman" panose="02020603050405020304" pitchFamily="18" charset="0"/>
                <a:cs typeface="Times New Roman" panose="02020603050405020304" pitchFamily="18" charset="0"/>
              </a:rPr>
              <a:t>B. </a:t>
            </a:r>
            <a:r>
              <a:rPr lang="vi-VN" sz="3200">
                <a:latin typeface="Times New Roman" panose="02020603050405020304" pitchFamily="18" charset="0"/>
                <a:cs typeface="Times New Roman" panose="02020603050405020304" pitchFamily="18" charset="0"/>
              </a:rPr>
              <a:t>Áp suất 1 bar và nhiệt độ 298 K.</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a:t>
            </a:r>
            <a:r>
              <a:rPr lang="vi-VN" sz="3200">
                <a:latin typeface="Times New Roman" panose="02020603050405020304" pitchFamily="18" charset="0"/>
                <a:cs typeface="Times New Roman" panose="02020603050405020304" pitchFamily="18" charset="0"/>
              </a:rPr>
              <a:t>. Áp suất 1 bar và nhiệt độ 25 °C.</a:t>
            </a:r>
            <a:endParaRPr lang="en-US"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Áp suất 1 bar và nhiệt độ 25 K.</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4219123"/>
            <a:ext cx="10522857" cy="8414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3" name="Slide Number Placeholder 2">
            <a:extLst>
              <a:ext uri="{FF2B5EF4-FFF2-40B4-BE49-F238E27FC236}">
                <a16:creationId xmlns:a16="http://schemas.microsoft.com/office/drawing/2014/main" id="{FCCFEDC7-0B79-6F66-D4B2-5A7E0557F387}"/>
              </a:ext>
            </a:extLst>
          </p:cNvPr>
          <p:cNvSpPr>
            <a:spLocks noGrp="1"/>
          </p:cNvSpPr>
          <p:nvPr>
            <p:ph type="sldNum" sz="quarter" idx="12"/>
          </p:nvPr>
        </p:nvSpPr>
        <p:spPr/>
        <p:txBody>
          <a:bodyPr/>
          <a:lstStyle/>
          <a:p>
            <a:fld id="{B8F674BA-2DE0-4D90-8561-25BA31F62F13}" type="slidenum">
              <a:rPr lang="en-US" smtClean="0"/>
              <a:t>47</a:t>
            </a:fld>
            <a:endParaRPr lang="en-US"/>
          </a:p>
        </p:txBody>
      </p:sp>
    </p:spTree>
    <p:extLst>
      <p:ext uri="{BB962C8B-B14F-4D97-AF65-F5344CB8AC3E}">
        <p14:creationId xmlns:p14="http://schemas.microsoft.com/office/powerpoint/2010/main" val="20274138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958" y="612844"/>
            <a:ext cx="10124660" cy="3973395"/>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 TẬP VỀ NHÀ</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Chia lớp thành 4 nhóm, nhiệm vụ mỗi nhóm:</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1,2: Trả lời câu 1, 2 trong phiếu học tập số 8.</a:t>
            </a:r>
          </a:p>
          <a:p>
            <a:pPr algn="just">
              <a:lnSpc>
                <a:spcPct val="115000"/>
              </a:lnSpc>
              <a:spcAft>
                <a:spcPts val="800"/>
              </a:spcAft>
              <a:tabLst>
                <a:tab pos="180340" algn="l"/>
                <a:tab pos="540385"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Nhóm 3,4: Trả lời câu 3, 4 trong phiếu học tập số 8.</a:t>
            </a:r>
          </a:p>
          <a:p>
            <a:r>
              <a:rPr lang="en-US" sz="3600">
                <a:effectLst/>
                <a:latin typeface="Times New Roman" panose="02020603050405020304" pitchFamily="18" charset="0"/>
                <a:ea typeface="Calibri" panose="020F0502020204030204" pitchFamily="34" charset="0"/>
              </a:rPr>
              <a:t>Trình bày nội dung câu trả lời trên giấy A0 hoặc powerpoint.</a:t>
            </a:r>
            <a:endPar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3B2EB90-BDBE-6C31-1539-D1BB12F2806C}"/>
              </a:ext>
            </a:extLst>
          </p:cNvPr>
          <p:cNvSpPr>
            <a:spLocks noGrp="1"/>
          </p:cNvSpPr>
          <p:nvPr>
            <p:ph type="sldNum" sz="quarter" idx="12"/>
          </p:nvPr>
        </p:nvSpPr>
        <p:spPr/>
        <p:txBody>
          <a:bodyPr/>
          <a:lstStyle/>
          <a:p>
            <a:fld id="{B8F674BA-2DE0-4D90-8561-25BA31F62F13}" type="slidenum">
              <a:rPr lang="en-US" smtClean="0"/>
              <a:t>48</a:t>
            </a:fld>
            <a:endParaRPr lang="en-US"/>
          </a:p>
        </p:txBody>
      </p:sp>
    </p:spTree>
    <p:extLst>
      <p:ext uri="{BB962C8B-B14F-4D97-AF65-F5344CB8AC3E}">
        <p14:creationId xmlns:p14="http://schemas.microsoft.com/office/powerpoint/2010/main" val="1619417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4133" y="612844"/>
            <a:ext cx="11243733" cy="5632311"/>
          </a:xfrm>
          <a:prstGeom prst="rect">
            <a:avLst/>
          </a:prstGeom>
          <a:noFill/>
          <a:ln w="28575">
            <a:solidFill>
              <a:srgbClr val="FFC0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PHIẾU HỌC TẬP SỐ 8</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1.</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ứng dụng của gói làm lạnh khẩn cấp (cool pack). Quá trình xảy ra là toả nhiệt hay thu nhiệt? Tìm hiểu thêm những ứng dụng khác của phản ứng tỏa nhiệt hay thu nhiệt mà em biết.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Lấy ví dụ trong thực tế các hiện tượng hay phản ứng kèm theo sự thay đổi năng lượng dưới dạng nhiệt năng có vai trò quan trọng trong cuộc sống.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Tìm hiểu và giải thích 2 quá trình sau: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Tại sao khi thoa cồn vào da, ta cảm thấy lạnh?</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Phản ứng phân huỷ Fe(OH)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phải cung cấp nhiệt liên tục.</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4.</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Hãy làm cho nhà em sạch bong với hỗn hợp baking soda (NaHCO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giấm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 Hỗn hợp này tạo ra một lượng lớn bọt. Phương trình nhiệt hoá học của phản ứng: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NaHCO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COOH(aq) → CH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COONa(aq) + CO</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 + H</a:t>
            </a:r>
            <a:r>
              <a:rPr kumimoji="0" lang="vi-VN" sz="2400" b="0" i="0" u="none" strike="noStrike" kern="1200" cap="none" spc="0" normalizeH="0" baseline="-2500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O(l)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a:t>
            </a:r>
            <a:r>
              <a:rPr lang="en-US" sz="2400" baseline="-25000">
                <a:latin typeface="Times New Roman" panose="02020603050405020304" pitchFamily="18" charset="0"/>
                <a:sym typeface="Symbol" panose="05050102010706020507" pitchFamily="18" charset="2"/>
              </a:rPr>
              <a:t>r</a:t>
            </a:r>
            <a:r>
              <a:rPr kumimoji="0" lang="en-US" sz="2400" i="0" u="none" strike="noStrike" kern="1200" cap="none" spc="0" normalizeH="0" baseline="0" noProof="0">
                <a:ln>
                  <a:noFill/>
                </a:ln>
                <a:effectLst/>
                <a:uLnTx/>
                <a:uFillTx/>
                <a:latin typeface="Times New Roman" panose="02020603050405020304" pitchFamily="18" charset="0"/>
                <a:cs typeface="+mn-cs"/>
                <a:sym typeface="Symbol" panose="05050102010706020507" pitchFamily="18" charset="2"/>
              </a:rPr>
              <a:t>H</a:t>
            </a:r>
            <a:r>
              <a:rPr kumimoji="0" lang="en-US" sz="2400" i="0" u="none" strike="noStrike" kern="1200" cap="none" spc="0" normalizeH="0" baseline="30000" noProof="0">
                <a:ln>
                  <a:noFill/>
                </a:ln>
                <a:effectLst/>
                <a:uLnTx/>
                <a:uFillTx/>
                <a:latin typeface="Times New Roman" panose="02020603050405020304" pitchFamily="18" charset="0"/>
                <a:cs typeface="+mn-cs"/>
                <a:sym typeface="Symbol" panose="05050102010706020507" pitchFamily="18" charset="2"/>
              </a:rPr>
              <a:t>0</a:t>
            </a:r>
            <a:r>
              <a:rPr kumimoji="0" lang="en-US" sz="2400" i="0" u="none" strike="noStrike" kern="1200" cap="none" spc="0" normalizeH="0" baseline="-25000" noProof="0">
                <a:ln>
                  <a:noFill/>
                </a:ln>
                <a:effectLst/>
                <a:uLnTx/>
                <a:uFillTx/>
                <a:latin typeface="Times New Roman" panose="02020603050405020304" pitchFamily="18" charset="0"/>
                <a:cs typeface="+mn-cs"/>
                <a:sym typeface="Symbol" panose="05050102010706020507" pitchFamily="18" charset="2"/>
              </a:rPr>
              <a:t>298</a:t>
            </a:r>
            <a:r>
              <a:rPr kumimoji="0" lang="en-US" sz="2400" i="0" u="none" strike="noStrike" kern="1200" cap="none" spc="0" normalizeH="0" noProof="0">
                <a:ln>
                  <a:noFill/>
                </a:ln>
                <a:effectLst/>
                <a:uLnTx/>
                <a:uFillTx/>
                <a:latin typeface="Times New Roman" panose="02020603050405020304" pitchFamily="18" charset="0"/>
                <a:cs typeface="+mn-cs"/>
                <a:sym typeface="Symbol" panose="05050102010706020507" pitchFamily="18" charset="2"/>
              </a:rPr>
              <a:t> </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94,30 kJ</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 ứng trên là toả nhiệt hay thu nhiệt? Vì sao? Tìm những ứng dụng khác của phản ứng trên.</a:t>
            </a:r>
          </a:p>
        </p:txBody>
      </p:sp>
      <p:sp>
        <p:nvSpPr>
          <p:cNvPr id="3" name="Slide Number Placeholder 2">
            <a:extLst>
              <a:ext uri="{FF2B5EF4-FFF2-40B4-BE49-F238E27FC236}">
                <a16:creationId xmlns:a16="http://schemas.microsoft.com/office/drawing/2014/main" id="{C3DA0FF3-0102-B5EF-E673-065A94FD135E}"/>
              </a:ext>
            </a:extLst>
          </p:cNvPr>
          <p:cNvSpPr>
            <a:spLocks noGrp="1"/>
          </p:cNvSpPr>
          <p:nvPr>
            <p:ph type="sldNum" sz="quarter" idx="12"/>
          </p:nvPr>
        </p:nvSpPr>
        <p:spPr/>
        <p:txBody>
          <a:bodyPr/>
          <a:lstStyle/>
          <a:p>
            <a:fld id="{B8F674BA-2DE0-4D90-8561-25BA31F62F13}" type="slidenum">
              <a:rPr lang="en-US" smtClean="0"/>
              <a:t>49</a:t>
            </a:fld>
            <a:endParaRPr lang="en-US"/>
          </a:p>
        </p:txBody>
      </p:sp>
    </p:spTree>
    <p:extLst>
      <p:ext uri="{BB962C8B-B14F-4D97-AF65-F5344CB8AC3E}">
        <p14:creationId xmlns:p14="http://schemas.microsoft.com/office/powerpoint/2010/main" val="3703055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0A42AFDE-6962-9D0A-327A-48FF2D6E2E94}"/>
              </a:ext>
            </a:extLst>
          </p:cNvPr>
          <p:cNvSpPr>
            <a:spLocks noChangeArrowheads="1"/>
          </p:cNvSpPr>
          <p:nvPr/>
        </p:nvSpPr>
        <p:spPr bwMode="auto">
          <a:xfrm>
            <a:off x="1793787" y="1119141"/>
            <a:ext cx="8604426" cy="2632772"/>
          </a:xfrm>
          <a:prstGeom prst="rect">
            <a:avLst/>
          </a:prstGeom>
          <a:noFill/>
          <a:ln w="285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D7999E2-ED33-8EC6-0312-C073883DC850}"/>
              </a:ext>
            </a:extLst>
          </p:cNvPr>
          <p:cNvSpPr>
            <a:spLocks noGrp="1"/>
          </p:cNvSpPr>
          <p:nvPr>
            <p:ph type="sldNum" sz="quarter" idx="12"/>
          </p:nvPr>
        </p:nvSpPr>
        <p:spPr/>
        <p:txBody>
          <a:bodyPr/>
          <a:lstStyle/>
          <a:p>
            <a:fld id="{B8F674BA-2DE0-4D90-8561-25BA31F62F13}" type="slidenum">
              <a:rPr lang="en-US" smtClean="0"/>
              <a:t>5</a:t>
            </a:fld>
            <a:endParaRPr lang="en-US"/>
          </a:p>
        </p:txBody>
      </p:sp>
    </p:spTree>
    <p:extLst>
      <p:ext uri="{BB962C8B-B14F-4D97-AF65-F5344CB8AC3E}">
        <p14:creationId xmlns:p14="http://schemas.microsoft.com/office/powerpoint/2010/main" val="3651202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wipe(down)">
                                      <p:cBhvr>
                                        <p:cTn id="2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26B09B-98B3-55F9-B73F-A516D53D7320}"/>
              </a:ext>
            </a:extLst>
          </p:cNvPr>
          <p:cNvSpPr txBox="1"/>
          <p:nvPr/>
        </p:nvSpPr>
        <p:spPr>
          <a:xfrm>
            <a:off x="389744" y="231119"/>
            <a:ext cx="11122701" cy="1471621"/>
          </a:xfrm>
          <a:prstGeom prst="rect">
            <a:avLst/>
          </a:prstGeom>
          <a:noFill/>
        </p:spPr>
        <p:txBody>
          <a:bodyPr wrap="square">
            <a:spAutoFit/>
          </a:bodyPr>
          <a:lstStyle/>
          <a:p>
            <a:pPr>
              <a:lnSpc>
                <a:spcPct val="130000"/>
              </a:lnSpc>
              <a:spcBef>
                <a:spcPts val="600"/>
              </a:spcBef>
              <a:spcAft>
                <a:spcPts val="800"/>
              </a:spcAft>
            </a:pPr>
            <a:r>
              <a:rPr lang="en-US" sz="3600" b="1" cap="all" dirty="0">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1. XÁC ĐỊNH BIẾN THIÊN ENTHALPY CỦA PHẢN ỨNG DỰA VÀO NĂNG LƯỢNG LIÊN KẾT</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11B34985-B7A1-344F-968B-102FE904DB85}"/>
              </a:ext>
            </a:extLst>
          </p:cNvPr>
          <p:cNvSpPr>
            <a:spLocks noGrp="1"/>
          </p:cNvSpPr>
          <p:nvPr>
            <p:ph type="sldNum" sz="quarter" idx="12"/>
          </p:nvPr>
        </p:nvSpPr>
        <p:spPr/>
        <p:txBody>
          <a:bodyPr/>
          <a:lstStyle/>
          <a:p>
            <a:fld id="{B8F674BA-2DE0-4D90-8561-25BA31F62F13}" type="slidenum">
              <a:rPr lang="en-US" smtClean="0"/>
              <a:t>50</a:t>
            </a:fld>
            <a:endParaRPr lang="en-US"/>
          </a:p>
        </p:txBody>
      </p:sp>
    </p:spTree>
    <p:extLst>
      <p:ext uri="{BB962C8B-B14F-4D97-AF65-F5344CB8AC3E}">
        <p14:creationId xmlns:p14="http://schemas.microsoft.com/office/powerpoint/2010/main" val="33128347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715D-120F-3A3E-3D0C-53176963A5A0}"/>
              </a:ext>
            </a:extLst>
          </p:cNvPr>
          <p:cNvSpPr>
            <a:spLocks noGrp="1"/>
          </p:cNvSpPr>
          <p:nvPr>
            <p:ph type="title"/>
          </p:nvPr>
        </p:nvSpPr>
        <p:spPr>
          <a:xfrm>
            <a:off x="809273" y="357260"/>
            <a:ext cx="10364451" cy="1596177"/>
          </a:xfrm>
        </p:spPr>
        <p:txBody>
          <a:bodyPr/>
          <a:lstStyle/>
          <a:p>
            <a:pPr algn="ctr"/>
            <a:r>
              <a:rPr lang="en-US" b="1" dirty="0">
                <a:latin typeface="Times New Roman" panose="02020603050405020304" pitchFamily="18" charset="0"/>
                <a:cs typeface="Times New Roman" panose="02020603050405020304" pitchFamily="18" charset="0"/>
              </a:rPr>
              <a:t>PHIẾU HỌC TẬP SỐ 1</a:t>
            </a:r>
            <a:endParaRPr lang="vi-VN"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7A6B67E-6A53-D1AE-517C-CBE97A5C56E9}"/>
              </a:ext>
            </a:extLst>
          </p:cNvPr>
          <p:cNvSpPr>
            <a:spLocks noGrp="1"/>
          </p:cNvSpPr>
          <p:nvPr>
            <p:ph type="sldNum" sz="quarter" idx="12"/>
          </p:nvPr>
        </p:nvSpPr>
        <p:spPr/>
        <p:txBody>
          <a:bodyPr/>
          <a:lstStyle/>
          <a:p>
            <a:fld id="{B8F674BA-2DE0-4D90-8561-25BA31F62F13}" type="slidenum">
              <a:rPr lang="en-US" smtClean="0"/>
              <a:t>51</a:t>
            </a:fld>
            <a:endParaRPr lang="en-US"/>
          </a:p>
        </p:txBody>
      </p:sp>
      <p:graphicFrame>
        <p:nvGraphicFramePr>
          <p:cNvPr id="5" name="Table 4">
            <a:extLst>
              <a:ext uri="{FF2B5EF4-FFF2-40B4-BE49-F238E27FC236}">
                <a16:creationId xmlns:a16="http://schemas.microsoft.com/office/drawing/2014/main" id="{A3087971-A4BA-4750-B8AA-4AAB65C2A99F}"/>
              </a:ext>
            </a:extLst>
          </p:cNvPr>
          <p:cNvGraphicFramePr>
            <a:graphicFrameLocks noGrp="1"/>
          </p:cNvGraphicFramePr>
          <p:nvPr>
            <p:extLst>
              <p:ext uri="{D42A27DB-BD31-4B8C-83A1-F6EECF244321}">
                <p14:modId xmlns:p14="http://schemas.microsoft.com/office/powerpoint/2010/main" val="2687194499"/>
              </p:ext>
            </p:extLst>
          </p:nvPr>
        </p:nvGraphicFramePr>
        <p:xfrm>
          <a:off x="1091042" y="1613487"/>
          <a:ext cx="9422969" cy="3761656"/>
        </p:xfrm>
        <a:graphic>
          <a:graphicData uri="http://schemas.openxmlformats.org/drawingml/2006/table">
            <a:tbl>
              <a:tblPr firstRow="1" firstCol="1" bandRow="1">
                <a:tableStyleId>{5C22544A-7EE6-4342-B048-85BDC9FD1C3A}</a:tableStyleId>
              </a:tblPr>
              <a:tblGrid>
                <a:gridCol w="9422969">
                  <a:extLst>
                    <a:ext uri="{9D8B030D-6E8A-4147-A177-3AD203B41FA5}">
                      <a16:colId xmlns:a16="http://schemas.microsoft.com/office/drawing/2014/main" val="823090629"/>
                    </a:ext>
                  </a:extLst>
                </a:gridCol>
              </a:tblGrid>
              <a:tr h="3761656">
                <a:tc>
                  <a:txBody>
                    <a:bodyPr/>
                    <a:lstStyle/>
                    <a:p>
                      <a:pPr>
                        <a:lnSpc>
                          <a:spcPct val="130000"/>
                        </a:lnSpc>
                        <a:spcAft>
                          <a:spcPts val="800"/>
                        </a:spcAft>
                      </a:pPr>
                      <a:r>
                        <a:rPr lang="en-US" sz="2800" dirty="0">
                          <a:effectLst/>
                          <a:latin typeface="Times New Roman" panose="02020603050405020304" pitchFamily="18" charset="0"/>
                          <a:cs typeface="Times New Roman" panose="02020603050405020304" pitchFamily="18" charset="0"/>
                        </a:rPr>
                        <a:t>Quan </a:t>
                      </a:r>
                      <a:r>
                        <a:rPr lang="en-US" sz="2800" dirty="0" err="1">
                          <a:effectLst/>
                          <a:latin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14.1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cs typeface="Times New Roman" panose="02020603050405020304" pitchFamily="18" charset="0"/>
                        </a:rPr>
                        <a:t> H</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O</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H</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O (ở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khí</a:t>
                      </a:r>
                      <a:r>
                        <a:rPr lang="en-US"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cs typeface="Times New Roman" panose="02020603050405020304" pitchFamily="18" charset="0"/>
                      </a:endParaRPr>
                    </a:p>
                    <a:p>
                      <a:pPr marL="342900" lvl="0" indent="-342900">
                        <a:lnSpc>
                          <a:spcPct val="130000"/>
                        </a:lnSpc>
                        <a:spcBef>
                          <a:spcPts val="600"/>
                        </a:spcBef>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H-H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O=O.</a:t>
                      </a:r>
                      <a:endParaRPr lang="vi-VN" sz="2800" dirty="0">
                        <a:effectLst/>
                        <a:latin typeface="Times New Roman" panose="02020603050405020304" pitchFamily="18" charset="0"/>
                        <a:cs typeface="Times New Roman" panose="02020603050405020304" pitchFamily="18" charset="0"/>
                      </a:endParaRPr>
                    </a:p>
                    <a:p>
                      <a:pPr marL="342900" lvl="0" indent="-342900">
                        <a:lnSpc>
                          <a:spcPct val="130000"/>
                        </a:lnSpc>
                        <a:spcBef>
                          <a:spcPts val="600"/>
                        </a:spcBef>
                        <a:buFont typeface="Times New Roman" panose="02020603050405020304" pitchFamily="18" charset="0"/>
                        <a:buChar char="-"/>
                      </a:pP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H-O-H.</a:t>
                      </a:r>
                      <a:endParaRPr lang="vi-VN" sz="2800" dirty="0">
                        <a:effectLst/>
                        <a:latin typeface="Times New Roman" panose="02020603050405020304" pitchFamily="18" charset="0"/>
                        <a:cs typeface="Times New Roman" panose="02020603050405020304" pitchFamily="18" charset="0"/>
                      </a:endParaRPr>
                    </a:p>
                    <a:p>
                      <a:pPr marL="90170">
                        <a:lnSpc>
                          <a:spcPct val="130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0300689"/>
                  </a:ext>
                </a:extLst>
              </a:tr>
            </a:tbl>
          </a:graphicData>
        </a:graphic>
      </p:graphicFrame>
    </p:spTree>
    <p:extLst>
      <p:ext uri="{BB962C8B-B14F-4D97-AF65-F5344CB8AC3E}">
        <p14:creationId xmlns:p14="http://schemas.microsoft.com/office/powerpoint/2010/main" val="236954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E8F7C0-E2EE-0269-A3AB-6452183E4EB4}"/>
              </a:ext>
            </a:extLst>
          </p:cNvPr>
          <p:cNvSpPr>
            <a:spLocks noGrp="1"/>
          </p:cNvSpPr>
          <p:nvPr>
            <p:ph type="title"/>
          </p:nvPr>
        </p:nvSpPr>
        <p:spPr>
          <a:xfrm>
            <a:off x="770083" y="167599"/>
            <a:ext cx="10364451" cy="1596177"/>
          </a:xfrm>
        </p:spPr>
        <p:txBody>
          <a:bodyPr/>
          <a:lstStyle/>
          <a:p>
            <a:pPr algn="ctr"/>
            <a:r>
              <a:rPr lang="en-US" b="1" dirty="0">
                <a:latin typeface="Times New Roman" panose="02020603050405020304" pitchFamily="18" charset="0"/>
                <a:cs typeface="Times New Roman" panose="02020603050405020304" pitchFamily="18" charset="0"/>
              </a:rPr>
              <a:t>PHIẾU HỌC TẬP SỐ 2</a:t>
            </a:r>
            <a:endParaRPr lang="vi-VN" b="1"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2727643-32E2-F924-FBB0-BB1CCFFCA25D}"/>
              </a:ext>
            </a:extLst>
          </p:cNvPr>
          <p:cNvSpPr>
            <a:spLocks noGrp="1"/>
          </p:cNvSpPr>
          <p:nvPr>
            <p:ph type="sldNum" sz="quarter" idx="12"/>
          </p:nvPr>
        </p:nvSpPr>
        <p:spPr/>
        <p:txBody>
          <a:bodyPr/>
          <a:lstStyle/>
          <a:p>
            <a:fld id="{B8F674BA-2DE0-4D90-8561-25BA31F62F13}" type="slidenum">
              <a:rPr lang="en-US" smtClean="0"/>
              <a:t>52</a:t>
            </a:fld>
            <a:endParaRPr lang="en-US"/>
          </a:p>
        </p:txBody>
      </p:sp>
      <p:graphicFrame>
        <p:nvGraphicFramePr>
          <p:cNvPr id="3" name="Table 2">
            <a:extLst>
              <a:ext uri="{FF2B5EF4-FFF2-40B4-BE49-F238E27FC236}">
                <a16:creationId xmlns:a16="http://schemas.microsoft.com/office/drawing/2014/main" id="{20C5B2C9-9729-4ADD-A127-9E77A87A2CDD}"/>
              </a:ext>
            </a:extLst>
          </p:cNvPr>
          <p:cNvGraphicFramePr>
            <a:graphicFrameLocks noGrp="1"/>
          </p:cNvGraphicFramePr>
          <p:nvPr>
            <p:extLst>
              <p:ext uri="{D42A27DB-BD31-4B8C-83A1-F6EECF244321}">
                <p14:modId xmlns:p14="http://schemas.microsoft.com/office/powerpoint/2010/main" val="2639760519"/>
              </p:ext>
            </p:extLst>
          </p:nvPr>
        </p:nvGraphicFramePr>
        <p:xfrm>
          <a:off x="1372006" y="1276414"/>
          <a:ext cx="8833665" cy="5094224"/>
        </p:xfrm>
        <a:graphic>
          <a:graphicData uri="http://schemas.openxmlformats.org/drawingml/2006/table">
            <a:tbl>
              <a:tblPr firstRow="1" firstCol="1" bandRow="1">
                <a:tableStyleId>{5C22544A-7EE6-4342-B048-85BDC9FD1C3A}</a:tableStyleId>
              </a:tblPr>
              <a:tblGrid>
                <a:gridCol w="8833665">
                  <a:extLst>
                    <a:ext uri="{9D8B030D-6E8A-4147-A177-3AD203B41FA5}">
                      <a16:colId xmlns:a16="http://schemas.microsoft.com/office/drawing/2014/main" val="264549266"/>
                    </a:ext>
                  </a:extLst>
                </a:gridCol>
              </a:tblGrid>
              <a:tr h="0">
                <a:tc>
                  <a:txBody>
                    <a:bodyPr/>
                    <a:lstStyle/>
                    <a:p>
                      <a:pPr indent="90170">
                        <a:lnSpc>
                          <a:spcPct val="130000"/>
                        </a:lnSpc>
                        <a:spcAft>
                          <a:spcPts val="800"/>
                        </a:spcAft>
                      </a:pP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cs typeface="Times New Roman" panose="02020603050405020304" pitchFamily="18" charset="0"/>
                        </a:rPr>
                        <a:t> enthalpy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cs typeface="Times New Roman" panose="02020603050405020304" pitchFamily="18" charset="0"/>
                        </a:rPr>
                        <a:t>: CH</a:t>
                      </a:r>
                      <a:r>
                        <a:rPr lang="en-US" sz="2800" baseline="-25000" dirty="0">
                          <a:effectLst/>
                          <a:latin typeface="Times New Roman" panose="02020603050405020304" pitchFamily="18" charset="0"/>
                          <a:cs typeface="Times New Roman" panose="02020603050405020304" pitchFamily="18" charset="0"/>
                        </a:rPr>
                        <a:t>4</a:t>
                      </a:r>
                      <a:r>
                        <a:rPr lang="en-US" sz="2800" dirty="0">
                          <a:effectLst/>
                          <a:latin typeface="Times New Roman" panose="02020603050405020304" pitchFamily="18" charset="0"/>
                          <a:cs typeface="Times New Roman" panose="02020603050405020304" pitchFamily="18" charset="0"/>
                        </a:rPr>
                        <a:t>, CH</a:t>
                      </a:r>
                      <a:r>
                        <a:rPr lang="en-US" sz="2800" baseline="-25000" dirty="0">
                          <a:effectLst/>
                          <a:latin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cs typeface="Times New Roman" panose="02020603050405020304" pitchFamily="18" charset="0"/>
                        </a:rPr>
                        <a:t>Cl, NH</a:t>
                      </a:r>
                      <a:r>
                        <a:rPr lang="en-US" sz="2800" baseline="-25000" dirty="0">
                          <a:effectLst/>
                          <a:latin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cs typeface="Times New Roman" panose="02020603050405020304" pitchFamily="18" charset="0"/>
                        </a:rPr>
                        <a:t>, CO</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cs typeface="Times New Roman" panose="02020603050405020304" pitchFamily="18" charset="0"/>
                      </a:endParaRPr>
                    </a:p>
                    <a:p>
                      <a:pPr indent="90170">
                        <a:lnSpc>
                          <a:spcPct val="130000"/>
                        </a:lnSpc>
                        <a:spcAft>
                          <a:spcPts val="800"/>
                        </a:spcAft>
                      </a:pPr>
                      <a:r>
                        <a:rPr lang="en-US" sz="2800" dirty="0">
                          <a:effectLst/>
                          <a:latin typeface="Times New Roman" panose="02020603050405020304" pitchFamily="18" charset="0"/>
                          <a:cs typeface="Times New Roman" panose="02020603050405020304" pitchFamily="18" charset="0"/>
                        </a:rPr>
                        <a:t>CH</a:t>
                      </a:r>
                      <a:r>
                        <a:rPr lang="en-US" sz="2800" baseline="-25000" dirty="0">
                          <a:effectLst/>
                          <a:latin typeface="Times New Roman" panose="02020603050405020304" pitchFamily="18" charset="0"/>
                          <a:cs typeface="Times New Roman" panose="02020603050405020304" pitchFamily="18" charset="0"/>
                        </a:rPr>
                        <a:t>4</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cs typeface="Times New Roman" panose="02020603050405020304" pitchFamily="18" charset="0"/>
                        </a:rPr>
                        <a:t> C-H; CH</a:t>
                      </a:r>
                      <a:r>
                        <a:rPr lang="en-US" sz="2800" baseline="-25000" dirty="0">
                          <a:effectLst/>
                          <a:latin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cs typeface="Times New Roman" panose="02020603050405020304" pitchFamily="18" charset="0"/>
                        </a:rPr>
                        <a:t>Cl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cs typeface="Times New Roman" panose="02020603050405020304" pitchFamily="18" charset="0"/>
                        </a:rPr>
                        <a:t> C-H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1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cs typeface="Times New Roman" panose="02020603050405020304" pitchFamily="18" charset="0"/>
                        </a:rPr>
                        <a:t> C-Cl; NH</a:t>
                      </a:r>
                      <a:r>
                        <a:rPr lang="en-US" sz="2800" baseline="-25000" dirty="0">
                          <a:effectLst/>
                          <a:latin typeface="Times New Roman" panose="02020603050405020304" pitchFamily="18" charset="0"/>
                          <a:cs typeface="Times New Roman" panose="02020603050405020304" pitchFamily="18" charset="0"/>
                        </a:rPr>
                        <a:t>3</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cs typeface="Times New Roman" panose="02020603050405020304" pitchFamily="18" charset="0"/>
                        </a:rPr>
                        <a:t> N-H; CO</a:t>
                      </a:r>
                      <a:r>
                        <a:rPr lang="en-US" sz="2800" baseline="-25000" dirty="0">
                          <a:effectLst/>
                          <a:latin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đôi</a:t>
                      </a:r>
                      <a:r>
                        <a:rPr lang="en-US" sz="2800" dirty="0">
                          <a:effectLst/>
                          <a:latin typeface="Times New Roman" panose="02020603050405020304" pitchFamily="18" charset="0"/>
                          <a:cs typeface="Times New Roman" panose="02020603050405020304" pitchFamily="18" charset="0"/>
                        </a:rPr>
                        <a:t> C=O.</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1597699"/>
                  </a:ext>
                </a:extLst>
              </a:tr>
              <a:tr h="0">
                <a:tc>
                  <a:txBody>
                    <a:bodyPr/>
                    <a:lstStyle/>
                    <a:p>
                      <a:pPr>
                        <a:lnSpc>
                          <a:spcPct val="130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5316574"/>
                  </a:ext>
                </a:extLst>
              </a:tr>
            </a:tbl>
          </a:graphicData>
        </a:graphic>
      </p:graphicFrame>
    </p:spTree>
    <p:extLst>
      <p:ext uri="{BB962C8B-B14F-4D97-AF65-F5344CB8AC3E}">
        <p14:creationId xmlns:p14="http://schemas.microsoft.com/office/powerpoint/2010/main" val="2362853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1B4023-7B73-C230-5B51-76B52B56C2EF}"/>
              </a:ext>
            </a:extLst>
          </p:cNvPr>
          <p:cNvSpPr>
            <a:spLocks noGrp="1"/>
          </p:cNvSpPr>
          <p:nvPr>
            <p:ph type="title"/>
          </p:nvPr>
        </p:nvSpPr>
        <p:spPr>
          <a:xfrm>
            <a:off x="433952" y="0"/>
            <a:ext cx="8596668" cy="1320800"/>
          </a:xfrm>
        </p:spPr>
        <p:txBody>
          <a:bodyPr/>
          <a:lstStyle/>
          <a:p>
            <a:pPr algn="ctr"/>
            <a:r>
              <a:rPr lang="en-US" b="1" dirty="0">
                <a:latin typeface="Times New Roman" panose="02020603050405020304" pitchFamily="18" charset="0"/>
                <a:cs typeface="Times New Roman" panose="02020603050405020304" pitchFamily="18" charset="0"/>
              </a:rPr>
              <a:t>PHIẾU HỌC TẬP SỐ 3</a:t>
            </a:r>
            <a:endParaRPr lang="vi-VN"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7232BDF-6F71-EBDE-EF81-1A3347C36514}"/>
              </a:ext>
            </a:extLst>
          </p:cNvPr>
          <p:cNvSpPr>
            <a:spLocks noGrp="1"/>
          </p:cNvSpPr>
          <p:nvPr>
            <p:ph type="sldNum" sz="quarter" idx="12"/>
          </p:nvPr>
        </p:nvSpPr>
        <p:spPr/>
        <p:txBody>
          <a:bodyPr/>
          <a:lstStyle/>
          <a:p>
            <a:fld id="{B8F674BA-2DE0-4D90-8561-25BA31F62F13}" type="slidenum">
              <a:rPr lang="en-US" smtClean="0"/>
              <a:t>53</a:t>
            </a:fld>
            <a:endParaRPr lang="en-US"/>
          </a:p>
        </p:txBody>
      </p:sp>
      <p:sp>
        <p:nvSpPr>
          <p:cNvPr id="6" name="Text Box 7">
            <a:extLst>
              <a:ext uri="{FF2B5EF4-FFF2-40B4-BE49-F238E27FC236}">
                <a16:creationId xmlns:a16="http://schemas.microsoft.com/office/drawing/2014/main" id="{D20F8D45-A2EC-49B5-B345-B9C4B8F9DB74}"/>
              </a:ext>
            </a:extLst>
          </p:cNvPr>
          <p:cNvSpPr txBox="1"/>
          <p:nvPr/>
        </p:nvSpPr>
        <p:spPr>
          <a:xfrm>
            <a:off x="227308" y="786108"/>
            <a:ext cx="11530740" cy="5506204"/>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90170">
              <a:lnSpc>
                <a:spcPct val="130000"/>
              </a:lnSpc>
              <a:spcAft>
                <a:spcPts val="800"/>
              </a:spcAf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Dựa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bảng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14.1,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enthalpy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nitrogen (N≡N)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chỉ</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oxygen (O=O) ở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cao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nitrogen monoxide (N=O).</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30000"/>
              </a:lnSpc>
              <a:spcBef>
                <a:spcPts val="600"/>
              </a:spcBef>
              <a:buFont typeface="Arial" panose="020B0604020202020204" pitchFamily="34" charset="0"/>
              <a:buChar char="-"/>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Tổng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30000"/>
              </a:lnSpc>
              <a:spcBef>
                <a:spcPts val="600"/>
              </a:spcBef>
              <a:buFont typeface="Arial" panose="020B0604020202020204" pitchFamily="34" charset="0"/>
              <a:buChar char="-"/>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Tổng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toả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ra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30000"/>
              </a:lnSpc>
              <a:spcBef>
                <a:spcPts val="600"/>
              </a:spcBef>
              <a:buFont typeface="Arial" panose="020B0604020202020204" pitchFamily="34" charset="0"/>
              <a:buChar char="-"/>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E</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b</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E</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b</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phẩm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90170">
              <a:lnSpc>
                <a:spcPct val="130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Nitrogen (N≡N)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chỉ</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oxigen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(O=O) ở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cao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hoặc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nitrogen monoxide (N=O).</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endParaRPr lang="vi-VN"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059474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F2C6341-B92F-6175-50A8-DCC22BBB6707}"/>
              </a:ext>
            </a:extLst>
          </p:cNvPr>
          <p:cNvGraphicFramePr>
            <a:graphicFrameLocks noChangeAspect="1"/>
          </p:cNvGraphicFramePr>
          <p:nvPr>
            <p:extLst>
              <p:ext uri="{D42A27DB-BD31-4B8C-83A1-F6EECF244321}">
                <p14:modId xmlns:p14="http://schemas.microsoft.com/office/powerpoint/2010/main" val="1255230805"/>
              </p:ext>
            </p:extLst>
          </p:nvPr>
        </p:nvGraphicFramePr>
        <p:xfrm>
          <a:off x="729522" y="2268667"/>
          <a:ext cx="9328878" cy="1293741"/>
        </p:xfrm>
        <a:graphic>
          <a:graphicData uri="http://schemas.openxmlformats.org/presentationml/2006/ole">
            <mc:AlternateContent xmlns:mc="http://schemas.openxmlformats.org/markup-compatibility/2006">
              <mc:Choice xmlns:v="urn:schemas-microsoft-com:vml" Requires="v">
                <p:oleObj spid="_x0000_s5136" name="Equation" r:id="rId3" imgW="1943100" imgH="254000" progId="Equation.DSMT4">
                  <p:embed/>
                </p:oleObj>
              </mc:Choice>
              <mc:Fallback>
                <p:oleObj name="Equation" r:id="rId3" imgW="1943100" imgH="254000" progId="Equation.DSMT4">
                  <p:embed/>
                  <p:pic>
                    <p:nvPicPr>
                      <p:cNvPr id="3" name="Object 2">
                        <a:extLst>
                          <a:ext uri="{FF2B5EF4-FFF2-40B4-BE49-F238E27FC236}">
                            <a16:creationId xmlns:a16="http://schemas.microsoft.com/office/drawing/2014/main" id="{6F2C6341-B92F-6175-50A8-DCC22BBB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22" y="2268667"/>
                        <a:ext cx="9328878" cy="1293741"/>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4F8332F4-FC50-268D-F732-EA6588EA58A2}"/>
              </a:ext>
            </a:extLst>
          </p:cNvPr>
          <p:cNvGraphicFramePr>
            <a:graphicFrameLocks noChangeAspect="1"/>
          </p:cNvGraphicFramePr>
          <p:nvPr>
            <p:extLst>
              <p:ext uri="{D42A27DB-BD31-4B8C-83A1-F6EECF244321}">
                <p14:modId xmlns:p14="http://schemas.microsoft.com/office/powerpoint/2010/main" val="3282411896"/>
              </p:ext>
            </p:extLst>
          </p:nvPr>
        </p:nvGraphicFramePr>
        <p:xfrm>
          <a:off x="729522" y="4113862"/>
          <a:ext cx="9328878" cy="1122949"/>
        </p:xfrm>
        <a:graphic>
          <a:graphicData uri="http://schemas.openxmlformats.org/presentationml/2006/ole">
            <mc:AlternateContent xmlns:mc="http://schemas.openxmlformats.org/markup-compatibility/2006">
              <mc:Choice xmlns:v="urn:schemas-microsoft-com:vml" Requires="v">
                <p:oleObj spid="_x0000_s5137" name="Equation" r:id="rId5" imgW="2463800" imgH="254000" progId="Equation.DSMT4">
                  <p:embed/>
                </p:oleObj>
              </mc:Choice>
              <mc:Fallback>
                <p:oleObj name="Equation" r:id="rId5" imgW="2463800" imgH="254000" progId="Equation.DSMT4">
                  <p:embed/>
                  <p:pic>
                    <p:nvPicPr>
                      <p:cNvPr id="4" name="Object 3">
                        <a:extLst>
                          <a:ext uri="{FF2B5EF4-FFF2-40B4-BE49-F238E27FC236}">
                            <a16:creationId xmlns:a16="http://schemas.microsoft.com/office/drawing/2014/main" id="{4F8332F4-FC50-268D-F732-EA6588EA58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522" y="4113862"/>
                        <a:ext cx="9328878" cy="1122949"/>
                      </a:xfrm>
                      <a:prstGeom prst="rect">
                        <a:avLst/>
                      </a:prstGeom>
                      <a:noFill/>
                    </p:spPr>
                  </p:pic>
                </p:oleObj>
              </mc:Fallback>
            </mc:AlternateContent>
          </a:graphicData>
        </a:graphic>
      </p:graphicFrame>
      <p:sp>
        <p:nvSpPr>
          <p:cNvPr id="5" name="Rectangle 3">
            <a:extLst>
              <a:ext uri="{FF2B5EF4-FFF2-40B4-BE49-F238E27FC236}">
                <a16:creationId xmlns:a16="http://schemas.microsoft.com/office/drawing/2014/main" id="{1FF15214-DAA7-EEF9-D88A-79D9D63A8D1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4">
            <a:extLst>
              <a:ext uri="{FF2B5EF4-FFF2-40B4-BE49-F238E27FC236}">
                <a16:creationId xmlns:a16="http://schemas.microsoft.com/office/drawing/2014/main" id="{55FD1D62-82E3-B44D-1701-1C229C486265}"/>
              </a:ext>
            </a:extLst>
          </p:cNvPr>
          <p:cNvSpPr>
            <a:spLocks noChangeArrowheads="1"/>
          </p:cNvSpPr>
          <p:nvPr/>
        </p:nvSpPr>
        <p:spPr bwMode="auto">
          <a:xfrm>
            <a:off x="0" y="714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vi-VN" sz="1300" b="0" i="0" u="none" strike="noStrike" cap="none" normalizeH="0" baseline="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vi-VN" altLang="vi-VN" sz="11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D603113B-8E39-D633-9E38-C81870DBD2B1}"/>
              </a:ext>
            </a:extLst>
          </p:cNvPr>
          <p:cNvSpPr>
            <a:spLocks noChangeArrowheads="1"/>
          </p:cNvSpPr>
          <p:nvPr/>
        </p:nvSpPr>
        <p:spPr bwMode="auto">
          <a:xfrm>
            <a:off x="0" y="97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TextBox 9">
            <a:extLst>
              <a:ext uri="{FF2B5EF4-FFF2-40B4-BE49-F238E27FC236}">
                <a16:creationId xmlns:a16="http://schemas.microsoft.com/office/drawing/2014/main" id="{394CB3E8-647E-93F8-A138-9FED67EB1331}"/>
              </a:ext>
            </a:extLst>
          </p:cNvPr>
          <p:cNvSpPr txBox="1"/>
          <p:nvPr/>
        </p:nvSpPr>
        <p:spPr>
          <a:xfrm>
            <a:off x="404734" y="714375"/>
            <a:ext cx="10732958" cy="1200329"/>
          </a:xfrm>
          <a:prstGeom prst="rect">
            <a:avLst/>
          </a:prstGeom>
          <a:noFill/>
        </p:spPr>
        <p:txBody>
          <a:bodyPr wrap="square">
            <a:spAutoFit/>
          </a:bodyPr>
          <a:lstStyle/>
          <a:p>
            <a:r>
              <a:rPr lang="en-US" sz="3600" b="1" dirty="0" err="1">
                <a:effectLst/>
                <a:latin typeface="Times New Roman" panose="02020603050405020304" pitchFamily="18" charset="0"/>
                <a:ea typeface="Times New Roman" panose="02020603050405020304" pitchFamily="18" charset="0"/>
              </a:rPr>
              <a:t>Công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thức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tính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biến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thiên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anthalpy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phản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ứng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dựa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vào</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năng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lượng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liên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kết</a:t>
            </a:r>
            <a:r>
              <a:rPr lang="en-US" sz="3600" b="1" dirty="0">
                <a:effectLst/>
                <a:latin typeface="Times New Roman" panose="02020603050405020304" pitchFamily="18" charset="0"/>
                <a:ea typeface="Times New Roman" panose="02020603050405020304" pitchFamily="18" charset="0"/>
              </a:rPr>
              <a:t>: </a:t>
            </a:r>
            <a:endParaRPr lang="vi-VN" sz="3600" b="1" dirty="0"/>
          </a:p>
        </p:txBody>
      </p:sp>
      <p:sp>
        <p:nvSpPr>
          <p:cNvPr id="8" name="Slide Number Placeholder 7">
            <a:extLst>
              <a:ext uri="{FF2B5EF4-FFF2-40B4-BE49-F238E27FC236}">
                <a16:creationId xmlns:a16="http://schemas.microsoft.com/office/drawing/2014/main" id="{3E0FEB35-6E67-DD58-7F83-685CE179725A}"/>
              </a:ext>
            </a:extLst>
          </p:cNvPr>
          <p:cNvSpPr>
            <a:spLocks noGrp="1"/>
          </p:cNvSpPr>
          <p:nvPr>
            <p:ph type="sldNum" sz="quarter" idx="12"/>
          </p:nvPr>
        </p:nvSpPr>
        <p:spPr/>
        <p:txBody>
          <a:bodyPr/>
          <a:lstStyle/>
          <a:p>
            <a:fld id="{B8F674BA-2DE0-4D90-8561-25BA31F62F13}" type="slidenum">
              <a:rPr lang="en-US" smtClean="0"/>
              <a:t>54</a:t>
            </a:fld>
            <a:endParaRPr lang="en-US"/>
          </a:p>
        </p:txBody>
      </p:sp>
    </p:spTree>
    <p:extLst>
      <p:ext uri="{BB962C8B-B14F-4D97-AF65-F5344CB8AC3E}">
        <p14:creationId xmlns:p14="http://schemas.microsoft.com/office/powerpoint/2010/main" val="28203027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F2C6341-B92F-6175-50A8-DCC22BBB6707}"/>
              </a:ext>
            </a:extLst>
          </p:cNvPr>
          <p:cNvGraphicFramePr>
            <a:graphicFrameLocks noChangeAspect="1"/>
          </p:cNvGraphicFramePr>
          <p:nvPr/>
        </p:nvGraphicFramePr>
        <p:xfrm>
          <a:off x="729522" y="2268667"/>
          <a:ext cx="10123358" cy="1403921"/>
        </p:xfrm>
        <a:graphic>
          <a:graphicData uri="http://schemas.openxmlformats.org/presentationml/2006/ole">
            <mc:AlternateContent xmlns:mc="http://schemas.openxmlformats.org/markup-compatibility/2006">
              <mc:Choice xmlns:v="urn:schemas-microsoft-com:vml" Requires="v">
                <p:oleObj spid="_x0000_s6160" name="Equation" r:id="rId3" imgW="1943100" imgH="254000" progId="Equation.DSMT4">
                  <p:embed/>
                </p:oleObj>
              </mc:Choice>
              <mc:Fallback>
                <p:oleObj name="Equation" r:id="rId3" imgW="1943100" imgH="254000" progId="Equation.DSMT4">
                  <p:embed/>
                  <p:pic>
                    <p:nvPicPr>
                      <p:cNvPr id="3" name="Object 2">
                        <a:extLst>
                          <a:ext uri="{FF2B5EF4-FFF2-40B4-BE49-F238E27FC236}">
                            <a16:creationId xmlns:a16="http://schemas.microsoft.com/office/drawing/2014/main" id="{6F2C6341-B92F-6175-50A8-DCC22BBB6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22" y="2268667"/>
                        <a:ext cx="10123358" cy="1403921"/>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4F8332F4-FC50-268D-F732-EA6588EA58A2}"/>
              </a:ext>
            </a:extLst>
          </p:cNvPr>
          <p:cNvGraphicFramePr>
            <a:graphicFrameLocks noChangeAspect="1"/>
          </p:cNvGraphicFramePr>
          <p:nvPr/>
        </p:nvGraphicFramePr>
        <p:xfrm>
          <a:off x="729522" y="4113862"/>
          <a:ext cx="10732958" cy="1291963"/>
        </p:xfrm>
        <a:graphic>
          <a:graphicData uri="http://schemas.openxmlformats.org/presentationml/2006/ole">
            <mc:AlternateContent xmlns:mc="http://schemas.openxmlformats.org/markup-compatibility/2006">
              <mc:Choice xmlns:v="urn:schemas-microsoft-com:vml" Requires="v">
                <p:oleObj spid="_x0000_s6161" name="Equation" r:id="rId5" imgW="2463800" imgH="254000" progId="Equation.DSMT4">
                  <p:embed/>
                </p:oleObj>
              </mc:Choice>
              <mc:Fallback>
                <p:oleObj name="Equation" r:id="rId5" imgW="2463800" imgH="254000" progId="Equation.DSMT4">
                  <p:embed/>
                  <p:pic>
                    <p:nvPicPr>
                      <p:cNvPr id="4" name="Object 3">
                        <a:extLst>
                          <a:ext uri="{FF2B5EF4-FFF2-40B4-BE49-F238E27FC236}">
                            <a16:creationId xmlns:a16="http://schemas.microsoft.com/office/drawing/2014/main" id="{4F8332F4-FC50-268D-F732-EA6588EA58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522" y="4113862"/>
                        <a:ext cx="10732958" cy="1291963"/>
                      </a:xfrm>
                      <a:prstGeom prst="rect">
                        <a:avLst/>
                      </a:prstGeom>
                      <a:noFill/>
                    </p:spPr>
                  </p:pic>
                </p:oleObj>
              </mc:Fallback>
            </mc:AlternateContent>
          </a:graphicData>
        </a:graphic>
      </p:graphicFrame>
      <p:sp>
        <p:nvSpPr>
          <p:cNvPr id="5" name="Rectangle 3">
            <a:extLst>
              <a:ext uri="{FF2B5EF4-FFF2-40B4-BE49-F238E27FC236}">
                <a16:creationId xmlns:a16="http://schemas.microsoft.com/office/drawing/2014/main" id="{1FF15214-DAA7-EEF9-D88A-79D9D63A8D1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4">
            <a:extLst>
              <a:ext uri="{FF2B5EF4-FFF2-40B4-BE49-F238E27FC236}">
                <a16:creationId xmlns:a16="http://schemas.microsoft.com/office/drawing/2014/main" id="{55FD1D62-82E3-B44D-1701-1C229C486265}"/>
              </a:ext>
            </a:extLst>
          </p:cNvPr>
          <p:cNvSpPr>
            <a:spLocks noChangeArrowheads="1"/>
          </p:cNvSpPr>
          <p:nvPr/>
        </p:nvSpPr>
        <p:spPr bwMode="auto">
          <a:xfrm>
            <a:off x="0" y="714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r>
              <a:rPr kumimoji="0" lang="en-US" altLang="vi-VN" sz="1300" b="0" i="0" u="none" strike="noStrike" cap="none" normalizeH="0" baseline="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vi-VN" altLang="vi-VN" sz="1100" b="0" i="0" u="none" strike="noStrike" cap="none" normalizeH="0" baseline="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D603113B-8E39-D633-9E38-C81870DBD2B1}"/>
              </a:ext>
            </a:extLst>
          </p:cNvPr>
          <p:cNvSpPr>
            <a:spLocks noChangeArrowheads="1"/>
          </p:cNvSpPr>
          <p:nvPr/>
        </p:nvSpPr>
        <p:spPr bwMode="auto">
          <a:xfrm>
            <a:off x="0" y="97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TextBox 9">
            <a:extLst>
              <a:ext uri="{FF2B5EF4-FFF2-40B4-BE49-F238E27FC236}">
                <a16:creationId xmlns:a16="http://schemas.microsoft.com/office/drawing/2014/main" id="{394CB3E8-647E-93F8-A138-9FED67EB1331}"/>
              </a:ext>
            </a:extLst>
          </p:cNvPr>
          <p:cNvSpPr txBox="1"/>
          <p:nvPr/>
        </p:nvSpPr>
        <p:spPr>
          <a:xfrm>
            <a:off x="404734" y="714375"/>
            <a:ext cx="10732958" cy="1200329"/>
          </a:xfrm>
          <a:prstGeom prst="rect">
            <a:avLst/>
          </a:prstGeom>
          <a:noFill/>
        </p:spPr>
        <p:txBody>
          <a:bodyPr wrap="square">
            <a:spAutoFit/>
          </a:bodyPr>
          <a:lstStyle/>
          <a:p>
            <a:r>
              <a:rPr lang="en-US" sz="3600" b="1" dirty="0" err="1">
                <a:effectLst/>
                <a:latin typeface="Times New Roman" panose="02020603050405020304" pitchFamily="18" charset="0"/>
                <a:ea typeface="Times New Roman" panose="02020603050405020304" pitchFamily="18" charset="0"/>
              </a:rPr>
              <a:t>Công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thức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tính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biến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thiên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anthalpy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phản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ứng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dựa</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vào</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năng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lượng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liên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kết</a:t>
            </a:r>
            <a:r>
              <a:rPr lang="en-US" sz="3600" b="1" dirty="0">
                <a:effectLst/>
                <a:latin typeface="Times New Roman" panose="02020603050405020304" pitchFamily="18" charset="0"/>
                <a:ea typeface="Times New Roman" panose="02020603050405020304" pitchFamily="18" charset="0"/>
              </a:rPr>
              <a:t>: </a:t>
            </a:r>
            <a:endParaRPr lang="vi-VN" sz="3600" b="1" dirty="0"/>
          </a:p>
        </p:txBody>
      </p:sp>
      <p:sp>
        <p:nvSpPr>
          <p:cNvPr id="8" name="Slide Number Placeholder 7">
            <a:extLst>
              <a:ext uri="{FF2B5EF4-FFF2-40B4-BE49-F238E27FC236}">
                <a16:creationId xmlns:a16="http://schemas.microsoft.com/office/drawing/2014/main" id="{7ED1ECF6-AB5B-6491-7246-4248ECC1656F}"/>
              </a:ext>
            </a:extLst>
          </p:cNvPr>
          <p:cNvSpPr>
            <a:spLocks noGrp="1"/>
          </p:cNvSpPr>
          <p:nvPr>
            <p:ph type="sldNum" sz="quarter" idx="12"/>
          </p:nvPr>
        </p:nvSpPr>
        <p:spPr/>
        <p:txBody>
          <a:bodyPr/>
          <a:lstStyle/>
          <a:p>
            <a:fld id="{B8F674BA-2DE0-4D90-8561-25BA31F62F13}" type="slidenum">
              <a:rPr lang="en-US" smtClean="0"/>
              <a:t>55</a:t>
            </a:fld>
            <a:endParaRPr lang="en-US"/>
          </a:p>
        </p:txBody>
      </p:sp>
    </p:spTree>
    <p:extLst>
      <p:ext uri="{BB962C8B-B14F-4D97-AF65-F5344CB8AC3E}">
        <p14:creationId xmlns:p14="http://schemas.microsoft.com/office/powerpoint/2010/main" val="156828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288787-A7C1-0AF9-EFBB-46F69E2434E1}"/>
              </a:ext>
            </a:extLst>
          </p:cNvPr>
          <p:cNvSpPr txBox="1"/>
          <p:nvPr/>
        </p:nvSpPr>
        <p:spPr>
          <a:xfrm>
            <a:off x="412542" y="570417"/>
            <a:ext cx="11133944" cy="1471621"/>
          </a:xfrm>
          <a:prstGeom prst="rect">
            <a:avLst/>
          </a:prstGeom>
          <a:noFill/>
        </p:spPr>
        <p:txBody>
          <a:bodyPr wrap="square">
            <a:spAutoFit/>
          </a:bodyPr>
          <a:lstStyle/>
          <a:p>
            <a:pPr>
              <a:lnSpc>
                <a:spcPct val="130000"/>
              </a:lnSpc>
              <a:spcBef>
                <a:spcPts val="600"/>
              </a:spcBef>
              <a:spcAft>
                <a:spcPts val="800"/>
              </a:spcAft>
            </a:pPr>
            <a:r>
              <a:rPr lang="en-US" sz="3600" b="1" cap="all" dirty="0">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2. XÁC ĐỊNH BIẾN THIÊN ENTHALPY CỦA PHẢN ỨNG DỰA VÀO ENTHALPY TẠO THÀNH</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EA4AAB5A-D786-39F3-38E2-3B89E187E62E}"/>
              </a:ext>
            </a:extLst>
          </p:cNvPr>
          <p:cNvGrpSpPr/>
          <p:nvPr/>
        </p:nvGrpSpPr>
        <p:grpSpPr>
          <a:xfrm>
            <a:off x="764498" y="2211972"/>
            <a:ext cx="15762058" cy="3518644"/>
            <a:chOff x="764498" y="2211972"/>
            <a:chExt cx="15762058" cy="3518644"/>
          </a:xfrm>
        </p:grpSpPr>
        <p:graphicFrame>
          <p:nvGraphicFramePr>
            <p:cNvPr id="13" name="Object 12">
              <a:extLst>
                <a:ext uri="{FF2B5EF4-FFF2-40B4-BE49-F238E27FC236}">
                  <a16:creationId xmlns:a16="http://schemas.microsoft.com/office/drawing/2014/main" id="{EBA57FB3-4B54-9DD2-56A9-7FD71AF6DB19}"/>
                </a:ext>
              </a:extLst>
            </p:cNvPr>
            <p:cNvGraphicFramePr>
              <a:graphicFrameLocks noChangeAspect="1"/>
            </p:cNvGraphicFramePr>
            <p:nvPr/>
          </p:nvGraphicFramePr>
          <p:xfrm>
            <a:off x="3822492" y="4122294"/>
            <a:ext cx="437879" cy="179883"/>
          </p:xfrm>
          <a:graphic>
            <a:graphicData uri="http://schemas.openxmlformats.org/presentationml/2006/ole">
              <mc:AlternateContent xmlns:mc="http://schemas.openxmlformats.org/markup-compatibility/2006">
                <mc:Choice xmlns:v="urn:schemas-microsoft-com:vml" Requires="v">
                  <p:oleObj spid="_x0000_s7191" name="Equation" r:id="rId3" imgW="114102" imgH="126780" progId="Equation.DSMT4">
                    <p:embed/>
                  </p:oleObj>
                </mc:Choice>
                <mc:Fallback>
                  <p:oleObj name="Equation" r:id="rId3" imgW="114102" imgH="126780" progId="Equation.DSMT4">
                    <p:embed/>
                    <p:pic>
                      <p:nvPicPr>
                        <p:cNvPr id="13" name="Object 12">
                          <a:extLst>
                            <a:ext uri="{FF2B5EF4-FFF2-40B4-BE49-F238E27FC236}">
                              <a16:creationId xmlns:a16="http://schemas.microsoft.com/office/drawing/2014/main" id="{EBA57FB3-4B54-9DD2-56A9-7FD71AF6D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492" y="4122294"/>
                          <a:ext cx="437879" cy="179883"/>
                        </a:xfrm>
                        <a:prstGeom prst="rect">
                          <a:avLst/>
                        </a:prstGeom>
                        <a:noFill/>
                      </p:spPr>
                    </p:pic>
                  </p:oleObj>
                </mc:Fallback>
              </mc:AlternateContent>
            </a:graphicData>
          </a:graphic>
        </p:graphicFrame>
        <p:grpSp>
          <p:nvGrpSpPr>
            <p:cNvPr id="5" name="Group 4">
              <a:extLst>
                <a:ext uri="{FF2B5EF4-FFF2-40B4-BE49-F238E27FC236}">
                  <a16:creationId xmlns:a16="http://schemas.microsoft.com/office/drawing/2014/main" id="{DCC2C430-C55D-34FB-8528-861CC4E8E8DC}"/>
                </a:ext>
              </a:extLst>
            </p:cNvPr>
            <p:cNvGrpSpPr/>
            <p:nvPr/>
          </p:nvGrpSpPr>
          <p:grpSpPr>
            <a:xfrm>
              <a:off x="764498" y="2211972"/>
              <a:ext cx="15762058" cy="3518644"/>
              <a:chOff x="764498" y="2211972"/>
              <a:chExt cx="15762058" cy="3518644"/>
            </a:xfrm>
          </p:grpSpPr>
          <p:grpSp>
            <p:nvGrpSpPr>
              <p:cNvPr id="3" name="Group 2">
                <a:extLst>
                  <a:ext uri="{FF2B5EF4-FFF2-40B4-BE49-F238E27FC236}">
                    <a16:creationId xmlns:a16="http://schemas.microsoft.com/office/drawing/2014/main" id="{51D6F101-0D3A-5EB2-D846-4261D572D5CF}"/>
                  </a:ext>
                </a:extLst>
              </p:cNvPr>
              <p:cNvGrpSpPr/>
              <p:nvPr/>
            </p:nvGrpSpPr>
            <p:grpSpPr>
              <a:xfrm>
                <a:off x="764498" y="2211972"/>
                <a:ext cx="15762058" cy="3518644"/>
                <a:chOff x="764498" y="2211972"/>
                <a:chExt cx="15762058" cy="3518644"/>
              </a:xfrm>
            </p:grpSpPr>
            <p:graphicFrame>
              <p:nvGraphicFramePr>
                <p:cNvPr id="4" name="Object 3">
                  <a:extLst>
                    <a:ext uri="{FF2B5EF4-FFF2-40B4-BE49-F238E27FC236}">
                      <a16:creationId xmlns:a16="http://schemas.microsoft.com/office/drawing/2014/main" id="{7CC63596-70BF-FFCA-72BD-73BC3B009A9A}"/>
                    </a:ext>
                  </a:extLst>
                </p:cNvPr>
                <p:cNvGraphicFramePr>
                  <a:graphicFrameLocks noChangeAspect="1"/>
                </p:cNvGraphicFramePr>
                <p:nvPr>
                  <p:extLst>
                    <p:ext uri="{D42A27DB-BD31-4B8C-83A1-F6EECF244321}">
                      <p14:modId xmlns:p14="http://schemas.microsoft.com/office/powerpoint/2010/main" val="2589029794"/>
                    </p:ext>
                  </p:extLst>
                </p:nvPr>
              </p:nvGraphicFramePr>
              <p:xfrm>
                <a:off x="764499" y="2941607"/>
                <a:ext cx="7613020" cy="736744"/>
              </p:xfrm>
              <a:graphic>
                <a:graphicData uri="http://schemas.openxmlformats.org/presentationml/2006/ole">
                  <mc:AlternateContent xmlns:mc="http://schemas.openxmlformats.org/markup-compatibility/2006">
                    <mc:Choice xmlns:v="urn:schemas-microsoft-com:vml" Requires="v">
                      <p:oleObj spid="_x0000_s7192" name="Equation" r:id="rId5" imgW="2654300" imgH="254000" progId="Equation.DSMT4">
                        <p:embed/>
                      </p:oleObj>
                    </mc:Choice>
                    <mc:Fallback>
                      <p:oleObj name="Equation" r:id="rId5" imgW="2654300" imgH="254000" progId="Equation.DSMT4">
                        <p:embed/>
                        <p:pic>
                          <p:nvPicPr>
                            <p:cNvPr id="4" name="Object 3">
                              <a:extLst>
                                <a:ext uri="{FF2B5EF4-FFF2-40B4-BE49-F238E27FC236}">
                                  <a16:creationId xmlns:a16="http://schemas.microsoft.com/office/drawing/2014/main" id="{7CC63596-70BF-FFCA-72BD-73BC3B009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499" y="2941607"/>
                              <a:ext cx="7613020" cy="736744"/>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EAF10A89-0D09-EDFD-F876-A9006F1FC005}"/>
                    </a:ext>
                  </a:extLst>
                </p:cNvPr>
                <p:cNvGraphicFramePr>
                  <a:graphicFrameLocks noChangeAspect="1"/>
                </p:cNvGraphicFramePr>
                <p:nvPr/>
              </p:nvGraphicFramePr>
              <p:xfrm>
                <a:off x="764498" y="5096747"/>
                <a:ext cx="1648918" cy="633869"/>
              </p:xfrm>
              <a:graphic>
                <a:graphicData uri="http://schemas.openxmlformats.org/presentationml/2006/ole">
                  <mc:AlternateContent xmlns:mc="http://schemas.openxmlformats.org/markup-compatibility/2006">
                    <mc:Choice xmlns:v="urn:schemas-microsoft-com:vml" Requires="v">
                      <p:oleObj spid="_x0000_s7193" name="Equation" r:id="rId7" imgW="507339" imgH="266353" progId="Equation.DSMT4">
                        <p:embed/>
                      </p:oleObj>
                    </mc:Choice>
                    <mc:Fallback>
                      <p:oleObj name="Equation" r:id="rId7" imgW="507339" imgH="266353" progId="Equation.DSMT4">
                        <p:embed/>
                        <p:pic>
                          <p:nvPicPr>
                            <p:cNvPr id="6" name="Object 5">
                              <a:extLst>
                                <a:ext uri="{FF2B5EF4-FFF2-40B4-BE49-F238E27FC236}">
                                  <a16:creationId xmlns:a16="http://schemas.microsoft.com/office/drawing/2014/main" id="{EAF10A89-0D09-EDFD-F876-A9006F1FC0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498" y="5096747"/>
                              <a:ext cx="1648918" cy="633869"/>
                            </a:xfrm>
                            <a:prstGeom prst="rect">
                              <a:avLst/>
                            </a:prstGeom>
                            <a:noFill/>
                          </p:spPr>
                        </p:pic>
                      </p:oleObj>
                    </mc:Fallback>
                  </mc:AlternateContent>
                </a:graphicData>
              </a:graphic>
            </p:graphicFrame>
            <p:sp>
              <p:nvSpPr>
                <p:cNvPr id="7" name="Rectangle 4">
                  <a:extLst>
                    <a:ext uri="{FF2B5EF4-FFF2-40B4-BE49-F238E27FC236}">
                      <a16:creationId xmlns:a16="http://schemas.microsoft.com/office/drawing/2014/main" id="{9F811705-3411-5B3A-2565-37F325373DFF}"/>
                    </a:ext>
                  </a:extLst>
                </p:cNvPr>
                <p:cNvSpPr>
                  <a:spLocks noChangeArrowheads="1"/>
                </p:cNvSpPr>
                <p:nvPr/>
              </p:nvSpPr>
              <p:spPr bwMode="auto">
                <a:xfrm>
                  <a:off x="764498" y="2211972"/>
                  <a:ext cx="392607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Theo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thức</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ta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vi-VN"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vi-VN"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F70811C2-A5CC-BB8B-551F-58DD6487E1A3}"/>
                    </a:ext>
                  </a:extLst>
                </p:cNvPr>
                <p:cNvSpPr>
                  <a:spLocks noChangeArrowheads="1"/>
                </p:cNvSpPr>
                <p:nvPr/>
              </p:nvSpPr>
              <p:spPr bwMode="auto">
                <a:xfrm>
                  <a:off x="2263515" y="3911760"/>
                  <a:ext cx="1426304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9,16 </a:t>
                  </a:r>
                  <a:r>
                    <a:rPr kumimoji="0" lang="en-US" altLang="vi-VN" sz="28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sp>
              <p:nvSpPr>
                <p:cNvPr id="10" name="Rectangle 7">
                  <a:extLst>
                    <a:ext uri="{FF2B5EF4-FFF2-40B4-BE49-F238E27FC236}">
                      <a16:creationId xmlns:a16="http://schemas.microsoft.com/office/drawing/2014/main" id="{1BCECBFE-1103-DE4A-4F46-21A3D23F6BF7}"/>
                    </a:ext>
                  </a:extLst>
                </p:cNvPr>
                <p:cNvSpPr>
                  <a:spLocks noChangeArrowheads="1"/>
                </p:cNvSpPr>
                <p:nvPr/>
              </p:nvSpPr>
              <p:spPr bwMode="auto">
                <a:xfrm>
                  <a:off x="2263515" y="5152071"/>
                  <a:ext cx="12341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&lt; 0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nên</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phản</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ứng</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toả</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nhiệt</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grpSp>
          <p:sp>
            <p:nvSpPr>
              <p:cNvPr id="14" name="Rectangle 10">
                <a:extLst>
                  <a:ext uri="{FF2B5EF4-FFF2-40B4-BE49-F238E27FC236}">
                    <a16:creationId xmlns:a16="http://schemas.microsoft.com/office/drawing/2014/main" id="{815F1BC7-49EF-53EB-6018-423B486560DE}"/>
                  </a:ext>
                </a:extLst>
              </p:cNvPr>
              <p:cNvSpPr>
                <a:spLocks noChangeArrowheads="1"/>
              </p:cNvSpPr>
              <p:nvPr/>
            </p:nvSpPr>
            <p:spPr bwMode="auto">
              <a:xfrm>
                <a:off x="3822492" y="3935696"/>
                <a:ext cx="30732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33,20 = -57,24 kJ</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grpSp>
      </p:grpSp>
      <p:sp>
        <p:nvSpPr>
          <p:cNvPr id="12" name="Slide Number Placeholder 11">
            <a:extLst>
              <a:ext uri="{FF2B5EF4-FFF2-40B4-BE49-F238E27FC236}">
                <a16:creationId xmlns:a16="http://schemas.microsoft.com/office/drawing/2014/main" id="{5ADE624D-9F89-C4A7-2C69-37C4FA25ACB9}"/>
              </a:ext>
            </a:extLst>
          </p:cNvPr>
          <p:cNvSpPr>
            <a:spLocks noGrp="1"/>
          </p:cNvSpPr>
          <p:nvPr>
            <p:ph type="sldNum" sz="quarter" idx="12"/>
          </p:nvPr>
        </p:nvSpPr>
        <p:spPr/>
        <p:txBody>
          <a:bodyPr/>
          <a:lstStyle/>
          <a:p>
            <a:fld id="{B8F674BA-2DE0-4D90-8561-25BA31F62F13}" type="slidenum">
              <a:rPr lang="en-US" smtClean="0"/>
              <a:t>56</a:t>
            </a:fld>
            <a:endParaRPr lang="en-US"/>
          </a:p>
        </p:txBody>
      </p:sp>
    </p:spTree>
    <p:extLst>
      <p:ext uri="{BB962C8B-B14F-4D97-AF65-F5344CB8AC3E}">
        <p14:creationId xmlns:p14="http://schemas.microsoft.com/office/powerpoint/2010/main" val="1805092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A1B7B1-325E-E7E0-7FB8-A2226DDBD5F6}"/>
              </a:ext>
            </a:extLst>
          </p:cNvPr>
          <p:cNvSpPr txBox="1"/>
          <p:nvPr/>
        </p:nvSpPr>
        <p:spPr>
          <a:xfrm>
            <a:off x="648325" y="500942"/>
            <a:ext cx="11133944" cy="1471621"/>
          </a:xfrm>
          <a:prstGeom prst="rect">
            <a:avLst/>
          </a:prstGeom>
          <a:noFill/>
        </p:spPr>
        <p:txBody>
          <a:bodyPr wrap="square">
            <a:spAutoFit/>
          </a:bodyPr>
          <a:lstStyle/>
          <a:p>
            <a:pPr>
              <a:lnSpc>
                <a:spcPct val="130000"/>
              </a:lnSpc>
              <a:spcBef>
                <a:spcPts val="600"/>
              </a:spcBef>
              <a:spcAft>
                <a:spcPts val="800"/>
              </a:spcAft>
            </a:pPr>
            <a:r>
              <a:rPr lang="en-US" sz="3600" b="1" cap="all" dirty="0">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2. XÁC ĐỊNH BIẾN THIÊN ENTHALPY CỦA PHẢN ỨNG DỰA VÀO ENTHALPY TẠO THÀNH</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C53FD23D-2C0E-F2D9-B6FC-0DD0EFDF9E15}"/>
              </a:ext>
            </a:extLst>
          </p:cNvPr>
          <p:cNvGrpSpPr/>
          <p:nvPr/>
        </p:nvGrpSpPr>
        <p:grpSpPr>
          <a:xfrm>
            <a:off x="648324" y="2392364"/>
            <a:ext cx="10519347" cy="4117007"/>
            <a:chOff x="648324" y="2392364"/>
            <a:chExt cx="10519347" cy="4117007"/>
          </a:xfrm>
        </p:grpSpPr>
        <p:sp>
          <p:nvSpPr>
            <p:cNvPr id="8" name="TextBox 7">
              <a:extLst>
                <a:ext uri="{FF2B5EF4-FFF2-40B4-BE49-F238E27FC236}">
                  <a16:creationId xmlns:a16="http://schemas.microsoft.com/office/drawing/2014/main" id="{979B1D5A-24DC-1988-F53F-7D9894DFDC8D}"/>
                </a:ext>
              </a:extLst>
            </p:cNvPr>
            <p:cNvSpPr txBox="1"/>
            <p:nvPr/>
          </p:nvSpPr>
          <p:spPr>
            <a:xfrm>
              <a:off x="648324" y="2392364"/>
              <a:ext cx="10519347" cy="1212640"/>
            </a:xfrm>
            <a:prstGeom prst="rect">
              <a:avLst/>
            </a:prstGeom>
            <a:noFill/>
          </p:spPr>
          <p:txBody>
            <a:bodyPr wrap="square">
              <a:spAutoFit/>
            </a:bodyPr>
            <a:lstStyle/>
            <a:p>
              <a:pPr algn="just">
                <a:lnSpc>
                  <a:spcPct val="130000"/>
                </a:lnSpc>
              </a:pPr>
              <a:r>
                <a:rPr lang="en-US" sz="2800" b="1" u="sng" dirty="0" err="1">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u="sng" dirty="0">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endParaRPr lang="vi-VN"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D5567103-8411-BF8D-57A5-937E92FDFA03}"/>
                </a:ext>
              </a:extLst>
            </p:cNvPr>
            <p:cNvPicPr>
              <a:picLocks noChangeAspect="1"/>
            </p:cNvPicPr>
            <p:nvPr/>
          </p:nvPicPr>
          <p:blipFill>
            <a:blip r:embed="rId2"/>
            <a:stretch>
              <a:fillRect/>
            </a:stretch>
          </p:blipFill>
          <p:spPr>
            <a:xfrm>
              <a:off x="743298" y="3774816"/>
              <a:ext cx="8829205" cy="1352616"/>
            </a:xfrm>
            <a:prstGeom prst="rect">
              <a:avLst/>
            </a:prstGeom>
          </p:spPr>
        </p:pic>
        <p:sp>
          <p:nvSpPr>
            <p:cNvPr id="12" name="TextBox 11">
              <a:extLst>
                <a:ext uri="{FF2B5EF4-FFF2-40B4-BE49-F238E27FC236}">
                  <a16:creationId xmlns:a16="http://schemas.microsoft.com/office/drawing/2014/main" id="{4C453403-3F0F-3D05-4186-68194B48EFF0}"/>
                </a:ext>
              </a:extLst>
            </p:cNvPr>
            <p:cNvSpPr txBox="1"/>
            <p:nvPr/>
          </p:nvSpPr>
          <p:spPr>
            <a:xfrm>
              <a:off x="648324" y="5353157"/>
              <a:ext cx="9455046" cy="1156214"/>
            </a:xfrm>
            <a:prstGeom prst="rect">
              <a:avLst/>
            </a:prstGeom>
            <a:noFill/>
          </p:spPr>
          <p:txBody>
            <a:bodyPr wrap="square">
              <a:spAutoFit/>
            </a:bodyPr>
            <a:lstStyle/>
            <a:p>
              <a:pPr algn="just">
                <a:lnSpc>
                  <a:spcPct val="130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enthalpy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a:p>
              <a:pPr algn="just">
                <a:lnSpc>
                  <a:spcPct val="130000"/>
                </a:lnSpc>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 + 3CO(g) </a:t>
              </a:r>
              <a:r>
                <a:rPr lang="en-US" sz="2800" dirty="0">
                  <a:effectLst/>
                  <a:latin typeface="Cambria Math" panose="020405030504060302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O(g) + 3CO</a:t>
              </a:r>
              <a:r>
                <a:rPr lang="en-US" sz="2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(g)</a:t>
              </a:r>
              <a:endParaRPr lang="vi-VN" sz="2800" dirty="0">
                <a:effectLst/>
                <a:latin typeface="Times New Roman" panose="02020603050405020304" pitchFamily="18" charset="0"/>
                <a:ea typeface="Times New Roman" panose="02020603050405020304" pitchFamily="18" charset="0"/>
              </a:endParaRPr>
            </a:p>
          </p:txBody>
        </p:sp>
      </p:grpSp>
      <p:sp>
        <p:nvSpPr>
          <p:cNvPr id="5" name="Slide Number Placeholder 4">
            <a:extLst>
              <a:ext uri="{FF2B5EF4-FFF2-40B4-BE49-F238E27FC236}">
                <a16:creationId xmlns:a16="http://schemas.microsoft.com/office/drawing/2014/main" id="{8BB015CD-9E77-F373-E218-E6C8C9D3657B}"/>
              </a:ext>
            </a:extLst>
          </p:cNvPr>
          <p:cNvSpPr>
            <a:spLocks noGrp="1"/>
          </p:cNvSpPr>
          <p:nvPr>
            <p:ph type="sldNum" sz="quarter" idx="12"/>
          </p:nvPr>
        </p:nvSpPr>
        <p:spPr/>
        <p:txBody>
          <a:bodyPr/>
          <a:lstStyle/>
          <a:p>
            <a:fld id="{B8F674BA-2DE0-4D90-8561-25BA31F62F13}" type="slidenum">
              <a:rPr lang="en-US" smtClean="0"/>
              <a:t>57</a:t>
            </a:fld>
            <a:endParaRPr lang="en-US"/>
          </a:p>
        </p:txBody>
      </p:sp>
    </p:spTree>
    <p:extLst>
      <p:ext uri="{BB962C8B-B14F-4D97-AF65-F5344CB8AC3E}">
        <p14:creationId xmlns:p14="http://schemas.microsoft.com/office/powerpoint/2010/main" val="622757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2BD649-34EC-2453-FDA8-DBED84656109}"/>
              </a:ext>
            </a:extLst>
          </p:cNvPr>
          <p:cNvSpPr txBox="1"/>
          <p:nvPr/>
        </p:nvSpPr>
        <p:spPr>
          <a:xfrm>
            <a:off x="648325" y="500942"/>
            <a:ext cx="11133944" cy="1471621"/>
          </a:xfrm>
          <a:prstGeom prst="rect">
            <a:avLst/>
          </a:prstGeom>
          <a:noFill/>
        </p:spPr>
        <p:txBody>
          <a:bodyPr wrap="square">
            <a:spAutoFit/>
          </a:bodyPr>
          <a:lstStyle/>
          <a:p>
            <a:pPr>
              <a:lnSpc>
                <a:spcPct val="130000"/>
              </a:lnSpc>
              <a:spcBef>
                <a:spcPts val="600"/>
              </a:spcBef>
              <a:spcAft>
                <a:spcPts val="800"/>
              </a:spcAft>
            </a:pPr>
            <a:r>
              <a:rPr lang="en-US" sz="3600" b="1" cap="all" dirty="0">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2. XÁC ĐỊNH BIẾN THIÊN ENTHALPY CỦA PHẢN ỨNG DỰA VÀO ENTHALPY TẠO THÀNH</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graphicFrame>
        <p:nvGraphicFramePr>
          <p:cNvPr id="16" name="Object 15">
            <a:extLst>
              <a:ext uri="{FF2B5EF4-FFF2-40B4-BE49-F238E27FC236}">
                <a16:creationId xmlns:a16="http://schemas.microsoft.com/office/drawing/2014/main" id="{62FA9F14-2B53-F29E-2476-5E2DA129D73F}"/>
              </a:ext>
            </a:extLst>
          </p:cNvPr>
          <p:cNvGraphicFramePr>
            <a:graphicFrameLocks noChangeAspect="1"/>
          </p:cNvGraphicFramePr>
          <p:nvPr/>
        </p:nvGraphicFramePr>
        <p:xfrm>
          <a:off x="4794250" y="2371725"/>
          <a:ext cx="114300" cy="127000"/>
        </p:xfrm>
        <a:graphic>
          <a:graphicData uri="http://schemas.openxmlformats.org/presentationml/2006/ole">
            <mc:AlternateContent xmlns:mc="http://schemas.openxmlformats.org/markup-compatibility/2006">
              <mc:Choice xmlns:v="urn:schemas-microsoft-com:vml" Requires="v">
                <p:oleObj spid="_x0000_s8222" name="Equation" r:id="rId3" imgW="114120" imgH="126720" progId="Equation.DSMT4">
                  <p:embed/>
                </p:oleObj>
              </mc:Choice>
              <mc:Fallback>
                <p:oleObj name="Equation" r:id="rId3" imgW="114120" imgH="126720" progId="Equation.DSMT4">
                  <p:embed/>
                  <p:pic>
                    <p:nvPicPr>
                      <p:cNvPr id="16" name="Object 15">
                        <a:extLst>
                          <a:ext uri="{FF2B5EF4-FFF2-40B4-BE49-F238E27FC236}">
                            <a16:creationId xmlns:a16="http://schemas.microsoft.com/office/drawing/2014/main" id="{62FA9F14-2B53-F29E-2476-5E2DA129D73F}"/>
                          </a:ext>
                        </a:extLst>
                      </p:cNvPr>
                      <p:cNvPicPr/>
                      <p:nvPr/>
                    </p:nvPicPr>
                    <p:blipFill>
                      <a:blip r:embed="rId4"/>
                      <a:stretch>
                        <a:fillRect/>
                      </a:stretch>
                    </p:blipFill>
                    <p:spPr>
                      <a:xfrm>
                        <a:off x="4794250" y="2371725"/>
                        <a:ext cx="114300" cy="1270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9E7C3B1-5D25-0441-BE7B-D59DBEFA74E1}"/>
              </a:ext>
            </a:extLst>
          </p:cNvPr>
          <p:cNvGraphicFramePr>
            <a:graphicFrameLocks noChangeAspect="1"/>
          </p:cNvGraphicFramePr>
          <p:nvPr/>
        </p:nvGraphicFramePr>
        <p:xfrm>
          <a:off x="6038850" y="3363913"/>
          <a:ext cx="114300" cy="127000"/>
        </p:xfrm>
        <a:graphic>
          <a:graphicData uri="http://schemas.openxmlformats.org/presentationml/2006/ole">
            <mc:AlternateContent xmlns:mc="http://schemas.openxmlformats.org/markup-compatibility/2006">
              <mc:Choice xmlns:v="urn:schemas-microsoft-com:vml" Requires="v">
                <p:oleObj spid="_x0000_s8223" name="Equation" r:id="rId5" imgW="114120" imgH="126720" progId="Equation.DSMT4">
                  <p:embed/>
                </p:oleObj>
              </mc:Choice>
              <mc:Fallback>
                <p:oleObj name="Equation" r:id="rId5" imgW="114120" imgH="126720" progId="Equation.DSMT4">
                  <p:embed/>
                  <p:pic>
                    <p:nvPicPr>
                      <p:cNvPr id="17" name="Object 16">
                        <a:extLst>
                          <a:ext uri="{FF2B5EF4-FFF2-40B4-BE49-F238E27FC236}">
                            <a16:creationId xmlns:a16="http://schemas.microsoft.com/office/drawing/2014/main" id="{09E7C3B1-5D25-0441-BE7B-D59DBEFA74E1}"/>
                          </a:ext>
                        </a:extLst>
                      </p:cNvPr>
                      <p:cNvPicPr/>
                      <p:nvPr/>
                    </p:nvPicPr>
                    <p:blipFill>
                      <a:blip r:embed="rId6"/>
                      <a:stretch>
                        <a:fillRect/>
                      </a:stretch>
                    </p:blipFill>
                    <p:spPr>
                      <a:xfrm>
                        <a:off x="6038850" y="3363913"/>
                        <a:ext cx="114300" cy="127000"/>
                      </a:xfrm>
                      <a:prstGeom prst="rect">
                        <a:avLst/>
                      </a:prstGeom>
                    </p:spPr>
                  </p:pic>
                </p:oleObj>
              </mc:Fallback>
            </mc:AlternateContent>
          </a:graphicData>
        </a:graphic>
      </p:graphicFrame>
      <p:grpSp>
        <p:nvGrpSpPr>
          <p:cNvPr id="3" name="Group 2">
            <a:extLst>
              <a:ext uri="{FF2B5EF4-FFF2-40B4-BE49-F238E27FC236}">
                <a16:creationId xmlns:a16="http://schemas.microsoft.com/office/drawing/2014/main" id="{4991A738-EA52-6CC7-9DF2-E9A55792F325}"/>
              </a:ext>
            </a:extLst>
          </p:cNvPr>
          <p:cNvGrpSpPr/>
          <p:nvPr/>
        </p:nvGrpSpPr>
        <p:grpSpPr>
          <a:xfrm>
            <a:off x="648325" y="1972563"/>
            <a:ext cx="9204335" cy="4171979"/>
            <a:chOff x="648325" y="1972563"/>
            <a:chExt cx="9204335" cy="4171979"/>
          </a:xfrm>
        </p:grpSpPr>
        <p:sp>
          <p:nvSpPr>
            <p:cNvPr id="5" name="TextBox 4">
              <a:extLst>
                <a:ext uri="{FF2B5EF4-FFF2-40B4-BE49-F238E27FC236}">
                  <a16:creationId xmlns:a16="http://schemas.microsoft.com/office/drawing/2014/main" id="{13DFBD4C-98D2-A003-D671-64AEB47ED524}"/>
                </a:ext>
              </a:extLst>
            </p:cNvPr>
            <p:cNvSpPr txBox="1"/>
            <p:nvPr/>
          </p:nvSpPr>
          <p:spPr>
            <a:xfrm>
              <a:off x="648325" y="1972563"/>
              <a:ext cx="6093500" cy="596125"/>
            </a:xfrm>
            <a:prstGeom prst="rect">
              <a:avLst/>
            </a:prstGeom>
            <a:noFill/>
          </p:spPr>
          <p:txBody>
            <a:bodyPr wrap="square">
              <a:spAutoFit/>
            </a:bodyPr>
            <a:lstStyle/>
            <a:p>
              <a:pPr algn="just">
                <a:lnSpc>
                  <a:spcPct val="130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Theo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(2), ta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8B7EE0AE-9365-27C6-D53B-661679BCA335}"/>
                </a:ext>
              </a:extLst>
            </p:cNvPr>
            <p:cNvGraphicFramePr>
              <a:graphicFrameLocks noChangeAspect="1"/>
            </p:cNvGraphicFramePr>
            <p:nvPr>
              <p:extLst>
                <p:ext uri="{D42A27DB-BD31-4B8C-83A1-F6EECF244321}">
                  <p14:modId xmlns:p14="http://schemas.microsoft.com/office/powerpoint/2010/main" val="4114638719"/>
                </p:ext>
              </p:extLst>
            </p:nvPr>
          </p:nvGraphicFramePr>
          <p:xfrm>
            <a:off x="872749" y="2758484"/>
            <a:ext cx="7134783" cy="1371399"/>
          </p:xfrm>
          <a:graphic>
            <a:graphicData uri="http://schemas.openxmlformats.org/presentationml/2006/ole">
              <mc:AlternateContent xmlns:mc="http://schemas.openxmlformats.org/markup-compatibility/2006">
                <mc:Choice xmlns:v="urn:schemas-microsoft-com:vml" Requires="v">
                  <p:oleObj spid="_x0000_s8224" name="Equation" r:id="rId7" imgW="2589720" imgH="534285" progId="Equation.DSMT4">
                    <p:embed/>
                  </p:oleObj>
                </mc:Choice>
                <mc:Fallback>
                  <p:oleObj name="Equation" r:id="rId7" imgW="2589720" imgH="534285" progId="Equation.DSMT4">
                    <p:embed/>
                    <p:pic>
                      <p:nvPicPr>
                        <p:cNvPr id="6" name="Object 5">
                          <a:extLst>
                            <a:ext uri="{FF2B5EF4-FFF2-40B4-BE49-F238E27FC236}">
                              <a16:creationId xmlns:a16="http://schemas.microsoft.com/office/drawing/2014/main" id="{8B7EE0AE-9365-27C6-D53B-661679BCA335}"/>
                            </a:ext>
                          </a:extLst>
                        </p:cNvPr>
                        <p:cNvPicPr/>
                        <p:nvPr/>
                      </p:nvPicPr>
                      <p:blipFill>
                        <a:blip r:embed="rId8"/>
                        <a:stretch>
                          <a:fillRect/>
                        </a:stretch>
                      </p:blipFill>
                      <p:spPr>
                        <a:xfrm>
                          <a:off x="872749" y="2758484"/>
                          <a:ext cx="7134783" cy="1371399"/>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581A5D8A-40DF-A776-64A8-4A85CEA9103F}"/>
                </a:ext>
              </a:extLst>
            </p:cNvPr>
            <p:cNvSpPr txBox="1"/>
            <p:nvPr/>
          </p:nvSpPr>
          <p:spPr>
            <a:xfrm>
              <a:off x="1023078" y="4491672"/>
              <a:ext cx="8829582" cy="523220"/>
            </a:xfrm>
            <a:prstGeom prst="rect">
              <a:avLst/>
            </a:prstGeom>
            <a:noFill/>
          </p:spPr>
          <p:txBody>
            <a:bodyPr wrap="square">
              <a:spAutoFit/>
            </a:bodyPr>
            <a:lstStyle/>
            <a:p>
              <a:r>
                <a:rPr lang="en-US" sz="2800" dirty="0">
                  <a:effectLst/>
                  <a:latin typeface="Times New Roman" panose="02020603050405020304" pitchFamily="18" charset="0"/>
                  <a:ea typeface="Arial" panose="020B0604020202020204" pitchFamily="34" charset="0"/>
                </a:rPr>
                <a:t>= 82,05 + 3*(-393,50)-9,16-3*(-110,5) = -776,11 kJ</a:t>
              </a:r>
              <a:endParaRPr lang="vi-VN" sz="2800" dirty="0"/>
            </a:p>
          </p:txBody>
        </p:sp>
        <p:sp>
          <p:nvSpPr>
            <p:cNvPr id="21" name="TextBox 20">
              <a:extLst>
                <a:ext uri="{FF2B5EF4-FFF2-40B4-BE49-F238E27FC236}">
                  <a16:creationId xmlns:a16="http://schemas.microsoft.com/office/drawing/2014/main" id="{FE93FA32-2667-2F52-C555-1A48B31F8E4F}"/>
                </a:ext>
              </a:extLst>
            </p:cNvPr>
            <p:cNvSpPr txBox="1"/>
            <p:nvPr/>
          </p:nvSpPr>
          <p:spPr>
            <a:xfrm>
              <a:off x="648325" y="5621322"/>
              <a:ext cx="768995" cy="523220"/>
            </a:xfrm>
            <a:prstGeom prst="rect">
              <a:avLst/>
            </a:prstGeom>
            <a:noFill/>
          </p:spPr>
          <p:txBody>
            <a:bodyPr wrap="square">
              <a:spAutoFit/>
            </a:bodyPr>
            <a:lstStyle/>
            <a:p>
              <a:r>
                <a:rPr lang="en-US" sz="2800" dirty="0">
                  <a:effectLst/>
                  <a:latin typeface="Times New Roman" panose="02020603050405020304" pitchFamily="18" charset="0"/>
                  <a:ea typeface="Arial" panose="020B0604020202020204" pitchFamily="34" charset="0"/>
                  <a:cs typeface="Times New Roman" panose="02020603050405020304" pitchFamily="18" charset="0"/>
                </a:rPr>
                <a:t>Do </a:t>
              </a:r>
              <a:endParaRPr lang="vi-VN" sz="2800" dirty="0">
                <a:latin typeface="Times New Roman" panose="02020603050405020304" pitchFamily="18" charset="0"/>
                <a:cs typeface="Times New Roman" panose="02020603050405020304" pitchFamily="18" charset="0"/>
              </a:endParaRPr>
            </a:p>
          </p:txBody>
        </p:sp>
        <p:graphicFrame>
          <p:nvGraphicFramePr>
            <p:cNvPr id="22" name="Object 21">
              <a:extLst>
                <a:ext uri="{FF2B5EF4-FFF2-40B4-BE49-F238E27FC236}">
                  <a16:creationId xmlns:a16="http://schemas.microsoft.com/office/drawing/2014/main" id="{3B183DD3-E46B-F5C7-2FE3-6A3E04F8AE6C}"/>
                </a:ext>
              </a:extLst>
            </p:cNvPr>
            <p:cNvGraphicFramePr>
              <a:graphicFrameLocks noChangeAspect="1"/>
            </p:cNvGraphicFramePr>
            <p:nvPr/>
          </p:nvGraphicFramePr>
          <p:xfrm>
            <a:off x="1535920" y="5621322"/>
            <a:ext cx="1065819" cy="523220"/>
          </p:xfrm>
          <a:graphic>
            <a:graphicData uri="http://schemas.openxmlformats.org/presentationml/2006/ole">
              <mc:AlternateContent xmlns:mc="http://schemas.openxmlformats.org/markup-compatibility/2006">
                <mc:Choice xmlns:v="urn:schemas-microsoft-com:vml" Requires="v">
                  <p:oleObj spid="_x0000_s8225" name="Equation" r:id="rId9" imgW="523558" imgH="257409" progId="Equation.DSMT4">
                    <p:embed/>
                  </p:oleObj>
                </mc:Choice>
                <mc:Fallback>
                  <p:oleObj name="Equation" r:id="rId9" imgW="523558" imgH="257409" progId="Equation.DSMT4">
                    <p:embed/>
                    <p:pic>
                      <p:nvPicPr>
                        <p:cNvPr id="22" name="Object 21">
                          <a:extLst>
                            <a:ext uri="{FF2B5EF4-FFF2-40B4-BE49-F238E27FC236}">
                              <a16:creationId xmlns:a16="http://schemas.microsoft.com/office/drawing/2014/main" id="{3B183DD3-E46B-F5C7-2FE3-6A3E04F8AE6C}"/>
                            </a:ext>
                          </a:extLst>
                        </p:cNvPr>
                        <p:cNvPicPr/>
                        <p:nvPr/>
                      </p:nvPicPr>
                      <p:blipFill>
                        <a:blip r:embed="rId10"/>
                        <a:stretch>
                          <a:fillRect/>
                        </a:stretch>
                      </p:blipFill>
                      <p:spPr>
                        <a:xfrm>
                          <a:off x="1535920" y="5621322"/>
                          <a:ext cx="1065819" cy="523220"/>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AD8CBC87-C50C-CEDF-78AA-57D0031D9376}"/>
                </a:ext>
              </a:extLst>
            </p:cNvPr>
            <p:cNvSpPr txBox="1"/>
            <p:nvPr/>
          </p:nvSpPr>
          <p:spPr>
            <a:xfrm>
              <a:off x="2720340" y="5621322"/>
              <a:ext cx="6092190" cy="523220"/>
            </a:xfrm>
            <a:prstGeom prst="rect">
              <a:avLst/>
            </a:prstGeom>
            <a:noFill/>
          </p:spPr>
          <p:txBody>
            <a:bodyPr wrap="square">
              <a:spAutoFit/>
            </a:bodyPr>
            <a:lstStyle/>
            <a:p>
              <a:r>
                <a:rPr lang="en-US" sz="2800" dirty="0">
                  <a:effectLst/>
                  <a:latin typeface="Times New Roman" panose="02020603050405020304" pitchFamily="18" charset="0"/>
                  <a:ea typeface="Arial" panose="020B0604020202020204" pitchFamily="34" charset="0"/>
                </a:rPr>
                <a:t>&lt; 0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ứng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toả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nhiệt</a:t>
              </a:r>
              <a:r>
                <a:rPr lang="en-US" sz="2800" dirty="0">
                  <a:effectLst/>
                  <a:latin typeface="Times New Roman" panose="02020603050405020304" pitchFamily="18" charset="0"/>
                  <a:ea typeface="Arial" panose="020B0604020202020204" pitchFamily="34" charset="0"/>
                </a:rPr>
                <a:t>.</a:t>
              </a:r>
              <a:endParaRPr lang="vi-VN" sz="2800" dirty="0"/>
            </a:p>
          </p:txBody>
        </p:sp>
      </p:grpSp>
      <p:sp>
        <p:nvSpPr>
          <p:cNvPr id="7" name="Slide Number Placeholder 6">
            <a:extLst>
              <a:ext uri="{FF2B5EF4-FFF2-40B4-BE49-F238E27FC236}">
                <a16:creationId xmlns:a16="http://schemas.microsoft.com/office/drawing/2014/main" id="{55DCC5BD-1F86-A7E6-BBB9-7CE8E24150DC}"/>
              </a:ext>
            </a:extLst>
          </p:cNvPr>
          <p:cNvSpPr>
            <a:spLocks noGrp="1"/>
          </p:cNvSpPr>
          <p:nvPr>
            <p:ph type="sldNum" sz="quarter" idx="12"/>
          </p:nvPr>
        </p:nvSpPr>
        <p:spPr/>
        <p:txBody>
          <a:bodyPr/>
          <a:lstStyle/>
          <a:p>
            <a:fld id="{B8F674BA-2DE0-4D90-8561-25BA31F62F13}" type="slidenum">
              <a:rPr lang="en-US" smtClean="0"/>
              <a:t>58</a:t>
            </a:fld>
            <a:endParaRPr lang="en-US"/>
          </a:p>
        </p:txBody>
      </p:sp>
    </p:spTree>
    <p:extLst>
      <p:ext uri="{BB962C8B-B14F-4D97-AF65-F5344CB8AC3E}">
        <p14:creationId xmlns:p14="http://schemas.microsoft.com/office/powerpoint/2010/main" val="33354490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93F81D-B93B-9AAC-870E-11D186F22EB3}"/>
              </a:ext>
            </a:extLst>
          </p:cNvPr>
          <p:cNvGrpSpPr/>
          <p:nvPr/>
        </p:nvGrpSpPr>
        <p:grpSpPr>
          <a:xfrm>
            <a:off x="760095" y="1004054"/>
            <a:ext cx="9583118" cy="3215278"/>
            <a:chOff x="760095" y="1004054"/>
            <a:chExt cx="9583118" cy="3215278"/>
          </a:xfrm>
        </p:grpSpPr>
        <p:sp>
          <p:nvSpPr>
            <p:cNvPr id="7" name="TextBox 6">
              <a:extLst>
                <a:ext uri="{FF2B5EF4-FFF2-40B4-BE49-F238E27FC236}">
                  <a16:creationId xmlns:a16="http://schemas.microsoft.com/office/drawing/2014/main" id="{1C819FCA-E7F7-05B2-EA95-2B3722F421B9}"/>
                </a:ext>
              </a:extLst>
            </p:cNvPr>
            <p:cNvSpPr txBox="1"/>
            <p:nvPr/>
          </p:nvSpPr>
          <p:spPr>
            <a:xfrm>
              <a:off x="760095" y="1004054"/>
              <a:ext cx="6092190" cy="523220"/>
            </a:xfrm>
            <a:prstGeom prst="rect">
              <a:avLst/>
            </a:prstGeom>
            <a:noFill/>
          </p:spPr>
          <p:txBody>
            <a:bodyPr wrap="square">
              <a:spAutoFit/>
            </a:bodyPr>
            <a:lstStyle/>
            <a:p>
              <a:r>
                <a:rPr lang="en-US" sz="2800" dirty="0">
                  <a:effectLst/>
                  <a:latin typeface="Times New Roman" panose="02020603050405020304" pitchFamily="18" charset="0"/>
                  <a:ea typeface="Times New Roman" panose="02020603050405020304" pitchFamily="18" charset="0"/>
                </a:rPr>
                <a:t>Cho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tổng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quát</a:t>
              </a:r>
              <a:r>
                <a:rPr lang="en-US" sz="1800" dirty="0">
                  <a:effectLst/>
                  <a:latin typeface="Times New Roman" panose="02020603050405020304" pitchFamily="18" charset="0"/>
                  <a:ea typeface="Times New Roman" panose="02020603050405020304" pitchFamily="18" charset="0"/>
                </a:rPr>
                <a:t>:</a:t>
              </a:r>
              <a:endParaRPr lang="vi-VN" dirty="0"/>
            </a:p>
          </p:txBody>
        </p:sp>
        <p:sp>
          <p:nvSpPr>
            <p:cNvPr id="9" name="Rectangle 5">
              <a:extLst>
                <a:ext uri="{FF2B5EF4-FFF2-40B4-BE49-F238E27FC236}">
                  <a16:creationId xmlns:a16="http://schemas.microsoft.com/office/drawing/2014/main" id="{1AD1AF69-09F1-1862-FFC5-7D3AAF5B3B1E}"/>
                </a:ext>
              </a:extLst>
            </p:cNvPr>
            <p:cNvSpPr>
              <a:spLocks noChangeArrowheads="1"/>
            </p:cNvSpPr>
            <p:nvPr/>
          </p:nvSpPr>
          <p:spPr bwMode="auto">
            <a:xfrm>
              <a:off x="6433968" y="1004054"/>
              <a:ext cx="14729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a:t>
              </a:r>
              <a:r>
                <a:rPr kumimoji="0" lang="en-US"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bB</a:t>
              </a:r>
              <a:r>
                <a:rPr kumimoji="0" lang="en-US" altLang="vi-VN" sz="2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9D21F698-AF48-BFD2-A900-CDE49902BC2D}"/>
                </a:ext>
              </a:extLst>
            </p:cNvPr>
            <p:cNvGraphicFramePr>
              <a:graphicFrameLocks noChangeAspect="1"/>
            </p:cNvGraphicFramePr>
            <p:nvPr>
              <p:extLst>
                <p:ext uri="{D42A27DB-BD31-4B8C-83A1-F6EECF244321}">
                  <p14:modId xmlns:p14="http://schemas.microsoft.com/office/powerpoint/2010/main" val="2288359089"/>
                </p:ext>
              </p:extLst>
            </p:nvPr>
          </p:nvGraphicFramePr>
          <p:xfrm>
            <a:off x="7853753" y="1089670"/>
            <a:ext cx="637104" cy="477828"/>
          </p:xfrm>
          <a:graphic>
            <a:graphicData uri="http://schemas.openxmlformats.org/presentationml/2006/ole">
              <mc:AlternateContent xmlns:mc="http://schemas.openxmlformats.org/markup-compatibility/2006">
                <mc:Choice xmlns:v="urn:schemas-microsoft-com:vml" Requires="v">
                  <p:oleObj spid="_x0000_s9232" name="Equation" r:id="rId3" imgW="190417" imgH="139639" progId="Equation.DSMT4">
                    <p:embed/>
                  </p:oleObj>
                </mc:Choice>
                <mc:Fallback>
                  <p:oleObj name="Equation" r:id="rId3" imgW="190417" imgH="139639" progId="Equation.DSMT4">
                    <p:embed/>
                    <p:pic>
                      <p:nvPicPr>
                        <p:cNvPr id="10" name="Object 9">
                          <a:extLst>
                            <a:ext uri="{FF2B5EF4-FFF2-40B4-BE49-F238E27FC236}">
                              <a16:creationId xmlns:a16="http://schemas.microsoft.com/office/drawing/2014/main" id="{9D21F698-AF48-BFD2-A900-CDE49902B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53" y="1089670"/>
                          <a:ext cx="637104" cy="477828"/>
                        </a:xfrm>
                        <a:prstGeom prst="rect">
                          <a:avLst/>
                        </a:prstGeom>
                        <a:noFill/>
                      </p:spPr>
                    </p:pic>
                  </p:oleObj>
                </mc:Fallback>
              </mc:AlternateContent>
            </a:graphicData>
          </a:graphic>
        </p:graphicFrame>
        <p:sp>
          <p:nvSpPr>
            <p:cNvPr id="11" name="Rectangle 6">
              <a:extLst>
                <a:ext uri="{FF2B5EF4-FFF2-40B4-BE49-F238E27FC236}">
                  <a16:creationId xmlns:a16="http://schemas.microsoft.com/office/drawing/2014/main" id="{648F15CB-BC22-165F-A6B2-86CCBB7AD8A0}"/>
                </a:ext>
              </a:extLst>
            </p:cNvPr>
            <p:cNvSpPr>
              <a:spLocks noChangeArrowheads="1"/>
            </p:cNvSpPr>
            <p:nvPr/>
          </p:nvSpPr>
          <p:spPr bwMode="auto">
            <a:xfrm>
              <a:off x="8562411" y="1004054"/>
              <a:ext cx="13308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13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 +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nN</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CFF39A31-C7CA-8282-8226-AD637B1D7A0F}"/>
                </a:ext>
              </a:extLst>
            </p:cNvPr>
            <p:cNvSpPr txBox="1"/>
            <p:nvPr/>
          </p:nvSpPr>
          <p:spPr>
            <a:xfrm>
              <a:off x="884419" y="2000151"/>
              <a:ext cx="9458794" cy="523220"/>
            </a:xfrm>
            <a:prstGeom prst="rect">
              <a:avLst/>
            </a:prstGeom>
            <a:noFill/>
          </p:spPr>
          <p:txBody>
            <a:bodyPr wrap="square">
              <a:spAutoFit/>
            </a:bodyPr>
            <a:lstStyle/>
            <a:p>
              <a:r>
                <a:rPr lang="en-US" sz="2800" dirty="0" err="1">
                  <a:effectLst/>
                  <a:latin typeface="Times New Roman" panose="02020603050405020304" pitchFamily="18" charset="0"/>
                  <a:ea typeface="Arial" panose="020B0604020202020204" pitchFamily="34" charset="0"/>
                </a:rPr>
                <a:t>tính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được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biến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thiên</a:t>
              </a:r>
              <a:r>
                <a:rPr lang="en-US" sz="2800" dirty="0">
                  <a:effectLst/>
                  <a:latin typeface="Times New Roman" panose="02020603050405020304" pitchFamily="18" charset="0"/>
                  <a:ea typeface="Arial" panose="020B0604020202020204" pitchFamily="34" charset="0"/>
                </a:rPr>
                <a:t> enthalpy </a:t>
              </a:r>
              <a:r>
                <a:rPr lang="en-US" sz="2800" dirty="0" err="1">
                  <a:effectLst/>
                  <a:latin typeface="Times New Roman" panose="02020603050405020304" pitchFamily="18" charset="0"/>
                  <a:ea typeface="Arial" panose="020B0604020202020204" pitchFamily="34" charset="0"/>
                </a:rPr>
                <a:t>chuẩn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ứng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hoá</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endParaRPr lang="vi-VN" sz="2800" dirty="0"/>
            </a:p>
          </p:txBody>
        </p:sp>
        <p:graphicFrame>
          <p:nvGraphicFramePr>
            <p:cNvPr id="15" name="Object 14">
              <a:extLst>
                <a:ext uri="{FF2B5EF4-FFF2-40B4-BE49-F238E27FC236}">
                  <a16:creationId xmlns:a16="http://schemas.microsoft.com/office/drawing/2014/main" id="{DED7488B-434A-81F3-72B9-A5F1363B3038}"/>
                </a:ext>
              </a:extLst>
            </p:cNvPr>
            <p:cNvGraphicFramePr>
              <a:graphicFrameLocks noChangeAspect="1"/>
            </p:cNvGraphicFramePr>
            <p:nvPr>
              <p:extLst>
                <p:ext uri="{D42A27DB-BD31-4B8C-83A1-F6EECF244321}">
                  <p14:modId xmlns:p14="http://schemas.microsoft.com/office/powerpoint/2010/main" val="169408892"/>
                </p:ext>
              </p:extLst>
            </p:nvPr>
          </p:nvGraphicFramePr>
          <p:xfrm>
            <a:off x="963826" y="2856543"/>
            <a:ext cx="6586505" cy="1362789"/>
          </p:xfrm>
          <a:graphic>
            <a:graphicData uri="http://schemas.openxmlformats.org/presentationml/2006/ole">
              <mc:AlternateContent xmlns:mc="http://schemas.openxmlformats.org/markup-compatibility/2006">
                <mc:Choice xmlns:v="urn:schemas-microsoft-com:vml" Requires="v">
                  <p:oleObj spid="_x0000_s9233" name="Equation" r:id="rId5" imgW="2577960" imgH="533160" progId="Equation.DSMT4">
                    <p:embed/>
                  </p:oleObj>
                </mc:Choice>
                <mc:Fallback>
                  <p:oleObj name="Equation" r:id="rId5" imgW="2577960" imgH="533160" progId="Equation.DSMT4">
                    <p:embed/>
                    <p:pic>
                      <p:nvPicPr>
                        <p:cNvPr id="15" name="Object 14">
                          <a:extLst>
                            <a:ext uri="{FF2B5EF4-FFF2-40B4-BE49-F238E27FC236}">
                              <a16:creationId xmlns:a16="http://schemas.microsoft.com/office/drawing/2014/main" id="{DED7488B-434A-81F3-72B9-A5F1363B3038}"/>
                            </a:ext>
                          </a:extLst>
                        </p:cNvPr>
                        <p:cNvPicPr/>
                        <p:nvPr/>
                      </p:nvPicPr>
                      <p:blipFill>
                        <a:blip r:embed="rId6"/>
                        <a:stretch>
                          <a:fillRect/>
                        </a:stretch>
                      </p:blipFill>
                      <p:spPr>
                        <a:xfrm>
                          <a:off x="963826" y="2856543"/>
                          <a:ext cx="6586505" cy="1362789"/>
                        </a:xfrm>
                        <a:prstGeom prst="rect">
                          <a:avLst/>
                        </a:prstGeom>
                      </p:spPr>
                    </p:pic>
                  </p:oleObj>
                </mc:Fallback>
              </mc:AlternateContent>
            </a:graphicData>
          </a:graphic>
        </p:graphicFrame>
      </p:grpSp>
      <p:sp>
        <p:nvSpPr>
          <p:cNvPr id="4" name="Slide Number Placeholder 3">
            <a:extLst>
              <a:ext uri="{FF2B5EF4-FFF2-40B4-BE49-F238E27FC236}">
                <a16:creationId xmlns:a16="http://schemas.microsoft.com/office/drawing/2014/main" id="{FCD72E4D-F803-B373-4EED-DE80B36EC818}"/>
              </a:ext>
            </a:extLst>
          </p:cNvPr>
          <p:cNvSpPr>
            <a:spLocks noGrp="1"/>
          </p:cNvSpPr>
          <p:nvPr>
            <p:ph type="sldNum" sz="quarter" idx="12"/>
          </p:nvPr>
        </p:nvSpPr>
        <p:spPr/>
        <p:txBody>
          <a:bodyPr/>
          <a:lstStyle/>
          <a:p>
            <a:fld id="{B8F674BA-2DE0-4D90-8561-25BA31F62F13}" type="slidenum">
              <a:rPr lang="en-US" smtClean="0"/>
              <a:t>59</a:t>
            </a:fld>
            <a:endParaRPr lang="en-US"/>
          </a:p>
        </p:txBody>
      </p:sp>
    </p:spTree>
    <p:extLst>
      <p:ext uri="{BB962C8B-B14F-4D97-AF65-F5344CB8AC3E}">
        <p14:creationId xmlns:p14="http://schemas.microsoft.com/office/powerpoint/2010/main" val="306154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Years 2013 - Synchronized Epic Music (Heart of Courage) - FWSim Fireworks Display - HD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9911" y="132741"/>
            <a:ext cx="10961511" cy="6310840"/>
          </a:xfrm>
          <a:prstGeom prst="rect">
            <a:avLst/>
          </a:prstGeom>
        </p:spPr>
      </p:pic>
      <p:sp>
        <p:nvSpPr>
          <p:cNvPr id="3" name="Slide Number Placeholder 2">
            <a:extLst>
              <a:ext uri="{FF2B5EF4-FFF2-40B4-BE49-F238E27FC236}">
                <a16:creationId xmlns:a16="http://schemas.microsoft.com/office/drawing/2014/main" id="{E0E529A4-6D14-5D44-D09F-CA52668B63FF}"/>
              </a:ext>
            </a:extLst>
          </p:cNvPr>
          <p:cNvSpPr>
            <a:spLocks noGrp="1"/>
          </p:cNvSpPr>
          <p:nvPr>
            <p:ph type="sldNum" sz="quarter" idx="12"/>
          </p:nvPr>
        </p:nvSpPr>
        <p:spPr/>
        <p:txBody>
          <a:bodyPr/>
          <a:lstStyle/>
          <a:p>
            <a:fld id="{B8F674BA-2DE0-4D90-8561-25BA31F62F13}" type="slidenum">
              <a:rPr lang="en-US" smtClean="0"/>
              <a:t>6</a:t>
            </a:fld>
            <a:endParaRPr lang="en-US"/>
          </a:p>
        </p:txBody>
      </p:sp>
    </p:spTree>
    <p:extLst>
      <p:ext uri="{BB962C8B-B14F-4D97-AF65-F5344CB8AC3E}">
        <p14:creationId xmlns:p14="http://schemas.microsoft.com/office/powerpoint/2010/main" val="2326166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654F6C-97A6-50F8-2905-F0B072056D66}"/>
              </a:ext>
            </a:extLst>
          </p:cNvPr>
          <p:cNvSpPr txBox="1"/>
          <p:nvPr/>
        </p:nvSpPr>
        <p:spPr>
          <a:xfrm>
            <a:off x="97099" y="587478"/>
            <a:ext cx="11133944" cy="751424"/>
          </a:xfrm>
          <a:prstGeom prst="rect">
            <a:avLst/>
          </a:prstGeom>
          <a:noFill/>
        </p:spPr>
        <p:txBody>
          <a:bodyPr wrap="square">
            <a:spAutoFit/>
          </a:bodyPr>
          <a:lstStyle/>
          <a:p>
            <a:pPr algn="ctr">
              <a:lnSpc>
                <a:spcPct val="130000"/>
              </a:lnSpc>
              <a:spcBef>
                <a:spcPts val="600"/>
              </a:spcBef>
              <a:spcAft>
                <a:spcPts val="800"/>
              </a:spcAft>
            </a:pPr>
            <a:r>
              <a:rPr lang="en-US" sz="3600" b="1" cap="all" dirty="0" err="1">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Củng</a:t>
            </a:r>
            <a:r>
              <a:rPr lang="en-US" sz="3600" b="1" cap="all" dirty="0">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600" b="1" cap="all" dirty="0" err="1">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cố</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0851CBDB-69A5-2899-D642-AA65DDF9BC51}"/>
              </a:ext>
            </a:extLst>
          </p:cNvPr>
          <p:cNvGrpSpPr/>
          <p:nvPr/>
        </p:nvGrpSpPr>
        <p:grpSpPr>
          <a:xfrm>
            <a:off x="30034" y="1437388"/>
            <a:ext cx="15561356" cy="1793469"/>
            <a:chOff x="30034" y="1437388"/>
            <a:chExt cx="15561356" cy="1793469"/>
          </a:xfrm>
        </p:grpSpPr>
        <p:sp>
          <p:nvSpPr>
            <p:cNvPr id="4" name="Rectangle 2">
              <a:extLst>
                <a:ext uri="{FF2B5EF4-FFF2-40B4-BE49-F238E27FC236}">
                  <a16:creationId xmlns:a16="http://schemas.microsoft.com/office/drawing/2014/main" id="{1F647C3D-5A0E-22D1-0745-16BAE35CEDAD}"/>
                </a:ext>
              </a:extLst>
            </p:cNvPr>
            <p:cNvSpPr>
              <a:spLocks noChangeArrowheads="1"/>
            </p:cNvSpPr>
            <p:nvPr/>
          </p:nvSpPr>
          <p:spPr bwMode="auto">
            <a:xfrm>
              <a:off x="30034" y="1437605"/>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dirty="0" err="1">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Câu</a:t>
              </a:r>
              <a:r>
                <a:rPr kumimoji="0" lang="en-US" altLang="vi-VN" sz="2800" b="1"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1:</a:t>
              </a:r>
              <a:r>
                <a:rPr kumimoji="0" lang="en-US" altLang="vi-VN" sz="28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vi-VN" sz="2800" b="0" i="0" u="none" strike="noStrike" cap="none" normalizeH="0" baseline="0" dirty="0" err="1">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Xác</a:t>
              </a:r>
              <a:r>
                <a:rPr kumimoji="0" lang="en-US" altLang="vi-VN" sz="28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kumimoji="0" lang="en-US" altLang="vi-VN" sz="2800" b="0" i="0" u="none" strike="noStrike" cap="none" normalizeH="0" baseline="0" dirty="0" err="1">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định</a:t>
              </a:r>
              <a:r>
                <a:rPr kumimoji="0" lang="en-US" altLang="vi-VN" sz="28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endParaRPr kumimoji="0" lang="en-US" altLang="vi-VN" sz="2800" b="0" i="0" u="none" strike="noStrike" cap="none" normalizeH="0" baseline="0" dirty="0">
                <a:ln>
                  <a:noFill/>
                </a:ln>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6C7E8CD8-CAC8-7EDC-1370-C1B574DFE1A3}"/>
                </a:ext>
              </a:extLst>
            </p:cNvPr>
            <p:cNvGraphicFramePr>
              <a:graphicFrameLocks noChangeAspect="1"/>
            </p:cNvGraphicFramePr>
            <p:nvPr/>
          </p:nvGraphicFramePr>
          <p:xfrm>
            <a:off x="2570422" y="1477835"/>
            <a:ext cx="983866" cy="482989"/>
          </p:xfrm>
          <a:graphic>
            <a:graphicData uri="http://schemas.openxmlformats.org/presentationml/2006/ole">
              <mc:AlternateContent xmlns:mc="http://schemas.openxmlformats.org/markup-compatibility/2006">
                <mc:Choice xmlns:v="urn:schemas-microsoft-com:vml" Requires="v">
                  <p:oleObj spid="_x0000_s10284" name="Equation" r:id="rId3" imgW="507339" imgH="266353" progId="Equation.DSMT4">
                    <p:embed/>
                  </p:oleObj>
                </mc:Choice>
                <mc:Fallback>
                  <p:oleObj name="Equation" r:id="rId3" imgW="507339" imgH="266353" progId="Equation.DSMT4">
                    <p:embed/>
                    <p:pic>
                      <p:nvPicPr>
                        <p:cNvPr id="5" name="Object 4">
                          <a:extLst>
                            <a:ext uri="{FF2B5EF4-FFF2-40B4-BE49-F238E27FC236}">
                              <a16:creationId xmlns:a16="http://schemas.microsoft.com/office/drawing/2014/main" id="{6C7E8CD8-CAC8-7EDC-1370-C1B574DFE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422" y="1477835"/>
                          <a:ext cx="983866" cy="482989"/>
                        </a:xfrm>
                        <a:prstGeom prst="rect">
                          <a:avLst/>
                        </a:prstGeom>
                        <a:noFill/>
                      </p:spPr>
                    </p:pic>
                  </p:oleObj>
                </mc:Fallback>
              </mc:AlternateContent>
            </a:graphicData>
          </a:graphic>
        </p:graphicFrame>
        <p:sp>
          <p:nvSpPr>
            <p:cNvPr id="6" name="Rectangle 3">
              <a:extLst>
                <a:ext uri="{FF2B5EF4-FFF2-40B4-BE49-F238E27FC236}">
                  <a16:creationId xmlns:a16="http://schemas.microsoft.com/office/drawing/2014/main" id="{C3520EA9-EE2F-F1D3-77E3-B14B46F83E25}"/>
                </a:ext>
              </a:extLst>
            </p:cNvPr>
            <p:cNvSpPr>
              <a:spLocks noChangeArrowheads="1"/>
            </p:cNvSpPr>
            <p:nvPr/>
          </p:nvSpPr>
          <p:spPr bwMode="auto">
            <a:xfrm>
              <a:off x="3554288" y="1437388"/>
              <a:ext cx="120371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phản</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ứng</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dựa</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a:t>
              </a:r>
              <a:r>
                <a:rPr kumimoji="0" lang="en-US" altLang="vi-VN" sz="2800" b="0"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à</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bảng</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a:t>
              </a:r>
              <a:r>
                <a:rPr kumimoji="0" lang="en-US" altLang="vi-VN" sz="2800" b="0"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á</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trị</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E</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ở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a:t>
              </a:r>
              <a:r>
                <a:rPr kumimoji="0" lang="en-US" altLang="vi-VN" sz="2800" b="0"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à</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14.1:</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Object 6">
              <a:extLst>
                <a:ext uri="{FF2B5EF4-FFF2-40B4-BE49-F238E27FC236}">
                  <a16:creationId xmlns:a16="http://schemas.microsoft.com/office/drawing/2014/main" id="{3B80782D-0AC8-5801-1A1A-C5A6257885F7}"/>
                </a:ext>
              </a:extLst>
            </p:cNvPr>
            <p:cNvGraphicFramePr>
              <a:graphicFrameLocks noChangeAspect="1"/>
            </p:cNvGraphicFramePr>
            <p:nvPr>
              <p:extLst>
                <p:ext uri="{D42A27DB-BD31-4B8C-83A1-F6EECF244321}">
                  <p14:modId xmlns:p14="http://schemas.microsoft.com/office/powerpoint/2010/main" val="3954653629"/>
                </p:ext>
              </p:extLst>
            </p:nvPr>
          </p:nvGraphicFramePr>
          <p:xfrm>
            <a:off x="1204212" y="2019527"/>
            <a:ext cx="6685614" cy="589574"/>
          </p:xfrm>
          <a:graphic>
            <a:graphicData uri="http://schemas.openxmlformats.org/presentationml/2006/ole">
              <mc:AlternateContent xmlns:mc="http://schemas.openxmlformats.org/markup-compatibility/2006">
                <mc:Choice xmlns:v="urn:schemas-microsoft-com:vml" Requires="v">
                  <p:oleObj spid="_x0000_s10285" name="Equation" r:id="rId5" imgW="2808499" imgH="248035" progId="Equation.DSMT4">
                    <p:embed/>
                  </p:oleObj>
                </mc:Choice>
                <mc:Fallback>
                  <p:oleObj name="Equation" r:id="rId5" imgW="2808499" imgH="248035" progId="Equation.DSMT4">
                    <p:embed/>
                    <p:pic>
                      <p:nvPicPr>
                        <p:cNvPr id="7" name="Object 6">
                          <a:extLst>
                            <a:ext uri="{FF2B5EF4-FFF2-40B4-BE49-F238E27FC236}">
                              <a16:creationId xmlns:a16="http://schemas.microsoft.com/office/drawing/2014/main" id="{3B80782D-0AC8-5801-1A1A-C5A6257885F7}"/>
                            </a:ext>
                          </a:extLst>
                        </p:cNvPr>
                        <p:cNvPicPr/>
                        <p:nvPr/>
                      </p:nvPicPr>
                      <p:blipFill>
                        <a:blip r:embed="rId6"/>
                        <a:stretch>
                          <a:fillRect/>
                        </a:stretch>
                      </p:blipFill>
                      <p:spPr>
                        <a:xfrm>
                          <a:off x="1204212" y="2019527"/>
                          <a:ext cx="6685614" cy="589574"/>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F50F24C-ADE3-EF09-0DB0-B236B5CEAECA}"/>
                </a:ext>
              </a:extLst>
            </p:cNvPr>
            <p:cNvSpPr txBox="1"/>
            <p:nvPr/>
          </p:nvSpPr>
          <p:spPr>
            <a:xfrm>
              <a:off x="1204212" y="2634732"/>
              <a:ext cx="7644982" cy="596125"/>
            </a:xfrm>
            <a:prstGeom prst="rect">
              <a:avLst/>
            </a:prstGeom>
            <a:noFill/>
          </p:spPr>
          <p:txBody>
            <a:bodyPr wrap="square">
              <a:spAutoFit/>
            </a:bodyPr>
            <a:lstStyle/>
            <a:p>
              <a:pPr algn="just">
                <a:lnSpc>
                  <a:spcPct val="130000"/>
                </a:lnSpc>
                <a:spcAft>
                  <a:spcPts val="800"/>
                </a:spcAf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toả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hay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B242CF72-9A68-8B99-C953-A632B4888DE5}"/>
              </a:ext>
            </a:extLst>
          </p:cNvPr>
          <p:cNvGrpSpPr/>
          <p:nvPr/>
        </p:nvGrpSpPr>
        <p:grpSpPr>
          <a:xfrm>
            <a:off x="30034" y="3627143"/>
            <a:ext cx="15110399" cy="2774314"/>
            <a:chOff x="30034" y="3627143"/>
            <a:chExt cx="15110399" cy="2774314"/>
          </a:xfrm>
        </p:grpSpPr>
        <p:sp>
          <p:nvSpPr>
            <p:cNvPr id="13" name="Rectangle 5">
              <a:extLst>
                <a:ext uri="{FF2B5EF4-FFF2-40B4-BE49-F238E27FC236}">
                  <a16:creationId xmlns:a16="http://schemas.microsoft.com/office/drawing/2014/main" id="{7A33E5B3-4918-0D98-3E29-AAC0FF5FAE00}"/>
                </a:ext>
              </a:extLst>
            </p:cNvPr>
            <p:cNvSpPr>
              <a:spLocks noChangeArrowheads="1"/>
            </p:cNvSpPr>
            <p:nvPr/>
          </p:nvSpPr>
          <p:spPr bwMode="auto">
            <a:xfrm>
              <a:off x="30034" y="3627144"/>
              <a:ext cx="20649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a:t>
              </a:r>
              <a:r>
                <a:rPr kumimoji="0" lang="en-US" altLang="vi-VN"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a:t>
              </a:r>
              <a:r>
                <a:rPr kumimoji="0" lang="en-US" altLang="vi-VN" sz="2800" b="0" i="0" u="none" strike="noStrike" cap="none" normalizeH="0" baseline="0" dirty="0" err="1">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í</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Object 13">
              <a:extLst>
                <a:ext uri="{FF2B5EF4-FFF2-40B4-BE49-F238E27FC236}">
                  <a16:creationId xmlns:a16="http://schemas.microsoft.com/office/drawing/2014/main" id="{0E7A2355-2FED-E199-8938-24AA538C26B0}"/>
                </a:ext>
              </a:extLst>
            </p:cNvPr>
            <p:cNvGraphicFramePr>
              <a:graphicFrameLocks noChangeAspect="1"/>
            </p:cNvGraphicFramePr>
            <p:nvPr/>
          </p:nvGraphicFramePr>
          <p:xfrm>
            <a:off x="2037512" y="3627143"/>
            <a:ext cx="1065819" cy="523220"/>
          </p:xfrm>
          <a:graphic>
            <a:graphicData uri="http://schemas.openxmlformats.org/presentationml/2006/ole">
              <mc:AlternateContent xmlns:mc="http://schemas.openxmlformats.org/markup-compatibility/2006">
                <mc:Choice xmlns:v="urn:schemas-microsoft-com:vml" Requires="v">
                  <p:oleObj spid="_x0000_s10286" name="Equation" r:id="rId7" imgW="507339" imgH="266353" progId="Equation.DSMT4">
                    <p:embed/>
                  </p:oleObj>
                </mc:Choice>
                <mc:Fallback>
                  <p:oleObj name="Equation" r:id="rId7" imgW="507339" imgH="266353" progId="Equation.DSMT4">
                    <p:embed/>
                    <p:pic>
                      <p:nvPicPr>
                        <p:cNvPr id="14" name="Object 13">
                          <a:extLst>
                            <a:ext uri="{FF2B5EF4-FFF2-40B4-BE49-F238E27FC236}">
                              <a16:creationId xmlns:a16="http://schemas.microsoft.com/office/drawing/2014/main" id="{0E7A2355-2FED-E199-8938-24AA538C2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512" y="3627143"/>
                          <a:ext cx="1065819" cy="523220"/>
                        </a:xfrm>
                        <a:prstGeom prst="rect">
                          <a:avLst/>
                        </a:prstGeom>
                        <a:noFill/>
                      </p:spPr>
                    </p:pic>
                  </p:oleObj>
                </mc:Fallback>
              </mc:AlternateContent>
            </a:graphicData>
          </a:graphic>
        </p:graphicFrame>
        <p:sp>
          <p:nvSpPr>
            <p:cNvPr id="15" name="Rectangle 6">
              <a:extLst>
                <a:ext uri="{FF2B5EF4-FFF2-40B4-BE49-F238E27FC236}">
                  <a16:creationId xmlns:a16="http://schemas.microsoft.com/office/drawing/2014/main" id="{3AA4DDC7-896B-1EE2-F666-78748596FC03}"/>
                </a:ext>
              </a:extLst>
            </p:cNvPr>
            <p:cNvSpPr>
              <a:spLocks noChangeArrowheads="1"/>
            </p:cNvSpPr>
            <p:nvPr/>
          </p:nvSpPr>
          <p:spPr bwMode="auto">
            <a:xfrm rot="10800000" flipV="1">
              <a:off x="3103331" y="3627143"/>
              <a:ext cx="120371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13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phản</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ứng</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vi-VN" sz="2800" b="0" i="0" u="none" strike="noStrike" cap="none" normalizeH="0" baseline="0" dirty="0" err="1">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sau</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16" name="Object 15">
              <a:extLst>
                <a:ext uri="{FF2B5EF4-FFF2-40B4-BE49-F238E27FC236}">
                  <a16:creationId xmlns:a16="http://schemas.microsoft.com/office/drawing/2014/main" id="{CE216E01-65AB-EA75-E28F-D2369A4283C2}"/>
                </a:ext>
              </a:extLst>
            </p:cNvPr>
            <p:cNvGraphicFramePr>
              <a:graphicFrameLocks noChangeAspect="1"/>
            </p:cNvGraphicFramePr>
            <p:nvPr/>
          </p:nvGraphicFramePr>
          <p:xfrm>
            <a:off x="1379121" y="4214835"/>
            <a:ext cx="2553314" cy="523220"/>
          </p:xfrm>
          <a:graphic>
            <a:graphicData uri="http://schemas.openxmlformats.org/presentationml/2006/ole">
              <mc:AlternateContent xmlns:mc="http://schemas.openxmlformats.org/markup-compatibility/2006">
                <mc:Choice xmlns:v="urn:schemas-microsoft-com:vml" Requires="v">
                  <p:oleObj spid="_x0000_s10287" name="Equation" r:id="rId8" imgW="1161542" imgH="238301" progId="Equation.DSMT4">
                    <p:embed/>
                  </p:oleObj>
                </mc:Choice>
                <mc:Fallback>
                  <p:oleObj name="Equation" r:id="rId8" imgW="1161542" imgH="238301" progId="Equation.DSMT4">
                    <p:embed/>
                    <p:pic>
                      <p:nvPicPr>
                        <p:cNvPr id="16" name="Object 15">
                          <a:extLst>
                            <a:ext uri="{FF2B5EF4-FFF2-40B4-BE49-F238E27FC236}">
                              <a16:creationId xmlns:a16="http://schemas.microsoft.com/office/drawing/2014/main" id="{CE216E01-65AB-EA75-E28F-D2369A4283C2}"/>
                            </a:ext>
                          </a:extLst>
                        </p:cNvPr>
                        <p:cNvPicPr/>
                        <p:nvPr/>
                      </p:nvPicPr>
                      <p:blipFill>
                        <a:blip r:embed="rId9"/>
                        <a:stretch>
                          <a:fillRect/>
                        </a:stretch>
                      </p:blipFill>
                      <p:spPr>
                        <a:xfrm>
                          <a:off x="1379121" y="4214835"/>
                          <a:ext cx="2553314" cy="52322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C05AAEE7-BDA4-909C-0927-892CF77E767E}"/>
                </a:ext>
              </a:extLst>
            </p:cNvPr>
            <p:cNvGraphicFramePr>
              <a:graphicFrameLocks noChangeAspect="1"/>
            </p:cNvGraphicFramePr>
            <p:nvPr/>
          </p:nvGraphicFramePr>
          <p:xfrm>
            <a:off x="1349508" y="4802526"/>
            <a:ext cx="2553313" cy="523220"/>
          </p:xfrm>
          <a:graphic>
            <a:graphicData uri="http://schemas.openxmlformats.org/presentationml/2006/ole">
              <mc:AlternateContent xmlns:mc="http://schemas.openxmlformats.org/markup-compatibility/2006">
                <mc:Choice xmlns:v="urn:schemas-microsoft-com:vml" Requires="v">
                  <p:oleObj spid="_x0000_s10288" name="Equation" r:id="rId10" imgW="1161542" imgH="238301" progId="Equation.DSMT4">
                    <p:embed/>
                  </p:oleObj>
                </mc:Choice>
                <mc:Fallback>
                  <p:oleObj name="Equation" r:id="rId10" imgW="1161542" imgH="238301" progId="Equation.DSMT4">
                    <p:embed/>
                    <p:pic>
                      <p:nvPicPr>
                        <p:cNvPr id="17" name="Object 16">
                          <a:extLst>
                            <a:ext uri="{FF2B5EF4-FFF2-40B4-BE49-F238E27FC236}">
                              <a16:creationId xmlns:a16="http://schemas.microsoft.com/office/drawing/2014/main" id="{C05AAEE7-BDA4-909C-0927-892CF77E767E}"/>
                            </a:ext>
                          </a:extLst>
                        </p:cNvPr>
                        <p:cNvPicPr/>
                        <p:nvPr/>
                      </p:nvPicPr>
                      <p:blipFill>
                        <a:blip r:embed="rId11"/>
                        <a:stretch>
                          <a:fillRect/>
                        </a:stretch>
                      </p:blipFill>
                      <p:spPr>
                        <a:xfrm>
                          <a:off x="1349508" y="4802526"/>
                          <a:ext cx="2553313" cy="523220"/>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25FCF969-7993-34B0-BE05-3795A7A33E00}"/>
                </a:ext>
              </a:extLst>
            </p:cNvPr>
            <p:cNvSpPr txBox="1"/>
            <p:nvPr/>
          </p:nvSpPr>
          <p:spPr>
            <a:xfrm>
              <a:off x="97099" y="5447350"/>
              <a:ext cx="3125786" cy="523220"/>
            </a:xfrm>
            <a:prstGeom prst="rect">
              <a:avLst/>
            </a:prstGeom>
            <a:noFill/>
          </p:spPr>
          <p:txBody>
            <a:bodyPr wrap="square">
              <a:spAutoFit/>
            </a:bodyPr>
            <a:lstStyle/>
            <a:p>
              <a:r>
                <a:rPr lang="en-US" sz="2800" dirty="0" err="1">
                  <a:effectLst/>
                  <a:latin typeface="Times New Roman" panose="02020603050405020304" pitchFamily="18" charset="0"/>
                  <a:ea typeface="Arial" panose="020B0604020202020204" pitchFamily="34" charset="0"/>
                </a:rPr>
                <a:t>Liên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hệ</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trị</a:t>
              </a:r>
              <a:endParaRPr lang="vi-VN" sz="2800" dirty="0"/>
            </a:p>
          </p:txBody>
        </p:sp>
        <p:graphicFrame>
          <p:nvGraphicFramePr>
            <p:cNvPr id="21" name="Object 20">
              <a:extLst>
                <a:ext uri="{FF2B5EF4-FFF2-40B4-BE49-F238E27FC236}">
                  <a16:creationId xmlns:a16="http://schemas.microsoft.com/office/drawing/2014/main" id="{5F800DFD-183D-B2B8-12B7-17999A95EE5C}"/>
                </a:ext>
              </a:extLst>
            </p:cNvPr>
            <p:cNvGraphicFramePr>
              <a:graphicFrameLocks noChangeAspect="1"/>
            </p:cNvGraphicFramePr>
            <p:nvPr/>
          </p:nvGraphicFramePr>
          <p:xfrm>
            <a:off x="2937128" y="5420612"/>
            <a:ext cx="1234320" cy="605939"/>
          </p:xfrm>
          <a:graphic>
            <a:graphicData uri="http://schemas.openxmlformats.org/presentationml/2006/ole">
              <mc:AlternateContent xmlns:mc="http://schemas.openxmlformats.org/markup-compatibility/2006">
                <mc:Choice xmlns:v="urn:schemas-microsoft-com:vml" Requires="v">
                  <p:oleObj spid="_x0000_s10289" name="Equation" r:id="rId12" imgW="523558" imgH="257409" progId="Equation.DSMT4">
                    <p:embed/>
                  </p:oleObj>
                </mc:Choice>
                <mc:Fallback>
                  <p:oleObj name="Equation" r:id="rId12" imgW="523558" imgH="257409" progId="Equation.DSMT4">
                    <p:embed/>
                    <p:pic>
                      <p:nvPicPr>
                        <p:cNvPr id="21" name="Object 20">
                          <a:extLst>
                            <a:ext uri="{FF2B5EF4-FFF2-40B4-BE49-F238E27FC236}">
                              <a16:creationId xmlns:a16="http://schemas.microsoft.com/office/drawing/2014/main" id="{5F800DFD-183D-B2B8-12B7-17999A95EE5C}"/>
                            </a:ext>
                          </a:extLst>
                        </p:cNvPr>
                        <p:cNvPicPr/>
                        <p:nvPr/>
                      </p:nvPicPr>
                      <p:blipFill>
                        <a:blip r:embed="rId13"/>
                        <a:stretch>
                          <a:fillRect/>
                        </a:stretch>
                      </p:blipFill>
                      <p:spPr>
                        <a:xfrm>
                          <a:off x="2937128" y="5420612"/>
                          <a:ext cx="1234320" cy="605939"/>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545578EF-4FAA-AEC4-CA3C-8C8B7A770FE1}"/>
                </a:ext>
              </a:extLst>
            </p:cNvPr>
            <p:cNvSpPr txBox="1"/>
            <p:nvPr/>
          </p:nvSpPr>
          <p:spPr>
            <a:xfrm>
              <a:off x="4171448" y="5447350"/>
              <a:ext cx="7565850" cy="954107"/>
            </a:xfrm>
            <a:prstGeom prst="rect">
              <a:avLst/>
            </a:prstGeom>
            <a:noFill/>
          </p:spPr>
          <p:txBody>
            <a:bodyPr wrap="square">
              <a:spAutoFit/>
            </a:bodyPr>
            <a:lstStyle/>
            <a:p>
              <a:r>
                <a:rPr lang="en-US" sz="2800" dirty="0" err="1">
                  <a:effectLst/>
                  <a:latin typeface="Times New Roman" panose="02020603050405020304" pitchFamily="18" charset="0"/>
                  <a:ea typeface="Arial" panose="020B0604020202020204" pitchFamily="34" charset="0"/>
                </a:rPr>
                <a:t>với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bền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O</a:t>
              </a:r>
              <a:r>
                <a:rPr lang="en-US" sz="2800" baseline="-25000" dirty="0">
                  <a:effectLst/>
                  <a:latin typeface="Times New Roman" panose="02020603050405020304" pitchFamily="18" charset="0"/>
                  <a:ea typeface="Arial" panose="020B0604020202020204" pitchFamily="34" charset="0"/>
                </a:rPr>
                <a:t>3</a:t>
              </a:r>
              <a:r>
                <a:rPr lang="en-US" sz="2800" dirty="0">
                  <a:effectLst/>
                  <a:latin typeface="Times New Roman" panose="02020603050405020304" pitchFamily="18" charset="0"/>
                  <a:ea typeface="Arial" panose="020B0604020202020204" pitchFamily="34" charset="0"/>
                </a:rPr>
                <a:t>, O</a:t>
              </a:r>
              <a:r>
                <a:rPr lang="en-US" sz="2800" baseline="-25000" dirty="0">
                  <a:effectLst/>
                  <a:latin typeface="Times New Roman" panose="02020603050405020304" pitchFamily="18" charset="0"/>
                  <a:ea typeface="Arial" panose="020B0604020202020204" pitchFamily="34" charset="0"/>
                </a:rPr>
                <a:t>2</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phân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tử</a:t>
              </a:r>
              <a:r>
                <a:rPr lang="en-US" sz="2800" dirty="0">
                  <a:effectLst/>
                  <a:latin typeface="Times New Roman" panose="02020603050405020304" pitchFamily="18" charset="0"/>
                  <a:ea typeface="Arial" panose="020B0604020202020204" pitchFamily="34" charset="0"/>
                </a:rPr>
                <a:t> O</a:t>
              </a:r>
              <a:r>
                <a:rPr lang="en-US" sz="2800" baseline="-25000" dirty="0">
                  <a:effectLst/>
                  <a:latin typeface="Times New Roman" panose="02020603050405020304" pitchFamily="18" charset="0"/>
                  <a:ea typeface="Arial" panose="020B0604020202020204" pitchFamily="34" charset="0"/>
                </a:rPr>
                <a:t>3</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gồm</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liên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O=O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liên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O-O</a:t>
              </a:r>
              <a:endParaRPr lang="vi-VN" sz="2800" dirty="0"/>
            </a:p>
          </p:txBody>
        </p:sp>
      </p:grpSp>
      <p:sp>
        <p:nvSpPr>
          <p:cNvPr id="8" name="Slide Number Placeholder 7">
            <a:extLst>
              <a:ext uri="{FF2B5EF4-FFF2-40B4-BE49-F238E27FC236}">
                <a16:creationId xmlns:a16="http://schemas.microsoft.com/office/drawing/2014/main" id="{E5692CA7-854B-137C-CCAA-08102890AF53}"/>
              </a:ext>
            </a:extLst>
          </p:cNvPr>
          <p:cNvSpPr>
            <a:spLocks noGrp="1"/>
          </p:cNvSpPr>
          <p:nvPr>
            <p:ph type="sldNum" sz="quarter" idx="12"/>
          </p:nvPr>
        </p:nvSpPr>
        <p:spPr/>
        <p:txBody>
          <a:bodyPr/>
          <a:lstStyle/>
          <a:p>
            <a:fld id="{B8F674BA-2DE0-4D90-8561-25BA31F62F13}" type="slidenum">
              <a:rPr lang="en-US" smtClean="0"/>
              <a:t>60</a:t>
            </a:fld>
            <a:endParaRPr lang="en-US"/>
          </a:p>
        </p:txBody>
      </p:sp>
    </p:spTree>
    <p:extLst>
      <p:ext uri="{BB962C8B-B14F-4D97-AF65-F5344CB8AC3E}">
        <p14:creationId xmlns:p14="http://schemas.microsoft.com/office/powerpoint/2010/main" val="28030084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627A8-643E-29C3-4B3D-700F123B7C26}"/>
              </a:ext>
            </a:extLst>
          </p:cNvPr>
          <p:cNvSpPr txBox="1"/>
          <p:nvPr/>
        </p:nvSpPr>
        <p:spPr>
          <a:xfrm>
            <a:off x="-112764" y="213812"/>
            <a:ext cx="11133944" cy="751424"/>
          </a:xfrm>
          <a:prstGeom prst="rect">
            <a:avLst/>
          </a:prstGeom>
          <a:noFill/>
        </p:spPr>
        <p:txBody>
          <a:bodyPr wrap="square">
            <a:spAutoFit/>
          </a:bodyPr>
          <a:lstStyle/>
          <a:p>
            <a:pPr algn="ctr">
              <a:lnSpc>
                <a:spcPct val="130000"/>
              </a:lnSpc>
              <a:spcBef>
                <a:spcPts val="600"/>
              </a:spcBef>
              <a:spcAft>
                <a:spcPts val="800"/>
              </a:spcAft>
            </a:pPr>
            <a:r>
              <a:rPr lang="en-US" sz="3600" b="1" cap="all" dirty="0" err="1">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Củng</a:t>
            </a:r>
            <a:r>
              <a:rPr lang="en-US" sz="3600" b="1" cap="all" dirty="0">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600" b="1" cap="all" dirty="0" err="1">
                <a:solidFill>
                  <a:srgbClr val="1F3864"/>
                </a:solidFill>
                <a:effectLst/>
                <a:latin typeface="Times New Roman" panose="02020603050405020304" pitchFamily="18" charset="0"/>
                <a:ea typeface="Times New Roman" panose="02020603050405020304" pitchFamily="18" charset="0"/>
                <a:cs typeface="Arial" panose="020B0604020202020204" pitchFamily="34" charset="0"/>
              </a:rPr>
              <a:t>cố</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53041809-9A94-653D-8AEF-178B67AD7B82}"/>
              </a:ext>
            </a:extLst>
          </p:cNvPr>
          <p:cNvGrpSpPr/>
          <p:nvPr/>
        </p:nvGrpSpPr>
        <p:grpSpPr>
          <a:xfrm>
            <a:off x="417689" y="1090707"/>
            <a:ext cx="11448738" cy="4155594"/>
            <a:chOff x="378501" y="1338902"/>
            <a:chExt cx="11448738" cy="4155594"/>
          </a:xfrm>
        </p:grpSpPr>
        <p:sp>
          <p:nvSpPr>
            <p:cNvPr id="5" name="TextBox 4">
              <a:extLst>
                <a:ext uri="{FF2B5EF4-FFF2-40B4-BE49-F238E27FC236}">
                  <a16:creationId xmlns:a16="http://schemas.microsoft.com/office/drawing/2014/main" id="{300CC422-E3BD-6CFF-0552-5901E82C343C}"/>
                </a:ext>
              </a:extLst>
            </p:cNvPr>
            <p:cNvSpPr txBox="1"/>
            <p:nvPr/>
          </p:nvSpPr>
          <p:spPr>
            <a:xfrm>
              <a:off x="378501" y="1338902"/>
              <a:ext cx="11448738" cy="1716432"/>
            </a:xfrm>
            <a:prstGeom prst="rect">
              <a:avLst/>
            </a:prstGeom>
            <a:noFill/>
          </p:spPr>
          <p:txBody>
            <a:bodyPr wrap="square">
              <a:spAutoFit/>
            </a:bodyPr>
            <a:lstStyle/>
            <a:p>
              <a:pPr algn="just">
                <a:lnSpc>
                  <a:spcPct val="130000"/>
                </a:lnSpc>
                <a:spcAft>
                  <a:spcPts val="800"/>
                </a:spcAft>
              </a:pP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3: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enthalpy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huỷ</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trinitroglycerin (C</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3</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5</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O</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3</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(NO</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2</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3</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trình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nitroglycerin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-370,15 kJ/mol):</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1" name="Rectangle 5">
              <a:extLst>
                <a:ext uri="{FF2B5EF4-FFF2-40B4-BE49-F238E27FC236}">
                  <a16:creationId xmlns:a16="http://schemas.microsoft.com/office/drawing/2014/main" id="{9CBCB883-C572-92E6-EC8C-10B4DB3B30B9}"/>
                </a:ext>
              </a:extLst>
            </p:cNvPr>
            <p:cNvSpPr>
              <a:spLocks noChangeArrowheads="1"/>
            </p:cNvSpPr>
            <p:nvPr/>
          </p:nvSpPr>
          <p:spPr bwMode="auto">
            <a:xfrm>
              <a:off x="1058755" y="3468189"/>
              <a:ext cx="3042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4 C</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3</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5</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3</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(NO</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2</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3</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 </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Object 11">
              <a:extLst>
                <a:ext uri="{FF2B5EF4-FFF2-40B4-BE49-F238E27FC236}">
                  <a16:creationId xmlns:a16="http://schemas.microsoft.com/office/drawing/2014/main" id="{4A103506-D073-891C-4FF6-FF6B70187B9F}"/>
                </a:ext>
              </a:extLst>
            </p:cNvPr>
            <p:cNvGraphicFramePr>
              <a:graphicFrameLocks noChangeAspect="1"/>
            </p:cNvGraphicFramePr>
            <p:nvPr>
              <p:extLst>
                <p:ext uri="{D42A27DB-BD31-4B8C-83A1-F6EECF244321}">
                  <p14:modId xmlns:p14="http://schemas.microsoft.com/office/powerpoint/2010/main" val="3950630793"/>
                </p:ext>
              </p:extLst>
            </p:nvPr>
          </p:nvGraphicFramePr>
          <p:xfrm>
            <a:off x="3947409" y="3452545"/>
            <a:ext cx="925037" cy="493353"/>
          </p:xfrm>
          <a:graphic>
            <a:graphicData uri="http://schemas.openxmlformats.org/presentationml/2006/ole">
              <mc:AlternateContent xmlns:mc="http://schemas.openxmlformats.org/markup-compatibility/2006">
                <mc:Choice xmlns:v="urn:schemas-microsoft-com:vml" Requires="v">
                  <p:oleObj spid="_x0000_s11274" name="Equation" r:id="rId3" imgW="431613" imgH="228501" progId="Equation.DSMT4">
                    <p:embed/>
                  </p:oleObj>
                </mc:Choice>
                <mc:Fallback>
                  <p:oleObj name="Equation" r:id="rId3" imgW="431613" imgH="228501" progId="Equation.DSMT4">
                    <p:embed/>
                    <p:pic>
                      <p:nvPicPr>
                        <p:cNvPr id="12" name="Object 11">
                          <a:extLst>
                            <a:ext uri="{FF2B5EF4-FFF2-40B4-BE49-F238E27FC236}">
                              <a16:creationId xmlns:a16="http://schemas.microsoft.com/office/drawing/2014/main" id="{4A103506-D073-891C-4FF6-FF6B70187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409" y="3452545"/>
                          <a:ext cx="925037" cy="493353"/>
                        </a:xfrm>
                        <a:prstGeom prst="rect">
                          <a:avLst/>
                        </a:prstGeom>
                        <a:noFill/>
                      </p:spPr>
                    </p:pic>
                  </p:oleObj>
                </mc:Fallback>
              </mc:AlternateContent>
            </a:graphicData>
          </a:graphic>
        </p:graphicFrame>
        <p:sp>
          <p:nvSpPr>
            <p:cNvPr id="13" name="Rectangle 6">
              <a:extLst>
                <a:ext uri="{FF2B5EF4-FFF2-40B4-BE49-F238E27FC236}">
                  <a16:creationId xmlns:a16="http://schemas.microsoft.com/office/drawing/2014/main" id="{C626A36A-2997-7861-69FE-61B2FBA4FD67}"/>
                </a:ext>
              </a:extLst>
            </p:cNvPr>
            <p:cNvSpPr>
              <a:spLocks noChangeArrowheads="1"/>
            </p:cNvSpPr>
            <p:nvPr/>
          </p:nvSpPr>
          <p:spPr bwMode="auto">
            <a:xfrm rot="10800000" flipV="1">
              <a:off x="4880491" y="3461657"/>
              <a:ext cx="609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6N</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2</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 + 12CO</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2</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 + 10H</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2</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O(g) + O</a:t>
              </a:r>
              <a:r>
                <a:rPr kumimoji="0" lang="en-US" altLang="vi-VN" sz="2800" b="0" i="0" u="none" strike="noStrike" cap="none" normalizeH="0" baseline="-3000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2</a:t>
              </a:r>
              <a:r>
                <a:rPr kumimoji="0" lang="en-US" altLang="vi-VN" sz="28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a:t>
              </a:r>
              <a:endParaRPr kumimoji="0" lang="en-US" altLang="vi-VN" sz="2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07BA1D7C-B595-AB36-4A0B-3439EB7F45A8}"/>
                </a:ext>
              </a:extLst>
            </p:cNvPr>
            <p:cNvSpPr txBox="1"/>
            <p:nvPr/>
          </p:nvSpPr>
          <p:spPr>
            <a:xfrm>
              <a:off x="644577" y="4338217"/>
              <a:ext cx="10987790" cy="1156279"/>
            </a:xfrm>
            <a:prstGeom prst="rect">
              <a:avLst/>
            </a:prstGeom>
            <a:noFill/>
          </p:spPr>
          <p:txBody>
            <a:bodyPr wrap="square">
              <a:spAutoFit/>
            </a:bodyPr>
            <a:lstStyle/>
            <a:p>
              <a:pPr algn="just">
                <a:lnSpc>
                  <a:spcPct val="130000"/>
                </a:lnSpc>
                <a:spcAft>
                  <a:spcPts val="800"/>
                </a:spcAft>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vì</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sao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trinitroglycerin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ứng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phần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thuốc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súng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khói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4" name="Slide Number Placeholder 3">
            <a:extLst>
              <a:ext uri="{FF2B5EF4-FFF2-40B4-BE49-F238E27FC236}">
                <a16:creationId xmlns:a16="http://schemas.microsoft.com/office/drawing/2014/main" id="{89F72667-E650-0395-FB9A-44AA4D5454B9}"/>
              </a:ext>
            </a:extLst>
          </p:cNvPr>
          <p:cNvSpPr>
            <a:spLocks noGrp="1"/>
          </p:cNvSpPr>
          <p:nvPr>
            <p:ph type="sldNum" sz="quarter" idx="12"/>
          </p:nvPr>
        </p:nvSpPr>
        <p:spPr/>
        <p:txBody>
          <a:bodyPr/>
          <a:lstStyle/>
          <a:p>
            <a:fld id="{B8F674BA-2DE0-4D90-8561-25BA31F62F13}" type="slidenum">
              <a:rPr lang="en-US" smtClean="0"/>
              <a:t>61</a:t>
            </a:fld>
            <a:endParaRPr lang="en-US"/>
          </a:p>
        </p:txBody>
      </p:sp>
    </p:spTree>
    <p:extLst>
      <p:ext uri="{BB962C8B-B14F-4D97-AF65-F5344CB8AC3E}">
        <p14:creationId xmlns:p14="http://schemas.microsoft.com/office/powerpoint/2010/main" val="42942053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9D1840-7005-D9A7-5E39-4A09B78E7B6A}"/>
              </a:ext>
            </a:extLst>
          </p:cNvPr>
          <p:cNvSpPr txBox="1"/>
          <p:nvPr/>
        </p:nvSpPr>
        <p:spPr>
          <a:xfrm>
            <a:off x="-142744" y="289434"/>
            <a:ext cx="11133944" cy="751424"/>
          </a:xfrm>
          <a:prstGeom prst="rect">
            <a:avLst/>
          </a:prstGeom>
          <a:noFill/>
        </p:spPr>
        <p:txBody>
          <a:bodyPr wrap="square">
            <a:spAutoFit/>
          </a:bodyPr>
          <a:lstStyle/>
          <a:p>
            <a:pPr algn="ctr">
              <a:lnSpc>
                <a:spcPct val="130000"/>
              </a:lnSpc>
              <a:spcBef>
                <a:spcPts val="600"/>
              </a:spcBef>
              <a:spcAft>
                <a:spcPts val="800"/>
              </a:spcAft>
            </a:pPr>
            <a:r>
              <a:rPr lang="en-US" sz="3600" b="1" cap="all" dirty="0">
                <a:solidFill>
                  <a:srgbClr val="1F3864"/>
                </a:solidFill>
                <a:latin typeface="Times New Roman" panose="02020603050405020304" pitchFamily="18" charset="0"/>
                <a:ea typeface="Times New Roman" panose="02020603050405020304" pitchFamily="18" charset="0"/>
                <a:cs typeface="Arial" panose="020B0604020202020204" pitchFamily="34" charset="0"/>
              </a:rPr>
              <a:t>VẬN DỤNG</a:t>
            </a:r>
            <a:endParaRPr lang="vi-VN" sz="3600" b="1" cap="all" dirty="0">
              <a:solidFill>
                <a:srgbClr val="002060"/>
              </a:solidFill>
              <a:effectLst/>
              <a:latin typeface="Minion Pro"/>
              <a:ea typeface="Times New Roman" panose="02020603050405020304" pitchFamily="18" charset="0"/>
              <a:cs typeface="Arial" panose="020B0604020202020204" pitchFamily="34" charset="0"/>
            </a:endParaRPr>
          </a:p>
        </p:txBody>
      </p:sp>
      <p:grpSp>
        <p:nvGrpSpPr>
          <p:cNvPr id="11" name="Group 10">
            <a:extLst>
              <a:ext uri="{FF2B5EF4-FFF2-40B4-BE49-F238E27FC236}">
                <a16:creationId xmlns:a16="http://schemas.microsoft.com/office/drawing/2014/main" id="{F3640D07-7D21-33BD-0772-5EB8C16A2BD0}"/>
              </a:ext>
            </a:extLst>
          </p:cNvPr>
          <p:cNvGrpSpPr/>
          <p:nvPr/>
        </p:nvGrpSpPr>
        <p:grpSpPr>
          <a:xfrm>
            <a:off x="431074" y="1113276"/>
            <a:ext cx="11060600" cy="4769999"/>
            <a:chOff x="704539" y="1508104"/>
            <a:chExt cx="10747946" cy="4952561"/>
          </a:xfrm>
        </p:grpSpPr>
        <p:sp>
          <p:nvSpPr>
            <p:cNvPr id="5" name="TextBox 4">
              <a:extLst>
                <a:ext uri="{FF2B5EF4-FFF2-40B4-BE49-F238E27FC236}">
                  <a16:creationId xmlns:a16="http://schemas.microsoft.com/office/drawing/2014/main" id="{601DB906-0C8D-E989-D718-36A74C7C43B9}"/>
                </a:ext>
              </a:extLst>
            </p:cNvPr>
            <p:cNvSpPr txBox="1"/>
            <p:nvPr/>
          </p:nvSpPr>
          <p:spPr>
            <a:xfrm>
              <a:off x="704539" y="1508104"/>
              <a:ext cx="10747946" cy="1156279"/>
            </a:xfrm>
            <a:prstGeom prst="rect">
              <a:avLst/>
            </a:prstGeom>
            <a:noFill/>
          </p:spPr>
          <p:txBody>
            <a:bodyPr wrap="square">
              <a:spAutoFit/>
            </a:bodyPr>
            <a:lstStyle/>
            <a:p>
              <a:pPr algn="just">
                <a:lnSpc>
                  <a:spcPct val="130000"/>
                </a:lnSpc>
                <a:spcAft>
                  <a:spcPts val="800"/>
                </a:spcAft>
              </a:pP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14.1,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enthalpy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A3C602D3-76D0-6885-75DD-AE3ECBDE635D}"/>
                </a:ext>
              </a:extLst>
            </p:cNvPr>
            <p:cNvGraphicFramePr>
              <a:graphicFrameLocks noChangeAspect="1"/>
            </p:cNvGraphicFramePr>
            <p:nvPr>
              <p:extLst>
                <p:ext uri="{D42A27DB-BD31-4B8C-83A1-F6EECF244321}">
                  <p14:modId xmlns:p14="http://schemas.microsoft.com/office/powerpoint/2010/main" val="688009245"/>
                </p:ext>
              </p:extLst>
            </p:nvPr>
          </p:nvGraphicFramePr>
          <p:xfrm>
            <a:off x="2693772" y="2921047"/>
            <a:ext cx="4992250" cy="663003"/>
          </p:xfrm>
          <a:graphic>
            <a:graphicData uri="http://schemas.openxmlformats.org/presentationml/2006/ole">
              <mc:AlternateContent xmlns:mc="http://schemas.openxmlformats.org/markup-compatibility/2006">
                <mc:Choice xmlns:v="urn:schemas-microsoft-com:vml" Requires="v">
                  <p:oleObj spid="_x0000_s12306" name="Equation" r:id="rId3" imgW="2008950" imgH="267142" progId="Equation.DSMT4">
                    <p:embed/>
                  </p:oleObj>
                </mc:Choice>
                <mc:Fallback>
                  <p:oleObj name="Equation" r:id="rId3" imgW="2008950" imgH="267142" progId="Equation.DSMT4">
                    <p:embed/>
                    <p:pic>
                      <p:nvPicPr>
                        <p:cNvPr id="6" name="Object 5">
                          <a:extLst>
                            <a:ext uri="{FF2B5EF4-FFF2-40B4-BE49-F238E27FC236}">
                              <a16:creationId xmlns:a16="http://schemas.microsoft.com/office/drawing/2014/main" id="{A3C602D3-76D0-6885-75DD-AE3ECBDE635D}"/>
                            </a:ext>
                          </a:extLst>
                        </p:cNvPr>
                        <p:cNvPicPr/>
                        <p:nvPr/>
                      </p:nvPicPr>
                      <p:blipFill>
                        <a:blip r:embed="rId4"/>
                        <a:stretch>
                          <a:fillRect/>
                        </a:stretch>
                      </p:blipFill>
                      <p:spPr>
                        <a:xfrm>
                          <a:off x="2693772" y="2921047"/>
                          <a:ext cx="4992250" cy="66300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FBEFBEA-B79E-ED90-DB38-A923E08770AC}"/>
                </a:ext>
              </a:extLst>
            </p:cNvPr>
            <p:cNvGraphicFramePr>
              <a:graphicFrameLocks noChangeAspect="1"/>
            </p:cNvGraphicFramePr>
            <p:nvPr/>
          </p:nvGraphicFramePr>
          <p:xfrm>
            <a:off x="2583296" y="3704308"/>
            <a:ext cx="7025408" cy="641102"/>
          </p:xfrm>
          <a:graphic>
            <a:graphicData uri="http://schemas.openxmlformats.org/presentationml/2006/ole">
              <mc:AlternateContent xmlns:mc="http://schemas.openxmlformats.org/markup-compatibility/2006">
                <mc:Choice xmlns:v="urn:schemas-microsoft-com:vml" Requires="v">
                  <p:oleObj spid="_x0000_s12307" name="Equation" r:id="rId5" imgW="2922926" imgH="267142" progId="Equation.DSMT4">
                    <p:embed/>
                  </p:oleObj>
                </mc:Choice>
                <mc:Fallback>
                  <p:oleObj name="Equation" r:id="rId5" imgW="2922926" imgH="267142" progId="Equation.DSMT4">
                    <p:embed/>
                    <p:pic>
                      <p:nvPicPr>
                        <p:cNvPr id="7" name="Object 6">
                          <a:extLst>
                            <a:ext uri="{FF2B5EF4-FFF2-40B4-BE49-F238E27FC236}">
                              <a16:creationId xmlns:a16="http://schemas.microsoft.com/office/drawing/2014/main" id="{8FBEFBEA-B79E-ED90-DB38-A923E08770AC}"/>
                            </a:ext>
                          </a:extLst>
                        </p:cNvPr>
                        <p:cNvPicPr/>
                        <p:nvPr/>
                      </p:nvPicPr>
                      <p:blipFill>
                        <a:blip r:embed="rId6"/>
                        <a:stretch>
                          <a:fillRect/>
                        </a:stretch>
                      </p:blipFill>
                      <p:spPr>
                        <a:xfrm>
                          <a:off x="2583296" y="3704308"/>
                          <a:ext cx="7025408" cy="641102"/>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6035A763-8ECF-E6D9-900F-06BC19A2E6EE}"/>
                </a:ext>
              </a:extLst>
            </p:cNvPr>
            <p:cNvSpPr txBox="1"/>
            <p:nvPr/>
          </p:nvSpPr>
          <p:spPr>
            <a:xfrm>
              <a:off x="704540" y="4744233"/>
              <a:ext cx="10747945" cy="1716432"/>
            </a:xfrm>
            <a:prstGeom prst="rect">
              <a:avLst/>
            </a:prstGeom>
            <a:noFill/>
          </p:spPr>
          <p:txBody>
            <a:bodyPr wrap="square">
              <a:spAutoFit/>
            </a:bodyPr>
            <a:lstStyle/>
            <a:p>
              <a:pPr algn="just">
                <a:lnSpc>
                  <a:spcPct val="130000"/>
                </a:lnSpc>
                <a:spcAft>
                  <a:spcPts val="800"/>
                </a:spcAf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So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sánh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H</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2</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hay C</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7</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16</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liệu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hiệu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quả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C</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7</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H</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16</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C-C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16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C-H).</a:t>
              </a:r>
              <a:endParaRPr lang="vi-VN" sz="2800" dirty="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4" name="Slide Number Placeholder 3">
            <a:extLst>
              <a:ext uri="{FF2B5EF4-FFF2-40B4-BE49-F238E27FC236}">
                <a16:creationId xmlns:a16="http://schemas.microsoft.com/office/drawing/2014/main" id="{737A4EC8-8179-4211-B073-53ABD7418205}"/>
              </a:ext>
            </a:extLst>
          </p:cNvPr>
          <p:cNvSpPr>
            <a:spLocks noGrp="1"/>
          </p:cNvSpPr>
          <p:nvPr>
            <p:ph type="sldNum" sz="quarter" idx="12"/>
          </p:nvPr>
        </p:nvSpPr>
        <p:spPr/>
        <p:txBody>
          <a:bodyPr/>
          <a:lstStyle/>
          <a:p>
            <a:fld id="{B8F674BA-2DE0-4D90-8561-25BA31F62F13}" type="slidenum">
              <a:rPr lang="en-US" smtClean="0"/>
              <a:t>62</a:t>
            </a:fld>
            <a:endParaRPr lang="en-US"/>
          </a:p>
        </p:txBody>
      </p:sp>
    </p:spTree>
    <p:extLst>
      <p:ext uri="{BB962C8B-B14F-4D97-AF65-F5344CB8AC3E}">
        <p14:creationId xmlns:p14="http://schemas.microsoft.com/office/powerpoint/2010/main" val="2971553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ÀNH PHẦN HÓA HỌC CỦA PHÁO HOA - LÊ THỊ TUY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801" y="486697"/>
            <a:ext cx="8411609" cy="557489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B90B5C4-A180-2C4D-95BE-8DE18BA2D7AD}"/>
              </a:ext>
            </a:extLst>
          </p:cNvPr>
          <p:cNvSpPr>
            <a:spLocks noGrp="1"/>
          </p:cNvSpPr>
          <p:nvPr>
            <p:ph type="sldNum" sz="quarter" idx="12"/>
          </p:nvPr>
        </p:nvSpPr>
        <p:spPr/>
        <p:txBody>
          <a:bodyPr/>
          <a:lstStyle/>
          <a:p>
            <a:fld id="{B8F674BA-2DE0-4D90-8561-25BA31F62F13}" type="slidenum">
              <a:rPr lang="en-US" smtClean="0"/>
              <a:t>7</a:t>
            </a:fld>
            <a:endParaRPr lang="en-US"/>
          </a:p>
        </p:txBody>
      </p:sp>
    </p:spTree>
    <p:extLst>
      <p:ext uri="{BB962C8B-B14F-4D97-AF65-F5344CB8AC3E}">
        <p14:creationId xmlns:p14="http://schemas.microsoft.com/office/powerpoint/2010/main" val="2484124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745227" y="131302"/>
            <a:ext cx="5383161" cy="2759382"/>
          </a:xfrm>
          <a:prstGeom prst="rect">
            <a:avLst/>
          </a:prstGeom>
        </p:spPr>
      </p:pic>
      <p:sp>
        <p:nvSpPr>
          <p:cNvPr id="5" name="TextBox 4"/>
          <p:cNvSpPr txBox="1"/>
          <p:nvPr/>
        </p:nvSpPr>
        <p:spPr>
          <a:xfrm>
            <a:off x="7379110" y="780655"/>
            <a:ext cx="3067665" cy="1077218"/>
          </a:xfrm>
          <a:prstGeom prst="rect">
            <a:avLst/>
          </a:prstGeom>
          <a:noFill/>
          <a:ln>
            <a:solidFill>
              <a:srgbClr val="00B050"/>
            </a:solidFill>
          </a:ln>
        </p:spPr>
        <p:txBody>
          <a:bodyPr wrap="square" rtlCol="0">
            <a:spAutoFit/>
          </a:bodyPr>
          <a:lstStyle/>
          <a:p>
            <a:pPr algn="ctr"/>
            <a:r>
              <a:rPr lang="en-US" sz="3200" b="1" err="1">
                <a:solidFill>
                  <a:srgbClr val="FF0000"/>
                </a:solidFill>
              </a:rPr>
              <a:t>Đốt</a:t>
            </a:r>
            <a:r>
              <a:rPr lang="en-US" sz="3200" b="1">
                <a:solidFill>
                  <a:srgbClr val="FF0000"/>
                </a:solidFill>
              </a:rPr>
              <a:t> </a:t>
            </a:r>
            <a:r>
              <a:rPr lang="en-US" sz="3200" b="1" err="1">
                <a:solidFill>
                  <a:srgbClr val="FF0000"/>
                </a:solidFill>
              </a:rPr>
              <a:t>cháy</a:t>
            </a:r>
            <a:r>
              <a:rPr lang="en-US" sz="3200" b="1">
                <a:solidFill>
                  <a:srgbClr val="FF0000"/>
                </a:solidFill>
              </a:rPr>
              <a:t> gas (butane: C</a:t>
            </a:r>
            <a:r>
              <a:rPr lang="en-US" sz="3200" b="1" baseline="-25000">
                <a:solidFill>
                  <a:srgbClr val="FF0000"/>
                </a:solidFill>
              </a:rPr>
              <a:t>4</a:t>
            </a:r>
            <a:r>
              <a:rPr lang="en-US" sz="3200" b="1">
                <a:solidFill>
                  <a:srgbClr val="FF0000"/>
                </a:solidFill>
              </a:rPr>
              <a:t>H</a:t>
            </a:r>
            <a:r>
              <a:rPr lang="en-US" sz="3200" b="1" baseline="-25000">
                <a:solidFill>
                  <a:srgbClr val="FF0000"/>
                </a:solidFill>
              </a:rPr>
              <a:t>10</a:t>
            </a:r>
            <a:r>
              <a:rPr lang="en-US" sz="3200" b="1">
                <a:solidFill>
                  <a:srgbClr val="FF0000"/>
                </a:solidFill>
              </a:rPr>
              <a:t>)</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2282990" y="2982798"/>
            <a:ext cx="2979174" cy="2669458"/>
          </a:xfrm>
          <a:prstGeom prst="rect">
            <a:avLst/>
          </a:prstGeom>
        </p:spPr>
      </p:pic>
      <p:sp>
        <p:nvSpPr>
          <p:cNvPr id="7" name="Notched Right Arrow 6"/>
          <p:cNvSpPr/>
          <p:nvPr/>
        </p:nvSpPr>
        <p:spPr>
          <a:xfrm>
            <a:off x="5535563" y="3731219"/>
            <a:ext cx="1165121" cy="83340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974081" y="2982799"/>
            <a:ext cx="3030242" cy="2669459"/>
          </a:xfrm>
          <a:prstGeom prst="rect">
            <a:avLst/>
          </a:prstGeom>
        </p:spPr>
      </p:pic>
      <p:sp>
        <p:nvSpPr>
          <p:cNvPr id="9" name="TextBox 8"/>
          <p:cNvSpPr txBox="1"/>
          <p:nvPr/>
        </p:nvSpPr>
        <p:spPr>
          <a:xfrm>
            <a:off x="2163098" y="5778860"/>
            <a:ext cx="8032955" cy="584775"/>
          </a:xfrm>
          <a:prstGeom prst="rect">
            <a:avLst/>
          </a:prstGeom>
          <a:noFill/>
          <a:ln>
            <a:solidFill>
              <a:srgbClr val="00B050"/>
            </a:solidFill>
          </a:ln>
        </p:spPr>
        <p:txBody>
          <a:bodyPr wrap="square" rtlCol="0">
            <a:spAutoFit/>
          </a:bodyPr>
          <a:lstStyle/>
          <a:p>
            <a:pPr algn="ctr"/>
            <a:r>
              <a:rPr lang="en-US" sz="3200" b="1" dirty="0" err="1">
                <a:solidFill>
                  <a:srgbClr val="FF0000"/>
                </a:solidFill>
              </a:rPr>
              <a:t>Nhiệt</a:t>
            </a:r>
            <a:r>
              <a:rPr lang="en-US" sz="3200" b="1" dirty="0">
                <a:solidFill>
                  <a:srgbClr val="FF0000"/>
                </a:solidFill>
              </a:rPr>
              <a:t> </a:t>
            </a:r>
            <a:r>
              <a:rPr lang="en-US" sz="3200" b="1" dirty="0" err="1">
                <a:solidFill>
                  <a:srgbClr val="FF0000"/>
                </a:solidFill>
              </a:rPr>
              <a:t>phân</a:t>
            </a:r>
            <a:r>
              <a:rPr lang="en-US" sz="3200" b="1" dirty="0">
                <a:solidFill>
                  <a:srgbClr val="FF0000"/>
                </a:solidFill>
              </a:rPr>
              <a:t> copper (II) hydroxide (Cu(OH)</a:t>
            </a:r>
            <a:r>
              <a:rPr lang="en-US" sz="3200" b="1" baseline="-25000" dirty="0">
                <a:solidFill>
                  <a:srgbClr val="FF0000"/>
                </a:solidFill>
              </a:rPr>
              <a:t>2</a:t>
            </a:r>
            <a:r>
              <a:rPr lang="en-US" sz="3200" b="1" dirty="0">
                <a:solidFill>
                  <a:srgbClr val="FF0000"/>
                </a:solidFill>
              </a:rPr>
              <a:t>)</a:t>
            </a:r>
            <a:endParaRPr lang="en-US" sz="3200" b="1" baseline="-25000" dirty="0">
              <a:solidFill>
                <a:srgbClr val="FF0000"/>
              </a:solidFill>
            </a:endParaRPr>
          </a:p>
        </p:txBody>
      </p:sp>
      <p:sp>
        <p:nvSpPr>
          <p:cNvPr id="3" name="Slide Number Placeholder 2">
            <a:extLst>
              <a:ext uri="{FF2B5EF4-FFF2-40B4-BE49-F238E27FC236}">
                <a16:creationId xmlns:a16="http://schemas.microsoft.com/office/drawing/2014/main" id="{9EE85EA1-EC2E-2E96-732C-D08A646B705C}"/>
              </a:ext>
            </a:extLst>
          </p:cNvPr>
          <p:cNvSpPr>
            <a:spLocks noGrp="1"/>
          </p:cNvSpPr>
          <p:nvPr>
            <p:ph type="sldNum" sz="quarter" idx="12"/>
          </p:nvPr>
        </p:nvSpPr>
        <p:spPr/>
        <p:txBody>
          <a:bodyPr/>
          <a:lstStyle/>
          <a:p>
            <a:fld id="{B8F674BA-2DE0-4D90-8561-25BA31F62F13}" type="slidenum">
              <a:rPr lang="en-US" smtClean="0"/>
              <a:t>8</a:t>
            </a:fld>
            <a:endParaRPr lang="en-US"/>
          </a:p>
        </p:txBody>
      </p:sp>
    </p:spTree>
    <p:extLst>
      <p:ext uri="{BB962C8B-B14F-4D97-AF65-F5344CB8AC3E}">
        <p14:creationId xmlns:p14="http://schemas.microsoft.com/office/powerpoint/2010/main" val="1167493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C3E750-48AB-47B8-A55C-67C1CBF42DD9}"/>
              </a:ext>
            </a:extLst>
          </p:cNvPr>
          <p:cNvSpPr/>
          <p:nvPr/>
        </p:nvSpPr>
        <p:spPr>
          <a:xfrm>
            <a:off x="1524000" y="0"/>
            <a:ext cx="914400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KHỞI ĐỘNG</a:t>
            </a:r>
          </a:p>
        </p:txBody>
      </p:sp>
      <p:sp>
        <p:nvSpPr>
          <p:cNvPr id="16" name="Rectangle 10">
            <a:extLst>
              <a:ext uri="{FF2B5EF4-FFF2-40B4-BE49-F238E27FC236}">
                <a16:creationId xmlns:a16="http://schemas.microsoft.com/office/drawing/2014/main" id="{03FA69FC-4691-4991-BFFF-A68958CCC7F8}"/>
              </a:ext>
            </a:extLst>
          </p:cNvPr>
          <p:cNvSpPr>
            <a:spLocks noChangeArrowheads="1"/>
          </p:cNvSpPr>
          <p:nvPr/>
        </p:nvSpPr>
        <p:spPr bwMode="auto">
          <a:xfrm>
            <a:off x="1871662" y="2568596"/>
            <a:ext cx="8448676" cy="65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lnSpc>
                <a:spcPct val="150000"/>
              </a:lnSpc>
              <a:spcBef>
                <a:spcPct val="0"/>
              </a:spcBef>
              <a:spcAft>
                <a:spcPct val="0"/>
              </a:spcAft>
            </a:pPr>
            <a:endParaRPr lang="vi-VN" altLang="ko-KR" sz="2800">
              <a:latin typeface="Arial" panose="020B0604020202020204" pitchFamily="34" charset="0"/>
              <a:cs typeface="Arial" panose="020B0604020202020204" pitchFamily="34" charset="0"/>
            </a:endParaRPr>
          </a:p>
        </p:txBody>
      </p:sp>
      <p:sp>
        <p:nvSpPr>
          <p:cNvPr id="9" name="Rectangle 10">
            <a:extLst>
              <a:ext uri="{FF2B5EF4-FFF2-40B4-BE49-F238E27FC236}">
                <a16:creationId xmlns:a16="http://schemas.microsoft.com/office/drawing/2014/main" id="{0A42AFDE-6962-9D0A-327A-48FF2D6E2E94}"/>
              </a:ext>
            </a:extLst>
          </p:cNvPr>
          <p:cNvSpPr>
            <a:spLocks noChangeArrowheads="1"/>
          </p:cNvSpPr>
          <p:nvPr/>
        </p:nvSpPr>
        <p:spPr bwMode="auto">
          <a:xfrm>
            <a:off x="1060173" y="640080"/>
            <a:ext cx="10283687" cy="2632772"/>
          </a:xfrm>
          <a:prstGeom prst="rect">
            <a:avLst/>
          </a:prstGeom>
          <a:noFill/>
          <a:ln w="2857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cs typeface="Times New Roman" panose="02020603050405020304" pitchFamily="18" charset="0"/>
              </a:rPr>
              <a:t>Câu</a:t>
            </a:r>
            <a:r>
              <a:rPr lang="en-US" sz="2800" b="1">
                <a:latin typeface="Times New Roman" panose="02020603050405020304" pitchFamily="18" charset="0"/>
                <a:ea typeface="Calibri" panose="020F0502020204030204" pitchFamily="34" charset="0"/>
                <a:cs typeface="Times New Roman" panose="02020603050405020304" pitchFamily="18" charset="0"/>
              </a:rPr>
              <a:t> 1: </a:t>
            </a:r>
            <a:r>
              <a:rPr lang="en-US" sz="2800">
                <a:latin typeface="Times New Roman" panose="02020603050405020304" pitchFamily="18" charset="0"/>
                <a:ea typeface="Calibri" panose="020F0502020204030204" pitchFamily="34" charset="0"/>
                <a:cs typeface="Times New Roman" panose="02020603050405020304" pitchFamily="18" charset="0"/>
              </a:rPr>
              <a:t>HS </a:t>
            </a:r>
            <a:r>
              <a:rPr lang="en-US" sz="2800" err="1">
                <a:latin typeface="Times New Roman" panose="02020603050405020304" pitchFamily="18" charset="0"/>
                <a:ea typeface="Calibri" panose="020F0502020204030204" pitchFamily="34" charset="0"/>
                <a:cs typeface="Times New Roman" panose="02020603050405020304" pitchFamily="18" charset="0"/>
              </a:rPr>
              <a:t>quan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sát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hình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ảnh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hoặc</a:t>
            </a:r>
            <a:r>
              <a:rPr lang="en-US" sz="2800">
                <a:latin typeface="Times New Roman" panose="02020603050405020304" pitchFamily="18" charset="0"/>
                <a:ea typeface="Calibri" panose="020F0502020204030204" pitchFamily="34" charset="0"/>
                <a:cs typeface="Times New Roman" panose="02020603050405020304" pitchFamily="18" charset="0"/>
              </a:rPr>
              <a:t> video) </a:t>
            </a:r>
            <a:r>
              <a:rPr lang="en-US" sz="2800" err="1">
                <a:latin typeface="Times New Roman" panose="02020603050405020304" pitchFamily="18" charset="0"/>
                <a:ea typeface="Calibri" panose="020F0502020204030204" pitchFamily="34" charset="0"/>
                <a:cs typeface="Times New Roman" panose="02020603050405020304" pitchFamily="18" charset="0"/>
              </a:rPr>
              <a:t>về</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pháo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hoa</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đốt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cháy</a:t>
            </a:r>
            <a:r>
              <a:rPr lang="en-US" sz="2800">
                <a:latin typeface="Times New Roman" panose="02020603050405020304" pitchFamily="18" charset="0"/>
                <a:ea typeface="Calibri" panose="020F0502020204030204" pitchFamily="34" charset="0"/>
                <a:cs typeface="Times New Roman" panose="02020603050405020304" pitchFamily="18" charset="0"/>
              </a:rPr>
              <a:t> gas,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phân</a:t>
            </a:r>
            <a:r>
              <a:rPr lang="en-US" sz="2800">
                <a:latin typeface="Times New Roman" panose="02020603050405020304" pitchFamily="18" charset="0"/>
                <a:ea typeface="Calibri" panose="020F0502020204030204" pitchFamily="34" charset="0"/>
                <a:cs typeface="Times New Roman" panose="02020603050405020304" pitchFamily="18" charset="0"/>
              </a:rPr>
              <a:t> Cu(OH)</a:t>
            </a:r>
            <a:r>
              <a:rPr lang="en-US" sz="2800" baseline="-25000">
                <a:latin typeface="Times New Roman" panose="02020603050405020304" pitchFamily="18" charset="0"/>
                <a:ea typeface="Calibri" panose="020F0502020204030204" pitchFamily="34" charset="0"/>
                <a:cs typeface="Times New Roman" panose="02020603050405020304" pitchFamily="18" charset="0"/>
              </a:rPr>
              <a:t>2</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và</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cho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biết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sinh</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phản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ứng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nào</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cần</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cung</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cấp</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err="1">
                <a:latin typeface="Times New Roman" panose="02020603050405020304" pitchFamily="18" charset="0"/>
                <a:ea typeface="Calibri" panose="020F0502020204030204" pitchFamily="34" charset="0"/>
                <a:cs typeface="Times New Roman" panose="02020603050405020304" pitchFamily="18" charset="0"/>
              </a:rPr>
              <a:t>nhiệt</a:t>
            </a:r>
            <a:r>
              <a:rPr lang="en-US" sz="280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800"/>
              </a:spcAft>
              <a:tabLst>
                <a:tab pos="180340" algn="l"/>
              </a:tabLst>
            </a:pPr>
            <a:r>
              <a:rPr lang="en-US" sz="2800" b="1" err="1">
                <a:latin typeface="Times New Roman" panose="02020603050405020304" pitchFamily="18" charset="0"/>
                <a:ea typeface="Calibri" panose="020F0502020204030204" pitchFamily="34" charset="0"/>
              </a:rPr>
              <a:t>Câu</a:t>
            </a:r>
            <a:r>
              <a:rPr lang="en-US" sz="2800" b="1">
                <a:latin typeface="Times New Roman" panose="02020603050405020304" pitchFamily="18" charset="0"/>
                <a:ea typeface="Calibri" panose="020F0502020204030204" pitchFamily="34" charset="0"/>
              </a:rPr>
              <a:t> 2:</a:t>
            </a:r>
            <a:r>
              <a:rPr lang="en-US" sz="2800">
                <a:latin typeface="Times New Roman" panose="02020603050405020304" pitchFamily="18" charset="0"/>
                <a:ea typeface="Calibri" panose="020F0502020204030204" pitchFamily="34" charset="0"/>
              </a:rPr>
              <a:t> Cho </a:t>
            </a:r>
            <a:r>
              <a:rPr lang="en-US" sz="2800" err="1">
                <a:latin typeface="Times New Roman" panose="02020603050405020304" pitchFamily="18" charset="0"/>
                <a:ea typeface="Calibri" panose="020F0502020204030204" pitchFamily="34" charset="0"/>
              </a:rPr>
              <a:t>ví</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dụ</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phản</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ứng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có</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kèm</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theo</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sự</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thay</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đổi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lượng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dưới</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dạng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nhiệt</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năng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trong</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cuộc</a:t>
            </a:r>
            <a:r>
              <a:rPr lang="en-US" sz="2800">
                <a:latin typeface="Times New Roman" panose="02020603050405020304" pitchFamily="18" charset="0"/>
                <a:ea typeface="Calibri" panose="020F0502020204030204" pitchFamily="34" charset="0"/>
              </a:rPr>
              <a:t> </a:t>
            </a:r>
            <a:r>
              <a:rPr lang="en-US" sz="2800" err="1">
                <a:latin typeface="Times New Roman" panose="02020603050405020304" pitchFamily="18" charset="0"/>
                <a:ea typeface="Calibri" panose="020F0502020204030204" pitchFamily="34" charset="0"/>
              </a:rPr>
              <a:t>sống</a:t>
            </a:r>
            <a:r>
              <a:rPr lang="en-US" sz="2800">
                <a:latin typeface="Times New Roman" panose="02020603050405020304" pitchFamily="18" charset="0"/>
                <a:ea typeface="Calibri" panose="020F0502020204030204" pitchFamily="34" charset="0"/>
              </a:rPr>
              <a:t>.</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B53719EB-BABD-7D65-4724-70E9505BACE0}"/>
              </a:ext>
            </a:extLst>
          </p:cNvPr>
          <p:cNvGraphicFramePr>
            <a:graphicFrameLocks noGrp="1"/>
          </p:cNvGraphicFramePr>
          <p:nvPr>
            <p:extLst>
              <p:ext uri="{D42A27DB-BD31-4B8C-83A1-F6EECF244321}">
                <p14:modId xmlns:p14="http://schemas.microsoft.com/office/powerpoint/2010/main" val="1985094955"/>
              </p:ext>
            </p:extLst>
          </p:nvPr>
        </p:nvGraphicFramePr>
        <p:xfrm>
          <a:off x="1060175" y="3445128"/>
          <a:ext cx="10283686" cy="3147568"/>
        </p:xfrm>
        <a:graphic>
          <a:graphicData uri="http://schemas.openxmlformats.org/drawingml/2006/table">
            <a:tbl>
              <a:tblPr firstRow="1" firstCol="1" bandRow="1">
                <a:tableStyleId>{5C22544A-7EE6-4342-B048-85BDC9FD1C3A}</a:tableStyleId>
              </a:tblPr>
              <a:tblGrid>
                <a:gridCol w="10283686">
                  <a:extLst>
                    <a:ext uri="{9D8B030D-6E8A-4147-A177-3AD203B41FA5}">
                      <a16:colId xmlns:a16="http://schemas.microsoft.com/office/drawing/2014/main" val="3104471806"/>
                    </a:ext>
                  </a:extLst>
                </a:gridCol>
              </a:tblGrid>
              <a:tr h="3012899">
                <a:tc>
                  <a:txBody>
                    <a:bodyPr/>
                    <a:lstStyle/>
                    <a:p>
                      <a:pPr algn="ctr">
                        <a:lnSpc>
                          <a:spcPct val="115000"/>
                        </a:lnSpc>
                        <a:spcAft>
                          <a:spcPts val="800"/>
                        </a:spcAft>
                        <a:tabLst>
                          <a:tab pos="180340" algn="l"/>
                        </a:tabLst>
                      </a:pPr>
                      <a:r>
                        <a:rPr lang="en-US" sz="2400" b="1" dirty="0">
                          <a:solidFill>
                            <a:srgbClr val="FF0000"/>
                          </a:solidFill>
                          <a:effectLst/>
                          <a:latin typeface="Times New Roman" panose="02020603050405020304" pitchFamily="18" charset="0"/>
                          <a:cs typeface="Times New Roman" panose="02020603050405020304" pitchFamily="18" charset="0"/>
                        </a:rPr>
                        <a:t>TRẢ LỜI CÂU HỎI KHỞI ĐỘNG</a:t>
                      </a:r>
                    </a:p>
                    <a:p>
                      <a:pPr algn="just">
                        <a:lnSpc>
                          <a:spcPct val="115000"/>
                        </a:lnSpc>
                        <a:spcAft>
                          <a:spcPts val="800"/>
                        </a:spcAft>
                        <a:tabLst>
                          <a:tab pos="180340" algn="l"/>
                        </a:tabLs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1: </a:t>
                      </a:r>
                      <a:r>
                        <a:rPr lang="en-US" sz="2400" b="0" dirty="0" err="1">
                          <a:solidFill>
                            <a:schemeClr val="tx1"/>
                          </a:solidFill>
                          <a:effectLst/>
                          <a:latin typeface="Times New Roman" panose="02020603050405020304" pitchFamily="18" charset="0"/>
                          <a:cs typeface="Times New Roman" panose="02020603050405020304" pitchFamily="18" charset="0"/>
                        </a:rPr>
                        <a:t>Quá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đốt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cháy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của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pháo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hoa</a:t>
                      </a:r>
                      <a:r>
                        <a:rPr lang="en-US" sz="2400" b="0" dirty="0">
                          <a:solidFill>
                            <a:schemeClr val="tx1"/>
                          </a:solidFill>
                          <a:effectLst/>
                          <a:latin typeface="Times New Roman" panose="02020603050405020304" pitchFamily="18" charset="0"/>
                          <a:cs typeface="Times New Roman" panose="02020603050405020304" pitchFamily="18" charset="0"/>
                        </a:rPr>
                        <a:t>, gas </a:t>
                      </a:r>
                      <a:r>
                        <a:rPr lang="en-US" sz="2400" b="0" dirty="0" err="1">
                          <a:solidFill>
                            <a:schemeClr val="tx1"/>
                          </a:solidFill>
                          <a:effectLst/>
                          <a:latin typeface="Times New Roman" panose="02020603050405020304" pitchFamily="18" charset="0"/>
                          <a:cs typeface="Times New Roman" panose="02020603050405020304" pitchFamily="18" charset="0"/>
                        </a:rPr>
                        <a:t>sinh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nhiệt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ứng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nhiệt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phân</a:t>
                      </a:r>
                      <a:r>
                        <a:rPr lang="en-US" sz="2400" b="0" dirty="0">
                          <a:solidFill>
                            <a:schemeClr val="tx1"/>
                          </a:solidFill>
                          <a:effectLst/>
                          <a:latin typeface="Times New Roman" panose="02020603050405020304" pitchFamily="18" charset="0"/>
                          <a:cs typeface="Times New Roman" panose="02020603050405020304" pitchFamily="18" charset="0"/>
                        </a:rPr>
                        <a:t> Cu(OH)</a:t>
                      </a:r>
                      <a:r>
                        <a:rPr lang="en-US" sz="2400" b="0" baseline="-25000" dirty="0">
                          <a:solidFill>
                            <a:schemeClr val="tx1"/>
                          </a:solidFill>
                          <a:effectLst/>
                          <a:latin typeface="Times New Roman" panose="02020603050405020304" pitchFamily="18" charset="0"/>
                          <a:cs typeface="Times New Roman" panose="02020603050405020304" pitchFamily="18" charset="0"/>
                        </a:rPr>
                        <a:t>2</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cần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cung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nhiệt</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15000"/>
                        </a:lnSpc>
                        <a:spcAft>
                          <a:spcPts val="800"/>
                        </a:spcAft>
                        <a:tabLst>
                          <a:tab pos="180340" algn="l"/>
                        </a:tabLs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2: </a:t>
                      </a:r>
                      <a:r>
                        <a:rPr lang="en-US" sz="2400" b="0" dirty="0" err="1">
                          <a:solidFill>
                            <a:schemeClr val="tx1"/>
                          </a:solidFill>
                          <a:effectLst/>
                          <a:latin typeface="Times New Roman" panose="02020603050405020304" pitchFamily="18" charset="0"/>
                          <a:cs typeface="Times New Roman" panose="02020603050405020304" pitchFamily="18" charset="0"/>
                        </a:rPr>
                        <a:t>Ví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dụ</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loại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nhiên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liệu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cháy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cung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lượng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cuộc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sống</a:t>
                      </a:r>
                      <a:r>
                        <a:rPr lang="en-US" sz="2400" b="0" dirty="0">
                          <a:solidFill>
                            <a:schemeClr val="tx1"/>
                          </a:solidFill>
                          <a:effectLst/>
                          <a:latin typeface="Times New Roman" panose="02020603050405020304" pitchFamily="18" charset="0"/>
                          <a:cs typeface="Times New Roman" panose="02020603050405020304" pitchFamily="18" charset="0"/>
                        </a:rPr>
                        <a:t> con </a:t>
                      </a:r>
                      <a:r>
                        <a:rPr lang="en-US" sz="2400" b="0" dirty="0" err="1">
                          <a:solidFill>
                            <a:schemeClr val="tx1"/>
                          </a:solidFill>
                          <a:effectLst/>
                          <a:latin typeface="Times New Roman" panose="02020603050405020304" pitchFamily="18" charset="0"/>
                          <a:cs typeface="Times New Roman" panose="02020603050405020304" pitchFamily="18" charset="0"/>
                        </a:rPr>
                        <a:t>người</a:t>
                      </a:r>
                      <a:r>
                        <a:rPr lang="en-US" sz="2400" b="0" dirty="0">
                          <a:solidFill>
                            <a:schemeClr val="tx1"/>
                          </a:solidFill>
                          <a:effectLst/>
                          <a:latin typeface="Times New Roman" panose="02020603050405020304" pitchFamily="18" charset="0"/>
                          <a:cs typeface="Times New Roman" panose="02020603050405020304" pitchFamily="18" charset="0"/>
                        </a:rPr>
                        <a:t>: than, </a:t>
                      </a:r>
                      <a:r>
                        <a:rPr lang="en-US" sz="2400" b="0" dirty="0" err="1">
                          <a:solidFill>
                            <a:schemeClr val="tx1"/>
                          </a:solidFill>
                          <a:effectLst/>
                          <a:latin typeface="Times New Roman" panose="02020603050405020304" pitchFamily="18" charset="0"/>
                          <a:cs typeface="Times New Roman" panose="02020603050405020304" pitchFamily="18" charset="0"/>
                        </a:rPr>
                        <a:t>củi</a:t>
                      </a:r>
                      <a:r>
                        <a:rPr lang="en-US" sz="2400" b="0" dirty="0">
                          <a:solidFill>
                            <a:schemeClr val="tx1"/>
                          </a:solidFill>
                          <a:effectLst/>
                          <a:latin typeface="Times New Roman" panose="02020603050405020304" pitchFamily="18" charset="0"/>
                          <a:cs typeface="Times New Roman" panose="02020603050405020304" pitchFamily="18" charset="0"/>
                        </a:rPr>
                        <a:t>, gas, </a:t>
                      </a:r>
                      <a:r>
                        <a:rPr lang="en-US" sz="2400" b="0" dirty="0" err="1">
                          <a:solidFill>
                            <a:schemeClr val="tx1"/>
                          </a:solidFill>
                          <a:effectLst/>
                          <a:latin typeface="Times New Roman" panose="02020603050405020304" pitchFamily="18" charset="0"/>
                          <a:cs typeface="Times New Roman" panose="02020603050405020304" pitchFamily="18" charset="0"/>
                        </a:rPr>
                        <a:t>xăng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dầu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Các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quá</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oxi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hoá</a:t>
                      </a:r>
                      <a:r>
                        <a:rPr lang="en-US" sz="2400" b="0" dirty="0">
                          <a:solidFill>
                            <a:schemeClr val="tx1"/>
                          </a:solidFill>
                          <a:effectLst/>
                          <a:latin typeface="Times New Roman" panose="02020603050405020304" pitchFamily="18" charset="0"/>
                          <a:cs typeface="Times New Roman" panose="02020603050405020304" pitchFamily="18" charset="0"/>
                        </a:rPr>
                        <a:t> - </a:t>
                      </a:r>
                      <a:r>
                        <a:rPr lang="en-US" sz="2400" b="0" dirty="0" err="1">
                          <a:solidFill>
                            <a:schemeClr val="tx1"/>
                          </a:solidFill>
                          <a:effectLst/>
                          <a:latin typeface="Times New Roman" panose="02020603050405020304" pitchFamily="18" charset="0"/>
                          <a:cs typeface="Times New Roman" panose="02020603050405020304" pitchFamily="18" charset="0"/>
                        </a:rPr>
                        <a:t>khư</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xảy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dẫn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đến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sự</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phóng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ánh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sáng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năng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lượng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nhiệt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Hoặc</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gói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làm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lạnh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khẩn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cấp</a:t>
                      </a:r>
                      <a:r>
                        <a:rPr lang="en-US" sz="2400" b="0" dirty="0">
                          <a:solidFill>
                            <a:schemeClr val="tx1"/>
                          </a:solidFill>
                          <a:effectLst/>
                          <a:latin typeface="Times New Roman" panose="02020603050405020304" pitchFamily="18" charset="0"/>
                          <a:cs typeface="Times New Roman" panose="02020603050405020304" pitchFamily="18" charset="0"/>
                        </a:rPr>
                        <a:t> (cool pack). </a:t>
                      </a:r>
                      <a:r>
                        <a:rPr lang="en-US" sz="2400" b="0" dirty="0" err="1">
                          <a:solidFill>
                            <a:schemeClr val="tx1"/>
                          </a:solidFill>
                          <a:effectLst/>
                          <a:latin typeface="Times New Roman" panose="02020603050405020304" pitchFamily="18" charset="0"/>
                          <a:cs typeface="Times New Roman" panose="02020603050405020304" pitchFamily="18" charset="0"/>
                        </a:rPr>
                        <a:t>Khi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dùng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cần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bóp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nhanh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giúp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giảm</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đau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hỗ</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chấn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thương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hiệu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quả</a:t>
                      </a:r>
                      <a:r>
                        <a:rPr lang="en-US" sz="2400" b="0" dirty="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2590031"/>
                  </a:ext>
                </a:extLst>
              </a:tr>
            </a:tbl>
          </a:graphicData>
        </a:graphic>
      </p:graphicFrame>
      <p:sp>
        <p:nvSpPr>
          <p:cNvPr id="5" name="Slide Number Placeholder 4">
            <a:extLst>
              <a:ext uri="{FF2B5EF4-FFF2-40B4-BE49-F238E27FC236}">
                <a16:creationId xmlns:a16="http://schemas.microsoft.com/office/drawing/2014/main" id="{857AAA8F-EFF2-A15A-F145-A195684E94CB}"/>
              </a:ext>
            </a:extLst>
          </p:cNvPr>
          <p:cNvSpPr>
            <a:spLocks noGrp="1"/>
          </p:cNvSpPr>
          <p:nvPr>
            <p:ph type="sldNum" sz="quarter" idx="12"/>
          </p:nvPr>
        </p:nvSpPr>
        <p:spPr/>
        <p:txBody>
          <a:bodyPr/>
          <a:lstStyle/>
          <a:p>
            <a:fld id="{B8F674BA-2DE0-4D90-8561-25BA31F62F13}" type="slidenum">
              <a:rPr lang="en-US" smtClean="0"/>
              <a:t>9</a:t>
            </a:fld>
            <a:endParaRPr lang="en-US"/>
          </a:p>
        </p:txBody>
      </p:sp>
    </p:spTree>
    <p:extLst>
      <p:ext uri="{BB962C8B-B14F-4D97-AF65-F5344CB8AC3E}">
        <p14:creationId xmlns:p14="http://schemas.microsoft.com/office/powerpoint/2010/main" val="3390961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1640</TotalTime>
  <Words>4289</Words>
  <Application>Microsoft Office PowerPoint</Application>
  <PresentationFormat>Widescreen</PresentationFormat>
  <Paragraphs>489</Paragraphs>
  <Slides>62</Slides>
  <Notes>1</Notes>
  <HiddenSlides>0</HiddenSlides>
  <MMClips>4</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62</vt:i4>
      </vt:variant>
    </vt:vector>
  </HeadingPairs>
  <TitlesOfParts>
    <vt:vector size="78" baseType="lpstr">
      <vt:lpstr>맑은 고딕</vt:lpstr>
      <vt:lpstr>Arial</vt:lpstr>
      <vt:lpstr>Calibri</vt:lpstr>
      <vt:lpstr>Cambria Math</vt:lpstr>
      <vt:lpstr>Gill Sans MT</vt:lpstr>
      <vt:lpstr>Minion Pro</vt:lpstr>
      <vt:lpstr>Symbol</vt:lpstr>
      <vt:lpstr>Tahoma</vt:lpstr>
      <vt:lpstr>Times New Roman</vt:lpstr>
      <vt:lpstr>Tw Cen MT</vt:lpstr>
      <vt:lpstr>Wingdings</vt:lpstr>
      <vt:lpstr>Yu Mincho</vt:lpstr>
      <vt:lpstr>1_Default Design</vt:lpstr>
      <vt:lpstr>Gallery</vt:lpstr>
      <vt:lpstr>Droplet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1</vt:lpstr>
      <vt:lpstr>PHIẾU HỌC TẬP SỐ 2</vt:lpstr>
      <vt:lpstr>PHIẾU HỌC TẬP SỐ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TV_STEM</Manager>
  <Company>TV_STEM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dc:title>
  <dc:subject>TV_STEM</dc:subject>
  <dc:creator>TV_STEM</dc:creator>
  <cp:keywords>TV_STEM</cp:keywords>
  <dc:description>TV_STEM</dc:description>
  <cp:lastModifiedBy>Admin</cp:lastModifiedBy>
  <cp:revision>162</cp:revision>
  <cp:lastPrinted>2021-03-30T12:38:47Z</cp:lastPrinted>
  <dcterms:created xsi:type="dcterms:W3CDTF">2021-03-28T06:31:44Z</dcterms:created>
  <dcterms:modified xsi:type="dcterms:W3CDTF">2024-10-04T10:46:00Z</dcterms:modified>
  <cp:category>TV_STEM</cp:category>
</cp:coreProperties>
</file>