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23"/>
  </p:notesMasterIdLst>
  <p:handoutMasterIdLst>
    <p:handoutMasterId r:id="rId24"/>
  </p:handoutMasterIdLst>
  <p:sldIdLst>
    <p:sldId id="485" r:id="rId3"/>
    <p:sldId id="486" r:id="rId4"/>
    <p:sldId id="256" r:id="rId5"/>
    <p:sldId id="519" r:id="rId6"/>
    <p:sldId id="490" r:id="rId7"/>
    <p:sldId id="491" r:id="rId8"/>
    <p:sldId id="492" r:id="rId9"/>
    <p:sldId id="493" r:id="rId10"/>
    <p:sldId id="494" r:id="rId11"/>
    <p:sldId id="516" r:id="rId12"/>
    <p:sldId id="517" r:id="rId13"/>
    <p:sldId id="518" r:id="rId14"/>
    <p:sldId id="488" r:id="rId15"/>
    <p:sldId id="495" r:id="rId16"/>
    <p:sldId id="496" r:id="rId17"/>
    <p:sldId id="497" r:id="rId18"/>
    <p:sldId id="499" r:id="rId19"/>
    <p:sldId id="433" r:id="rId20"/>
    <p:sldId id="402" r:id="rId21"/>
    <p:sldId id="506" r:id="rId22"/>
  </p:sldIdLst>
  <p:sldSz cx="9144000" cy="5143500" type="screen16x9"/>
  <p:notesSz cx="6858000" cy="9144000"/>
  <p:custDataLst>
    <p:tags r:id="rId25"/>
  </p:custDataLst>
  <p:defaultTextStyle>
    <a:defPPr>
      <a:defRPr lang="zh-CN"/>
    </a:defPPr>
    <a:lvl1pPr marL="0" algn="l" defTabSz="914201" rtl="0" eaLnBrk="1" latinLnBrk="0" hangingPunct="1">
      <a:defRPr sz="1799" kern="1200">
        <a:solidFill>
          <a:schemeClr val="tx1"/>
        </a:solidFill>
        <a:latin typeface="+mn-lt"/>
        <a:ea typeface="+mn-ea"/>
        <a:cs typeface="+mn-cs"/>
      </a:defRPr>
    </a:lvl1pPr>
    <a:lvl2pPr marL="457100" algn="l" defTabSz="914201" rtl="0" eaLnBrk="1" latinLnBrk="0" hangingPunct="1">
      <a:defRPr sz="1799" kern="1200">
        <a:solidFill>
          <a:schemeClr val="tx1"/>
        </a:solidFill>
        <a:latin typeface="+mn-lt"/>
        <a:ea typeface="+mn-ea"/>
        <a:cs typeface="+mn-cs"/>
      </a:defRPr>
    </a:lvl2pPr>
    <a:lvl3pPr marL="914201" algn="l" defTabSz="914201" rtl="0" eaLnBrk="1" latinLnBrk="0" hangingPunct="1">
      <a:defRPr sz="1799" kern="1200">
        <a:solidFill>
          <a:schemeClr val="tx1"/>
        </a:solidFill>
        <a:latin typeface="+mn-lt"/>
        <a:ea typeface="+mn-ea"/>
        <a:cs typeface="+mn-cs"/>
      </a:defRPr>
    </a:lvl3pPr>
    <a:lvl4pPr marL="1371300" algn="l" defTabSz="914201" rtl="0" eaLnBrk="1" latinLnBrk="0" hangingPunct="1">
      <a:defRPr sz="1799" kern="1200">
        <a:solidFill>
          <a:schemeClr val="tx1"/>
        </a:solidFill>
        <a:latin typeface="+mn-lt"/>
        <a:ea typeface="+mn-ea"/>
        <a:cs typeface="+mn-cs"/>
      </a:defRPr>
    </a:lvl4pPr>
    <a:lvl5pPr marL="1828401" algn="l" defTabSz="914201" rtl="0" eaLnBrk="1" latinLnBrk="0" hangingPunct="1">
      <a:defRPr sz="1799" kern="1200">
        <a:solidFill>
          <a:schemeClr val="tx1"/>
        </a:solidFill>
        <a:latin typeface="+mn-lt"/>
        <a:ea typeface="+mn-ea"/>
        <a:cs typeface="+mn-cs"/>
      </a:defRPr>
    </a:lvl5pPr>
    <a:lvl6pPr marL="2285501" algn="l" defTabSz="914201" rtl="0" eaLnBrk="1" latinLnBrk="0" hangingPunct="1">
      <a:defRPr sz="1799" kern="1200">
        <a:solidFill>
          <a:schemeClr val="tx1"/>
        </a:solidFill>
        <a:latin typeface="+mn-lt"/>
        <a:ea typeface="+mn-ea"/>
        <a:cs typeface="+mn-cs"/>
      </a:defRPr>
    </a:lvl6pPr>
    <a:lvl7pPr marL="2742602" algn="l" defTabSz="914201" rtl="0" eaLnBrk="1" latinLnBrk="0" hangingPunct="1">
      <a:defRPr sz="1799" kern="1200">
        <a:solidFill>
          <a:schemeClr val="tx1"/>
        </a:solidFill>
        <a:latin typeface="+mn-lt"/>
        <a:ea typeface="+mn-ea"/>
        <a:cs typeface="+mn-cs"/>
      </a:defRPr>
    </a:lvl7pPr>
    <a:lvl8pPr marL="3199703" algn="l" defTabSz="914201" rtl="0" eaLnBrk="1" latinLnBrk="0" hangingPunct="1">
      <a:defRPr sz="1799" kern="1200">
        <a:solidFill>
          <a:schemeClr val="tx1"/>
        </a:solidFill>
        <a:latin typeface="+mn-lt"/>
        <a:ea typeface="+mn-ea"/>
        <a:cs typeface="+mn-cs"/>
      </a:defRPr>
    </a:lvl8pPr>
    <a:lvl9pPr marL="3656804" algn="l" defTabSz="914201"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F0"/>
    <a:srgbClr val="013581"/>
    <a:srgbClr val="FF9201"/>
    <a:srgbClr val="1C9292"/>
    <a:srgbClr val="7BB453"/>
    <a:srgbClr val="F85546"/>
    <a:srgbClr val="F9C04D"/>
    <a:srgbClr val="F74431"/>
    <a:srgbClr val="9751CB"/>
    <a:srgbClr val="4F2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Kiểu Trung bình 2 - Màu chủ đề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19" autoAdjust="0"/>
    <p:restoredTop sz="94618" autoAdjust="0"/>
  </p:normalViewPr>
  <p:slideViewPr>
    <p:cSldViewPr>
      <p:cViewPr varScale="1">
        <p:scale>
          <a:sx n="97" d="100"/>
          <a:sy n="97" d="100"/>
        </p:scale>
        <p:origin x="246" y="72"/>
      </p:cViewPr>
      <p:guideLst>
        <p:guide orient="horz" pos="162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68" d="100"/>
          <a:sy n="68" d="100"/>
        </p:scale>
        <p:origin x="-333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latin typeface="Arial" panose="020B0604020202020204" pitchFamily="34" charset="0"/>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EAB678-EF5F-4E50-A95C-9AC379BA1FD0}" type="datetimeFigureOut">
              <a:rPr lang="zh-CN" altLang="en-US" smtClean="0">
                <a:latin typeface="Arial" panose="020B0604020202020204" pitchFamily="34" charset="0"/>
              </a:rPr>
              <a:t>2024/10/3</a:t>
            </a:fld>
            <a:endParaRPr lang="zh-CN" altLang="en-US" dirty="0">
              <a:latin typeface="Arial" panose="020B0604020202020204" pitchFamily="34" charset="0"/>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latin typeface="Arial" panose="020B0604020202020204" pitchFamily="34" charset="0"/>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54A61C-AF7B-4A81-9D1F-1F4BACD42251}" type="slidenum">
              <a:rPr lang="zh-CN" altLang="en-US" smtClean="0">
                <a:latin typeface="Arial" panose="020B0604020202020204" pitchFamily="34" charset="0"/>
              </a:rPr>
              <a:t>‹#›</a:t>
            </a:fld>
            <a:endParaRPr lang="zh-CN" altLang="en-US" dirty="0">
              <a:latin typeface="Arial" panose="020B0604020202020204" pitchFamily="34" charset="0"/>
            </a:endParaRPr>
          </a:p>
        </p:txBody>
      </p:sp>
    </p:spTree>
    <p:extLst>
      <p:ext uri="{BB962C8B-B14F-4D97-AF65-F5344CB8AC3E}">
        <p14:creationId xmlns:p14="http://schemas.microsoft.com/office/powerpoint/2010/main" val="354243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B2BBA27E-A051-4B99-B069-3CC0185D0D52}" type="datetimeFigureOut">
              <a:rPr lang="zh-CN" altLang="en-US" smtClean="0"/>
              <a:pPr/>
              <a:t>2024/10/3</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81BBE174-D638-475B-A0A6-2E5C6AD14BBC}" type="slidenum">
              <a:rPr lang="zh-CN" altLang="en-US" smtClean="0"/>
              <a:pPr/>
              <a:t>‹#›</a:t>
            </a:fld>
            <a:endParaRPr lang="zh-CN" altLang="en-US" dirty="0"/>
          </a:p>
        </p:txBody>
      </p:sp>
    </p:spTree>
    <p:extLst>
      <p:ext uri="{BB962C8B-B14F-4D97-AF65-F5344CB8AC3E}">
        <p14:creationId xmlns:p14="http://schemas.microsoft.com/office/powerpoint/2010/main" val="2856555190"/>
      </p:ext>
    </p:extLst>
  </p:cSld>
  <p:clrMap bg1="lt1" tx1="dk1" bg2="lt2" tx2="dk2" accent1="accent1" accent2="accent2" accent3="accent3" accent4="accent4" accent5="accent5" accent6="accent6" hlink="hlink" folHlink="folHlink"/>
  <p:notesStyle>
    <a:lvl1pPr marL="0" algn="l" defTabSz="914201" rtl="0" eaLnBrk="1" latinLnBrk="0" hangingPunct="1">
      <a:defRPr sz="1200" kern="1200">
        <a:solidFill>
          <a:schemeClr val="tx1"/>
        </a:solidFill>
        <a:latin typeface="Arial" panose="020B0604020202020204" pitchFamily="34" charset="0"/>
        <a:ea typeface="+mn-ea"/>
        <a:cs typeface="+mn-cs"/>
      </a:defRPr>
    </a:lvl1pPr>
    <a:lvl2pPr marL="457100" algn="l" defTabSz="914201" rtl="0" eaLnBrk="1" latinLnBrk="0" hangingPunct="1">
      <a:defRPr sz="1200" kern="1200">
        <a:solidFill>
          <a:schemeClr val="tx1"/>
        </a:solidFill>
        <a:latin typeface="Arial" panose="020B0604020202020204" pitchFamily="34" charset="0"/>
        <a:ea typeface="+mn-ea"/>
        <a:cs typeface="+mn-cs"/>
      </a:defRPr>
    </a:lvl2pPr>
    <a:lvl3pPr marL="914201" algn="l" defTabSz="914201" rtl="0" eaLnBrk="1" latinLnBrk="0" hangingPunct="1">
      <a:defRPr sz="1200" kern="1200">
        <a:solidFill>
          <a:schemeClr val="tx1"/>
        </a:solidFill>
        <a:latin typeface="Arial" panose="020B0604020202020204" pitchFamily="34" charset="0"/>
        <a:ea typeface="+mn-ea"/>
        <a:cs typeface="+mn-cs"/>
      </a:defRPr>
    </a:lvl3pPr>
    <a:lvl4pPr marL="1371300" algn="l" defTabSz="914201" rtl="0" eaLnBrk="1" latinLnBrk="0" hangingPunct="1">
      <a:defRPr sz="1200" kern="1200">
        <a:solidFill>
          <a:schemeClr val="tx1"/>
        </a:solidFill>
        <a:latin typeface="Arial" panose="020B0604020202020204" pitchFamily="34" charset="0"/>
        <a:ea typeface="+mn-ea"/>
        <a:cs typeface="+mn-cs"/>
      </a:defRPr>
    </a:lvl4pPr>
    <a:lvl5pPr marL="1828401" algn="l" defTabSz="914201" rtl="0" eaLnBrk="1" latinLnBrk="0" hangingPunct="1">
      <a:defRPr sz="1200" kern="1200">
        <a:solidFill>
          <a:schemeClr val="tx1"/>
        </a:solidFill>
        <a:latin typeface="Arial" panose="020B0604020202020204" pitchFamily="34" charset="0"/>
        <a:ea typeface="+mn-ea"/>
        <a:cs typeface="+mn-cs"/>
      </a:defRPr>
    </a:lvl5pPr>
    <a:lvl6pPr marL="2285501" algn="l" defTabSz="914201" rtl="0" eaLnBrk="1" latinLnBrk="0" hangingPunct="1">
      <a:defRPr sz="1200" kern="1200">
        <a:solidFill>
          <a:schemeClr val="tx1"/>
        </a:solidFill>
        <a:latin typeface="+mn-lt"/>
        <a:ea typeface="+mn-ea"/>
        <a:cs typeface="+mn-cs"/>
      </a:defRPr>
    </a:lvl6pPr>
    <a:lvl7pPr marL="2742602" algn="l" defTabSz="914201" rtl="0" eaLnBrk="1" latinLnBrk="0" hangingPunct="1">
      <a:defRPr sz="1200" kern="1200">
        <a:solidFill>
          <a:schemeClr val="tx1"/>
        </a:solidFill>
        <a:latin typeface="+mn-lt"/>
        <a:ea typeface="+mn-ea"/>
        <a:cs typeface="+mn-cs"/>
      </a:defRPr>
    </a:lvl7pPr>
    <a:lvl8pPr marL="3199703" algn="l" defTabSz="914201" rtl="0" eaLnBrk="1" latinLnBrk="0" hangingPunct="1">
      <a:defRPr sz="1200" kern="1200">
        <a:solidFill>
          <a:schemeClr val="tx1"/>
        </a:solidFill>
        <a:latin typeface="+mn-lt"/>
        <a:ea typeface="+mn-ea"/>
        <a:cs typeface="+mn-cs"/>
      </a:defRPr>
    </a:lvl8pPr>
    <a:lvl9pPr marL="3656804" algn="l" defTabSz="9142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EAECE-AAB6-4344-B381-B4C139351B0D}" type="slidenum">
              <a:rPr lang="zh-CN" altLang="en-US" smtClean="0"/>
              <a:t>1</a:t>
            </a:fld>
            <a:endParaRPr lang="zh-CN" altLang="en-US"/>
          </a:p>
        </p:txBody>
      </p:sp>
    </p:spTree>
    <p:extLst>
      <p:ext uri="{BB962C8B-B14F-4D97-AF65-F5344CB8AC3E}">
        <p14:creationId xmlns:p14="http://schemas.microsoft.com/office/powerpoint/2010/main" val="3723369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11</a:t>
            </a:fld>
            <a:endParaRPr lang="zh-CN" altLang="en-US"/>
          </a:p>
        </p:txBody>
      </p:sp>
    </p:spTree>
    <p:extLst>
      <p:ext uri="{BB962C8B-B14F-4D97-AF65-F5344CB8AC3E}">
        <p14:creationId xmlns:p14="http://schemas.microsoft.com/office/powerpoint/2010/main" val="1186123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12</a:t>
            </a:fld>
            <a:endParaRPr lang="zh-CN" altLang="en-US"/>
          </a:p>
        </p:txBody>
      </p:sp>
    </p:spTree>
    <p:extLst>
      <p:ext uri="{BB962C8B-B14F-4D97-AF65-F5344CB8AC3E}">
        <p14:creationId xmlns:p14="http://schemas.microsoft.com/office/powerpoint/2010/main" val="3096597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13</a:t>
            </a:fld>
            <a:endParaRPr lang="zh-CN" altLang="en-US"/>
          </a:p>
        </p:txBody>
      </p:sp>
    </p:spTree>
    <p:extLst>
      <p:ext uri="{BB962C8B-B14F-4D97-AF65-F5344CB8AC3E}">
        <p14:creationId xmlns:p14="http://schemas.microsoft.com/office/powerpoint/2010/main" val="3518376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14</a:t>
            </a:fld>
            <a:endParaRPr lang="zh-CN" altLang="en-US"/>
          </a:p>
        </p:txBody>
      </p:sp>
    </p:spTree>
    <p:extLst>
      <p:ext uri="{BB962C8B-B14F-4D97-AF65-F5344CB8AC3E}">
        <p14:creationId xmlns:p14="http://schemas.microsoft.com/office/powerpoint/2010/main" val="3056413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15</a:t>
            </a:fld>
            <a:endParaRPr lang="zh-CN" altLang="en-US"/>
          </a:p>
        </p:txBody>
      </p:sp>
    </p:spTree>
    <p:extLst>
      <p:ext uri="{BB962C8B-B14F-4D97-AF65-F5344CB8AC3E}">
        <p14:creationId xmlns:p14="http://schemas.microsoft.com/office/powerpoint/2010/main" val="949314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16</a:t>
            </a:fld>
            <a:endParaRPr lang="zh-CN" altLang="en-US"/>
          </a:p>
        </p:txBody>
      </p:sp>
    </p:spTree>
    <p:extLst>
      <p:ext uri="{BB962C8B-B14F-4D97-AF65-F5344CB8AC3E}">
        <p14:creationId xmlns:p14="http://schemas.microsoft.com/office/powerpoint/2010/main" val="1455134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17</a:t>
            </a:fld>
            <a:endParaRPr lang="zh-CN" altLang="en-US"/>
          </a:p>
        </p:txBody>
      </p:sp>
    </p:spTree>
    <p:extLst>
      <p:ext uri="{BB962C8B-B14F-4D97-AF65-F5344CB8AC3E}">
        <p14:creationId xmlns:p14="http://schemas.microsoft.com/office/powerpoint/2010/main" val="3086144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18</a:t>
            </a:fld>
            <a:endParaRPr lang="zh-CN" altLang="en-US"/>
          </a:p>
        </p:txBody>
      </p:sp>
    </p:spTree>
    <p:extLst>
      <p:ext uri="{BB962C8B-B14F-4D97-AF65-F5344CB8AC3E}">
        <p14:creationId xmlns:p14="http://schemas.microsoft.com/office/powerpoint/2010/main" val="3422856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19</a:t>
            </a:fld>
            <a:endParaRPr lang="zh-CN" altLang="en-US"/>
          </a:p>
        </p:txBody>
      </p:sp>
    </p:spTree>
    <p:extLst>
      <p:ext uri="{BB962C8B-B14F-4D97-AF65-F5344CB8AC3E}">
        <p14:creationId xmlns:p14="http://schemas.microsoft.com/office/powerpoint/2010/main" val="3422856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20</a:t>
            </a:fld>
            <a:endParaRPr lang="zh-CN" altLang="en-US"/>
          </a:p>
        </p:txBody>
      </p:sp>
    </p:spTree>
    <p:extLst>
      <p:ext uri="{BB962C8B-B14F-4D97-AF65-F5344CB8AC3E}">
        <p14:creationId xmlns:p14="http://schemas.microsoft.com/office/powerpoint/2010/main" val="2934428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2</a:t>
            </a:fld>
            <a:endParaRPr lang="zh-CN" altLang="en-US"/>
          </a:p>
        </p:txBody>
      </p:sp>
    </p:spTree>
    <p:extLst>
      <p:ext uri="{BB962C8B-B14F-4D97-AF65-F5344CB8AC3E}">
        <p14:creationId xmlns:p14="http://schemas.microsoft.com/office/powerpoint/2010/main" val="411863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3</a:t>
            </a:fld>
            <a:endParaRPr lang="zh-CN" altLang="en-US"/>
          </a:p>
        </p:txBody>
      </p:sp>
    </p:spTree>
    <p:extLst>
      <p:ext uri="{BB962C8B-B14F-4D97-AF65-F5344CB8AC3E}">
        <p14:creationId xmlns:p14="http://schemas.microsoft.com/office/powerpoint/2010/main" val="3422856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5</a:t>
            </a:fld>
            <a:endParaRPr lang="zh-CN" altLang="en-US"/>
          </a:p>
        </p:txBody>
      </p:sp>
    </p:spTree>
    <p:extLst>
      <p:ext uri="{BB962C8B-B14F-4D97-AF65-F5344CB8AC3E}">
        <p14:creationId xmlns:p14="http://schemas.microsoft.com/office/powerpoint/2010/main" val="255730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6</a:t>
            </a:fld>
            <a:endParaRPr lang="zh-CN" altLang="en-US"/>
          </a:p>
        </p:txBody>
      </p:sp>
    </p:spTree>
    <p:extLst>
      <p:ext uri="{BB962C8B-B14F-4D97-AF65-F5344CB8AC3E}">
        <p14:creationId xmlns:p14="http://schemas.microsoft.com/office/powerpoint/2010/main" val="46691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7</a:t>
            </a:fld>
            <a:endParaRPr lang="zh-CN" altLang="en-US"/>
          </a:p>
        </p:txBody>
      </p:sp>
    </p:spTree>
    <p:extLst>
      <p:ext uri="{BB962C8B-B14F-4D97-AF65-F5344CB8AC3E}">
        <p14:creationId xmlns:p14="http://schemas.microsoft.com/office/powerpoint/2010/main" val="309719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8</a:t>
            </a:fld>
            <a:endParaRPr lang="zh-CN" altLang="en-US"/>
          </a:p>
        </p:txBody>
      </p:sp>
    </p:spTree>
    <p:extLst>
      <p:ext uri="{BB962C8B-B14F-4D97-AF65-F5344CB8AC3E}">
        <p14:creationId xmlns:p14="http://schemas.microsoft.com/office/powerpoint/2010/main" val="1699954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9</a:t>
            </a:fld>
            <a:endParaRPr lang="zh-CN" altLang="en-US"/>
          </a:p>
        </p:txBody>
      </p:sp>
    </p:spTree>
    <p:extLst>
      <p:ext uri="{BB962C8B-B14F-4D97-AF65-F5344CB8AC3E}">
        <p14:creationId xmlns:p14="http://schemas.microsoft.com/office/powerpoint/2010/main" val="189181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10</a:t>
            </a:fld>
            <a:endParaRPr lang="zh-CN" altLang="en-US"/>
          </a:p>
        </p:txBody>
      </p:sp>
    </p:spTree>
    <p:extLst>
      <p:ext uri="{BB962C8B-B14F-4D97-AF65-F5344CB8AC3E}">
        <p14:creationId xmlns:p14="http://schemas.microsoft.com/office/powerpoint/2010/main" val="3971119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FBECC2-67B9-4BB6-A20B-EA882FE37DB3}" type="datetimeFigureOut">
              <a:rPr lang="zh-CN" altLang="en-US" smtClean="0"/>
              <a:t>2024/10/3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8DDAA1-C813-4C7E-A0D6-FDB03951781E}" type="slidenum">
              <a:rPr lang="zh-CN" altLang="en-US" smtClean="0"/>
              <a:t>‹#›</a:t>
            </a:fld>
            <a:endParaRPr lang="zh-CN" altLang="en-US"/>
          </a:p>
        </p:txBody>
      </p:sp>
    </p:spTree>
    <p:extLst>
      <p:ext uri="{BB962C8B-B14F-4D97-AF65-F5344CB8AC3E}">
        <p14:creationId xmlns:p14="http://schemas.microsoft.com/office/powerpoint/2010/main" val="122157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121" y="204725"/>
            <a:ext cx="3007791" cy="871268"/>
          </a:xfr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3574429" y="204725"/>
            <a:ext cx="5112450" cy="4389670"/>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121" y="1075993"/>
            <a:ext cx="3007791" cy="351840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FBECC2-67B9-4BB6-A20B-EA882FE37DB3}" type="datetimeFigureOut">
              <a:rPr lang="zh-CN" altLang="en-US" smtClean="0"/>
              <a:t>2024/10/3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8DDAA1-C813-4C7E-A0D6-FDB03951781E}" type="slidenum">
              <a:rPr lang="zh-CN" altLang="en-US" smtClean="0"/>
              <a:t>‹#›</a:t>
            </a:fld>
            <a:endParaRPr lang="zh-CN" altLang="en-US"/>
          </a:p>
        </p:txBody>
      </p:sp>
    </p:spTree>
    <p:extLst>
      <p:ext uri="{BB962C8B-B14F-4D97-AF65-F5344CB8AC3E}">
        <p14:creationId xmlns:p14="http://schemas.microsoft.com/office/powerpoint/2010/main" val="2469381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977" y="3600926"/>
            <a:ext cx="5487034" cy="425319"/>
          </a:xfr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1791977" y="460233"/>
            <a:ext cx="5487034" cy="3085147"/>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zh-CN" altLang="en-US"/>
          </a:p>
        </p:txBody>
      </p:sp>
      <p:sp>
        <p:nvSpPr>
          <p:cNvPr id="4" name="文本占位符 3"/>
          <p:cNvSpPr>
            <a:spLocks noGrp="1"/>
          </p:cNvSpPr>
          <p:nvPr>
            <p:ph type="body" sz="half" idx="2"/>
          </p:nvPr>
        </p:nvSpPr>
        <p:spPr>
          <a:xfrm>
            <a:off x="1791977" y="4026245"/>
            <a:ext cx="5487034" cy="603064"/>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FBECC2-67B9-4BB6-A20B-EA882FE37DB3}" type="datetimeFigureOut">
              <a:rPr lang="zh-CN" altLang="en-US" smtClean="0"/>
              <a:t>2024/10/3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8DDAA1-C813-4C7E-A0D6-FDB03951781E}" type="slidenum">
              <a:rPr lang="zh-CN" altLang="en-US" smtClean="0"/>
              <a:t>‹#›</a:t>
            </a:fld>
            <a:endParaRPr lang="zh-CN" altLang="en-US"/>
          </a:p>
        </p:txBody>
      </p:sp>
    </p:spTree>
    <p:extLst>
      <p:ext uri="{BB962C8B-B14F-4D97-AF65-F5344CB8AC3E}">
        <p14:creationId xmlns:p14="http://schemas.microsoft.com/office/powerpoint/2010/main" val="3810823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3FBECC2-67B9-4BB6-A20B-EA882FE37DB3}" type="datetimeFigureOut">
              <a:rPr lang="zh-CN" altLang="en-US" smtClean="0"/>
              <a:t>2024/10/3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8DDAA1-C813-4C7E-A0D6-FDB03951781E}" type="slidenum">
              <a:rPr lang="zh-CN" altLang="en-US" smtClean="0"/>
              <a:t>‹#›</a:t>
            </a:fld>
            <a:endParaRPr lang="zh-CN" altLang="en-US"/>
          </a:p>
        </p:txBody>
      </p:sp>
    </p:spTree>
    <p:extLst>
      <p:ext uri="{BB962C8B-B14F-4D97-AF65-F5344CB8AC3E}">
        <p14:creationId xmlns:p14="http://schemas.microsoft.com/office/powerpoint/2010/main" val="933301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837" y="206311"/>
            <a:ext cx="2057043" cy="438808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121" y="206311"/>
            <a:ext cx="6020342" cy="438808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3FBECC2-67B9-4BB6-A20B-EA882FE37DB3}" type="datetimeFigureOut">
              <a:rPr lang="zh-CN" altLang="en-US" smtClean="0"/>
              <a:t>2024/10/3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8DDAA1-C813-4C7E-A0D6-FDB03951781E}" type="slidenum">
              <a:rPr lang="zh-CN" altLang="en-US" smtClean="0"/>
              <a:t>‹#›</a:t>
            </a:fld>
            <a:endParaRPr lang="zh-CN" altLang="en-US"/>
          </a:p>
        </p:txBody>
      </p:sp>
    </p:spTree>
    <p:extLst>
      <p:ext uri="{BB962C8B-B14F-4D97-AF65-F5344CB8AC3E}">
        <p14:creationId xmlns:p14="http://schemas.microsoft.com/office/powerpoint/2010/main" val="1092865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023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681" y="1598120"/>
            <a:ext cx="7772638" cy="1102971"/>
          </a:xfrm>
        </p:spPr>
        <p:txBody>
          <a:bodyPr/>
          <a:lstStyle/>
          <a:p>
            <a:r>
              <a:rPr lang="zh-CN" altLang="en-US"/>
              <a:t>单击此处编辑母版标题样式</a:t>
            </a:r>
          </a:p>
        </p:txBody>
      </p:sp>
      <p:sp>
        <p:nvSpPr>
          <p:cNvPr id="3" name="副标题 2"/>
          <p:cNvSpPr>
            <a:spLocks noGrp="1"/>
          </p:cNvSpPr>
          <p:nvPr>
            <p:ph type="subTitle" idx="1"/>
          </p:nvPr>
        </p:nvSpPr>
        <p:spPr>
          <a:xfrm>
            <a:off x="1371362" y="2915338"/>
            <a:ext cx="6401276" cy="1314044"/>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3FBECC2-67B9-4BB6-A20B-EA882FE37DB3}" type="datetimeFigureOut">
              <a:rPr lang="zh-CN" altLang="en-US" smtClean="0"/>
              <a:t>2024/10/3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8DDAA1-C813-4C7E-A0D6-FDB03951781E}" type="slidenum">
              <a:rPr lang="zh-CN" altLang="en-US" smtClean="0"/>
              <a:t>‹#›</a:t>
            </a:fld>
            <a:endParaRPr lang="zh-CN" altLang="en-US"/>
          </a:p>
        </p:txBody>
      </p:sp>
    </p:spTree>
    <p:extLst>
      <p:ext uri="{BB962C8B-B14F-4D97-AF65-F5344CB8AC3E}">
        <p14:creationId xmlns:p14="http://schemas.microsoft.com/office/powerpoint/2010/main" val="2471183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3FBECC2-67B9-4BB6-A20B-EA882FE37DB3}" type="datetimeFigureOut">
              <a:rPr lang="zh-CN" altLang="en-US" smtClean="0"/>
              <a:t>2024/10/3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8DDAA1-C813-4C7E-A0D6-FDB03951781E}" type="slidenum">
              <a:rPr lang="zh-CN" altLang="en-US" smtClean="0"/>
              <a:t>‹#›</a:t>
            </a:fld>
            <a:endParaRPr lang="zh-CN" altLang="en-US"/>
          </a:p>
        </p:txBody>
      </p:sp>
    </p:spTree>
    <p:extLst>
      <p:ext uri="{BB962C8B-B14F-4D97-AF65-F5344CB8AC3E}">
        <p14:creationId xmlns:p14="http://schemas.microsoft.com/office/powerpoint/2010/main" val="3335721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188" y="3305742"/>
            <a:ext cx="7772637" cy="1020447"/>
          </a:xfrm>
        </p:spPr>
        <p:txBody>
          <a:bodyPr anchor="t"/>
          <a:lstStyle>
            <a:lvl1pPr algn="l">
              <a:defRPr sz="3999" b="1" cap="all"/>
            </a:lvl1pPr>
          </a:lstStyle>
          <a:p>
            <a:r>
              <a:rPr lang="zh-CN" altLang="en-US"/>
              <a:t>单击此处编辑母版标题样式</a:t>
            </a:r>
          </a:p>
        </p:txBody>
      </p:sp>
      <p:sp>
        <p:nvSpPr>
          <p:cNvPr id="3" name="文本占位符 2"/>
          <p:cNvSpPr>
            <a:spLocks noGrp="1"/>
          </p:cNvSpPr>
          <p:nvPr>
            <p:ph type="body" idx="1"/>
          </p:nvPr>
        </p:nvSpPr>
        <p:spPr>
          <a:xfrm>
            <a:off x="722188" y="2180552"/>
            <a:ext cx="7772637" cy="1125191"/>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3FBECC2-67B9-4BB6-A20B-EA882FE37DB3}" type="datetimeFigureOut">
              <a:rPr lang="zh-CN" altLang="en-US" smtClean="0"/>
              <a:t>2024/10/3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8DDAA1-C813-4C7E-A0D6-FDB03951781E}" type="slidenum">
              <a:rPr lang="zh-CN" altLang="en-US" smtClean="0"/>
              <a:t>‹#›</a:t>
            </a:fld>
            <a:endParaRPr lang="zh-CN" altLang="en-US"/>
          </a:p>
        </p:txBody>
      </p:sp>
    </p:spTree>
    <p:extLst>
      <p:ext uri="{BB962C8B-B14F-4D97-AF65-F5344CB8AC3E}">
        <p14:creationId xmlns:p14="http://schemas.microsoft.com/office/powerpoint/2010/main" val="4165507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120" y="1199780"/>
            <a:ext cx="4037899" cy="3394615"/>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7393" y="1199780"/>
            <a:ext cx="4039486" cy="3394615"/>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3FBECC2-67B9-4BB6-A20B-EA882FE37DB3}" type="datetimeFigureOut">
              <a:rPr lang="zh-CN" altLang="en-US" smtClean="0"/>
              <a:t>2024/10/3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8DDAA1-C813-4C7E-A0D6-FDB03951781E}" type="slidenum">
              <a:rPr lang="zh-CN" altLang="en-US" smtClean="0"/>
              <a:t>‹#›</a:t>
            </a:fld>
            <a:endParaRPr lang="zh-CN" altLang="en-US"/>
          </a:p>
        </p:txBody>
      </p:sp>
    </p:spTree>
    <p:extLst>
      <p:ext uri="{BB962C8B-B14F-4D97-AF65-F5344CB8AC3E}">
        <p14:creationId xmlns:p14="http://schemas.microsoft.com/office/powerpoint/2010/main" val="90612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121" y="1150583"/>
            <a:ext cx="4039486" cy="480864"/>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121" y="1631447"/>
            <a:ext cx="4039486" cy="296294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807" y="1150583"/>
            <a:ext cx="4041073" cy="480864"/>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807" y="1631447"/>
            <a:ext cx="4041073" cy="296294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3FBECC2-67B9-4BB6-A20B-EA882FE37DB3}" type="datetimeFigureOut">
              <a:rPr lang="zh-CN" altLang="en-US" smtClean="0"/>
              <a:t>2024/10/3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8DDAA1-C813-4C7E-A0D6-FDB03951781E}" type="slidenum">
              <a:rPr lang="zh-CN" altLang="en-US" smtClean="0"/>
              <a:t>‹#›</a:t>
            </a:fld>
            <a:endParaRPr lang="zh-CN" altLang="en-US"/>
          </a:p>
        </p:txBody>
      </p:sp>
    </p:spTree>
    <p:extLst>
      <p:ext uri="{BB962C8B-B14F-4D97-AF65-F5344CB8AC3E}">
        <p14:creationId xmlns:p14="http://schemas.microsoft.com/office/powerpoint/2010/main" val="3336807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3FBECC2-67B9-4BB6-A20B-EA882FE37DB3}" type="datetimeFigureOut">
              <a:rPr lang="zh-CN" altLang="en-US" smtClean="0"/>
              <a:t>2024/10/3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8DDAA1-C813-4C7E-A0D6-FDB03951781E}" type="slidenum">
              <a:rPr lang="zh-CN" altLang="en-US" smtClean="0"/>
              <a:t>‹#›</a:t>
            </a:fld>
            <a:endParaRPr lang="zh-CN" altLang="en-US"/>
          </a:p>
        </p:txBody>
      </p:sp>
    </p:spTree>
    <p:extLst>
      <p:ext uri="{BB962C8B-B14F-4D97-AF65-F5344CB8AC3E}">
        <p14:creationId xmlns:p14="http://schemas.microsoft.com/office/powerpoint/2010/main" val="3151096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Administrator\Desktop\灰色01副本.jp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22718" y="-620"/>
            <a:ext cx="9121282" cy="51442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0000000我图PPT\00001PNG素材\26张PNG格式Low poly 高清背景（2560x1440）\15.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115" y="-2745"/>
            <a:ext cx="9150115" cy="514624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201" rtl="0" eaLnBrk="1" latinLnBrk="0" hangingPunct="1">
        <a:spcBef>
          <a:spcPct val="0"/>
        </a:spcBef>
        <a:buNone/>
        <a:defRPr sz="4399" kern="1200">
          <a:solidFill>
            <a:schemeClr val="tx1"/>
          </a:solidFill>
          <a:latin typeface="+mj-lt"/>
          <a:ea typeface="+mj-ea"/>
          <a:cs typeface="+mj-cs"/>
        </a:defRPr>
      </a:lvl1pPr>
    </p:titleStyle>
    <p:bodyStyle>
      <a:lvl1pPr marL="342825" indent="-342825" algn="l" defTabSz="914201" rtl="0" eaLnBrk="1" latinLnBrk="0" hangingPunct="1">
        <a:spcBef>
          <a:spcPct val="20000"/>
        </a:spcBef>
        <a:buFont typeface="Arial" pitchFamily="34" charset="0"/>
        <a:buChar char="•"/>
        <a:defRPr sz="3199" kern="1200">
          <a:solidFill>
            <a:schemeClr val="tx1"/>
          </a:solidFill>
          <a:latin typeface="+mn-lt"/>
          <a:ea typeface="+mn-ea"/>
          <a:cs typeface="+mn-cs"/>
        </a:defRPr>
      </a:lvl1pPr>
      <a:lvl2pPr marL="742788" indent="-285688" algn="l" defTabSz="914201" rtl="0" eaLnBrk="1" latinLnBrk="0" hangingPunct="1">
        <a:spcBef>
          <a:spcPct val="20000"/>
        </a:spcBef>
        <a:buFont typeface="Arial" pitchFamily="34" charset="0"/>
        <a:buChar char="–"/>
        <a:defRPr sz="2799" kern="1200">
          <a:solidFill>
            <a:schemeClr val="tx1"/>
          </a:solidFill>
          <a:latin typeface="+mn-lt"/>
          <a:ea typeface="+mn-ea"/>
          <a:cs typeface="+mn-cs"/>
        </a:defRPr>
      </a:lvl2pPr>
      <a:lvl3pPr marL="1142751" indent="-228550" algn="l" defTabSz="914201"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599852" indent="-228550" algn="l" defTabSz="914201" rtl="0" eaLnBrk="1" latinLnBrk="0" hangingPunct="1">
        <a:spcBef>
          <a:spcPct val="20000"/>
        </a:spcBef>
        <a:buFont typeface="Arial" pitchFamily="34" charset="0"/>
        <a:buChar char="–"/>
        <a:defRPr sz="1999" kern="1200">
          <a:solidFill>
            <a:schemeClr val="tx1"/>
          </a:solidFill>
          <a:latin typeface="+mn-lt"/>
          <a:ea typeface="+mn-ea"/>
          <a:cs typeface="+mn-cs"/>
        </a:defRPr>
      </a:lvl4pPr>
      <a:lvl5pPr marL="2056952" indent="-228550" algn="l" defTabSz="914201" rtl="0" eaLnBrk="1" latinLnBrk="0" hangingPunct="1">
        <a:spcBef>
          <a:spcPct val="20000"/>
        </a:spcBef>
        <a:buFont typeface="Arial" pitchFamily="34" charset="0"/>
        <a:buChar char="»"/>
        <a:defRPr sz="1999" kern="1200">
          <a:solidFill>
            <a:schemeClr val="tx1"/>
          </a:solidFill>
          <a:latin typeface="+mn-lt"/>
          <a:ea typeface="+mn-ea"/>
          <a:cs typeface="+mn-cs"/>
        </a:defRPr>
      </a:lvl5pPr>
      <a:lvl6pPr marL="2514053" indent="-228550" algn="l" defTabSz="914201"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1152" indent="-228550" algn="l" defTabSz="914201"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8253" indent="-228550" algn="l" defTabSz="914201"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353" indent="-228550" algn="l" defTabSz="914201"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zh-CN"/>
      </a:defPPr>
      <a:lvl1pPr marL="0" algn="l" defTabSz="914201" rtl="0" eaLnBrk="1" latinLnBrk="0" hangingPunct="1">
        <a:defRPr sz="1799" kern="1200">
          <a:solidFill>
            <a:schemeClr val="tx1"/>
          </a:solidFill>
          <a:latin typeface="+mn-lt"/>
          <a:ea typeface="+mn-ea"/>
          <a:cs typeface="+mn-cs"/>
        </a:defRPr>
      </a:lvl1pPr>
      <a:lvl2pPr marL="457100" algn="l" defTabSz="914201" rtl="0" eaLnBrk="1" latinLnBrk="0" hangingPunct="1">
        <a:defRPr sz="1799" kern="1200">
          <a:solidFill>
            <a:schemeClr val="tx1"/>
          </a:solidFill>
          <a:latin typeface="+mn-lt"/>
          <a:ea typeface="+mn-ea"/>
          <a:cs typeface="+mn-cs"/>
        </a:defRPr>
      </a:lvl2pPr>
      <a:lvl3pPr marL="914201" algn="l" defTabSz="914201" rtl="0" eaLnBrk="1" latinLnBrk="0" hangingPunct="1">
        <a:defRPr sz="1799" kern="1200">
          <a:solidFill>
            <a:schemeClr val="tx1"/>
          </a:solidFill>
          <a:latin typeface="+mn-lt"/>
          <a:ea typeface="+mn-ea"/>
          <a:cs typeface="+mn-cs"/>
        </a:defRPr>
      </a:lvl3pPr>
      <a:lvl4pPr marL="1371300" algn="l" defTabSz="914201" rtl="0" eaLnBrk="1" latinLnBrk="0" hangingPunct="1">
        <a:defRPr sz="1799" kern="1200">
          <a:solidFill>
            <a:schemeClr val="tx1"/>
          </a:solidFill>
          <a:latin typeface="+mn-lt"/>
          <a:ea typeface="+mn-ea"/>
          <a:cs typeface="+mn-cs"/>
        </a:defRPr>
      </a:lvl4pPr>
      <a:lvl5pPr marL="1828401" algn="l" defTabSz="914201" rtl="0" eaLnBrk="1" latinLnBrk="0" hangingPunct="1">
        <a:defRPr sz="1799" kern="1200">
          <a:solidFill>
            <a:schemeClr val="tx1"/>
          </a:solidFill>
          <a:latin typeface="+mn-lt"/>
          <a:ea typeface="+mn-ea"/>
          <a:cs typeface="+mn-cs"/>
        </a:defRPr>
      </a:lvl5pPr>
      <a:lvl6pPr marL="2285501" algn="l" defTabSz="914201" rtl="0" eaLnBrk="1" latinLnBrk="0" hangingPunct="1">
        <a:defRPr sz="1799" kern="1200">
          <a:solidFill>
            <a:schemeClr val="tx1"/>
          </a:solidFill>
          <a:latin typeface="+mn-lt"/>
          <a:ea typeface="+mn-ea"/>
          <a:cs typeface="+mn-cs"/>
        </a:defRPr>
      </a:lvl6pPr>
      <a:lvl7pPr marL="2742602" algn="l" defTabSz="914201" rtl="0" eaLnBrk="1" latinLnBrk="0" hangingPunct="1">
        <a:defRPr sz="1799" kern="1200">
          <a:solidFill>
            <a:schemeClr val="tx1"/>
          </a:solidFill>
          <a:latin typeface="+mn-lt"/>
          <a:ea typeface="+mn-ea"/>
          <a:cs typeface="+mn-cs"/>
        </a:defRPr>
      </a:lvl7pPr>
      <a:lvl8pPr marL="3199703" algn="l" defTabSz="914201" rtl="0" eaLnBrk="1" latinLnBrk="0" hangingPunct="1">
        <a:defRPr sz="1799" kern="1200">
          <a:solidFill>
            <a:schemeClr val="tx1"/>
          </a:solidFill>
          <a:latin typeface="+mn-lt"/>
          <a:ea typeface="+mn-ea"/>
          <a:cs typeface="+mn-cs"/>
        </a:defRPr>
      </a:lvl8pPr>
      <a:lvl9pPr marL="3656804" algn="l" defTabSz="914201"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121" y="206312"/>
            <a:ext cx="8229759" cy="85698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121" y="1199780"/>
            <a:ext cx="8229759" cy="339461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120" y="4767378"/>
            <a:ext cx="2133230" cy="272966"/>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63FBECC2-67B9-4BB6-A20B-EA882FE37DB3}" type="datetimeFigureOut">
              <a:rPr lang="zh-CN" altLang="en-US" smtClean="0"/>
              <a:pPr/>
              <a:t>2024/10/3</a:t>
            </a:fld>
            <a:endParaRPr lang="zh-CN" altLang="en-US" dirty="0"/>
          </a:p>
        </p:txBody>
      </p:sp>
      <p:sp>
        <p:nvSpPr>
          <p:cNvPr id="5" name="页脚占位符 4"/>
          <p:cNvSpPr>
            <a:spLocks noGrp="1"/>
          </p:cNvSpPr>
          <p:nvPr>
            <p:ph type="ftr" sz="quarter" idx="3"/>
          </p:nvPr>
        </p:nvSpPr>
        <p:spPr>
          <a:xfrm>
            <a:off x="3123658" y="4767378"/>
            <a:ext cx="2896685" cy="272966"/>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6553650" y="4767378"/>
            <a:ext cx="2133230" cy="272966"/>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818DDAA1-C813-4C7E-A0D6-FDB03951781E}" type="slidenum">
              <a:rPr lang="zh-CN" altLang="en-US" smtClean="0"/>
              <a:pPr/>
              <a:t>‹#›</a:t>
            </a:fld>
            <a:endParaRPr lang="zh-CN" altLang="en-US" dirty="0"/>
          </a:p>
        </p:txBody>
      </p:sp>
    </p:spTree>
    <p:extLst>
      <p:ext uri="{BB962C8B-B14F-4D97-AF65-F5344CB8AC3E}">
        <p14:creationId xmlns:p14="http://schemas.microsoft.com/office/powerpoint/2010/main" val="201436097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126" rtl="0" eaLnBrk="1" latinLnBrk="0" hangingPunct="1">
        <a:spcBef>
          <a:spcPct val="0"/>
        </a:spcBef>
        <a:buNone/>
        <a:defRPr sz="4399" kern="1200">
          <a:solidFill>
            <a:schemeClr val="tx1"/>
          </a:solidFill>
          <a:latin typeface="Arial" panose="020B0604020202020204" pitchFamily="34" charset="0"/>
          <a:ea typeface="+mj-ea"/>
          <a:cs typeface="+mj-cs"/>
        </a:defRPr>
      </a:lvl1pPr>
    </p:titleStyle>
    <p:bodyStyle>
      <a:lvl1pPr marL="342797" indent="-342797" algn="l" defTabSz="914126" rtl="0" eaLnBrk="1" latinLnBrk="0" hangingPunct="1">
        <a:spcBef>
          <a:spcPct val="20000"/>
        </a:spcBef>
        <a:buFont typeface="Arial" pitchFamily="34" charset="0"/>
        <a:buChar char="•"/>
        <a:defRPr sz="3199" kern="1200">
          <a:solidFill>
            <a:schemeClr val="tx1"/>
          </a:solidFill>
          <a:latin typeface="Arial" panose="020B0604020202020204" pitchFamily="34" charset="0"/>
          <a:ea typeface="+mn-ea"/>
          <a:cs typeface="+mn-cs"/>
        </a:defRPr>
      </a:lvl1pPr>
      <a:lvl2pPr marL="742727" indent="-285664" algn="l" defTabSz="914126" rtl="0" eaLnBrk="1" latinLnBrk="0" hangingPunct="1">
        <a:spcBef>
          <a:spcPct val="20000"/>
        </a:spcBef>
        <a:buFont typeface="Arial" pitchFamily="34" charset="0"/>
        <a:buChar char="–"/>
        <a:defRPr sz="2799" kern="1200">
          <a:solidFill>
            <a:schemeClr val="tx1"/>
          </a:solidFill>
          <a:latin typeface="Arial" panose="020B0604020202020204" pitchFamily="34" charset="0"/>
          <a:ea typeface="+mn-ea"/>
          <a:cs typeface="+mn-cs"/>
        </a:defRPr>
      </a:lvl2pPr>
      <a:lvl3pPr marL="1142657" indent="-228531" algn="l" defTabSz="914126" rtl="0" eaLnBrk="1" latinLnBrk="0" hangingPunct="1">
        <a:spcBef>
          <a:spcPct val="20000"/>
        </a:spcBef>
        <a:buFont typeface="Arial" pitchFamily="34" charset="0"/>
        <a:buChar char="•"/>
        <a:defRPr sz="2399" kern="1200">
          <a:solidFill>
            <a:schemeClr val="tx1"/>
          </a:solidFill>
          <a:latin typeface="Arial" panose="020B0604020202020204" pitchFamily="34" charset="0"/>
          <a:ea typeface="+mn-ea"/>
          <a:cs typeface="+mn-cs"/>
        </a:defRPr>
      </a:lvl3pPr>
      <a:lvl4pPr marL="1599720" indent="-228531" algn="l" defTabSz="914126" rtl="0" eaLnBrk="1" latinLnBrk="0" hangingPunct="1">
        <a:spcBef>
          <a:spcPct val="20000"/>
        </a:spcBef>
        <a:buFont typeface="Arial" pitchFamily="34" charset="0"/>
        <a:buChar char="–"/>
        <a:defRPr sz="1999" kern="1200">
          <a:solidFill>
            <a:schemeClr val="tx1"/>
          </a:solidFill>
          <a:latin typeface="Arial" panose="020B0604020202020204" pitchFamily="34" charset="0"/>
          <a:ea typeface="+mn-ea"/>
          <a:cs typeface="+mn-cs"/>
        </a:defRPr>
      </a:lvl4pPr>
      <a:lvl5pPr marL="2056783" indent="-228531" algn="l" defTabSz="914126" rtl="0" eaLnBrk="1" latinLnBrk="0" hangingPunct="1">
        <a:spcBef>
          <a:spcPct val="20000"/>
        </a:spcBef>
        <a:buFont typeface="Arial" pitchFamily="34" charset="0"/>
        <a:buChar char="»"/>
        <a:defRPr sz="1999" kern="1200">
          <a:solidFill>
            <a:schemeClr val="tx1"/>
          </a:solidFill>
          <a:latin typeface="Arial" panose="020B0604020202020204" pitchFamily="34" charset="0"/>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10.wdp"/><Relationship Id="rId5" Type="http://schemas.openxmlformats.org/officeDocument/2006/relationships/image" Target="../media/image20.png"/><Relationship Id="rId4" Type="http://schemas.microsoft.com/office/2007/relationships/hdphoto" Target="../media/hdphoto9.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2.png"/><Relationship Id="rId18" Type="http://schemas.microsoft.com/office/2007/relationships/hdphoto" Target="../media/hdphoto8.wdp"/><Relationship Id="rId3" Type="http://schemas.openxmlformats.org/officeDocument/2006/relationships/image" Target="../media/image7.png"/><Relationship Id="rId7" Type="http://schemas.openxmlformats.org/officeDocument/2006/relationships/image" Target="../media/image9.png"/><Relationship Id="rId12" Type="http://schemas.microsoft.com/office/2007/relationships/hdphoto" Target="../media/hdphoto5.wdp"/><Relationship Id="rId17" Type="http://schemas.openxmlformats.org/officeDocument/2006/relationships/image" Target="../media/image14.png"/><Relationship Id="rId2" Type="http://schemas.openxmlformats.org/officeDocument/2006/relationships/notesSlide" Target="../notesSlides/notesSlide4.xml"/><Relationship Id="rId16" Type="http://schemas.microsoft.com/office/2007/relationships/hdphoto" Target="../media/hdphoto7.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0.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6203EDC2-FEFE-4207-9B5B-126F13105878}"/>
              </a:ext>
            </a:extLst>
          </p:cNvPr>
          <p:cNvSpPr/>
          <p:nvPr/>
        </p:nvSpPr>
        <p:spPr>
          <a:xfrm>
            <a:off x="-1" y="0"/>
            <a:ext cx="9144000" cy="51435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49" dirty="0">
                <a:latin typeface="Arial" panose="020B0604020202020204" pitchFamily="34" charset="0"/>
                <a:ea typeface="印品黑体" panose="00000500000000000000" pitchFamily="2" charset="-122"/>
              </a:rPr>
              <a:t>   </a:t>
            </a:r>
            <a:endParaRPr lang="zh-CN" altLang="en-US" sz="1349" dirty="0">
              <a:latin typeface="Arial" panose="020B0604020202020204" pitchFamily="34" charset="0"/>
              <a:ea typeface="印品黑体" panose="00000500000000000000" pitchFamily="2" charset="-122"/>
            </a:endParaRPr>
          </a:p>
        </p:txBody>
      </p:sp>
      <p:pic>
        <p:nvPicPr>
          <p:cNvPr id="9" name="图片 8">
            <a:extLst>
              <a:ext uri="{FF2B5EF4-FFF2-40B4-BE49-F238E27FC236}">
                <a16:creationId xmlns:a16="http://schemas.microsoft.com/office/drawing/2014/main" id="{583A8D7C-E043-4797-9020-21960890A743}"/>
              </a:ext>
            </a:extLst>
          </p:cNvPr>
          <p:cNvPicPr>
            <a:picLocks noChangeAspect="1"/>
          </p:cNvPicPr>
          <p:nvPr/>
        </p:nvPicPr>
        <p:blipFill rotWithShape="1">
          <a:blip r:embed="rId3">
            <a:extLst>
              <a:ext uri="{28A0092B-C50C-407E-A947-70E740481C1C}">
                <a14:useLocalDpi xmlns:a14="http://schemas.microsoft.com/office/drawing/2010/main" val="0"/>
              </a:ext>
            </a:extLst>
          </a:blip>
          <a:srcRect b="10984"/>
          <a:stretch/>
        </p:blipFill>
        <p:spPr>
          <a:xfrm>
            <a:off x="-1" y="658115"/>
            <a:ext cx="9144000" cy="4578557"/>
          </a:xfrm>
          <a:prstGeom prst="rect">
            <a:avLst/>
          </a:prstGeom>
        </p:spPr>
      </p:pic>
      <p:pic>
        <p:nvPicPr>
          <p:cNvPr id="19" name="图片 18">
            <a:extLst>
              <a:ext uri="{FF2B5EF4-FFF2-40B4-BE49-F238E27FC236}">
                <a16:creationId xmlns:a16="http://schemas.microsoft.com/office/drawing/2014/main" id="{28789A34-3309-4B9D-9D6A-3D0F639BA071}"/>
              </a:ext>
            </a:extLst>
          </p:cNvPr>
          <p:cNvPicPr>
            <a:picLocks noChangeAspect="1"/>
          </p:cNvPicPr>
          <p:nvPr/>
        </p:nvPicPr>
        <p:blipFill rotWithShape="1">
          <a:blip r:embed="rId4">
            <a:extLst>
              <a:ext uri="{28A0092B-C50C-407E-A947-70E740481C1C}">
                <a14:useLocalDpi xmlns:a14="http://schemas.microsoft.com/office/drawing/2010/main" val="0"/>
              </a:ext>
            </a:extLst>
          </a:blip>
          <a:srcRect l="23964" t="34003" r="16121" b="12991"/>
          <a:stretch/>
        </p:blipFill>
        <p:spPr>
          <a:xfrm>
            <a:off x="45216" y="141315"/>
            <a:ext cx="9144000" cy="6169946"/>
          </a:xfrm>
          <a:prstGeom prst="rect">
            <a:avLst/>
          </a:prstGeom>
        </p:spPr>
      </p:pic>
      <p:sp>
        <p:nvSpPr>
          <p:cNvPr id="3" name="文本框 2"/>
          <p:cNvSpPr txBox="1"/>
          <p:nvPr/>
        </p:nvSpPr>
        <p:spPr>
          <a:xfrm>
            <a:off x="3871251" y="2709250"/>
            <a:ext cx="2961861" cy="323165"/>
          </a:xfrm>
          <a:prstGeom prst="rect">
            <a:avLst/>
          </a:prstGeom>
          <a:noFill/>
        </p:spPr>
        <p:txBody>
          <a:bodyPr wrap="square" rtlCol="0">
            <a:spAutoFit/>
          </a:bodyPr>
          <a:lstStyle/>
          <a:p>
            <a:r>
              <a:rPr lang="zh-CN" altLang="en-US" sz="1500" dirty="0">
                <a:solidFill>
                  <a:srgbClr val="0070C0"/>
                </a:solidFill>
                <a:latin typeface="Arial" panose="020B0604020202020204" pitchFamily="34" charset="0"/>
                <a:ea typeface="印品黑体" panose="00000500000000000000" pitchFamily="2" charset="-122"/>
              </a:rPr>
              <a:t>姓名：</a:t>
            </a:r>
            <a:r>
              <a:rPr lang="en-US" altLang="zh-CN" sz="1500" dirty="0">
                <a:solidFill>
                  <a:srgbClr val="0070C0"/>
                </a:solidFill>
                <a:latin typeface="Arial" panose="020B0604020202020204" pitchFamily="34" charset="0"/>
                <a:ea typeface="印品黑体" panose="00000500000000000000" pitchFamily="2" charset="-122"/>
              </a:rPr>
              <a:t>XXX</a:t>
            </a:r>
            <a:r>
              <a:rPr lang="zh-CN" altLang="en-US" sz="1500" dirty="0">
                <a:solidFill>
                  <a:srgbClr val="0070C0"/>
                </a:solidFill>
                <a:latin typeface="Arial" panose="020B0604020202020204" pitchFamily="34" charset="0"/>
                <a:ea typeface="印品黑体" panose="00000500000000000000" pitchFamily="2" charset="-122"/>
              </a:rPr>
              <a:t>    班级：三年二班</a:t>
            </a:r>
          </a:p>
        </p:txBody>
      </p:sp>
      <p:sp>
        <p:nvSpPr>
          <p:cNvPr id="2" name="文本框 1"/>
          <p:cNvSpPr txBox="1"/>
          <p:nvPr/>
        </p:nvSpPr>
        <p:spPr>
          <a:xfrm>
            <a:off x="2498562" y="1517905"/>
            <a:ext cx="4364057" cy="646331"/>
          </a:xfrm>
          <a:prstGeom prst="rect">
            <a:avLst/>
          </a:prstGeom>
          <a:noFill/>
        </p:spPr>
        <p:txBody>
          <a:bodyPr wrap="square" rtlCol="0">
            <a:spAutoFit/>
          </a:bodyPr>
          <a:lstStyle/>
          <a:p>
            <a:pPr algn="ctr"/>
            <a:r>
              <a:rPr lang="en-US" altLang="zh-CN" sz="3600" b="1">
                <a:ln w="0"/>
                <a:solidFill>
                  <a:schemeClr val="bg1"/>
                </a:solidFill>
                <a:effectLst>
                  <a:outerShdw blurRad="38100" dist="25400" dir="5400000" algn="ctr" rotWithShape="0">
                    <a:srgbClr val="6E747A">
                      <a:alpha val="43000"/>
                    </a:srgbClr>
                  </a:outerShdw>
                </a:effectLst>
                <a:latin typeface="Arial" panose="020B0604020202020204" pitchFamily="34" charset="0"/>
                <a:ea typeface="印品黑体" panose="00000500000000000000" pitchFamily="2" charset="-122"/>
                <a:cs typeface="Arial" panose="020B0604020202020204" pitchFamily="34" charset="0"/>
              </a:rPr>
              <a:t>BÀI 7</a:t>
            </a:r>
            <a:endParaRPr lang="zh-CN" altLang="en-US" sz="3600" b="1" dirty="0">
              <a:ln w="0"/>
              <a:solidFill>
                <a:schemeClr val="bg1"/>
              </a:solidFill>
              <a:effectLst>
                <a:outerShdw blurRad="38100" dist="25400" dir="5400000" algn="ctr" rotWithShape="0">
                  <a:srgbClr val="6E747A">
                    <a:alpha val="43000"/>
                  </a:srgbClr>
                </a:outerShdw>
              </a:effectLst>
              <a:latin typeface="Arial" panose="020B0604020202020204" pitchFamily="34" charset="0"/>
              <a:ea typeface="印品黑体" panose="00000500000000000000" pitchFamily="2" charset="-122"/>
              <a:cs typeface="Arial" panose="020B0604020202020204" pitchFamily="34" charset="0"/>
            </a:endParaRPr>
          </a:p>
        </p:txBody>
      </p:sp>
      <p:sp>
        <p:nvSpPr>
          <p:cNvPr id="6" name="文本框 5">
            <a:extLst>
              <a:ext uri="{FF2B5EF4-FFF2-40B4-BE49-F238E27FC236}">
                <a16:creationId xmlns:a16="http://schemas.microsoft.com/office/drawing/2014/main" id="{BFEAA1A0-5443-4B30-AB7C-E703F385061C}"/>
              </a:ext>
            </a:extLst>
          </p:cNvPr>
          <p:cNvSpPr txBox="1"/>
          <p:nvPr/>
        </p:nvSpPr>
        <p:spPr>
          <a:xfrm>
            <a:off x="2337585" y="2162946"/>
            <a:ext cx="4559261" cy="707886"/>
          </a:xfrm>
          <a:prstGeom prst="rect">
            <a:avLst/>
          </a:prstGeom>
          <a:noFill/>
        </p:spPr>
        <p:txBody>
          <a:bodyPr wrap="none" rtlCol="0">
            <a:spAutoFit/>
          </a:bodyPr>
          <a:lstStyle/>
          <a:p>
            <a:pPr algn="ctr"/>
            <a:r>
              <a:rPr lang="en-US" altLang="zh-CN" sz="4000" i="1">
                <a:solidFill>
                  <a:schemeClr val="bg1"/>
                </a:solidFill>
                <a:latin typeface="Arial" panose="020B0604020202020204" pitchFamily="34" charset="0"/>
                <a:ea typeface="印品黑体" panose="00000500000000000000" pitchFamily="2" charset="-122"/>
              </a:rPr>
              <a:t>TẾ BÀO NHÂN SƠ</a:t>
            </a:r>
            <a:endParaRPr lang="zh-CN" altLang="en-US" sz="4000" i="1" dirty="0">
              <a:solidFill>
                <a:schemeClr val="bg1"/>
              </a:solidFill>
              <a:latin typeface="Arial" panose="020B0604020202020204" pitchFamily="34" charset="0"/>
              <a:ea typeface="印品黑体" panose="00000500000000000000" pitchFamily="2" charset="-122"/>
            </a:endParaRPr>
          </a:p>
        </p:txBody>
      </p:sp>
      <p:pic>
        <p:nvPicPr>
          <p:cNvPr id="11" name="图片 3">
            <a:extLst>
              <a:ext uri="{FF2B5EF4-FFF2-40B4-BE49-F238E27FC236}">
                <a16:creationId xmlns:a16="http://schemas.microsoft.com/office/drawing/2014/main" id="{5F146419-A389-448C-8304-9D02FDB90165}"/>
              </a:ext>
            </a:extLst>
          </p:cNvPr>
          <p:cNvPicPr>
            <a:picLocks noChangeAspect="1"/>
          </p:cNvPicPr>
          <p:nvPr/>
        </p:nvPicPr>
        <p:blipFill rotWithShape="1">
          <a:blip r:embed="rId5">
            <a:extLst>
              <a:ext uri="{28A0092B-C50C-407E-A947-70E740481C1C}">
                <a14:useLocalDpi xmlns:a14="http://schemas.microsoft.com/office/drawing/2010/main" val="0"/>
              </a:ext>
            </a:extLst>
          </a:blip>
          <a:srcRect t="44177"/>
          <a:stretch/>
        </p:blipFill>
        <p:spPr>
          <a:xfrm>
            <a:off x="1255775" y="3091920"/>
            <a:ext cx="6855968" cy="2153451"/>
          </a:xfrm>
          <a:prstGeom prst="rect">
            <a:avLst/>
          </a:prstGeom>
        </p:spPr>
      </p:pic>
      <p:grpSp>
        <p:nvGrpSpPr>
          <p:cNvPr id="10" name="组合 43">
            <a:extLst>
              <a:ext uri="{FF2B5EF4-FFF2-40B4-BE49-F238E27FC236}">
                <a16:creationId xmlns:a16="http://schemas.microsoft.com/office/drawing/2014/main" id="{134D7DBC-D469-4368-8FE4-BFE991D3F4A9}"/>
              </a:ext>
            </a:extLst>
          </p:cNvPr>
          <p:cNvGrpSpPr/>
          <p:nvPr/>
        </p:nvGrpSpPr>
        <p:grpSpPr>
          <a:xfrm>
            <a:off x="595397" y="576634"/>
            <a:ext cx="788563" cy="787741"/>
            <a:chOff x="1449388" y="1858045"/>
            <a:chExt cx="1524000" cy="1522412"/>
          </a:xfrm>
        </p:grpSpPr>
        <p:grpSp>
          <p:nvGrpSpPr>
            <p:cNvPr id="12" name="组合 35">
              <a:extLst>
                <a:ext uri="{FF2B5EF4-FFF2-40B4-BE49-F238E27FC236}">
                  <a16:creationId xmlns:a16="http://schemas.microsoft.com/office/drawing/2014/main" id="{44018F60-071B-4137-8B94-AF5100030688}"/>
                </a:ext>
              </a:extLst>
            </p:cNvPr>
            <p:cNvGrpSpPr>
              <a:grpSpLocks/>
            </p:cNvGrpSpPr>
            <p:nvPr/>
          </p:nvGrpSpPr>
          <p:grpSpPr bwMode="auto">
            <a:xfrm>
              <a:off x="1449388" y="1858045"/>
              <a:ext cx="1524000" cy="1522412"/>
              <a:chOff x="3091333" y="1182834"/>
              <a:chExt cx="3298687" cy="3298688"/>
            </a:xfrm>
          </p:grpSpPr>
          <p:sp>
            <p:nvSpPr>
              <p:cNvPr id="14" name="椭圆 46">
                <a:extLst>
                  <a:ext uri="{FF2B5EF4-FFF2-40B4-BE49-F238E27FC236}">
                    <a16:creationId xmlns:a16="http://schemas.microsoft.com/office/drawing/2014/main" id="{89F88B05-6D5D-4ECC-B788-FB8C52D60144}"/>
                  </a:ext>
                </a:extLst>
              </p:cNvPr>
              <p:cNvSpPr>
                <a:spLocks noChangeArrowheads="1"/>
              </p:cNvSpPr>
              <p:nvPr/>
            </p:nvSpPr>
            <p:spPr bwMode="auto">
              <a:xfrm>
                <a:off x="3453163" y="1539455"/>
                <a:ext cx="2585448" cy="2585448"/>
              </a:xfrm>
              <a:prstGeom prst="ellipse">
                <a:avLst/>
              </a:prstGeom>
              <a:solidFill>
                <a:srgbClr val="00B0F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defTabSz="967511">
                  <a:defRPr/>
                </a:pPr>
                <a:endParaRPr lang="zh-CN" altLang="en-US" sz="1899" dirty="0">
                  <a:solidFill>
                    <a:schemeClr val="lt1"/>
                  </a:solidFill>
                  <a:latin typeface="Arial" panose="020B0604020202020204" pitchFamily="34" charset="0"/>
                  <a:ea typeface="印品黑体" panose="00000500000000000000" pitchFamily="2" charset="-122"/>
                </a:endParaRPr>
              </a:p>
            </p:txBody>
          </p:sp>
          <p:grpSp>
            <p:nvGrpSpPr>
              <p:cNvPr id="15" name="组合 47">
                <a:extLst>
                  <a:ext uri="{FF2B5EF4-FFF2-40B4-BE49-F238E27FC236}">
                    <a16:creationId xmlns:a16="http://schemas.microsoft.com/office/drawing/2014/main" id="{14E6CB1C-0FCF-42E0-87C1-6FCEBC619CE6}"/>
                  </a:ext>
                </a:extLst>
              </p:cNvPr>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16" name="同心圆 48">
                  <a:extLst>
                    <a:ext uri="{FF2B5EF4-FFF2-40B4-BE49-F238E27FC236}">
                      <a16:creationId xmlns:a16="http://schemas.microsoft.com/office/drawing/2014/main" id="{A5C8D3A2-900B-4174-B885-4711C315FFDA}"/>
                    </a:ext>
                  </a:extLst>
                </p:cNvPr>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7511">
                    <a:defRPr/>
                  </a:pPr>
                  <a:endParaRPr lang="zh-CN" altLang="en-US" sz="1899" dirty="0">
                    <a:solidFill>
                      <a:schemeClr val="tx1"/>
                    </a:solidFill>
                    <a:latin typeface="Arial" panose="020B0604020202020204" pitchFamily="34" charset="0"/>
                    <a:ea typeface="印品黑体" panose="00000500000000000000" pitchFamily="2" charset="-122"/>
                  </a:endParaRPr>
                </a:p>
              </p:txBody>
            </p:sp>
            <p:sp>
              <p:nvSpPr>
                <p:cNvPr id="17" name="同心圆 49">
                  <a:extLst>
                    <a:ext uri="{FF2B5EF4-FFF2-40B4-BE49-F238E27FC236}">
                      <a16:creationId xmlns:a16="http://schemas.microsoft.com/office/drawing/2014/main" id="{6B0B43FF-C2A9-45FD-AA8E-6CEB2CADAC1C}"/>
                    </a:ext>
                  </a:extLst>
                </p:cNvPr>
                <p:cNvSpPr/>
                <p:nvPr/>
              </p:nvSpPr>
              <p:spPr>
                <a:xfrm>
                  <a:off x="2614636" y="974427"/>
                  <a:ext cx="1826500" cy="1826498"/>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7511">
                    <a:defRPr/>
                  </a:pPr>
                  <a:endParaRPr lang="zh-CN" altLang="en-US" sz="1899" dirty="0">
                    <a:solidFill>
                      <a:schemeClr val="tx1"/>
                    </a:solidFill>
                    <a:latin typeface="Arial" panose="020B0604020202020204" pitchFamily="34" charset="0"/>
                    <a:ea typeface="印品黑体" panose="00000500000000000000" pitchFamily="2" charset="-122"/>
                  </a:endParaRPr>
                </a:p>
              </p:txBody>
            </p:sp>
          </p:grpSp>
        </p:grpSp>
        <p:sp>
          <p:nvSpPr>
            <p:cNvPr id="13" name="文本占位符 3">
              <a:extLst>
                <a:ext uri="{FF2B5EF4-FFF2-40B4-BE49-F238E27FC236}">
                  <a16:creationId xmlns:a16="http://schemas.microsoft.com/office/drawing/2014/main" id="{2E0FF8DB-C692-40CA-A88A-D6D52F0F8387}"/>
                </a:ext>
              </a:extLst>
            </p:cNvPr>
            <p:cNvSpPr>
              <a:spLocks noChangeArrowheads="1"/>
            </p:cNvSpPr>
            <p:nvPr/>
          </p:nvSpPr>
          <p:spPr bwMode="auto">
            <a:xfrm>
              <a:off x="1667583" y="2311204"/>
              <a:ext cx="1094277" cy="6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2539"/>
              <a:r>
                <a:rPr lang="en-US" altLang="zh-CN" sz="3200" b="1" spc="-150">
                  <a:solidFill>
                    <a:schemeClr val="bg1"/>
                  </a:solidFill>
                  <a:latin typeface="Arial" panose="020B0604020202020204" pitchFamily="34" charset="0"/>
                  <a:ea typeface="印品黑体" panose="00000500000000000000" pitchFamily="2" charset="-122"/>
                  <a:cs typeface="Arial" panose="020B0604020202020204" pitchFamily="34" charset="0"/>
                </a:rPr>
                <a:t>2</a:t>
              </a:r>
              <a:endParaRPr lang="en-US" altLang="zh-CN" sz="3200" spc="-150" dirty="0">
                <a:solidFill>
                  <a:schemeClr val="bg1"/>
                </a:solidFill>
                <a:latin typeface="Arial" panose="020B0604020202020204" pitchFamily="34" charset="0"/>
                <a:ea typeface="印品黑体" panose="00000500000000000000" pitchFamily="2" charset="-122"/>
                <a:cs typeface="Arial" panose="020B0604020202020204" pitchFamily="34" charset="0"/>
              </a:endParaRPr>
            </a:p>
          </p:txBody>
        </p:sp>
      </p:grpSp>
      <p:sp>
        <p:nvSpPr>
          <p:cNvPr id="18" name="Rectangle 4">
            <a:extLst>
              <a:ext uri="{FF2B5EF4-FFF2-40B4-BE49-F238E27FC236}">
                <a16:creationId xmlns:a16="http://schemas.microsoft.com/office/drawing/2014/main" id="{55F0AEF7-0C68-4988-8B96-10ADD0C2D6BA}"/>
              </a:ext>
            </a:extLst>
          </p:cNvPr>
          <p:cNvSpPr txBox="1">
            <a:spLocks noChangeArrowheads="1"/>
          </p:cNvSpPr>
          <p:nvPr/>
        </p:nvSpPr>
        <p:spPr bwMode="auto">
          <a:xfrm>
            <a:off x="1433790" y="680164"/>
            <a:ext cx="3100077" cy="575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4" rIns="68550" bIns="34274"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126">
              <a:defRPr/>
            </a:pPr>
            <a:r>
              <a:rPr lang="en-US" altLang="zh-CN" sz="2400" b="0" kern="0" dirty="0">
                <a:latin typeface="Arial" panose="020B0604020202020204" pitchFamily="34" charset="0"/>
                <a:ea typeface="印品黑体" panose="00000500000000000000" pitchFamily="2" charset="-122"/>
                <a:cs typeface="Arial" panose="020B0604020202020204" pitchFamily="34" charset="0"/>
              </a:rPr>
              <a:t>CẤU TRÚC TẾ BÀO</a:t>
            </a:r>
            <a:endParaRPr lang="zh-CN" altLang="en-US" sz="2400" b="0" kern="0" dirty="0">
              <a:latin typeface="Arial" panose="020B0604020202020204" pitchFamily="34" charset="0"/>
              <a:ea typeface="印品黑体" panose="00000500000000000000" pitchFamily="2" charset="-122"/>
              <a:cs typeface="Arial" panose="020B0604020202020204" pitchFamily="34" charset="0"/>
            </a:endParaRPr>
          </a:p>
        </p:txBody>
      </p:sp>
      <p:sp>
        <p:nvSpPr>
          <p:cNvPr id="20" name="Rectangle 4">
            <a:extLst>
              <a:ext uri="{FF2B5EF4-FFF2-40B4-BE49-F238E27FC236}">
                <a16:creationId xmlns:a16="http://schemas.microsoft.com/office/drawing/2014/main" id="{FC0B867D-E62B-43F0-9A07-0A1F257F49D0}"/>
              </a:ext>
            </a:extLst>
          </p:cNvPr>
          <p:cNvSpPr txBox="1">
            <a:spLocks noChangeArrowheads="1"/>
          </p:cNvSpPr>
          <p:nvPr/>
        </p:nvSpPr>
        <p:spPr bwMode="auto">
          <a:xfrm>
            <a:off x="-15330" y="69958"/>
            <a:ext cx="2005695" cy="575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4" rIns="68550" bIns="34274"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126">
              <a:defRPr/>
            </a:pPr>
            <a:r>
              <a:rPr lang="en-US" altLang="zh-CN" sz="2400" b="0" kern="0" dirty="0">
                <a:latin typeface="Arial" panose="020B0604020202020204" pitchFamily="34" charset="0"/>
                <a:ea typeface="印品黑体" panose="00000500000000000000" pitchFamily="2" charset="-122"/>
                <a:cs typeface="Arial" panose="020B0604020202020204" pitchFamily="34" charset="0"/>
              </a:rPr>
              <a:t>CHƯƠNG</a:t>
            </a:r>
            <a:endParaRPr lang="zh-CN" altLang="en-US" sz="2400" b="0" kern="0" dirty="0">
              <a:latin typeface="Arial" panose="020B0604020202020204" pitchFamily="34" charset="0"/>
              <a:ea typeface="印品黑体" panose="000005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00"/>
                                        <p:tgtEl>
                                          <p:spTgt spid="20"/>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8" presetClass="emph" presetSubtype="0" fill="hold" nodeType="withEffect">
                                  <p:stCondLst>
                                    <p:cond delay="0"/>
                                  </p:stCondLst>
                                  <p:childTnLst>
                                    <p:animRot by="21600000">
                                      <p:cBhvr>
                                        <p:cTn id="13" dur="500" fill="hold"/>
                                        <p:tgtEl>
                                          <p:spTgt spid="10"/>
                                        </p:tgtEl>
                                        <p:attrNameLst>
                                          <p:attrName>r</p:attrName>
                                        </p:attrNameLst>
                                      </p:cBhvr>
                                    </p:animRot>
                                  </p:childTnLst>
                                </p:cTn>
                              </p:par>
                            </p:childTnLst>
                          </p:cTn>
                        </p:par>
                        <p:par>
                          <p:cTn id="14" fill="hold">
                            <p:stCondLst>
                              <p:cond delay="1200"/>
                            </p:stCondLst>
                            <p:childTnLst>
                              <p:par>
                                <p:cTn id="15" presetID="2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000"/>
                                        <p:tgtEl>
                                          <p:spTgt spid="1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700"/>
                                        <p:tgtEl>
                                          <p:spTgt spid="18"/>
                                        </p:tgtEl>
                                      </p:cBhvr>
                                    </p:animEffect>
                                  </p:childTnLst>
                                </p:cTn>
                              </p:par>
                            </p:childTnLst>
                          </p:cTn>
                        </p:par>
                        <p:par>
                          <p:cTn id="21" fill="hold">
                            <p:stCondLst>
                              <p:cond delay="2200"/>
                            </p:stCondLst>
                            <p:childTnLst>
                              <p:par>
                                <p:cTn id="22" presetID="42"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3700"/>
                            </p:stCondLst>
                            <p:childTnLst>
                              <p:par>
                                <p:cTn id="33" presetID="53" presetClass="entr" presetSubtype="16"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18"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Nhóm 28">
            <a:extLst>
              <a:ext uri="{FF2B5EF4-FFF2-40B4-BE49-F238E27FC236}">
                <a16:creationId xmlns:a16="http://schemas.microsoft.com/office/drawing/2014/main" id="{064014FF-B617-4AD7-AAB4-F0F7302E2ABA}"/>
              </a:ext>
            </a:extLst>
          </p:cNvPr>
          <p:cNvGrpSpPr/>
          <p:nvPr/>
        </p:nvGrpSpPr>
        <p:grpSpPr>
          <a:xfrm>
            <a:off x="260646" y="130968"/>
            <a:ext cx="4167338" cy="484268"/>
            <a:chOff x="260646" y="130968"/>
            <a:chExt cx="4167338" cy="484268"/>
          </a:xfrm>
        </p:grpSpPr>
        <p:sp>
          <p:nvSpPr>
            <p:cNvPr id="30" name="矩形 3">
              <a:extLst>
                <a:ext uri="{FF2B5EF4-FFF2-40B4-BE49-F238E27FC236}">
                  <a16:creationId xmlns:a16="http://schemas.microsoft.com/office/drawing/2014/main" id="{8D09D788-4DD4-47DC-B767-E7F22FE4E34A}"/>
                </a:ext>
              </a:extLst>
            </p:cNvPr>
            <p:cNvSpPr>
              <a:spLocks noChangeArrowheads="1"/>
            </p:cNvSpPr>
            <p:nvPr/>
          </p:nvSpPr>
          <p:spPr bwMode="auto">
            <a:xfrm>
              <a:off x="260646" y="130968"/>
              <a:ext cx="4167338"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defTabSz="914126">
                <a:defRPr/>
              </a:pPr>
              <a:r>
                <a:rPr lang="en-US" altLang="zh-CN" sz="2400" kern="0">
                  <a:solidFill>
                    <a:schemeClr val="tx1">
                      <a:lumMod val="65000"/>
                      <a:lumOff val="35000"/>
                    </a:schemeClr>
                  </a:solidFill>
                  <a:latin typeface="Arial" panose="020B0604020202020204" pitchFamily="34" charset="0"/>
                  <a:ea typeface="印品黑体" panose="00000500000000000000" pitchFamily="2" charset="-122"/>
                  <a:sym typeface="Arial" pitchFamily="34" charset="0"/>
                </a:rPr>
                <a:t>DỪNG LẠI VÀ SUY NGẪM</a:t>
              </a:r>
              <a:endParaRPr lang="zh-CN" altLang="en-US" sz="2400" kern="0" dirty="0">
                <a:solidFill>
                  <a:schemeClr val="tx1">
                    <a:lumMod val="65000"/>
                    <a:lumOff val="35000"/>
                  </a:schemeClr>
                </a:solidFill>
                <a:latin typeface="Arial" panose="020B0604020202020204" pitchFamily="34" charset="0"/>
                <a:ea typeface="印品黑体" panose="00000500000000000000" pitchFamily="2" charset="-122"/>
                <a:sym typeface="Arial" pitchFamily="34" charset="0"/>
              </a:endParaRPr>
            </a:p>
          </p:txBody>
        </p:sp>
        <p:grpSp>
          <p:nvGrpSpPr>
            <p:cNvPr id="31" name="组合 52">
              <a:extLst>
                <a:ext uri="{FF2B5EF4-FFF2-40B4-BE49-F238E27FC236}">
                  <a16:creationId xmlns:a16="http://schemas.microsoft.com/office/drawing/2014/main" id="{4891B45C-A5A3-4285-BE77-35816C137356}"/>
                </a:ext>
              </a:extLst>
            </p:cNvPr>
            <p:cNvGrpSpPr/>
            <p:nvPr/>
          </p:nvGrpSpPr>
          <p:grpSpPr>
            <a:xfrm>
              <a:off x="260646" y="569531"/>
              <a:ext cx="1027808" cy="45705"/>
              <a:chOff x="688893" y="2574256"/>
              <a:chExt cx="7739508" cy="81111"/>
            </a:xfrm>
          </p:grpSpPr>
          <p:sp>
            <p:nvSpPr>
              <p:cNvPr id="32" name="Rectangle 4">
                <a:extLst>
                  <a:ext uri="{FF2B5EF4-FFF2-40B4-BE49-F238E27FC236}">
                    <a16:creationId xmlns:a16="http://schemas.microsoft.com/office/drawing/2014/main" id="{F2CC835D-CC57-47D4-905F-B4B776956EF1}"/>
                  </a:ext>
                </a:extLst>
              </p:cNvPr>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3" name="Rectangle 5">
                <a:extLst>
                  <a:ext uri="{FF2B5EF4-FFF2-40B4-BE49-F238E27FC236}">
                    <a16:creationId xmlns:a16="http://schemas.microsoft.com/office/drawing/2014/main" id="{1544BC5E-7F6C-418B-92D4-33BB96FB90E3}"/>
                  </a:ext>
                </a:extLst>
              </p:cNvPr>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4" name="Rectangle 6">
                <a:extLst>
                  <a:ext uri="{FF2B5EF4-FFF2-40B4-BE49-F238E27FC236}">
                    <a16:creationId xmlns:a16="http://schemas.microsoft.com/office/drawing/2014/main" id="{8614A9F2-0FF9-4675-8507-3BCDDB259186}"/>
                  </a:ext>
                </a:extLst>
              </p:cNvPr>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5" name="Rectangle 7">
                <a:extLst>
                  <a:ext uri="{FF2B5EF4-FFF2-40B4-BE49-F238E27FC236}">
                    <a16:creationId xmlns:a16="http://schemas.microsoft.com/office/drawing/2014/main" id="{D2FAB124-B6A2-4192-89C7-8061CEA57DBE}"/>
                  </a:ext>
                </a:extLst>
              </p:cNvPr>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6" name="Rectangle 8">
                <a:extLst>
                  <a:ext uri="{FF2B5EF4-FFF2-40B4-BE49-F238E27FC236}">
                    <a16:creationId xmlns:a16="http://schemas.microsoft.com/office/drawing/2014/main" id="{E0255688-ED00-4296-9310-62DBC9813B5A}"/>
                  </a:ext>
                </a:extLst>
              </p:cNvPr>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grpSp>
      </p:grpSp>
      <p:cxnSp>
        <p:nvCxnSpPr>
          <p:cNvPr id="54" name="直接连接符 45">
            <a:extLst>
              <a:ext uri="{FF2B5EF4-FFF2-40B4-BE49-F238E27FC236}">
                <a16:creationId xmlns:a16="http://schemas.microsoft.com/office/drawing/2014/main" id="{05F49E3B-BBF7-4BAB-BE74-5A2B4DD07E7C}"/>
              </a:ext>
            </a:extLst>
          </p:cNvPr>
          <p:cNvCxnSpPr/>
          <p:nvPr/>
        </p:nvCxnSpPr>
        <p:spPr>
          <a:xfrm>
            <a:off x="2439058" y="569531"/>
            <a:ext cx="5560884" cy="0"/>
          </a:xfrm>
          <a:prstGeom prst="line">
            <a:avLst/>
          </a:prstGeom>
          <a:noFill/>
          <a:ln w="9525" cap="flat" cmpd="sng" algn="ctr">
            <a:solidFill>
              <a:srgbClr val="FFFFFF">
                <a:lumMod val="50000"/>
              </a:srgbClr>
            </a:solidFill>
            <a:prstDash val="solid"/>
          </a:ln>
          <a:effectLst/>
        </p:spPr>
      </p:cxnSp>
      <p:grpSp>
        <p:nvGrpSpPr>
          <p:cNvPr id="21" name="组合 73">
            <a:extLst>
              <a:ext uri="{FF2B5EF4-FFF2-40B4-BE49-F238E27FC236}">
                <a16:creationId xmlns:a16="http://schemas.microsoft.com/office/drawing/2014/main" id="{7982C3B9-AA7F-40AE-BAF5-E45BAA808C9D}"/>
              </a:ext>
            </a:extLst>
          </p:cNvPr>
          <p:cNvGrpSpPr/>
          <p:nvPr/>
        </p:nvGrpSpPr>
        <p:grpSpPr>
          <a:xfrm>
            <a:off x="290569" y="880038"/>
            <a:ext cx="8626257" cy="4032444"/>
            <a:chOff x="4304043" y="1286668"/>
            <a:chExt cx="3837944" cy="2757793"/>
          </a:xfrm>
          <a:effectLst>
            <a:outerShdw blurRad="381000" dist="254000" dir="8100000" algn="tr" rotWithShape="0">
              <a:prstClr val="black">
                <a:alpha val="40000"/>
              </a:prstClr>
            </a:outerShdw>
          </a:effectLst>
        </p:grpSpPr>
        <p:sp>
          <p:nvSpPr>
            <p:cNvPr id="22" name="圆角矩形 74">
              <a:extLst>
                <a:ext uri="{FF2B5EF4-FFF2-40B4-BE49-F238E27FC236}">
                  <a16:creationId xmlns:a16="http://schemas.microsoft.com/office/drawing/2014/main" id="{7980150D-B35A-494A-B2E9-907D39FD06B3}"/>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dirty="0">
                <a:latin typeface="Arial" panose="020B0604020202020204" pitchFamily="34" charset="0"/>
                <a:ea typeface="印品黑体" panose="00000500000000000000" pitchFamily="2" charset="-122"/>
              </a:endParaRPr>
            </a:p>
          </p:txBody>
        </p:sp>
        <p:sp>
          <p:nvSpPr>
            <p:cNvPr id="23" name="圆角矩形 75">
              <a:extLst>
                <a:ext uri="{FF2B5EF4-FFF2-40B4-BE49-F238E27FC236}">
                  <a16:creationId xmlns:a16="http://schemas.microsoft.com/office/drawing/2014/main" id="{8373A378-A11C-4BBA-A85B-A4E006537455}"/>
                </a:ext>
              </a:extLst>
            </p:cNvPr>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zh-CN" altLang="en-US" sz="1798" dirty="0">
                <a:latin typeface="Arial" panose="020B0604020202020204" pitchFamily="34" charset="0"/>
                <a:ea typeface="印品黑体" panose="00000500000000000000" pitchFamily="2" charset="-122"/>
              </a:endParaRPr>
            </a:p>
          </p:txBody>
        </p:sp>
      </p:grpSp>
      <p:sp>
        <p:nvSpPr>
          <p:cNvPr id="24" name="矩形 76">
            <a:extLst>
              <a:ext uri="{FF2B5EF4-FFF2-40B4-BE49-F238E27FC236}">
                <a16:creationId xmlns:a16="http://schemas.microsoft.com/office/drawing/2014/main" id="{209CA431-B696-452E-8BBE-EA0265C0430F}"/>
              </a:ext>
            </a:extLst>
          </p:cNvPr>
          <p:cNvSpPr/>
          <p:nvPr/>
        </p:nvSpPr>
        <p:spPr>
          <a:xfrm>
            <a:off x="646266" y="1491630"/>
            <a:ext cx="8030190" cy="3024336"/>
          </a:xfrm>
          <a:prstGeom prst="rect">
            <a:avLst/>
          </a:prstGeom>
          <a:no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1. </a:t>
            </a:r>
            <a:r>
              <a:rPr lang="vi-VN" dirty="0">
                <a:solidFill>
                  <a:schemeClr val="tx1"/>
                </a:solidFill>
                <a:latin typeface="Times New Roman" panose="02020603050405020304" pitchFamily="18" charset="0"/>
                <a:cs typeface="Times New Roman" panose="02020603050405020304" pitchFamily="18" charset="0"/>
              </a:rPr>
              <a:t>Đặc điểm chung của tế bào nhân sơ:</a:t>
            </a:r>
          </a:p>
          <a:p>
            <a:r>
              <a:rPr lang="vi-VN" dirty="0">
                <a:solidFill>
                  <a:schemeClr val="tx1"/>
                </a:solidFill>
                <a:latin typeface="Times New Roman" panose="02020603050405020304" pitchFamily="18" charset="0"/>
                <a:cs typeface="Times New Roman" panose="02020603050405020304" pitchFamily="18" charset="0"/>
              </a:rPr>
              <a:t>+ Có kích thước nhỏ (1 µm đến 5 µm), thường chỉ quan sát được dưới kính hiển vi.</a:t>
            </a:r>
          </a:p>
          <a:p>
            <a:r>
              <a:rPr lang="vi-VN" dirty="0">
                <a:solidFill>
                  <a:schemeClr val="tx1"/>
                </a:solidFill>
                <a:latin typeface="Times New Roman" panose="02020603050405020304" pitchFamily="18" charset="0"/>
                <a:cs typeface="Times New Roman" panose="02020603050405020304" pitchFamily="18" charset="0"/>
              </a:rPr>
              <a:t>+ Tỉ lệ S/V (tỉ lệ diện tích bề mặt trên thể tích) của tế bào lớn sẽ giúp tế bào trao đổi chất với môi trường một cách nhanh chóng làm cho tế bào sinh trưởng và sinh sản nhanh hơn so với những tế bào có cùng hình dạng nhưng có kích thước lớn hơn.</a:t>
            </a: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 </a:t>
            </a:r>
            <a:r>
              <a:rPr lang="vi-VN" dirty="0">
                <a:solidFill>
                  <a:schemeClr val="tx1"/>
                </a:solidFill>
                <a:latin typeface="Times New Roman" panose="02020603050405020304" pitchFamily="18" charset="0"/>
                <a:cs typeface="Times New Roman" panose="02020603050405020304" pitchFamily="18" charset="0"/>
              </a:rPr>
              <a:t>Chưa có nhân hoàn chỉnh, chưa có màng nhân ngăn cách giữa chất nhân và tế bào chất.</a:t>
            </a:r>
          </a:p>
          <a:p>
            <a:r>
              <a:rPr lang="vi-VN" dirty="0">
                <a:solidFill>
                  <a:schemeClr val="tx1"/>
                </a:solidFill>
                <a:latin typeface="Times New Roman" panose="02020603050405020304" pitchFamily="18" charset="0"/>
                <a:cs typeface="Times New Roman" panose="02020603050405020304" pitchFamily="18" charset="0"/>
              </a:rPr>
              <a:t>+ Chưa có hệ thống nội màng, chưa có các bào quan có màng bao bọc và bộ khung xương tế bào.</a:t>
            </a:r>
          </a:p>
          <a:p>
            <a:r>
              <a:rPr lang="vi-VN" dirty="0">
                <a:solidFill>
                  <a:schemeClr val="tx1"/>
                </a:solidFill>
                <a:latin typeface="Times New Roman" panose="02020603050405020304" pitchFamily="18" charset="0"/>
                <a:cs typeface="Times New Roman" panose="02020603050405020304" pitchFamily="18" charset="0"/>
              </a:rPr>
              <a:t>+ Tế bào nhân sơ có cấu trúc đơn giản, có nhiều hình dạng khác nhau, phổ biến nhất là hình cầu, hình que và hình xoắn.</a:t>
            </a:r>
          </a:p>
          <a:p>
            <a:endParaRPr lang="vi-VN" dirty="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buAutoNum type="arabicPeriod"/>
            </a:pPr>
            <a:endParaRPr lang="en-US" altLang="zh-CN" sz="2400" dirty="0">
              <a:solidFill>
                <a:schemeClr val="tx1"/>
              </a:solidFill>
              <a:latin typeface="Times New Roman" panose="02020603050405020304" pitchFamily="18" charset="0"/>
              <a:ea typeface="印品黑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993017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extLst mod="1">
    <p:ext uri="{E180D4A7-C9FB-4DFB-919C-405C955672EB}">
      <p14:showEvtLst xmlns:p14="http://schemas.microsoft.com/office/powerpoint/2010/main">
        <p14:playEvt time="0" objId="30"/>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Nhóm 28">
            <a:extLst>
              <a:ext uri="{FF2B5EF4-FFF2-40B4-BE49-F238E27FC236}">
                <a16:creationId xmlns:a16="http://schemas.microsoft.com/office/drawing/2014/main" id="{064014FF-B617-4AD7-AAB4-F0F7302E2ABA}"/>
              </a:ext>
            </a:extLst>
          </p:cNvPr>
          <p:cNvGrpSpPr/>
          <p:nvPr/>
        </p:nvGrpSpPr>
        <p:grpSpPr>
          <a:xfrm>
            <a:off x="260646" y="130968"/>
            <a:ext cx="4167338" cy="484268"/>
            <a:chOff x="260646" y="130968"/>
            <a:chExt cx="4167338" cy="484268"/>
          </a:xfrm>
        </p:grpSpPr>
        <p:sp>
          <p:nvSpPr>
            <p:cNvPr id="30" name="矩形 3">
              <a:extLst>
                <a:ext uri="{FF2B5EF4-FFF2-40B4-BE49-F238E27FC236}">
                  <a16:creationId xmlns:a16="http://schemas.microsoft.com/office/drawing/2014/main" id="{8D09D788-4DD4-47DC-B767-E7F22FE4E34A}"/>
                </a:ext>
              </a:extLst>
            </p:cNvPr>
            <p:cNvSpPr>
              <a:spLocks noChangeArrowheads="1"/>
            </p:cNvSpPr>
            <p:nvPr/>
          </p:nvSpPr>
          <p:spPr bwMode="auto">
            <a:xfrm>
              <a:off x="260646" y="130968"/>
              <a:ext cx="4167338"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defTabSz="914126">
                <a:defRPr/>
              </a:pPr>
              <a:r>
                <a:rPr lang="en-US" altLang="zh-CN" sz="2400" kern="0">
                  <a:solidFill>
                    <a:schemeClr val="tx1">
                      <a:lumMod val="65000"/>
                      <a:lumOff val="35000"/>
                    </a:schemeClr>
                  </a:solidFill>
                  <a:latin typeface="Arial" panose="020B0604020202020204" pitchFamily="34" charset="0"/>
                  <a:ea typeface="印品黑体" panose="00000500000000000000" pitchFamily="2" charset="-122"/>
                  <a:sym typeface="Arial" pitchFamily="34" charset="0"/>
                </a:rPr>
                <a:t>DỪNG LẠI VÀ SUY NGẪM</a:t>
              </a:r>
              <a:endParaRPr lang="zh-CN" altLang="en-US" sz="2400" kern="0" dirty="0">
                <a:solidFill>
                  <a:schemeClr val="tx1">
                    <a:lumMod val="65000"/>
                    <a:lumOff val="35000"/>
                  </a:schemeClr>
                </a:solidFill>
                <a:latin typeface="Arial" panose="020B0604020202020204" pitchFamily="34" charset="0"/>
                <a:ea typeface="印品黑体" panose="00000500000000000000" pitchFamily="2" charset="-122"/>
                <a:sym typeface="Arial" pitchFamily="34" charset="0"/>
              </a:endParaRPr>
            </a:p>
          </p:txBody>
        </p:sp>
        <p:grpSp>
          <p:nvGrpSpPr>
            <p:cNvPr id="31" name="组合 52">
              <a:extLst>
                <a:ext uri="{FF2B5EF4-FFF2-40B4-BE49-F238E27FC236}">
                  <a16:creationId xmlns:a16="http://schemas.microsoft.com/office/drawing/2014/main" id="{4891B45C-A5A3-4285-BE77-35816C137356}"/>
                </a:ext>
              </a:extLst>
            </p:cNvPr>
            <p:cNvGrpSpPr/>
            <p:nvPr/>
          </p:nvGrpSpPr>
          <p:grpSpPr>
            <a:xfrm>
              <a:off x="260646" y="569531"/>
              <a:ext cx="1027808" cy="45705"/>
              <a:chOff x="688893" y="2574256"/>
              <a:chExt cx="7739508" cy="81111"/>
            </a:xfrm>
          </p:grpSpPr>
          <p:sp>
            <p:nvSpPr>
              <p:cNvPr id="32" name="Rectangle 4">
                <a:extLst>
                  <a:ext uri="{FF2B5EF4-FFF2-40B4-BE49-F238E27FC236}">
                    <a16:creationId xmlns:a16="http://schemas.microsoft.com/office/drawing/2014/main" id="{F2CC835D-CC57-47D4-905F-B4B776956EF1}"/>
                  </a:ext>
                </a:extLst>
              </p:cNvPr>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3" name="Rectangle 5">
                <a:extLst>
                  <a:ext uri="{FF2B5EF4-FFF2-40B4-BE49-F238E27FC236}">
                    <a16:creationId xmlns:a16="http://schemas.microsoft.com/office/drawing/2014/main" id="{1544BC5E-7F6C-418B-92D4-33BB96FB90E3}"/>
                  </a:ext>
                </a:extLst>
              </p:cNvPr>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4" name="Rectangle 6">
                <a:extLst>
                  <a:ext uri="{FF2B5EF4-FFF2-40B4-BE49-F238E27FC236}">
                    <a16:creationId xmlns:a16="http://schemas.microsoft.com/office/drawing/2014/main" id="{8614A9F2-0FF9-4675-8507-3BCDDB259186}"/>
                  </a:ext>
                </a:extLst>
              </p:cNvPr>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5" name="Rectangle 7">
                <a:extLst>
                  <a:ext uri="{FF2B5EF4-FFF2-40B4-BE49-F238E27FC236}">
                    <a16:creationId xmlns:a16="http://schemas.microsoft.com/office/drawing/2014/main" id="{D2FAB124-B6A2-4192-89C7-8061CEA57DBE}"/>
                  </a:ext>
                </a:extLst>
              </p:cNvPr>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6" name="Rectangle 8">
                <a:extLst>
                  <a:ext uri="{FF2B5EF4-FFF2-40B4-BE49-F238E27FC236}">
                    <a16:creationId xmlns:a16="http://schemas.microsoft.com/office/drawing/2014/main" id="{E0255688-ED00-4296-9310-62DBC9813B5A}"/>
                  </a:ext>
                </a:extLst>
              </p:cNvPr>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grpSp>
      </p:grpSp>
      <p:cxnSp>
        <p:nvCxnSpPr>
          <p:cNvPr id="54" name="直接连接符 45">
            <a:extLst>
              <a:ext uri="{FF2B5EF4-FFF2-40B4-BE49-F238E27FC236}">
                <a16:creationId xmlns:a16="http://schemas.microsoft.com/office/drawing/2014/main" id="{05F49E3B-BBF7-4BAB-BE74-5A2B4DD07E7C}"/>
              </a:ext>
            </a:extLst>
          </p:cNvPr>
          <p:cNvCxnSpPr/>
          <p:nvPr/>
        </p:nvCxnSpPr>
        <p:spPr>
          <a:xfrm>
            <a:off x="2439058" y="569531"/>
            <a:ext cx="5560884" cy="0"/>
          </a:xfrm>
          <a:prstGeom prst="line">
            <a:avLst/>
          </a:prstGeom>
          <a:noFill/>
          <a:ln w="9525" cap="flat" cmpd="sng" algn="ctr">
            <a:solidFill>
              <a:srgbClr val="FFFFFF">
                <a:lumMod val="50000"/>
              </a:srgbClr>
            </a:solidFill>
            <a:prstDash val="solid"/>
          </a:ln>
          <a:effectLst/>
        </p:spPr>
      </p:cxnSp>
      <p:grpSp>
        <p:nvGrpSpPr>
          <p:cNvPr id="21" name="组合 73">
            <a:extLst>
              <a:ext uri="{FF2B5EF4-FFF2-40B4-BE49-F238E27FC236}">
                <a16:creationId xmlns:a16="http://schemas.microsoft.com/office/drawing/2014/main" id="{7982C3B9-AA7F-40AE-BAF5-E45BAA808C9D}"/>
              </a:ext>
            </a:extLst>
          </p:cNvPr>
          <p:cNvGrpSpPr/>
          <p:nvPr/>
        </p:nvGrpSpPr>
        <p:grpSpPr>
          <a:xfrm>
            <a:off x="290569" y="880038"/>
            <a:ext cx="8626257" cy="4032444"/>
            <a:chOff x="4304043" y="1286668"/>
            <a:chExt cx="3837944" cy="2757793"/>
          </a:xfrm>
          <a:effectLst>
            <a:outerShdw blurRad="381000" dist="254000" dir="8100000" algn="tr" rotWithShape="0">
              <a:prstClr val="black">
                <a:alpha val="40000"/>
              </a:prstClr>
            </a:outerShdw>
          </a:effectLst>
        </p:grpSpPr>
        <p:sp>
          <p:nvSpPr>
            <p:cNvPr id="22" name="圆角矩形 74">
              <a:extLst>
                <a:ext uri="{FF2B5EF4-FFF2-40B4-BE49-F238E27FC236}">
                  <a16:creationId xmlns:a16="http://schemas.microsoft.com/office/drawing/2014/main" id="{7980150D-B35A-494A-B2E9-907D39FD06B3}"/>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dirty="0">
                <a:latin typeface="Arial" panose="020B0604020202020204" pitchFamily="34" charset="0"/>
                <a:ea typeface="印品黑体" panose="00000500000000000000" pitchFamily="2" charset="-122"/>
              </a:endParaRPr>
            </a:p>
          </p:txBody>
        </p:sp>
        <p:sp>
          <p:nvSpPr>
            <p:cNvPr id="23" name="圆角矩形 75">
              <a:extLst>
                <a:ext uri="{FF2B5EF4-FFF2-40B4-BE49-F238E27FC236}">
                  <a16:creationId xmlns:a16="http://schemas.microsoft.com/office/drawing/2014/main" id="{8373A378-A11C-4BBA-A85B-A4E006537455}"/>
                </a:ext>
              </a:extLst>
            </p:cNvPr>
            <p:cNvSpPr/>
            <p:nvPr/>
          </p:nvSpPr>
          <p:spPr>
            <a:xfrm>
              <a:off x="4351930" y="1330004"/>
              <a:ext cx="3742172" cy="2492526"/>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400" dirty="0">
                <a:solidFill>
                  <a:schemeClr val="tx1"/>
                </a:solidFill>
                <a:latin typeface="Times New Roman" panose="02020603050405020304" pitchFamily="18" charset="0"/>
                <a:cs typeface="Times New Roman" panose="02020603050405020304" pitchFamily="18" charset="0"/>
              </a:endParaRPr>
            </a:p>
            <a:p>
              <a:r>
                <a:rPr lang="vi-VN" sz="2400" b="0" dirty="0">
                  <a:solidFill>
                    <a:schemeClr val="tx1"/>
                  </a:solidFill>
                  <a:effectLst/>
                  <a:latin typeface="Times New Roman" panose="02020603050405020304" pitchFamily="18" charset="0"/>
                  <a:cs typeface="Times New Roman" panose="02020603050405020304" pitchFamily="18" charset="0"/>
                </a:rPr>
                <a:t>Loại tế bào này được gọi là tế bào nhân sơ bởi vì: </a:t>
              </a:r>
              <a:r>
                <a:rPr lang="vi-VN" sz="2400" b="0" i="0" dirty="0">
                  <a:solidFill>
                    <a:schemeClr val="tx1"/>
                  </a:solidFill>
                  <a:effectLst/>
                  <a:latin typeface="Times New Roman" panose="02020603050405020304" pitchFamily="18" charset="0"/>
                  <a:cs typeface="Times New Roman" panose="02020603050405020304" pitchFamily="18" charset="0"/>
                </a:rPr>
                <a:t>Loại tế bào này có nhân chưa hoàn chỉnh, vật chất di truyền chưa được bao bọc bởi màng ngăn cách với tế bào chất mà nằm lẫn trong tế bào chất. Vậy nên, vùng chứa vật chất di truyền ở loại tế bào này được gọi là vùng nhân chứ chưa phải nhân.</a:t>
              </a:r>
              <a:endParaRPr lang="zh-CN" altLang="en-US" sz="2400" dirty="0">
                <a:solidFill>
                  <a:schemeClr val="tx1"/>
                </a:solidFill>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24" name="矩形 76">
            <a:extLst>
              <a:ext uri="{FF2B5EF4-FFF2-40B4-BE49-F238E27FC236}">
                <a16:creationId xmlns:a16="http://schemas.microsoft.com/office/drawing/2014/main" id="{209CA431-B696-452E-8BBE-EA0265C0430F}"/>
              </a:ext>
            </a:extLst>
          </p:cNvPr>
          <p:cNvSpPr/>
          <p:nvPr/>
        </p:nvSpPr>
        <p:spPr>
          <a:xfrm>
            <a:off x="646265" y="1190542"/>
            <a:ext cx="8300307" cy="4032446"/>
          </a:xfrm>
          <a:prstGeom prst="rect">
            <a:avLst/>
          </a:prstGeom>
          <a:no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US" altLang="zh-CN" sz="2400" dirty="0">
              <a:solidFill>
                <a:schemeClr val="tx1"/>
              </a:solidFill>
              <a:latin typeface="Arial" panose="020B0604020202020204" pitchFamily="34" charset="0"/>
              <a:ea typeface="印品黑体" panose="00000500000000000000" pitchFamily="2" charset="-122"/>
            </a:endParaRPr>
          </a:p>
        </p:txBody>
      </p:sp>
    </p:spTree>
    <p:extLst>
      <p:ext uri="{BB962C8B-B14F-4D97-AF65-F5344CB8AC3E}">
        <p14:creationId xmlns:p14="http://schemas.microsoft.com/office/powerpoint/2010/main" val="3896827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10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extLst mod="1">
    <p:ext uri="{E180D4A7-C9FB-4DFB-919C-405C955672EB}">
      <p14:showEvtLst xmlns:p14="http://schemas.microsoft.com/office/powerpoint/2010/main">
        <p14:playEvt time="0" objId="30"/>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Nhóm 28">
            <a:extLst>
              <a:ext uri="{FF2B5EF4-FFF2-40B4-BE49-F238E27FC236}">
                <a16:creationId xmlns:a16="http://schemas.microsoft.com/office/drawing/2014/main" id="{064014FF-B617-4AD7-AAB4-F0F7302E2ABA}"/>
              </a:ext>
            </a:extLst>
          </p:cNvPr>
          <p:cNvGrpSpPr/>
          <p:nvPr/>
        </p:nvGrpSpPr>
        <p:grpSpPr>
          <a:xfrm>
            <a:off x="260646" y="130968"/>
            <a:ext cx="4167338" cy="484268"/>
            <a:chOff x="260646" y="130968"/>
            <a:chExt cx="4167338" cy="484268"/>
          </a:xfrm>
        </p:grpSpPr>
        <p:sp>
          <p:nvSpPr>
            <p:cNvPr id="30" name="矩形 3">
              <a:extLst>
                <a:ext uri="{FF2B5EF4-FFF2-40B4-BE49-F238E27FC236}">
                  <a16:creationId xmlns:a16="http://schemas.microsoft.com/office/drawing/2014/main" id="{8D09D788-4DD4-47DC-B767-E7F22FE4E34A}"/>
                </a:ext>
              </a:extLst>
            </p:cNvPr>
            <p:cNvSpPr>
              <a:spLocks noChangeArrowheads="1"/>
            </p:cNvSpPr>
            <p:nvPr/>
          </p:nvSpPr>
          <p:spPr bwMode="auto">
            <a:xfrm>
              <a:off x="260646" y="130968"/>
              <a:ext cx="4167338"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defTabSz="914126">
                <a:defRPr/>
              </a:pPr>
              <a:r>
                <a:rPr lang="en-US" altLang="zh-CN" sz="2400" kern="0">
                  <a:solidFill>
                    <a:schemeClr val="tx1">
                      <a:lumMod val="65000"/>
                      <a:lumOff val="35000"/>
                    </a:schemeClr>
                  </a:solidFill>
                  <a:latin typeface="Arial" panose="020B0604020202020204" pitchFamily="34" charset="0"/>
                  <a:ea typeface="印品黑体" panose="00000500000000000000" pitchFamily="2" charset="-122"/>
                  <a:sym typeface="Arial" pitchFamily="34" charset="0"/>
                </a:rPr>
                <a:t>DỪNG LẠI VÀ SUY NGẪM</a:t>
              </a:r>
              <a:endParaRPr lang="zh-CN" altLang="en-US" sz="2400" kern="0" dirty="0">
                <a:solidFill>
                  <a:schemeClr val="tx1">
                    <a:lumMod val="65000"/>
                    <a:lumOff val="35000"/>
                  </a:schemeClr>
                </a:solidFill>
                <a:latin typeface="Arial" panose="020B0604020202020204" pitchFamily="34" charset="0"/>
                <a:ea typeface="印品黑体" panose="00000500000000000000" pitchFamily="2" charset="-122"/>
                <a:sym typeface="Arial" pitchFamily="34" charset="0"/>
              </a:endParaRPr>
            </a:p>
          </p:txBody>
        </p:sp>
        <p:grpSp>
          <p:nvGrpSpPr>
            <p:cNvPr id="31" name="组合 52">
              <a:extLst>
                <a:ext uri="{FF2B5EF4-FFF2-40B4-BE49-F238E27FC236}">
                  <a16:creationId xmlns:a16="http://schemas.microsoft.com/office/drawing/2014/main" id="{4891B45C-A5A3-4285-BE77-35816C137356}"/>
                </a:ext>
              </a:extLst>
            </p:cNvPr>
            <p:cNvGrpSpPr/>
            <p:nvPr/>
          </p:nvGrpSpPr>
          <p:grpSpPr>
            <a:xfrm>
              <a:off x="260646" y="569531"/>
              <a:ext cx="1027808" cy="45705"/>
              <a:chOff x="688893" y="2574256"/>
              <a:chExt cx="7739508" cy="81111"/>
            </a:xfrm>
          </p:grpSpPr>
          <p:sp>
            <p:nvSpPr>
              <p:cNvPr id="32" name="Rectangle 4">
                <a:extLst>
                  <a:ext uri="{FF2B5EF4-FFF2-40B4-BE49-F238E27FC236}">
                    <a16:creationId xmlns:a16="http://schemas.microsoft.com/office/drawing/2014/main" id="{F2CC835D-CC57-47D4-905F-B4B776956EF1}"/>
                  </a:ext>
                </a:extLst>
              </p:cNvPr>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3" name="Rectangle 5">
                <a:extLst>
                  <a:ext uri="{FF2B5EF4-FFF2-40B4-BE49-F238E27FC236}">
                    <a16:creationId xmlns:a16="http://schemas.microsoft.com/office/drawing/2014/main" id="{1544BC5E-7F6C-418B-92D4-33BB96FB90E3}"/>
                  </a:ext>
                </a:extLst>
              </p:cNvPr>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4" name="Rectangle 6">
                <a:extLst>
                  <a:ext uri="{FF2B5EF4-FFF2-40B4-BE49-F238E27FC236}">
                    <a16:creationId xmlns:a16="http://schemas.microsoft.com/office/drawing/2014/main" id="{8614A9F2-0FF9-4675-8507-3BCDDB259186}"/>
                  </a:ext>
                </a:extLst>
              </p:cNvPr>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5" name="Rectangle 7">
                <a:extLst>
                  <a:ext uri="{FF2B5EF4-FFF2-40B4-BE49-F238E27FC236}">
                    <a16:creationId xmlns:a16="http://schemas.microsoft.com/office/drawing/2014/main" id="{D2FAB124-B6A2-4192-89C7-8061CEA57DBE}"/>
                  </a:ext>
                </a:extLst>
              </p:cNvPr>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6" name="Rectangle 8">
                <a:extLst>
                  <a:ext uri="{FF2B5EF4-FFF2-40B4-BE49-F238E27FC236}">
                    <a16:creationId xmlns:a16="http://schemas.microsoft.com/office/drawing/2014/main" id="{E0255688-ED00-4296-9310-62DBC9813B5A}"/>
                  </a:ext>
                </a:extLst>
              </p:cNvPr>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grpSp>
      </p:grpSp>
      <p:cxnSp>
        <p:nvCxnSpPr>
          <p:cNvPr id="54" name="直接连接符 45">
            <a:extLst>
              <a:ext uri="{FF2B5EF4-FFF2-40B4-BE49-F238E27FC236}">
                <a16:creationId xmlns:a16="http://schemas.microsoft.com/office/drawing/2014/main" id="{05F49E3B-BBF7-4BAB-BE74-5A2B4DD07E7C}"/>
              </a:ext>
            </a:extLst>
          </p:cNvPr>
          <p:cNvCxnSpPr/>
          <p:nvPr/>
        </p:nvCxnSpPr>
        <p:spPr>
          <a:xfrm>
            <a:off x="2439058" y="569531"/>
            <a:ext cx="5560884" cy="0"/>
          </a:xfrm>
          <a:prstGeom prst="line">
            <a:avLst/>
          </a:prstGeom>
          <a:noFill/>
          <a:ln w="9525" cap="flat" cmpd="sng" algn="ctr">
            <a:solidFill>
              <a:srgbClr val="FFFFFF">
                <a:lumMod val="50000"/>
              </a:srgbClr>
            </a:solidFill>
            <a:prstDash val="solid"/>
          </a:ln>
          <a:effectLst/>
        </p:spPr>
      </p:cxnSp>
      <p:grpSp>
        <p:nvGrpSpPr>
          <p:cNvPr id="21" name="组合 73">
            <a:extLst>
              <a:ext uri="{FF2B5EF4-FFF2-40B4-BE49-F238E27FC236}">
                <a16:creationId xmlns:a16="http://schemas.microsoft.com/office/drawing/2014/main" id="{7982C3B9-AA7F-40AE-BAF5-E45BAA808C9D}"/>
              </a:ext>
            </a:extLst>
          </p:cNvPr>
          <p:cNvGrpSpPr/>
          <p:nvPr/>
        </p:nvGrpSpPr>
        <p:grpSpPr>
          <a:xfrm>
            <a:off x="260646" y="1111056"/>
            <a:ext cx="8626257" cy="4032444"/>
            <a:chOff x="4304043" y="1286668"/>
            <a:chExt cx="3837944" cy="2757793"/>
          </a:xfrm>
          <a:effectLst>
            <a:outerShdw blurRad="381000" dist="254000" dir="8100000" algn="tr" rotWithShape="0">
              <a:prstClr val="black">
                <a:alpha val="40000"/>
              </a:prstClr>
            </a:outerShdw>
          </a:effectLst>
        </p:grpSpPr>
        <p:sp>
          <p:nvSpPr>
            <p:cNvPr id="22" name="圆角矩形 74">
              <a:extLst>
                <a:ext uri="{FF2B5EF4-FFF2-40B4-BE49-F238E27FC236}">
                  <a16:creationId xmlns:a16="http://schemas.microsoft.com/office/drawing/2014/main" id="{7980150D-B35A-494A-B2E9-907D39FD06B3}"/>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23" name="圆角矩形 75">
              <a:extLst>
                <a:ext uri="{FF2B5EF4-FFF2-40B4-BE49-F238E27FC236}">
                  <a16:creationId xmlns:a16="http://schemas.microsoft.com/office/drawing/2014/main" id="{8373A378-A11C-4BBA-A85B-A4E006537455}"/>
                </a:ext>
              </a:extLst>
            </p:cNvPr>
            <p:cNvSpPr/>
            <p:nvPr/>
          </p:nvSpPr>
          <p:spPr>
            <a:xfrm>
              <a:off x="4336195" y="131792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0" i="0" dirty="0">
                  <a:solidFill>
                    <a:srgbClr val="000000"/>
                  </a:solidFill>
                  <a:effectLst/>
                  <a:latin typeface="Times New Roman" panose="02020603050405020304" pitchFamily="18" charset="0"/>
                  <a:cs typeface="Times New Roman" panose="02020603050405020304" pitchFamily="18" charset="0"/>
                </a:rPr>
                <a:t>2. L</a:t>
              </a:r>
              <a:r>
                <a:rPr lang="vi-VN" sz="2400" b="0" i="0" dirty="0">
                  <a:solidFill>
                    <a:srgbClr val="000000"/>
                  </a:solidFill>
                  <a:effectLst/>
                  <a:latin typeface="Times New Roman" panose="02020603050405020304" pitchFamily="18" charset="0"/>
                  <a:cs typeface="Times New Roman" panose="02020603050405020304" pitchFamily="18" charset="0"/>
                </a:rPr>
                <a:t>oại vi khuẩn A có kích thước 1 µm có tốc độ sinh sản nhanh hơn so với loại vi khuẩn B có kích thước 5 µm. </a:t>
              </a:r>
              <a:endParaRPr lang="en-US" sz="2400" b="0" i="0" dirty="0">
                <a:solidFill>
                  <a:srgbClr val="000000"/>
                </a:solidFill>
                <a:effectLst/>
                <a:latin typeface="Times New Roman" panose="02020603050405020304" pitchFamily="18" charset="0"/>
                <a:cs typeface="Times New Roman" panose="02020603050405020304" pitchFamily="18" charset="0"/>
              </a:endParaRPr>
            </a:p>
            <a:p>
              <a:r>
                <a:rPr lang="vi-VN" sz="2400" b="0" i="0" dirty="0">
                  <a:solidFill>
                    <a:srgbClr val="000000"/>
                  </a:solidFill>
                  <a:effectLst/>
                  <a:latin typeface="Times New Roman" panose="02020603050405020304" pitchFamily="18" charset="0"/>
                  <a:cs typeface="Times New Roman" panose="02020603050405020304" pitchFamily="18" charset="0"/>
                </a:rPr>
                <a:t>Bởi vì: Kích thước càng nhỏ thì tỉ lệ S/V sẽ lớn sẽ giúp tế bào trao đổi chất với môi trường một cách nhanh chóng, nhờ đó tốc độ chuyển hóa vật chất và năng lượng nhanh làm cho tế bào sinh trưởng và sinh sản nhanh hơn so với những tế bào có cùng hình dạng nhưng có kích thước lớn hơn.</a:t>
              </a:r>
              <a:endParaRPr lang="zh-CN" altLang="en-US" sz="2400" dirty="0">
                <a:solidFill>
                  <a:schemeClr val="tx1"/>
                </a:solidFill>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24" name="矩形 76">
            <a:extLst>
              <a:ext uri="{FF2B5EF4-FFF2-40B4-BE49-F238E27FC236}">
                <a16:creationId xmlns:a16="http://schemas.microsoft.com/office/drawing/2014/main" id="{209CA431-B696-452E-8BBE-EA0265C0430F}"/>
              </a:ext>
            </a:extLst>
          </p:cNvPr>
          <p:cNvSpPr/>
          <p:nvPr/>
        </p:nvSpPr>
        <p:spPr>
          <a:xfrm>
            <a:off x="646265" y="1190542"/>
            <a:ext cx="8300307" cy="4032446"/>
          </a:xfrm>
          <a:prstGeom prst="rect">
            <a:avLst/>
          </a:prstGeom>
          <a:no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US" altLang="zh-CN" sz="2400" dirty="0">
              <a:solidFill>
                <a:schemeClr val="tx1"/>
              </a:solidFill>
              <a:latin typeface="Arial" panose="020B0604020202020204" pitchFamily="34" charset="0"/>
              <a:ea typeface="印品黑体" panose="00000500000000000000" pitchFamily="2" charset="-122"/>
            </a:endParaRPr>
          </a:p>
        </p:txBody>
      </p:sp>
    </p:spTree>
    <p:extLst>
      <p:ext uri="{BB962C8B-B14F-4D97-AF65-F5344CB8AC3E}">
        <p14:creationId xmlns:p14="http://schemas.microsoft.com/office/powerpoint/2010/main" val="1875834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10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extLst mod="1">
    <p:ext uri="{E180D4A7-C9FB-4DFB-919C-405C955672EB}">
      <p14:showEvtLst xmlns:p14="http://schemas.microsoft.com/office/powerpoint/2010/main">
        <p14:playEvt time="0" objId="30"/>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3780157" y="916077"/>
            <a:ext cx="1599706" cy="1521942"/>
            <a:chOff x="1424226" y="1858045"/>
            <a:chExt cx="1600200" cy="1522412"/>
          </a:xfrm>
        </p:grpSpPr>
        <p:grpSp>
          <p:nvGrpSpPr>
            <p:cNvPr id="45" name="组合 35"/>
            <p:cNvGrpSpPr>
              <a:grpSpLocks/>
            </p:cNvGrpSpPr>
            <p:nvPr/>
          </p:nvGrpSpPr>
          <p:grpSpPr bwMode="auto">
            <a:xfrm>
              <a:off x="1449388" y="1858045"/>
              <a:ext cx="1524000" cy="1522412"/>
              <a:chOff x="3091333" y="1182834"/>
              <a:chExt cx="3298687" cy="3298688"/>
            </a:xfrm>
          </p:grpSpPr>
          <p:sp>
            <p:nvSpPr>
              <p:cNvPr id="47" name="椭圆 46"/>
              <p:cNvSpPr>
                <a:spLocks noChangeArrowheads="1"/>
              </p:cNvSpPr>
              <p:nvPr/>
            </p:nvSpPr>
            <p:spPr bwMode="auto">
              <a:xfrm>
                <a:off x="3453163" y="1539455"/>
                <a:ext cx="2585448" cy="2585448"/>
              </a:xfrm>
              <a:prstGeom prst="ellipse">
                <a:avLst/>
              </a:prstGeom>
              <a:solidFill>
                <a:srgbClr val="00B0F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defTabSz="967511">
                  <a:defRPr/>
                </a:pPr>
                <a:endParaRPr lang="zh-CN" altLang="en-US" sz="1899" dirty="0">
                  <a:solidFill>
                    <a:schemeClr val="lt1"/>
                  </a:solidFill>
                  <a:latin typeface="Arial" panose="020B0604020202020204" pitchFamily="34" charset="0"/>
                  <a:ea typeface="印品黑体" panose="00000500000000000000" pitchFamily="2" charset="-122"/>
                </a:endParaRPr>
              </a:p>
            </p:txBody>
          </p:sp>
          <p:grpSp>
            <p:nvGrpSpPr>
              <p:cNvPr id="48" name="组合 47"/>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49" name="同心圆 48"/>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7511">
                    <a:defRPr/>
                  </a:pPr>
                  <a:endParaRPr lang="zh-CN" altLang="en-US" sz="1899" dirty="0">
                    <a:solidFill>
                      <a:schemeClr val="tx1"/>
                    </a:solidFill>
                    <a:latin typeface="Arial" panose="020B0604020202020204" pitchFamily="34" charset="0"/>
                    <a:ea typeface="印品黑体" panose="00000500000000000000" pitchFamily="2" charset="-122"/>
                  </a:endParaRPr>
                </a:p>
              </p:txBody>
            </p:sp>
            <p:sp>
              <p:nvSpPr>
                <p:cNvPr id="50" name="同心圆 49"/>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7511">
                    <a:defRPr/>
                  </a:pPr>
                  <a:endParaRPr lang="zh-CN" altLang="en-US" sz="1899" dirty="0">
                    <a:solidFill>
                      <a:schemeClr val="tx1"/>
                    </a:solidFill>
                    <a:latin typeface="Arial" panose="020B0604020202020204" pitchFamily="34" charset="0"/>
                    <a:ea typeface="印品黑体" panose="00000500000000000000" pitchFamily="2" charset="-122"/>
                  </a:endParaRPr>
                </a:p>
              </p:txBody>
            </p:sp>
          </p:grpSp>
        </p:grpSp>
        <p:sp>
          <p:nvSpPr>
            <p:cNvPr id="46" name="文本占位符 3"/>
            <p:cNvSpPr>
              <a:spLocks noChangeArrowheads="1"/>
            </p:cNvSpPr>
            <p:nvPr/>
          </p:nvSpPr>
          <p:spPr bwMode="auto">
            <a:xfrm>
              <a:off x="1424226" y="2284512"/>
              <a:ext cx="1600200" cy="6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2539"/>
              <a:r>
                <a:rPr lang="en-US" altLang="zh-CN" sz="4999" b="1">
                  <a:solidFill>
                    <a:schemeClr val="bg1"/>
                  </a:solidFill>
                  <a:latin typeface="Arial" panose="020B0604020202020204" pitchFamily="34" charset="0"/>
                  <a:ea typeface="印品黑体" panose="00000500000000000000" pitchFamily="2" charset="-122"/>
                  <a:cs typeface="宋体" pitchFamily="2" charset="-122"/>
                </a:rPr>
                <a:t>II</a:t>
              </a:r>
              <a:endParaRPr lang="en-US" altLang="zh-CN" sz="4999" dirty="0">
                <a:solidFill>
                  <a:schemeClr val="bg1"/>
                </a:solidFill>
                <a:latin typeface="Arial" panose="020B0604020202020204" pitchFamily="34" charset="0"/>
                <a:ea typeface="印品黑体" panose="00000500000000000000" pitchFamily="2" charset="-122"/>
                <a:cs typeface="宋体" pitchFamily="2" charset="-122"/>
              </a:endParaRPr>
            </a:p>
          </p:txBody>
        </p:sp>
      </p:grpSp>
      <p:sp>
        <p:nvSpPr>
          <p:cNvPr id="53" name="Rectangle 4"/>
          <p:cNvSpPr txBox="1">
            <a:spLocks noChangeArrowheads="1"/>
          </p:cNvSpPr>
          <p:nvPr/>
        </p:nvSpPr>
        <p:spPr bwMode="auto">
          <a:xfrm>
            <a:off x="1520966" y="2864354"/>
            <a:ext cx="6092220" cy="1084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4" rIns="68550" bIns="34274"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nSpc>
                <a:spcPct val="150000"/>
              </a:lnSpc>
              <a:defRPr/>
            </a:pPr>
            <a:r>
              <a:rPr lang="en-US" altLang="zh-CN" sz="3200" b="0" kern="0">
                <a:effectLst>
                  <a:glow rad="101600">
                    <a:schemeClr val="accent4">
                      <a:lumMod val="50000"/>
                      <a:alpha val="60000"/>
                    </a:schemeClr>
                  </a:glow>
                  <a:outerShdw blurRad="50800" dist="38100" dir="5400000" algn="t" rotWithShape="0">
                    <a:prstClr val="black">
                      <a:alpha val="40000"/>
                    </a:prstClr>
                  </a:outerShdw>
                </a:effectLst>
                <a:latin typeface="Arial" panose="020B0604020202020204" pitchFamily="34" charset="0"/>
                <a:ea typeface="印品黑体" panose="00000500000000000000" pitchFamily="2" charset="-122"/>
              </a:rPr>
              <a:t>CẤU TẠO TẾ BÀO NHÂN SƠ</a:t>
            </a:r>
            <a:endParaRPr lang="zh-CN" altLang="en-US" sz="3200" b="0" kern="0">
              <a:effectLst>
                <a:glow rad="101600">
                  <a:schemeClr val="accent4">
                    <a:lumMod val="50000"/>
                    <a:alpha val="60000"/>
                  </a:schemeClr>
                </a:glow>
                <a:outerShdw blurRad="50800" dist="38100" dir="5400000" algn="t" rotWithShape="0">
                  <a:prstClr val="black">
                    <a:alpha val="40000"/>
                  </a:prstClr>
                </a:outerShdw>
              </a:effectLst>
              <a:latin typeface="Arial" panose="020B0604020202020204" pitchFamily="34" charset="0"/>
              <a:ea typeface="印品黑体" panose="00000500000000000000" pitchFamily="2" charset="-122"/>
            </a:endParaRPr>
          </a:p>
          <a:p>
            <a:pPr>
              <a:lnSpc>
                <a:spcPct val="150000"/>
              </a:lnSpc>
              <a:defRPr/>
            </a:pPr>
            <a:endParaRPr lang="zh-CN" altLang="en-US" sz="3200" b="0" kern="0" dirty="0">
              <a:effectLst>
                <a:glow rad="101600">
                  <a:schemeClr val="accent4">
                    <a:lumMod val="50000"/>
                    <a:alpha val="60000"/>
                  </a:schemeClr>
                </a:glow>
                <a:outerShdw blurRad="50800" dist="38100" dir="5400000" algn="t" rotWithShape="0">
                  <a:prstClr val="black">
                    <a:alpha val="40000"/>
                  </a:prstClr>
                </a:outerShdw>
              </a:effectLst>
              <a:latin typeface="Arial" panose="020B0604020202020204" pitchFamily="34" charset="0"/>
              <a:ea typeface="印品黑体" panose="00000500000000000000" pitchFamily="2" charset="-122"/>
            </a:endParaRPr>
          </a:p>
        </p:txBody>
      </p:sp>
      <p:grpSp>
        <p:nvGrpSpPr>
          <p:cNvPr id="19" name="组合 18"/>
          <p:cNvGrpSpPr/>
          <p:nvPr/>
        </p:nvGrpSpPr>
        <p:grpSpPr>
          <a:xfrm>
            <a:off x="-898920" y="1677049"/>
            <a:ext cx="1806297" cy="1589775"/>
            <a:chOff x="686505" y="3160938"/>
            <a:chExt cx="1636825" cy="1440620"/>
          </a:xfrm>
        </p:grpSpPr>
        <p:sp>
          <p:nvSpPr>
            <p:cNvPr id="21" name="Freeform 5"/>
            <p:cNvSpPr>
              <a:spLocks/>
            </p:cNvSpPr>
            <p:nvPr/>
          </p:nvSpPr>
          <p:spPr bwMode="auto">
            <a:xfrm>
              <a:off x="686505" y="3160938"/>
              <a:ext cx="1636825" cy="144062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a:defRPr/>
              </a:pPr>
              <a:endParaRPr lang="zh-CN" altLang="en-US" sz="1798" kern="0" dirty="0">
                <a:solidFill>
                  <a:prstClr val="white"/>
                </a:solidFill>
                <a:latin typeface="Arial" panose="020B0604020202020204" pitchFamily="34" charset="0"/>
                <a:ea typeface="印品黑体" panose="00000500000000000000" pitchFamily="2" charset="-122"/>
              </a:endParaRPr>
            </a:p>
          </p:txBody>
        </p:sp>
        <p:sp>
          <p:nvSpPr>
            <p:cNvPr id="22" name="Freeform 5"/>
            <p:cNvSpPr>
              <a:spLocks/>
            </p:cNvSpPr>
            <p:nvPr/>
          </p:nvSpPr>
          <p:spPr bwMode="auto">
            <a:xfrm>
              <a:off x="789391" y="3251491"/>
              <a:ext cx="1431052" cy="125951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8575" cap="flat">
              <a:noFill/>
              <a:prstDash val="solid"/>
              <a:miter lim="800000"/>
              <a:headEnd/>
              <a:tailEnd/>
            </a:ln>
            <a:effectLst>
              <a:innerShdw blurRad="152400" dist="76200" dir="13500000">
                <a:prstClr val="black">
                  <a:alpha val="28000"/>
                </a:prstClr>
              </a:innerShdw>
            </a:effectLst>
          </p:spPr>
          <p:txBody>
            <a:bodyPr lIns="68568" tIns="34284" rIns="68568" bIns="34284"/>
            <a:lstStyle/>
            <a:p>
              <a:pPr>
                <a:defRPr/>
              </a:pPr>
              <a:endParaRPr lang="zh-CN" altLang="en-US" sz="1798" dirty="0">
                <a:latin typeface="Arial" panose="020B0604020202020204" pitchFamily="34" charset="0"/>
                <a:ea typeface="印品黑体" panose="00000500000000000000" pitchFamily="2" charset="-122"/>
              </a:endParaRPr>
            </a:p>
          </p:txBody>
        </p:sp>
      </p:grpSp>
      <p:grpSp>
        <p:nvGrpSpPr>
          <p:cNvPr id="64" name="组合 63"/>
          <p:cNvGrpSpPr/>
          <p:nvPr/>
        </p:nvGrpSpPr>
        <p:grpSpPr>
          <a:xfrm>
            <a:off x="8185127" y="1677049"/>
            <a:ext cx="1806297" cy="1589775"/>
            <a:chOff x="686505" y="3160938"/>
            <a:chExt cx="1636825" cy="1440620"/>
          </a:xfrm>
        </p:grpSpPr>
        <p:sp>
          <p:nvSpPr>
            <p:cNvPr id="65" name="Freeform 5"/>
            <p:cNvSpPr>
              <a:spLocks/>
            </p:cNvSpPr>
            <p:nvPr/>
          </p:nvSpPr>
          <p:spPr bwMode="auto">
            <a:xfrm>
              <a:off x="686505" y="3160938"/>
              <a:ext cx="1636825" cy="144062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a:defRPr/>
              </a:pPr>
              <a:endParaRPr lang="zh-CN" altLang="en-US" sz="1798" kern="0" dirty="0">
                <a:solidFill>
                  <a:prstClr val="white"/>
                </a:solidFill>
                <a:latin typeface="Arial" panose="020B0604020202020204" pitchFamily="34" charset="0"/>
                <a:ea typeface="印品黑体" panose="00000500000000000000" pitchFamily="2" charset="-122"/>
              </a:endParaRPr>
            </a:p>
          </p:txBody>
        </p:sp>
        <p:sp>
          <p:nvSpPr>
            <p:cNvPr id="66" name="Freeform 5"/>
            <p:cNvSpPr>
              <a:spLocks/>
            </p:cNvSpPr>
            <p:nvPr/>
          </p:nvSpPr>
          <p:spPr bwMode="auto">
            <a:xfrm>
              <a:off x="789391" y="3251491"/>
              <a:ext cx="1431052" cy="125951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8575" cap="flat">
              <a:noFill/>
              <a:prstDash val="solid"/>
              <a:miter lim="800000"/>
              <a:headEnd/>
              <a:tailEnd/>
            </a:ln>
            <a:effectLst>
              <a:innerShdw blurRad="152400" dist="76200" dir="13500000">
                <a:prstClr val="black">
                  <a:alpha val="28000"/>
                </a:prstClr>
              </a:innerShdw>
            </a:effectLst>
          </p:spPr>
          <p:txBody>
            <a:bodyPr lIns="68568" tIns="34284" rIns="68568" bIns="34284"/>
            <a:lstStyle/>
            <a:p>
              <a:pPr>
                <a:defRPr/>
              </a:pPr>
              <a:endParaRPr lang="zh-CN" altLang="en-US" sz="1798" dirty="0">
                <a:latin typeface="Arial" panose="020B0604020202020204" pitchFamily="34" charset="0"/>
                <a:ea typeface="印品黑体" panose="00000500000000000000" pitchFamily="2" charset="-122"/>
              </a:endParaRPr>
            </a:p>
          </p:txBody>
        </p:sp>
      </p:grpSp>
    </p:spTree>
    <p:extLst>
      <p:ext uri="{BB962C8B-B14F-4D97-AF65-F5344CB8AC3E}">
        <p14:creationId xmlns:p14="http://schemas.microsoft.com/office/powerpoint/2010/main" val="3334226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1+#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8" presetClass="emph" presetSubtype="0" fill="hold" nodeType="withEffect">
                                  <p:stCondLst>
                                    <p:cond delay="0"/>
                                  </p:stCondLst>
                                  <p:childTnLst>
                                    <p:animRot by="21600000">
                                      <p:cBhvr>
                                        <p:cTn id="18" dur="500" fill="hold"/>
                                        <p:tgtEl>
                                          <p:spTgt spid="44"/>
                                        </p:tgtEl>
                                        <p:attrNameLst>
                                          <p:attrName>r</p:attrName>
                                        </p:attrNameLst>
                                      </p:cBhvr>
                                    </p:animRo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7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Nhóm 28">
            <a:extLst>
              <a:ext uri="{FF2B5EF4-FFF2-40B4-BE49-F238E27FC236}">
                <a16:creationId xmlns:a16="http://schemas.microsoft.com/office/drawing/2014/main" id="{064014FF-B617-4AD7-AAB4-F0F7302E2ABA}"/>
              </a:ext>
            </a:extLst>
          </p:cNvPr>
          <p:cNvGrpSpPr/>
          <p:nvPr/>
        </p:nvGrpSpPr>
        <p:grpSpPr>
          <a:xfrm>
            <a:off x="260646" y="130968"/>
            <a:ext cx="5391474" cy="484268"/>
            <a:chOff x="260646" y="130968"/>
            <a:chExt cx="5391474" cy="484268"/>
          </a:xfrm>
        </p:grpSpPr>
        <p:sp>
          <p:nvSpPr>
            <p:cNvPr id="30" name="矩形 3">
              <a:extLst>
                <a:ext uri="{FF2B5EF4-FFF2-40B4-BE49-F238E27FC236}">
                  <a16:creationId xmlns:a16="http://schemas.microsoft.com/office/drawing/2014/main" id="{8D09D788-4DD4-47DC-B767-E7F22FE4E34A}"/>
                </a:ext>
              </a:extLst>
            </p:cNvPr>
            <p:cNvSpPr>
              <a:spLocks noChangeArrowheads="1"/>
            </p:cNvSpPr>
            <p:nvPr/>
          </p:nvSpPr>
          <p:spPr bwMode="auto">
            <a:xfrm>
              <a:off x="260646" y="130968"/>
              <a:ext cx="5391474"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defTabSz="914126">
                <a:defRPr/>
              </a:pPr>
              <a:r>
                <a:rPr lang="en-US" altLang="zh-CN" sz="2400" b="1"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II. CẤU TẠO TẾ BÀO NHÂN S</a:t>
              </a:r>
              <a:r>
                <a:rPr lang="vi-VN" altLang="zh-CN" sz="2400" b="1"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Ơ</a:t>
              </a:r>
              <a:endParaRPr lang="zh-CN" altLang="en-US" sz="2400" b="1"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endParaRPr>
            </a:p>
          </p:txBody>
        </p:sp>
        <p:grpSp>
          <p:nvGrpSpPr>
            <p:cNvPr id="31" name="组合 52">
              <a:extLst>
                <a:ext uri="{FF2B5EF4-FFF2-40B4-BE49-F238E27FC236}">
                  <a16:creationId xmlns:a16="http://schemas.microsoft.com/office/drawing/2014/main" id="{4891B45C-A5A3-4285-BE77-35816C137356}"/>
                </a:ext>
              </a:extLst>
            </p:cNvPr>
            <p:cNvGrpSpPr/>
            <p:nvPr/>
          </p:nvGrpSpPr>
          <p:grpSpPr>
            <a:xfrm>
              <a:off x="260646" y="569531"/>
              <a:ext cx="1027808" cy="45705"/>
              <a:chOff x="688893" y="2574256"/>
              <a:chExt cx="7739508" cy="81111"/>
            </a:xfrm>
          </p:grpSpPr>
          <p:sp>
            <p:nvSpPr>
              <p:cNvPr id="32" name="Rectangle 4">
                <a:extLst>
                  <a:ext uri="{FF2B5EF4-FFF2-40B4-BE49-F238E27FC236}">
                    <a16:creationId xmlns:a16="http://schemas.microsoft.com/office/drawing/2014/main" id="{F2CC835D-CC57-47D4-905F-B4B776956EF1}"/>
                  </a:ext>
                </a:extLst>
              </p:cNvPr>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3" name="Rectangle 5">
                <a:extLst>
                  <a:ext uri="{FF2B5EF4-FFF2-40B4-BE49-F238E27FC236}">
                    <a16:creationId xmlns:a16="http://schemas.microsoft.com/office/drawing/2014/main" id="{1544BC5E-7F6C-418B-92D4-33BB96FB90E3}"/>
                  </a:ext>
                </a:extLst>
              </p:cNvPr>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4" name="Rectangle 6">
                <a:extLst>
                  <a:ext uri="{FF2B5EF4-FFF2-40B4-BE49-F238E27FC236}">
                    <a16:creationId xmlns:a16="http://schemas.microsoft.com/office/drawing/2014/main" id="{8614A9F2-0FF9-4675-8507-3BCDDB259186}"/>
                  </a:ext>
                </a:extLst>
              </p:cNvPr>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5" name="Rectangle 7">
                <a:extLst>
                  <a:ext uri="{FF2B5EF4-FFF2-40B4-BE49-F238E27FC236}">
                    <a16:creationId xmlns:a16="http://schemas.microsoft.com/office/drawing/2014/main" id="{D2FAB124-B6A2-4192-89C7-8061CEA57DBE}"/>
                  </a:ext>
                </a:extLst>
              </p:cNvPr>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6" name="Rectangle 8">
                <a:extLst>
                  <a:ext uri="{FF2B5EF4-FFF2-40B4-BE49-F238E27FC236}">
                    <a16:creationId xmlns:a16="http://schemas.microsoft.com/office/drawing/2014/main" id="{E0255688-ED00-4296-9310-62DBC9813B5A}"/>
                  </a:ext>
                </a:extLst>
              </p:cNvPr>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grpSp>
      </p:grpSp>
      <p:cxnSp>
        <p:nvCxnSpPr>
          <p:cNvPr id="54" name="直接连接符 45">
            <a:extLst>
              <a:ext uri="{FF2B5EF4-FFF2-40B4-BE49-F238E27FC236}">
                <a16:creationId xmlns:a16="http://schemas.microsoft.com/office/drawing/2014/main" id="{05F49E3B-BBF7-4BAB-BE74-5A2B4DD07E7C}"/>
              </a:ext>
            </a:extLst>
          </p:cNvPr>
          <p:cNvCxnSpPr/>
          <p:nvPr/>
        </p:nvCxnSpPr>
        <p:spPr>
          <a:xfrm>
            <a:off x="2439058" y="569531"/>
            <a:ext cx="5560884" cy="0"/>
          </a:xfrm>
          <a:prstGeom prst="line">
            <a:avLst/>
          </a:prstGeom>
          <a:noFill/>
          <a:ln w="9525" cap="flat" cmpd="sng" algn="ctr">
            <a:solidFill>
              <a:srgbClr val="FFFFFF">
                <a:lumMod val="50000"/>
              </a:srgbClr>
            </a:solidFill>
            <a:prstDash val="solid"/>
          </a:ln>
          <a:effectLst/>
        </p:spPr>
      </p:cxnSp>
      <p:grpSp>
        <p:nvGrpSpPr>
          <p:cNvPr id="21" name="组合 73">
            <a:extLst>
              <a:ext uri="{FF2B5EF4-FFF2-40B4-BE49-F238E27FC236}">
                <a16:creationId xmlns:a16="http://schemas.microsoft.com/office/drawing/2014/main" id="{7982C3B9-AA7F-40AE-BAF5-E45BAA808C9D}"/>
              </a:ext>
            </a:extLst>
          </p:cNvPr>
          <p:cNvGrpSpPr/>
          <p:nvPr/>
        </p:nvGrpSpPr>
        <p:grpSpPr>
          <a:xfrm>
            <a:off x="290569" y="880038"/>
            <a:ext cx="4281431" cy="4032444"/>
            <a:chOff x="4304043" y="1286668"/>
            <a:chExt cx="3837944" cy="2757793"/>
          </a:xfrm>
          <a:effectLst>
            <a:outerShdw blurRad="381000" dist="254000" dir="8100000" algn="tr" rotWithShape="0">
              <a:prstClr val="black">
                <a:alpha val="40000"/>
              </a:prstClr>
            </a:outerShdw>
          </a:effectLst>
        </p:grpSpPr>
        <p:sp>
          <p:nvSpPr>
            <p:cNvPr id="22" name="圆角矩形 74">
              <a:extLst>
                <a:ext uri="{FF2B5EF4-FFF2-40B4-BE49-F238E27FC236}">
                  <a16:creationId xmlns:a16="http://schemas.microsoft.com/office/drawing/2014/main" id="{7980150D-B35A-494A-B2E9-907D39FD06B3}"/>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dirty="0">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23" name="圆角矩形 75">
              <a:extLst>
                <a:ext uri="{FF2B5EF4-FFF2-40B4-BE49-F238E27FC236}">
                  <a16:creationId xmlns:a16="http://schemas.microsoft.com/office/drawing/2014/main" id="{8373A378-A11C-4BBA-A85B-A4E006537455}"/>
                </a:ext>
              </a:extLst>
            </p:cNvPr>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dirty="0">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24" name="矩形 76">
            <a:extLst>
              <a:ext uri="{FF2B5EF4-FFF2-40B4-BE49-F238E27FC236}">
                <a16:creationId xmlns:a16="http://schemas.microsoft.com/office/drawing/2014/main" id="{209CA431-B696-452E-8BBE-EA0265C0430F}"/>
              </a:ext>
            </a:extLst>
          </p:cNvPr>
          <p:cNvSpPr/>
          <p:nvPr/>
        </p:nvSpPr>
        <p:spPr>
          <a:xfrm>
            <a:off x="551428" y="857203"/>
            <a:ext cx="3650582" cy="4032446"/>
          </a:xfrm>
          <a:prstGeom prst="rect">
            <a:avLst/>
          </a:prstGeom>
          <a:no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Hầu hết tế bào nhân sơ đều là sinh vật đơn bào. Đa số chúng là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Archea</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(a-ki-a / cổ khuẩn / vi cổ khuẩn) </a:t>
            </a:r>
            <a:endParaRPr lang="zh-CN" altLang="en-US"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3" name="Hình ảnh 2">
            <a:extLst>
              <a:ext uri="{FF2B5EF4-FFF2-40B4-BE49-F238E27FC236}">
                <a16:creationId xmlns:a16="http://schemas.microsoft.com/office/drawing/2014/main" id="{E3B22479-9AA6-4864-9B24-8CDA53721573}"/>
              </a:ext>
            </a:extLst>
          </p:cNvPr>
          <p:cNvPicPr>
            <a:picLocks noChangeAspect="1"/>
          </p:cNvPicPr>
          <p:nvPr/>
        </p:nvPicPr>
        <p:blipFill rotWithShape="1">
          <a:blip r:embed="rId3">
            <a:extLst>
              <a:ext uri="{28A0092B-C50C-407E-A947-70E740481C1C}">
                <a14:useLocalDpi xmlns:a14="http://schemas.microsoft.com/office/drawing/2010/main" val="0"/>
              </a:ext>
            </a:extLst>
          </a:blip>
          <a:srcRect l="4797" t="11595" r="3463"/>
          <a:stretch/>
        </p:blipFill>
        <p:spPr>
          <a:xfrm>
            <a:off x="4664216" y="1566458"/>
            <a:ext cx="4311518" cy="27363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25464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25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extLst mod="1">
    <p:ext uri="{E180D4A7-C9FB-4DFB-919C-405C955672EB}">
      <p14:showEvtLst xmlns:p14="http://schemas.microsoft.com/office/powerpoint/2010/main">
        <p14:playEvt time="0" objId="30"/>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Nhóm 28">
            <a:extLst>
              <a:ext uri="{FF2B5EF4-FFF2-40B4-BE49-F238E27FC236}">
                <a16:creationId xmlns:a16="http://schemas.microsoft.com/office/drawing/2014/main" id="{064014FF-B617-4AD7-AAB4-F0F7302E2ABA}"/>
              </a:ext>
            </a:extLst>
          </p:cNvPr>
          <p:cNvGrpSpPr/>
          <p:nvPr/>
        </p:nvGrpSpPr>
        <p:grpSpPr>
          <a:xfrm>
            <a:off x="260646" y="130968"/>
            <a:ext cx="5391474" cy="484268"/>
            <a:chOff x="260646" y="130968"/>
            <a:chExt cx="5391474" cy="484268"/>
          </a:xfrm>
        </p:grpSpPr>
        <p:sp>
          <p:nvSpPr>
            <p:cNvPr id="30" name="矩形 3">
              <a:extLst>
                <a:ext uri="{FF2B5EF4-FFF2-40B4-BE49-F238E27FC236}">
                  <a16:creationId xmlns:a16="http://schemas.microsoft.com/office/drawing/2014/main" id="{8D09D788-4DD4-47DC-B767-E7F22FE4E34A}"/>
                </a:ext>
              </a:extLst>
            </p:cNvPr>
            <p:cNvSpPr>
              <a:spLocks noChangeArrowheads="1"/>
            </p:cNvSpPr>
            <p:nvPr/>
          </p:nvSpPr>
          <p:spPr bwMode="auto">
            <a:xfrm>
              <a:off x="260646" y="130968"/>
              <a:ext cx="5391474"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defTabSz="914126">
                <a:defRPr/>
              </a:pPr>
              <a:r>
                <a:rPr lang="en-US" altLang="zh-CN" sz="2400" kern="0">
                  <a:solidFill>
                    <a:schemeClr val="tx1">
                      <a:lumMod val="65000"/>
                      <a:lumOff val="35000"/>
                    </a:schemeClr>
                  </a:solidFill>
                  <a:latin typeface="Arial" panose="020B0604020202020204" pitchFamily="34" charset="0"/>
                  <a:ea typeface="印品黑体" panose="00000500000000000000" pitchFamily="2" charset="-122"/>
                  <a:sym typeface="Arial" pitchFamily="34" charset="0"/>
                </a:rPr>
                <a:t>1. LÔNG, ROI VÀ MÀNG NGOÀI</a:t>
              </a:r>
              <a:endParaRPr lang="zh-CN" altLang="en-US" sz="2400" kern="0" dirty="0">
                <a:solidFill>
                  <a:schemeClr val="tx1">
                    <a:lumMod val="65000"/>
                    <a:lumOff val="35000"/>
                  </a:schemeClr>
                </a:solidFill>
                <a:latin typeface="Arial" panose="020B0604020202020204" pitchFamily="34" charset="0"/>
                <a:ea typeface="印品黑体" panose="00000500000000000000" pitchFamily="2" charset="-122"/>
                <a:sym typeface="Arial" pitchFamily="34" charset="0"/>
              </a:endParaRPr>
            </a:p>
          </p:txBody>
        </p:sp>
        <p:grpSp>
          <p:nvGrpSpPr>
            <p:cNvPr id="31" name="组合 52">
              <a:extLst>
                <a:ext uri="{FF2B5EF4-FFF2-40B4-BE49-F238E27FC236}">
                  <a16:creationId xmlns:a16="http://schemas.microsoft.com/office/drawing/2014/main" id="{4891B45C-A5A3-4285-BE77-35816C137356}"/>
                </a:ext>
              </a:extLst>
            </p:cNvPr>
            <p:cNvGrpSpPr/>
            <p:nvPr/>
          </p:nvGrpSpPr>
          <p:grpSpPr>
            <a:xfrm>
              <a:off x="260646" y="569531"/>
              <a:ext cx="1027808" cy="45705"/>
              <a:chOff x="688893" y="2574256"/>
              <a:chExt cx="7739508" cy="81111"/>
            </a:xfrm>
          </p:grpSpPr>
          <p:sp>
            <p:nvSpPr>
              <p:cNvPr id="32" name="Rectangle 4">
                <a:extLst>
                  <a:ext uri="{FF2B5EF4-FFF2-40B4-BE49-F238E27FC236}">
                    <a16:creationId xmlns:a16="http://schemas.microsoft.com/office/drawing/2014/main" id="{F2CC835D-CC57-47D4-905F-B4B776956EF1}"/>
                  </a:ext>
                </a:extLst>
              </p:cNvPr>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3" name="Rectangle 5">
                <a:extLst>
                  <a:ext uri="{FF2B5EF4-FFF2-40B4-BE49-F238E27FC236}">
                    <a16:creationId xmlns:a16="http://schemas.microsoft.com/office/drawing/2014/main" id="{1544BC5E-7F6C-418B-92D4-33BB96FB90E3}"/>
                  </a:ext>
                </a:extLst>
              </p:cNvPr>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4" name="Rectangle 6">
                <a:extLst>
                  <a:ext uri="{FF2B5EF4-FFF2-40B4-BE49-F238E27FC236}">
                    <a16:creationId xmlns:a16="http://schemas.microsoft.com/office/drawing/2014/main" id="{8614A9F2-0FF9-4675-8507-3BCDDB259186}"/>
                  </a:ext>
                </a:extLst>
              </p:cNvPr>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5" name="Rectangle 7">
                <a:extLst>
                  <a:ext uri="{FF2B5EF4-FFF2-40B4-BE49-F238E27FC236}">
                    <a16:creationId xmlns:a16="http://schemas.microsoft.com/office/drawing/2014/main" id="{D2FAB124-B6A2-4192-89C7-8061CEA57DBE}"/>
                  </a:ext>
                </a:extLst>
              </p:cNvPr>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6" name="Rectangle 8">
                <a:extLst>
                  <a:ext uri="{FF2B5EF4-FFF2-40B4-BE49-F238E27FC236}">
                    <a16:creationId xmlns:a16="http://schemas.microsoft.com/office/drawing/2014/main" id="{E0255688-ED00-4296-9310-62DBC9813B5A}"/>
                  </a:ext>
                </a:extLst>
              </p:cNvPr>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grpSp>
      </p:grpSp>
      <p:cxnSp>
        <p:nvCxnSpPr>
          <p:cNvPr id="54" name="直接连接符 45">
            <a:extLst>
              <a:ext uri="{FF2B5EF4-FFF2-40B4-BE49-F238E27FC236}">
                <a16:creationId xmlns:a16="http://schemas.microsoft.com/office/drawing/2014/main" id="{05F49E3B-BBF7-4BAB-BE74-5A2B4DD07E7C}"/>
              </a:ext>
            </a:extLst>
          </p:cNvPr>
          <p:cNvCxnSpPr/>
          <p:nvPr/>
        </p:nvCxnSpPr>
        <p:spPr>
          <a:xfrm>
            <a:off x="2439058" y="569531"/>
            <a:ext cx="5560884" cy="0"/>
          </a:xfrm>
          <a:prstGeom prst="line">
            <a:avLst/>
          </a:prstGeom>
          <a:noFill/>
          <a:ln w="9525" cap="flat" cmpd="sng" algn="ctr">
            <a:solidFill>
              <a:srgbClr val="FFFFFF">
                <a:lumMod val="50000"/>
              </a:srgbClr>
            </a:solidFill>
            <a:prstDash val="solid"/>
          </a:ln>
          <a:effectLst/>
        </p:spPr>
      </p:cxnSp>
      <p:sp>
        <p:nvSpPr>
          <p:cNvPr id="17" name="Freeform 6">
            <a:extLst>
              <a:ext uri="{FF2B5EF4-FFF2-40B4-BE49-F238E27FC236}">
                <a16:creationId xmlns:a16="http://schemas.microsoft.com/office/drawing/2014/main" id="{22329368-D5E4-4D48-89AE-0FE37750A72A}"/>
              </a:ext>
            </a:extLst>
          </p:cNvPr>
          <p:cNvSpPr>
            <a:spLocks/>
          </p:cNvSpPr>
          <p:nvPr/>
        </p:nvSpPr>
        <p:spPr bwMode="auto">
          <a:xfrm>
            <a:off x="1320703" y="783801"/>
            <a:ext cx="7643785" cy="1083047"/>
          </a:xfrm>
          <a:custGeom>
            <a:avLst/>
            <a:gdLst>
              <a:gd name="T0" fmla="*/ 2484 w 2802"/>
              <a:gd name="T1" fmla="*/ 930 h 930"/>
              <a:gd name="T2" fmla="*/ 2580 w 2802"/>
              <a:gd name="T3" fmla="*/ 874 h 930"/>
              <a:gd name="T4" fmla="*/ 2784 w 2802"/>
              <a:gd name="T5" fmla="*/ 521 h 930"/>
              <a:gd name="T6" fmla="*/ 2784 w 2802"/>
              <a:gd name="T7" fmla="*/ 409 h 930"/>
              <a:gd name="T8" fmla="*/ 2580 w 2802"/>
              <a:gd name="T9" fmla="*/ 56 h 930"/>
              <a:gd name="T10" fmla="*/ 2484 w 2802"/>
              <a:gd name="T11" fmla="*/ 0 h 930"/>
              <a:gd name="T12" fmla="*/ 319 w 2802"/>
              <a:gd name="T13" fmla="*/ 0 h 930"/>
              <a:gd name="T14" fmla="*/ 222 w 2802"/>
              <a:gd name="T15" fmla="*/ 56 h 930"/>
              <a:gd name="T16" fmla="*/ 18 w 2802"/>
              <a:gd name="T17" fmla="*/ 409 h 930"/>
              <a:gd name="T18" fmla="*/ 18 w 2802"/>
              <a:gd name="T19" fmla="*/ 521 h 930"/>
              <a:gd name="T20" fmla="*/ 222 w 2802"/>
              <a:gd name="T21" fmla="*/ 874 h 930"/>
              <a:gd name="T22" fmla="*/ 319 w 2802"/>
              <a:gd name="T23" fmla="*/ 930 h 930"/>
              <a:gd name="T24" fmla="*/ 2484 w 2802"/>
              <a:gd name="T25" fmla="*/ 93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2" h="930">
                <a:moveTo>
                  <a:pt x="2484" y="930"/>
                </a:moveTo>
                <a:cubicBezTo>
                  <a:pt x="2519" y="930"/>
                  <a:pt x="2562" y="905"/>
                  <a:pt x="2580" y="874"/>
                </a:cubicBezTo>
                <a:cubicBezTo>
                  <a:pt x="2784" y="521"/>
                  <a:pt x="2784" y="521"/>
                  <a:pt x="2784" y="521"/>
                </a:cubicBezTo>
                <a:cubicBezTo>
                  <a:pt x="2802" y="490"/>
                  <a:pt x="2802" y="440"/>
                  <a:pt x="2784" y="409"/>
                </a:cubicBezTo>
                <a:cubicBezTo>
                  <a:pt x="2580" y="56"/>
                  <a:pt x="2580" y="56"/>
                  <a:pt x="2580" y="56"/>
                </a:cubicBezTo>
                <a:cubicBezTo>
                  <a:pt x="2562" y="25"/>
                  <a:pt x="2519" y="0"/>
                  <a:pt x="2484" y="0"/>
                </a:cubicBezTo>
                <a:cubicBezTo>
                  <a:pt x="319" y="0"/>
                  <a:pt x="319" y="0"/>
                  <a:pt x="319" y="0"/>
                </a:cubicBezTo>
                <a:cubicBezTo>
                  <a:pt x="283" y="0"/>
                  <a:pt x="240" y="25"/>
                  <a:pt x="222" y="56"/>
                </a:cubicBezTo>
                <a:cubicBezTo>
                  <a:pt x="18" y="409"/>
                  <a:pt x="18" y="409"/>
                  <a:pt x="18" y="409"/>
                </a:cubicBezTo>
                <a:cubicBezTo>
                  <a:pt x="0" y="440"/>
                  <a:pt x="0" y="490"/>
                  <a:pt x="18" y="521"/>
                </a:cubicBezTo>
                <a:cubicBezTo>
                  <a:pt x="222" y="874"/>
                  <a:pt x="222" y="874"/>
                  <a:pt x="222" y="874"/>
                </a:cubicBezTo>
                <a:cubicBezTo>
                  <a:pt x="240" y="905"/>
                  <a:pt x="283" y="930"/>
                  <a:pt x="319" y="930"/>
                </a:cubicBezTo>
                <a:lnTo>
                  <a:pt x="2484" y="930"/>
                </a:lnTo>
                <a:close/>
              </a:path>
            </a:pathLst>
          </a:custGeom>
          <a:solidFill>
            <a:srgbClr val="00B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defTabSz="914126">
              <a:defRPr/>
            </a:pPr>
            <a:endParaRPr lang="zh-CN" altLang="en-US" kern="0" dirty="0">
              <a:solidFill>
                <a:prstClr val="white"/>
              </a:solidFill>
              <a:latin typeface="Arial" panose="020B0604020202020204" pitchFamily="34" charset="0"/>
              <a:ea typeface="印品黑体" panose="00000500000000000000" pitchFamily="2" charset="-122"/>
            </a:endParaRPr>
          </a:p>
        </p:txBody>
      </p:sp>
      <p:sp>
        <p:nvSpPr>
          <p:cNvPr id="18" name="Freeform 7">
            <a:extLst>
              <a:ext uri="{FF2B5EF4-FFF2-40B4-BE49-F238E27FC236}">
                <a16:creationId xmlns:a16="http://schemas.microsoft.com/office/drawing/2014/main" id="{5DE44D55-0C47-4600-BF24-5FFB5427B1BF}"/>
              </a:ext>
            </a:extLst>
          </p:cNvPr>
          <p:cNvSpPr>
            <a:spLocks noEditPoints="1"/>
          </p:cNvSpPr>
          <p:nvPr/>
        </p:nvSpPr>
        <p:spPr bwMode="auto">
          <a:xfrm>
            <a:off x="1385879" y="843415"/>
            <a:ext cx="7337558" cy="963822"/>
          </a:xfrm>
          <a:custGeom>
            <a:avLst/>
            <a:gdLst>
              <a:gd name="T0" fmla="*/ 2428 w 2690"/>
              <a:gd name="T1" fmla="*/ 828 h 828"/>
              <a:gd name="T2" fmla="*/ 2480 w 2690"/>
              <a:gd name="T3" fmla="*/ 798 h 828"/>
              <a:gd name="T4" fmla="*/ 2684 w 2690"/>
              <a:gd name="T5" fmla="*/ 444 h 828"/>
              <a:gd name="T6" fmla="*/ 2690 w 2690"/>
              <a:gd name="T7" fmla="*/ 414 h 828"/>
              <a:gd name="T8" fmla="*/ 2684 w 2690"/>
              <a:gd name="T9" fmla="*/ 384 h 828"/>
              <a:gd name="T10" fmla="*/ 2480 w 2690"/>
              <a:gd name="T11" fmla="*/ 31 h 828"/>
              <a:gd name="T12" fmla="*/ 2428 w 2690"/>
              <a:gd name="T13" fmla="*/ 0 h 828"/>
              <a:gd name="T14" fmla="*/ 263 w 2690"/>
              <a:gd name="T15" fmla="*/ 0 h 828"/>
              <a:gd name="T16" fmla="*/ 210 w 2690"/>
              <a:gd name="T17" fmla="*/ 31 h 828"/>
              <a:gd name="T18" fmla="*/ 6 w 2690"/>
              <a:gd name="T19" fmla="*/ 384 h 828"/>
              <a:gd name="T20" fmla="*/ 0 w 2690"/>
              <a:gd name="T21" fmla="*/ 414 h 828"/>
              <a:gd name="T22" fmla="*/ 6 w 2690"/>
              <a:gd name="T23" fmla="*/ 445 h 828"/>
              <a:gd name="T24" fmla="*/ 210 w 2690"/>
              <a:gd name="T25" fmla="*/ 798 h 828"/>
              <a:gd name="T26" fmla="*/ 263 w 2690"/>
              <a:gd name="T27" fmla="*/ 828 h 828"/>
              <a:gd name="T28" fmla="*/ 2428 w 2690"/>
              <a:gd name="T29" fmla="*/ 828 h 828"/>
              <a:gd name="T30" fmla="*/ 2528 w 2690"/>
              <a:gd name="T31" fmla="*/ 549 h 828"/>
              <a:gd name="T32" fmla="*/ 2519 w 2690"/>
              <a:gd name="T33" fmla="*/ 515 h 828"/>
              <a:gd name="T34" fmla="*/ 2578 w 2690"/>
              <a:gd name="T35" fmla="*/ 414 h 828"/>
              <a:gd name="T36" fmla="*/ 2519 w 2690"/>
              <a:gd name="T37" fmla="*/ 313 h 828"/>
              <a:gd name="T38" fmla="*/ 2528 w 2690"/>
              <a:gd name="T39" fmla="*/ 280 h 828"/>
              <a:gd name="T40" fmla="*/ 2562 w 2690"/>
              <a:gd name="T41" fmla="*/ 289 h 828"/>
              <a:gd name="T42" fmla="*/ 2634 w 2690"/>
              <a:gd name="T43" fmla="*/ 414 h 828"/>
              <a:gd name="T44" fmla="*/ 2562 w 2690"/>
              <a:gd name="T45" fmla="*/ 540 h 828"/>
              <a:gd name="T46" fmla="*/ 2541 w 2690"/>
              <a:gd name="T47" fmla="*/ 552 h 828"/>
              <a:gd name="T48" fmla="*/ 2528 w 2690"/>
              <a:gd name="T49" fmla="*/ 549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0" h="828">
                <a:moveTo>
                  <a:pt x="2428" y="828"/>
                </a:moveTo>
                <a:cubicBezTo>
                  <a:pt x="2445" y="828"/>
                  <a:pt x="2471" y="813"/>
                  <a:pt x="2480" y="798"/>
                </a:cubicBezTo>
                <a:cubicBezTo>
                  <a:pt x="2684" y="444"/>
                  <a:pt x="2684" y="444"/>
                  <a:pt x="2684" y="444"/>
                </a:cubicBezTo>
                <a:cubicBezTo>
                  <a:pt x="2687" y="439"/>
                  <a:pt x="2690" y="428"/>
                  <a:pt x="2690" y="414"/>
                </a:cubicBezTo>
                <a:cubicBezTo>
                  <a:pt x="2690" y="400"/>
                  <a:pt x="2687" y="389"/>
                  <a:pt x="2684" y="384"/>
                </a:cubicBezTo>
                <a:cubicBezTo>
                  <a:pt x="2480" y="31"/>
                  <a:pt x="2480" y="31"/>
                  <a:pt x="2480" y="31"/>
                </a:cubicBezTo>
                <a:cubicBezTo>
                  <a:pt x="2471" y="16"/>
                  <a:pt x="2445" y="0"/>
                  <a:pt x="2428" y="0"/>
                </a:cubicBezTo>
                <a:cubicBezTo>
                  <a:pt x="263" y="0"/>
                  <a:pt x="263" y="0"/>
                  <a:pt x="263" y="0"/>
                </a:cubicBezTo>
                <a:cubicBezTo>
                  <a:pt x="245" y="0"/>
                  <a:pt x="219" y="16"/>
                  <a:pt x="210" y="31"/>
                </a:cubicBezTo>
                <a:cubicBezTo>
                  <a:pt x="6" y="384"/>
                  <a:pt x="6" y="384"/>
                  <a:pt x="6" y="384"/>
                </a:cubicBezTo>
                <a:cubicBezTo>
                  <a:pt x="3" y="389"/>
                  <a:pt x="0" y="400"/>
                  <a:pt x="0" y="414"/>
                </a:cubicBezTo>
                <a:cubicBezTo>
                  <a:pt x="0" y="428"/>
                  <a:pt x="3" y="439"/>
                  <a:pt x="6" y="445"/>
                </a:cubicBezTo>
                <a:cubicBezTo>
                  <a:pt x="210" y="798"/>
                  <a:pt x="210" y="798"/>
                  <a:pt x="210" y="798"/>
                </a:cubicBezTo>
                <a:cubicBezTo>
                  <a:pt x="219" y="813"/>
                  <a:pt x="245" y="828"/>
                  <a:pt x="263" y="828"/>
                </a:cubicBezTo>
                <a:lnTo>
                  <a:pt x="2428" y="828"/>
                </a:lnTo>
                <a:close/>
                <a:moveTo>
                  <a:pt x="2528" y="549"/>
                </a:moveTo>
                <a:cubicBezTo>
                  <a:pt x="2517" y="542"/>
                  <a:pt x="2513" y="527"/>
                  <a:pt x="2519" y="515"/>
                </a:cubicBezTo>
                <a:cubicBezTo>
                  <a:pt x="2578" y="414"/>
                  <a:pt x="2578" y="414"/>
                  <a:pt x="2578" y="414"/>
                </a:cubicBezTo>
                <a:cubicBezTo>
                  <a:pt x="2519" y="313"/>
                  <a:pt x="2519" y="313"/>
                  <a:pt x="2519" y="313"/>
                </a:cubicBezTo>
                <a:cubicBezTo>
                  <a:pt x="2513" y="301"/>
                  <a:pt x="2517" y="287"/>
                  <a:pt x="2528" y="280"/>
                </a:cubicBezTo>
                <a:cubicBezTo>
                  <a:pt x="2540" y="273"/>
                  <a:pt x="2555" y="277"/>
                  <a:pt x="2562" y="289"/>
                </a:cubicBezTo>
                <a:cubicBezTo>
                  <a:pt x="2634" y="414"/>
                  <a:pt x="2634" y="414"/>
                  <a:pt x="2634" y="414"/>
                </a:cubicBezTo>
                <a:cubicBezTo>
                  <a:pt x="2562" y="540"/>
                  <a:pt x="2562" y="540"/>
                  <a:pt x="2562" y="540"/>
                </a:cubicBezTo>
                <a:cubicBezTo>
                  <a:pt x="2557" y="547"/>
                  <a:pt x="2549" y="552"/>
                  <a:pt x="2541" y="552"/>
                </a:cubicBezTo>
                <a:cubicBezTo>
                  <a:pt x="2536" y="552"/>
                  <a:pt x="2532" y="551"/>
                  <a:pt x="2528" y="549"/>
                </a:cubicBez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defTabSz="914126">
              <a:defRPr/>
            </a:pPr>
            <a:endParaRPr lang="zh-CN" altLang="en-US" kern="0" dirty="0">
              <a:solidFill>
                <a:prstClr val="white"/>
              </a:solidFill>
              <a:latin typeface="Arial" panose="020B0604020202020204" pitchFamily="34" charset="0"/>
              <a:ea typeface="印品黑体" panose="00000500000000000000" pitchFamily="2" charset="-122"/>
            </a:endParaRPr>
          </a:p>
        </p:txBody>
      </p:sp>
      <p:sp>
        <p:nvSpPr>
          <p:cNvPr id="19" name="Freeform 8">
            <a:extLst>
              <a:ext uri="{FF2B5EF4-FFF2-40B4-BE49-F238E27FC236}">
                <a16:creationId xmlns:a16="http://schemas.microsoft.com/office/drawing/2014/main" id="{B7A450DE-CE08-45B1-9B0E-83223AE8D449}"/>
              </a:ext>
            </a:extLst>
          </p:cNvPr>
          <p:cNvSpPr>
            <a:spLocks/>
          </p:cNvSpPr>
          <p:nvPr/>
        </p:nvSpPr>
        <p:spPr bwMode="auto">
          <a:xfrm>
            <a:off x="1411845" y="843504"/>
            <a:ext cx="7337441" cy="963788"/>
          </a:xfrm>
          <a:custGeom>
            <a:avLst/>
            <a:gdLst>
              <a:gd name="T0" fmla="*/ 4045089 w 2690"/>
              <a:gd name="T1" fmla="*/ 1382761 h 828"/>
              <a:gd name="T2" fmla="*/ 4131721 w 2690"/>
              <a:gd name="T3" fmla="*/ 1332661 h 828"/>
              <a:gd name="T4" fmla="*/ 4471589 w 2690"/>
              <a:gd name="T5" fmla="*/ 741481 h 828"/>
              <a:gd name="T6" fmla="*/ 4481585 w 2690"/>
              <a:gd name="T7" fmla="*/ 691381 h 828"/>
              <a:gd name="T8" fmla="*/ 4471589 w 2690"/>
              <a:gd name="T9" fmla="*/ 641280 h 828"/>
              <a:gd name="T10" fmla="*/ 4131721 w 2690"/>
              <a:gd name="T11" fmla="*/ 51770 h 828"/>
              <a:gd name="T12" fmla="*/ 4045089 w 2690"/>
              <a:gd name="T13" fmla="*/ 0 h 828"/>
              <a:gd name="T14" fmla="*/ 438162 w 2690"/>
              <a:gd name="T15" fmla="*/ 0 h 828"/>
              <a:gd name="T16" fmla="*/ 349864 w 2690"/>
              <a:gd name="T17" fmla="*/ 51770 h 828"/>
              <a:gd name="T18" fmla="*/ 9996 w 2690"/>
              <a:gd name="T19" fmla="*/ 641280 h 828"/>
              <a:gd name="T20" fmla="*/ 0 w 2690"/>
              <a:gd name="T21" fmla="*/ 691381 h 828"/>
              <a:gd name="T22" fmla="*/ 9996 w 2690"/>
              <a:gd name="T23" fmla="*/ 743151 h 828"/>
              <a:gd name="T24" fmla="*/ 349864 w 2690"/>
              <a:gd name="T25" fmla="*/ 1332661 h 828"/>
              <a:gd name="T26" fmla="*/ 438162 w 2690"/>
              <a:gd name="T27" fmla="*/ 1382761 h 828"/>
              <a:gd name="T28" fmla="*/ 4045089 w 2690"/>
              <a:gd name="T29" fmla="*/ 1382761 h 8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90" h="828">
                <a:moveTo>
                  <a:pt x="2428" y="828"/>
                </a:moveTo>
                <a:cubicBezTo>
                  <a:pt x="2445" y="828"/>
                  <a:pt x="2471" y="813"/>
                  <a:pt x="2480" y="798"/>
                </a:cubicBezTo>
                <a:cubicBezTo>
                  <a:pt x="2684" y="444"/>
                  <a:pt x="2684" y="444"/>
                  <a:pt x="2684" y="444"/>
                </a:cubicBezTo>
                <a:cubicBezTo>
                  <a:pt x="2687" y="439"/>
                  <a:pt x="2690" y="428"/>
                  <a:pt x="2690" y="414"/>
                </a:cubicBezTo>
                <a:cubicBezTo>
                  <a:pt x="2690" y="400"/>
                  <a:pt x="2687" y="389"/>
                  <a:pt x="2684" y="384"/>
                </a:cubicBezTo>
                <a:cubicBezTo>
                  <a:pt x="2480" y="31"/>
                  <a:pt x="2480" y="31"/>
                  <a:pt x="2480" y="31"/>
                </a:cubicBezTo>
                <a:cubicBezTo>
                  <a:pt x="2471" y="16"/>
                  <a:pt x="2445" y="0"/>
                  <a:pt x="2428" y="0"/>
                </a:cubicBezTo>
                <a:cubicBezTo>
                  <a:pt x="263" y="0"/>
                  <a:pt x="263" y="0"/>
                  <a:pt x="263" y="0"/>
                </a:cubicBezTo>
                <a:cubicBezTo>
                  <a:pt x="245" y="0"/>
                  <a:pt x="219" y="16"/>
                  <a:pt x="210" y="31"/>
                </a:cubicBezTo>
                <a:cubicBezTo>
                  <a:pt x="6" y="384"/>
                  <a:pt x="6" y="384"/>
                  <a:pt x="6" y="384"/>
                </a:cubicBezTo>
                <a:cubicBezTo>
                  <a:pt x="3" y="389"/>
                  <a:pt x="0" y="400"/>
                  <a:pt x="0" y="414"/>
                </a:cubicBezTo>
                <a:cubicBezTo>
                  <a:pt x="0" y="428"/>
                  <a:pt x="3" y="439"/>
                  <a:pt x="6" y="445"/>
                </a:cubicBezTo>
                <a:cubicBezTo>
                  <a:pt x="210" y="798"/>
                  <a:pt x="210" y="798"/>
                  <a:pt x="210" y="798"/>
                </a:cubicBezTo>
                <a:cubicBezTo>
                  <a:pt x="219" y="813"/>
                  <a:pt x="245" y="828"/>
                  <a:pt x="263" y="828"/>
                </a:cubicBezTo>
                <a:lnTo>
                  <a:pt x="2428" y="828"/>
                </a:lnTo>
                <a:close/>
              </a:path>
            </a:pathLst>
          </a:custGeom>
          <a:noFill/>
          <a:ln w="222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68" tIns="34284" rIns="68568" bIns="34284"/>
          <a:lstStyle/>
          <a:p>
            <a:pPr defTabSz="914126">
              <a:defRPr/>
            </a:pPr>
            <a:endParaRPr lang="zh-CN" altLang="en-US" kern="0" dirty="0">
              <a:solidFill>
                <a:sysClr val="windowText" lastClr="000000"/>
              </a:solidFill>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25" name="文本框 88">
            <a:extLst>
              <a:ext uri="{FF2B5EF4-FFF2-40B4-BE49-F238E27FC236}">
                <a16:creationId xmlns:a16="http://schemas.microsoft.com/office/drawing/2014/main" id="{162E2CA6-51B6-4A92-AAA0-DF0F34BDBE49}"/>
              </a:ext>
            </a:extLst>
          </p:cNvPr>
          <p:cNvSpPr txBox="1"/>
          <p:nvPr/>
        </p:nvSpPr>
        <p:spPr>
          <a:xfrm>
            <a:off x="1907704" y="947051"/>
            <a:ext cx="6407722" cy="807645"/>
          </a:xfrm>
          <a:prstGeom prst="rect">
            <a:avLst/>
          </a:prstGeom>
          <a:noFill/>
        </p:spPr>
        <p:txBody>
          <a:bodyPr wrap="square" lIns="68568" tIns="34284" rIns="68568" bIns="34284">
            <a:spAutoFit/>
          </a:bodyPr>
          <a:lstStyle/>
          <a:p>
            <a:pPr defTabSz="914126">
              <a:lnSpc>
                <a:spcPct val="120000"/>
              </a:lnSpc>
              <a:defRPr/>
            </a:pPr>
            <a:r>
              <a:rPr lang="en-US" altLang="zh-CN" sz="1999" kern="0" dirty="0">
                <a:solidFill>
                  <a:srgbClr val="0070C0"/>
                </a:solidFill>
                <a:latin typeface="Times New Roman" panose="02020603050405020304" pitchFamily="18" charset="0"/>
                <a:ea typeface="印品黑体" panose="00000500000000000000" pitchFamily="2" charset="-122"/>
                <a:cs typeface="Times New Roman" panose="02020603050405020304" pitchFamily="18" charset="0"/>
              </a:rPr>
              <a:t>Lông và roi là những cấu trúc dạng sợi dài, nhô ra khỏi màng và thành tế bào </a:t>
            </a:r>
            <a:endParaRPr lang="zh-CN" altLang="en-US" sz="1999" kern="0" dirty="0">
              <a:solidFill>
                <a:srgbClr val="0070C0"/>
              </a:solidFill>
              <a:latin typeface="Times New Roman" panose="02020603050405020304" pitchFamily="18" charset="0"/>
              <a:ea typeface="印品黑体" panose="00000500000000000000" pitchFamily="2" charset="-122"/>
              <a:cs typeface="Times New Roman" panose="02020603050405020304" pitchFamily="18" charset="0"/>
            </a:endParaRPr>
          </a:p>
        </p:txBody>
      </p:sp>
      <p:grpSp>
        <p:nvGrpSpPr>
          <p:cNvPr id="4" name="Nhóm 3">
            <a:extLst>
              <a:ext uri="{FF2B5EF4-FFF2-40B4-BE49-F238E27FC236}">
                <a16:creationId xmlns:a16="http://schemas.microsoft.com/office/drawing/2014/main" id="{B9CA7ED4-20B2-4566-8D5B-DBE43AA0FCFE}"/>
              </a:ext>
            </a:extLst>
          </p:cNvPr>
          <p:cNvGrpSpPr/>
          <p:nvPr/>
        </p:nvGrpSpPr>
        <p:grpSpPr>
          <a:xfrm>
            <a:off x="294067" y="783801"/>
            <a:ext cx="1212135" cy="1083047"/>
            <a:chOff x="757477" y="865206"/>
            <a:chExt cx="1212135" cy="1083047"/>
          </a:xfrm>
        </p:grpSpPr>
        <p:grpSp>
          <p:nvGrpSpPr>
            <p:cNvPr id="27" name="组合 1">
              <a:extLst>
                <a:ext uri="{FF2B5EF4-FFF2-40B4-BE49-F238E27FC236}">
                  <a16:creationId xmlns:a16="http://schemas.microsoft.com/office/drawing/2014/main" id="{7DEDFB03-AED3-4D9C-A0FF-E9612A0EE33A}"/>
                </a:ext>
              </a:extLst>
            </p:cNvPr>
            <p:cNvGrpSpPr/>
            <p:nvPr/>
          </p:nvGrpSpPr>
          <p:grpSpPr>
            <a:xfrm>
              <a:off x="757477" y="865206"/>
              <a:ext cx="1212135" cy="1083047"/>
              <a:chOff x="979525" y="1219446"/>
              <a:chExt cx="1212509" cy="1083381"/>
            </a:xfrm>
          </p:grpSpPr>
          <p:sp>
            <p:nvSpPr>
              <p:cNvPr id="28" name="Freeform 10">
                <a:extLst>
                  <a:ext uri="{FF2B5EF4-FFF2-40B4-BE49-F238E27FC236}">
                    <a16:creationId xmlns:a16="http://schemas.microsoft.com/office/drawing/2014/main" id="{39DF9F46-79A9-434F-BD2A-F3617CD336FA}"/>
                  </a:ext>
                </a:extLst>
              </p:cNvPr>
              <p:cNvSpPr>
                <a:spLocks/>
              </p:cNvSpPr>
              <p:nvPr/>
            </p:nvSpPr>
            <p:spPr bwMode="auto">
              <a:xfrm>
                <a:off x="979525" y="1219446"/>
                <a:ext cx="1212509" cy="1083381"/>
              </a:xfrm>
              <a:custGeom>
                <a:avLst/>
                <a:gdLst>
                  <a:gd name="T0" fmla="*/ 726 w 1044"/>
                  <a:gd name="T1" fmla="*/ 930 h 930"/>
                  <a:gd name="T2" fmla="*/ 823 w 1044"/>
                  <a:gd name="T3" fmla="*/ 874 h 930"/>
                  <a:gd name="T4" fmla="*/ 1027 w 1044"/>
                  <a:gd name="T5" fmla="*/ 521 h 930"/>
                  <a:gd name="T6" fmla="*/ 1027 w 1044"/>
                  <a:gd name="T7" fmla="*/ 409 h 930"/>
                  <a:gd name="T8" fmla="*/ 823 w 1044"/>
                  <a:gd name="T9" fmla="*/ 56 h 930"/>
                  <a:gd name="T10" fmla="*/ 726 w 1044"/>
                  <a:gd name="T11" fmla="*/ 0 h 930"/>
                  <a:gd name="T12" fmla="*/ 318 w 1044"/>
                  <a:gd name="T13" fmla="*/ 0 h 930"/>
                  <a:gd name="T14" fmla="*/ 222 w 1044"/>
                  <a:gd name="T15" fmla="*/ 56 h 930"/>
                  <a:gd name="T16" fmla="*/ 18 w 1044"/>
                  <a:gd name="T17" fmla="*/ 409 h 930"/>
                  <a:gd name="T18" fmla="*/ 18 w 1044"/>
                  <a:gd name="T19" fmla="*/ 521 h 930"/>
                  <a:gd name="T20" fmla="*/ 222 w 1044"/>
                  <a:gd name="T21" fmla="*/ 874 h 930"/>
                  <a:gd name="T22" fmla="*/ 318 w 1044"/>
                  <a:gd name="T23" fmla="*/ 930 h 930"/>
                  <a:gd name="T24" fmla="*/ 726 w 1044"/>
                  <a:gd name="T25" fmla="*/ 93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930">
                    <a:moveTo>
                      <a:pt x="726" y="930"/>
                    </a:moveTo>
                    <a:cubicBezTo>
                      <a:pt x="762" y="930"/>
                      <a:pt x="805" y="905"/>
                      <a:pt x="823" y="874"/>
                    </a:cubicBezTo>
                    <a:cubicBezTo>
                      <a:pt x="1027" y="521"/>
                      <a:pt x="1027" y="521"/>
                      <a:pt x="1027" y="521"/>
                    </a:cubicBezTo>
                    <a:cubicBezTo>
                      <a:pt x="1044" y="490"/>
                      <a:pt x="1044" y="440"/>
                      <a:pt x="1027" y="409"/>
                    </a:cubicBezTo>
                    <a:cubicBezTo>
                      <a:pt x="823" y="56"/>
                      <a:pt x="823" y="56"/>
                      <a:pt x="823" y="56"/>
                    </a:cubicBezTo>
                    <a:cubicBezTo>
                      <a:pt x="805" y="25"/>
                      <a:pt x="762" y="0"/>
                      <a:pt x="726" y="0"/>
                    </a:cubicBezTo>
                    <a:cubicBezTo>
                      <a:pt x="318" y="0"/>
                      <a:pt x="318" y="0"/>
                      <a:pt x="318" y="0"/>
                    </a:cubicBezTo>
                    <a:cubicBezTo>
                      <a:pt x="283" y="0"/>
                      <a:pt x="239" y="25"/>
                      <a:pt x="222" y="56"/>
                    </a:cubicBezTo>
                    <a:cubicBezTo>
                      <a:pt x="18" y="409"/>
                      <a:pt x="18" y="409"/>
                      <a:pt x="18" y="409"/>
                    </a:cubicBezTo>
                    <a:cubicBezTo>
                      <a:pt x="0" y="440"/>
                      <a:pt x="0" y="490"/>
                      <a:pt x="18" y="521"/>
                    </a:cubicBezTo>
                    <a:cubicBezTo>
                      <a:pt x="222" y="874"/>
                      <a:pt x="222" y="874"/>
                      <a:pt x="222" y="874"/>
                    </a:cubicBezTo>
                    <a:cubicBezTo>
                      <a:pt x="239" y="905"/>
                      <a:pt x="283" y="930"/>
                      <a:pt x="318" y="930"/>
                    </a:cubicBezTo>
                    <a:lnTo>
                      <a:pt x="726" y="930"/>
                    </a:lnTo>
                    <a:close/>
                  </a:path>
                </a:pathLst>
              </a:custGeom>
              <a:solidFill>
                <a:srgbClr val="0070C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defTabSz="914126">
                  <a:defRPr/>
                </a:pPr>
                <a:endParaRPr lang="zh-CN" altLang="en-US" kern="0" dirty="0">
                  <a:solidFill>
                    <a:prstClr val="white"/>
                  </a:solidFill>
                  <a:latin typeface="Arial" panose="020B0604020202020204" pitchFamily="34" charset="0"/>
                  <a:ea typeface="印品黑体" panose="00000500000000000000" pitchFamily="2" charset="-122"/>
                </a:endParaRPr>
              </a:p>
            </p:txBody>
          </p:sp>
          <p:sp>
            <p:nvSpPr>
              <p:cNvPr id="37" name="Freeform 11">
                <a:extLst>
                  <a:ext uri="{FF2B5EF4-FFF2-40B4-BE49-F238E27FC236}">
                    <a16:creationId xmlns:a16="http://schemas.microsoft.com/office/drawing/2014/main" id="{980A3294-C258-42BB-A3FD-AC42537D033D}"/>
                  </a:ext>
                </a:extLst>
              </p:cNvPr>
              <p:cNvSpPr>
                <a:spLocks noEditPoints="1"/>
              </p:cNvSpPr>
              <p:nvPr/>
            </p:nvSpPr>
            <p:spPr bwMode="auto">
              <a:xfrm>
                <a:off x="1044719" y="1279078"/>
                <a:ext cx="1083791" cy="964119"/>
              </a:xfrm>
              <a:custGeom>
                <a:avLst/>
                <a:gdLst>
                  <a:gd name="T0" fmla="*/ 670 w 933"/>
                  <a:gd name="T1" fmla="*/ 828 h 828"/>
                  <a:gd name="T2" fmla="*/ 723 w 933"/>
                  <a:gd name="T3" fmla="*/ 798 h 828"/>
                  <a:gd name="T4" fmla="*/ 926 w 933"/>
                  <a:gd name="T5" fmla="*/ 444 h 828"/>
                  <a:gd name="T6" fmla="*/ 933 w 933"/>
                  <a:gd name="T7" fmla="*/ 414 h 828"/>
                  <a:gd name="T8" fmla="*/ 926 w 933"/>
                  <a:gd name="T9" fmla="*/ 384 h 828"/>
                  <a:gd name="T10" fmla="*/ 723 w 933"/>
                  <a:gd name="T11" fmla="*/ 31 h 828"/>
                  <a:gd name="T12" fmla="*/ 670 w 933"/>
                  <a:gd name="T13" fmla="*/ 0 h 828"/>
                  <a:gd name="T14" fmla="*/ 262 w 933"/>
                  <a:gd name="T15" fmla="*/ 0 h 828"/>
                  <a:gd name="T16" fmla="*/ 210 w 933"/>
                  <a:gd name="T17" fmla="*/ 31 h 828"/>
                  <a:gd name="T18" fmla="*/ 6 w 933"/>
                  <a:gd name="T19" fmla="*/ 384 h 828"/>
                  <a:gd name="T20" fmla="*/ 0 w 933"/>
                  <a:gd name="T21" fmla="*/ 414 h 828"/>
                  <a:gd name="T22" fmla="*/ 6 w 933"/>
                  <a:gd name="T23" fmla="*/ 445 h 828"/>
                  <a:gd name="T24" fmla="*/ 210 w 933"/>
                  <a:gd name="T25" fmla="*/ 798 h 828"/>
                  <a:gd name="T26" fmla="*/ 262 w 933"/>
                  <a:gd name="T27" fmla="*/ 828 h 828"/>
                  <a:gd name="T28" fmla="*/ 670 w 933"/>
                  <a:gd name="T29" fmla="*/ 828 h 828"/>
                  <a:gd name="T30" fmla="*/ 771 w 933"/>
                  <a:gd name="T31" fmla="*/ 549 h 828"/>
                  <a:gd name="T32" fmla="*/ 762 w 933"/>
                  <a:gd name="T33" fmla="*/ 515 h 828"/>
                  <a:gd name="T34" fmla="*/ 820 w 933"/>
                  <a:gd name="T35" fmla="*/ 414 h 828"/>
                  <a:gd name="T36" fmla="*/ 762 w 933"/>
                  <a:gd name="T37" fmla="*/ 313 h 828"/>
                  <a:gd name="T38" fmla="*/ 771 w 933"/>
                  <a:gd name="T39" fmla="*/ 280 h 828"/>
                  <a:gd name="T40" fmla="*/ 804 w 933"/>
                  <a:gd name="T41" fmla="*/ 289 h 828"/>
                  <a:gd name="T42" fmla="*/ 877 w 933"/>
                  <a:gd name="T43" fmla="*/ 414 h 828"/>
                  <a:gd name="T44" fmla="*/ 804 w 933"/>
                  <a:gd name="T45" fmla="*/ 540 h 828"/>
                  <a:gd name="T46" fmla="*/ 783 w 933"/>
                  <a:gd name="T47" fmla="*/ 552 h 828"/>
                  <a:gd name="T48" fmla="*/ 771 w 933"/>
                  <a:gd name="T49" fmla="*/ 549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3" h="828">
                    <a:moveTo>
                      <a:pt x="670" y="828"/>
                    </a:moveTo>
                    <a:cubicBezTo>
                      <a:pt x="687" y="828"/>
                      <a:pt x="714" y="813"/>
                      <a:pt x="723" y="798"/>
                    </a:cubicBezTo>
                    <a:cubicBezTo>
                      <a:pt x="926" y="444"/>
                      <a:pt x="926" y="444"/>
                      <a:pt x="926" y="444"/>
                    </a:cubicBezTo>
                    <a:cubicBezTo>
                      <a:pt x="930" y="439"/>
                      <a:pt x="933" y="428"/>
                      <a:pt x="933" y="414"/>
                    </a:cubicBezTo>
                    <a:cubicBezTo>
                      <a:pt x="933" y="400"/>
                      <a:pt x="930" y="389"/>
                      <a:pt x="926" y="384"/>
                    </a:cubicBezTo>
                    <a:cubicBezTo>
                      <a:pt x="723" y="31"/>
                      <a:pt x="723" y="31"/>
                      <a:pt x="723" y="31"/>
                    </a:cubicBezTo>
                    <a:cubicBezTo>
                      <a:pt x="714" y="16"/>
                      <a:pt x="687" y="0"/>
                      <a:pt x="670" y="0"/>
                    </a:cubicBezTo>
                    <a:cubicBezTo>
                      <a:pt x="262" y="0"/>
                      <a:pt x="262" y="0"/>
                      <a:pt x="262" y="0"/>
                    </a:cubicBezTo>
                    <a:cubicBezTo>
                      <a:pt x="245" y="0"/>
                      <a:pt x="219" y="16"/>
                      <a:pt x="210" y="31"/>
                    </a:cubicBezTo>
                    <a:cubicBezTo>
                      <a:pt x="6" y="384"/>
                      <a:pt x="6" y="384"/>
                      <a:pt x="6" y="384"/>
                    </a:cubicBezTo>
                    <a:cubicBezTo>
                      <a:pt x="3" y="389"/>
                      <a:pt x="0" y="400"/>
                      <a:pt x="0" y="414"/>
                    </a:cubicBezTo>
                    <a:cubicBezTo>
                      <a:pt x="0" y="428"/>
                      <a:pt x="3" y="439"/>
                      <a:pt x="6" y="445"/>
                    </a:cubicBezTo>
                    <a:cubicBezTo>
                      <a:pt x="210" y="798"/>
                      <a:pt x="210" y="798"/>
                      <a:pt x="210" y="798"/>
                    </a:cubicBezTo>
                    <a:cubicBezTo>
                      <a:pt x="219" y="813"/>
                      <a:pt x="245" y="828"/>
                      <a:pt x="262" y="828"/>
                    </a:cubicBezTo>
                    <a:lnTo>
                      <a:pt x="670" y="828"/>
                    </a:lnTo>
                    <a:close/>
                    <a:moveTo>
                      <a:pt x="771" y="549"/>
                    </a:moveTo>
                    <a:cubicBezTo>
                      <a:pt x="759" y="542"/>
                      <a:pt x="755" y="527"/>
                      <a:pt x="762" y="515"/>
                    </a:cubicBezTo>
                    <a:cubicBezTo>
                      <a:pt x="820" y="414"/>
                      <a:pt x="820" y="414"/>
                      <a:pt x="820" y="414"/>
                    </a:cubicBezTo>
                    <a:cubicBezTo>
                      <a:pt x="762" y="313"/>
                      <a:pt x="762" y="313"/>
                      <a:pt x="762" y="313"/>
                    </a:cubicBezTo>
                    <a:cubicBezTo>
                      <a:pt x="755" y="301"/>
                      <a:pt x="759" y="287"/>
                      <a:pt x="771" y="280"/>
                    </a:cubicBezTo>
                    <a:cubicBezTo>
                      <a:pt x="783" y="273"/>
                      <a:pt x="798" y="277"/>
                      <a:pt x="804" y="289"/>
                    </a:cubicBezTo>
                    <a:cubicBezTo>
                      <a:pt x="877" y="414"/>
                      <a:pt x="877" y="414"/>
                      <a:pt x="877" y="414"/>
                    </a:cubicBezTo>
                    <a:cubicBezTo>
                      <a:pt x="804" y="540"/>
                      <a:pt x="804" y="540"/>
                      <a:pt x="804" y="540"/>
                    </a:cubicBezTo>
                    <a:cubicBezTo>
                      <a:pt x="800" y="547"/>
                      <a:pt x="792" y="552"/>
                      <a:pt x="783" y="552"/>
                    </a:cubicBezTo>
                    <a:cubicBezTo>
                      <a:pt x="779" y="552"/>
                      <a:pt x="775" y="551"/>
                      <a:pt x="771" y="549"/>
                    </a:cubicBez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defTabSz="914126">
                  <a:defRPr/>
                </a:pPr>
                <a:endParaRPr lang="zh-CN" altLang="en-US" kern="0" dirty="0">
                  <a:solidFill>
                    <a:prstClr val="white"/>
                  </a:solidFill>
                  <a:latin typeface="Arial" panose="020B0604020202020204" pitchFamily="34" charset="0"/>
                  <a:ea typeface="印品黑体" panose="00000500000000000000" pitchFamily="2" charset="-122"/>
                </a:endParaRPr>
              </a:p>
            </p:txBody>
          </p:sp>
          <p:sp>
            <p:nvSpPr>
              <p:cNvPr id="38" name="Freeform 12">
                <a:extLst>
                  <a:ext uri="{FF2B5EF4-FFF2-40B4-BE49-F238E27FC236}">
                    <a16:creationId xmlns:a16="http://schemas.microsoft.com/office/drawing/2014/main" id="{527965FC-2C2E-40A7-A388-13708EE327DE}"/>
                  </a:ext>
                </a:extLst>
              </p:cNvPr>
              <p:cNvSpPr>
                <a:spLocks/>
              </p:cNvSpPr>
              <p:nvPr/>
            </p:nvSpPr>
            <p:spPr bwMode="auto">
              <a:xfrm>
                <a:off x="1044379" y="1279221"/>
                <a:ext cx="1084588" cy="964085"/>
              </a:xfrm>
              <a:custGeom>
                <a:avLst/>
                <a:gdLst>
                  <a:gd name="T0" fmla="*/ 1116384 w 933"/>
                  <a:gd name="T1" fmla="*/ 1382761 h 828"/>
                  <a:gd name="T2" fmla="*/ 1204695 w 933"/>
                  <a:gd name="T3" fmla="*/ 1332661 h 828"/>
                  <a:gd name="T4" fmla="*/ 1542943 w 933"/>
                  <a:gd name="T5" fmla="*/ 741481 h 828"/>
                  <a:gd name="T6" fmla="*/ 1554607 w 933"/>
                  <a:gd name="T7" fmla="*/ 691381 h 828"/>
                  <a:gd name="T8" fmla="*/ 1542943 w 933"/>
                  <a:gd name="T9" fmla="*/ 641280 h 828"/>
                  <a:gd name="T10" fmla="*/ 1204695 w 933"/>
                  <a:gd name="T11" fmla="*/ 51770 h 828"/>
                  <a:gd name="T12" fmla="*/ 1116384 w 933"/>
                  <a:gd name="T13" fmla="*/ 0 h 828"/>
                  <a:gd name="T14" fmla="*/ 436556 w 933"/>
                  <a:gd name="T15" fmla="*/ 0 h 828"/>
                  <a:gd name="T16" fmla="*/ 349912 w 933"/>
                  <a:gd name="T17" fmla="*/ 51770 h 828"/>
                  <a:gd name="T18" fmla="*/ 9997 w 933"/>
                  <a:gd name="T19" fmla="*/ 641280 h 828"/>
                  <a:gd name="T20" fmla="*/ 0 w 933"/>
                  <a:gd name="T21" fmla="*/ 691381 h 828"/>
                  <a:gd name="T22" fmla="*/ 9997 w 933"/>
                  <a:gd name="T23" fmla="*/ 743151 h 828"/>
                  <a:gd name="T24" fmla="*/ 349912 w 933"/>
                  <a:gd name="T25" fmla="*/ 1332661 h 828"/>
                  <a:gd name="T26" fmla="*/ 436556 w 933"/>
                  <a:gd name="T27" fmla="*/ 1382761 h 828"/>
                  <a:gd name="T28" fmla="*/ 1116384 w 933"/>
                  <a:gd name="T29" fmla="*/ 1382761 h 8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3" h="828">
                    <a:moveTo>
                      <a:pt x="670" y="828"/>
                    </a:moveTo>
                    <a:cubicBezTo>
                      <a:pt x="687" y="828"/>
                      <a:pt x="714" y="813"/>
                      <a:pt x="723" y="798"/>
                    </a:cubicBezTo>
                    <a:cubicBezTo>
                      <a:pt x="926" y="444"/>
                      <a:pt x="926" y="444"/>
                      <a:pt x="926" y="444"/>
                    </a:cubicBezTo>
                    <a:cubicBezTo>
                      <a:pt x="930" y="439"/>
                      <a:pt x="933" y="428"/>
                      <a:pt x="933" y="414"/>
                    </a:cubicBezTo>
                    <a:cubicBezTo>
                      <a:pt x="933" y="400"/>
                      <a:pt x="930" y="389"/>
                      <a:pt x="926" y="384"/>
                    </a:cubicBezTo>
                    <a:cubicBezTo>
                      <a:pt x="723" y="31"/>
                      <a:pt x="723" y="31"/>
                      <a:pt x="723" y="31"/>
                    </a:cubicBezTo>
                    <a:cubicBezTo>
                      <a:pt x="714" y="16"/>
                      <a:pt x="687" y="0"/>
                      <a:pt x="670" y="0"/>
                    </a:cubicBezTo>
                    <a:cubicBezTo>
                      <a:pt x="262" y="0"/>
                      <a:pt x="262" y="0"/>
                      <a:pt x="262" y="0"/>
                    </a:cubicBezTo>
                    <a:cubicBezTo>
                      <a:pt x="245" y="0"/>
                      <a:pt x="219" y="16"/>
                      <a:pt x="210" y="31"/>
                    </a:cubicBezTo>
                    <a:cubicBezTo>
                      <a:pt x="6" y="384"/>
                      <a:pt x="6" y="384"/>
                      <a:pt x="6" y="384"/>
                    </a:cubicBezTo>
                    <a:cubicBezTo>
                      <a:pt x="3" y="389"/>
                      <a:pt x="0" y="400"/>
                      <a:pt x="0" y="414"/>
                    </a:cubicBezTo>
                    <a:cubicBezTo>
                      <a:pt x="0" y="428"/>
                      <a:pt x="3" y="439"/>
                      <a:pt x="6" y="445"/>
                    </a:cubicBezTo>
                    <a:cubicBezTo>
                      <a:pt x="210" y="798"/>
                      <a:pt x="210" y="798"/>
                      <a:pt x="210" y="798"/>
                    </a:cubicBezTo>
                    <a:cubicBezTo>
                      <a:pt x="219" y="813"/>
                      <a:pt x="245" y="828"/>
                      <a:pt x="262" y="828"/>
                    </a:cubicBezTo>
                    <a:lnTo>
                      <a:pt x="670" y="828"/>
                    </a:lnTo>
                    <a:close/>
                  </a:path>
                </a:pathLst>
              </a:custGeom>
              <a:noFill/>
              <a:ln w="222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68" tIns="34284" rIns="68568" bIns="34284"/>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grpSp>
        <p:sp>
          <p:nvSpPr>
            <p:cNvPr id="2" name="Hộp Văn bản 1">
              <a:extLst>
                <a:ext uri="{FF2B5EF4-FFF2-40B4-BE49-F238E27FC236}">
                  <a16:creationId xmlns:a16="http://schemas.microsoft.com/office/drawing/2014/main" id="{CEFC21FD-97AA-4184-BB37-ABBBBEF4DA95}"/>
                </a:ext>
              </a:extLst>
            </p:cNvPr>
            <p:cNvSpPr txBox="1"/>
            <p:nvPr/>
          </p:nvSpPr>
          <p:spPr>
            <a:xfrm>
              <a:off x="1112183" y="1151056"/>
              <a:ext cx="464663" cy="584775"/>
            </a:xfrm>
            <a:prstGeom prst="rect">
              <a:avLst/>
            </a:prstGeom>
            <a:noFill/>
          </p:spPr>
          <p:txBody>
            <a:bodyPr wrap="square" rtlCol="0">
              <a:spAutoFit/>
            </a:bodyPr>
            <a:lstStyle/>
            <a:p>
              <a:pPr algn="ctr"/>
              <a:r>
                <a:rPr lang="en-US" sz="3200">
                  <a:solidFill>
                    <a:schemeClr val="accent4">
                      <a:lumMod val="75000"/>
                    </a:schemeClr>
                  </a:solidFill>
                </a:rPr>
                <a:t>1</a:t>
              </a:r>
            </a:p>
          </p:txBody>
        </p:sp>
      </p:grpSp>
      <p:sp>
        <p:nvSpPr>
          <p:cNvPr id="65" name="Freeform 6">
            <a:extLst>
              <a:ext uri="{FF2B5EF4-FFF2-40B4-BE49-F238E27FC236}">
                <a16:creationId xmlns:a16="http://schemas.microsoft.com/office/drawing/2014/main" id="{F345D96C-7372-4F3C-BDDC-0FD2017453AF}"/>
              </a:ext>
            </a:extLst>
          </p:cNvPr>
          <p:cNvSpPr>
            <a:spLocks/>
          </p:cNvSpPr>
          <p:nvPr/>
        </p:nvSpPr>
        <p:spPr bwMode="auto">
          <a:xfrm>
            <a:off x="1320446" y="2057204"/>
            <a:ext cx="7643785" cy="1083047"/>
          </a:xfrm>
          <a:custGeom>
            <a:avLst/>
            <a:gdLst>
              <a:gd name="T0" fmla="*/ 2484 w 2802"/>
              <a:gd name="T1" fmla="*/ 930 h 930"/>
              <a:gd name="T2" fmla="*/ 2580 w 2802"/>
              <a:gd name="T3" fmla="*/ 874 h 930"/>
              <a:gd name="T4" fmla="*/ 2784 w 2802"/>
              <a:gd name="T5" fmla="*/ 521 h 930"/>
              <a:gd name="T6" fmla="*/ 2784 w 2802"/>
              <a:gd name="T7" fmla="*/ 409 h 930"/>
              <a:gd name="T8" fmla="*/ 2580 w 2802"/>
              <a:gd name="T9" fmla="*/ 56 h 930"/>
              <a:gd name="T10" fmla="*/ 2484 w 2802"/>
              <a:gd name="T11" fmla="*/ 0 h 930"/>
              <a:gd name="T12" fmla="*/ 319 w 2802"/>
              <a:gd name="T13" fmla="*/ 0 h 930"/>
              <a:gd name="T14" fmla="*/ 222 w 2802"/>
              <a:gd name="T15" fmla="*/ 56 h 930"/>
              <a:gd name="T16" fmla="*/ 18 w 2802"/>
              <a:gd name="T17" fmla="*/ 409 h 930"/>
              <a:gd name="T18" fmla="*/ 18 w 2802"/>
              <a:gd name="T19" fmla="*/ 521 h 930"/>
              <a:gd name="T20" fmla="*/ 222 w 2802"/>
              <a:gd name="T21" fmla="*/ 874 h 930"/>
              <a:gd name="T22" fmla="*/ 319 w 2802"/>
              <a:gd name="T23" fmla="*/ 930 h 930"/>
              <a:gd name="T24" fmla="*/ 2484 w 2802"/>
              <a:gd name="T25" fmla="*/ 93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2" h="930">
                <a:moveTo>
                  <a:pt x="2484" y="930"/>
                </a:moveTo>
                <a:cubicBezTo>
                  <a:pt x="2519" y="930"/>
                  <a:pt x="2562" y="905"/>
                  <a:pt x="2580" y="874"/>
                </a:cubicBezTo>
                <a:cubicBezTo>
                  <a:pt x="2784" y="521"/>
                  <a:pt x="2784" y="521"/>
                  <a:pt x="2784" y="521"/>
                </a:cubicBezTo>
                <a:cubicBezTo>
                  <a:pt x="2802" y="490"/>
                  <a:pt x="2802" y="440"/>
                  <a:pt x="2784" y="409"/>
                </a:cubicBezTo>
                <a:cubicBezTo>
                  <a:pt x="2580" y="56"/>
                  <a:pt x="2580" y="56"/>
                  <a:pt x="2580" y="56"/>
                </a:cubicBezTo>
                <a:cubicBezTo>
                  <a:pt x="2562" y="25"/>
                  <a:pt x="2519" y="0"/>
                  <a:pt x="2484" y="0"/>
                </a:cubicBezTo>
                <a:cubicBezTo>
                  <a:pt x="319" y="0"/>
                  <a:pt x="319" y="0"/>
                  <a:pt x="319" y="0"/>
                </a:cubicBezTo>
                <a:cubicBezTo>
                  <a:pt x="283" y="0"/>
                  <a:pt x="240" y="25"/>
                  <a:pt x="222" y="56"/>
                </a:cubicBezTo>
                <a:cubicBezTo>
                  <a:pt x="18" y="409"/>
                  <a:pt x="18" y="409"/>
                  <a:pt x="18" y="409"/>
                </a:cubicBezTo>
                <a:cubicBezTo>
                  <a:pt x="0" y="440"/>
                  <a:pt x="0" y="490"/>
                  <a:pt x="18" y="521"/>
                </a:cubicBezTo>
                <a:cubicBezTo>
                  <a:pt x="222" y="874"/>
                  <a:pt x="222" y="874"/>
                  <a:pt x="222" y="874"/>
                </a:cubicBezTo>
                <a:cubicBezTo>
                  <a:pt x="240" y="905"/>
                  <a:pt x="283" y="930"/>
                  <a:pt x="319" y="930"/>
                </a:cubicBezTo>
                <a:lnTo>
                  <a:pt x="2484" y="930"/>
                </a:lnTo>
                <a:close/>
              </a:path>
            </a:pathLst>
          </a:custGeom>
          <a:solidFill>
            <a:srgbClr val="00B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defTabSz="914126">
              <a:defRPr/>
            </a:pPr>
            <a:endParaRPr lang="zh-CN" altLang="en-US" kern="0" dirty="0">
              <a:solidFill>
                <a:prstClr val="white"/>
              </a:solidFill>
              <a:latin typeface="Arial" panose="020B0604020202020204" pitchFamily="34" charset="0"/>
              <a:ea typeface="印品黑体" panose="00000500000000000000" pitchFamily="2" charset="-122"/>
            </a:endParaRPr>
          </a:p>
        </p:txBody>
      </p:sp>
      <p:sp>
        <p:nvSpPr>
          <p:cNvPr id="66" name="Freeform 7">
            <a:extLst>
              <a:ext uri="{FF2B5EF4-FFF2-40B4-BE49-F238E27FC236}">
                <a16:creationId xmlns:a16="http://schemas.microsoft.com/office/drawing/2014/main" id="{F1435CE8-2E67-40B2-AD2B-3325F7AE5A5D}"/>
              </a:ext>
            </a:extLst>
          </p:cNvPr>
          <p:cNvSpPr>
            <a:spLocks noEditPoints="1"/>
          </p:cNvSpPr>
          <p:nvPr/>
        </p:nvSpPr>
        <p:spPr bwMode="auto">
          <a:xfrm>
            <a:off x="1385622" y="2116818"/>
            <a:ext cx="7337558" cy="963822"/>
          </a:xfrm>
          <a:custGeom>
            <a:avLst/>
            <a:gdLst>
              <a:gd name="T0" fmla="*/ 2428 w 2690"/>
              <a:gd name="T1" fmla="*/ 828 h 828"/>
              <a:gd name="T2" fmla="*/ 2480 w 2690"/>
              <a:gd name="T3" fmla="*/ 798 h 828"/>
              <a:gd name="T4" fmla="*/ 2684 w 2690"/>
              <a:gd name="T5" fmla="*/ 444 h 828"/>
              <a:gd name="T6" fmla="*/ 2690 w 2690"/>
              <a:gd name="T7" fmla="*/ 414 h 828"/>
              <a:gd name="T8" fmla="*/ 2684 w 2690"/>
              <a:gd name="T9" fmla="*/ 384 h 828"/>
              <a:gd name="T10" fmla="*/ 2480 w 2690"/>
              <a:gd name="T11" fmla="*/ 31 h 828"/>
              <a:gd name="T12" fmla="*/ 2428 w 2690"/>
              <a:gd name="T13" fmla="*/ 0 h 828"/>
              <a:gd name="T14" fmla="*/ 263 w 2690"/>
              <a:gd name="T15" fmla="*/ 0 h 828"/>
              <a:gd name="T16" fmla="*/ 210 w 2690"/>
              <a:gd name="T17" fmla="*/ 31 h 828"/>
              <a:gd name="T18" fmla="*/ 6 w 2690"/>
              <a:gd name="T19" fmla="*/ 384 h 828"/>
              <a:gd name="T20" fmla="*/ 0 w 2690"/>
              <a:gd name="T21" fmla="*/ 414 h 828"/>
              <a:gd name="T22" fmla="*/ 6 w 2690"/>
              <a:gd name="T23" fmla="*/ 445 h 828"/>
              <a:gd name="T24" fmla="*/ 210 w 2690"/>
              <a:gd name="T25" fmla="*/ 798 h 828"/>
              <a:gd name="T26" fmla="*/ 263 w 2690"/>
              <a:gd name="T27" fmla="*/ 828 h 828"/>
              <a:gd name="T28" fmla="*/ 2428 w 2690"/>
              <a:gd name="T29" fmla="*/ 828 h 828"/>
              <a:gd name="T30" fmla="*/ 2528 w 2690"/>
              <a:gd name="T31" fmla="*/ 549 h 828"/>
              <a:gd name="T32" fmla="*/ 2519 w 2690"/>
              <a:gd name="T33" fmla="*/ 515 h 828"/>
              <a:gd name="T34" fmla="*/ 2578 w 2690"/>
              <a:gd name="T35" fmla="*/ 414 h 828"/>
              <a:gd name="T36" fmla="*/ 2519 w 2690"/>
              <a:gd name="T37" fmla="*/ 313 h 828"/>
              <a:gd name="T38" fmla="*/ 2528 w 2690"/>
              <a:gd name="T39" fmla="*/ 280 h 828"/>
              <a:gd name="T40" fmla="*/ 2562 w 2690"/>
              <a:gd name="T41" fmla="*/ 289 h 828"/>
              <a:gd name="T42" fmla="*/ 2634 w 2690"/>
              <a:gd name="T43" fmla="*/ 414 h 828"/>
              <a:gd name="T44" fmla="*/ 2562 w 2690"/>
              <a:gd name="T45" fmla="*/ 540 h 828"/>
              <a:gd name="T46" fmla="*/ 2541 w 2690"/>
              <a:gd name="T47" fmla="*/ 552 h 828"/>
              <a:gd name="T48" fmla="*/ 2528 w 2690"/>
              <a:gd name="T49" fmla="*/ 549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0" h="828">
                <a:moveTo>
                  <a:pt x="2428" y="828"/>
                </a:moveTo>
                <a:cubicBezTo>
                  <a:pt x="2445" y="828"/>
                  <a:pt x="2471" y="813"/>
                  <a:pt x="2480" y="798"/>
                </a:cubicBezTo>
                <a:cubicBezTo>
                  <a:pt x="2684" y="444"/>
                  <a:pt x="2684" y="444"/>
                  <a:pt x="2684" y="444"/>
                </a:cubicBezTo>
                <a:cubicBezTo>
                  <a:pt x="2687" y="439"/>
                  <a:pt x="2690" y="428"/>
                  <a:pt x="2690" y="414"/>
                </a:cubicBezTo>
                <a:cubicBezTo>
                  <a:pt x="2690" y="400"/>
                  <a:pt x="2687" y="389"/>
                  <a:pt x="2684" y="384"/>
                </a:cubicBezTo>
                <a:cubicBezTo>
                  <a:pt x="2480" y="31"/>
                  <a:pt x="2480" y="31"/>
                  <a:pt x="2480" y="31"/>
                </a:cubicBezTo>
                <a:cubicBezTo>
                  <a:pt x="2471" y="16"/>
                  <a:pt x="2445" y="0"/>
                  <a:pt x="2428" y="0"/>
                </a:cubicBezTo>
                <a:cubicBezTo>
                  <a:pt x="263" y="0"/>
                  <a:pt x="263" y="0"/>
                  <a:pt x="263" y="0"/>
                </a:cubicBezTo>
                <a:cubicBezTo>
                  <a:pt x="245" y="0"/>
                  <a:pt x="219" y="16"/>
                  <a:pt x="210" y="31"/>
                </a:cubicBezTo>
                <a:cubicBezTo>
                  <a:pt x="6" y="384"/>
                  <a:pt x="6" y="384"/>
                  <a:pt x="6" y="384"/>
                </a:cubicBezTo>
                <a:cubicBezTo>
                  <a:pt x="3" y="389"/>
                  <a:pt x="0" y="400"/>
                  <a:pt x="0" y="414"/>
                </a:cubicBezTo>
                <a:cubicBezTo>
                  <a:pt x="0" y="428"/>
                  <a:pt x="3" y="439"/>
                  <a:pt x="6" y="445"/>
                </a:cubicBezTo>
                <a:cubicBezTo>
                  <a:pt x="210" y="798"/>
                  <a:pt x="210" y="798"/>
                  <a:pt x="210" y="798"/>
                </a:cubicBezTo>
                <a:cubicBezTo>
                  <a:pt x="219" y="813"/>
                  <a:pt x="245" y="828"/>
                  <a:pt x="263" y="828"/>
                </a:cubicBezTo>
                <a:lnTo>
                  <a:pt x="2428" y="828"/>
                </a:lnTo>
                <a:close/>
                <a:moveTo>
                  <a:pt x="2528" y="549"/>
                </a:moveTo>
                <a:cubicBezTo>
                  <a:pt x="2517" y="542"/>
                  <a:pt x="2513" y="527"/>
                  <a:pt x="2519" y="515"/>
                </a:cubicBezTo>
                <a:cubicBezTo>
                  <a:pt x="2578" y="414"/>
                  <a:pt x="2578" y="414"/>
                  <a:pt x="2578" y="414"/>
                </a:cubicBezTo>
                <a:cubicBezTo>
                  <a:pt x="2519" y="313"/>
                  <a:pt x="2519" y="313"/>
                  <a:pt x="2519" y="313"/>
                </a:cubicBezTo>
                <a:cubicBezTo>
                  <a:pt x="2513" y="301"/>
                  <a:pt x="2517" y="287"/>
                  <a:pt x="2528" y="280"/>
                </a:cubicBezTo>
                <a:cubicBezTo>
                  <a:pt x="2540" y="273"/>
                  <a:pt x="2555" y="277"/>
                  <a:pt x="2562" y="289"/>
                </a:cubicBezTo>
                <a:cubicBezTo>
                  <a:pt x="2634" y="414"/>
                  <a:pt x="2634" y="414"/>
                  <a:pt x="2634" y="414"/>
                </a:cubicBezTo>
                <a:cubicBezTo>
                  <a:pt x="2562" y="540"/>
                  <a:pt x="2562" y="540"/>
                  <a:pt x="2562" y="540"/>
                </a:cubicBezTo>
                <a:cubicBezTo>
                  <a:pt x="2557" y="547"/>
                  <a:pt x="2549" y="552"/>
                  <a:pt x="2541" y="552"/>
                </a:cubicBezTo>
                <a:cubicBezTo>
                  <a:pt x="2536" y="552"/>
                  <a:pt x="2532" y="551"/>
                  <a:pt x="2528" y="549"/>
                </a:cubicBez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defTabSz="914126">
              <a:defRPr/>
            </a:pPr>
            <a:endParaRPr lang="zh-CN" altLang="en-US" kern="0" dirty="0">
              <a:solidFill>
                <a:prstClr val="white"/>
              </a:solidFill>
              <a:latin typeface="Arial" panose="020B0604020202020204" pitchFamily="34" charset="0"/>
              <a:ea typeface="印品黑体" panose="00000500000000000000" pitchFamily="2" charset="-122"/>
            </a:endParaRPr>
          </a:p>
        </p:txBody>
      </p:sp>
      <p:sp>
        <p:nvSpPr>
          <p:cNvPr id="67" name="Freeform 8">
            <a:extLst>
              <a:ext uri="{FF2B5EF4-FFF2-40B4-BE49-F238E27FC236}">
                <a16:creationId xmlns:a16="http://schemas.microsoft.com/office/drawing/2014/main" id="{143A0A34-0017-487E-9FD9-F683AEEA18AF}"/>
              </a:ext>
            </a:extLst>
          </p:cNvPr>
          <p:cNvSpPr>
            <a:spLocks/>
          </p:cNvSpPr>
          <p:nvPr/>
        </p:nvSpPr>
        <p:spPr bwMode="auto">
          <a:xfrm>
            <a:off x="1385364" y="2116961"/>
            <a:ext cx="7337441" cy="963788"/>
          </a:xfrm>
          <a:custGeom>
            <a:avLst/>
            <a:gdLst>
              <a:gd name="T0" fmla="*/ 4045089 w 2690"/>
              <a:gd name="T1" fmla="*/ 1382761 h 828"/>
              <a:gd name="T2" fmla="*/ 4131721 w 2690"/>
              <a:gd name="T3" fmla="*/ 1332661 h 828"/>
              <a:gd name="T4" fmla="*/ 4471589 w 2690"/>
              <a:gd name="T5" fmla="*/ 741481 h 828"/>
              <a:gd name="T6" fmla="*/ 4481585 w 2690"/>
              <a:gd name="T7" fmla="*/ 691381 h 828"/>
              <a:gd name="T8" fmla="*/ 4471589 w 2690"/>
              <a:gd name="T9" fmla="*/ 641280 h 828"/>
              <a:gd name="T10" fmla="*/ 4131721 w 2690"/>
              <a:gd name="T11" fmla="*/ 51770 h 828"/>
              <a:gd name="T12" fmla="*/ 4045089 w 2690"/>
              <a:gd name="T13" fmla="*/ 0 h 828"/>
              <a:gd name="T14" fmla="*/ 438162 w 2690"/>
              <a:gd name="T15" fmla="*/ 0 h 828"/>
              <a:gd name="T16" fmla="*/ 349864 w 2690"/>
              <a:gd name="T17" fmla="*/ 51770 h 828"/>
              <a:gd name="T18" fmla="*/ 9996 w 2690"/>
              <a:gd name="T19" fmla="*/ 641280 h 828"/>
              <a:gd name="T20" fmla="*/ 0 w 2690"/>
              <a:gd name="T21" fmla="*/ 691381 h 828"/>
              <a:gd name="T22" fmla="*/ 9996 w 2690"/>
              <a:gd name="T23" fmla="*/ 743151 h 828"/>
              <a:gd name="T24" fmla="*/ 349864 w 2690"/>
              <a:gd name="T25" fmla="*/ 1332661 h 828"/>
              <a:gd name="T26" fmla="*/ 438162 w 2690"/>
              <a:gd name="T27" fmla="*/ 1382761 h 828"/>
              <a:gd name="T28" fmla="*/ 4045089 w 2690"/>
              <a:gd name="T29" fmla="*/ 1382761 h 8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90" h="828">
                <a:moveTo>
                  <a:pt x="2428" y="828"/>
                </a:moveTo>
                <a:cubicBezTo>
                  <a:pt x="2445" y="828"/>
                  <a:pt x="2471" y="813"/>
                  <a:pt x="2480" y="798"/>
                </a:cubicBezTo>
                <a:cubicBezTo>
                  <a:pt x="2684" y="444"/>
                  <a:pt x="2684" y="444"/>
                  <a:pt x="2684" y="444"/>
                </a:cubicBezTo>
                <a:cubicBezTo>
                  <a:pt x="2687" y="439"/>
                  <a:pt x="2690" y="428"/>
                  <a:pt x="2690" y="414"/>
                </a:cubicBezTo>
                <a:cubicBezTo>
                  <a:pt x="2690" y="400"/>
                  <a:pt x="2687" y="389"/>
                  <a:pt x="2684" y="384"/>
                </a:cubicBezTo>
                <a:cubicBezTo>
                  <a:pt x="2480" y="31"/>
                  <a:pt x="2480" y="31"/>
                  <a:pt x="2480" y="31"/>
                </a:cubicBezTo>
                <a:cubicBezTo>
                  <a:pt x="2471" y="16"/>
                  <a:pt x="2445" y="0"/>
                  <a:pt x="2428" y="0"/>
                </a:cubicBezTo>
                <a:cubicBezTo>
                  <a:pt x="263" y="0"/>
                  <a:pt x="263" y="0"/>
                  <a:pt x="263" y="0"/>
                </a:cubicBezTo>
                <a:cubicBezTo>
                  <a:pt x="245" y="0"/>
                  <a:pt x="219" y="16"/>
                  <a:pt x="210" y="31"/>
                </a:cubicBezTo>
                <a:cubicBezTo>
                  <a:pt x="6" y="384"/>
                  <a:pt x="6" y="384"/>
                  <a:pt x="6" y="384"/>
                </a:cubicBezTo>
                <a:cubicBezTo>
                  <a:pt x="3" y="389"/>
                  <a:pt x="0" y="400"/>
                  <a:pt x="0" y="414"/>
                </a:cubicBezTo>
                <a:cubicBezTo>
                  <a:pt x="0" y="428"/>
                  <a:pt x="3" y="439"/>
                  <a:pt x="6" y="445"/>
                </a:cubicBezTo>
                <a:cubicBezTo>
                  <a:pt x="210" y="798"/>
                  <a:pt x="210" y="798"/>
                  <a:pt x="210" y="798"/>
                </a:cubicBezTo>
                <a:cubicBezTo>
                  <a:pt x="219" y="813"/>
                  <a:pt x="245" y="828"/>
                  <a:pt x="263" y="828"/>
                </a:cubicBezTo>
                <a:lnTo>
                  <a:pt x="2428" y="828"/>
                </a:lnTo>
                <a:close/>
              </a:path>
            </a:pathLst>
          </a:custGeom>
          <a:noFill/>
          <a:ln w="222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68" tIns="34284" rIns="68568" bIns="34284"/>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sp>
        <p:nvSpPr>
          <p:cNvPr id="68" name="文本框 88">
            <a:extLst>
              <a:ext uri="{FF2B5EF4-FFF2-40B4-BE49-F238E27FC236}">
                <a16:creationId xmlns:a16="http://schemas.microsoft.com/office/drawing/2014/main" id="{3753BD61-D40A-47C9-AD33-DE4E092189E7}"/>
              </a:ext>
            </a:extLst>
          </p:cNvPr>
          <p:cNvSpPr txBox="1"/>
          <p:nvPr/>
        </p:nvSpPr>
        <p:spPr>
          <a:xfrm>
            <a:off x="1873003" y="2184887"/>
            <a:ext cx="6477123" cy="807645"/>
          </a:xfrm>
          <a:prstGeom prst="rect">
            <a:avLst/>
          </a:prstGeom>
          <a:noFill/>
        </p:spPr>
        <p:txBody>
          <a:bodyPr wrap="square" lIns="68568" tIns="34284" rIns="68568" bIns="34284">
            <a:spAutoFit/>
          </a:bodyPr>
          <a:lstStyle/>
          <a:p>
            <a:pPr defTabSz="914126">
              <a:lnSpc>
                <a:spcPct val="120000"/>
              </a:lnSpc>
              <a:defRPr/>
            </a:pPr>
            <a:r>
              <a:rPr lang="en-US" altLang="zh-CN" sz="1999" kern="0" dirty="0">
                <a:solidFill>
                  <a:srgbClr val="0070C0"/>
                </a:solidFill>
                <a:latin typeface="Times New Roman" panose="02020603050405020304" pitchFamily="18" charset="0"/>
                <a:ea typeface="印品黑体" panose="00000500000000000000" pitchFamily="2" charset="-122"/>
                <a:cs typeface="Times New Roman" panose="02020603050405020304" pitchFamily="18" charset="0"/>
              </a:rPr>
              <a:t>Roi cấu tạo từ bó sợi </a:t>
            </a:r>
            <a:r>
              <a:rPr lang="en-US" altLang="zh-CN" sz="1999" kern="0" dirty="0" err="1">
                <a:solidFill>
                  <a:srgbClr val="0070C0"/>
                </a:solidFill>
                <a:latin typeface="Times New Roman" panose="02020603050405020304" pitchFamily="18" charset="0"/>
                <a:ea typeface="印品黑体" panose="00000500000000000000" pitchFamily="2" charset="-122"/>
                <a:cs typeface="Times New Roman" panose="02020603050405020304" pitchFamily="18" charset="0"/>
              </a:rPr>
              <a:t>Pr</a:t>
            </a:r>
            <a:r>
              <a:rPr lang="en-US" altLang="zh-CN" sz="1999" kern="0" dirty="0">
                <a:solidFill>
                  <a:srgbClr val="0070C0"/>
                </a:solidFill>
                <a:latin typeface="Times New Roman" panose="02020603050405020304" pitchFamily="18" charset="0"/>
                <a:ea typeface="印品黑体" panose="00000500000000000000" pitchFamily="2" charset="-122"/>
                <a:cs typeface="Times New Roman" panose="02020603050405020304" pitchFamily="18" charset="0"/>
              </a:rPr>
              <a:t>, là cơ quan vận động của tế bào. Các tế bào vi khuẩn có thể có một hoặc một vài roi</a:t>
            </a:r>
            <a:endParaRPr lang="zh-CN" altLang="en-US" sz="1999" kern="0" dirty="0">
              <a:solidFill>
                <a:srgbClr val="0070C0"/>
              </a:solidFill>
              <a:latin typeface="Times New Roman" panose="02020603050405020304" pitchFamily="18" charset="0"/>
              <a:ea typeface="印品黑体" panose="00000500000000000000" pitchFamily="2" charset="-122"/>
              <a:cs typeface="Times New Roman" panose="02020603050405020304" pitchFamily="18" charset="0"/>
            </a:endParaRPr>
          </a:p>
        </p:txBody>
      </p:sp>
      <p:grpSp>
        <p:nvGrpSpPr>
          <p:cNvPr id="69" name="Nhóm 68">
            <a:extLst>
              <a:ext uri="{FF2B5EF4-FFF2-40B4-BE49-F238E27FC236}">
                <a16:creationId xmlns:a16="http://schemas.microsoft.com/office/drawing/2014/main" id="{08EAD356-8EA5-4954-ACC4-F51CD818D6C3}"/>
              </a:ext>
            </a:extLst>
          </p:cNvPr>
          <p:cNvGrpSpPr/>
          <p:nvPr/>
        </p:nvGrpSpPr>
        <p:grpSpPr>
          <a:xfrm>
            <a:off x="293810" y="2057204"/>
            <a:ext cx="1212135" cy="1083047"/>
            <a:chOff x="757477" y="865206"/>
            <a:chExt cx="1212135" cy="1083047"/>
          </a:xfrm>
        </p:grpSpPr>
        <p:grpSp>
          <p:nvGrpSpPr>
            <p:cNvPr id="70" name="组合 1">
              <a:extLst>
                <a:ext uri="{FF2B5EF4-FFF2-40B4-BE49-F238E27FC236}">
                  <a16:creationId xmlns:a16="http://schemas.microsoft.com/office/drawing/2014/main" id="{879E917F-0973-4E12-B090-3364F65D1825}"/>
                </a:ext>
              </a:extLst>
            </p:cNvPr>
            <p:cNvGrpSpPr/>
            <p:nvPr/>
          </p:nvGrpSpPr>
          <p:grpSpPr>
            <a:xfrm>
              <a:off x="757477" y="865206"/>
              <a:ext cx="1212135" cy="1083047"/>
              <a:chOff x="979525" y="1219446"/>
              <a:chExt cx="1212509" cy="1083381"/>
            </a:xfrm>
          </p:grpSpPr>
          <p:sp>
            <p:nvSpPr>
              <p:cNvPr id="72" name="Freeform 10">
                <a:extLst>
                  <a:ext uri="{FF2B5EF4-FFF2-40B4-BE49-F238E27FC236}">
                    <a16:creationId xmlns:a16="http://schemas.microsoft.com/office/drawing/2014/main" id="{A4A59DD5-F892-4BF2-92E1-1DEFF40A872E}"/>
                  </a:ext>
                </a:extLst>
              </p:cNvPr>
              <p:cNvSpPr>
                <a:spLocks/>
              </p:cNvSpPr>
              <p:nvPr/>
            </p:nvSpPr>
            <p:spPr bwMode="auto">
              <a:xfrm>
                <a:off x="979525" y="1219446"/>
                <a:ext cx="1212509" cy="1083381"/>
              </a:xfrm>
              <a:custGeom>
                <a:avLst/>
                <a:gdLst>
                  <a:gd name="T0" fmla="*/ 726 w 1044"/>
                  <a:gd name="T1" fmla="*/ 930 h 930"/>
                  <a:gd name="T2" fmla="*/ 823 w 1044"/>
                  <a:gd name="T3" fmla="*/ 874 h 930"/>
                  <a:gd name="T4" fmla="*/ 1027 w 1044"/>
                  <a:gd name="T5" fmla="*/ 521 h 930"/>
                  <a:gd name="T6" fmla="*/ 1027 w 1044"/>
                  <a:gd name="T7" fmla="*/ 409 h 930"/>
                  <a:gd name="T8" fmla="*/ 823 w 1044"/>
                  <a:gd name="T9" fmla="*/ 56 h 930"/>
                  <a:gd name="T10" fmla="*/ 726 w 1044"/>
                  <a:gd name="T11" fmla="*/ 0 h 930"/>
                  <a:gd name="T12" fmla="*/ 318 w 1044"/>
                  <a:gd name="T13" fmla="*/ 0 h 930"/>
                  <a:gd name="T14" fmla="*/ 222 w 1044"/>
                  <a:gd name="T15" fmla="*/ 56 h 930"/>
                  <a:gd name="T16" fmla="*/ 18 w 1044"/>
                  <a:gd name="T17" fmla="*/ 409 h 930"/>
                  <a:gd name="T18" fmla="*/ 18 w 1044"/>
                  <a:gd name="T19" fmla="*/ 521 h 930"/>
                  <a:gd name="T20" fmla="*/ 222 w 1044"/>
                  <a:gd name="T21" fmla="*/ 874 h 930"/>
                  <a:gd name="T22" fmla="*/ 318 w 1044"/>
                  <a:gd name="T23" fmla="*/ 930 h 930"/>
                  <a:gd name="T24" fmla="*/ 726 w 1044"/>
                  <a:gd name="T25" fmla="*/ 93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930">
                    <a:moveTo>
                      <a:pt x="726" y="930"/>
                    </a:moveTo>
                    <a:cubicBezTo>
                      <a:pt x="762" y="930"/>
                      <a:pt x="805" y="905"/>
                      <a:pt x="823" y="874"/>
                    </a:cubicBezTo>
                    <a:cubicBezTo>
                      <a:pt x="1027" y="521"/>
                      <a:pt x="1027" y="521"/>
                      <a:pt x="1027" y="521"/>
                    </a:cubicBezTo>
                    <a:cubicBezTo>
                      <a:pt x="1044" y="490"/>
                      <a:pt x="1044" y="440"/>
                      <a:pt x="1027" y="409"/>
                    </a:cubicBezTo>
                    <a:cubicBezTo>
                      <a:pt x="823" y="56"/>
                      <a:pt x="823" y="56"/>
                      <a:pt x="823" y="56"/>
                    </a:cubicBezTo>
                    <a:cubicBezTo>
                      <a:pt x="805" y="25"/>
                      <a:pt x="762" y="0"/>
                      <a:pt x="726" y="0"/>
                    </a:cubicBezTo>
                    <a:cubicBezTo>
                      <a:pt x="318" y="0"/>
                      <a:pt x="318" y="0"/>
                      <a:pt x="318" y="0"/>
                    </a:cubicBezTo>
                    <a:cubicBezTo>
                      <a:pt x="283" y="0"/>
                      <a:pt x="239" y="25"/>
                      <a:pt x="222" y="56"/>
                    </a:cubicBezTo>
                    <a:cubicBezTo>
                      <a:pt x="18" y="409"/>
                      <a:pt x="18" y="409"/>
                      <a:pt x="18" y="409"/>
                    </a:cubicBezTo>
                    <a:cubicBezTo>
                      <a:pt x="0" y="440"/>
                      <a:pt x="0" y="490"/>
                      <a:pt x="18" y="521"/>
                    </a:cubicBezTo>
                    <a:cubicBezTo>
                      <a:pt x="222" y="874"/>
                      <a:pt x="222" y="874"/>
                      <a:pt x="222" y="874"/>
                    </a:cubicBezTo>
                    <a:cubicBezTo>
                      <a:pt x="239" y="905"/>
                      <a:pt x="283" y="930"/>
                      <a:pt x="318" y="930"/>
                    </a:cubicBezTo>
                    <a:lnTo>
                      <a:pt x="726" y="930"/>
                    </a:lnTo>
                    <a:close/>
                  </a:path>
                </a:pathLst>
              </a:custGeom>
              <a:solidFill>
                <a:srgbClr val="0070C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defTabSz="914126">
                  <a:defRPr/>
                </a:pPr>
                <a:endParaRPr lang="zh-CN" altLang="en-US" kern="0" dirty="0">
                  <a:solidFill>
                    <a:prstClr val="white"/>
                  </a:solidFill>
                  <a:latin typeface="Arial" panose="020B0604020202020204" pitchFamily="34" charset="0"/>
                  <a:ea typeface="印品黑体" panose="00000500000000000000" pitchFamily="2" charset="-122"/>
                </a:endParaRPr>
              </a:p>
            </p:txBody>
          </p:sp>
          <p:sp>
            <p:nvSpPr>
              <p:cNvPr id="73" name="Freeform 11">
                <a:extLst>
                  <a:ext uri="{FF2B5EF4-FFF2-40B4-BE49-F238E27FC236}">
                    <a16:creationId xmlns:a16="http://schemas.microsoft.com/office/drawing/2014/main" id="{9AEF20EE-8367-4A83-9EFD-A0712FFD0334}"/>
                  </a:ext>
                </a:extLst>
              </p:cNvPr>
              <p:cNvSpPr>
                <a:spLocks noEditPoints="1"/>
              </p:cNvSpPr>
              <p:nvPr/>
            </p:nvSpPr>
            <p:spPr bwMode="auto">
              <a:xfrm>
                <a:off x="1044719" y="1279078"/>
                <a:ext cx="1083791" cy="964119"/>
              </a:xfrm>
              <a:custGeom>
                <a:avLst/>
                <a:gdLst>
                  <a:gd name="T0" fmla="*/ 670 w 933"/>
                  <a:gd name="T1" fmla="*/ 828 h 828"/>
                  <a:gd name="T2" fmla="*/ 723 w 933"/>
                  <a:gd name="T3" fmla="*/ 798 h 828"/>
                  <a:gd name="T4" fmla="*/ 926 w 933"/>
                  <a:gd name="T5" fmla="*/ 444 h 828"/>
                  <a:gd name="T6" fmla="*/ 933 w 933"/>
                  <a:gd name="T7" fmla="*/ 414 h 828"/>
                  <a:gd name="T8" fmla="*/ 926 w 933"/>
                  <a:gd name="T9" fmla="*/ 384 h 828"/>
                  <a:gd name="T10" fmla="*/ 723 w 933"/>
                  <a:gd name="T11" fmla="*/ 31 h 828"/>
                  <a:gd name="T12" fmla="*/ 670 w 933"/>
                  <a:gd name="T13" fmla="*/ 0 h 828"/>
                  <a:gd name="T14" fmla="*/ 262 w 933"/>
                  <a:gd name="T15" fmla="*/ 0 h 828"/>
                  <a:gd name="T16" fmla="*/ 210 w 933"/>
                  <a:gd name="T17" fmla="*/ 31 h 828"/>
                  <a:gd name="T18" fmla="*/ 6 w 933"/>
                  <a:gd name="T19" fmla="*/ 384 h 828"/>
                  <a:gd name="T20" fmla="*/ 0 w 933"/>
                  <a:gd name="T21" fmla="*/ 414 h 828"/>
                  <a:gd name="T22" fmla="*/ 6 w 933"/>
                  <a:gd name="T23" fmla="*/ 445 h 828"/>
                  <a:gd name="T24" fmla="*/ 210 w 933"/>
                  <a:gd name="T25" fmla="*/ 798 h 828"/>
                  <a:gd name="T26" fmla="*/ 262 w 933"/>
                  <a:gd name="T27" fmla="*/ 828 h 828"/>
                  <a:gd name="T28" fmla="*/ 670 w 933"/>
                  <a:gd name="T29" fmla="*/ 828 h 828"/>
                  <a:gd name="T30" fmla="*/ 771 w 933"/>
                  <a:gd name="T31" fmla="*/ 549 h 828"/>
                  <a:gd name="T32" fmla="*/ 762 w 933"/>
                  <a:gd name="T33" fmla="*/ 515 h 828"/>
                  <a:gd name="T34" fmla="*/ 820 w 933"/>
                  <a:gd name="T35" fmla="*/ 414 h 828"/>
                  <a:gd name="T36" fmla="*/ 762 w 933"/>
                  <a:gd name="T37" fmla="*/ 313 h 828"/>
                  <a:gd name="T38" fmla="*/ 771 w 933"/>
                  <a:gd name="T39" fmla="*/ 280 h 828"/>
                  <a:gd name="T40" fmla="*/ 804 w 933"/>
                  <a:gd name="T41" fmla="*/ 289 h 828"/>
                  <a:gd name="T42" fmla="*/ 877 w 933"/>
                  <a:gd name="T43" fmla="*/ 414 h 828"/>
                  <a:gd name="T44" fmla="*/ 804 w 933"/>
                  <a:gd name="T45" fmla="*/ 540 h 828"/>
                  <a:gd name="T46" fmla="*/ 783 w 933"/>
                  <a:gd name="T47" fmla="*/ 552 h 828"/>
                  <a:gd name="T48" fmla="*/ 771 w 933"/>
                  <a:gd name="T49" fmla="*/ 549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3" h="828">
                    <a:moveTo>
                      <a:pt x="670" y="828"/>
                    </a:moveTo>
                    <a:cubicBezTo>
                      <a:pt x="687" y="828"/>
                      <a:pt x="714" y="813"/>
                      <a:pt x="723" y="798"/>
                    </a:cubicBezTo>
                    <a:cubicBezTo>
                      <a:pt x="926" y="444"/>
                      <a:pt x="926" y="444"/>
                      <a:pt x="926" y="444"/>
                    </a:cubicBezTo>
                    <a:cubicBezTo>
                      <a:pt x="930" y="439"/>
                      <a:pt x="933" y="428"/>
                      <a:pt x="933" y="414"/>
                    </a:cubicBezTo>
                    <a:cubicBezTo>
                      <a:pt x="933" y="400"/>
                      <a:pt x="930" y="389"/>
                      <a:pt x="926" y="384"/>
                    </a:cubicBezTo>
                    <a:cubicBezTo>
                      <a:pt x="723" y="31"/>
                      <a:pt x="723" y="31"/>
                      <a:pt x="723" y="31"/>
                    </a:cubicBezTo>
                    <a:cubicBezTo>
                      <a:pt x="714" y="16"/>
                      <a:pt x="687" y="0"/>
                      <a:pt x="670" y="0"/>
                    </a:cubicBezTo>
                    <a:cubicBezTo>
                      <a:pt x="262" y="0"/>
                      <a:pt x="262" y="0"/>
                      <a:pt x="262" y="0"/>
                    </a:cubicBezTo>
                    <a:cubicBezTo>
                      <a:pt x="245" y="0"/>
                      <a:pt x="219" y="16"/>
                      <a:pt x="210" y="31"/>
                    </a:cubicBezTo>
                    <a:cubicBezTo>
                      <a:pt x="6" y="384"/>
                      <a:pt x="6" y="384"/>
                      <a:pt x="6" y="384"/>
                    </a:cubicBezTo>
                    <a:cubicBezTo>
                      <a:pt x="3" y="389"/>
                      <a:pt x="0" y="400"/>
                      <a:pt x="0" y="414"/>
                    </a:cubicBezTo>
                    <a:cubicBezTo>
                      <a:pt x="0" y="428"/>
                      <a:pt x="3" y="439"/>
                      <a:pt x="6" y="445"/>
                    </a:cubicBezTo>
                    <a:cubicBezTo>
                      <a:pt x="210" y="798"/>
                      <a:pt x="210" y="798"/>
                      <a:pt x="210" y="798"/>
                    </a:cubicBezTo>
                    <a:cubicBezTo>
                      <a:pt x="219" y="813"/>
                      <a:pt x="245" y="828"/>
                      <a:pt x="262" y="828"/>
                    </a:cubicBezTo>
                    <a:lnTo>
                      <a:pt x="670" y="828"/>
                    </a:lnTo>
                    <a:close/>
                    <a:moveTo>
                      <a:pt x="771" y="549"/>
                    </a:moveTo>
                    <a:cubicBezTo>
                      <a:pt x="759" y="542"/>
                      <a:pt x="755" y="527"/>
                      <a:pt x="762" y="515"/>
                    </a:cubicBezTo>
                    <a:cubicBezTo>
                      <a:pt x="820" y="414"/>
                      <a:pt x="820" y="414"/>
                      <a:pt x="820" y="414"/>
                    </a:cubicBezTo>
                    <a:cubicBezTo>
                      <a:pt x="762" y="313"/>
                      <a:pt x="762" y="313"/>
                      <a:pt x="762" y="313"/>
                    </a:cubicBezTo>
                    <a:cubicBezTo>
                      <a:pt x="755" y="301"/>
                      <a:pt x="759" y="287"/>
                      <a:pt x="771" y="280"/>
                    </a:cubicBezTo>
                    <a:cubicBezTo>
                      <a:pt x="783" y="273"/>
                      <a:pt x="798" y="277"/>
                      <a:pt x="804" y="289"/>
                    </a:cubicBezTo>
                    <a:cubicBezTo>
                      <a:pt x="877" y="414"/>
                      <a:pt x="877" y="414"/>
                      <a:pt x="877" y="414"/>
                    </a:cubicBezTo>
                    <a:cubicBezTo>
                      <a:pt x="804" y="540"/>
                      <a:pt x="804" y="540"/>
                      <a:pt x="804" y="540"/>
                    </a:cubicBezTo>
                    <a:cubicBezTo>
                      <a:pt x="800" y="547"/>
                      <a:pt x="792" y="552"/>
                      <a:pt x="783" y="552"/>
                    </a:cubicBezTo>
                    <a:cubicBezTo>
                      <a:pt x="779" y="552"/>
                      <a:pt x="775" y="551"/>
                      <a:pt x="771" y="549"/>
                    </a:cubicBez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defTabSz="914126">
                  <a:defRPr/>
                </a:pPr>
                <a:endParaRPr lang="zh-CN" altLang="en-US" kern="0" dirty="0">
                  <a:solidFill>
                    <a:prstClr val="white"/>
                  </a:solidFill>
                  <a:latin typeface="Arial" panose="020B0604020202020204" pitchFamily="34" charset="0"/>
                  <a:ea typeface="印品黑体" panose="00000500000000000000" pitchFamily="2" charset="-122"/>
                </a:endParaRPr>
              </a:p>
            </p:txBody>
          </p:sp>
          <p:sp>
            <p:nvSpPr>
              <p:cNvPr id="74" name="Freeform 12">
                <a:extLst>
                  <a:ext uri="{FF2B5EF4-FFF2-40B4-BE49-F238E27FC236}">
                    <a16:creationId xmlns:a16="http://schemas.microsoft.com/office/drawing/2014/main" id="{F86CDE6E-EB28-48E7-B45A-BF281F84A51E}"/>
                  </a:ext>
                </a:extLst>
              </p:cNvPr>
              <p:cNvSpPr>
                <a:spLocks/>
              </p:cNvSpPr>
              <p:nvPr/>
            </p:nvSpPr>
            <p:spPr bwMode="auto">
              <a:xfrm>
                <a:off x="1044379" y="1279221"/>
                <a:ext cx="1084588" cy="964085"/>
              </a:xfrm>
              <a:custGeom>
                <a:avLst/>
                <a:gdLst>
                  <a:gd name="T0" fmla="*/ 1116384 w 933"/>
                  <a:gd name="T1" fmla="*/ 1382761 h 828"/>
                  <a:gd name="T2" fmla="*/ 1204695 w 933"/>
                  <a:gd name="T3" fmla="*/ 1332661 h 828"/>
                  <a:gd name="T4" fmla="*/ 1542943 w 933"/>
                  <a:gd name="T5" fmla="*/ 741481 h 828"/>
                  <a:gd name="T6" fmla="*/ 1554607 w 933"/>
                  <a:gd name="T7" fmla="*/ 691381 h 828"/>
                  <a:gd name="T8" fmla="*/ 1542943 w 933"/>
                  <a:gd name="T9" fmla="*/ 641280 h 828"/>
                  <a:gd name="T10" fmla="*/ 1204695 w 933"/>
                  <a:gd name="T11" fmla="*/ 51770 h 828"/>
                  <a:gd name="T12" fmla="*/ 1116384 w 933"/>
                  <a:gd name="T13" fmla="*/ 0 h 828"/>
                  <a:gd name="T14" fmla="*/ 436556 w 933"/>
                  <a:gd name="T15" fmla="*/ 0 h 828"/>
                  <a:gd name="T16" fmla="*/ 349912 w 933"/>
                  <a:gd name="T17" fmla="*/ 51770 h 828"/>
                  <a:gd name="T18" fmla="*/ 9997 w 933"/>
                  <a:gd name="T19" fmla="*/ 641280 h 828"/>
                  <a:gd name="T20" fmla="*/ 0 w 933"/>
                  <a:gd name="T21" fmla="*/ 691381 h 828"/>
                  <a:gd name="T22" fmla="*/ 9997 w 933"/>
                  <a:gd name="T23" fmla="*/ 743151 h 828"/>
                  <a:gd name="T24" fmla="*/ 349912 w 933"/>
                  <a:gd name="T25" fmla="*/ 1332661 h 828"/>
                  <a:gd name="T26" fmla="*/ 436556 w 933"/>
                  <a:gd name="T27" fmla="*/ 1382761 h 828"/>
                  <a:gd name="T28" fmla="*/ 1116384 w 933"/>
                  <a:gd name="T29" fmla="*/ 1382761 h 8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3" h="828">
                    <a:moveTo>
                      <a:pt x="670" y="828"/>
                    </a:moveTo>
                    <a:cubicBezTo>
                      <a:pt x="687" y="828"/>
                      <a:pt x="714" y="813"/>
                      <a:pt x="723" y="798"/>
                    </a:cubicBezTo>
                    <a:cubicBezTo>
                      <a:pt x="926" y="444"/>
                      <a:pt x="926" y="444"/>
                      <a:pt x="926" y="444"/>
                    </a:cubicBezTo>
                    <a:cubicBezTo>
                      <a:pt x="930" y="439"/>
                      <a:pt x="933" y="428"/>
                      <a:pt x="933" y="414"/>
                    </a:cubicBezTo>
                    <a:cubicBezTo>
                      <a:pt x="933" y="400"/>
                      <a:pt x="930" y="389"/>
                      <a:pt x="926" y="384"/>
                    </a:cubicBezTo>
                    <a:cubicBezTo>
                      <a:pt x="723" y="31"/>
                      <a:pt x="723" y="31"/>
                      <a:pt x="723" y="31"/>
                    </a:cubicBezTo>
                    <a:cubicBezTo>
                      <a:pt x="714" y="16"/>
                      <a:pt x="687" y="0"/>
                      <a:pt x="670" y="0"/>
                    </a:cubicBezTo>
                    <a:cubicBezTo>
                      <a:pt x="262" y="0"/>
                      <a:pt x="262" y="0"/>
                      <a:pt x="262" y="0"/>
                    </a:cubicBezTo>
                    <a:cubicBezTo>
                      <a:pt x="245" y="0"/>
                      <a:pt x="219" y="16"/>
                      <a:pt x="210" y="31"/>
                    </a:cubicBezTo>
                    <a:cubicBezTo>
                      <a:pt x="6" y="384"/>
                      <a:pt x="6" y="384"/>
                      <a:pt x="6" y="384"/>
                    </a:cubicBezTo>
                    <a:cubicBezTo>
                      <a:pt x="3" y="389"/>
                      <a:pt x="0" y="400"/>
                      <a:pt x="0" y="414"/>
                    </a:cubicBezTo>
                    <a:cubicBezTo>
                      <a:pt x="0" y="428"/>
                      <a:pt x="3" y="439"/>
                      <a:pt x="6" y="445"/>
                    </a:cubicBezTo>
                    <a:cubicBezTo>
                      <a:pt x="210" y="798"/>
                      <a:pt x="210" y="798"/>
                      <a:pt x="210" y="798"/>
                    </a:cubicBezTo>
                    <a:cubicBezTo>
                      <a:pt x="219" y="813"/>
                      <a:pt x="245" y="828"/>
                      <a:pt x="262" y="828"/>
                    </a:cubicBezTo>
                    <a:lnTo>
                      <a:pt x="670" y="828"/>
                    </a:lnTo>
                    <a:close/>
                  </a:path>
                </a:pathLst>
              </a:custGeom>
              <a:noFill/>
              <a:ln w="222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68" tIns="34284" rIns="68568" bIns="34284"/>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grpSp>
        <p:sp>
          <p:nvSpPr>
            <p:cNvPr id="71" name="Hộp Văn bản 70">
              <a:extLst>
                <a:ext uri="{FF2B5EF4-FFF2-40B4-BE49-F238E27FC236}">
                  <a16:creationId xmlns:a16="http://schemas.microsoft.com/office/drawing/2014/main" id="{BB17F330-C05D-4AE2-A62F-E05CA23BE652}"/>
                </a:ext>
              </a:extLst>
            </p:cNvPr>
            <p:cNvSpPr txBox="1"/>
            <p:nvPr/>
          </p:nvSpPr>
          <p:spPr>
            <a:xfrm>
              <a:off x="1112183" y="1151056"/>
              <a:ext cx="464663" cy="584775"/>
            </a:xfrm>
            <a:prstGeom prst="rect">
              <a:avLst/>
            </a:prstGeom>
            <a:noFill/>
          </p:spPr>
          <p:txBody>
            <a:bodyPr wrap="square" rtlCol="0">
              <a:spAutoFit/>
            </a:bodyPr>
            <a:lstStyle/>
            <a:p>
              <a:pPr algn="ctr"/>
              <a:r>
                <a:rPr lang="en-US" sz="3200">
                  <a:solidFill>
                    <a:schemeClr val="accent4">
                      <a:lumMod val="75000"/>
                    </a:schemeClr>
                  </a:solidFill>
                </a:rPr>
                <a:t>2</a:t>
              </a:r>
            </a:p>
          </p:txBody>
        </p:sp>
      </p:grpSp>
      <p:sp>
        <p:nvSpPr>
          <p:cNvPr id="75" name="Freeform 6">
            <a:extLst>
              <a:ext uri="{FF2B5EF4-FFF2-40B4-BE49-F238E27FC236}">
                <a16:creationId xmlns:a16="http://schemas.microsoft.com/office/drawing/2014/main" id="{36D2B0DC-219C-49EF-8ED9-60937102B8DF}"/>
              </a:ext>
            </a:extLst>
          </p:cNvPr>
          <p:cNvSpPr>
            <a:spLocks/>
          </p:cNvSpPr>
          <p:nvPr/>
        </p:nvSpPr>
        <p:spPr bwMode="auto">
          <a:xfrm>
            <a:off x="1385364" y="3330607"/>
            <a:ext cx="7643785" cy="1473391"/>
          </a:xfrm>
          <a:custGeom>
            <a:avLst/>
            <a:gdLst>
              <a:gd name="T0" fmla="*/ 2484 w 2802"/>
              <a:gd name="T1" fmla="*/ 930 h 930"/>
              <a:gd name="T2" fmla="*/ 2580 w 2802"/>
              <a:gd name="T3" fmla="*/ 874 h 930"/>
              <a:gd name="T4" fmla="*/ 2784 w 2802"/>
              <a:gd name="T5" fmla="*/ 521 h 930"/>
              <a:gd name="T6" fmla="*/ 2784 w 2802"/>
              <a:gd name="T7" fmla="*/ 409 h 930"/>
              <a:gd name="T8" fmla="*/ 2580 w 2802"/>
              <a:gd name="T9" fmla="*/ 56 h 930"/>
              <a:gd name="T10" fmla="*/ 2484 w 2802"/>
              <a:gd name="T11" fmla="*/ 0 h 930"/>
              <a:gd name="T12" fmla="*/ 319 w 2802"/>
              <a:gd name="T13" fmla="*/ 0 h 930"/>
              <a:gd name="T14" fmla="*/ 222 w 2802"/>
              <a:gd name="T15" fmla="*/ 56 h 930"/>
              <a:gd name="T16" fmla="*/ 18 w 2802"/>
              <a:gd name="T17" fmla="*/ 409 h 930"/>
              <a:gd name="T18" fmla="*/ 18 w 2802"/>
              <a:gd name="T19" fmla="*/ 521 h 930"/>
              <a:gd name="T20" fmla="*/ 222 w 2802"/>
              <a:gd name="T21" fmla="*/ 874 h 930"/>
              <a:gd name="T22" fmla="*/ 319 w 2802"/>
              <a:gd name="T23" fmla="*/ 930 h 930"/>
              <a:gd name="T24" fmla="*/ 2484 w 2802"/>
              <a:gd name="T25" fmla="*/ 93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2" h="930">
                <a:moveTo>
                  <a:pt x="2484" y="930"/>
                </a:moveTo>
                <a:cubicBezTo>
                  <a:pt x="2519" y="930"/>
                  <a:pt x="2562" y="905"/>
                  <a:pt x="2580" y="874"/>
                </a:cubicBezTo>
                <a:cubicBezTo>
                  <a:pt x="2784" y="521"/>
                  <a:pt x="2784" y="521"/>
                  <a:pt x="2784" y="521"/>
                </a:cubicBezTo>
                <a:cubicBezTo>
                  <a:pt x="2802" y="490"/>
                  <a:pt x="2802" y="440"/>
                  <a:pt x="2784" y="409"/>
                </a:cubicBezTo>
                <a:cubicBezTo>
                  <a:pt x="2580" y="56"/>
                  <a:pt x="2580" y="56"/>
                  <a:pt x="2580" y="56"/>
                </a:cubicBezTo>
                <a:cubicBezTo>
                  <a:pt x="2562" y="25"/>
                  <a:pt x="2519" y="0"/>
                  <a:pt x="2484" y="0"/>
                </a:cubicBezTo>
                <a:cubicBezTo>
                  <a:pt x="319" y="0"/>
                  <a:pt x="319" y="0"/>
                  <a:pt x="319" y="0"/>
                </a:cubicBezTo>
                <a:cubicBezTo>
                  <a:pt x="283" y="0"/>
                  <a:pt x="240" y="25"/>
                  <a:pt x="222" y="56"/>
                </a:cubicBezTo>
                <a:cubicBezTo>
                  <a:pt x="18" y="409"/>
                  <a:pt x="18" y="409"/>
                  <a:pt x="18" y="409"/>
                </a:cubicBezTo>
                <a:cubicBezTo>
                  <a:pt x="0" y="440"/>
                  <a:pt x="0" y="490"/>
                  <a:pt x="18" y="521"/>
                </a:cubicBezTo>
                <a:cubicBezTo>
                  <a:pt x="222" y="874"/>
                  <a:pt x="222" y="874"/>
                  <a:pt x="222" y="874"/>
                </a:cubicBezTo>
                <a:cubicBezTo>
                  <a:pt x="240" y="905"/>
                  <a:pt x="283" y="930"/>
                  <a:pt x="319" y="930"/>
                </a:cubicBezTo>
                <a:lnTo>
                  <a:pt x="2484" y="930"/>
                </a:lnTo>
                <a:close/>
              </a:path>
            </a:pathLst>
          </a:custGeom>
          <a:solidFill>
            <a:srgbClr val="00B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defTabSz="914126">
              <a:defRPr/>
            </a:pPr>
            <a:endParaRPr lang="zh-CN" altLang="en-US" kern="0" dirty="0">
              <a:solidFill>
                <a:prstClr val="white"/>
              </a:solidFill>
              <a:latin typeface="Arial" panose="020B0604020202020204" pitchFamily="34" charset="0"/>
              <a:ea typeface="印品黑体" panose="00000500000000000000" pitchFamily="2" charset="-122"/>
            </a:endParaRPr>
          </a:p>
        </p:txBody>
      </p:sp>
      <p:sp>
        <p:nvSpPr>
          <p:cNvPr id="76" name="Freeform 7">
            <a:extLst>
              <a:ext uri="{FF2B5EF4-FFF2-40B4-BE49-F238E27FC236}">
                <a16:creationId xmlns:a16="http://schemas.microsoft.com/office/drawing/2014/main" id="{BB23C39F-7C48-4B0F-B3D6-DB185A9E5033}"/>
              </a:ext>
            </a:extLst>
          </p:cNvPr>
          <p:cNvSpPr>
            <a:spLocks noEditPoints="1"/>
          </p:cNvSpPr>
          <p:nvPr/>
        </p:nvSpPr>
        <p:spPr bwMode="auto">
          <a:xfrm>
            <a:off x="1450540" y="3390221"/>
            <a:ext cx="7337558" cy="1311196"/>
          </a:xfrm>
          <a:custGeom>
            <a:avLst/>
            <a:gdLst>
              <a:gd name="T0" fmla="*/ 2428 w 2690"/>
              <a:gd name="T1" fmla="*/ 828 h 828"/>
              <a:gd name="T2" fmla="*/ 2480 w 2690"/>
              <a:gd name="T3" fmla="*/ 798 h 828"/>
              <a:gd name="T4" fmla="*/ 2684 w 2690"/>
              <a:gd name="T5" fmla="*/ 444 h 828"/>
              <a:gd name="T6" fmla="*/ 2690 w 2690"/>
              <a:gd name="T7" fmla="*/ 414 h 828"/>
              <a:gd name="T8" fmla="*/ 2684 w 2690"/>
              <a:gd name="T9" fmla="*/ 384 h 828"/>
              <a:gd name="T10" fmla="*/ 2480 w 2690"/>
              <a:gd name="T11" fmla="*/ 31 h 828"/>
              <a:gd name="T12" fmla="*/ 2428 w 2690"/>
              <a:gd name="T13" fmla="*/ 0 h 828"/>
              <a:gd name="T14" fmla="*/ 263 w 2690"/>
              <a:gd name="T15" fmla="*/ 0 h 828"/>
              <a:gd name="T16" fmla="*/ 210 w 2690"/>
              <a:gd name="T17" fmla="*/ 31 h 828"/>
              <a:gd name="T18" fmla="*/ 6 w 2690"/>
              <a:gd name="T19" fmla="*/ 384 h 828"/>
              <a:gd name="T20" fmla="*/ 0 w 2690"/>
              <a:gd name="T21" fmla="*/ 414 h 828"/>
              <a:gd name="T22" fmla="*/ 6 w 2690"/>
              <a:gd name="T23" fmla="*/ 445 h 828"/>
              <a:gd name="T24" fmla="*/ 210 w 2690"/>
              <a:gd name="T25" fmla="*/ 798 h 828"/>
              <a:gd name="T26" fmla="*/ 263 w 2690"/>
              <a:gd name="T27" fmla="*/ 828 h 828"/>
              <a:gd name="T28" fmla="*/ 2428 w 2690"/>
              <a:gd name="T29" fmla="*/ 828 h 828"/>
              <a:gd name="T30" fmla="*/ 2528 w 2690"/>
              <a:gd name="T31" fmla="*/ 549 h 828"/>
              <a:gd name="T32" fmla="*/ 2519 w 2690"/>
              <a:gd name="T33" fmla="*/ 515 h 828"/>
              <a:gd name="T34" fmla="*/ 2578 w 2690"/>
              <a:gd name="T35" fmla="*/ 414 h 828"/>
              <a:gd name="T36" fmla="*/ 2519 w 2690"/>
              <a:gd name="T37" fmla="*/ 313 h 828"/>
              <a:gd name="T38" fmla="*/ 2528 w 2690"/>
              <a:gd name="T39" fmla="*/ 280 h 828"/>
              <a:gd name="T40" fmla="*/ 2562 w 2690"/>
              <a:gd name="T41" fmla="*/ 289 h 828"/>
              <a:gd name="T42" fmla="*/ 2634 w 2690"/>
              <a:gd name="T43" fmla="*/ 414 h 828"/>
              <a:gd name="T44" fmla="*/ 2562 w 2690"/>
              <a:gd name="T45" fmla="*/ 540 h 828"/>
              <a:gd name="T46" fmla="*/ 2541 w 2690"/>
              <a:gd name="T47" fmla="*/ 552 h 828"/>
              <a:gd name="T48" fmla="*/ 2528 w 2690"/>
              <a:gd name="T49" fmla="*/ 549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0" h="828">
                <a:moveTo>
                  <a:pt x="2428" y="828"/>
                </a:moveTo>
                <a:cubicBezTo>
                  <a:pt x="2445" y="828"/>
                  <a:pt x="2471" y="813"/>
                  <a:pt x="2480" y="798"/>
                </a:cubicBezTo>
                <a:cubicBezTo>
                  <a:pt x="2684" y="444"/>
                  <a:pt x="2684" y="444"/>
                  <a:pt x="2684" y="444"/>
                </a:cubicBezTo>
                <a:cubicBezTo>
                  <a:pt x="2687" y="439"/>
                  <a:pt x="2690" y="428"/>
                  <a:pt x="2690" y="414"/>
                </a:cubicBezTo>
                <a:cubicBezTo>
                  <a:pt x="2690" y="400"/>
                  <a:pt x="2687" y="389"/>
                  <a:pt x="2684" y="384"/>
                </a:cubicBezTo>
                <a:cubicBezTo>
                  <a:pt x="2480" y="31"/>
                  <a:pt x="2480" y="31"/>
                  <a:pt x="2480" y="31"/>
                </a:cubicBezTo>
                <a:cubicBezTo>
                  <a:pt x="2471" y="16"/>
                  <a:pt x="2445" y="0"/>
                  <a:pt x="2428" y="0"/>
                </a:cubicBezTo>
                <a:cubicBezTo>
                  <a:pt x="263" y="0"/>
                  <a:pt x="263" y="0"/>
                  <a:pt x="263" y="0"/>
                </a:cubicBezTo>
                <a:cubicBezTo>
                  <a:pt x="245" y="0"/>
                  <a:pt x="219" y="16"/>
                  <a:pt x="210" y="31"/>
                </a:cubicBezTo>
                <a:cubicBezTo>
                  <a:pt x="6" y="384"/>
                  <a:pt x="6" y="384"/>
                  <a:pt x="6" y="384"/>
                </a:cubicBezTo>
                <a:cubicBezTo>
                  <a:pt x="3" y="389"/>
                  <a:pt x="0" y="400"/>
                  <a:pt x="0" y="414"/>
                </a:cubicBezTo>
                <a:cubicBezTo>
                  <a:pt x="0" y="428"/>
                  <a:pt x="3" y="439"/>
                  <a:pt x="6" y="445"/>
                </a:cubicBezTo>
                <a:cubicBezTo>
                  <a:pt x="210" y="798"/>
                  <a:pt x="210" y="798"/>
                  <a:pt x="210" y="798"/>
                </a:cubicBezTo>
                <a:cubicBezTo>
                  <a:pt x="219" y="813"/>
                  <a:pt x="245" y="828"/>
                  <a:pt x="263" y="828"/>
                </a:cubicBezTo>
                <a:lnTo>
                  <a:pt x="2428" y="828"/>
                </a:lnTo>
                <a:close/>
                <a:moveTo>
                  <a:pt x="2528" y="549"/>
                </a:moveTo>
                <a:cubicBezTo>
                  <a:pt x="2517" y="542"/>
                  <a:pt x="2513" y="527"/>
                  <a:pt x="2519" y="515"/>
                </a:cubicBezTo>
                <a:cubicBezTo>
                  <a:pt x="2578" y="414"/>
                  <a:pt x="2578" y="414"/>
                  <a:pt x="2578" y="414"/>
                </a:cubicBezTo>
                <a:cubicBezTo>
                  <a:pt x="2519" y="313"/>
                  <a:pt x="2519" y="313"/>
                  <a:pt x="2519" y="313"/>
                </a:cubicBezTo>
                <a:cubicBezTo>
                  <a:pt x="2513" y="301"/>
                  <a:pt x="2517" y="287"/>
                  <a:pt x="2528" y="280"/>
                </a:cubicBezTo>
                <a:cubicBezTo>
                  <a:pt x="2540" y="273"/>
                  <a:pt x="2555" y="277"/>
                  <a:pt x="2562" y="289"/>
                </a:cubicBezTo>
                <a:cubicBezTo>
                  <a:pt x="2634" y="414"/>
                  <a:pt x="2634" y="414"/>
                  <a:pt x="2634" y="414"/>
                </a:cubicBezTo>
                <a:cubicBezTo>
                  <a:pt x="2562" y="540"/>
                  <a:pt x="2562" y="540"/>
                  <a:pt x="2562" y="540"/>
                </a:cubicBezTo>
                <a:cubicBezTo>
                  <a:pt x="2557" y="547"/>
                  <a:pt x="2549" y="552"/>
                  <a:pt x="2541" y="552"/>
                </a:cubicBezTo>
                <a:cubicBezTo>
                  <a:pt x="2536" y="552"/>
                  <a:pt x="2532" y="551"/>
                  <a:pt x="2528" y="549"/>
                </a:cubicBez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defTabSz="914126">
              <a:defRPr/>
            </a:pPr>
            <a:endParaRPr lang="zh-CN" altLang="en-US" kern="0" dirty="0">
              <a:solidFill>
                <a:prstClr val="white"/>
              </a:solidFill>
              <a:latin typeface="Arial" panose="020B0604020202020204" pitchFamily="34" charset="0"/>
              <a:ea typeface="印品黑体" panose="00000500000000000000" pitchFamily="2" charset="-122"/>
            </a:endParaRPr>
          </a:p>
        </p:txBody>
      </p:sp>
      <p:sp>
        <p:nvSpPr>
          <p:cNvPr id="77" name="Freeform 8">
            <a:extLst>
              <a:ext uri="{FF2B5EF4-FFF2-40B4-BE49-F238E27FC236}">
                <a16:creationId xmlns:a16="http://schemas.microsoft.com/office/drawing/2014/main" id="{819F3964-8685-4AD6-913F-D722C37767C0}"/>
              </a:ext>
            </a:extLst>
          </p:cNvPr>
          <p:cNvSpPr>
            <a:spLocks/>
          </p:cNvSpPr>
          <p:nvPr/>
        </p:nvSpPr>
        <p:spPr bwMode="auto">
          <a:xfrm>
            <a:off x="1450282" y="3390364"/>
            <a:ext cx="7337441" cy="1311150"/>
          </a:xfrm>
          <a:custGeom>
            <a:avLst/>
            <a:gdLst>
              <a:gd name="T0" fmla="*/ 4045089 w 2690"/>
              <a:gd name="T1" fmla="*/ 1382761 h 828"/>
              <a:gd name="T2" fmla="*/ 4131721 w 2690"/>
              <a:gd name="T3" fmla="*/ 1332661 h 828"/>
              <a:gd name="T4" fmla="*/ 4471589 w 2690"/>
              <a:gd name="T5" fmla="*/ 741481 h 828"/>
              <a:gd name="T6" fmla="*/ 4481585 w 2690"/>
              <a:gd name="T7" fmla="*/ 691381 h 828"/>
              <a:gd name="T8" fmla="*/ 4471589 w 2690"/>
              <a:gd name="T9" fmla="*/ 641280 h 828"/>
              <a:gd name="T10" fmla="*/ 4131721 w 2690"/>
              <a:gd name="T11" fmla="*/ 51770 h 828"/>
              <a:gd name="T12" fmla="*/ 4045089 w 2690"/>
              <a:gd name="T13" fmla="*/ 0 h 828"/>
              <a:gd name="T14" fmla="*/ 438162 w 2690"/>
              <a:gd name="T15" fmla="*/ 0 h 828"/>
              <a:gd name="T16" fmla="*/ 349864 w 2690"/>
              <a:gd name="T17" fmla="*/ 51770 h 828"/>
              <a:gd name="T18" fmla="*/ 9996 w 2690"/>
              <a:gd name="T19" fmla="*/ 641280 h 828"/>
              <a:gd name="T20" fmla="*/ 0 w 2690"/>
              <a:gd name="T21" fmla="*/ 691381 h 828"/>
              <a:gd name="T22" fmla="*/ 9996 w 2690"/>
              <a:gd name="T23" fmla="*/ 743151 h 828"/>
              <a:gd name="T24" fmla="*/ 349864 w 2690"/>
              <a:gd name="T25" fmla="*/ 1332661 h 828"/>
              <a:gd name="T26" fmla="*/ 438162 w 2690"/>
              <a:gd name="T27" fmla="*/ 1382761 h 828"/>
              <a:gd name="T28" fmla="*/ 4045089 w 2690"/>
              <a:gd name="T29" fmla="*/ 1382761 h 8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90" h="828">
                <a:moveTo>
                  <a:pt x="2428" y="828"/>
                </a:moveTo>
                <a:cubicBezTo>
                  <a:pt x="2445" y="828"/>
                  <a:pt x="2471" y="813"/>
                  <a:pt x="2480" y="798"/>
                </a:cubicBezTo>
                <a:cubicBezTo>
                  <a:pt x="2684" y="444"/>
                  <a:pt x="2684" y="444"/>
                  <a:pt x="2684" y="444"/>
                </a:cubicBezTo>
                <a:cubicBezTo>
                  <a:pt x="2687" y="439"/>
                  <a:pt x="2690" y="428"/>
                  <a:pt x="2690" y="414"/>
                </a:cubicBezTo>
                <a:cubicBezTo>
                  <a:pt x="2690" y="400"/>
                  <a:pt x="2687" y="389"/>
                  <a:pt x="2684" y="384"/>
                </a:cubicBezTo>
                <a:cubicBezTo>
                  <a:pt x="2480" y="31"/>
                  <a:pt x="2480" y="31"/>
                  <a:pt x="2480" y="31"/>
                </a:cubicBezTo>
                <a:cubicBezTo>
                  <a:pt x="2471" y="16"/>
                  <a:pt x="2445" y="0"/>
                  <a:pt x="2428" y="0"/>
                </a:cubicBezTo>
                <a:cubicBezTo>
                  <a:pt x="263" y="0"/>
                  <a:pt x="263" y="0"/>
                  <a:pt x="263" y="0"/>
                </a:cubicBezTo>
                <a:cubicBezTo>
                  <a:pt x="245" y="0"/>
                  <a:pt x="219" y="16"/>
                  <a:pt x="210" y="31"/>
                </a:cubicBezTo>
                <a:cubicBezTo>
                  <a:pt x="6" y="384"/>
                  <a:pt x="6" y="384"/>
                  <a:pt x="6" y="384"/>
                </a:cubicBezTo>
                <a:cubicBezTo>
                  <a:pt x="3" y="389"/>
                  <a:pt x="0" y="400"/>
                  <a:pt x="0" y="414"/>
                </a:cubicBezTo>
                <a:cubicBezTo>
                  <a:pt x="0" y="428"/>
                  <a:pt x="3" y="439"/>
                  <a:pt x="6" y="445"/>
                </a:cubicBezTo>
                <a:cubicBezTo>
                  <a:pt x="210" y="798"/>
                  <a:pt x="210" y="798"/>
                  <a:pt x="210" y="798"/>
                </a:cubicBezTo>
                <a:cubicBezTo>
                  <a:pt x="219" y="813"/>
                  <a:pt x="245" y="828"/>
                  <a:pt x="263" y="828"/>
                </a:cubicBezTo>
                <a:lnTo>
                  <a:pt x="2428" y="828"/>
                </a:lnTo>
                <a:close/>
              </a:path>
            </a:pathLst>
          </a:custGeom>
          <a:noFill/>
          <a:ln w="222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68" tIns="34284" rIns="68568" bIns="34284"/>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sp>
        <p:nvSpPr>
          <p:cNvPr id="78" name="文本框 88">
            <a:extLst>
              <a:ext uri="{FF2B5EF4-FFF2-40B4-BE49-F238E27FC236}">
                <a16:creationId xmlns:a16="http://schemas.microsoft.com/office/drawing/2014/main" id="{4B5A9864-4E4F-4A3D-88F1-20E61B82FD76}"/>
              </a:ext>
            </a:extLst>
          </p:cNvPr>
          <p:cNvSpPr txBox="1"/>
          <p:nvPr/>
        </p:nvSpPr>
        <p:spPr>
          <a:xfrm>
            <a:off x="1937921" y="3458290"/>
            <a:ext cx="6477123" cy="1142929"/>
          </a:xfrm>
          <a:prstGeom prst="rect">
            <a:avLst/>
          </a:prstGeom>
          <a:noFill/>
        </p:spPr>
        <p:txBody>
          <a:bodyPr wrap="square" lIns="68568" tIns="34284" rIns="68568" bIns="34284">
            <a:spAutoFit/>
          </a:bodyPr>
          <a:lstStyle/>
          <a:p>
            <a:pPr defTabSz="914126">
              <a:lnSpc>
                <a:spcPct val="120000"/>
              </a:lnSpc>
              <a:defRPr/>
            </a:pPr>
            <a:r>
              <a:rPr lang="en-US" altLang="zh-CN" sz="1999" kern="0" dirty="0">
                <a:solidFill>
                  <a:srgbClr val="0070C0"/>
                </a:solidFill>
                <a:latin typeface="Times New Roman" panose="02020603050405020304" pitchFamily="18" charset="0"/>
                <a:ea typeface="印品黑体" panose="00000500000000000000" pitchFamily="2" charset="-122"/>
                <a:cs typeface="Times New Roman" panose="02020603050405020304" pitchFamily="18" charset="0"/>
              </a:rPr>
              <a:t>Lông ngắn hơn nhưng có số lượng nhiều hơn roi. Lông là bộ phận giúp các tế bào vi khuẩn bám dính, tiếp hợp với nhau hoặc bám vào bề mặt tế bào của sinh vật khác</a:t>
            </a:r>
            <a:endParaRPr lang="zh-CN" altLang="en-US" sz="1999" kern="0" dirty="0">
              <a:solidFill>
                <a:srgbClr val="0070C0"/>
              </a:solidFill>
              <a:latin typeface="Times New Roman" panose="02020603050405020304" pitchFamily="18" charset="0"/>
              <a:ea typeface="印品黑体" panose="00000500000000000000" pitchFamily="2" charset="-122"/>
              <a:cs typeface="Times New Roman" panose="02020603050405020304" pitchFamily="18" charset="0"/>
            </a:endParaRPr>
          </a:p>
        </p:txBody>
      </p:sp>
      <p:grpSp>
        <p:nvGrpSpPr>
          <p:cNvPr id="79" name="Nhóm 78">
            <a:extLst>
              <a:ext uri="{FF2B5EF4-FFF2-40B4-BE49-F238E27FC236}">
                <a16:creationId xmlns:a16="http://schemas.microsoft.com/office/drawing/2014/main" id="{B03F8063-DCF7-40A6-B0E0-E1D0D9314887}"/>
              </a:ext>
            </a:extLst>
          </p:cNvPr>
          <p:cNvGrpSpPr/>
          <p:nvPr/>
        </p:nvGrpSpPr>
        <p:grpSpPr>
          <a:xfrm>
            <a:off x="361060" y="3499172"/>
            <a:ext cx="1212135" cy="1083047"/>
            <a:chOff x="757477" y="865206"/>
            <a:chExt cx="1212135" cy="1083047"/>
          </a:xfrm>
        </p:grpSpPr>
        <p:grpSp>
          <p:nvGrpSpPr>
            <p:cNvPr id="80" name="组合 1">
              <a:extLst>
                <a:ext uri="{FF2B5EF4-FFF2-40B4-BE49-F238E27FC236}">
                  <a16:creationId xmlns:a16="http://schemas.microsoft.com/office/drawing/2014/main" id="{1E9AA42A-8757-4B3F-995E-26B45D64571F}"/>
                </a:ext>
              </a:extLst>
            </p:cNvPr>
            <p:cNvGrpSpPr/>
            <p:nvPr/>
          </p:nvGrpSpPr>
          <p:grpSpPr>
            <a:xfrm>
              <a:off x="757477" y="865206"/>
              <a:ext cx="1212135" cy="1083047"/>
              <a:chOff x="979525" y="1219446"/>
              <a:chExt cx="1212509" cy="1083381"/>
            </a:xfrm>
          </p:grpSpPr>
          <p:sp>
            <p:nvSpPr>
              <p:cNvPr id="82" name="Freeform 10">
                <a:extLst>
                  <a:ext uri="{FF2B5EF4-FFF2-40B4-BE49-F238E27FC236}">
                    <a16:creationId xmlns:a16="http://schemas.microsoft.com/office/drawing/2014/main" id="{805C746C-80D6-48AD-806A-09487C966E5F}"/>
                  </a:ext>
                </a:extLst>
              </p:cNvPr>
              <p:cNvSpPr>
                <a:spLocks/>
              </p:cNvSpPr>
              <p:nvPr/>
            </p:nvSpPr>
            <p:spPr bwMode="auto">
              <a:xfrm>
                <a:off x="979525" y="1219446"/>
                <a:ext cx="1212509" cy="1083381"/>
              </a:xfrm>
              <a:custGeom>
                <a:avLst/>
                <a:gdLst>
                  <a:gd name="T0" fmla="*/ 726 w 1044"/>
                  <a:gd name="T1" fmla="*/ 930 h 930"/>
                  <a:gd name="T2" fmla="*/ 823 w 1044"/>
                  <a:gd name="T3" fmla="*/ 874 h 930"/>
                  <a:gd name="T4" fmla="*/ 1027 w 1044"/>
                  <a:gd name="T5" fmla="*/ 521 h 930"/>
                  <a:gd name="T6" fmla="*/ 1027 w 1044"/>
                  <a:gd name="T7" fmla="*/ 409 h 930"/>
                  <a:gd name="T8" fmla="*/ 823 w 1044"/>
                  <a:gd name="T9" fmla="*/ 56 h 930"/>
                  <a:gd name="T10" fmla="*/ 726 w 1044"/>
                  <a:gd name="T11" fmla="*/ 0 h 930"/>
                  <a:gd name="T12" fmla="*/ 318 w 1044"/>
                  <a:gd name="T13" fmla="*/ 0 h 930"/>
                  <a:gd name="T14" fmla="*/ 222 w 1044"/>
                  <a:gd name="T15" fmla="*/ 56 h 930"/>
                  <a:gd name="T16" fmla="*/ 18 w 1044"/>
                  <a:gd name="T17" fmla="*/ 409 h 930"/>
                  <a:gd name="T18" fmla="*/ 18 w 1044"/>
                  <a:gd name="T19" fmla="*/ 521 h 930"/>
                  <a:gd name="T20" fmla="*/ 222 w 1044"/>
                  <a:gd name="T21" fmla="*/ 874 h 930"/>
                  <a:gd name="T22" fmla="*/ 318 w 1044"/>
                  <a:gd name="T23" fmla="*/ 930 h 930"/>
                  <a:gd name="T24" fmla="*/ 726 w 1044"/>
                  <a:gd name="T25" fmla="*/ 93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930">
                    <a:moveTo>
                      <a:pt x="726" y="930"/>
                    </a:moveTo>
                    <a:cubicBezTo>
                      <a:pt x="762" y="930"/>
                      <a:pt x="805" y="905"/>
                      <a:pt x="823" y="874"/>
                    </a:cubicBezTo>
                    <a:cubicBezTo>
                      <a:pt x="1027" y="521"/>
                      <a:pt x="1027" y="521"/>
                      <a:pt x="1027" y="521"/>
                    </a:cubicBezTo>
                    <a:cubicBezTo>
                      <a:pt x="1044" y="490"/>
                      <a:pt x="1044" y="440"/>
                      <a:pt x="1027" y="409"/>
                    </a:cubicBezTo>
                    <a:cubicBezTo>
                      <a:pt x="823" y="56"/>
                      <a:pt x="823" y="56"/>
                      <a:pt x="823" y="56"/>
                    </a:cubicBezTo>
                    <a:cubicBezTo>
                      <a:pt x="805" y="25"/>
                      <a:pt x="762" y="0"/>
                      <a:pt x="726" y="0"/>
                    </a:cubicBezTo>
                    <a:cubicBezTo>
                      <a:pt x="318" y="0"/>
                      <a:pt x="318" y="0"/>
                      <a:pt x="318" y="0"/>
                    </a:cubicBezTo>
                    <a:cubicBezTo>
                      <a:pt x="283" y="0"/>
                      <a:pt x="239" y="25"/>
                      <a:pt x="222" y="56"/>
                    </a:cubicBezTo>
                    <a:cubicBezTo>
                      <a:pt x="18" y="409"/>
                      <a:pt x="18" y="409"/>
                      <a:pt x="18" y="409"/>
                    </a:cubicBezTo>
                    <a:cubicBezTo>
                      <a:pt x="0" y="440"/>
                      <a:pt x="0" y="490"/>
                      <a:pt x="18" y="521"/>
                    </a:cubicBezTo>
                    <a:cubicBezTo>
                      <a:pt x="222" y="874"/>
                      <a:pt x="222" y="874"/>
                      <a:pt x="222" y="874"/>
                    </a:cubicBezTo>
                    <a:cubicBezTo>
                      <a:pt x="239" y="905"/>
                      <a:pt x="283" y="930"/>
                      <a:pt x="318" y="930"/>
                    </a:cubicBezTo>
                    <a:lnTo>
                      <a:pt x="726" y="930"/>
                    </a:lnTo>
                    <a:close/>
                  </a:path>
                </a:pathLst>
              </a:custGeom>
              <a:solidFill>
                <a:srgbClr val="0070C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defTabSz="914126">
                  <a:defRPr/>
                </a:pPr>
                <a:endParaRPr lang="zh-CN" altLang="en-US" kern="0" dirty="0">
                  <a:solidFill>
                    <a:prstClr val="white"/>
                  </a:solidFill>
                  <a:latin typeface="Arial" panose="020B0604020202020204" pitchFamily="34" charset="0"/>
                  <a:ea typeface="印品黑体" panose="00000500000000000000" pitchFamily="2" charset="-122"/>
                </a:endParaRPr>
              </a:p>
            </p:txBody>
          </p:sp>
          <p:sp>
            <p:nvSpPr>
              <p:cNvPr id="83" name="Freeform 11">
                <a:extLst>
                  <a:ext uri="{FF2B5EF4-FFF2-40B4-BE49-F238E27FC236}">
                    <a16:creationId xmlns:a16="http://schemas.microsoft.com/office/drawing/2014/main" id="{22C3188F-7688-4003-80BD-0562F4A8AF94}"/>
                  </a:ext>
                </a:extLst>
              </p:cNvPr>
              <p:cNvSpPr>
                <a:spLocks noEditPoints="1"/>
              </p:cNvSpPr>
              <p:nvPr/>
            </p:nvSpPr>
            <p:spPr bwMode="auto">
              <a:xfrm>
                <a:off x="1044719" y="1279078"/>
                <a:ext cx="1083791" cy="964119"/>
              </a:xfrm>
              <a:custGeom>
                <a:avLst/>
                <a:gdLst>
                  <a:gd name="T0" fmla="*/ 670 w 933"/>
                  <a:gd name="T1" fmla="*/ 828 h 828"/>
                  <a:gd name="T2" fmla="*/ 723 w 933"/>
                  <a:gd name="T3" fmla="*/ 798 h 828"/>
                  <a:gd name="T4" fmla="*/ 926 w 933"/>
                  <a:gd name="T5" fmla="*/ 444 h 828"/>
                  <a:gd name="T6" fmla="*/ 933 w 933"/>
                  <a:gd name="T7" fmla="*/ 414 h 828"/>
                  <a:gd name="T8" fmla="*/ 926 w 933"/>
                  <a:gd name="T9" fmla="*/ 384 h 828"/>
                  <a:gd name="T10" fmla="*/ 723 w 933"/>
                  <a:gd name="T11" fmla="*/ 31 h 828"/>
                  <a:gd name="T12" fmla="*/ 670 w 933"/>
                  <a:gd name="T13" fmla="*/ 0 h 828"/>
                  <a:gd name="T14" fmla="*/ 262 w 933"/>
                  <a:gd name="T15" fmla="*/ 0 h 828"/>
                  <a:gd name="T16" fmla="*/ 210 w 933"/>
                  <a:gd name="T17" fmla="*/ 31 h 828"/>
                  <a:gd name="T18" fmla="*/ 6 w 933"/>
                  <a:gd name="T19" fmla="*/ 384 h 828"/>
                  <a:gd name="T20" fmla="*/ 0 w 933"/>
                  <a:gd name="T21" fmla="*/ 414 h 828"/>
                  <a:gd name="T22" fmla="*/ 6 w 933"/>
                  <a:gd name="T23" fmla="*/ 445 h 828"/>
                  <a:gd name="T24" fmla="*/ 210 w 933"/>
                  <a:gd name="T25" fmla="*/ 798 h 828"/>
                  <a:gd name="T26" fmla="*/ 262 w 933"/>
                  <a:gd name="T27" fmla="*/ 828 h 828"/>
                  <a:gd name="T28" fmla="*/ 670 w 933"/>
                  <a:gd name="T29" fmla="*/ 828 h 828"/>
                  <a:gd name="T30" fmla="*/ 771 w 933"/>
                  <a:gd name="T31" fmla="*/ 549 h 828"/>
                  <a:gd name="T32" fmla="*/ 762 w 933"/>
                  <a:gd name="T33" fmla="*/ 515 h 828"/>
                  <a:gd name="T34" fmla="*/ 820 w 933"/>
                  <a:gd name="T35" fmla="*/ 414 h 828"/>
                  <a:gd name="T36" fmla="*/ 762 w 933"/>
                  <a:gd name="T37" fmla="*/ 313 h 828"/>
                  <a:gd name="T38" fmla="*/ 771 w 933"/>
                  <a:gd name="T39" fmla="*/ 280 h 828"/>
                  <a:gd name="T40" fmla="*/ 804 w 933"/>
                  <a:gd name="T41" fmla="*/ 289 h 828"/>
                  <a:gd name="T42" fmla="*/ 877 w 933"/>
                  <a:gd name="T43" fmla="*/ 414 h 828"/>
                  <a:gd name="T44" fmla="*/ 804 w 933"/>
                  <a:gd name="T45" fmla="*/ 540 h 828"/>
                  <a:gd name="T46" fmla="*/ 783 w 933"/>
                  <a:gd name="T47" fmla="*/ 552 h 828"/>
                  <a:gd name="T48" fmla="*/ 771 w 933"/>
                  <a:gd name="T49" fmla="*/ 549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3" h="828">
                    <a:moveTo>
                      <a:pt x="670" y="828"/>
                    </a:moveTo>
                    <a:cubicBezTo>
                      <a:pt x="687" y="828"/>
                      <a:pt x="714" y="813"/>
                      <a:pt x="723" y="798"/>
                    </a:cubicBezTo>
                    <a:cubicBezTo>
                      <a:pt x="926" y="444"/>
                      <a:pt x="926" y="444"/>
                      <a:pt x="926" y="444"/>
                    </a:cubicBezTo>
                    <a:cubicBezTo>
                      <a:pt x="930" y="439"/>
                      <a:pt x="933" y="428"/>
                      <a:pt x="933" y="414"/>
                    </a:cubicBezTo>
                    <a:cubicBezTo>
                      <a:pt x="933" y="400"/>
                      <a:pt x="930" y="389"/>
                      <a:pt x="926" y="384"/>
                    </a:cubicBezTo>
                    <a:cubicBezTo>
                      <a:pt x="723" y="31"/>
                      <a:pt x="723" y="31"/>
                      <a:pt x="723" y="31"/>
                    </a:cubicBezTo>
                    <a:cubicBezTo>
                      <a:pt x="714" y="16"/>
                      <a:pt x="687" y="0"/>
                      <a:pt x="670" y="0"/>
                    </a:cubicBezTo>
                    <a:cubicBezTo>
                      <a:pt x="262" y="0"/>
                      <a:pt x="262" y="0"/>
                      <a:pt x="262" y="0"/>
                    </a:cubicBezTo>
                    <a:cubicBezTo>
                      <a:pt x="245" y="0"/>
                      <a:pt x="219" y="16"/>
                      <a:pt x="210" y="31"/>
                    </a:cubicBezTo>
                    <a:cubicBezTo>
                      <a:pt x="6" y="384"/>
                      <a:pt x="6" y="384"/>
                      <a:pt x="6" y="384"/>
                    </a:cubicBezTo>
                    <a:cubicBezTo>
                      <a:pt x="3" y="389"/>
                      <a:pt x="0" y="400"/>
                      <a:pt x="0" y="414"/>
                    </a:cubicBezTo>
                    <a:cubicBezTo>
                      <a:pt x="0" y="428"/>
                      <a:pt x="3" y="439"/>
                      <a:pt x="6" y="445"/>
                    </a:cubicBezTo>
                    <a:cubicBezTo>
                      <a:pt x="210" y="798"/>
                      <a:pt x="210" y="798"/>
                      <a:pt x="210" y="798"/>
                    </a:cubicBezTo>
                    <a:cubicBezTo>
                      <a:pt x="219" y="813"/>
                      <a:pt x="245" y="828"/>
                      <a:pt x="262" y="828"/>
                    </a:cubicBezTo>
                    <a:lnTo>
                      <a:pt x="670" y="828"/>
                    </a:lnTo>
                    <a:close/>
                    <a:moveTo>
                      <a:pt x="771" y="549"/>
                    </a:moveTo>
                    <a:cubicBezTo>
                      <a:pt x="759" y="542"/>
                      <a:pt x="755" y="527"/>
                      <a:pt x="762" y="515"/>
                    </a:cubicBezTo>
                    <a:cubicBezTo>
                      <a:pt x="820" y="414"/>
                      <a:pt x="820" y="414"/>
                      <a:pt x="820" y="414"/>
                    </a:cubicBezTo>
                    <a:cubicBezTo>
                      <a:pt x="762" y="313"/>
                      <a:pt x="762" y="313"/>
                      <a:pt x="762" y="313"/>
                    </a:cubicBezTo>
                    <a:cubicBezTo>
                      <a:pt x="755" y="301"/>
                      <a:pt x="759" y="287"/>
                      <a:pt x="771" y="280"/>
                    </a:cubicBezTo>
                    <a:cubicBezTo>
                      <a:pt x="783" y="273"/>
                      <a:pt x="798" y="277"/>
                      <a:pt x="804" y="289"/>
                    </a:cubicBezTo>
                    <a:cubicBezTo>
                      <a:pt x="877" y="414"/>
                      <a:pt x="877" y="414"/>
                      <a:pt x="877" y="414"/>
                    </a:cubicBezTo>
                    <a:cubicBezTo>
                      <a:pt x="804" y="540"/>
                      <a:pt x="804" y="540"/>
                      <a:pt x="804" y="540"/>
                    </a:cubicBezTo>
                    <a:cubicBezTo>
                      <a:pt x="800" y="547"/>
                      <a:pt x="792" y="552"/>
                      <a:pt x="783" y="552"/>
                    </a:cubicBezTo>
                    <a:cubicBezTo>
                      <a:pt x="779" y="552"/>
                      <a:pt x="775" y="551"/>
                      <a:pt x="771" y="549"/>
                    </a:cubicBez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defTabSz="914126">
                  <a:defRPr/>
                </a:pPr>
                <a:endParaRPr lang="zh-CN" altLang="en-US" kern="0" dirty="0">
                  <a:solidFill>
                    <a:prstClr val="white"/>
                  </a:solidFill>
                  <a:latin typeface="Arial" panose="020B0604020202020204" pitchFamily="34" charset="0"/>
                  <a:ea typeface="印品黑体" panose="00000500000000000000" pitchFamily="2" charset="-122"/>
                </a:endParaRPr>
              </a:p>
            </p:txBody>
          </p:sp>
          <p:sp>
            <p:nvSpPr>
              <p:cNvPr id="84" name="Freeform 12">
                <a:extLst>
                  <a:ext uri="{FF2B5EF4-FFF2-40B4-BE49-F238E27FC236}">
                    <a16:creationId xmlns:a16="http://schemas.microsoft.com/office/drawing/2014/main" id="{601201A1-87B9-4589-B21D-C937C479D81C}"/>
                  </a:ext>
                </a:extLst>
              </p:cNvPr>
              <p:cNvSpPr>
                <a:spLocks/>
              </p:cNvSpPr>
              <p:nvPr/>
            </p:nvSpPr>
            <p:spPr bwMode="auto">
              <a:xfrm>
                <a:off x="1044379" y="1279221"/>
                <a:ext cx="1084588" cy="964085"/>
              </a:xfrm>
              <a:custGeom>
                <a:avLst/>
                <a:gdLst>
                  <a:gd name="T0" fmla="*/ 1116384 w 933"/>
                  <a:gd name="T1" fmla="*/ 1382761 h 828"/>
                  <a:gd name="T2" fmla="*/ 1204695 w 933"/>
                  <a:gd name="T3" fmla="*/ 1332661 h 828"/>
                  <a:gd name="T4" fmla="*/ 1542943 w 933"/>
                  <a:gd name="T5" fmla="*/ 741481 h 828"/>
                  <a:gd name="T6" fmla="*/ 1554607 w 933"/>
                  <a:gd name="T7" fmla="*/ 691381 h 828"/>
                  <a:gd name="T8" fmla="*/ 1542943 w 933"/>
                  <a:gd name="T9" fmla="*/ 641280 h 828"/>
                  <a:gd name="T10" fmla="*/ 1204695 w 933"/>
                  <a:gd name="T11" fmla="*/ 51770 h 828"/>
                  <a:gd name="T12" fmla="*/ 1116384 w 933"/>
                  <a:gd name="T13" fmla="*/ 0 h 828"/>
                  <a:gd name="T14" fmla="*/ 436556 w 933"/>
                  <a:gd name="T15" fmla="*/ 0 h 828"/>
                  <a:gd name="T16" fmla="*/ 349912 w 933"/>
                  <a:gd name="T17" fmla="*/ 51770 h 828"/>
                  <a:gd name="T18" fmla="*/ 9997 w 933"/>
                  <a:gd name="T19" fmla="*/ 641280 h 828"/>
                  <a:gd name="T20" fmla="*/ 0 w 933"/>
                  <a:gd name="T21" fmla="*/ 691381 h 828"/>
                  <a:gd name="T22" fmla="*/ 9997 w 933"/>
                  <a:gd name="T23" fmla="*/ 743151 h 828"/>
                  <a:gd name="T24" fmla="*/ 349912 w 933"/>
                  <a:gd name="T25" fmla="*/ 1332661 h 828"/>
                  <a:gd name="T26" fmla="*/ 436556 w 933"/>
                  <a:gd name="T27" fmla="*/ 1382761 h 828"/>
                  <a:gd name="T28" fmla="*/ 1116384 w 933"/>
                  <a:gd name="T29" fmla="*/ 1382761 h 8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3" h="828">
                    <a:moveTo>
                      <a:pt x="670" y="828"/>
                    </a:moveTo>
                    <a:cubicBezTo>
                      <a:pt x="687" y="828"/>
                      <a:pt x="714" y="813"/>
                      <a:pt x="723" y="798"/>
                    </a:cubicBezTo>
                    <a:cubicBezTo>
                      <a:pt x="926" y="444"/>
                      <a:pt x="926" y="444"/>
                      <a:pt x="926" y="444"/>
                    </a:cubicBezTo>
                    <a:cubicBezTo>
                      <a:pt x="930" y="439"/>
                      <a:pt x="933" y="428"/>
                      <a:pt x="933" y="414"/>
                    </a:cubicBezTo>
                    <a:cubicBezTo>
                      <a:pt x="933" y="400"/>
                      <a:pt x="930" y="389"/>
                      <a:pt x="926" y="384"/>
                    </a:cubicBezTo>
                    <a:cubicBezTo>
                      <a:pt x="723" y="31"/>
                      <a:pt x="723" y="31"/>
                      <a:pt x="723" y="31"/>
                    </a:cubicBezTo>
                    <a:cubicBezTo>
                      <a:pt x="714" y="16"/>
                      <a:pt x="687" y="0"/>
                      <a:pt x="670" y="0"/>
                    </a:cubicBezTo>
                    <a:cubicBezTo>
                      <a:pt x="262" y="0"/>
                      <a:pt x="262" y="0"/>
                      <a:pt x="262" y="0"/>
                    </a:cubicBezTo>
                    <a:cubicBezTo>
                      <a:pt x="245" y="0"/>
                      <a:pt x="219" y="16"/>
                      <a:pt x="210" y="31"/>
                    </a:cubicBezTo>
                    <a:cubicBezTo>
                      <a:pt x="6" y="384"/>
                      <a:pt x="6" y="384"/>
                      <a:pt x="6" y="384"/>
                    </a:cubicBezTo>
                    <a:cubicBezTo>
                      <a:pt x="3" y="389"/>
                      <a:pt x="0" y="400"/>
                      <a:pt x="0" y="414"/>
                    </a:cubicBezTo>
                    <a:cubicBezTo>
                      <a:pt x="0" y="428"/>
                      <a:pt x="3" y="439"/>
                      <a:pt x="6" y="445"/>
                    </a:cubicBezTo>
                    <a:cubicBezTo>
                      <a:pt x="210" y="798"/>
                      <a:pt x="210" y="798"/>
                      <a:pt x="210" y="798"/>
                    </a:cubicBezTo>
                    <a:cubicBezTo>
                      <a:pt x="219" y="813"/>
                      <a:pt x="245" y="828"/>
                      <a:pt x="262" y="828"/>
                    </a:cubicBezTo>
                    <a:lnTo>
                      <a:pt x="670" y="828"/>
                    </a:lnTo>
                    <a:close/>
                  </a:path>
                </a:pathLst>
              </a:custGeom>
              <a:noFill/>
              <a:ln w="222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68" tIns="34284" rIns="68568" bIns="34284"/>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grpSp>
        <p:sp>
          <p:nvSpPr>
            <p:cNvPr id="81" name="Hộp Văn bản 80">
              <a:extLst>
                <a:ext uri="{FF2B5EF4-FFF2-40B4-BE49-F238E27FC236}">
                  <a16:creationId xmlns:a16="http://schemas.microsoft.com/office/drawing/2014/main" id="{4C580517-FBF1-4F3C-B8CB-168F8DD80593}"/>
                </a:ext>
              </a:extLst>
            </p:cNvPr>
            <p:cNvSpPr txBox="1"/>
            <p:nvPr/>
          </p:nvSpPr>
          <p:spPr>
            <a:xfrm>
              <a:off x="1112183" y="1151056"/>
              <a:ext cx="464663" cy="584775"/>
            </a:xfrm>
            <a:prstGeom prst="rect">
              <a:avLst/>
            </a:prstGeom>
            <a:noFill/>
          </p:spPr>
          <p:txBody>
            <a:bodyPr wrap="square" rtlCol="0">
              <a:spAutoFit/>
            </a:bodyPr>
            <a:lstStyle/>
            <a:p>
              <a:pPr algn="ctr"/>
              <a:r>
                <a:rPr lang="en-US" sz="3200">
                  <a:solidFill>
                    <a:schemeClr val="accent4">
                      <a:lumMod val="75000"/>
                    </a:schemeClr>
                  </a:solidFill>
                </a:rPr>
                <a:t>3</a:t>
              </a:r>
            </a:p>
          </p:txBody>
        </p:sp>
      </p:grpSp>
    </p:spTree>
    <p:extLst>
      <p:ext uri="{BB962C8B-B14F-4D97-AF65-F5344CB8AC3E}">
        <p14:creationId xmlns:p14="http://schemas.microsoft.com/office/powerpoint/2010/main" val="2248230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circle(in)">
                                      <p:cBhvr>
                                        <p:cTn id="25" dur="500"/>
                                        <p:tgtEl>
                                          <p:spTgt spid="6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wipe(left)">
                                      <p:cBhvr>
                                        <p:cTn id="28" dur="500"/>
                                        <p:tgtEl>
                                          <p:spTgt spid="6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circle(in)">
                                      <p:cBhvr>
                                        <p:cTn id="37" dur="500"/>
                                        <p:tgtEl>
                                          <p:spTgt spid="7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p:bldP spid="65" grpId="0" animBg="1"/>
      <p:bldP spid="68" grpId="0"/>
      <p:bldP spid="75" grpId="0" animBg="1"/>
      <p:bldP spid="78" grpId="0"/>
    </p:bldLst>
  </p:timing>
  <p:extLst mod="1">
    <p:ext uri="{E180D4A7-C9FB-4DFB-919C-405C955672EB}">
      <p14:showEvtLst xmlns:p14="http://schemas.microsoft.com/office/powerpoint/2010/main">
        <p14:playEvt time="0" objId="30"/>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Nhóm 28">
            <a:extLst>
              <a:ext uri="{FF2B5EF4-FFF2-40B4-BE49-F238E27FC236}">
                <a16:creationId xmlns:a16="http://schemas.microsoft.com/office/drawing/2014/main" id="{064014FF-B617-4AD7-AAB4-F0F7302E2ABA}"/>
              </a:ext>
            </a:extLst>
          </p:cNvPr>
          <p:cNvGrpSpPr/>
          <p:nvPr/>
        </p:nvGrpSpPr>
        <p:grpSpPr>
          <a:xfrm>
            <a:off x="260646" y="130968"/>
            <a:ext cx="5391474" cy="484268"/>
            <a:chOff x="260646" y="130968"/>
            <a:chExt cx="5391474" cy="484268"/>
          </a:xfrm>
        </p:grpSpPr>
        <p:sp>
          <p:nvSpPr>
            <p:cNvPr id="30" name="矩形 3">
              <a:extLst>
                <a:ext uri="{FF2B5EF4-FFF2-40B4-BE49-F238E27FC236}">
                  <a16:creationId xmlns:a16="http://schemas.microsoft.com/office/drawing/2014/main" id="{8D09D788-4DD4-47DC-B767-E7F22FE4E34A}"/>
                </a:ext>
              </a:extLst>
            </p:cNvPr>
            <p:cNvSpPr>
              <a:spLocks noChangeArrowheads="1"/>
            </p:cNvSpPr>
            <p:nvPr/>
          </p:nvSpPr>
          <p:spPr bwMode="auto">
            <a:xfrm>
              <a:off x="260646" y="130968"/>
              <a:ext cx="5391474"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defTabSz="914126">
                <a:defRPr/>
              </a:pP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1. LÔNG, ROI VÀ MÀNG NGOÀI</a:t>
              </a:r>
              <a:endParaRPr lang="zh-CN" altLang="en-US"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endParaRPr>
            </a:p>
          </p:txBody>
        </p:sp>
        <p:grpSp>
          <p:nvGrpSpPr>
            <p:cNvPr id="31" name="组合 52">
              <a:extLst>
                <a:ext uri="{FF2B5EF4-FFF2-40B4-BE49-F238E27FC236}">
                  <a16:creationId xmlns:a16="http://schemas.microsoft.com/office/drawing/2014/main" id="{4891B45C-A5A3-4285-BE77-35816C137356}"/>
                </a:ext>
              </a:extLst>
            </p:cNvPr>
            <p:cNvGrpSpPr/>
            <p:nvPr/>
          </p:nvGrpSpPr>
          <p:grpSpPr>
            <a:xfrm>
              <a:off x="260646" y="569531"/>
              <a:ext cx="1027808" cy="45705"/>
              <a:chOff x="688893" y="2574256"/>
              <a:chExt cx="7739508" cy="81111"/>
            </a:xfrm>
          </p:grpSpPr>
          <p:sp>
            <p:nvSpPr>
              <p:cNvPr id="32" name="Rectangle 4">
                <a:extLst>
                  <a:ext uri="{FF2B5EF4-FFF2-40B4-BE49-F238E27FC236}">
                    <a16:creationId xmlns:a16="http://schemas.microsoft.com/office/drawing/2014/main" id="{F2CC835D-CC57-47D4-905F-B4B776956EF1}"/>
                  </a:ext>
                </a:extLst>
              </p:cNvPr>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3" name="Rectangle 5">
                <a:extLst>
                  <a:ext uri="{FF2B5EF4-FFF2-40B4-BE49-F238E27FC236}">
                    <a16:creationId xmlns:a16="http://schemas.microsoft.com/office/drawing/2014/main" id="{1544BC5E-7F6C-418B-92D4-33BB96FB90E3}"/>
                  </a:ext>
                </a:extLst>
              </p:cNvPr>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4" name="Rectangle 6">
                <a:extLst>
                  <a:ext uri="{FF2B5EF4-FFF2-40B4-BE49-F238E27FC236}">
                    <a16:creationId xmlns:a16="http://schemas.microsoft.com/office/drawing/2014/main" id="{8614A9F2-0FF9-4675-8507-3BCDDB259186}"/>
                  </a:ext>
                </a:extLst>
              </p:cNvPr>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5" name="Rectangle 7">
                <a:extLst>
                  <a:ext uri="{FF2B5EF4-FFF2-40B4-BE49-F238E27FC236}">
                    <a16:creationId xmlns:a16="http://schemas.microsoft.com/office/drawing/2014/main" id="{D2FAB124-B6A2-4192-89C7-8061CEA57DBE}"/>
                  </a:ext>
                </a:extLst>
              </p:cNvPr>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6" name="Rectangle 8">
                <a:extLst>
                  <a:ext uri="{FF2B5EF4-FFF2-40B4-BE49-F238E27FC236}">
                    <a16:creationId xmlns:a16="http://schemas.microsoft.com/office/drawing/2014/main" id="{E0255688-ED00-4296-9310-62DBC9813B5A}"/>
                  </a:ext>
                </a:extLst>
              </p:cNvPr>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grpSp>
      </p:grpSp>
      <p:cxnSp>
        <p:nvCxnSpPr>
          <p:cNvPr id="54" name="直接连接符 45">
            <a:extLst>
              <a:ext uri="{FF2B5EF4-FFF2-40B4-BE49-F238E27FC236}">
                <a16:creationId xmlns:a16="http://schemas.microsoft.com/office/drawing/2014/main" id="{05F49E3B-BBF7-4BAB-BE74-5A2B4DD07E7C}"/>
              </a:ext>
            </a:extLst>
          </p:cNvPr>
          <p:cNvCxnSpPr/>
          <p:nvPr/>
        </p:nvCxnSpPr>
        <p:spPr>
          <a:xfrm>
            <a:off x="2439058" y="569531"/>
            <a:ext cx="5560884" cy="0"/>
          </a:xfrm>
          <a:prstGeom prst="line">
            <a:avLst/>
          </a:prstGeom>
          <a:noFill/>
          <a:ln w="9525" cap="flat" cmpd="sng" algn="ctr">
            <a:solidFill>
              <a:srgbClr val="FFFFFF">
                <a:lumMod val="50000"/>
              </a:srgbClr>
            </a:solidFill>
            <a:prstDash val="solid"/>
          </a:ln>
          <a:effectLst/>
        </p:spPr>
      </p:cxnSp>
      <p:sp>
        <p:nvSpPr>
          <p:cNvPr id="41" name="矩形 3">
            <a:extLst>
              <a:ext uri="{FF2B5EF4-FFF2-40B4-BE49-F238E27FC236}">
                <a16:creationId xmlns:a16="http://schemas.microsoft.com/office/drawing/2014/main" id="{242BAA41-0571-4124-BE55-047818F48C77}"/>
              </a:ext>
            </a:extLst>
          </p:cNvPr>
          <p:cNvSpPr>
            <a:spLocks noChangeArrowheads="1"/>
          </p:cNvSpPr>
          <p:nvPr/>
        </p:nvSpPr>
        <p:spPr bwMode="auto">
          <a:xfrm>
            <a:off x="286418" y="1008094"/>
            <a:ext cx="8199786" cy="91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lnSpc>
                <a:spcPct val="120000"/>
              </a:lnSpc>
              <a:defRPr/>
            </a:pP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Ví</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a:t>
            </a: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dụ</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vi </a:t>
            </a: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khuẩn</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helicobacter pylori </a:t>
            </a: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dùng</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a:t>
            </a:r>
            <a:r>
              <a:rPr lang="en-US" altLang="zh-CN" sz="2400" kern="0" dirty="0" err="1" smtClean="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lông</a:t>
            </a:r>
            <a:r>
              <a:rPr lang="en-US" altLang="zh-CN" sz="2400" kern="0" dirty="0" smtClean="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a:t>
            </a: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bám</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a:t>
            </a: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dính</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a:t>
            </a: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vào</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a:t>
            </a: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tế</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a:t>
            </a: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bào</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a:t>
            </a: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niêm</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a:t>
            </a: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mạc</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a:t>
            </a: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dạ</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a:t>
            </a: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dày</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ng</a:t>
            </a:r>
            <a:r>
              <a:rPr lang="vi-VN"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ư</a:t>
            </a: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ời</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a:t>
            </a: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gây</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a:t>
            </a: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bệnh</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a:t>
            </a: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viêm</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a:t>
            </a: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loét</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a:t>
            </a: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dạ</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a:t>
            </a:r>
            <a:r>
              <a:rPr lang="en-US" altLang="zh-CN" sz="2400" kern="0" dirty="0" err="1">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dày</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a:t>
            </a:r>
            <a:endParaRPr lang="zh-CN" altLang="en-US"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endParaRPr>
          </a:p>
        </p:txBody>
      </p:sp>
      <p:pic>
        <p:nvPicPr>
          <p:cNvPr id="8194" name="Picture 2" descr="Helicobacter Pylori Infection Peptic ulcer disease Gastritis Stomach cancer, bacteria, leaf, plant Stem, grass png thumbnail">
            <a:extLst>
              <a:ext uri="{FF2B5EF4-FFF2-40B4-BE49-F238E27FC236}">
                <a16:creationId xmlns:a16="http://schemas.microsoft.com/office/drawing/2014/main" id="{BD55811D-E25F-4AAC-A650-4C66796E7EA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944" r="98333"/>
                    </a14:imgEffect>
                  </a14:imgLayer>
                </a14:imgProps>
              </a:ext>
              <a:ext uri="{28A0092B-C50C-407E-A947-70E740481C1C}">
                <a14:useLocalDpi xmlns:a14="http://schemas.microsoft.com/office/drawing/2010/main" val="0"/>
              </a:ext>
            </a:extLst>
          </a:blip>
          <a:srcRect/>
          <a:stretch>
            <a:fillRect/>
          </a:stretch>
        </p:blipFill>
        <p:spPr bwMode="auto">
          <a:xfrm>
            <a:off x="264218" y="1811745"/>
            <a:ext cx="4451798" cy="333884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elicobacter Pylori Infection Helicobacter pylori eradication protocols Peptic ulcer disease, Helicobacter Pylori Eradication Protocols, purple, symptom, disease png thumbnail">
            <a:extLst>
              <a:ext uri="{FF2B5EF4-FFF2-40B4-BE49-F238E27FC236}">
                <a16:creationId xmlns:a16="http://schemas.microsoft.com/office/drawing/2014/main" id="{223B389C-7134-49C9-A92B-318D34CA242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72" b="98098" l="1389" r="100000"/>
                    </a14:imgEffect>
                  </a14:imgLayer>
                </a14:imgProps>
              </a:ext>
              <a:ext uri="{28A0092B-C50C-407E-A947-70E740481C1C}">
                <a14:useLocalDpi xmlns:a14="http://schemas.microsoft.com/office/drawing/2010/main" val="0"/>
              </a:ext>
            </a:extLst>
          </a:blip>
          <a:srcRect/>
          <a:stretch>
            <a:fillRect/>
          </a:stretch>
        </p:blipFill>
        <p:spPr bwMode="auto">
          <a:xfrm>
            <a:off x="4851265" y="1938945"/>
            <a:ext cx="3148677" cy="321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351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1000" fill="hold"/>
                                        <p:tgtEl>
                                          <p:spTgt spid="41"/>
                                        </p:tgtEl>
                                        <p:attrNameLst>
                                          <p:attrName>ppt_w</p:attrName>
                                        </p:attrNameLst>
                                      </p:cBhvr>
                                      <p:tavLst>
                                        <p:tav tm="0">
                                          <p:val>
                                            <p:fltVal val="0"/>
                                          </p:val>
                                        </p:tav>
                                        <p:tav tm="100000">
                                          <p:val>
                                            <p:strVal val="#ppt_w"/>
                                          </p:val>
                                        </p:tav>
                                      </p:tavLst>
                                    </p:anim>
                                    <p:anim calcmode="lin" valueType="num">
                                      <p:cBhvr>
                                        <p:cTn id="14" dur="1000" fill="hold"/>
                                        <p:tgtEl>
                                          <p:spTgt spid="41"/>
                                        </p:tgtEl>
                                        <p:attrNameLst>
                                          <p:attrName>ppt_h</p:attrName>
                                        </p:attrNameLst>
                                      </p:cBhvr>
                                      <p:tavLst>
                                        <p:tav tm="0">
                                          <p:val>
                                            <p:fltVal val="0"/>
                                          </p:val>
                                        </p:tav>
                                        <p:tav tm="100000">
                                          <p:val>
                                            <p:strVal val="#ppt_h"/>
                                          </p:val>
                                        </p:tav>
                                      </p:tavLst>
                                    </p:anim>
                                    <p:animEffect transition="in" filter="fade">
                                      <p:cBhvr>
                                        <p:cTn id="15" dur="1000"/>
                                        <p:tgtEl>
                                          <p:spTgt spid="41"/>
                                        </p:tgtEl>
                                      </p:cBhvr>
                                    </p:animEffect>
                                  </p:childTnLst>
                                </p:cTn>
                              </p:par>
                            </p:childTnLst>
                          </p:cTn>
                        </p:par>
                        <p:par>
                          <p:cTn id="16" fill="hold">
                            <p:stCondLst>
                              <p:cond delay="1000"/>
                            </p:stCondLst>
                            <p:childTnLst>
                              <p:par>
                                <p:cTn id="17" presetID="21" presetClass="entr" presetSubtype="1" fill="hold" nodeType="after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wheel(1)">
                                      <p:cBhvr>
                                        <p:cTn id="19" dur="2000"/>
                                        <p:tgtEl>
                                          <p:spTgt spid="8194"/>
                                        </p:tgtEl>
                                      </p:cBhvr>
                                    </p:animEffect>
                                  </p:childTnLst>
                                </p:cTn>
                              </p:par>
                              <p:par>
                                <p:cTn id="20" presetID="21" presetClass="entr" presetSubtype="1" fill="hold" nodeType="with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wheel(1)">
                                      <p:cBhvr>
                                        <p:cTn id="22"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extLst mod="1">
    <p:ext uri="{E180D4A7-C9FB-4DFB-919C-405C955672EB}">
      <p14:showEvtLst xmlns:p14="http://schemas.microsoft.com/office/powerpoint/2010/main">
        <p14:playEvt time="0" objId="30"/>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9" name="组合 258"/>
          <p:cNvGrpSpPr/>
          <p:nvPr/>
        </p:nvGrpSpPr>
        <p:grpSpPr>
          <a:xfrm>
            <a:off x="465025" y="836430"/>
            <a:ext cx="4785229" cy="1848056"/>
            <a:chOff x="1591195" y="3531392"/>
            <a:chExt cx="1721136" cy="774463"/>
          </a:xfrm>
          <a:effectLst>
            <a:outerShdw blurRad="444500" dist="254000" dir="8100000" algn="tr" rotWithShape="0">
              <a:prstClr val="black">
                <a:alpha val="50000"/>
              </a:prstClr>
            </a:outerShdw>
          </a:effectLst>
        </p:grpSpPr>
        <p:sp>
          <p:nvSpPr>
            <p:cNvPr id="26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defTabSz="914126">
                <a:defRPr/>
              </a:pPr>
              <a:endParaRPr lang="zh-CN" altLang="en-US" kern="0" dirty="0">
                <a:solidFill>
                  <a:sysClr val="window" lastClr="FFFFFF"/>
                </a:solidFill>
                <a:latin typeface="Arial" panose="020B0604020202020204" pitchFamily="34" charset="0"/>
                <a:ea typeface="宋体"/>
              </a:endParaRPr>
            </a:p>
          </p:txBody>
        </p:sp>
        <p:sp>
          <p:nvSpPr>
            <p:cNvPr id="26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8575" cap="flat" cmpd="sng" algn="ctr">
              <a:noFill/>
              <a:prstDash val="solid"/>
            </a:ln>
            <a:effectLst/>
          </p:spPr>
          <p:txBody>
            <a:bodyPr rtlCol="0" anchor="ctr"/>
            <a:lstStyle/>
            <a:p>
              <a:pPr algn="ctr" defTabSz="914126">
                <a:defRPr/>
              </a:pPr>
              <a:endParaRPr lang="zh-CN" altLang="en-US" kern="0" dirty="0">
                <a:solidFill>
                  <a:sysClr val="window" lastClr="FFFFFF"/>
                </a:solidFill>
                <a:latin typeface="Arial" panose="020B0604020202020204" pitchFamily="34" charset="0"/>
                <a:ea typeface="宋体"/>
              </a:endParaRPr>
            </a:p>
          </p:txBody>
        </p:sp>
      </p:grpSp>
      <p:sp>
        <p:nvSpPr>
          <p:cNvPr id="264" name="TextBox 263"/>
          <p:cNvSpPr txBox="1"/>
          <p:nvPr/>
        </p:nvSpPr>
        <p:spPr>
          <a:xfrm>
            <a:off x="562278" y="1452051"/>
            <a:ext cx="4623335" cy="1166410"/>
          </a:xfrm>
          <a:prstGeom prst="rect">
            <a:avLst/>
          </a:prstGeom>
          <a:noFill/>
        </p:spPr>
        <p:txBody>
          <a:bodyPr wrap="square" rtlCol="0">
            <a:spAutoFit/>
          </a:bodyPr>
          <a:lstStyle/>
          <a:p>
            <a:pPr algn="just" defTabSz="914126">
              <a:lnSpc>
                <a:spcPct val="120000"/>
              </a:lnSpc>
              <a:defRPr/>
            </a:pPr>
            <a:r>
              <a:rPr lang="en-US" altLang="zh-CN" sz="2000" kern="0" dirty="0">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rPr>
              <a:t>Ở một số loại vi khuẩn, thành tế bào được bao phủ bởi một lớp màng ngoài có cấu tạo từ lipopolysaccharide.</a:t>
            </a:r>
            <a:endParaRPr lang="zh-CN" altLang="en-US" sz="2000" kern="0" dirty="0">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endParaRPr>
          </a:p>
        </p:txBody>
      </p:sp>
      <p:grpSp>
        <p:nvGrpSpPr>
          <p:cNvPr id="46" name="Nhóm 45">
            <a:extLst>
              <a:ext uri="{FF2B5EF4-FFF2-40B4-BE49-F238E27FC236}">
                <a16:creationId xmlns:a16="http://schemas.microsoft.com/office/drawing/2014/main" id="{43184065-5BEC-4E89-B222-6438C9DE3EEB}"/>
              </a:ext>
            </a:extLst>
          </p:cNvPr>
          <p:cNvGrpSpPr/>
          <p:nvPr/>
        </p:nvGrpSpPr>
        <p:grpSpPr>
          <a:xfrm>
            <a:off x="260646" y="130968"/>
            <a:ext cx="5391474" cy="484268"/>
            <a:chOff x="260646" y="130968"/>
            <a:chExt cx="5391474" cy="484268"/>
          </a:xfrm>
        </p:grpSpPr>
        <p:sp>
          <p:nvSpPr>
            <p:cNvPr id="47" name="矩形 3">
              <a:extLst>
                <a:ext uri="{FF2B5EF4-FFF2-40B4-BE49-F238E27FC236}">
                  <a16:creationId xmlns:a16="http://schemas.microsoft.com/office/drawing/2014/main" id="{10CF20AC-05B2-4EBD-8815-B2251E0282B2}"/>
                </a:ext>
              </a:extLst>
            </p:cNvPr>
            <p:cNvSpPr>
              <a:spLocks noChangeArrowheads="1"/>
            </p:cNvSpPr>
            <p:nvPr/>
          </p:nvSpPr>
          <p:spPr bwMode="auto">
            <a:xfrm>
              <a:off x="260646" y="130968"/>
              <a:ext cx="5391474"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defTabSz="914126">
                <a:defRPr/>
              </a:pP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1. LÔNG, ROI VÀ MÀNG NGOÀI</a:t>
              </a:r>
              <a:endParaRPr lang="zh-CN" altLang="en-US"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endParaRPr>
            </a:p>
          </p:txBody>
        </p:sp>
        <p:grpSp>
          <p:nvGrpSpPr>
            <p:cNvPr id="48" name="组合 52">
              <a:extLst>
                <a:ext uri="{FF2B5EF4-FFF2-40B4-BE49-F238E27FC236}">
                  <a16:creationId xmlns:a16="http://schemas.microsoft.com/office/drawing/2014/main" id="{289C218E-8D95-42E4-ACE7-FAA1AF06ED7C}"/>
                </a:ext>
              </a:extLst>
            </p:cNvPr>
            <p:cNvGrpSpPr/>
            <p:nvPr/>
          </p:nvGrpSpPr>
          <p:grpSpPr>
            <a:xfrm>
              <a:off x="260646" y="569531"/>
              <a:ext cx="1027808" cy="45705"/>
              <a:chOff x="688893" y="2574256"/>
              <a:chExt cx="7739508" cy="81111"/>
            </a:xfrm>
          </p:grpSpPr>
          <p:sp>
            <p:nvSpPr>
              <p:cNvPr id="49" name="Rectangle 4">
                <a:extLst>
                  <a:ext uri="{FF2B5EF4-FFF2-40B4-BE49-F238E27FC236}">
                    <a16:creationId xmlns:a16="http://schemas.microsoft.com/office/drawing/2014/main" id="{099E01DB-DC12-4A3A-AF7D-177BC0C697E0}"/>
                  </a:ext>
                </a:extLst>
              </p:cNvPr>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50" name="Rectangle 5">
                <a:extLst>
                  <a:ext uri="{FF2B5EF4-FFF2-40B4-BE49-F238E27FC236}">
                    <a16:creationId xmlns:a16="http://schemas.microsoft.com/office/drawing/2014/main" id="{3BBAA176-69CB-4FAF-9974-CED1E692D5F4}"/>
                  </a:ext>
                </a:extLst>
              </p:cNvPr>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51" name="Rectangle 6">
                <a:extLst>
                  <a:ext uri="{FF2B5EF4-FFF2-40B4-BE49-F238E27FC236}">
                    <a16:creationId xmlns:a16="http://schemas.microsoft.com/office/drawing/2014/main" id="{3A71EFCE-22D6-4627-A36A-5AF533114418}"/>
                  </a:ext>
                </a:extLst>
              </p:cNvPr>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52" name="Rectangle 7">
                <a:extLst>
                  <a:ext uri="{FF2B5EF4-FFF2-40B4-BE49-F238E27FC236}">
                    <a16:creationId xmlns:a16="http://schemas.microsoft.com/office/drawing/2014/main" id="{6A62BF2F-216F-41CA-9C18-827741C8C914}"/>
                  </a:ext>
                </a:extLst>
              </p:cNvPr>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53" name="Rectangle 8">
                <a:extLst>
                  <a:ext uri="{FF2B5EF4-FFF2-40B4-BE49-F238E27FC236}">
                    <a16:creationId xmlns:a16="http://schemas.microsoft.com/office/drawing/2014/main" id="{48DFD69D-6014-470E-86B1-FB9E8A5DEDB4}"/>
                  </a:ext>
                </a:extLst>
              </p:cNvPr>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grpSp>
      </p:grpSp>
      <p:cxnSp>
        <p:nvCxnSpPr>
          <p:cNvPr id="54" name="直接连接符 45">
            <a:extLst>
              <a:ext uri="{FF2B5EF4-FFF2-40B4-BE49-F238E27FC236}">
                <a16:creationId xmlns:a16="http://schemas.microsoft.com/office/drawing/2014/main" id="{1F51233A-7B9A-477C-A2BD-A66715FA1857}"/>
              </a:ext>
            </a:extLst>
          </p:cNvPr>
          <p:cNvCxnSpPr/>
          <p:nvPr/>
        </p:nvCxnSpPr>
        <p:spPr>
          <a:xfrm>
            <a:off x="2439058" y="569531"/>
            <a:ext cx="5560884" cy="0"/>
          </a:xfrm>
          <a:prstGeom prst="line">
            <a:avLst/>
          </a:prstGeom>
          <a:noFill/>
          <a:ln w="9525" cap="flat" cmpd="sng" algn="ctr">
            <a:solidFill>
              <a:srgbClr val="FFFFFF">
                <a:lumMod val="50000"/>
              </a:srgbClr>
            </a:solidFill>
            <a:prstDash val="solid"/>
          </a:ln>
          <a:effectLst/>
        </p:spPr>
      </p:cxnSp>
      <p:grpSp>
        <p:nvGrpSpPr>
          <p:cNvPr id="55" name="组合 258">
            <a:extLst>
              <a:ext uri="{FF2B5EF4-FFF2-40B4-BE49-F238E27FC236}">
                <a16:creationId xmlns:a16="http://schemas.microsoft.com/office/drawing/2014/main" id="{D3A55FEB-034A-438B-B55A-44124E38E4AE}"/>
              </a:ext>
            </a:extLst>
          </p:cNvPr>
          <p:cNvGrpSpPr/>
          <p:nvPr/>
        </p:nvGrpSpPr>
        <p:grpSpPr>
          <a:xfrm>
            <a:off x="3481982" y="2932954"/>
            <a:ext cx="4785229" cy="1848056"/>
            <a:chOff x="1591195" y="3531392"/>
            <a:chExt cx="1721136" cy="774463"/>
          </a:xfrm>
          <a:effectLst>
            <a:outerShdw blurRad="444500" dist="254000" dir="8100000" algn="tr" rotWithShape="0">
              <a:prstClr val="black">
                <a:alpha val="50000"/>
              </a:prstClr>
            </a:outerShdw>
          </a:effectLst>
        </p:grpSpPr>
        <p:sp>
          <p:nvSpPr>
            <p:cNvPr id="56" name="圆角矩形 104">
              <a:extLst>
                <a:ext uri="{FF2B5EF4-FFF2-40B4-BE49-F238E27FC236}">
                  <a16:creationId xmlns:a16="http://schemas.microsoft.com/office/drawing/2014/main" id="{E8DAEEF7-4E03-4988-9A08-37DB0AEE82A9}"/>
                </a:ext>
              </a:extLst>
            </p:cNvPr>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defTabSz="914126">
                <a:defRPr/>
              </a:pPr>
              <a:endParaRPr lang="zh-CN" altLang="en-US" kern="0" dirty="0">
                <a:solidFill>
                  <a:sysClr val="window" lastClr="FFFFFF"/>
                </a:solidFill>
                <a:latin typeface="Arial" panose="020B0604020202020204" pitchFamily="34" charset="0"/>
                <a:ea typeface="宋体"/>
              </a:endParaRPr>
            </a:p>
          </p:txBody>
        </p:sp>
        <p:sp>
          <p:nvSpPr>
            <p:cNvPr id="57" name="圆角矩形 100">
              <a:extLst>
                <a:ext uri="{FF2B5EF4-FFF2-40B4-BE49-F238E27FC236}">
                  <a16:creationId xmlns:a16="http://schemas.microsoft.com/office/drawing/2014/main" id="{BD470B46-69F7-422E-8503-EA0F05BC75AF}"/>
                </a:ext>
              </a:extLst>
            </p:cNvPr>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8575" cap="flat" cmpd="sng" algn="ctr">
              <a:noFill/>
              <a:prstDash val="solid"/>
            </a:ln>
            <a:effectLst/>
          </p:spPr>
          <p:txBody>
            <a:bodyPr rtlCol="0" anchor="ctr"/>
            <a:lstStyle/>
            <a:p>
              <a:pPr algn="ctr" defTabSz="914126">
                <a:defRPr/>
              </a:pPr>
              <a:endParaRPr lang="zh-CN" altLang="en-US" kern="0" dirty="0">
                <a:solidFill>
                  <a:sysClr val="window" lastClr="FFFFFF"/>
                </a:solidFill>
                <a:latin typeface="Arial" panose="020B0604020202020204" pitchFamily="34" charset="0"/>
                <a:ea typeface="宋体"/>
              </a:endParaRPr>
            </a:p>
          </p:txBody>
        </p:sp>
      </p:grpSp>
      <p:sp>
        <p:nvSpPr>
          <p:cNvPr id="58" name="TextBox 263">
            <a:extLst>
              <a:ext uri="{FF2B5EF4-FFF2-40B4-BE49-F238E27FC236}">
                <a16:creationId xmlns:a16="http://schemas.microsoft.com/office/drawing/2014/main" id="{0DDDCD7E-D63B-477A-A34B-73A14B63512C}"/>
              </a:ext>
            </a:extLst>
          </p:cNvPr>
          <p:cNvSpPr txBox="1"/>
          <p:nvPr/>
        </p:nvSpPr>
        <p:spPr>
          <a:xfrm>
            <a:off x="3563888" y="3536761"/>
            <a:ext cx="4623335" cy="1166410"/>
          </a:xfrm>
          <a:prstGeom prst="rect">
            <a:avLst/>
          </a:prstGeom>
          <a:noFill/>
        </p:spPr>
        <p:txBody>
          <a:bodyPr wrap="square" rtlCol="0">
            <a:spAutoFit/>
          </a:bodyPr>
          <a:lstStyle/>
          <a:p>
            <a:pPr algn="just" defTabSz="914126">
              <a:lnSpc>
                <a:spcPct val="120000"/>
              </a:lnSpc>
              <a:defRPr/>
            </a:pPr>
            <a:r>
              <a:rPr lang="en-US" altLang="zh-CN" sz="2000" kern="0" dirty="0">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rPr>
              <a:t>Màng ngoài của một số vi khuẩn gây bệnh giúp bảo vệ chúng khỏi sự tấn công của các tế bào bạch cầu</a:t>
            </a:r>
            <a:endParaRPr lang="zh-CN" altLang="en-US" sz="2000" kern="0" dirty="0">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356461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59"/>
                                        </p:tgtEl>
                                        <p:attrNameLst>
                                          <p:attrName>style.visibility</p:attrName>
                                        </p:attrNameLst>
                                      </p:cBhvr>
                                      <p:to>
                                        <p:strVal val="visible"/>
                                      </p:to>
                                    </p:set>
                                    <p:animEffect transition="in" filter="barn(inVertical)">
                                      <p:cBhvr>
                                        <p:cTn id="13" dur="500"/>
                                        <p:tgtEl>
                                          <p:spTgt spid="259"/>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64"/>
                                        </p:tgtEl>
                                        <p:attrNameLst>
                                          <p:attrName>style.visibility</p:attrName>
                                        </p:attrNameLst>
                                      </p:cBhvr>
                                      <p:to>
                                        <p:strVal val="visible"/>
                                      </p:to>
                                    </p:set>
                                    <p:animEffect transition="in" filter="wipe(left)">
                                      <p:cBhvr>
                                        <p:cTn id="17" dur="500"/>
                                        <p:tgtEl>
                                          <p:spTgt spid="26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arn(inVertical)">
                                      <p:cBhvr>
                                        <p:cTn id="22" dur="500"/>
                                        <p:tgtEl>
                                          <p:spTgt spid="5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left)">
                                      <p:cBhvr>
                                        <p:cTn id="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58" grpId="0"/>
    </p:bldLst>
  </p:timing>
  <p:extLst mod="1">
    <p:ext uri="{E180D4A7-C9FB-4DFB-919C-405C955672EB}">
      <p14:showEvtLst xmlns:p14="http://schemas.microsoft.com/office/powerpoint/2010/main">
        <p14:playEvt time="0" objId="30"/>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圆角矩形 48"/>
          <p:cNvSpPr/>
          <p:nvPr/>
        </p:nvSpPr>
        <p:spPr>
          <a:xfrm>
            <a:off x="143468" y="4151235"/>
            <a:ext cx="631082" cy="631081"/>
          </a:xfrm>
          <a:prstGeom prst="roundRect">
            <a:avLst>
              <a:gd name="adj" fmla="val 7763"/>
            </a:avLst>
          </a:prstGeom>
          <a:solidFill>
            <a:srgbClr val="00B0F0"/>
          </a:solidFill>
          <a:ln w="12700" cap="flat" cmpd="sng" algn="ctr">
            <a:noFill/>
            <a:prstDash val="solid"/>
          </a:ln>
          <a:effectLst>
            <a:outerShdw blurRad="393700" dist="38100" dir="5400000" algn="t" rotWithShape="0">
              <a:sysClr val="windowText" lastClr="000000">
                <a:alpha val="37000"/>
              </a:sysClr>
            </a:outerShdw>
          </a:effectLst>
        </p:spPr>
        <p:txBody>
          <a:bodyPr lIns="91402" tIns="45701" rIns="91402" bIns="45701" rtlCol="0" anchor="ctr"/>
          <a:lstStyle/>
          <a:p>
            <a:pPr algn="ctr" defTabSz="914126">
              <a:defRPr/>
            </a:pPr>
            <a:endParaRPr lang="zh-CN" altLang="en-US" kern="0" dirty="0">
              <a:solidFill>
                <a:srgbClr val="7F7F7F">
                  <a:lumMod val="50000"/>
                </a:srgbClr>
              </a:solidFill>
              <a:latin typeface="Arial" panose="020B0604020202020204" pitchFamily="34" charset="0"/>
              <a:ea typeface="印品黑体" panose="00000500000000000000" pitchFamily="2" charset="-122"/>
            </a:endParaRPr>
          </a:p>
        </p:txBody>
      </p:sp>
      <p:pic>
        <p:nvPicPr>
          <p:cNvPr id="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56788" y="1125833"/>
            <a:ext cx="3570884" cy="3448136"/>
          </a:xfrm>
          <a:prstGeom prst="rect">
            <a:avLst/>
          </a:prstGeom>
          <a:noFill/>
          <a:effectLst>
            <a:outerShdw blurRad="76200" dir="13500000" sy="23000" kx="1200000" algn="br" rotWithShape="0">
              <a:prstClr val="black">
                <a:alpha val="20000"/>
              </a:prstClr>
            </a:outerShdw>
          </a:effectLst>
        </p:spPr>
      </p:pic>
      <p:grpSp>
        <p:nvGrpSpPr>
          <p:cNvPr id="58" name="组合 57"/>
          <p:cNvGrpSpPr/>
          <p:nvPr/>
        </p:nvGrpSpPr>
        <p:grpSpPr>
          <a:xfrm>
            <a:off x="3599024" y="815226"/>
            <a:ext cx="714923" cy="714922"/>
            <a:chOff x="1692573" y="1455253"/>
            <a:chExt cx="2542903" cy="2542903"/>
          </a:xfrm>
        </p:grpSpPr>
        <p:sp>
          <p:nvSpPr>
            <p:cNvPr id="59" name="圆角矩形 58"/>
            <p:cNvSpPr/>
            <p:nvPr/>
          </p:nvSpPr>
          <p:spPr>
            <a:xfrm>
              <a:off x="1692573" y="1455253"/>
              <a:ext cx="2542903" cy="2542903"/>
            </a:xfrm>
            <a:prstGeom prst="roundRect">
              <a:avLst>
                <a:gd name="adj" fmla="val 7763"/>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rtlCol="0" anchor="ctr"/>
            <a:lstStyle/>
            <a:p>
              <a:pPr algn="ctr" defTabSz="914126">
                <a:defRPr/>
              </a:pPr>
              <a:endParaRPr lang="zh-CN" altLang="en-US" kern="0" dirty="0">
                <a:solidFill>
                  <a:srgbClr val="7F7F7F">
                    <a:lumMod val="50000"/>
                  </a:srgbClr>
                </a:solidFill>
                <a:latin typeface="Arial" panose="020B0604020202020204" pitchFamily="34" charset="0"/>
                <a:ea typeface="印品黑体" panose="00000500000000000000" pitchFamily="2" charset="-122"/>
              </a:endParaRPr>
            </a:p>
          </p:txBody>
        </p:sp>
        <p:sp>
          <p:nvSpPr>
            <p:cNvPr id="60" name="圆角矩形 59"/>
            <p:cNvSpPr/>
            <p:nvPr/>
          </p:nvSpPr>
          <p:spPr>
            <a:xfrm>
              <a:off x="2053420" y="1816100"/>
              <a:ext cx="1821208" cy="1821208"/>
            </a:xfrm>
            <a:prstGeom prst="roundRect">
              <a:avLst>
                <a:gd name="adj" fmla="val 7763"/>
              </a:avLst>
            </a:prstGeom>
            <a:solidFill>
              <a:srgbClr val="00B0F0"/>
            </a:solidFill>
            <a:ln w="12700" cap="flat" cmpd="sng" algn="ctr">
              <a:noFill/>
              <a:prstDash val="solid"/>
            </a:ln>
            <a:effectLst>
              <a:innerShdw blurRad="63500" dist="50800" dir="13500000">
                <a:prstClr val="black">
                  <a:alpha val="50000"/>
                </a:prstClr>
              </a:innerShdw>
            </a:effectLst>
          </p:spPr>
          <p:txBody>
            <a:bodyPr rtlCol="0" anchor="ctr"/>
            <a:lstStyle/>
            <a:p>
              <a:pPr algn="ctr" defTabSz="914126">
                <a:defRPr/>
              </a:pPr>
              <a:endParaRPr lang="zh-CN" altLang="en-US" kern="0" dirty="0">
                <a:solidFill>
                  <a:srgbClr val="7F7F7F">
                    <a:lumMod val="50000"/>
                  </a:srgbClr>
                </a:solidFill>
                <a:latin typeface="Arial" panose="020B0604020202020204" pitchFamily="34" charset="0"/>
                <a:ea typeface="印品黑体" panose="00000500000000000000" pitchFamily="2" charset="-122"/>
              </a:endParaRPr>
            </a:p>
          </p:txBody>
        </p:sp>
      </p:grpSp>
      <p:sp>
        <p:nvSpPr>
          <p:cNvPr id="61" name="TextBox 60"/>
          <p:cNvSpPr txBox="1"/>
          <p:nvPr/>
        </p:nvSpPr>
        <p:spPr>
          <a:xfrm>
            <a:off x="3764002" y="926602"/>
            <a:ext cx="384965" cy="707719"/>
          </a:xfrm>
          <a:prstGeom prst="rect">
            <a:avLst/>
          </a:prstGeom>
          <a:noFill/>
          <a:effectLst>
            <a:innerShdw blurRad="63500" dist="50800" dir="13500000">
              <a:prstClr val="black">
                <a:alpha val="50000"/>
              </a:prstClr>
            </a:innerShdw>
          </a:effectLst>
        </p:spPr>
        <p:txBody>
          <a:bodyPr wrap="none" lIns="91402" tIns="45701" rIns="91402" bIns="45701" rtlCol="0">
            <a:spAutoFit/>
          </a:bodyPr>
          <a:lstStyle/>
          <a:p>
            <a:pPr defTabSz="914126">
              <a:defRPr/>
            </a:pPr>
            <a:r>
              <a:rPr lang="en-US" altLang="zh-CN" sz="4000" b="1" kern="0">
                <a:solidFill>
                  <a:sysClr val="window" lastClr="FFFFFF"/>
                </a:solidFill>
                <a:latin typeface="Arial" panose="020B0604020202020204" pitchFamily="34" charset="0"/>
                <a:ea typeface="印品黑体" panose="00000500000000000000" pitchFamily="2" charset="-122"/>
              </a:rPr>
              <a:t>*</a:t>
            </a:r>
            <a:endParaRPr lang="zh-CN" altLang="en-US" sz="4000" b="1" kern="0" dirty="0">
              <a:solidFill>
                <a:sysClr val="window" lastClr="FFFFFF"/>
              </a:solidFill>
              <a:latin typeface="Arial" panose="020B0604020202020204" pitchFamily="34" charset="0"/>
              <a:ea typeface="印品黑体" panose="00000500000000000000" pitchFamily="2" charset="-122"/>
            </a:endParaRPr>
          </a:p>
        </p:txBody>
      </p:sp>
      <p:sp>
        <p:nvSpPr>
          <p:cNvPr id="62" name="矩形 61"/>
          <p:cNvSpPr/>
          <p:nvPr/>
        </p:nvSpPr>
        <p:spPr>
          <a:xfrm>
            <a:off x="3991200" y="812929"/>
            <a:ext cx="4939804" cy="3993363"/>
          </a:xfrm>
          <a:prstGeom prst="rect">
            <a:avLst/>
          </a:prstGeom>
        </p:spPr>
        <p:txBody>
          <a:bodyPr wrap="square" lIns="91402" tIns="45701" rIns="91402" bIns="45701">
            <a:spAutoFit/>
          </a:bodyPr>
          <a:lstStyle/>
          <a:p>
            <a:pPr algn="r" defTabSz="914126">
              <a:lnSpc>
                <a:spcPct val="130000"/>
              </a:lnSpc>
              <a:defRPr/>
            </a:pPr>
            <a:r>
              <a:rPr lang="en-US" altLang="zh-CN" sz="2000" b="1"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rPr>
              <a:t>    MỘT SỐ CƠ CHẾ KHÁNG THUỐC CỦA VI KHUẨN</a:t>
            </a:r>
          </a:p>
          <a:p>
            <a:pPr algn="just" defTabSz="914126">
              <a:lnSpc>
                <a:spcPct val="130000"/>
              </a:lnSpc>
              <a:defRPr/>
            </a:pPr>
            <a:r>
              <a:rPr lang="en-US" altLang="zh-CN" sz="18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rPr>
              <a:t>Các loại thuốc kháng sinh có thể tác động ngăn cản tổng hợp thành tế bào, ức chế enzyme hay tác động vào ribosome để ức chế quá trình tổng hợp protein của vi khuẩn. Tuy vậy, vi khuẩn có thể kháng lại thuốc kháng sinh bằng nhiều cách khác nhau như bơm thuốc ra khỏi tế bào hay giảm độ thẩm thấu của thuốc vào trong tế bào biến đổi phân tử thuốc đích, các enzyme bất hoạt thuốc.</a:t>
            </a:r>
          </a:p>
          <a:p>
            <a:pPr defTabSz="914126">
              <a:lnSpc>
                <a:spcPct val="130000"/>
              </a:lnSpc>
              <a:defRPr/>
            </a:pPr>
            <a:endParaRPr lang="zh-CN" altLang="en-US" sz="11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endParaRPr>
          </a:p>
        </p:txBody>
      </p:sp>
      <p:grpSp>
        <p:nvGrpSpPr>
          <p:cNvPr id="32" name="Nhóm 31">
            <a:extLst>
              <a:ext uri="{FF2B5EF4-FFF2-40B4-BE49-F238E27FC236}">
                <a16:creationId xmlns:a16="http://schemas.microsoft.com/office/drawing/2014/main" id="{A017DFD4-B24D-4042-A854-3F8283C80810}"/>
              </a:ext>
            </a:extLst>
          </p:cNvPr>
          <p:cNvGrpSpPr/>
          <p:nvPr/>
        </p:nvGrpSpPr>
        <p:grpSpPr>
          <a:xfrm>
            <a:off x="260646" y="130968"/>
            <a:ext cx="4167338" cy="484268"/>
            <a:chOff x="260646" y="130968"/>
            <a:chExt cx="4167338" cy="484268"/>
          </a:xfrm>
        </p:grpSpPr>
        <p:sp>
          <p:nvSpPr>
            <p:cNvPr id="33" name="矩形 3">
              <a:extLst>
                <a:ext uri="{FF2B5EF4-FFF2-40B4-BE49-F238E27FC236}">
                  <a16:creationId xmlns:a16="http://schemas.microsoft.com/office/drawing/2014/main" id="{FAA435A9-C625-45D2-9094-F9A9680C276E}"/>
                </a:ext>
              </a:extLst>
            </p:cNvPr>
            <p:cNvSpPr>
              <a:spLocks noChangeArrowheads="1"/>
            </p:cNvSpPr>
            <p:nvPr/>
          </p:nvSpPr>
          <p:spPr bwMode="auto">
            <a:xfrm>
              <a:off x="260646" y="130968"/>
              <a:ext cx="4167338"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defTabSz="914126">
                <a:defRPr/>
              </a:pP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KHOA HỌC VÀ ĐỜI SỐNG</a:t>
              </a:r>
              <a:endParaRPr lang="zh-CN" altLang="en-US"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endParaRPr>
            </a:p>
          </p:txBody>
        </p:sp>
        <p:grpSp>
          <p:nvGrpSpPr>
            <p:cNvPr id="34" name="组合 52">
              <a:extLst>
                <a:ext uri="{FF2B5EF4-FFF2-40B4-BE49-F238E27FC236}">
                  <a16:creationId xmlns:a16="http://schemas.microsoft.com/office/drawing/2014/main" id="{EBB84117-E6FE-483C-911C-45F692803EDC}"/>
                </a:ext>
              </a:extLst>
            </p:cNvPr>
            <p:cNvGrpSpPr/>
            <p:nvPr/>
          </p:nvGrpSpPr>
          <p:grpSpPr>
            <a:xfrm>
              <a:off x="260646" y="569531"/>
              <a:ext cx="1027808" cy="45705"/>
              <a:chOff x="688893" y="2574256"/>
              <a:chExt cx="7739508" cy="81111"/>
            </a:xfrm>
          </p:grpSpPr>
          <p:sp>
            <p:nvSpPr>
              <p:cNvPr id="35" name="Rectangle 4">
                <a:extLst>
                  <a:ext uri="{FF2B5EF4-FFF2-40B4-BE49-F238E27FC236}">
                    <a16:creationId xmlns:a16="http://schemas.microsoft.com/office/drawing/2014/main" id="{28F9A34B-3492-4615-83D9-02073BE92D3C}"/>
                  </a:ext>
                </a:extLst>
              </p:cNvPr>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6" name="Rectangle 5">
                <a:extLst>
                  <a:ext uri="{FF2B5EF4-FFF2-40B4-BE49-F238E27FC236}">
                    <a16:creationId xmlns:a16="http://schemas.microsoft.com/office/drawing/2014/main" id="{44725A24-996B-4862-A967-30342C9A4832}"/>
                  </a:ext>
                </a:extLst>
              </p:cNvPr>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7" name="Rectangle 6">
                <a:extLst>
                  <a:ext uri="{FF2B5EF4-FFF2-40B4-BE49-F238E27FC236}">
                    <a16:creationId xmlns:a16="http://schemas.microsoft.com/office/drawing/2014/main" id="{6FE887A4-9CFC-4D54-A15E-80081B363C7A}"/>
                  </a:ext>
                </a:extLst>
              </p:cNvPr>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8" name="Rectangle 7">
                <a:extLst>
                  <a:ext uri="{FF2B5EF4-FFF2-40B4-BE49-F238E27FC236}">
                    <a16:creationId xmlns:a16="http://schemas.microsoft.com/office/drawing/2014/main" id="{45ED7A95-153D-4E98-91B3-382EAAB10C6D}"/>
                  </a:ext>
                </a:extLst>
              </p:cNvPr>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9" name="Rectangle 8">
                <a:extLst>
                  <a:ext uri="{FF2B5EF4-FFF2-40B4-BE49-F238E27FC236}">
                    <a16:creationId xmlns:a16="http://schemas.microsoft.com/office/drawing/2014/main" id="{60620EEE-BFF8-4B5E-A1F2-532DD8E15698}"/>
                  </a:ext>
                </a:extLst>
              </p:cNvPr>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grpSp>
      </p:grpSp>
      <p:cxnSp>
        <p:nvCxnSpPr>
          <p:cNvPr id="40" name="直接连接符 45">
            <a:extLst>
              <a:ext uri="{FF2B5EF4-FFF2-40B4-BE49-F238E27FC236}">
                <a16:creationId xmlns:a16="http://schemas.microsoft.com/office/drawing/2014/main" id="{741AE462-08F7-4BDF-828E-906E0C0C6354}"/>
              </a:ext>
            </a:extLst>
          </p:cNvPr>
          <p:cNvCxnSpPr/>
          <p:nvPr/>
        </p:nvCxnSpPr>
        <p:spPr>
          <a:xfrm>
            <a:off x="2439058" y="569531"/>
            <a:ext cx="5560884" cy="0"/>
          </a:xfrm>
          <a:prstGeom prst="line">
            <a:avLst/>
          </a:prstGeom>
          <a:noFill/>
          <a:ln w="9525" cap="flat" cmpd="sng" algn="ctr">
            <a:solidFill>
              <a:srgbClr val="FFFFFF">
                <a:lumMod val="50000"/>
              </a:srgbClr>
            </a:solidFill>
            <a:prstDash val="solid"/>
          </a:ln>
          <a:effectLst/>
        </p:spPr>
      </p:cxnSp>
    </p:spTree>
    <p:extLst>
      <p:ext uri="{BB962C8B-B14F-4D97-AF65-F5344CB8AC3E}">
        <p14:creationId xmlns:p14="http://schemas.microsoft.com/office/powerpoint/2010/main" val="2195104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anim calcmode="lin" valueType="num">
                                      <p:cBhvr>
                                        <p:cTn id="13" dur="1000" fill="hold"/>
                                        <p:tgtEl>
                                          <p:spTgt spid="63"/>
                                        </p:tgtEl>
                                        <p:attrNameLst>
                                          <p:attrName>ppt_x</p:attrName>
                                        </p:attrNameLst>
                                      </p:cBhvr>
                                      <p:tavLst>
                                        <p:tav tm="0">
                                          <p:val>
                                            <p:strVal val="#ppt_x"/>
                                          </p:val>
                                        </p:tav>
                                        <p:tav tm="100000">
                                          <p:val>
                                            <p:strVal val="#ppt_x"/>
                                          </p:val>
                                        </p:tav>
                                      </p:tavLst>
                                    </p:anim>
                                    <p:anim calcmode="lin" valueType="num">
                                      <p:cBhvr>
                                        <p:cTn id="14" dur="1000" fill="hold"/>
                                        <p:tgtEl>
                                          <p:spTgt spid="6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528"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500" fill="hold"/>
                                        <p:tgtEl>
                                          <p:spTgt spid="49"/>
                                        </p:tgtEl>
                                        <p:attrNameLst>
                                          <p:attrName>ppt_w</p:attrName>
                                        </p:attrNameLst>
                                      </p:cBhvr>
                                      <p:tavLst>
                                        <p:tav tm="0">
                                          <p:val>
                                            <p:fltVal val="0"/>
                                          </p:val>
                                        </p:tav>
                                        <p:tav tm="100000">
                                          <p:val>
                                            <p:strVal val="#ppt_w"/>
                                          </p:val>
                                        </p:tav>
                                      </p:tavLst>
                                    </p:anim>
                                    <p:anim calcmode="lin" valueType="num">
                                      <p:cBhvr>
                                        <p:cTn id="19" dur="500" fill="hold"/>
                                        <p:tgtEl>
                                          <p:spTgt spid="49"/>
                                        </p:tgtEl>
                                        <p:attrNameLst>
                                          <p:attrName>ppt_h</p:attrName>
                                        </p:attrNameLst>
                                      </p:cBhvr>
                                      <p:tavLst>
                                        <p:tav tm="0">
                                          <p:val>
                                            <p:fltVal val="0"/>
                                          </p:val>
                                        </p:tav>
                                        <p:tav tm="100000">
                                          <p:val>
                                            <p:strVal val="#ppt_h"/>
                                          </p:val>
                                        </p:tav>
                                      </p:tavLst>
                                    </p:anim>
                                    <p:animEffect transition="in" filter="fade">
                                      <p:cBhvr>
                                        <p:cTn id="20" dur="500"/>
                                        <p:tgtEl>
                                          <p:spTgt spid="49"/>
                                        </p:tgtEl>
                                      </p:cBhvr>
                                    </p:animEffect>
                                    <p:anim calcmode="lin" valueType="num">
                                      <p:cBhvr>
                                        <p:cTn id="21" dur="500" fill="hold"/>
                                        <p:tgtEl>
                                          <p:spTgt spid="49"/>
                                        </p:tgtEl>
                                        <p:attrNameLst>
                                          <p:attrName>ppt_x</p:attrName>
                                        </p:attrNameLst>
                                      </p:cBhvr>
                                      <p:tavLst>
                                        <p:tav tm="0">
                                          <p:val>
                                            <p:fltVal val="0.5"/>
                                          </p:val>
                                        </p:tav>
                                        <p:tav tm="100000">
                                          <p:val>
                                            <p:strVal val="#ppt_x"/>
                                          </p:val>
                                        </p:tav>
                                      </p:tavLst>
                                    </p:anim>
                                    <p:anim calcmode="lin" valueType="num">
                                      <p:cBhvr>
                                        <p:cTn id="22" dur="500" fill="hold"/>
                                        <p:tgtEl>
                                          <p:spTgt spid="49"/>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53" presetClass="entr" presetSubtype="528"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250" fill="hold"/>
                                        <p:tgtEl>
                                          <p:spTgt spid="58"/>
                                        </p:tgtEl>
                                        <p:attrNameLst>
                                          <p:attrName>ppt_w</p:attrName>
                                        </p:attrNameLst>
                                      </p:cBhvr>
                                      <p:tavLst>
                                        <p:tav tm="0">
                                          <p:val>
                                            <p:fltVal val="0"/>
                                          </p:val>
                                        </p:tav>
                                        <p:tav tm="100000">
                                          <p:val>
                                            <p:strVal val="#ppt_w"/>
                                          </p:val>
                                        </p:tav>
                                      </p:tavLst>
                                    </p:anim>
                                    <p:anim calcmode="lin" valueType="num">
                                      <p:cBhvr>
                                        <p:cTn id="27" dur="250" fill="hold"/>
                                        <p:tgtEl>
                                          <p:spTgt spid="58"/>
                                        </p:tgtEl>
                                        <p:attrNameLst>
                                          <p:attrName>ppt_h</p:attrName>
                                        </p:attrNameLst>
                                      </p:cBhvr>
                                      <p:tavLst>
                                        <p:tav tm="0">
                                          <p:val>
                                            <p:fltVal val="0"/>
                                          </p:val>
                                        </p:tav>
                                        <p:tav tm="100000">
                                          <p:val>
                                            <p:strVal val="#ppt_h"/>
                                          </p:val>
                                        </p:tav>
                                      </p:tavLst>
                                    </p:anim>
                                    <p:animEffect transition="in" filter="fade">
                                      <p:cBhvr>
                                        <p:cTn id="28" dur="250"/>
                                        <p:tgtEl>
                                          <p:spTgt spid="58"/>
                                        </p:tgtEl>
                                      </p:cBhvr>
                                    </p:animEffect>
                                    <p:anim calcmode="lin" valueType="num">
                                      <p:cBhvr>
                                        <p:cTn id="29" dur="250" fill="hold"/>
                                        <p:tgtEl>
                                          <p:spTgt spid="58"/>
                                        </p:tgtEl>
                                        <p:attrNameLst>
                                          <p:attrName>ppt_x</p:attrName>
                                        </p:attrNameLst>
                                      </p:cBhvr>
                                      <p:tavLst>
                                        <p:tav tm="0">
                                          <p:val>
                                            <p:fltVal val="0.5"/>
                                          </p:val>
                                        </p:tav>
                                        <p:tav tm="100000">
                                          <p:val>
                                            <p:strVal val="#ppt_x"/>
                                          </p:val>
                                        </p:tav>
                                      </p:tavLst>
                                    </p:anim>
                                    <p:anim calcmode="lin" valueType="num">
                                      <p:cBhvr>
                                        <p:cTn id="30" dur="250" fill="hold"/>
                                        <p:tgtEl>
                                          <p:spTgt spid="58"/>
                                        </p:tgtEl>
                                        <p:attrNameLst>
                                          <p:attrName>ppt_y</p:attrName>
                                        </p:attrNameLst>
                                      </p:cBhvr>
                                      <p:tavLst>
                                        <p:tav tm="0">
                                          <p:val>
                                            <p:fltVal val="0.5"/>
                                          </p:val>
                                        </p:tav>
                                        <p:tav tm="100000">
                                          <p:val>
                                            <p:strVal val="#ppt_y"/>
                                          </p:val>
                                        </p:tav>
                                      </p:tavLst>
                                    </p:anim>
                                  </p:childTnLst>
                                </p:cTn>
                              </p:par>
                              <p:par>
                                <p:cTn id="31" presetID="6" presetClass="emph" presetSubtype="0" fill="hold" nodeType="withEffect">
                                  <p:stCondLst>
                                    <p:cond delay="100"/>
                                  </p:stCondLst>
                                  <p:childTnLst>
                                    <p:animScale>
                                      <p:cBhvr>
                                        <p:cTn id="32" dur="100" fill="hold"/>
                                        <p:tgtEl>
                                          <p:spTgt spid="58"/>
                                        </p:tgtEl>
                                      </p:cBhvr>
                                      <p:by x="110000" y="110000"/>
                                    </p:animScale>
                                  </p:childTnLst>
                                </p:cTn>
                              </p:par>
                              <p:par>
                                <p:cTn id="33" presetID="6" presetClass="emph" presetSubtype="0" fill="hold" nodeType="withEffect">
                                  <p:stCondLst>
                                    <p:cond delay="200"/>
                                  </p:stCondLst>
                                  <p:childTnLst>
                                    <p:animScale>
                                      <p:cBhvr>
                                        <p:cTn id="34" dur="200" fill="hold"/>
                                        <p:tgtEl>
                                          <p:spTgt spid="58"/>
                                        </p:tgtEl>
                                      </p:cBhvr>
                                      <p:by x="90000" y="90000"/>
                                    </p:animScale>
                                  </p:childTnLst>
                                </p:cTn>
                              </p:par>
                              <p:par>
                                <p:cTn id="35" presetID="6" presetClass="emph" presetSubtype="0" fill="hold" nodeType="withEffect">
                                  <p:stCondLst>
                                    <p:cond delay="400"/>
                                  </p:stCondLst>
                                  <p:childTnLst>
                                    <p:animScale>
                                      <p:cBhvr>
                                        <p:cTn id="36" dur="100" fill="hold"/>
                                        <p:tgtEl>
                                          <p:spTgt spid="58"/>
                                        </p:tgtEl>
                                      </p:cBhvr>
                                      <p:by x="105000" y="105000"/>
                                    </p:animScale>
                                  </p:childTnLst>
                                </p:cTn>
                              </p:par>
                              <p:par>
                                <p:cTn id="37" presetID="6" presetClass="emph" presetSubtype="0" fill="hold" nodeType="withEffect">
                                  <p:stCondLst>
                                    <p:cond delay="500"/>
                                  </p:stCondLst>
                                  <p:childTnLst>
                                    <p:animScale>
                                      <p:cBhvr>
                                        <p:cTn id="38" dur="200" fill="hold"/>
                                        <p:tgtEl>
                                          <p:spTgt spid="58"/>
                                        </p:tgtEl>
                                      </p:cBhvr>
                                      <p:by x="95000" y="95000"/>
                                    </p:animScale>
                                  </p:childTnLst>
                                </p:cTn>
                              </p:par>
                            </p:childTnLst>
                          </p:cTn>
                        </p:par>
                        <p:par>
                          <p:cTn id="39" fill="hold">
                            <p:stCondLst>
                              <p:cond delay="2700"/>
                            </p:stCondLst>
                            <p:childTnLst>
                              <p:par>
                                <p:cTn id="40" presetID="53" presetClass="entr" presetSubtype="16"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250" fill="hold"/>
                                        <p:tgtEl>
                                          <p:spTgt spid="61"/>
                                        </p:tgtEl>
                                        <p:attrNameLst>
                                          <p:attrName>ppt_w</p:attrName>
                                        </p:attrNameLst>
                                      </p:cBhvr>
                                      <p:tavLst>
                                        <p:tav tm="0">
                                          <p:val>
                                            <p:fltVal val="0"/>
                                          </p:val>
                                        </p:tav>
                                        <p:tav tm="100000">
                                          <p:val>
                                            <p:strVal val="#ppt_w"/>
                                          </p:val>
                                        </p:tav>
                                      </p:tavLst>
                                    </p:anim>
                                    <p:anim calcmode="lin" valueType="num">
                                      <p:cBhvr>
                                        <p:cTn id="43" dur="250" fill="hold"/>
                                        <p:tgtEl>
                                          <p:spTgt spid="61"/>
                                        </p:tgtEl>
                                        <p:attrNameLst>
                                          <p:attrName>ppt_h</p:attrName>
                                        </p:attrNameLst>
                                      </p:cBhvr>
                                      <p:tavLst>
                                        <p:tav tm="0">
                                          <p:val>
                                            <p:fltVal val="0"/>
                                          </p:val>
                                        </p:tav>
                                        <p:tav tm="100000">
                                          <p:val>
                                            <p:strVal val="#ppt_h"/>
                                          </p:val>
                                        </p:tav>
                                      </p:tavLst>
                                    </p:anim>
                                    <p:animEffect transition="in" filter="fade">
                                      <p:cBhvr>
                                        <p:cTn id="44" dur="250"/>
                                        <p:tgtEl>
                                          <p:spTgt spid="61"/>
                                        </p:tgtEl>
                                      </p:cBhvr>
                                    </p:animEffect>
                                  </p:childTnLst>
                                </p:cTn>
                              </p:par>
                            </p:childTnLst>
                          </p:cTn>
                        </p:par>
                        <p:par>
                          <p:cTn id="45" fill="hold">
                            <p:stCondLst>
                              <p:cond delay="2950"/>
                            </p:stCondLst>
                            <p:childTnLst>
                              <p:par>
                                <p:cTn id="46" presetID="2" presetClass="entr" presetSubtype="2" decel="100000" fill="hold" grpId="0"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additive="base">
                                        <p:cTn id="48" dur="750" fill="hold"/>
                                        <p:tgtEl>
                                          <p:spTgt spid="62"/>
                                        </p:tgtEl>
                                        <p:attrNameLst>
                                          <p:attrName>ppt_x</p:attrName>
                                        </p:attrNameLst>
                                      </p:cBhvr>
                                      <p:tavLst>
                                        <p:tav tm="0">
                                          <p:val>
                                            <p:strVal val="1+#ppt_w/2"/>
                                          </p:val>
                                        </p:tav>
                                        <p:tav tm="100000">
                                          <p:val>
                                            <p:strVal val="#ppt_x"/>
                                          </p:val>
                                        </p:tav>
                                      </p:tavLst>
                                    </p:anim>
                                    <p:anim calcmode="lin" valueType="num">
                                      <p:cBhvr additive="base">
                                        <p:cTn id="49" dur="75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1" grpId="0"/>
      <p:bldP spid="62" grpId="0"/>
    </p:bldLst>
  </p:timing>
  <p:extLst mod="1">
    <p:ext uri="{E180D4A7-C9FB-4DFB-919C-405C955672EB}">
      <p14:showEvtLst xmlns:p14="http://schemas.microsoft.com/office/powerpoint/2010/main">
        <p14:playEvt time="0" objId="30"/>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Freeform 6"/>
          <p:cNvSpPr>
            <a:spLocks/>
          </p:cNvSpPr>
          <p:nvPr/>
        </p:nvSpPr>
        <p:spPr bwMode="auto">
          <a:xfrm>
            <a:off x="33184" y="1180400"/>
            <a:ext cx="9393871" cy="2462948"/>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ysClr val="windowText" lastClr="000000">
              <a:lumMod val="95000"/>
              <a:lumOff val="5000"/>
            </a:sysClr>
          </a:solidFill>
          <a:ln w="0">
            <a:noFill/>
            <a:prstDash val="solid"/>
            <a:round/>
            <a:headEnd/>
            <a:tailEnd/>
          </a:ln>
          <a:effectLst>
            <a:outerShdw algn="tl" rotWithShape="0">
              <a:srgbClr val="FFFFFF"/>
            </a:outerShdw>
          </a:effectLst>
        </p:spPr>
        <p:txBody>
          <a:bodyPr vert="horz" wrap="square" lIns="98177" tIns="49089" rIns="98177" bIns="49089" numCol="1" anchor="t" anchorCtr="0" compatLnSpc="1">
            <a:prstTxWarp prst="textNoShape">
              <a:avLst/>
            </a:prstTxWarp>
          </a:bodyPr>
          <a:lstStyle/>
          <a:p>
            <a:pPr algn="ctr" defTabSz="914126" fontAlgn="base">
              <a:spcBef>
                <a:spcPct val="0"/>
              </a:spcBef>
              <a:spcAft>
                <a:spcPct val="0"/>
              </a:spcAft>
              <a:defRPr/>
            </a:pPr>
            <a:endParaRPr lang="en-US" sz="2199" kern="0" dirty="0">
              <a:solidFill>
                <a:srgbClr val="000000"/>
              </a:solidFill>
              <a:latin typeface="Arial" panose="020B0604020202020204" pitchFamily="34" charset="0"/>
              <a:ea typeface="印品黑体" panose="00000500000000000000" pitchFamily="2" charset="-122"/>
              <a:sym typeface="Gill Sans" charset="0"/>
            </a:endParaRPr>
          </a:p>
        </p:txBody>
      </p:sp>
      <p:grpSp>
        <p:nvGrpSpPr>
          <p:cNvPr id="161" name="Group 19"/>
          <p:cNvGrpSpPr/>
          <p:nvPr/>
        </p:nvGrpSpPr>
        <p:grpSpPr>
          <a:xfrm>
            <a:off x="260646" y="2231994"/>
            <a:ext cx="2295863" cy="2737703"/>
            <a:chOff x="286639" y="2667382"/>
            <a:chExt cx="2268049" cy="2737700"/>
          </a:xfrm>
        </p:grpSpPr>
        <p:sp>
          <p:nvSpPr>
            <p:cNvPr id="162" name="Rectangle 26"/>
            <p:cNvSpPr>
              <a:spLocks/>
            </p:cNvSpPr>
            <p:nvPr/>
          </p:nvSpPr>
          <p:spPr bwMode="auto">
            <a:xfrm>
              <a:off x="286639" y="2905944"/>
              <a:ext cx="2268049" cy="24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defTabSz="914126" fontAlgn="base">
                <a:lnSpc>
                  <a:spcPct val="114000"/>
                </a:lnSpc>
                <a:spcBef>
                  <a:spcPct val="0"/>
                </a:spcBef>
                <a:spcAft>
                  <a:spcPct val="0"/>
                </a:spcAft>
                <a:defRPr/>
              </a:pPr>
              <a:r>
                <a:rPr lang="en-US" altLang="zh-CN" sz="2000" kern="0" dirty="0">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Tế bào nhân s</a:t>
              </a:r>
              <a:r>
                <a:rPr lang="vi-VN" altLang="zh-CN" sz="2000" kern="0" dirty="0">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ơ</a:t>
              </a:r>
              <a:r>
                <a:rPr lang="en-US" altLang="zh-CN" sz="2000" kern="0" dirty="0">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 kích </a:t>
              </a:r>
              <a:r>
                <a:rPr lang="en-US" altLang="zh-CN" sz="2000" kern="0" dirty="0" err="1">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th</a:t>
              </a:r>
              <a:r>
                <a:rPr lang="vi-VN" altLang="zh-CN" sz="2000" kern="0" dirty="0">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ư</a:t>
              </a:r>
              <a:r>
                <a:rPr lang="en-US" altLang="zh-CN" sz="2000" kern="0" dirty="0" err="1">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ớc</a:t>
              </a:r>
              <a:r>
                <a:rPr lang="en-US" altLang="zh-CN" sz="2000" kern="0" dirty="0">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 nhỏ, </a:t>
              </a:r>
              <a:r>
                <a:rPr lang="en-US" altLang="zh-CN" sz="2000" kern="0" dirty="0" err="1">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ch</a:t>
              </a:r>
              <a:r>
                <a:rPr lang="vi-VN" altLang="zh-CN" sz="2000" kern="0" dirty="0">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ư</a:t>
              </a:r>
              <a:r>
                <a:rPr lang="en-US" altLang="zh-CN" sz="2000" kern="0" dirty="0">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a có màng nhân, trong tế bào chất chỉ có ribosome, không có càng bào quan có màng bọc</a:t>
              </a:r>
              <a:endParaRPr lang="en-US" sz="2000" kern="0" dirty="0">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endParaRPr>
            </a:p>
          </p:txBody>
        </p:sp>
        <p:sp>
          <p:nvSpPr>
            <p:cNvPr id="163" name="Rectangle 27"/>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defTabSz="914126" fontAlgn="base">
                <a:lnSpc>
                  <a:spcPct val="80000"/>
                </a:lnSpc>
                <a:spcBef>
                  <a:spcPct val="0"/>
                </a:spcBef>
                <a:spcAft>
                  <a:spcPct val="0"/>
                </a:spcAft>
                <a:defRPr/>
              </a:pPr>
              <a:endParaRPr lang="en-US" altLang="zh-CN" sz="1699" kern="0" dirty="0">
                <a:solidFill>
                  <a:srgbClr val="7F7F7F">
                    <a:lumMod val="50000"/>
                  </a:srgbClr>
                </a:solidFill>
                <a:latin typeface="Arial" panose="020B0604020202020204" pitchFamily="34" charset="0"/>
                <a:ea typeface="印品黑体" panose="00000500000000000000" pitchFamily="2" charset="-122"/>
                <a:cs typeface="Bebas Neue" charset="0"/>
                <a:sym typeface="Bebas Neue" charset="0"/>
              </a:endParaRPr>
            </a:p>
          </p:txBody>
        </p:sp>
      </p:grpSp>
      <p:sp>
        <p:nvSpPr>
          <p:cNvPr id="170" name="Rectangle 27"/>
          <p:cNvSpPr>
            <a:spLocks/>
          </p:cNvSpPr>
          <p:nvPr/>
        </p:nvSpPr>
        <p:spPr bwMode="auto">
          <a:xfrm>
            <a:off x="4929095" y="863156"/>
            <a:ext cx="1379659"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914126">
              <a:lnSpc>
                <a:spcPct val="80000"/>
              </a:lnSpc>
              <a:defRPr/>
            </a:pPr>
            <a:endParaRPr lang="en-US" altLang="zh-CN" sz="1699" kern="0" dirty="0">
              <a:solidFill>
                <a:srgbClr val="7F7F7F">
                  <a:lumMod val="50000"/>
                </a:srgbClr>
              </a:solidFill>
              <a:latin typeface="Arial" panose="020B0604020202020204" pitchFamily="34" charset="0"/>
              <a:ea typeface="印品黑体" panose="00000500000000000000" pitchFamily="2" charset="-122"/>
              <a:cs typeface="Bebas Neue" charset="0"/>
              <a:sym typeface="Bebas Neue" charset="0"/>
            </a:endParaRPr>
          </a:p>
        </p:txBody>
      </p:sp>
      <p:grpSp>
        <p:nvGrpSpPr>
          <p:cNvPr id="171" name="Group 135"/>
          <p:cNvGrpSpPr/>
          <p:nvPr/>
        </p:nvGrpSpPr>
        <p:grpSpPr>
          <a:xfrm>
            <a:off x="4491956" y="2836433"/>
            <a:ext cx="4306423" cy="1784672"/>
            <a:chOff x="620524" y="1860466"/>
            <a:chExt cx="4254251" cy="1784672"/>
          </a:xfrm>
        </p:grpSpPr>
        <p:sp>
          <p:nvSpPr>
            <p:cNvPr id="172" name="Rectangle 26"/>
            <p:cNvSpPr>
              <a:spLocks/>
            </p:cNvSpPr>
            <p:nvPr/>
          </p:nvSpPr>
          <p:spPr bwMode="auto">
            <a:xfrm>
              <a:off x="1732860" y="1860466"/>
              <a:ext cx="3141915" cy="178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defTabSz="914126" fontAlgn="base">
                <a:lnSpc>
                  <a:spcPct val="114000"/>
                </a:lnSpc>
                <a:spcBef>
                  <a:spcPct val="0"/>
                </a:spcBef>
                <a:spcAft>
                  <a:spcPct val="0"/>
                </a:spcAft>
                <a:defRPr/>
              </a:pPr>
              <a:r>
                <a:rPr lang="en-US" altLang="zh-CN" sz="2000" kern="0" dirty="0">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Thành phần cấu tạo chính: thành tế bào, màng tế bào, tế bào chất và vùng nhân. Một số tế bào có thể có thêm các thành phần </a:t>
              </a:r>
              <a:r>
                <a:rPr lang="en-US" altLang="zh-CN" sz="2000" kern="0" dirty="0" err="1">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nh</a:t>
              </a:r>
              <a:r>
                <a:rPr lang="vi-VN" altLang="zh-CN" sz="2000" kern="0" dirty="0">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ư</a:t>
              </a:r>
              <a:r>
                <a:rPr lang="en-US" altLang="zh-CN" sz="2000" kern="0" dirty="0">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 lông, roi và màng ngoài</a:t>
              </a:r>
              <a:endParaRPr lang="en-US" sz="2000" kern="0" dirty="0">
                <a:solidFill>
                  <a:srgbClr val="7F7F7F">
                    <a:lumMod val="50000"/>
                  </a:srgbClr>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endParaRPr>
            </a:p>
          </p:txBody>
        </p:sp>
        <p:sp>
          <p:nvSpPr>
            <p:cNvPr id="173" name="Rectangle 27"/>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914126">
                <a:lnSpc>
                  <a:spcPct val="80000"/>
                </a:lnSpc>
                <a:defRPr/>
              </a:pPr>
              <a:endParaRPr lang="en-US" altLang="zh-CN" sz="1699" kern="0" dirty="0">
                <a:solidFill>
                  <a:srgbClr val="7F7F7F">
                    <a:lumMod val="50000"/>
                  </a:srgbClr>
                </a:solidFill>
                <a:latin typeface="Arial" panose="020B0604020202020204" pitchFamily="34" charset="0"/>
                <a:ea typeface="印品黑体" panose="00000500000000000000" pitchFamily="2" charset="-122"/>
                <a:cs typeface="Bebas Neue" charset="0"/>
                <a:sym typeface="Bebas Neue" charset="0"/>
              </a:endParaRPr>
            </a:p>
          </p:txBody>
        </p:sp>
      </p:grpSp>
      <p:grpSp>
        <p:nvGrpSpPr>
          <p:cNvPr id="180" name="组合 179"/>
          <p:cNvGrpSpPr/>
          <p:nvPr/>
        </p:nvGrpSpPr>
        <p:grpSpPr>
          <a:xfrm>
            <a:off x="1073926" y="1465134"/>
            <a:ext cx="613304" cy="613303"/>
            <a:chOff x="304800" y="673100"/>
            <a:chExt cx="4000500" cy="4000500"/>
          </a:xfrm>
          <a:effectLst>
            <a:outerShdw blurRad="444500" dist="254000" dir="8100000" algn="tr" rotWithShape="0">
              <a:prstClr val="black">
                <a:alpha val="50000"/>
              </a:prstClr>
            </a:outerShdw>
          </a:effectLst>
        </p:grpSpPr>
        <p:sp>
          <p:nvSpPr>
            <p:cNvPr id="181" name="同心圆 1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126">
                <a:defRPr/>
              </a:pPr>
              <a:endParaRPr lang="zh-CN" altLang="en-US" kern="0" dirty="0">
                <a:solidFill>
                  <a:sysClr val="windowText" lastClr="000000"/>
                </a:solidFill>
                <a:latin typeface="Arial" panose="020B0604020202020204" pitchFamily="34" charset="0"/>
                <a:ea typeface="宋体"/>
              </a:endParaRPr>
            </a:p>
          </p:txBody>
        </p:sp>
        <p:sp>
          <p:nvSpPr>
            <p:cNvPr id="182" name="椭圆 1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126">
                <a:defRPr/>
              </a:pPr>
              <a:endParaRPr lang="zh-CN" altLang="en-US" kern="0" dirty="0">
                <a:solidFill>
                  <a:sysClr val="window" lastClr="FFFFFF"/>
                </a:solidFill>
                <a:latin typeface="Arial" panose="020B0604020202020204" pitchFamily="34" charset="0"/>
                <a:ea typeface="宋体"/>
              </a:endParaRPr>
            </a:p>
          </p:txBody>
        </p:sp>
      </p:grpSp>
      <p:grpSp>
        <p:nvGrpSpPr>
          <p:cNvPr id="188" name="组合 187"/>
          <p:cNvGrpSpPr/>
          <p:nvPr/>
        </p:nvGrpSpPr>
        <p:grpSpPr>
          <a:xfrm>
            <a:off x="4816494" y="2781210"/>
            <a:ext cx="613304" cy="613303"/>
            <a:chOff x="304800" y="673100"/>
            <a:chExt cx="4000500" cy="4000500"/>
          </a:xfrm>
          <a:effectLst>
            <a:outerShdw blurRad="444500" dist="254000" dir="8100000" algn="tr" rotWithShape="0">
              <a:prstClr val="black">
                <a:alpha val="50000"/>
              </a:prstClr>
            </a:outerShdw>
          </a:effectLst>
        </p:grpSpPr>
        <p:sp>
          <p:nvSpPr>
            <p:cNvPr id="189" name="同心圆 18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126">
                <a:defRPr/>
              </a:pPr>
              <a:endParaRPr lang="zh-CN" altLang="en-US" kern="0" dirty="0">
                <a:solidFill>
                  <a:sysClr val="windowText" lastClr="000000"/>
                </a:solidFill>
                <a:latin typeface="Arial" panose="020B0604020202020204" pitchFamily="34" charset="0"/>
                <a:ea typeface="宋体"/>
              </a:endParaRPr>
            </a:p>
          </p:txBody>
        </p:sp>
        <p:sp>
          <p:nvSpPr>
            <p:cNvPr id="190" name="椭圆 18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126">
                <a:defRPr/>
              </a:pPr>
              <a:endParaRPr lang="zh-CN" altLang="en-US" kern="0" dirty="0">
                <a:solidFill>
                  <a:sysClr val="window" lastClr="FFFFFF"/>
                </a:solidFill>
                <a:latin typeface="Arial" panose="020B0604020202020204" pitchFamily="34" charset="0"/>
                <a:ea typeface="宋体"/>
              </a:endParaRPr>
            </a:p>
          </p:txBody>
        </p:sp>
      </p:grpSp>
      <p:grpSp>
        <p:nvGrpSpPr>
          <p:cNvPr id="64" name="Nhóm 63">
            <a:extLst>
              <a:ext uri="{FF2B5EF4-FFF2-40B4-BE49-F238E27FC236}">
                <a16:creationId xmlns:a16="http://schemas.microsoft.com/office/drawing/2014/main" id="{778681F7-F909-4AEC-9AE8-D2F189046AEA}"/>
              </a:ext>
            </a:extLst>
          </p:cNvPr>
          <p:cNvGrpSpPr/>
          <p:nvPr/>
        </p:nvGrpSpPr>
        <p:grpSpPr>
          <a:xfrm>
            <a:off x="260646" y="130968"/>
            <a:ext cx="4167338" cy="484268"/>
            <a:chOff x="260646" y="130968"/>
            <a:chExt cx="4167338" cy="484268"/>
          </a:xfrm>
        </p:grpSpPr>
        <p:sp>
          <p:nvSpPr>
            <p:cNvPr id="65" name="矩形 3">
              <a:extLst>
                <a:ext uri="{FF2B5EF4-FFF2-40B4-BE49-F238E27FC236}">
                  <a16:creationId xmlns:a16="http://schemas.microsoft.com/office/drawing/2014/main" id="{EB86B956-31E4-44C1-AAB1-ABB24D82A04B}"/>
                </a:ext>
              </a:extLst>
            </p:cNvPr>
            <p:cNvSpPr>
              <a:spLocks noChangeArrowheads="1"/>
            </p:cNvSpPr>
            <p:nvPr/>
          </p:nvSpPr>
          <p:spPr bwMode="auto">
            <a:xfrm>
              <a:off x="260646" y="130968"/>
              <a:ext cx="4167338"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defTabSz="914126">
                <a:defRPr/>
              </a:pPr>
              <a:r>
                <a:rPr lang="en-US" altLang="zh-CN" sz="2400" kern="0">
                  <a:solidFill>
                    <a:schemeClr val="tx1">
                      <a:lumMod val="65000"/>
                      <a:lumOff val="35000"/>
                    </a:schemeClr>
                  </a:solidFill>
                  <a:latin typeface="Arial" panose="020B0604020202020204" pitchFamily="34" charset="0"/>
                  <a:ea typeface="印品黑体" panose="00000500000000000000" pitchFamily="2" charset="-122"/>
                  <a:sym typeface="Arial" pitchFamily="34" charset="0"/>
                </a:rPr>
                <a:t>KIẾN THỨC CỐT LÕI</a:t>
              </a:r>
              <a:endParaRPr lang="zh-CN" altLang="en-US" sz="2400" kern="0" dirty="0">
                <a:solidFill>
                  <a:schemeClr val="tx1">
                    <a:lumMod val="65000"/>
                    <a:lumOff val="35000"/>
                  </a:schemeClr>
                </a:solidFill>
                <a:latin typeface="Arial" panose="020B0604020202020204" pitchFamily="34" charset="0"/>
                <a:ea typeface="印品黑体" panose="00000500000000000000" pitchFamily="2" charset="-122"/>
                <a:sym typeface="Arial" pitchFamily="34" charset="0"/>
              </a:endParaRPr>
            </a:p>
          </p:txBody>
        </p:sp>
        <p:grpSp>
          <p:nvGrpSpPr>
            <p:cNvPr id="66" name="组合 52">
              <a:extLst>
                <a:ext uri="{FF2B5EF4-FFF2-40B4-BE49-F238E27FC236}">
                  <a16:creationId xmlns:a16="http://schemas.microsoft.com/office/drawing/2014/main" id="{939223FB-D880-4675-8A4D-F4A0A3ABF8A7}"/>
                </a:ext>
              </a:extLst>
            </p:cNvPr>
            <p:cNvGrpSpPr/>
            <p:nvPr/>
          </p:nvGrpSpPr>
          <p:grpSpPr>
            <a:xfrm>
              <a:off x="260646" y="569531"/>
              <a:ext cx="1027808" cy="45705"/>
              <a:chOff x="688893" y="2574256"/>
              <a:chExt cx="7739508" cy="81111"/>
            </a:xfrm>
          </p:grpSpPr>
          <p:sp>
            <p:nvSpPr>
              <p:cNvPr id="67" name="Rectangle 4">
                <a:extLst>
                  <a:ext uri="{FF2B5EF4-FFF2-40B4-BE49-F238E27FC236}">
                    <a16:creationId xmlns:a16="http://schemas.microsoft.com/office/drawing/2014/main" id="{93B9886C-1DA7-4967-AF78-56A9DACF6F60}"/>
                  </a:ext>
                </a:extLst>
              </p:cNvPr>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68" name="Rectangle 5">
                <a:extLst>
                  <a:ext uri="{FF2B5EF4-FFF2-40B4-BE49-F238E27FC236}">
                    <a16:creationId xmlns:a16="http://schemas.microsoft.com/office/drawing/2014/main" id="{73809D40-1091-4A34-BA72-BE8BC70C7B50}"/>
                  </a:ext>
                </a:extLst>
              </p:cNvPr>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69" name="Rectangle 6">
                <a:extLst>
                  <a:ext uri="{FF2B5EF4-FFF2-40B4-BE49-F238E27FC236}">
                    <a16:creationId xmlns:a16="http://schemas.microsoft.com/office/drawing/2014/main" id="{35A04831-B095-4454-8A43-A2B95D1880BC}"/>
                  </a:ext>
                </a:extLst>
              </p:cNvPr>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70" name="Rectangle 7">
                <a:extLst>
                  <a:ext uri="{FF2B5EF4-FFF2-40B4-BE49-F238E27FC236}">
                    <a16:creationId xmlns:a16="http://schemas.microsoft.com/office/drawing/2014/main" id="{C2D685E9-83F1-47BA-95F2-4E3E0BA81FA4}"/>
                  </a:ext>
                </a:extLst>
              </p:cNvPr>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71" name="Rectangle 8">
                <a:extLst>
                  <a:ext uri="{FF2B5EF4-FFF2-40B4-BE49-F238E27FC236}">
                    <a16:creationId xmlns:a16="http://schemas.microsoft.com/office/drawing/2014/main" id="{77F6B04D-F6D0-447A-90B1-AF2D17A3E059}"/>
                  </a:ext>
                </a:extLst>
              </p:cNvPr>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grpSp>
      </p:grpSp>
      <p:cxnSp>
        <p:nvCxnSpPr>
          <p:cNvPr id="72" name="直接连接符 45">
            <a:extLst>
              <a:ext uri="{FF2B5EF4-FFF2-40B4-BE49-F238E27FC236}">
                <a16:creationId xmlns:a16="http://schemas.microsoft.com/office/drawing/2014/main" id="{53B40B4F-7475-4F43-AEE5-6AA13067E225}"/>
              </a:ext>
            </a:extLst>
          </p:cNvPr>
          <p:cNvCxnSpPr/>
          <p:nvPr/>
        </p:nvCxnSpPr>
        <p:spPr>
          <a:xfrm>
            <a:off x="2439058" y="569531"/>
            <a:ext cx="5560884" cy="0"/>
          </a:xfrm>
          <a:prstGeom prst="line">
            <a:avLst/>
          </a:prstGeom>
          <a:noFill/>
          <a:ln w="9525" cap="flat" cmpd="sng" algn="ctr">
            <a:solidFill>
              <a:srgbClr val="FFFFFF">
                <a:lumMod val="50000"/>
              </a:srgbClr>
            </a:solidFill>
            <a:prstDash val="solid"/>
          </a:ln>
          <a:effectLst/>
        </p:spPr>
      </p:cxnSp>
      <p:sp>
        <p:nvSpPr>
          <p:cNvPr id="2" name="Hộp Văn bản 1">
            <a:extLst>
              <a:ext uri="{FF2B5EF4-FFF2-40B4-BE49-F238E27FC236}">
                <a16:creationId xmlns:a16="http://schemas.microsoft.com/office/drawing/2014/main" id="{E62EFEF1-B270-471A-9DDD-2DFBFD23AA0E}"/>
              </a:ext>
            </a:extLst>
          </p:cNvPr>
          <p:cNvSpPr txBox="1"/>
          <p:nvPr/>
        </p:nvSpPr>
        <p:spPr>
          <a:xfrm>
            <a:off x="1201413" y="1558650"/>
            <a:ext cx="353959" cy="461665"/>
          </a:xfrm>
          <a:prstGeom prst="rect">
            <a:avLst/>
          </a:prstGeom>
          <a:noFill/>
        </p:spPr>
        <p:txBody>
          <a:bodyPr wrap="square" rtlCol="0">
            <a:spAutoFit/>
          </a:bodyPr>
          <a:lstStyle/>
          <a:p>
            <a:r>
              <a:rPr lang="en-US" sz="2400" b="1">
                <a:solidFill>
                  <a:schemeClr val="accent4">
                    <a:lumMod val="75000"/>
                  </a:schemeClr>
                </a:solidFill>
              </a:rPr>
              <a:t>1</a:t>
            </a:r>
          </a:p>
        </p:txBody>
      </p:sp>
      <p:sp>
        <p:nvSpPr>
          <p:cNvPr id="3" name="Hộp Văn bản 2">
            <a:extLst>
              <a:ext uri="{FF2B5EF4-FFF2-40B4-BE49-F238E27FC236}">
                <a16:creationId xmlns:a16="http://schemas.microsoft.com/office/drawing/2014/main" id="{F3B895ED-10AD-4BE3-9224-27A60D95A64E}"/>
              </a:ext>
            </a:extLst>
          </p:cNvPr>
          <p:cNvSpPr txBox="1"/>
          <p:nvPr/>
        </p:nvSpPr>
        <p:spPr>
          <a:xfrm>
            <a:off x="4958666" y="2856780"/>
            <a:ext cx="328959" cy="461665"/>
          </a:xfrm>
          <a:prstGeom prst="rect">
            <a:avLst/>
          </a:prstGeom>
          <a:noFill/>
        </p:spPr>
        <p:txBody>
          <a:bodyPr wrap="square" rtlCol="0">
            <a:spAutoFit/>
          </a:bodyPr>
          <a:lstStyle>
            <a:defPPr>
              <a:defRPr lang="zh-CN"/>
            </a:defPPr>
            <a:lvl1pPr>
              <a:defRPr sz="2400" b="1">
                <a:solidFill>
                  <a:schemeClr val="accent4">
                    <a:lumMod val="75000"/>
                  </a:schemeClr>
                </a:solidFill>
              </a:defRPr>
            </a:lvl1pPr>
          </a:lstStyle>
          <a:p>
            <a:r>
              <a:rPr lang="en-US"/>
              <a:t>2</a:t>
            </a:r>
          </a:p>
        </p:txBody>
      </p:sp>
    </p:spTree>
    <p:extLst>
      <p:ext uri="{BB962C8B-B14F-4D97-AF65-F5344CB8AC3E}">
        <p14:creationId xmlns:p14="http://schemas.microsoft.com/office/powerpoint/2010/main" val="1200322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wipe(left)">
                                      <p:cBhvr>
                                        <p:cTn id="12" dur="500"/>
                                        <p:tgtEl>
                                          <p:spTgt spid="15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80"/>
                                        </p:tgtEl>
                                        <p:attrNameLst>
                                          <p:attrName>style.visibility</p:attrName>
                                        </p:attrNameLst>
                                      </p:cBhvr>
                                      <p:to>
                                        <p:strVal val="visible"/>
                                      </p:to>
                                    </p:set>
                                    <p:anim calcmode="lin" valueType="num">
                                      <p:cBhvr>
                                        <p:cTn id="17" dur="500" fill="hold"/>
                                        <p:tgtEl>
                                          <p:spTgt spid="180"/>
                                        </p:tgtEl>
                                        <p:attrNameLst>
                                          <p:attrName>ppt_w</p:attrName>
                                        </p:attrNameLst>
                                      </p:cBhvr>
                                      <p:tavLst>
                                        <p:tav tm="0">
                                          <p:val>
                                            <p:fltVal val="0"/>
                                          </p:val>
                                        </p:tav>
                                        <p:tav tm="100000">
                                          <p:val>
                                            <p:strVal val="#ppt_w"/>
                                          </p:val>
                                        </p:tav>
                                      </p:tavLst>
                                    </p:anim>
                                    <p:anim calcmode="lin" valueType="num">
                                      <p:cBhvr>
                                        <p:cTn id="18" dur="500" fill="hold"/>
                                        <p:tgtEl>
                                          <p:spTgt spid="180"/>
                                        </p:tgtEl>
                                        <p:attrNameLst>
                                          <p:attrName>ppt_h</p:attrName>
                                        </p:attrNameLst>
                                      </p:cBhvr>
                                      <p:tavLst>
                                        <p:tav tm="0">
                                          <p:val>
                                            <p:fltVal val="0"/>
                                          </p:val>
                                        </p:tav>
                                        <p:tav tm="100000">
                                          <p:val>
                                            <p:strVal val="#ppt_h"/>
                                          </p:val>
                                        </p:tav>
                                      </p:tavLst>
                                    </p:anim>
                                    <p:animEffect transition="in" filter="fade">
                                      <p:cBhvr>
                                        <p:cTn id="19" dur="500"/>
                                        <p:tgtEl>
                                          <p:spTgt spid="18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161"/>
                                        </p:tgtEl>
                                        <p:attrNameLst>
                                          <p:attrName>style.visibility</p:attrName>
                                        </p:attrNameLst>
                                      </p:cBhvr>
                                      <p:to>
                                        <p:strVal val="visible"/>
                                      </p:to>
                                    </p:set>
                                    <p:animEffect transition="in" filter="wipe(up)">
                                      <p:cBhvr>
                                        <p:cTn id="26" dur="500"/>
                                        <p:tgtEl>
                                          <p:spTgt spid="16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88"/>
                                        </p:tgtEl>
                                        <p:attrNameLst>
                                          <p:attrName>style.visibility</p:attrName>
                                        </p:attrNameLst>
                                      </p:cBhvr>
                                      <p:to>
                                        <p:strVal val="visible"/>
                                      </p:to>
                                    </p:set>
                                    <p:anim calcmode="lin" valueType="num">
                                      <p:cBhvr>
                                        <p:cTn id="31" dur="500" fill="hold"/>
                                        <p:tgtEl>
                                          <p:spTgt spid="188"/>
                                        </p:tgtEl>
                                        <p:attrNameLst>
                                          <p:attrName>ppt_w</p:attrName>
                                        </p:attrNameLst>
                                      </p:cBhvr>
                                      <p:tavLst>
                                        <p:tav tm="0">
                                          <p:val>
                                            <p:fltVal val="0"/>
                                          </p:val>
                                        </p:tav>
                                        <p:tav tm="100000">
                                          <p:val>
                                            <p:strVal val="#ppt_w"/>
                                          </p:val>
                                        </p:tav>
                                      </p:tavLst>
                                    </p:anim>
                                    <p:anim calcmode="lin" valueType="num">
                                      <p:cBhvr>
                                        <p:cTn id="32" dur="500" fill="hold"/>
                                        <p:tgtEl>
                                          <p:spTgt spid="188"/>
                                        </p:tgtEl>
                                        <p:attrNameLst>
                                          <p:attrName>ppt_h</p:attrName>
                                        </p:attrNameLst>
                                      </p:cBhvr>
                                      <p:tavLst>
                                        <p:tav tm="0">
                                          <p:val>
                                            <p:fltVal val="0"/>
                                          </p:val>
                                        </p:tav>
                                        <p:tav tm="100000">
                                          <p:val>
                                            <p:strVal val="#ppt_h"/>
                                          </p:val>
                                        </p:tav>
                                      </p:tavLst>
                                    </p:anim>
                                    <p:animEffect transition="in" filter="fade">
                                      <p:cBhvr>
                                        <p:cTn id="33" dur="500"/>
                                        <p:tgtEl>
                                          <p:spTgt spid="18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171"/>
                                        </p:tgtEl>
                                        <p:attrNameLst>
                                          <p:attrName>style.visibility</p:attrName>
                                        </p:attrNameLst>
                                      </p:cBhvr>
                                      <p:to>
                                        <p:strVal val="visible"/>
                                      </p:to>
                                    </p:set>
                                    <p:animEffect transition="in" filter="wipe(up)">
                                      <p:cBhvr>
                                        <p:cTn id="40"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2" grpId="0"/>
      <p:bldP spid="3" grpId="0"/>
    </p:bldLst>
  </p:timing>
  <p:extLst mod="1">
    <p:ext uri="{E180D4A7-C9FB-4DFB-919C-405C955672EB}">
      <p14:showEvtLst xmlns:p14="http://schemas.microsoft.com/office/powerpoint/2010/main">
        <p14:playEvt time="0" objId="30"/>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接连接符 45"/>
          <p:cNvCxnSpPr/>
          <p:nvPr/>
        </p:nvCxnSpPr>
        <p:spPr>
          <a:xfrm>
            <a:off x="2439058" y="569531"/>
            <a:ext cx="5560884" cy="0"/>
          </a:xfrm>
          <a:prstGeom prst="line">
            <a:avLst/>
          </a:prstGeom>
          <a:noFill/>
          <a:ln w="9525" cap="flat" cmpd="sng" algn="ctr">
            <a:solidFill>
              <a:srgbClr val="FFFFFF">
                <a:lumMod val="50000"/>
              </a:srgbClr>
            </a:solidFill>
            <a:prstDash val="solid"/>
          </a:ln>
          <a:effectLst/>
        </p:spPr>
      </p:cxnSp>
      <p:grpSp>
        <p:nvGrpSpPr>
          <p:cNvPr id="4" name="Nhóm 3">
            <a:extLst>
              <a:ext uri="{FF2B5EF4-FFF2-40B4-BE49-F238E27FC236}">
                <a16:creationId xmlns:a16="http://schemas.microsoft.com/office/drawing/2014/main" id="{D4A51C04-B631-40F1-A1E1-F6A6357BED95}"/>
              </a:ext>
            </a:extLst>
          </p:cNvPr>
          <p:cNvGrpSpPr/>
          <p:nvPr/>
        </p:nvGrpSpPr>
        <p:grpSpPr>
          <a:xfrm>
            <a:off x="137849" y="130968"/>
            <a:ext cx="2943717" cy="484268"/>
            <a:chOff x="137849" y="130968"/>
            <a:chExt cx="2943717" cy="484268"/>
          </a:xfrm>
        </p:grpSpPr>
        <p:sp>
          <p:nvSpPr>
            <p:cNvPr id="50" name="矩形 3"/>
            <p:cNvSpPr>
              <a:spLocks noChangeArrowheads="1"/>
            </p:cNvSpPr>
            <p:nvPr/>
          </p:nvSpPr>
          <p:spPr bwMode="auto">
            <a:xfrm>
              <a:off x="137849" y="130968"/>
              <a:ext cx="2943717"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61" tIns="34281" rIns="68561" bIns="34281">
              <a:spAutoFit/>
            </a:bodyPr>
            <a:lstStyle/>
            <a:p>
              <a:pPr algn="ctr" defTabSz="914126">
                <a:defRPr/>
              </a:pPr>
              <a:r>
                <a:rPr lang="en-US" altLang="zh-CN" sz="2400" kern="0">
                  <a:solidFill>
                    <a:schemeClr val="tx1">
                      <a:lumMod val="65000"/>
                      <a:lumOff val="35000"/>
                    </a:schemeClr>
                  </a:solidFill>
                  <a:latin typeface="Arial" panose="020B0604020202020204" pitchFamily="34" charset="0"/>
                  <a:ea typeface="印品黑体" panose="00000500000000000000" pitchFamily="2" charset="-122"/>
                  <a:sym typeface="Arial" pitchFamily="34" charset="0"/>
                </a:rPr>
                <a:t>YÊU CẦU CẦN ĐẠT</a:t>
              </a:r>
              <a:endParaRPr lang="zh-CN" altLang="en-US" sz="2400" kern="0" dirty="0">
                <a:solidFill>
                  <a:schemeClr val="tx1">
                    <a:lumMod val="65000"/>
                    <a:lumOff val="35000"/>
                  </a:schemeClr>
                </a:solidFill>
                <a:latin typeface="Arial" panose="020B0604020202020204" pitchFamily="34" charset="0"/>
                <a:ea typeface="印品黑体" panose="00000500000000000000" pitchFamily="2" charset="-122"/>
                <a:sym typeface="Arial" pitchFamily="34" charset="0"/>
              </a:endParaRPr>
            </a:p>
          </p:txBody>
        </p:sp>
        <p:grpSp>
          <p:nvGrpSpPr>
            <p:cNvPr id="53" name="组合 52"/>
            <p:cNvGrpSpPr/>
            <p:nvPr/>
          </p:nvGrpSpPr>
          <p:grpSpPr>
            <a:xfrm>
              <a:off x="260646" y="569531"/>
              <a:ext cx="1027808" cy="45705"/>
              <a:chOff x="688893" y="2574256"/>
              <a:chExt cx="7739508" cy="81111"/>
            </a:xfrm>
          </p:grpSpPr>
          <p:sp>
            <p:nvSpPr>
              <p:cNvPr id="54"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55"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56"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57"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58"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grpSp>
      </p:grpSp>
      <p:grpSp>
        <p:nvGrpSpPr>
          <p:cNvPr id="110" name="组合 109"/>
          <p:cNvGrpSpPr/>
          <p:nvPr/>
        </p:nvGrpSpPr>
        <p:grpSpPr>
          <a:xfrm>
            <a:off x="2500050" y="731453"/>
            <a:ext cx="6643950" cy="1132145"/>
            <a:chOff x="4304043" y="1286668"/>
            <a:chExt cx="3837944" cy="2757793"/>
          </a:xfrm>
          <a:effectLst>
            <a:outerShdw blurRad="381000" dist="254000" dir="8100000" algn="tr" rotWithShape="0">
              <a:prstClr val="black">
                <a:alpha val="40000"/>
              </a:prstClr>
            </a:outerShdw>
          </a:effectLst>
        </p:grpSpPr>
        <p:sp>
          <p:nvSpPr>
            <p:cNvPr id="111" name="圆角矩形 110"/>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defTabSz="914126">
                <a:defRPr/>
              </a:pPr>
              <a:endParaRPr lang="zh-CN" altLang="en-US" kern="0" dirty="0">
                <a:solidFill>
                  <a:sysClr val="window" lastClr="FFFFFF"/>
                </a:solidFill>
                <a:latin typeface="Arial" panose="020B0604020202020204" pitchFamily="34" charset="0"/>
                <a:ea typeface="宋体"/>
              </a:endParaRPr>
            </a:p>
          </p:txBody>
        </p:sp>
        <p:sp>
          <p:nvSpPr>
            <p:cNvPr id="112" name="圆角矩形 111"/>
            <p:cNvSpPr/>
            <p:nvPr/>
          </p:nvSpPr>
          <p:spPr>
            <a:xfrm>
              <a:off x="4351931" y="1367703"/>
              <a:ext cx="3742172" cy="2595723"/>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defTabSz="914126">
                <a:defRPr/>
              </a:pPr>
              <a:endParaRPr lang="zh-CN" altLang="en-US" kern="0" dirty="0">
                <a:solidFill>
                  <a:sysClr val="window" lastClr="FFFFFF"/>
                </a:solidFill>
                <a:latin typeface="Arial" panose="020B0604020202020204" pitchFamily="34" charset="0"/>
                <a:ea typeface="宋体"/>
              </a:endParaRPr>
            </a:p>
          </p:txBody>
        </p:sp>
      </p:grpSp>
      <p:grpSp>
        <p:nvGrpSpPr>
          <p:cNvPr id="118" name="Group 41"/>
          <p:cNvGrpSpPr>
            <a:grpSpLocks/>
          </p:cNvGrpSpPr>
          <p:nvPr/>
        </p:nvGrpSpPr>
        <p:grpSpPr bwMode="auto">
          <a:xfrm>
            <a:off x="3411872" y="975453"/>
            <a:ext cx="5204669" cy="618530"/>
            <a:chOff x="0" y="-168"/>
            <a:chExt cx="2438" cy="1039"/>
          </a:xfrm>
        </p:grpSpPr>
        <p:sp>
          <p:nvSpPr>
            <p:cNvPr id="119"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endParaRPr lang="en-US" sz="1200" dirty="0">
                <a:solidFill>
                  <a:srgbClr val="000000"/>
                </a:solidFill>
                <a:latin typeface="Arial" panose="020B0604020202020204" pitchFamily="34" charset="0"/>
                <a:ea typeface="印品黑体" panose="00000500000000000000" pitchFamily="2" charset="-122"/>
                <a:cs typeface="Bebas Neue" charset="0"/>
                <a:sym typeface="Bebas Neue" charset="0"/>
              </a:endParaRPr>
            </a:p>
          </p:txBody>
        </p:sp>
        <p:sp>
          <p:nvSpPr>
            <p:cNvPr id="120" name="Rectangle 43"/>
            <p:cNvSpPr>
              <a:spLocks/>
            </p:cNvSpPr>
            <p:nvPr/>
          </p:nvSpPr>
          <p:spPr bwMode="auto">
            <a:xfrm>
              <a:off x="19" y="-168"/>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lnSpc>
                  <a:spcPct val="120000"/>
                </a:lnSpc>
                <a:spcBef>
                  <a:spcPct val="0"/>
                </a:spcBef>
                <a:spcAft>
                  <a:spcPct val="0"/>
                </a:spcAft>
              </a:pPr>
              <a:r>
                <a:rPr lang="en-US" altLang="zh-CN" sz="200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Mô tả được kích thước, cấu tạo và chức năng các thành phần của tế bào nhân s</a:t>
              </a:r>
              <a:r>
                <a:rPr lang="vi-VN" altLang="zh-CN" sz="200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ơ</a:t>
              </a:r>
              <a:endParaRPr lang="en-US" sz="200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endParaRPr>
            </a:p>
          </p:txBody>
        </p:sp>
      </p:grpSp>
      <p:grpSp>
        <p:nvGrpSpPr>
          <p:cNvPr id="132" name="组合 131"/>
          <p:cNvGrpSpPr/>
          <p:nvPr/>
        </p:nvGrpSpPr>
        <p:grpSpPr>
          <a:xfrm>
            <a:off x="2515861" y="2083385"/>
            <a:ext cx="6643950" cy="2929147"/>
            <a:chOff x="4304043" y="1286668"/>
            <a:chExt cx="3837944" cy="2757793"/>
          </a:xfrm>
          <a:effectLst>
            <a:outerShdw blurRad="381000" dist="254000" dir="8100000" algn="tr" rotWithShape="0">
              <a:prstClr val="black">
                <a:alpha val="40000"/>
              </a:prstClr>
            </a:outerShdw>
          </a:effectLst>
        </p:grpSpPr>
        <p:sp>
          <p:nvSpPr>
            <p:cNvPr id="133" name="圆角矩形 132"/>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defTabSz="914126">
                <a:defRPr/>
              </a:pPr>
              <a:endParaRPr lang="zh-CN" altLang="en-US" kern="0" dirty="0">
                <a:solidFill>
                  <a:sysClr val="window" lastClr="FFFFFF"/>
                </a:solidFill>
                <a:latin typeface="Arial" panose="020B0604020202020204" pitchFamily="34" charset="0"/>
                <a:ea typeface="宋体"/>
              </a:endParaRPr>
            </a:p>
          </p:txBody>
        </p:sp>
        <p:sp>
          <p:nvSpPr>
            <p:cNvPr id="134" name="圆角矩形 133"/>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defTabSz="914126">
                <a:defRPr/>
              </a:pPr>
              <a:endParaRPr lang="zh-CN" altLang="en-US" kern="0" dirty="0">
                <a:solidFill>
                  <a:sysClr val="window" lastClr="FFFFFF"/>
                </a:solidFill>
                <a:latin typeface="Arial" panose="020B0604020202020204" pitchFamily="34" charset="0"/>
                <a:ea typeface="宋体"/>
              </a:endParaRPr>
            </a:p>
          </p:txBody>
        </p:sp>
      </p:grpSp>
      <p:grpSp>
        <p:nvGrpSpPr>
          <p:cNvPr id="135" name="组合 134"/>
          <p:cNvGrpSpPr/>
          <p:nvPr/>
        </p:nvGrpSpPr>
        <p:grpSpPr>
          <a:xfrm>
            <a:off x="2715041" y="2059498"/>
            <a:ext cx="620854" cy="620853"/>
            <a:chOff x="304800" y="673100"/>
            <a:chExt cx="4000500" cy="4000500"/>
          </a:xfrm>
          <a:effectLst>
            <a:outerShdw blurRad="444500" dist="254000" dir="8100000" algn="tr" rotWithShape="0">
              <a:prstClr val="black">
                <a:alpha val="50000"/>
              </a:prstClr>
            </a:outerShdw>
          </a:effectLst>
        </p:grpSpPr>
        <p:sp>
          <p:nvSpPr>
            <p:cNvPr id="136" name="同心圆 13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126">
                <a:defRPr/>
              </a:pPr>
              <a:endParaRPr lang="zh-CN" altLang="en-US" kern="0" dirty="0">
                <a:solidFill>
                  <a:sysClr val="windowText" lastClr="000000"/>
                </a:solidFill>
                <a:latin typeface="Arial" panose="020B0604020202020204" pitchFamily="34" charset="0"/>
                <a:ea typeface="宋体"/>
              </a:endParaRPr>
            </a:p>
          </p:txBody>
        </p:sp>
        <p:sp>
          <p:nvSpPr>
            <p:cNvPr id="137" name="椭圆 136"/>
            <p:cNvSpPr/>
            <p:nvPr/>
          </p:nvSpPr>
          <p:spPr>
            <a:xfrm>
              <a:off x="392112" y="760412"/>
              <a:ext cx="3825874" cy="3825874"/>
            </a:xfrm>
            <a:prstGeom prst="ellipse">
              <a:avLst/>
            </a:prstGeom>
            <a:solidFill>
              <a:srgbClr val="00B0F0"/>
            </a:solidFill>
            <a:ln w="25400" cap="flat" cmpd="sng" algn="ctr">
              <a:noFill/>
              <a:prstDash val="solid"/>
            </a:ln>
            <a:effectLst/>
          </p:spPr>
          <p:txBody>
            <a:bodyPr rtlCol="0" anchor="ctr"/>
            <a:lstStyle/>
            <a:p>
              <a:pPr algn="ctr" defTabSz="914126">
                <a:defRPr/>
              </a:pPr>
              <a:endParaRPr lang="zh-CN" altLang="en-US" kern="0" dirty="0">
                <a:solidFill>
                  <a:sysClr val="window" lastClr="FFFFFF"/>
                </a:solidFill>
                <a:latin typeface="Arial" panose="020B0604020202020204" pitchFamily="34" charset="0"/>
                <a:ea typeface="宋体"/>
              </a:endParaRPr>
            </a:p>
          </p:txBody>
        </p:sp>
      </p:grpSp>
      <p:grpSp>
        <p:nvGrpSpPr>
          <p:cNvPr id="138" name="Group 41"/>
          <p:cNvGrpSpPr>
            <a:grpSpLocks/>
          </p:cNvGrpSpPr>
          <p:nvPr/>
        </p:nvGrpSpPr>
        <p:grpSpPr bwMode="auto">
          <a:xfrm>
            <a:off x="2864013" y="2305245"/>
            <a:ext cx="6184618" cy="2165154"/>
            <a:chOff x="-856" y="5"/>
            <a:chExt cx="10263" cy="3637"/>
          </a:xfrm>
        </p:grpSpPr>
        <p:sp>
          <p:nvSpPr>
            <p:cNvPr id="139" name="Rectangle 42"/>
            <p:cNvSpPr>
              <a:spLocks/>
            </p:cNvSpPr>
            <p:nvPr/>
          </p:nvSpPr>
          <p:spPr bwMode="auto">
            <a:xfrm>
              <a:off x="37" y="5"/>
              <a:ext cx="4249"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en-US" altLang="zh-CN" sz="200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Bebas Neue" charset="0"/>
                </a:rPr>
                <a:t>Trả lời câu hỏi:</a:t>
              </a:r>
              <a:endParaRPr lang="en-US" sz="200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Bebas Neue" charset="0"/>
              </a:endParaRPr>
            </a:p>
          </p:txBody>
        </p:sp>
        <p:sp>
          <p:nvSpPr>
            <p:cNvPr id="140" name="Rectangle 43"/>
            <p:cNvSpPr>
              <a:spLocks/>
            </p:cNvSpPr>
            <p:nvPr/>
          </p:nvSpPr>
          <p:spPr bwMode="auto">
            <a:xfrm>
              <a:off x="-856" y="542"/>
              <a:ext cx="10263" cy="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fontAlgn="base">
                <a:lnSpc>
                  <a:spcPct val="125000"/>
                </a:lnSpc>
                <a:spcBef>
                  <a:spcPct val="0"/>
                </a:spcBef>
                <a:spcAft>
                  <a:spcPct val="0"/>
                </a:spcAft>
              </a:pPr>
              <a:r>
                <a:rPr lang="en-US"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Mọi sinh vật đều được cấu tạo từ tế bào. Có 2 loại tế bào: tế bào nhân s</a:t>
              </a:r>
              <a:r>
                <a:rPr lang="vi-VN"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ơ</a:t>
              </a:r>
              <a:r>
                <a:rPr lang="en-US"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 và tế bào nhân thực. Sinh vật nhân s</a:t>
              </a:r>
              <a:r>
                <a:rPr lang="vi-VN"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ơ</a:t>
              </a:r>
              <a:r>
                <a:rPr lang="en-US"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 có thể phân bố hầu </a:t>
              </a:r>
              <a:r>
                <a:rPr lang="en-US" altLang="zh-CN" sz="2000" spc="-150" dirty="0" err="1">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nh</a:t>
              </a:r>
              <a:r>
                <a:rPr lang="vi-VN"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ư</a:t>
              </a:r>
              <a:r>
                <a:rPr lang="en-US"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 mọi n</a:t>
              </a:r>
              <a:r>
                <a:rPr lang="vi-VN"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ơ</a:t>
              </a:r>
              <a:r>
                <a:rPr lang="en-US"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i trên trái đất. Số l</a:t>
              </a:r>
              <a:r>
                <a:rPr lang="vi-VN"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ư</a:t>
              </a:r>
              <a:r>
                <a:rPr lang="en-US" altLang="zh-CN" sz="2000" spc="-150" dirty="0" err="1">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ợng</a:t>
              </a:r>
              <a:r>
                <a:rPr lang="en-US"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 sinh vật nhân s</a:t>
              </a:r>
              <a:r>
                <a:rPr lang="vi-VN"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ơ</a:t>
              </a:r>
              <a:r>
                <a:rPr lang="en-US"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 có trên c</a:t>
              </a:r>
              <a:r>
                <a:rPr lang="vi-VN"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ơ</a:t>
              </a:r>
              <a:r>
                <a:rPr lang="en-US"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 thể ng</a:t>
              </a:r>
              <a:r>
                <a:rPr lang="vi-VN"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ư</a:t>
              </a:r>
              <a:r>
                <a:rPr lang="en-US" altLang="zh-CN" sz="2000" spc="-150" dirty="0" err="1">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ời</a:t>
              </a:r>
              <a:r>
                <a:rPr lang="en-US"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 gấp hàng chục lần số lựng tế bào của c</a:t>
              </a:r>
              <a:r>
                <a:rPr lang="vi-VN"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ơ</a:t>
              </a:r>
              <a:r>
                <a:rPr lang="en-US"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 thể ng</a:t>
              </a:r>
              <a:r>
                <a:rPr lang="vi-VN"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ư</a:t>
              </a:r>
              <a:r>
                <a:rPr lang="en-US" altLang="zh-CN" sz="2000" spc="-150" dirty="0" err="1">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ời</a:t>
              </a:r>
              <a:r>
                <a:rPr lang="en-US"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 Tại sao các sinh vật nhân s</a:t>
              </a:r>
              <a:r>
                <a:rPr lang="vi-VN"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ơ</a:t>
              </a:r>
              <a:r>
                <a:rPr lang="en-US"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 lại có các đặc điểm thích nghi kì lạ đến </a:t>
              </a:r>
              <a:r>
                <a:rPr lang="en-US" altLang="zh-CN" sz="2000" spc="-150" dirty="0" err="1">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nh</a:t>
              </a:r>
              <a:r>
                <a:rPr lang="vi-VN"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ư</a:t>
              </a:r>
              <a:r>
                <a:rPr lang="en-US" altLang="zh-CN"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rPr>
                <a:t> vậy?</a:t>
              </a:r>
              <a:endParaRPr lang="en-US" sz="2000" spc="-150" dirty="0">
                <a:solidFill>
                  <a:srgbClr val="000000"/>
                </a:solidFill>
                <a:latin typeface="Times New Roman" panose="02020603050405020304" pitchFamily="18" charset="0"/>
                <a:ea typeface="印品黑体" panose="00000500000000000000" pitchFamily="2" charset="-122"/>
                <a:cs typeface="Times New Roman" panose="02020603050405020304" pitchFamily="18" charset="0"/>
                <a:sym typeface="Lato Light" charset="0"/>
              </a:endParaRPr>
            </a:p>
          </p:txBody>
        </p:sp>
      </p:gr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flipH="1">
            <a:off x="-52666" y="1512900"/>
            <a:ext cx="2476516" cy="300228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 name="Nhóm 2">
            <a:extLst>
              <a:ext uri="{FF2B5EF4-FFF2-40B4-BE49-F238E27FC236}">
                <a16:creationId xmlns:a16="http://schemas.microsoft.com/office/drawing/2014/main" id="{DBA574BA-96DE-45FD-BCE5-AC8BAEE84317}"/>
              </a:ext>
            </a:extLst>
          </p:cNvPr>
          <p:cNvGrpSpPr/>
          <p:nvPr/>
        </p:nvGrpSpPr>
        <p:grpSpPr>
          <a:xfrm>
            <a:off x="2667355" y="978173"/>
            <a:ext cx="620854" cy="620853"/>
            <a:chOff x="1181403" y="939877"/>
            <a:chExt cx="620854" cy="620853"/>
          </a:xfrm>
        </p:grpSpPr>
        <p:sp>
          <p:nvSpPr>
            <p:cNvPr id="116" name="同心圆 115"/>
            <p:cNvSpPr/>
            <p:nvPr/>
          </p:nvSpPr>
          <p:spPr>
            <a:xfrm>
              <a:off x="1181403" y="939877"/>
              <a:ext cx="620854" cy="620853"/>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126">
                <a:defRPr/>
              </a:pPr>
              <a:endParaRPr lang="zh-CN" altLang="en-US" kern="0" dirty="0">
                <a:solidFill>
                  <a:sysClr val="windowText" lastClr="000000"/>
                </a:solidFill>
                <a:latin typeface="Arial" panose="020B0604020202020204" pitchFamily="34" charset="0"/>
                <a:ea typeface="宋体"/>
              </a:endParaRPr>
            </a:p>
          </p:txBody>
        </p:sp>
        <p:sp>
          <p:nvSpPr>
            <p:cNvPr id="117" name="椭圆 116"/>
            <p:cNvSpPr/>
            <p:nvPr/>
          </p:nvSpPr>
          <p:spPr>
            <a:xfrm>
              <a:off x="1194953" y="953427"/>
              <a:ext cx="593753" cy="593752"/>
            </a:xfrm>
            <a:prstGeom prst="ellipse">
              <a:avLst/>
            </a:prstGeom>
            <a:solidFill>
              <a:srgbClr val="0070C0"/>
            </a:solidFill>
            <a:ln w="25400" cap="flat" cmpd="sng" algn="ctr">
              <a:noFill/>
              <a:prstDash val="solid"/>
            </a:ln>
            <a:effectLst/>
          </p:spPr>
          <p:txBody>
            <a:bodyPr rtlCol="0" anchor="ctr"/>
            <a:lstStyle/>
            <a:p>
              <a:pPr algn="ctr" defTabSz="914126">
                <a:defRPr/>
              </a:pPr>
              <a:endParaRPr lang="zh-CN" altLang="en-US" kern="0" dirty="0">
                <a:solidFill>
                  <a:sysClr val="window" lastClr="FFFFFF"/>
                </a:solidFill>
                <a:latin typeface="Arial" panose="020B0604020202020204" pitchFamily="34" charset="0"/>
                <a:ea typeface="宋体"/>
              </a:endParaRPr>
            </a:p>
          </p:txBody>
        </p:sp>
      </p:grpSp>
      <p:sp>
        <p:nvSpPr>
          <p:cNvPr id="59" name="Freeform 293">
            <a:extLst>
              <a:ext uri="{FF2B5EF4-FFF2-40B4-BE49-F238E27FC236}">
                <a16:creationId xmlns:a16="http://schemas.microsoft.com/office/drawing/2014/main" id="{1EE24085-8832-4A9E-BBAF-5BCA1E1B8928}"/>
              </a:ext>
            </a:extLst>
          </p:cNvPr>
          <p:cNvSpPr/>
          <p:nvPr/>
        </p:nvSpPr>
        <p:spPr>
          <a:xfrm>
            <a:off x="2802488" y="1172641"/>
            <a:ext cx="326042" cy="249767"/>
          </a:xfrm>
          <a:custGeom>
            <a:avLst/>
            <a:gdLst/>
            <a:ahLst/>
            <a:cxnLst/>
            <a:rect l="l" t="t" r="r" b="b"/>
            <a:pathLst>
              <a:path w="436652" h="334672">
                <a:moveTo>
                  <a:pt x="371295" y="0"/>
                </a:moveTo>
                <a:cubicBezTo>
                  <a:pt x="378807" y="0"/>
                  <a:pt x="385192" y="2630"/>
                  <a:pt x="390451" y="7888"/>
                </a:cubicBezTo>
                <a:lnTo>
                  <a:pt x="428764" y="46201"/>
                </a:lnTo>
                <a:cubicBezTo>
                  <a:pt x="434022" y="51459"/>
                  <a:pt x="436652" y="57845"/>
                  <a:pt x="436652" y="65357"/>
                </a:cubicBezTo>
                <a:cubicBezTo>
                  <a:pt x="436652" y="72869"/>
                  <a:pt x="434022" y="79255"/>
                  <a:pt x="428764" y="84513"/>
                </a:cubicBezTo>
                <a:lnTo>
                  <a:pt x="224806" y="288472"/>
                </a:lnTo>
                <a:lnTo>
                  <a:pt x="186494" y="326784"/>
                </a:lnTo>
                <a:cubicBezTo>
                  <a:pt x="181234" y="332043"/>
                  <a:pt x="174848" y="334672"/>
                  <a:pt x="167337" y="334672"/>
                </a:cubicBezTo>
                <a:cubicBezTo>
                  <a:pt x="159824" y="334672"/>
                  <a:pt x="153439" y="332043"/>
                  <a:pt x="148180" y="326784"/>
                </a:cubicBezTo>
                <a:lnTo>
                  <a:pt x="109868" y="288472"/>
                </a:lnTo>
                <a:lnTo>
                  <a:pt x="7888" y="186492"/>
                </a:lnTo>
                <a:cubicBezTo>
                  <a:pt x="2630" y="181234"/>
                  <a:pt x="0" y="174849"/>
                  <a:pt x="0" y="167336"/>
                </a:cubicBezTo>
                <a:cubicBezTo>
                  <a:pt x="0" y="159824"/>
                  <a:pt x="2630" y="153439"/>
                  <a:pt x="7888" y="148180"/>
                </a:cubicBezTo>
                <a:lnTo>
                  <a:pt x="46202" y="109867"/>
                </a:lnTo>
                <a:cubicBezTo>
                  <a:pt x="51460" y="104609"/>
                  <a:pt x="57845" y="101979"/>
                  <a:pt x="65358" y="101979"/>
                </a:cubicBezTo>
                <a:cubicBezTo>
                  <a:pt x="72870" y="101979"/>
                  <a:pt x="79255" y="104609"/>
                  <a:pt x="84514" y="109867"/>
                </a:cubicBezTo>
                <a:lnTo>
                  <a:pt x="167337" y="192972"/>
                </a:lnTo>
                <a:lnTo>
                  <a:pt x="352139" y="7888"/>
                </a:lnTo>
                <a:cubicBezTo>
                  <a:pt x="357397" y="2630"/>
                  <a:pt x="363783" y="0"/>
                  <a:pt x="3712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Freeform 436">
            <a:extLst>
              <a:ext uri="{FF2B5EF4-FFF2-40B4-BE49-F238E27FC236}">
                <a16:creationId xmlns:a16="http://schemas.microsoft.com/office/drawing/2014/main" id="{2B33DFEA-EB9C-4815-A91B-4392667A4123}"/>
              </a:ext>
            </a:extLst>
          </p:cNvPr>
          <p:cNvSpPr/>
          <p:nvPr/>
        </p:nvSpPr>
        <p:spPr>
          <a:xfrm>
            <a:off x="2809113" y="2153681"/>
            <a:ext cx="432707" cy="432486"/>
          </a:xfrm>
          <a:custGeom>
            <a:avLst/>
            <a:gdLst/>
            <a:ahLst/>
            <a:cxnLst/>
            <a:rect l="l" t="t" r="r" b="b"/>
            <a:pathLst>
              <a:path w="432707" h="432707">
                <a:moveTo>
                  <a:pt x="216353" y="0"/>
                </a:moveTo>
                <a:cubicBezTo>
                  <a:pt x="255605" y="0"/>
                  <a:pt x="291805" y="9672"/>
                  <a:pt x="324953" y="29016"/>
                </a:cubicBezTo>
                <a:cubicBezTo>
                  <a:pt x="358100" y="48360"/>
                  <a:pt x="384346" y="74606"/>
                  <a:pt x="403690" y="107754"/>
                </a:cubicBezTo>
                <a:cubicBezTo>
                  <a:pt x="423035" y="140902"/>
                  <a:pt x="432707" y="177102"/>
                  <a:pt x="432707" y="216353"/>
                </a:cubicBezTo>
                <a:cubicBezTo>
                  <a:pt x="432707" y="255605"/>
                  <a:pt x="423035" y="291805"/>
                  <a:pt x="403690" y="324953"/>
                </a:cubicBezTo>
                <a:cubicBezTo>
                  <a:pt x="384346" y="358101"/>
                  <a:pt x="358100" y="384347"/>
                  <a:pt x="324953" y="403691"/>
                </a:cubicBezTo>
                <a:cubicBezTo>
                  <a:pt x="291805" y="423035"/>
                  <a:pt x="255605" y="432707"/>
                  <a:pt x="216353" y="432707"/>
                </a:cubicBezTo>
                <a:cubicBezTo>
                  <a:pt x="177102" y="432707"/>
                  <a:pt x="140902" y="423035"/>
                  <a:pt x="107754" y="403691"/>
                </a:cubicBezTo>
                <a:cubicBezTo>
                  <a:pt x="74606" y="384347"/>
                  <a:pt x="48360" y="358101"/>
                  <a:pt x="29016" y="324953"/>
                </a:cubicBezTo>
                <a:cubicBezTo>
                  <a:pt x="9672" y="291805"/>
                  <a:pt x="0" y="255605"/>
                  <a:pt x="0" y="216353"/>
                </a:cubicBezTo>
                <a:cubicBezTo>
                  <a:pt x="0" y="177102"/>
                  <a:pt x="9672" y="140902"/>
                  <a:pt x="29016" y="107754"/>
                </a:cubicBezTo>
                <a:cubicBezTo>
                  <a:pt x="48360" y="74606"/>
                  <a:pt x="74606" y="48360"/>
                  <a:pt x="107754" y="29016"/>
                </a:cubicBezTo>
                <a:cubicBezTo>
                  <a:pt x="140902" y="9672"/>
                  <a:pt x="177102" y="0"/>
                  <a:pt x="216353" y="0"/>
                </a:cubicBezTo>
                <a:close/>
                <a:moveTo>
                  <a:pt x="221987" y="72118"/>
                </a:moveTo>
                <a:cubicBezTo>
                  <a:pt x="176351" y="72118"/>
                  <a:pt x="141512" y="92119"/>
                  <a:pt x="117473" y="132122"/>
                </a:cubicBezTo>
                <a:cubicBezTo>
                  <a:pt x="114656" y="136630"/>
                  <a:pt x="115407" y="140574"/>
                  <a:pt x="119726" y="143954"/>
                </a:cubicBezTo>
                <a:lnTo>
                  <a:pt x="156913" y="172125"/>
                </a:lnTo>
                <a:cubicBezTo>
                  <a:pt x="158227" y="173252"/>
                  <a:pt x="160011" y="173815"/>
                  <a:pt x="162265" y="173815"/>
                </a:cubicBezTo>
                <a:cubicBezTo>
                  <a:pt x="165270" y="173815"/>
                  <a:pt x="167618" y="172688"/>
                  <a:pt x="169308" y="170435"/>
                </a:cubicBezTo>
                <a:cubicBezTo>
                  <a:pt x="179261" y="157664"/>
                  <a:pt x="187337" y="149025"/>
                  <a:pt x="193535" y="144517"/>
                </a:cubicBezTo>
                <a:cubicBezTo>
                  <a:pt x="199920" y="140010"/>
                  <a:pt x="207996" y="137756"/>
                  <a:pt x="217762" y="137756"/>
                </a:cubicBezTo>
                <a:cubicBezTo>
                  <a:pt x="226777" y="137756"/>
                  <a:pt x="234805" y="140198"/>
                  <a:pt x="241848" y="145081"/>
                </a:cubicBezTo>
                <a:cubicBezTo>
                  <a:pt x="248891" y="149964"/>
                  <a:pt x="252412" y="155504"/>
                  <a:pt x="252412" y="161702"/>
                </a:cubicBezTo>
                <a:cubicBezTo>
                  <a:pt x="252412" y="168838"/>
                  <a:pt x="250534" y="174567"/>
                  <a:pt x="246778" y="178886"/>
                </a:cubicBezTo>
                <a:cubicBezTo>
                  <a:pt x="243022" y="183206"/>
                  <a:pt x="236637" y="187431"/>
                  <a:pt x="227622" y="191563"/>
                </a:cubicBezTo>
                <a:cubicBezTo>
                  <a:pt x="215790" y="196822"/>
                  <a:pt x="204944" y="204944"/>
                  <a:pt x="195084" y="215931"/>
                </a:cubicBezTo>
                <a:cubicBezTo>
                  <a:pt x="185224" y="226918"/>
                  <a:pt x="180295" y="238702"/>
                  <a:pt x="180295" y="251286"/>
                </a:cubicBezTo>
                <a:lnTo>
                  <a:pt x="180295" y="261427"/>
                </a:lnTo>
                <a:cubicBezTo>
                  <a:pt x="180295" y="264056"/>
                  <a:pt x="181140" y="266216"/>
                  <a:pt x="182830" y="267906"/>
                </a:cubicBezTo>
                <a:cubicBezTo>
                  <a:pt x="184520" y="269597"/>
                  <a:pt x="186680" y="270442"/>
                  <a:pt x="189309" y="270442"/>
                </a:cubicBezTo>
                <a:lnTo>
                  <a:pt x="243397" y="270442"/>
                </a:lnTo>
                <a:cubicBezTo>
                  <a:pt x="246027" y="270442"/>
                  <a:pt x="248187" y="269597"/>
                  <a:pt x="249877" y="267906"/>
                </a:cubicBezTo>
                <a:cubicBezTo>
                  <a:pt x="251567" y="266216"/>
                  <a:pt x="252412" y="264056"/>
                  <a:pt x="252412" y="261427"/>
                </a:cubicBezTo>
                <a:cubicBezTo>
                  <a:pt x="252412" y="257859"/>
                  <a:pt x="254431" y="253211"/>
                  <a:pt x="258469" y="247482"/>
                </a:cubicBezTo>
                <a:cubicBezTo>
                  <a:pt x="262507" y="241754"/>
                  <a:pt x="267624" y="237106"/>
                  <a:pt x="273822" y="233538"/>
                </a:cubicBezTo>
                <a:cubicBezTo>
                  <a:pt x="279832" y="230157"/>
                  <a:pt x="284433" y="227481"/>
                  <a:pt x="287626" y="225509"/>
                </a:cubicBezTo>
                <a:cubicBezTo>
                  <a:pt x="290819" y="223537"/>
                  <a:pt x="295138" y="220250"/>
                  <a:pt x="300585" y="215649"/>
                </a:cubicBezTo>
                <a:cubicBezTo>
                  <a:pt x="306031" y="211048"/>
                  <a:pt x="310210" y="206541"/>
                  <a:pt x="313121" y="202127"/>
                </a:cubicBezTo>
                <a:cubicBezTo>
                  <a:pt x="316032" y="197714"/>
                  <a:pt x="318661" y="192033"/>
                  <a:pt x="321009" y="185084"/>
                </a:cubicBezTo>
                <a:cubicBezTo>
                  <a:pt x="323356" y="178135"/>
                  <a:pt x="324530" y="170529"/>
                  <a:pt x="324530" y="162265"/>
                </a:cubicBezTo>
                <a:cubicBezTo>
                  <a:pt x="324530" y="145738"/>
                  <a:pt x="319318" y="130432"/>
                  <a:pt x="308895" y="116346"/>
                </a:cubicBezTo>
                <a:cubicBezTo>
                  <a:pt x="298472" y="102261"/>
                  <a:pt x="285466" y="91368"/>
                  <a:pt x="269878" y="83668"/>
                </a:cubicBezTo>
                <a:cubicBezTo>
                  <a:pt x="254290" y="75968"/>
                  <a:pt x="238327" y="72118"/>
                  <a:pt x="221987" y="72118"/>
                </a:cubicBezTo>
                <a:close/>
                <a:moveTo>
                  <a:pt x="189309" y="288471"/>
                </a:moveTo>
                <a:cubicBezTo>
                  <a:pt x="186680" y="288471"/>
                  <a:pt x="184520" y="289316"/>
                  <a:pt x="182830" y="291007"/>
                </a:cubicBezTo>
                <a:cubicBezTo>
                  <a:pt x="181140" y="292697"/>
                  <a:pt x="180295" y="294857"/>
                  <a:pt x="180295" y="297486"/>
                </a:cubicBezTo>
                <a:lnTo>
                  <a:pt x="180295" y="351575"/>
                </a:lnTo>
                <a:cubicBezTo>
                  <a:pt x="180295" y="354204"/>
                  <a:pt x="181140" y="356364"/>
                  <a:pt x="182830" y="358054"/>
                </a:cubicBezTo>
                <a:cubicBezTo>
                  <a:pt x="184520" y="359744"/>
                  <a:pt x="186680" y="360589"/>
                  <a:pt x="189309" y="360589"/>
                </a:cubicBezTo>
                <a:lnTo>
                  <a:pt x="243397" y="360589"/>
                </a:lnTo>
                <a:cubicBezTo>
                  <a:pt x="246027" y="360589"/>
                  <a:pt x="248187" y="359744"/>
                  <a:pt x="249877" y="358054"/>
                </a:cubicBezTo>
                <a:cubicBezTo>
                  <a:pt x="251567" y="356364"/>
                  <a:pt x="252412" y="354204"/>
                  <a:pt x="252412" y="351575"/>
                </a:cubicBezTo>
                <a:lnTo>
                  <a:pt x="252412" y="297486"/>
                </a:lnTo>
                <a:cubicBezTo>
                  <a:pt x="252412" y="294857"/>
                  <a:pt x="251567" y="292697"/>
                  <a:pt x="249877" y="291007"/>
                </a:cubicBezTo>
                <a:cubicBezTo>
                  <a:pt x="248187" y="289316"/>
                  <a:pt x="246027" y="288471"/>
                  <a:pt x="243397" y="288471"/>
                </a:cubicBezTo>
                <a:lnTo>
                  <a:pt x="189309" y="28847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1735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anim calcmode="lin" valueType="num">
                                      <p:cBhvr>
                                        <p:cTn id="19" dur="500" fill="hold"/>
                                        <p:tgtEl>
                                          <p:spTgt spid="59"/>
                                        </p:tgtEl>
                                        <p:attrNameLst>
                                          <p:attrName>ppt_x</p:attrName>
                                        </p:attrNameLst>
                                      </p:cBhvr>
                                      <p:tavLst>
                                        <p:tav tm="0">
                                          <p:val>
                                            <p:strVal val="#ppt_x"/>
                                          </p:val>
                                        </p:tav>
                                        <p:tav tm="100000">
                                          <p:val>
                                            <p:strVal val="#ppt_x"/>
                                          </p:val>
                                        </p:tav>
                                      </p:tavLst>
                                    </p:anim>
                                    <p:anim calcmode="lin" valueType="num">
                                      <p:cBhvr>
                                        <p:cTn id="20" dur="500" fill="hold"/>
                                        <p:tgtEl>
                                          <p:spTgt spid="59"/>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wipe(right)">
                                      <p:cBhvr>
                                        <p:cTn id="30" dur="500"/>
                                        <p:tgtEl>
                                          <p:spTgt spid="110"/>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118"/>
                                        </p:tgtEl>
                                        <p:attrNameLst>
                                          <p:attrName>style.visibility</p:attrName>
                                        </p:attrNameLst>
                                      </p:cBhvr>
                                      <p:to>
                                        <p:strVal val="visible"/>
                                      </p:to>
                                    </p:set>
                                    <p:animEffect transition="in" filter="wipe(left)">
                                      <p:cBhvr>
                                        <p:cTn id="34" dur="500"/>
                                        <p:tgtEl>
                                          <p:spTgt spid="11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53" presetClass="entr" presetSubtype="16" fill="hold" nodeType="afterEffect">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cBhvr>
                                        <p:cTn id="45" dur="500" fill="hold"/>
                                        <p:tgtEl>
                                          <p:spTgt spid="135"/>
                                        </p:tgtEl>
                                        <p:attrNameLst>
                                          <p:attrName>ppt_w</p:attrName>
                                        </p:attrNameLst>
                                      </p:cBhvr>
                                      <p:tavLst>
                                        <p:tav tm="0">
                                          <p:val>
                                            <p:fltVal val="0"/>
                                          </p:val>
                                        </p:tav>
                                        <p:tav tm="100000">
                                          <p:val>
                                            <p:strVal val="#ppt_w"/>
                                          </p:val>
                                        </p:tav>
                                      </p:tavLst>
                                    </p:anim>
                                    <p:anim calcmode="lin" valueType="num">
                                      <p:cBhvr>
                                        <p:cTn id="46" dur="500" fill="hold"/>
                                        <p:tgtEl>
                                          <p:spTgt spid="135"/>
                                        </p:tgtEl>
                                        <p:attrNameLst>
                                          <p:attrName>ppt_h</p:attrName>
                                        </p:attrNameLst>
                                      </p:cBhvr>
                                      <p:tavLst>
                                        <p:tav tm="0">
                                          <p:val>
                                            <p:fltVal val="0"/>
                                          </p:val>
                                        </p:tav>
                                        <p:tav tm="100000">
                                          <p:val>
                                            <p:strVal val="#ppt_h"/>
                                          </p:val>
                                        </p:tav>
                                      </p:tavLst>
                                    </p:anim>
                                    <p:animEffect transition="in" filter="fade">
                                      <p:cBhvr>
                                        <p:cTn id="47" dur="500"/>
                                        <p:tgtEl>
                                          <p:spTgt spid="135"/>
                                        </p:tgtEl>
                                      </p:cBhvr>
                                    </p:animEffect>
                                  </p:childTnLst>
                                </p:cTn>
                              </p:par>
                            </p:childTnLst>
                          </p:cTn>
                        </p:par>
                        <p:par>
                          <p:cTn id="48" fill="hold">
                            <p:stCondLst>
                              <p:cond delay="1000"/>
                            </p:stCondLst>
                            <p:childTnLst>
                              <p:par>
                                <p:cTn id="49" presetID="22" presetClass="entr" presetSubtype="2" fill="hold" nodeType="afterEffect">
                                  <p:stCondLst>
                                    <p:cond delay="0"/>
                                  </p:stCondLst>
                                  <p:childTnLst>
                                    <p:set>
                                      <p:cBhvr>
                                        <p:cTn id="50" dur="1" fill="hold">
                                          <p:stCondLst>
                                            <p:cond delay="0"/>
                                          </p:stCondLst>
                                        </p:cTn>
                                        <p:tgtEl>
                                          <p:spTgt spid="132"/>
                                        </p:tgtEl>
                                        <p:attrNameLst>
                                          <p:attrName>style.visibility</p:attrName>
                                        </p:attrNameLst>
                                      </p:cBhvr>
                                      <p:to>
                                        <p:strVal val="visible"/>
                                      </p:to>
                                    </p:set>
                                    <p:animEffect transition="in" filter="wipe(right)">
                                      <p:cBhvr>
                                        <p:cTn id="51" dur="500"/>
                                        <p:tgtEl>
                                          <p:spTgt spid="132"/>
                                        </p:tgtEl>
                                      </p:cBhvr>
                                    </p:animEffect>
                                  </p:childTnLst>
                                </p:cTn>
                              </p:par>
                            </p:childTnLst>
                          </p:cTn>
                        </p:par>
                        <p:par>
                          <p:cTn id="52" fill="hold">
                            <p:stCondLst>
                              <p:cond delay="1500"/>
                            </p:stCondLst>
                            <p:childTnLst>
                              <p:par>
                                <p:cTn id="53" presetID="22" presetClass="entr" presetSubtype="8" fill="hold" nodeType="afterEffect">
                                  <p:stCondLst>
                                    <p:cond delay="0"/>
                                  </p:stCondLst>
                                  <p:childTnLst>
                                    <p:set>
                                      <p:cBhvr>
                                        <p:cTn id="54" dur="1" fill="hold">
                                          <p:stCondLst>
                                            <p:cond delay="0"/>
                                          </p:stCondLst>
                                        </p:cTn>
                                        <p:tgtEl>
                                          <p:spTgt spid="138"/>
                                        </p:tgtEl>
                                        <p:attrNameLst>
                                          <p:attrName>style.visibility</p:attrName>
                                        </p:attrNameLst>
                                      </p:cBhvr>
                                      <p:to>
                                        <p:strVal val="visible"/>
                                      </p:to>
                                    </p:set>
                                    <p:animEffect transition="in" filter="wipe(left)">
                                      <p:cBhvr>
                                        <p:cTn id="55"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extLst mod="1">
    <p:ext uri="{E180D4A7-C9FB-4DFB-919C-405C955672EB}">
      <p14:showEvtLst xmlns:p14="http://schemas.microsoft.com/office/powerpoint/2010/main">
        <p14:playEvt time="0" objId="30"/>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Nhóm 28">
            <a:extLst>
              <a:ext uri="{FF2B5EF4-FFF2-40B4-BE49-F238E27FC236}">
                <a16:creationId xmlns:a16="http://schemas.microsoft.com/office/drawing/2014/main" id="{064014FF-B617-4AD7-AAB4-F0F7302E2ABA}"/>
              </a:ext>
            </a:extLst>
          </p:cNvPr>
          <p:cNvGrpSpPr/>
          <p:nvPr/>
        </p:nvGrpSpPr>
        <p:grpSpPr>
          <a:xfrm>
            <a:off x="260646" y="130968"/>
            <a:ext cx="5391474" cy="484268"/>
            <a:chOff x="260646" y="130968"/>
            <a:chExt cx="5391474" cy="484268"/>
          </a:xfrm>
        </p:grpSpPr>
        <p:sp>
          <p:nvSpPr>
            <p:cNvPr id="30" name="矩形 3">
              <a:extLst>
                <a:ext uri="{FF2B5EF4-FFF2-40B4-BE49-F238E27FC236}">
                  <a16:creationId xmlns:a16="http://schemas.microsoft.com/office/drawing/2014/main" id="{8D09D788-4DD4-47DC-B767-E7F22FE4E34A}"/>
                </a:ext>
              </a:extLst>
            </p:cNvPr>
            <p:cNvSpPr>
              <a:spLocks noChangeArrowheads="1"/>
            </p:cNvSpPr>
            <p:nvPr/>
          </p:nvSpPr>
          <p:spPr bwMode="auto">
            <a:xfrm>
              <a:off x="260646" y="130968"/>
              <a:ext cx="5391474"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defTabSz="914126">
                <a:defRPr/>
              </a:pPr>
              <a:r>
                <a:rPr lang="en-US" altLang="zh-CN" sz="2400" kern="0">
                  <a:solidFill>
                    <a:schemeClr val="tx1">
                      <a:lumMod val="65000"/>
                      <a:lumOff val="35000"/>
                    </a:schemeClr>
                  </a:solidFill>
                  <a:latin typeface="Arial" panose="020B0604020202020204" pitchFamily="34" charset="0"/>
                  <a:ea typeface="印品黑体" panose="00000500000000000000" pitchFamily="2" charset="-122"/>
                  <a:sym typeface="Arial" pitchFamily="34" charset="0"/>
                </a:rPr>
                <a:t>LUYỆN TẬP VÀ VẬN DỤNG</a:t>
              </a:r>
              <a:endParaRPr lang="zh-CN" altLang="en-US" sz="2400" kern="0" dirty="0">
                <a:solidFill>
                  <a:schemeClr val="tx1">
                    <a:lumMod val="65000"/>
                    <a:lumOff val="35000"/>
                  </a:schemeClr>
                </a:solidFill>
                <a:latin typeface="Arial" panose="020B0604020202020204" pitchFamily="34" charset="0"/>
                <a:ea typeface="印品黑体" panose="00000500000000000000" pitchFamily="2" charset="-122"/>
                <a:sym typeface="Arial" pitchFamily="34" charset="0"/>
              </a:endParaRPr>
            </a:p>
          </p:txBody>
        </p:sp>
        <p:grpSp>
          <p:nvGrpSpPr>
            <p:cNvPr id="31" name="组合 52">
              <a:extLst>
                <a:ext uri="{FF2B5EF4-FFF2-40B4-BE49-F238E27FC236}">
                  <a16:creationId xmlns:a16="http://schemas.microsoft.com/office/drawing/2014/main" id="{4891B45C-A5A3-4285-BE77-35816C137356}"/>
                </a:ext>
              </a:extLst>
            </p:cNvPr>
            <p:cNvGrpSpPr/>
            <p:nvPr/>
          </p:nvGrpSpPr>
          <p:grpSpPr>
            <a:xfrm>
              <a:off x="260646" y="569531"/>
              <a:ext cx="1027808" cy="45705"/>
              <a:chOff x="688893" y="2574256"/>
              <a:chExt cx="7739508" cy="81111"/>
            </a:xfrm>
          </p:grpSpPr>
          <p:sp>
            <p:nvSpPr>
              <p:cNvPr id="32" name="Rectangle 4">
                <a:extLst>
                  <a:ext uri="{FF2B5EF4-FFF2-40B4-BE49-F238E27FC236}">
                    <a16:creationId xmlns:a16="http://schemas.microsoft.com/office/drawing/2014/main" id="{F2CC835D-CC57-47D4-905F-B4B776956EF1}"/>
                  </a:ext>
                </a:extLst>
              </p:cNvPr>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3" name="Rectangle 5">
                <a:extLst>
                  <a:ext uri="{FF2B5EF4-FFF2-40B4-BE49-F238E27FC236}">
                    <a16:creationId xmlns:a16="http://schemas.microsoft.com/office/drawing/2014/main" id="{1544BC5E-7F6C-418B-92D4-33BB96FB90E3}"/>
                  </a:ext>
                </a:extLst>
              </p:cNvPr>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4" name="Rectangle 6">
                <a:extLst>
                  <a:ext uri="{FF2B5EF4-FFF2-40B4-BE49-F238E27FC236}">
                    <a16:creationId xmlns:a16="http://schemas.microsoft.com/office/drawing/2014/main" id="{8614A9F2-0FF9-4675-8507-3BCDDB259186}"/>
                  </a:ext>
                </a:extLst>
              </p:cNvPr>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5" name="Rectangle 7">
                <a:extLst>
                  <a:ext uri="{FF2B5EF4-FFF2-40B4-BE49-F238E27FC236}">
                    <a16:creationId xmlns:a16="http://schemas.microsoft.com/office/drawing/2014/main" id="{D2FAB124-B6A2-4192-89C7-8061CEA57DBE}"/>
                  </a:ext>
                </a:extLst>
              </p:cNvPr>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6" name="Rectangle 8">
                <a:extLst>
                  <a:ext uri="{FF2B5EF4-FFF2-40B4-BE49-F238E27FC236}">
                    <a16:creationId xmlns:a16="http://schemas.microsoft.com/office/drawing/2014/main" id="{E0255688-ED00-4296-9310-62DBC9813B5A}"/>
                  </a:ext>
                </a:extLst>
              </p:cNvPr>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grpSp>
      </p:grpSp>
      <p:cxnSp>
        <p:nvCxnSpPr>
          <p:cNvPr id="54" name="直接连接符 45">
            <a:extLst>
              <a:ext uri="{FF2B5EF4-FFF2-40B4-BE49-F238E27FC236}">
                <a16:creationId xmlns:a16="http://schemas.microsoft.com/office/drawing/2014/main" id="{05F49E3B-BBF7-4BAB-BE74-5A2B4DD07E7C}"/>
              </a:ext>
            </a:extLst>
          </p:cNvPr>
          <p:cNvCxnSpPr/>
          <p:nvPr/>
        </p:nvCxnSpPr>
        <p:spPr>
          <a:xfrm>
            <a:off x="2439058" y="569531"/>
            <a:ext cx="5560884" cy="0"/>
          </a:xfrm>
          <a:prstGeom prst="line">
            <a:avLst/>
          </a:prstGeom>
          <a:noFill/>
          <a:ln w="9525" cap="flat" cmpd="sng" algn="ctr">
            <a:solidFill>
              <a:srgbClr val="FFFFFF">
                <a:lumMod val="50000"/>
              </a:srgbClr>
            </a:solidFill>
            <a:prstDash val="solid"/>
          </a:ln>
          <a:effectLst/>
        </p:spPr>
      </p:cxnSp>
      <p:sp>
        <p:nvSpPr>
          <p:cNvPr id="17" name="Freeform 6">
            <a:extLst>
              <a:ext uri="{FF2B5EF4-FFF2-40B4-BE49-F238E27FC236}">
                <a16:creationId xmlns:a16="http://schemas.microsoft.com/office/drawing/2014/main" id="{22329368-D5E4-4D48-89AE-0FE37750A72A}"/>
              </a:ext>
            </a:extLst>
          </p:cNvPr>
          <p:cNvSpPr>
            <a:spLocks/>
          </p:cNvSpPr>
          <p:nvPr/>
        </p:nvSpPr>
        <p:spPr bwMode="auto">
          <a:xfrm>
            <a:off x="1320703" y="783801"/>
            <a:ext cx="7643785" cy="1403105"/>
          </a:xfrm>
          <a:custGeom>
            <a:avLst/>
            <a:gdLst>
              <a:gd name="T0" fmla="*/ 2484 w 2802"/>
              <a:gd name="T1" fmla="*/ 930 h 930"/>
              <a:gd name="T2" fmla="*/ 2580 w 2802"/>
              <a:gd name="T3" fmla="*/ 874 h 930"/>
              <a:gd name="T4" fmla="*/ 2784 w 2802"/>
              <a:gd name="T5" fmla="*/ 521 h 930"/>
              <a:gd name="T6" fmla="*/ 2784 w 2802"/>
              <a:gd name="T7" fmla="*/ 409 h 930"/>
              <a:gd name="T8" fmla="*/ 2580 w 2802"/>
              <a:gd name="T9" fmla="*/ 56 h 930"/>
              <a:gd name="T10" fmla="*/ 2484 w 2802"/>
              <a:gd name="T11" fmla="*/ 0 h 930"/>
              <a:gd name="T12" fmla="*/ 319 w 2802"/>
              <a:gd name="T13" fmla="*/ 0 h 930"/>
              <a:gd name="T14" fmla="*/ 222 w 2802"/>
              <a:gd name="T15" fmla="*/ 56 h 930"/>
              <a:gd name="T16" fmla="*/ 18 w 2802"/>
              <a:gd name="T17" fmla="*/ 409 h 930"/>
              <a:gd name="T18" fmla="*/ 18 w 2802"/>
              <a:gd name="T19" fmla="*/ 521 h 930"/>
              <a:gd name="T20" fmla="*/ 222 w 2802"/>
              <a:gd name="T21" fmla="*/ 874 h 930"/>
              <a:gd name="T22" fmla="*/ 319 w 2802"/>
              <a:gd name="T23" fmla="*/ 930 h 930"/>
              <a:gd name="T24" fmla="*/ 2484 w 2802"/>
              <a:gd name="T25" fmla="*/ 93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2" h="930">
                <a:moveTo>
                  <a:pt x="2484" y="930"/>
                </a:moveTo>
                <a:cubicBezTo>
                  <a:pt x="2519" y="930"/>
                  <a:pt x="2562" y="905"/>
                  <a:pt x="2580" y="874"/>
                </a:cubicBezTo>
                <a:cubicBezTo>
                  <a:pt x="2784" y="521"/>
                  <a:pt x="2784" y="521"/>
                  <a:pt x="2784" y="521"/>
                </a:cubicBezTo>
                <a:cubicBezTo>
                  <a:pt x="2802" y="490"/>
                  <a:pt x="2802" y="440"/>
                  <a:pt x="2784" y="409"/>
                </a:cubicBezTo>
                <a:cubicBezTo>
                  <a:pt x="2580" y="56"/>
                  <a:pt x="2580" y="56"/>
                  <a:pt x="2580" y="56"/>
                </a:cubicBezTo>
                <a:cubicBezTo>
                  <a:pt x="2562" y="25"/>
                  <a:pt x="2519" y="0"/>
                  <a:pt x="2484" y="0"/>
                </a:cubicBezTo>
                <a:cubicBezTo>
                  <a:pt x="319" y="0"/>
                  <a:pt x="319" y="0"/>
                  <a:pt x="319" y="0"/>
                </a:cubicBezTo>
                <a:cubicBezTo>
                  <a:pt x="283" y="0"/>
                  <a:pt x="240" y="25"/>
                  <a:pt x="222" y="56"/>
                </a:cubicBezTo>
                <a:cubicBezTo>
                  <a:pt x="18" y="409"/>
                  <a:pt x="18" y="409"/>
                  <a:pt x="18" y="409"/>
                </a:cubicBezTo>
                <a:cubicBezTo>
                  <a:pt x="0" y="440"/>
                  <a:pt x="0" y="490"/>
                  <a:pt x="18" y="521"/>
                </a:cubicBezTo>
                <a:cubicBezTo>
                  <a:pt x="222" y="874"/>
                  <a:pt x="222" y="874"/>
                  <a:pt x="222" y="874"/>
                </a:cubicBezTo>
                <a:cubicBezTo>
                  <a:pt x="240" y="905"/>
                  <a:pt x="283" y="930"/>
                  <a:pt x="319" y="930"/>
                </a:cubicBezTo>
                <a:lnTo>
                  <a:pt x="2484" y="930"/>
                </a:lnTo>
                <a:close/>
              </a:path>
            </a:pathLst>
          </a:custGeom>
          <a:solidFill>
            <a:srgbClr val="00B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defTabSz="914126">
              <a:defRPr/>
            </a:pPr>
            <a:endParaRPr lang="zh-CN" altLang="en-US" kern="0" dirty="0">
              <a:solidFill>
                <a:prstClr val="white"/>
              </a:solidFill>
              <a:latin typeface="Arial" panose="020B0604020202020204" pitchFamily="34" charset="0"/>
              <a:ea typeface="印品黑体" panose="00000500000000000000" pitchFamily="2" charset="-122"/>
            </a:endParaRPr>
          </a:p>
        </p:txBody>
      </p:sp>
      <p:sp>
        <p:nvSpPr>
          <p:cNvPr id="18" name="Freeform 7">
            <a:extLst>
              <a:ext uri="{FF2B5EF4-FFF2-40B4-BE49-F238E27FC236}">
                <a16:creationId xmlns:a16="http://schemas.microsoft.com/office/drawing/2014/main" id="{5DE44D55-0C47-4600-BF24-5FFB5427B1BF}"/>
              </a:ext>
            </a:extLst>
          </p:cNvPr>
          <p:cNvSpPr>
            <a:spLocks noEditPoints="1"/>
          </p:cNvSpPr>
          <p:nvPr/>
        </p:nvSpPr>
        <p:spPr bwMode="auto">
          <a:xfrm>
            <a:off x="1385879" y="843414"/>
            <a:ext cx="7337558" cy="1248647"/>
          </a:xfrm>
          <a:custGeom>
            <a:avLst/>
            <a:gdLst>
              <a:gd name="T0" fmla="*/ 2428 w 2690"/>
              <a:gd name="T1" fmla="*/ 828 h 828"/>
              <a:gd name="T2" fmla="*/ 2480 w 2690"/>
              <a:gd name="T3" fmla="*/ 798 h 828"/>
              <a:gd name="T4" fmla="*/ 2684 w 2690"/>
              <a:gd name="T5" fmla="*/ 444 h 828"/>
              <a:gd name="T6" fmla="*/ 2690 w 2690"/>
              <a:gd name="T7" fmla="*/ 414 h 828"/>
              <a:gd name="T8" fmla="*/ 2684 w 2690"/>
              <a:gd name="T9" fmla="*/ 384 h 828"/>
              <a:gd name="T10" fmla="*/ 2480 w 2690"/>
              <a:gd name="T11" fmla="*/ 31 h 828"/>
              <a:gd name="T12" fmla="*/ 2428 w 2690"/>
              <a:gd name="T13" fmla="*/ 0 h 828"/>
              <a:gd name="T14" fmla="*/ 263 w 2690"/>
              <a:gd name="T15" fmla="*/ 0 h 828"/>
              <a:gd name="T16" fmla="*/ 210 w 2690"/>
              <a:gd name="T17" fmla="*/ 31 h 828"/>
              <a:gd name="T18" fmla="*/ 6 w 2690"/>
              <a:gd name="T19" fmla="*/ 384 h 828"/>
              <a:gd name="T20" fmla="*/ 0 w 2690"/>
              <a:gd name="T21" fmla="*/ 414 h 828"/>
              <a:gd name="T22" fmla="*/ 6 w 2690"/>
              <a:gd name="T23" fmla="*/ 445 h 828"/>
              <a:gd name="T24" fmla="*/ 210 w 2690"/>
              <a:gd name="T25" fmla="*/ 798 h 828"/>
              <a:gd name="T26" fmla="*/ 263 w 2690"/>
              <a:gd name="T27" fmla="*/ 828 h 828"/>
              <a:gd name="T28" fmla="*/ 2428 w 2690"/>
              <a:gd name="T29" fmla="*/ 828 h 828"/>
              <a:gd name="T30" fmla="*/ 2528 w 2690"/>
              <a:gd name="T31" fmla="*/ 549 h 828"/>
              <a:gd name="T32" fmla="*/ 2519 w 2690"/>
              <a:gd name="T33" fmla="*/ 515 h 828"/>
              <a:gd name="T34" fmla="*/ 2578 w 2690"/>
              <a:gd name="T35" fmla="*/ 414 h 828"/>
              <a:gd name="T36" fmla="*/ 2519 w 2690"/>
              <a:gd name="T37" fmla="*/ 313 h 828"/>
              <a:gd name="T38" fmla="*/ 2528 w 2690"/>
              <a:gd name="T39" fmla="*/ 280 h 828"/>
              <a:gd name="T40" fmla="*/ 2562 w 2690"/>
              <a:gd name="T41" fmla="*/ 289 h 828"/>
              <a:gd name="T42" fmla="*/ 2634 w 2690"/>
              <a:gd name="T43" fmla="*/ 414 h 828"/>
              <a:gd name="T44" fmla="*/ 2562 w 2690"/>
              <a:gd name="T45" fmla="*/ 540 h 828"/>
              <a:gd name="T46" fmla="*/ 2541 w 2690"/>
              <a:gd name="T47" fmla="*/ 552 h 828"/>
              <a:gd name="T48" fmla="*/ 2528 w 2690"/>
              <a:gd name="T49" fmla="*/ 549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0" h="828">
                <a:moveTo>
                  <a:pt x="2428" y="828"/>
                </a:moveTo>
                <a:cubicBezTo>
                  <a:pt x="2445" y="828"/>
                  <a:pt x="2471" y="813"/>
                  <a:pt x="2480" y="798"/>
                </a:cubicBezTo>
                <a:cubicBezTo>
                  <a:pt x="2684" y="444"/>
                  <a:pt x="2684" y="444"/>
                  <a:pt x="2684" y="444"/>
                </a:cubicBezTo>
                <a:cubicBezTo>
                  <a:pt x="2687" y="439"/>
                  <a:pt x="2690" y="428"/>
                  <a:pt x="2690" y="414"/>
                </a:cubicBezTo>
                <a:cubicBezTo>
                  <a:pt x="2690" y="400"/>
                  <a:pt x="2687" y="389"/>
                  <a:pt x="2684" y="384"/>
                </a:cubicBezTo>
                <a:cubicBezTo>
                  <a:pt x="2480" y="31"/>
                  <a:pt x="2480" y="31"/>
                  <a:pt x="2480" y="31"/>
                </a:cubicBezTo>
                <a:cubicBezTo>
                  <a:pt x="2471" y="16"/>
                  <a:pt x="2445" y="0"/>
                  <a:pt x="2428" y="0"/>
                </a:cubicBezTo>
                <a:cubicBezTo>
                  <a:pt x="263" y="0"/>
                  <a:pt x="263" y="0"/>
                  <a:pt x="263" y="0"/>
                </a:cubicBezTo>
                <a:cubicBezTo>
                  <a:pt x="245" y="0"/>
                  <a:pt x="219" y="16"/>
                  <a:pt x="210" y="31"/>
                </a:cubicBezTo>
                <a:cubicBezTo>
                  <a:pt x="6" y="384"/>
                  <a:pt x="6" y="384"/>
                  <a:pt x="6" y="384"/>
                </a:cubicBezTo>
                <a:cubicBezTo>
                  <a:pt x="3" y="389"/>
                  <a:pt x="0" y="400"/>
                  <a:pt x="0" y="414"/>
                </a:cubicBezTo>
                <a:cubicBezTo>
                  <a:pt x="0" y="428"/>
                  <a:pt x="3" y="439"/>
                  <a:pt x="6" y="445"/>
                </a:cubicBezTo>
                <a:cubicBezTo>
                  <a:pt x="210" y="798"/>
                  <a:pt x="210" y="798"/>
                  <a:pt x="210" y="798"/>
                </a:cubicBezTo>
                <a:cubicBezTo>
                  <a:pt x="219" y="813"/>
                  <a:pt x="245" y="828"/>
                  <a:pt x="263" y="828"/>
                </a:cubicBezTo>
                <a:lnTo>
                  <a:pt x="2428" y="828"/>
                </a:lnTo>
                <a:close/>
                <a:moveTo>
                  <a:pt x="2528" y="549"/>
                </a:moveTo>
                <a:cubicBezTo>
                  <a:pt x="2517" y="542"/>
                  <a:pt x="2513" y="527"/>
                  <a:pt x="2519" y="515"/>
                </a:cubicBezTo>
                <a:cubicBezTo>
                  <a:pt x="2578" y="414"/>
                  <a:pt x="2578" y="414"/>
                  <a:pt x="2578" y="414"/>
                </a:cubicBezTo>
                <a:cubicBezTo>
                  <a:pt x="2519" y="313"/>
                  <a:pt x="2519" y="313"/>
                  <a:pt x="2519" y="313"/>
                </a:cubicBezTo>
                <a:cubicBezTo>
                  <a:pt x="2513" y="301"/>
                  <a:pt x="2517" y="287"/>
                  <a:pt x="2528" y="280"/>
                </a:cubicBezTo>
                <a:cubicBezTo>
                  <a:pt x="2540" y="273"/>
                  <a:pt x="2555" y="277"/>
                  <a:pt x="2562" y="289"/>
                </a:cubicBezTo>
                <a:cubicBezTo>
                  <a:pt x="2634" y="414"/>
                  <a:pt x="2634" y="414"/>
                  <a:pt x="2634" y="414"/>
                </a:cubicBezTo>
                <a:cubicBezTo>
                  <a:pt x="2562" y="540"/>
                  <a:pt x="2562" y="540"/>
                  <a:pt x="2562" y="540"/>
                </a:cubicBezTo>
                <a:cubicBezTo>
                  <a:pt x="2557" y="547"/>
                  <a:pt x="2549" y="552"/>
                  <a:pt x="2541" y="552"/>
                </a:cubicBezTo>
                <a:cubicBezTo>
                  <a:pt x="2536" y="552"/>
                  <a:pt x="2532" y="551"/>
                  <a:pt x="2528" y="549"/>
                </a:cubicBez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defTabSz="914126">
              <a:defRPr/>
            </a:pPr>
            <a:endParaRPr lang="zh-CN" altLang="en-US" kern="0" dirty="0">
              <a:solidFill>
                <a:prstClr val="white"/>
              </a:solidFill>
              <a:latin typeface="Arial" panose="020B0604020202020204" pitchFamily="34" charset="0"/>
              <a:ea typeface="印品黑体" panose="00000500000000000000" pitchFamily="2" charset="-122"/>
            </a:endParaRPr>
          </a:p>
        </p:txBody>
      </p:sp>
      <p:sp>
        <p:nvSpPr>
          <p:cNvPr id="19" name="Freeform 8">
            <a:extLst>
              <a:ext uri="{FF2B5EF4-FFF2-40B4-BE49-F238E27FC236}">
                <a16:creationId xmlns:a16="http://schemas.microsoft.com/office/drawing/2014/main" id="{B7A450DE-CE08-45B1-9B0E-83223AE8D449}"/>
              </a:ext>
            </a:extLst>
          </p:cNvPr>
          <p:cNvSpPr>
            <a:spLocks/>
          </p:cNvSpPr>
          <p:nvPr/>
        </p:nvSpPr>
        <p:spPr bwMode="auto">
          <a:xfrm>
            <a:off x="1411845" y="843503"/>
            <a:ext cx="7337441" cy="1248603"/>
          </a:xfrm>
          <a:custGeom>
            <a:avLst/>
            <a:gdLst>
              <a:gd name="T0" fmla="*/ 4045089 w 2690"/>
              <a:gd name="T1" fmla="*/ 1382761 h 828"/>
              <a:gd name="T2" fmla="*/ 4131721 w 2690"/>
              <a:gd name="T3" fmla="*/ 1332661 h 828"/>
              <a:gd name="T4" fmla="*/ 4471589 w 2690"/>
              <a:gd name="T5" fmla="*/ 741481 h 828"/>
              <a:gd name="T6" fmla="*/ 4481585 w 2690"/>
              <a:gd name="T7" fmla="*/ 691381 h 828"/>
              <a:gd name="T8" fmla="*/ 4471589 w 2690"/>
              <a:gd name="T9" fmla="*/ 641280 h 828"/>
              <a:gd name="T10" fmla="*/ 4131721 w 2690"/>
              <a:gd name="T11" fmla="*/ 51770 h 828"/>
              <a:gd name="T12" fmla="*/ 4045089 w 2690"/>
              <a:gd name="T13" fmla="*/ 0 h 828"/>
              <a:gd name="T14" fmla="*/ 438162 w 2690"/>
              <a:gd name="T15" fmla="*/ 0 h 828"/>
              <a:gd name="T16" fmla="*/ 349864 w 2690"/>
              <a:gd name="T17" fmla="*/ 51770 h 828"/>
              <a:gd name="T18" fmla="*/ 9996 w 2690"/>
              <a:gd name="T19" fmla="*/ 641280 h 828"/>
              <a:gd name="T20" fmla="*/ 0 w 2690"/>
              <a:gd name="T21" fmla="*/ 691381 h 828"/>
              <a:gd name="T22" fmla="*/ 9996 w 2690"/>
              <a:gd name="T23" fmla="*/ 743151 h 828"/>
              <a:gd name="T24" fmla="*/ 349864 w 2690"/>
              <a:gd name="T25" fmla="*/ 1332661 h 828"/>
              <a:gd name="T26" fmla="*/ 438162 w 2690"/>
              <a:gd name="T27" fmla="*/ 1382761 h 828"/>
              <a:gd name="T28" fmla="*/ 4045089 w 2690"/>
              <a:gd name="T29" fmla="*/ 1382761 h 8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90" h="828">
                <a:moveTo>
                  <a:pt x="2428" y="828"/>
                </a:moveTo>
                <a:cubicBezTo>
                  <a:pt x="2445" y="828"/>
                  <a:pt x="2471" y="813"/>
                  <a:pt x="2480" y="798"/>
                </a:cubicBezTo>
                <a:cubicBezTo>
                  <a:pt x="2684" y="444"/>
                  <a:pt x="2684" y="444"/>
                  <a:pt x="2684" y="444"/>
                </a:cubicBezTo>
                <a:cubicBezTo>
                  <a:pt x="2687" y="439"/>
                  <a:pt x="2690" y="428"/>
                  <a:pt x="2690" y="414"/>
                </a:cubicBezTo>
                <a:cubicBezTo>
                  <a:pt x="2690" y="400"/>
                  <a:pt x="2687" y="389"/>
                  <a:pt x="2684" y="384"/>
                </a:cubicBezTo>
                <a:cubicBezTo>
                  <a:pt x="2480" y="31"/>
                  <a:pt x="2480" y="31"/>
                  <a:pt x="2480" y="31"/>
                </a:cubicBezTo>
                <a:cubicBezTo>
                  <a:pt x="2471" y="16"/>
                  <a:pt x="2445" y="0"/>
                  <a:pt x="2428" y="0"/>
                </a:cubicBezTo>
                <a:cubicBezTo>
                  <a:pt x="263" y="0"/>
                  <a:pt x="263" y="0"/>
                  <a:pt x="263" y="0"/>
                </a:cubicBezTo>
                <a:cubicBezTo>
                  <a:pt x="245" y="0"/>
                  <a:pt x="219" y="16"/>
                  <a:pt x="210" y="31"/>
                </a:cubicBezTo>
                <a:cubicBezTo>
                  <a:pt x="6" y="384"/>
                  <a:pt x="6" y="384"/>
                  <a:pt x="6" y="384"/>
                </a:cubicBezTo>
                <a:cubicBezTo>
                  <a:pt x="3" y="389"/>
                  <a:pt x="0" y="400"/>
                  <a:pt x="0" y="414"/>
                </a:cubicBezTo>
                <a:cubicBezTo>
                  <a:pt x="0" y="428"/>
                  <a:pt x="3" y="439"/>
                  <a:pt x="6" y="445"/>
                </a:cubicBezTo>
                <a:cubicBezTo>
                  <a:pt x="210" y="798"/>
                  <a:pt x="210" y="798"/>
                  <a:pt x="210" y="798"/>
                </a:cubicBezTo>
                <a:cubicBezTo>
                  <a:pt x="219" y="813"/>
                  <a:pt x="245" y="828"/>
                  <a:pt x="263" y="828"/>
                </a:cubicBezTo>
                <a:lnTo>
                  <a:pt x="2428" y="828"/>
                </a:lnTo>
                <a:close/>
              </a:path>
            </a:pathLst>
          </a:custGeom>
          <a:noFill/>
          <a:ln w="222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68" tIns="34284" rIns="68568" bIns="34284"/>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sp>
        <p:nvSpPr>
          <p:cNvPr id="25" name="文本框 88">
            <a:extLst>
              <a:ext uri="{FF2B5EF4-FFF2-40B4-BE49-F238E27FC236}">
                <a16:creationId xmlns:a16="http://schemas.microsoft.com/office/drawing/2014/main" id="{162E2CA6-51B6-4A92-AAA0-DF0F34BDBE49}"/>
              </a:ext>
            </a:extLst>
          </p:cNvPr>
          <p:cNvSpPr txBox="1"/>
          <p:nvPr/>
        </p:nvSpPr>
        <p:spPr>
          <a:xfrm>
            <a:off x="1907704" y="947051"/>
            <a:ext cx="6407722" cy="1142929"/>
          </a:xfrm>
          <a:prstGeom prst="rect">
            <a:avLst/>
          </a:prstGeom>
          <a:noFill/>
        </p:spPr>
        <p:txBody>
          <a:bodyPr wrap="square" lIns="68568" tIns="34284" rIns="68568" bIns="34284">
            <a:spAutoFit/>
          </a:bodyPr>
          <a:lstStyle/>
          <a:p>
            <a:pPr defTabSz="914126">
              <a:lnSpc>
                <a:spcPct val="120000"/>
              </a:lnSpc>
              <a:defRPr/>
            </a:pPr>
            <a:r>
              <a:rPr lang="en-US" altLang="zh-CN" sz="1999" kern="0" dirty="0">
                <a:solidFill>
                  <a:srgbClr val="0070C0"/>
                </a:solidFill>
                <a:latin typeface="Times New Roman" panose="02020603050405020304" pitchFamily="18" charset="0"/>
                <a:ea typeface="印品黑体" panose="00000500000000000000" pitchFamily="2" charset="-122"/>
                <a:cs typeface="Times New Roman" panose="02020603050405020304" pitchFamily="18" charset="0"/>
              </a:rPr>
              <a:t>Dựa vào thành phần nào người ta có thể phân biệt được 2 nhóm vi khuẩn Gr-, Gr+, ?</a:t>
            </a:r>
          </a:p>
          <a:p>
            <a:pPr defTabSz="914126">
              <a:lnSpc>
                <a:spcPct val="120000"/>
              </a:lnSpc>
              <a:defRPr/>
            </a:pPr>
            <a:r>
              <a:rPr lang="en-US" altLang="zh-CN" sz="1999" kern="0" dirty="0">
                <a:solidFill>
                  <a:srgbClr val="0070C0"/>
                </a:solidFill>
                <a:latin typeface="Times New Roman" panose="02020603050405020304" pitchFamily="18" charset="0"/>
                <a:ea typeface="印品黑体" panose="00000500000000000000" pitchFamily="2" charset="-122"/>
                <a:cs typeface="Times New Roman" panose="02020603050405020304" pitchFamily="18" charset="0"/>
              </a:rPr>
              <a:t>Điều này có ý nghĩa gì đối với y học? </a:t>
            </a:r>
            <a:endParaRPr lang="zh-CN" altLang="en-US" sz="1999" kern="0" dirty="0">
              <a:solidFill>
                <a:srgbClr val="0070C0"/>
              </a:solidFill>
              <a:latin typeface="Times New Roman" panose="02020603050405020304" pitchFamily="18" charset="0"/>
              <a:ea typeface="印品黑体" panose="00000500000000000000" pitchFamily="2" charset="-122"/>
              <a:cs typeface="Times New Roman" panose="02020603050405020304" pitchFamily="18" charset="0"/>
            </a:endParaRPr>
          </a:p>
        </p:txBody>
      </p:sp>
      <p:grpSp>
        <p:nvGrpSpPr>
          <p:cNvPr id="4" name="Nhóm 3">
            <a:extLst>
              <a:ext uri="{FF2B5EF4-FFF2-40B4-BE49-F238E27FC236}">
                <a16:creationId xmlns:a16="http://schemas.microsoft.com/office/drawing/2014/main" id="{B9CA7ED4-20B2-4566-8D5B-DBE43AA0FCFE}"/>
              </a:ext>
            </a:extLst>
          </p:cNvPr>
          <p:cNvGrpSpPr/>
          <p:nvPr/>
        </p:nvGrpSpPr>
        <p:grpSpPr>
          <a:xfrm>
            <a:off x="287558" y="926213"/>
            <a:ext cx="1212135" cy="1083047"/>
            <a:chOff x="757477" y="865206"/>
            <a:chExt cx="1212135" cy="1083047"/>
          </a:xfrm>
        </p:grpSpPr>
        <p:grpSp>
          <p:nvGrpSpPr>
            <p:cNvPr id="27" name="组合 1">
              <a:extLst>
                <a:ext uri="{FF2B5EF4-FFF2-40B4-BE49-F238E27FC236}">
                  <a16:creationId xmlns:a16="http://schemas.microsoft.com/office/drawing/2014/main" id="{7DEDFB03-AED3-4D9C-A0FF-E9612A0EE33A}"/>
                </a:ext>
              </a:extLst>
            </p:cNvPr>
            <p:cNvGrpSpPr/>
            <p:nvPr/>
          </p:nvGrpSpPr>
          <p:grpSpPr>
            <a:xfrm>
              <a:off x="757477" y="865206"/>
              <a:ext cx="1212135" cy="1083047"/>
              <a:chOff x="979525" y="1219446"/>
              <a:chExt cx="1212509" cy="1083381"/>
            </a:xfrm>
          </p:grpSpPr>
          <p:sp>
            <p:nvSpPr>
              <p:cNvPr id="28" name="Freeform 10">
                <a:extLst>
                  <a:ext uri="{FF2B5EF4-FFF2-40B4-BE49-F238E27FC236}">
                    <a16:creationId xmlns:a16="http://schemas.microsoft.com/office/drawing/2014/main" id="{39DF9F46-79A9-434F-BD2A-F3617CD336FA}"/>
                  </a:ext>
                </a:extLst>
              </p:cNvPr>
              <p:cNvSpPr>
                <a:spLocks/>
              </p:cNvSpPr>
              <p:nvPr/>
            </p:nvSpPr>
            <p:spPr bwMode="auto">
              <a:xfrm>
                <a:off x="979525" y="1219446"/>
                <a:ext cx="1212509" cy="1083381"/>
              </a:xfrm>
              <a:custGeom>
                <a:avLst/>
                <a:gdLst>
                  <a:gd name="T0" fmla="*/ 726 w 1044"/>
                  <a:gd name="T1" fmla="*/ 930 h 930"/>
                  <a:gd name="T2" fmla="*/ 823 w 1044"/>
                  <a:gd name="T3" fmla="*/ 874 h 930"/>
                  <a:gd name="T4" fmla="*/ 1027 w 1044"/>
                  <a:gd name="T5" fmla="*/ 521 h 930"/>
                  <a:gd name="T6" fmla="*/ 1027 w 1044"/>
                  <a:gd name="T7" fmla="*/ 409 h 930"/>
                  <a:gd name="T8" fmla="*/ 823 w 1044"/>
                  <a:gd name="T9" fmla="*/ 56 h 930"/>
                  <a:gd name="T10" fmla="*/ 726 w 1044"/>
                  <a:gd name="T11" fmla="*/ 0 h 930"/>
                  <a:gd name="T12" fmla="*/ 318 w 1044"/>
                  <a:gd name="T13" fmla="*/ 0 h 930"/>
                  <a:gd name="T14" fmla="*/ 222 w 1044"/>
                  <a:gd name="T15" fmla="*/ 56 h 930"/>
                  <a:gd name="T16" fmla="*/ 18 w 1044"/>
                  <a:gd name="T17" fmla="*/ 409 h 930"/>
                  <a:gd name="T18" fmla="*/ 18 w 1044"/>
                  <a:gd name="T19" fmla="*/ 521 h 930"/>
                  <a:gd name="T20" fmla="*/ 222 w 1044"/>
                  <a:gd name="T21" fmla="*/ 874 h 930"/>
                  <a:gd name="T22" fmla="*/ 318 w 1044"/>
                  <a:gd name="T23" fmla="*/ 930 h 930"/>
                  <a:gd name="T24" fmla="*/ 726 w 1044"/>
                  <a:gd name="T25" fmla="*/ 93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930">
                    <a:moveTo>
                      <a:pt x="726" y="930"/>
                    </a:moveTo>
                    <a:cubicBezTo>
                      <a:pt x="762" y="930"/>
                      <a:pt x="805" y="905"/>
                      <a:pt x="823" y="874"/>
                    </a:cubicBezTo>
                    <a:cubicBezTo>
                      <a:pt x="1027" y="521"/>
                      <a:pt x="1027" y="521"/>
                      <a:pt x="1027" y="521"/>
                    </a:cubicBezTo>
                    <a:cubicBezTo>
                      <a:pt x="1044" y="490"/>
                      <a:pt x="1044" y="440"/>
                      <a:pt x="1027" y="409"/>
                    </a:cubicBezTo>
                    <a:cubicBezTo>
                      <a:pt x="823" y="56"/>
                      <a:pt x="823" y="56"/>
                      <a:pt x="823" y="56"/>
                    </a:cubicBezTo>
                    <a:cubicBezTo>
                      <a:pt x="805" y="25"/>
                      <a:pt x="762" y="0"/>
                      <a:pt x="726" y="0"/>
                    </a:cubicBezTo>
                    <a:cubicBezTo>
                      <a:pt x="318" y="0"/>
                      <a:pt x="318" y="0"/>
                      <a:pt x="318" y="0"/>
                    </a:cubicBezTo>
                    <a:cubicBezTo>
                      <a:pt x="283" y="0"/>
                      <a:pt x="239" y="25"/>
                      <a:pt x="222" y="56"/>
                    </a:cubicBezTo>
                    <a:cubicBezTo>
                      <a:pt x="18" y="409"/>
                      <a:pt x="18" y="409"/>
                      <a:pt x="18" y="409"/>
                    </a:cubicBezTo>
                    <a:cubicBezTo>
                      <a:pt x="0" y="440"/>
                      <a:pt x="0" y="490"/>
                      <a:pt x="18" y="521"/>
                    </a:cubicBezTo>
                    <a:cubicBezTo>
                      <a:pt x="222" y="874"/>
                      <a:pt x="222" y="874"/>
                      <a:pt x="222" y="874"/>
                    </a:cubicBezTo>
                    <a:cubicBezTo>
                      <a:pt x="239" y="905"/>
                      <a:pt x="283" y="930"/>
                      <a:pt x="318" y="930"/>
                    </a:cubicBezTo>
                    <a:lnTo>
                      <a:pt x="726" y="930"/>
                    </a:lnTo>
                    <a:close/>
                  </a:path>
                </a:pathLst>
              </a:custGeom>
              <a:solidFill>
                <a:srgbClr val="0070C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defTabSz="914126">
                  <a:defRPr/>
                </a:pPr>
                <a:endParaRPr lang="zh-CN" altLang="en-US" kern="0" dirty="0">
                  <a:solidFill>
                    <a:prstClr val="white"/>
                  </a:solidFill>
                  <a:latin typeface="Arial" panose="020B0604020202020204" pitchFamily="34" charset="0"/>
                  <a:ea typeface="印品黑体" panose="00000500000000000000" pitchFamily="2" charset="-122"/>
                </a:endParaRPr>
              </a:p>
            </p:txBody>
          </p:sp>
          <p:sp>
            <p:nvSpPr>
              <p:cNvPr id="37" name="Freeform 11">
                <a:extLst>
                  <a:ext uri="{FF2B5EF4-FFF2-40B4-BE49-F238E27FC236}">
                    <a16:creationId xmlns:a16="http://schemas.microsoft.com/office/drawing/2014/main" id="{980A3294-C258-42BB-A3FD-AC42537D033D}"/>
                  </a:ext>
                </a:extLst>
              </p:cNvPr>
              <p:cNvSpPr>
                <a:spLocks noEditPoints="1"/>
              </p:cNvSpPr>
              <p:nvPr/>
            </p:nvSpPr>
            <p:spPr bwMode="auto">
              <a:xfrm>
                <a:off x="1044719" y="1279078"/>
                <a:ext cx="1083791" cy="964119"/>
              </a:xfrm>
              <a:custGeom>
                <a:avLst/>
                <a:gdLst>
                  <a:gd name="T0" fmla="*/ 670 w 933"/>
                  <a:gd name="T1" fmla="*/ 828 h 828"/>
                  <a:gd name="T2" fmla="*/ 723 w 933"/>
                  <a:gd name="T3" fmla="*/ 798 h 828"/>
                  <a:gd name="T4" fmla="*/ 926 w 933"/>
                  <a:gd name="T5" fmla="*/ 444 h 828"/>
                  <a:gd name="T6" fmla="*/ 933 w 933"/>
                  <a:gd name="T7" fmla="*/ 414 h 828"/>
                  <a:gd name="T8" fmla="*/ 926 w 933"/>
                  <a:gd name="T9" fmla="*/ 384 h 828"/>
                  <a:gd name="T10" fmla="*/ 723 w 933"/>
                  <a:gd name="T11" fmla="*/ 31 h 828"/>
                  <a:gd name="T12" fmla="*/ 670 w 933"/>
                  <a:gd name="T13" fmla="*/ 0 h 828"/>
                  <a:gd name="T14" fmla="*/ 262 w 933"/>
                  <a:gd name="T15" fmla="*/ 0 h 828"/>
                  <a:gd name="T16" fmla="*/ 210 w 933"/>
                  <a:gd name="T17" fmla="*/ 31 h 828"/>
                  <a:gd name="T18" fmla="*/ 6 w 933"/>
                  <a:gd name="T19" fmla="*/ 384 h 828"/>
                  <a:gd name="T20" fmla="*/ 0 w 933"/>
                  <a:gd name="T21" fmla="*/ 414 h 828"/>
                  <a:gd name="T22" fmla="*/ 6 w 933"/>
                  <a:gd name="T23" fmla="*/ 445 h 828"/>
                  <a:gd name="T24" fmla="*/ 210 w 933"/>
                  <a:gd name="T25" fmla="*/ 798 h 828"/>
                  <a:gd name="T26" fmla="*/ 262 w 933"/>
                  <a:gd name="T27" fmla="*/ 828 h 828"/>
                  <a:gd name="T28" fmla="*/ 670 w 933"/>
                  <a:gd name="T29" fmla="*/ 828 h 828"/>
                  <a:gd name="T30" fmla="*/ 771 w 933"/>
                  <a:gd name="T31" fmla="*/ 549 h 828"/>
                  <a:gd name="T32" fmla="*/ 762 w 933"/>
                  <a:gd name="T33" fmla="*/ 515 h 828"/>
                  <a:gd name="T34" fmla="*/ 820 w 933"/>
                  <a:gd name="T35" fmla="*/ 414 h 828"/>
                  <a:gd name="T36" fmla="*/ 762 w 933"/>
                  <a:gd name="T37" fmla="*/ 313 h 828"/>
                  <a:gd name="T38" fmla="*/ 771 w 933"/>
                  <a:gd name="T39" fmla="*/ 280 h 828"/>
                  <a:gd name="T40" fmla="*/ 804 w 933"/>
                  <a:gd name="T41" fmla="*/ 289 h 828"/>
                  <a:gd name="T42" fmla="*/ 877 w 933"/>
                  <a:gd name="T43" fmla="*/ 414 h 828"/>
                  <a:gd name="T44" fmla="*/ 804 w 933"/>
                  <a:gd name="T45" fmla="*/ 540 h 828"/>
                  <a:gd name="T46" fmla="*/ 783 w 933"/>
                  <a:gd name="T47" fmla="*/ 552 h 828"/>
                  <a:gd name="T48" fmla="*/ 771 w 933"/>
                  <a:gd name="T49" fmla="*/ 549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3" h="828">
                    <a:moveTo>
                      <a:pt x="670" y="828"/>
                    </a:moveTo>
                    <a:cubicBezTo>
                      <a:pt x="687" y="828"/>
                      <a:pt x="714" y="813"/>
                      <a:pt x="723" y="798"/>
                    </a:cubicBezTo>
                    <a:cubicBezTo>
                      <a:pt x="926" y="444"/>
                      <a:pt x="926" y="444"/>
                      <a:pt x="926" y="444"/>
                    </a:cubicBezTo>
                    <a:cubicBezTo>
                      <a:pt x="930" y="439"/>
                      <a:pt x="933" y="428"/>
                      <a:pt x="933" y="414"/>
                    </a:cubicBezTo>
                    <a:cubicBezTo>
                      <a:pt x="933" y="400"/>
                      <a:pt x="930" y="389"/>
                      <a:pt x="926" y="384"/>
                    </a:cubicBezTo>
                    <a:cubicBezTo>
                      <a:pt x="723" y="31"/>
                      <a:pt x="723" y="31"/>
                      <a:pt x="723" y="31"/>
                    </a:cubicBezTo>
                    <a:cubicBezTo>
                      <a:pt x="714" y="16"/>
                      <a:pt x="687" y="0"/>
                      <a:pt x="670" y="0"/>
                    </a:cubicBezTo>
                    <a:cubicBezTo>
                      <a:pt x="262" y="0"/>
                      <a:pt x="262" y="0"/>
                      <a:pt x="262" y="0"/>
                    </a:cubicBezTo>
                    <a:cubicBezTo>
                      <a:pt x="245" y="0"/>
                      <a:pt x="219" y="16"/>
                      <a:pt x="210" y="31"/>
                    </a:cubicBezTo>
                    <a:cubicBezTo>
                      <a:pt x="6" y="384"/>
                      <a:pt x="6" y="384"/>
                      <a:pt x="6" y="384"/>
                    </a:cubicBezTo>
                    <a:cubicBezTo>
                      <a:pt x="3" y="389"/>
                      <a:pt x="0" y="400"/>
                      <a:pt x="0" y="414"/>
                    </a:cubicBezTo>
                    <a:cubicBezTo>
                      <a:pt x="0" y="428"/>
                      <a:pt x="3" y="439"/>
                      <a:pt x="6" y="445"/>
                    </a:cubicBezTo>
                    <a:cubicBezTo>
                      <a:pt x="210" y="798"/>
                      <a:pt x="210" y="798"/>
                      <a:pt x="210" y="798"/>
                    </a:cubicBezTo>
                    <a:cubicBezTo>
                      <a:pt x="219" y="813"/>
                      <a:pt x="245" y="828"/>
                      <a:pt x="262" y="828"/>
                    </a:cubicBezTo>
                    <a:lnTo>
                      <a:pt x="670" y="828"/>
                    </a:lnTo>
                    <a:close/>
                    <a:moveTo>
                      <a:pt x="771" y="549"/>
                    </a:moveTo>
                    <a:cubicBezTo>
                      <a:pt x="759" y="542"/>
                      <a:pt x="755" y="527"/>
                      <a:pt x="762" y="515"/>
                    </a:cubicBezTo>
                    <a:cubicBezTo>
                      <a:pt x="820" y="414"/>
                      <a:pt x="820" y="414"/>
                      <a:pt x="820" y="414"/>
                    </a:cubicBezTo>
                    <a:cubicBezTo>
                      <a:pt x="762" y="313"/>
                      <a:pt x="762" y="313"/>
                      <a:pt x="762" y="313"/>
                    </a:cubicBezTo>
                    <a:cubicBezTo>
                      <a:pt x="755" y="301"/>
                      <a:pt x="759" y="287"/>
                      <a:pt x="771" y="280"/>
                    </a:cubicBezTo>
                    <a:cubicBezTo>
                      <a:pt x="783" y="273"/>
                      <a:pt x="798" y="277"/>
                      <a:pt x="804" y="289"/>
                    </a:cubicBezTo>
                    <a:cubicBezTo>
                      <a:pt x="877" y="414"/>
                      <a:pt x="877" y="414"/>
                      <a:pt x="877" y="414"/>
                    </a:cubicBezTo>
                    <a:cubicBezTo>
                      <a:pt x="804" y="540"/>
                      <a:pt x="804" y="540"/>
                      <a:pt x="804" y="540"/>
                    </a:cubicBezTo>
                    <a:cubicBezTo>
                      <a:pt x="800" y="547"/>
                      <a:pt x="792" y="552"/>
                      <a:pt x="783" y="552"/>
                    </a:cubicBezTo>
                    <a:cubicBezTo>
                      <a:pt x="779" y="552"/>
                      <a:pt x="775" y="551"/>
                      <a:pt x="771" y="549"/>
                    </a:cubicBez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defTabSz="914126">
                  <a:defRPr/>
                </a:pPr>
                <a:endParaRPr lang="zh-CN" altLang="en-US" kern="0" dirty="0">
                  <a:solidFill>
                    <a:prstClr val="white"/>
                  </a:solidFill>
                  <a:latin typeface="Arial" panose="020B0604020202020204" pitchFamily="34" charset="0"/>
                  <a:ea typeface="印品黑体" panose="00000500000000000000" pitchFamily="2" charset="-122"/>
                </a:endParaRPr>
              </a:p>
            </p:txBody>
          </p:sp>
          <p:sp>
            <p:nvSpPr>
              <p:cNvPr id="38" name="Freeform 12">
                <a:extLst>
                  <a:ext uri="{FF2B5EF4-FFF2-40B4-BE49-F238E27FC236}">
                    <a16:creationId xmlns:a16="http://schemas.microsoft.com/office/drawing/2014/main" id="{527965FC-2C2E-40A7-A388-13708EE327DE}"/>
                  </a:ext>
                </a:extLst>
              </p:cNvPr>
              <p:cNvSpPr>
                <a:spLocks/>
              </p:cNvSpPr>
              <p:nvPr/>
            </p:nvSpPr>
            <p:spPr bwMode="auto">
              <a:xfrm>
                <a:off x="1044379" y="1279221"/>
                <a:ext cx="1084588" cy="964085"/>
              </a:xfrm>
              <a:custGeom>
                <a:avLst/>
                <a:gdLst>
                  <a:gd name="T0" fmla="*/ 1116384 w 933"/>
                  <a:gd name="T1" fmla="*/ 1382761 h 828"/>
                  <a:gd name="T2" fmla="*/ 1204695 w 933"/>
                  <a:gd name="T3" fmla="*/ 1332661 h 828"/>
                  <a:gd name="T4" fmla="*/ 1542943 w 933"/>
                  <a:gd name="T5" fmla="*/ 741481 h 828"/>
                  <a:gd name="T6" fmla="*/ 1554607 w 933"/>
                  <a:gd name="T7" fmla="*/ 691381 h 828"/>
                  <a:gd name="T8" fmla="*/ 1542943 w 933"/>
                  <a:gd name="T9" fmla="*/ 641280 h 828"/>
                  <a:gd name="T10" fmla="*/ 1204695 w 933"/>
                  <a:gd name="T11" fmla="*/ 51770 h 828"/>
                  <a:gd name="T12" fmla="*/ 1116384 w 933"/>
                  <a:gd name="T13" fmla="*/ 0 h 828"/>
                  <a:gd name="T14" fmla="*/ 436556 w 933"/>
                  <a:gd name="T15" fmla="*/ 0 h 828"/>
                  <a:gd name="T16" fmla="*/ 349912 w 933"/>
                  <a:gd name="T17" fmla="*/ 51770 h 828"/>
                  <a:gd name="T18" fmla="*/ 9997 w 933"/>
                  <a:gd name="T19" fmla="*/ 641280 h 828"/>
                  <a:gd name="T20" fmla="*/ 0 w 933"/>
                  <a:gd name="T21" fmla="*/ 691381 h 828"/>
                  <a:gd name="T22" fmla="*/ 9997 w 933"/>
                  <a:gd name="T23" fmla="*/ 743151 h 828"/>
                  <a:gd name="T24" fmla="*/ 349912 w 933"/>
                  <a:gd name="T25" fmla="*/ 1332661 h 828"/>
                  <a:gd name="T26" fmla="*/ 436556 w 933"/>
                  <a:gd name="T27" fmla="*/ 1382761 h 828"/>
                  <a:gd name="T28" fmla="*/ 1116384 w 933"/>
                  <a:gd name="T29" fmla="*/ 1382761 h 8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3" h="828">
                    <a:moveTo>
                      <a:pt x="670" y="828"/>
                    </a:moveTo>
                    <a:cubicBezTo>
                      <a:pt x="687" y="828"/>
                      <a:pt x="714" y="813"/>
                      <a:pt x="723" y="798"/>
                    </a:cubicBezTo>
                    <a:cubicBezTo>
                      <a:pt x="926" y="444"/>
                      <a:pt x="926" y="444"/>
                      <a:pt x="926" y="444"/>
                    </a:cubicBezTo>
                    <a:cubicBezTo>
                      <a:pt x="930" y="439"/>
                      <a:pt x="933" y="428"/>
                      <a:pt x="933" y="414"/>
                    </a:cubicBezTo>
                    <a:cubicBezTo>
                      <a:pt x="933" y="400"/>
                      <a:pt x="930" y="389"/>
                      <a:pt x="926" y="384"/>
                    </a:cubicBezTo>
                    <a:cubicBezTo>
                      <a:pt x="723" y="31"/>
                      <a:pt x="723" y="31"/>
                      <a:pt x="723" y="31"/>
                    </a:cubicBezTo>
                    <a:cubicBezTo>
                      <a:pt x="714" y="16"/>
                      <a:pt x="687" y="0"/>
                      <a:pt x="670" y="0"/>
                    </a:cubicBezTo>
                    <a:cubicBezTo>
                      <a:pt x="262" y="0"/>
                      <a:pt x="262" y="0"/>
                      <a:pt x="262" y="0"/>
                    </a:cubicBezTo>
                    <a:cubicBezTo>
                      <a:pt x="245" y="0"/>
                      <a:pt x="219" y="16"/>
                      <a:pt x="210" y="31"/>
                    </a:cubicBezTo>
                    <a:cubicBezTo>
                      <a:pt x="6" y="384"/>
                      <a:pt x="6" y="384"/>
                      <a:pt x="6" y="384"/>
                    </a:cubicBezTo>
                    <a:cubicBezTo>
                      <a:pt x="3" y="389"/>
                      <a:pt x="0" y="400"/>
                      <a:pt x="0" y="414"/>
                    </a:cubicBezTo>
                    <a:cubicBezTo>
                      <a:pt x="0" y="428"/>
                      <a:pt x="3" y="439"/>
                      <a:pt x="6" y="445"/>
                    </a:cubicBezTo>
                    <a:cubicBezTo>
                      <a:pt x="210" y="798"/>
                      <a:pt x="210" y="798"/>
                      <a:pt x="210" y="798"/>
                    </a:cubicBezTo>
                    <a:cubicBezTo>
                      <a:pt x="219" y="813"/>
                      <a:pt x="245" y="828"/>
                      <a:pt x="262" y="828"/>
                    </a:cubicBezTo>
                    <a:lnTo>
                      <a:pt x="670" y="828"/>
                    </a:lnTo>
                    <a:close/>
                  </a:path>
                </a:pathLst>
              </a:custGeom>
              <a:noFill/>
              <a:ln w="222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68" tIns="34284" rIns="68568" bIns="34284"/>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grpSp>
        <p:sp>
          <p:nvSpPr>
            <p:cNvPr id="2" name="Hộp Văn bản 1">
              <a:extLst>
                <a:ext uri="{FF2B5EF4-FFF2-40B4-BE49-F238E27FC236}">
                  <a16:creationId xmlns:a16="http://schemas.microsoft.com/office/drawing/2014/main" id="{CEFC21FD-97AA-4184-BB37-ABBBBEF4DA95}"/>
                </a:ext>
              </a:extLst>
            </p:cNvPr>
            <p:cNvSpPr txBox="1"/>
            <p:nvPr/>
          </p:nvSpPr>
          <p:spPr>
            <a:xfrm>
              <a:off x="1112183" y="1151056"/>
              <a:ext cx="464663" cy="584775"/>
            </a:xfrm>
            <a:prstGeom prst="rect">
              <a:avLst/>
            </a:prstGeom>
            <a:noFill/>
          </p:spPr>
          <p:txBody>
            <a:bodyPr wrap="square" rtlCol="0">
              <a:spAutoFit/>
            </a:bodyPr>
            <a:lstStyle/>
            <a:p>
              <a:pPr algn="ctr"/>
              <a:r>
                <a:rPr lang="en-US" sz="3200" dirty="0" smtClean="0">
                  <a:solidFill>
                    <a:schemeClr val="accent4">
                      <a:lumMod val="75000"/>
                    </a:schemeClr>
                  </a:solidFill>
                </a:rPr>
                <a:t>1</a:t>
              </a:r>
              <a:endParaRPr lang="en-US" sz="3200" dirty="0">
                <a:solidFill>
                  <a:schemeClr val="accent4">
                    <a:lumMod val="75000"/>
                  </a:schemeClr>
                </a:solidFill>
              </a:endParaRPr>
            </a:p>
          </p:txBody>
        </p:sp>
      </p:grpSp>
      <p:grpSp>
        <p:nvGrpSpPr>
          <p:cNvPr id="23" name="组合 73">
            <a:extLst>
              <a:ext uri="{FF2B5EF4-FFF2-40B4-BE49-F238E27FC236}">
                <a16:creationId xmlns:a16="http://schemas.microsoft.com/office/drawing/2014/main" id="{E081895A-331D-466F-912F-DAD08AE9C494}"/>
              </a:ext>
            </a:extLst>
          </p:cNvPr>
          <p:cNvGrpSpPr/>
          <p:nvPr/>
        </p:nvGrpSpPr>
        <p:grpSpPr>
          <a:xfrm>
            <a:off x="290569" y="2485222"/>
            <a:ext cx="8626257" cy="2527310"/>
            <a:chOff x="4304043" y="1286668"/>
            <a:chExt cx="3837944" cy="2757793"/>
          </a:xfrm>
          <a:effectLst>
            <a:outerShdw blurRad="381000" dist="254000" dir="8100000" algn="tr" rotWithShape="0">
              <a:prstClr val="black">
                <a:alpha val="40000"/>
              </a:prstClr>
            </a:outerShdw>
          </a:effectLst>
        </p:grpSpPr>
        <p:sp>
          <p:nvSpPr>
            <p:cNvPr id="24" name="圆角矩形 74">
              <a:extLst>
                <a:ext uri="{FF2B5EF4-FFF2-40B4-BE49-F238E27FC236}">
                  <a16:creationId xmlns:a16="http://schemas.microsoft.com/office/drawing/2014/main" id="{17D96ED7-B31D-4E25-B961-CFB4DE25B1D7}"/>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dirty="0">
                <a:latin typeface="Arial" panose="020B0604020202020204" pitchFamily="34" charset="0"/>
                <a:ea typeface="印品黑体" panose="00000500000000000000" pitchFamily="2" charset="-122"/>
              </a:endParaRPr>
            </a:p>
          </p:txBody>
        </p:sp>
        <p:sp>
          <p:nvSpPr>
            <p:cNvPr id="26" name="圆角矩形 75">
              <a:extLst>
                <a:ext uri="{FF2B5EF4-FFF2-40B4-BE49-F238E27FC236}">
                  <a16:creationId xmlns:a16="http://schemas.microsoft.com/office/drawing/2014/main" id="{0ADC9454-47A3-47FE-9CE4-BB8A11F72DAE}"/>
                </a:ext>
              </a:extLst>
            </p:cNvPr>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dirty="0">
                <a:latin typeface="Arial" panose="020B0604020202020204" pitchFamily="34" charset="0"/>
                <a:ea typeface="印品黑体" panose="00000500000000000000" pitchFamily="2" charset="-122"/>
              </a:endParaRPr>
            </a:p>
          </p:txBody>
        </p:sp>
      </p:grpSp>
      <p:sp>
        <p:nvSpPr>
          <p:cNvPr id="39" name="矩形 76">
            <a:extLst>
              <a:ext uri="{FF2B5EF4-FFF2-40B4-BE49-F238E27FC236}">
                <a16:creationId xmlns:a16="http://schemas.microsoft.com/office/drawing/2014/main" id="{B52FE791-E09B-4BE5-9BC9-2C123516AA49}"/>
              </a:ext>
            </a:extLst>
          </p:cNvPr>
          <p:cNvSpPr/>
          <p:nvPr/>
        </p:nvSpPr>
        <p:spPr>
          <a:xfrm>
            <a:off x="527743" y="2783537"/>
            <a:ext cx="8300307" cy="2527311"/>
          </a:xfrm>
          <a:prstGeom prst="rect">
            <a:avLst/>
          </a:prstGeom>
          <a:no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Times New Roman" panose="02020603050405020304" pitchFamily="18" charset="0"/>
                <a:cs typeface="Times New Roman" panose="02020603050405020304" pitchFamily="18" charset="0"/>
              </a:rPr>
              <a:t>- </a:t>
            </a:r>
            <a:r>
              <a:rPr lang="vi-VN" dirty="0">
                <a:solidFill>
                  <a:schemeClr val="tx1"/>
                </a:solidFill>
                <a:latin typeface="Times New Roman" panose="02020603050405020304" pitchFamily="18" charset="0"/>
                <a:cs typeface="Times New Roman" panose="02020603050405020304" pitchFamily="18" charset="0"/>
              </a:rPr>
              <a:t>Dựa vào cấu tạo của thành tế bào, vi khuẩn được chia làm 2 nhóm: vi khuẩn Gram dương (Gr+), có thành dày bắt màu tím khi nhuộm Gram và vi khuẩn Gram âm (Gr-), có thành mỏng bắt màu đỏ khi nhuộm Gram.</a:t>
            </a: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 </a:t>
            </a:r>
            <a:r>
              <a:rPr lang="vi-VN" dirty="0">
                <a:solidFill>
                  <a:schemeClr val="tx1"/>
                </a:solidFill>
                <a:latin typeface="Times New Roman" panose="02020603050405020304" pitchFamily="18" charset="0"/>
                <a:cs typeface="Times New Roman" panose="02020603050405020304" pitchFamily="18" charset="0"/>
              </a:rPr>
              <a:t>Việc phân biệt được 2 nhóm vi khuẩn Gr</a:t>
            </a:r>
            <a:r>
              <a:rPr lang="vi-VN" baseline="30000" dirty="0">
                <a:solidFill>
                  <a:schemeClr val="tx1"/>
                </a:solidFill>
                <a:latin typeface="Times New Roman" panose="02020603050405020304" pitchFamily="18" charset="0"/>
                <a:cs typeface="Times New Roman" panose="02020603050405020304" pitchFamily="18" charset="0"/>
              </a:rPr>
              <a:t>-</a:t>
            </a:r>
            <a:r>
              <a:rPr lang="vi-VN" dirty="0">
                <a:solidFill>
                  <a:schemeClr val="tx1"/>
                </a:solidFill>
                <a:latin typeface="Times New Roman" panose="02020603050405020304" pitchFamily="18" charset="0"/>
                <a:cs typeface="Times New Roman" panose="02020603050405020304" pitchFamily="18" charset="0"/>
              </a:rPr>
              <a:t>, Gr</a:t>
            </a:r>
            <a:r>
              <a:rPr lang="vi-VN" baseline="30000" dirty="0">
                <a:solidFill>
                  <a:schemeClr val="tx1"/>
                </a:solidFill>
                <a:latin typeface="Times New Roman" panose="02020603050405020304" pitchFamily="18" charset="0"/>
                <a:cs typeface="Times New Roman" panose="02020603050405020304" pitchFamily="18" charset="0"/>
              </a:rPr>
              <a:t>+ </a:t>
            </a:r>
            <a:r>
              <a:rPr lang="vi-VN" dirty="0">
                <a:solidFill>
                  <a:schemeClr val="tx1"/>
                </a:solidFill>
                <a:latin typeface="Times New Roman" panose="02020603050405020304" pitchFamily="18" charset="0"/>
                <a:cs typeface="Times New Roman" panose="02020603050405020304" pitchFamily="18" charset="0"/>
              </a:rPr>
              <a:t>có ý nghĩa to lớn đối với y học: Thành tế bào ảnh hưởng đến mức độ mẫn cảm của vi khuẩn đối với kháng sinh. Do đó, căn cứ vào đặc điểm của thành tế bào ở 2 nhóm vi khuẩn, người ta có thể sử dụng loại kháng sinh phù hợp.</a:t>
            </a:r>
            <a:endParaRPr lang="zh-CN" altLang="en-US" sz="2800" dirty="0">
              <a:solidFill>
                <a:schemeClr val="tx1"/>
              </a:solidFill>
              <a:latin typeface="Times New Roman" panose="02020603050405020304" pitchFamily="18" charset="0"/>
              <a:ea typeface="印品黑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3871280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p:bldP spid="39" grpId="0"/>
    </p:bldLst>
  </p:timing>
  <p:extLst mod="1">
    <p:ext uri="{E180D4A7-C9FB-4DFB-919C-405C955672EB}">
      <p14:showEvtLst xmlns:p14="http://schemas.microsoft.com/office/powerpoint/2010/main">
        <p14:playEvt time="0" objId="30"/>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文本框 31"/>
          <p:cNvSpPr>
            <a:spLocks noChangeArrowheads="1"/>
          </p:cNvSpPr>
          <p:nvPr/>
        </p:nvSpPr>
        <p:spPr bwMode="auto">
          <a:xfrm>
            <a:off x="3331242" y="124234"/>
            <a:ext cx="2481517" cy="55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prstTxWarp prst="textNoShape">
              <a:avLst/>
            </a:prstTxWarp>
            <a:spAutoFit/>
          </a:bodyPr>
          <a:lstStyle/>
          <a:p>
            <a:pPr algn="ctr" defTabSz="913762" fontAlgn="base">
              <a:spcBef>
                <a:spcPct val="0"/>
              </a:spcBef>
              <a:spcAft>
                <a:spcPct val="0"/>
              </a:spcAft>
              <a:defRPr/>
            </a:pPr>
            <a:r>
              <a:rPr lang="en-US" altLang="zh-CN" sz="2999" kern="0">
                <a:solidFill>
                  <a:srgbClr val="FFFFFF">
                    <a:lumMod val="50000"/>
                  </a:srgbClr>
                </a:solidFill>
                <a:latin typeface="Arial" panose="020B0604020202020204" pitchFamily="34" charset="0"/>
                <a:ea typeface="印品黑体" panose="00000500000000000000" pitchFamily="2" charset="-122"/>
                <a:cs typeface="宋体" pitchFamily="2" charset="-122"/>
              </a:rPr>
              <a:t>NỘI DUNG</a:t>
            </a:r>
            <a:endParaRPr lang="zh-CN" altLang="en-US" sz="2999" kern="0" dirty="0">
              <a:solidFill>
                <a:srgbClr val="FFFFFF">
                  <a:lumMod val="50000"/>
                </a:srgbClr>
              </a:solidFill>
              <a:latin typeface="Arial" panose="020B0604020202020204" pitchFamily="34" charset="0"/>
              <a:ea typeface="印品黑体" panose="00000500000000000000" pitchFamily="2" charset="-122"/>
              <a:cs typeface="宋体" pitchFamily="2" charset="-122"/>
            </a:endParaRPr>
          </a:p>
        </p:txBody>
      </p:sp>
      <p:grpSp>
        <p:nvGrpSpPr>
          <p:cNvPr id="160" name="组合 159"/>
          <p:cNvGrpSpPr/>
          <p:nvPr/>
        </p:nvGrpSpPr>
        <p:grpSpPr>
          <a:xfrm>
            <a:off x="4058097" y="781573"/>
            <a:ext cx="1027808" cy="45705"/>
            <a:chOff x="688893" y="2574256"/>
            <a:chExt cx="7739508" cy="81111"/>
          </a:xfrm>
        </p:grpSpPr>
        <p:sp>
          <p:nvSpPr>
            <p:cNvPr id="161"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162"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163"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164"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165"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grpSp>
      <p:grpSp>
        <p:nvGrpSpPr>
          <p:cNvPr id="76" name="组合 75"/>
          <p:cNvGrpSpPr/>
          <p:nvPr/>
        </p:nvGrpSpPr>
        <p:grpSpPr>
          <a:xfrm>
            <a:off x="6372200" y="1142985"/>
            <a:ext cx="1353682" cy="1191416"/>
            <a:chOff x="2220443" y="2306787"/>
            <a:chExt cx="1636825" cy="1440620"/>
          </a:xfrm>
        </p:grpSpPr>
        <p:sp>
          <p:nvSpPr>
            <p:cNvPr id="80" name="Freeform 5"/>
            <p:cNvSpPr>
              <a:spLocks/>
            </p:cNvSpPr>
            <p:nvPr/>
          </p:nvSpPr>
          <p:spPr bwMode="auto">
            <a:xfrm>
              <a:off x="2220443" y="2306787"/>
              <a:ext cx="1636825" cy="144062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a:defRPr/>
              </a:pPr>
              <a:endParaRPr lang="zh-CN" altLang="en-US" sz="1798" kern="0" dirty="0">
                <a:solidFill>
                  <a:prstClr val="white"/>
                </a:solidFill>
                <a:latin typeface="Arial" panose="020B0604020202020204" pitchFamily="34" charset="0"/>
                <a:ea typeface="印品黑体" panose="00000500000000000000" pitchFamily="2" charset="-122"/>
              </a:endParaRPr>
            </a:p>
          </p:txBody>
        </p:sp>
        <p:sp>
          <p:nvSpPr>
            <p:cNvPr id="81" name="Freeform 5"/>
            <p:cNvSpPr>
              <a:spLocks/>
            </p:cNvSpPr>
            <p:nvPr/>
          </p:nvSpPr>
          <p:spPr bwMode="auto">
            <a:xfrm>
              <a:off x="2323330" y="2397340"/>
              <a:ext cx="1431052" cy="125951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8575" cap="flat">
              <a:noFill/>
              <a:prstDash val="solid"/>
              <a:miter lim="800000"/>
              <a:headEnd/>
              <a:tailEnd/>
            </a:ln>
            <a:effectLst>
              <a:innerShdw blurRad="152400" dist="76200" dir="13500000">
                <a:prstClr val="black">
                  <a:alpha val="28000"/>
                </a:prstClr>
              </a:innerShdw>
            </a:effectLst>
          </p:spPr>
          <p:txBody>
            <a:bodyPr lIns="68568" tIns="34284" rIns="68568" bIns="34284"/>
            <a:lstStyle/>
            <a:p>
              <a:pPr>
                <a:defRPr/>
              </a:pPr>
              <a:endParaRPr lang="zh-CN" altLang="en-US" sz="1798" dirty="0">
                <a:latin typeface="Arial" panose="020B0604020202020204" pitchFamily="34" charset="0"/>
                <a:ea typeface="印品黑体" panose="00000500000000000000" pitchFamily="2" charset="-122"/>
              </a:endParaRPr>
            </a:p>
          </p:txBody>
        </p:sp>
      </p:grpSp>
      <p:sp>
        <p:nvSpPr>
          <p:cNvPr id="84" name="Rectangle 4"/>
          <p:cNvSpPr txBox="1">
            <a:spLocks noChangeArrowheads="1"/>
          </p:cNvSpPr>
          <p:nvPr/>
        </p:nvSpPr>
        <p:spPr bwMode="auto">
          <a:xfrm>
            <a:off x="5320849" y="2497431"/>
            <a:ext cx="3456384" cy="83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4" rIns="68550" bIns="34274" numCol="1" anchor="ctr" anchorCtr="0" compatLnSpc="1">
            <a:prstTxWarp prst="textNoShape">
              <a:avLst/>
            </a:prstTxWarp>
          </a:bodyPr>
          <a:lstStyle>
            <a:defPPr>
              <a:defRPr lang="zh-CN"/>
            </a:defPPr>
            <a:lvl1pPr indent="0" algn="ctr">
              <a:lnSpc>
                <a:spcPct val="150000"/>
              </a:lnSpc>
              <a:buFontTx/>
              <a:buNone/>
              <a:defRPr sz="2400" b="0" kern="0">
                <a:solidFill>
                  <a:schemeClr val="tx1">
                    <a:lumMod val="75000"/>
                    <a:lumOff val="25000"/>
                  </a:schemeClr>
                </a:solidFill>
                <a:latin typeface="Arial" panose="020B0604020202020204" pitchFamily="34" charset="0"/>
                <a:ea typeface="印品黑体" panose="00000500000000000000" pitchFamily="2" charset="-122"/>
                <a:cs typeface="+mj-cs"/>
              </a:defRPr>
            </a:lvl1pPr>
            <a:lvl2pPr marL="742950" indent="-285750" eaLnBrk="0" hangingPunct="0">
              <a:spcBef>
                <a:spcPct val="20000"/>
              </a:spcBef>
              <a:buChar char="–"/>
              <a:defRPr sz="2000">
                <a:ea typeface="仿宋_GB2312" pitchFamily="49" charset="-122"/>
              </a:defRPr>
            </a:lvl2pPr>
            <a:lvl3pPr marL="1143000" indent="-228600" eaLnBrk="0" hangingPunct="0">
              <a:spcBef>
                <a:spcPct val="20000"/>
              </a:spcBef>
              <a:buChar char="•"/>
              <a:defRPr sz="2400"/>
            </a:lvl3pPr>
            <a:lvl4pPr marL="1600200" indent="-228600" eaLnBrk="0" hangingPunct="0">
              <a:spcBef>
                <a:spcPct val="20000"/>
              </a:spcBef>
              <a:buChar char="–"/>
              <a:defRPr sz="2000"/>
            </a:lvl4pPr>
            <a:lvl5pPr marL="2057400" indent="-228600" eaLnBrk="0" hangingPunct="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zh-CN" dirty="0">
                <a:latin typeface="Times New Roman" panose="02020603050405020304" pitchFamily="18" charset="0"/>
                <a:cs typeface="Times New Roman" panose="02020603050405020304" pitchFamily="18" charset="0"/>
              </a:rPr>
              <a:t>Cấu tạo tế bào nhân sơ</a:t>
            </a:r>
            <a:endParaRPr lang="zh-CN" altLang="en-US" dirty="0">
              <a:latin typeface="Times New Roman" panose="02020603050405020304" pitchFamily="18" charset="0"/>
              <a:cs typeface="Times New Roman" panose="02020603050405020304" pitchFamily="18" charset="0"/>
            </a:endParaRPr>
          </a:p>
        </p:txBody>
      </p:sp>
      <p:sp>
        <p:nvSpPr>
          <p:cNvPr id="107" name="Rectangle 4"/>
          <p:cNvSpPr txBox="1">
            <a:spLocks noChangeArrowheads="1"/>
          </p:cNvSpPr>
          <p:nvPr/>
        </p:nvSpPr>
        <p:spPr bwMode="auto">
          <a:xfrm>
            <a:off x="282368" y="2259512"/>
            <a:ext cx="4702736" cy="1326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4" rIns="68550" bIns="34274"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nSpc>
                <a:spcPct val="150000"/>
              </a:lnSpc>
              <a:defRPr/>
            </a:pPr>
            <a:r>
              <a:rPr lang="en-US" altLang="zh-CN" sz="2400" b="0" kern="0" dirty="0">
                <a:solidFill>
                  <a:schemeClr val="tx1">
                    <a:lumMod val="75000"/>
                    <a:lumOff val="25000"/>
                  </a:schemeClr>
                </a:solidFill>
                <a:latin typeface="Times New Roman" panose="02020603050405020304" pitchFamily="18" charset="0"/>
                <a:ea typeface="印品黑体" panose="00000500000000000000" pitchFamily="2" charset="-122"/>
                <a:cs typeface="Times New Roman" panose="02020603050405020304" pitchFamily="18" charset="0"/>
              </a:rPr>
              <a:t>Đặc điểm chung của tế bào nhân sơ</a:t>
            </a:r>
            <a:endParaRPr lang="zh-CN" altLang="en-US" sz="2400" b="0" kern="0" dirty="0">
              <a:solidFill>
                <a:schemeClr val="tx1">
                  <a:lumMod val="75000"/>
                  <a:lumOff val="25000"/>
                </a:schemeClr>
              </a:solidFill>
              <a:latin typeface="Times New Roman" panose="02020603050405020304" pitchFamily="18" charset="0"/>
              <a:ea typeface="印品黑体" panose="00000500000000000000" pitchFamily="2" charset="-122"/>
              <a:cs typeface="Times New Roman" panose="02020603050405020304" pitchFamily="18" charset="0"/>
            </a:endParaRPr>
          </a:p>
        </p:txBody>
      </p:sp>
      <p:grpSp>
        <p:nvGrpSpPr>
          <p:cNvPr id="3" name="Nhóm 2">
            <a:extLst>
              <a:ext uri="{FF2B5EF4-FFF2-40B4-BE49-F238E27FC236}">
                <a16:creationId xmlns:a16="http://schemas.microsoft.com/office/drawing/2014/main" id="{AABCDB96-B4C5-4E9A-82C6-4263D1D6C7DD}"/>
              </a:ext>
            </a:extLst>
          </p:cNvPr>
          <p:cNvGrpSpPr/>
          <p:nvPr/>
        </p:nvGrpSpPr>
        <p:grpSpPr>
          <a:xfrm>
            <a:off x="1763688" y="1142985"/>
            <a:ext cx="1353682" cy="1191416"/>
            <a:chOff x="3895160" y="1605246"/>
            <a:chExt cx="1353682" cy="1191416"/>
          </a:xfrm>
        </p:grpSpPr>
        <p:grpSp>
          <p:nvGrpSpPr>
            <p:cNvPr id="98" name="组合 97"/>
            <p:cNvGrpSpPr/>
            <p:nvPr/>
          </p:nvGrpSpPr>
          <p:grpSpPr>
            <a:xfrm>
              <a:off x="3895160" y="1605246"/>
              <a:ext cx="1353682" cy="1191416"/>
              <a:chOff x="3754382" y="1451484"/>
              <a:chExt cx="1636825" cy="1440620"/>
            </a:xfrm>
          </p:grpSpPr>
          <p:sp>
            <p:nvSpPr>
              <p:cNvPr id="103" name="Freeform 5"/>
              <p:cNvSpPr>
                <a:spLocks/>
              </p:cNvSpPr>
              <p:nvPr/>
            </p:nvSpPr>
            <p:spPr bwMode="auto">
              <a:xfrm>
                <a:off x="3754382" y="1451484"/>
                <a:ext cx="1636825" cy="144062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68" tIns="34284" rIns="68568" bIns="34284" anchor="ctr"/>
              <a:lstStyle/>
              <a:p>
                <a:pPr algn="ctr">
                  <a:defRPr/>
                </a:pPr>
                <a:endParaRPr lang="zh-CN" altLang="en-US" sz="1798" kern="0" dirty="0">
                  <a:solidFill>
                    <a:prstClr val="white"/>
                  </a:solidFill>
                  <a:latin typeface="Arial" panose="020B0604020202020204" pitchFamily="34" charset="0"/>
                  <a:ea typeface="印品黑体" panose="00000500000000000000" pitchFamily="2" charset="-122"/>
                </a:endParaRPr>
              </a:p>
            </p:txBody>
          </p:sp>
          <p:sp>
            <p:nvSpPr>
              <p:cNvPr id="104" name="Freeform 5"/>
              <p:cNvSpPr>
                <a:spLocks/>
              </p:cNvSpPr>
              <p:nvPr/>
            </p:nvSpPr>
            <p:spPr bwMode="auto">
              <a:xfrm>
                <a:off x="3857268" y="1542037"/>
                <a:ext cx="1431052" cy="125951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headEnd/>
                <a:tailEnd/>
              </a:ln>
              <a:effectLst>
                <a:innerShdw blurRad="152400" dist="76200" dir="13500000">
                  <a:prstClr val="black">
                    <a:alpha val="28000"/>
                  </a:prstClr>
                </a:innerShdw>
              </a:effectLst>
            </p:spPr>
            <p:txBody>
              <a:bodyPr lIns="68568" tIns="34284" rIns="68568" bIns="34284"/>
              <a:lstStyle/>
              <a:p>
                <a:pPr>
                  <a:defRPr/>
                </a:pPr>
                <a:endParaRPr lang="zh-CN" altLang="en-US" sz="1798" dirty="0">
                  <a:latin typeface="Arial" panose="020B0604020202020204" pitchFamily="34" charset="0"/>
                  <a:ea typeface="印品黑体" panose="00000500000000000000" pitchFamily="2" charset="-122"/>
                </a:endParaRPr>
              </a:p>
            </p:txBody>
          </p:sp>
        </p:grpSp>
        <p:sp>
          <p:nvSpPr>
            <p:cNvPr id="2" name="Hình chữ nhật 1">
              <a:extLst>
                <a:ext uri="{FF2B5EF4-FFF2-40B4-BE49-F238E27FC236}">
                  <a16:creationId xmlns:a16="http://schemas.microsoft.com/office/drawing/2014/main" id="{07074F70-3959-4C61-951F-399BD1B62DC6}"/>
                </a:ext>
              </a:extLst>
            </p:cNvPr>
            <p:cNvSpPr/>
            <p:nvPr/>
          </p:nvSpPr>
          <p:spPr>
            <a:xfrm>
              <a:off x="4262476" y="1923678"/>
              <a:ext cx="617572" cy="526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I</a:t>
              </a:r>
            </a:p>
          </p:txBody>
        </p:sp>
      </p:grpSp>
      <p:sp>
        <p:nvSpPr>
          <p:cNvPr id="61" name="Hình chữ nhật 60">
            <a:extLst>
              <a:ext uri="{FF2B5EF4-FFF2-40B4-BE49-F238E27FC236}">
                <a16:creationId xmlns:a16="http://schemas.microsoft.com/office/drawing/2014/main" id="{4707D82A-188F-4FA5-8EFE-923C3AE9FFF2}"/>
              </a:ext>
            </a:extLst>
          </p:cNvPr>
          <p:cNvSpPr/>
          <p:nvPr/>
        </p:nvSpPr>
        <p:spPr>
          <a:xfrm>
            <a:off x="6740255" y="1588915"/>
            <a:ext cx="617572" cy="526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II</a:t>
            </a:r>
          </a:p>
        </p:txBody>
      </p:sp>
    </p:spTree>
    <p:extLst>
      <p:ext uri="{BB962C8B-B14F-4D97-AF65-F5344CB8AC3E}">
        <p14:creationId xmlns:p14="http://schemas.microsoft.com/office/powerpoint/2010/main" val="19500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5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wipe(left)">
                                          <p:cBhvr>
                                            <p:cTn id="12" dur="5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14:presetBounceEnd="54000">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14:bounceEnd="54000">
                                          <p:cBhvr additive="base">
                                            <p:cTn id="17" dur="50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8" dur="500" fill="hold"/>
                                            <p:tgtEl>
                                              <p:spTgt spid="76"/>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left)">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10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wipe(left)">
                                          <p:cBhvr>
                                            <p:cTn id="12" dur="5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additive="base">
                                            <p:cTn id="17" dur="500" fill="hold"/>
                                            <p:tgtEl>
                                              <p:spTgt spid="76"/>
                                            </p:tgtEl>
                                            <p:attrNameLst>
                                              <p:attrName>ppt_x</p:attrName>
                                            </p:attrNameLst>
                                          </p:cBhvr>
                                          <p:tavLst>
                                            <p:tav tm="0">
                                              <p:val>
                                                <p:strVal val="#ppt_x"/>
                                              </p:val>
                                            </p:tav>
                                            <p:tav tm="100000">
                                              <p:val>
                                                <p:strVal val="#ppt_x"/>
                                              </p:val>
                                            </p:tav>
                                          </p:tavLst>
                                        </p:anim>
                                        <p:anim calcmode="lin" valueType="num">
                                          <p:cBhvr additive="base">
                                            <p:cTn id="18" dur="500" fill="hold"/>
                                            <p:tgtEl>
                                              <p:spTgt spid="76"/>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left)">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107" grpId="0"/>
        </p:bldLst>
      </p:timing>
    </mc:Fallback>
  </mc:AlternateContent>
  <p:extLst mod="1">
    <p:ext uri="{E180D4A7-C9FB-4DFB-919C-405C955672EB}">
      <p14:showEvtLst xmlns:p14="http://schemas.microsoft.com/office/powerpoint/2010/main">
        <p14:playEvt time="0" objId="30"/>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1470"/>
            <a:ext cx="7992888" cy="646331"/>
          </a:xfrm>
          <a:prstGeom prst="rect">
            <a:avLst/>
          </a:prstGeom>
          <a:noFill/>
        </p:spPr>
        <p:txBody>
          <a:bodyPr wrap="square" rtlCol="0">
            <a:sp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BÀI 7 : TẾ BÀO NHÂN SƠ</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7504" y="771550"/>
            <a:ext cx="792088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I. ĐẶC ĐIỂM CHUNG CỦA TẾ BÀO NHÂN SƠ</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279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45">
            <a:extLst>
              <a:ext uri="{FF2B5EF4-FFF2-40B4-BE49-F238E27FC236}">
                <a16:creationId xmlns:a16="http://schemas.microsoft.com/office/drawing/2014/main" id="{B3859F07-7C11-43B9-92CE-DA5068FF8FF7}"/>
              </a:ext>
            </a:extLst>
          </p:cNvPr>
          <p:cNvCxnSpPr/>
          <p:nvPr/>
        </p:nvCxnSpPr>
        <p:spPr>
          <a:xfrm>
            <a:off x="2439058" y="569531"/>
            <a:ext cx="5560884" cy="0"/>
          </a:xfrm>
          <a:prstGeom prst="line">
            <a:avLst/>
          </a:prstGeom>
          <a:noFill/>
          <a:ln w="9525" cap="flat" cmpd="sng" algn="ctr">
            <a:solidFill>
              <a:srgbClr val="FFFFFF">
                <a:lumMod val="50000"/>
              </a:srgbClr>
            </a:solidFill>
            <a:prstDash val="solid"/>
          </a:ln>
          <a:effectLst/>
        </p:spPr>
      </p:cxnSp>
      <p:grpSp>
        <p:nvGrpSpPr>
          <p:cNvPr id="29" name="Nhóm 28">
            <a:extLst>
              <a:ext uri="{FF2B5EF4-FFF2-40B4-BE49-F238E27FC236}">
                <a16:creationId xmlns:a16="http://schemas.microsoft.com/office/drawing/2014/main" id="{064014FF-B617-4AD7-AAB4-F0F7302E2ABA}"/>
              </a:ext>
            </a:extLst>
          </p:cNvPr>
          <p:cNvGrpSpPr/>
          <p:nvPr/>
        </p:nvGrpSpPr>
        <p:grpSpPr>
          <a:xfrm>
            <a:off x="260646" y="130968"/>
            <a:ext cx="4167338" cy="484268"/>
            <a:chOff x="260646" y="130968"/>
            <a:chExt cx="4167338" cy="484268"/>
          </a:xfrm>
        </p:grpSpPr>
        <p:sp>
          <p:nvSpPr>
            <p:cNvPr id="30" name="矩形 3">
              <a:extLst>
                <a:ext uri="{FF2B5EF4-FFF2-40B4-BE49-F238E27FC236}">
                  <a16:creationId xmlns:a16="http://schemas.microsoft.com/office/drawing/2014/main" id="{8D09D788-4DD4-47DC-B767-E7F22FE4E34A}"/>
                </a:ext>
              </a:extLst>
            </p:cNvPr>
            <p:cNvSpPr>
              <a:spLocks noChangeArrowheads="1"/>
            </p:cNvSpPr>
            <p:nvPr/>
          </p:nvSpPr>
          <p:spPr bwMode="auto">
            <a:xfrm>
              <a:off x="260646" y="130968"/>
              <a:ext cx="4167338"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defTabSz="914126">
                <a:defRPr/>
              </a:pP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ĐẶC ĐIỂM KÍCH TH</a:t>
              </a:r>
              <a:r>
                <a:rPr lang="vi-VN"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Ư</a:t>
              </a: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ỚC</a:t>
              </a:r>
              <a:endParaRPr lang="zh-CN" altLang="en-US"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endParaRPr>
            </a:p>
          </p:txBody>
        </p:sp>
        <p:grpSp>
          <p:nvGrpSpPr>
            <p:cNvPr id="31" name="组合 52">
              <a:extLst>
                <a:ext uri="{FF2B5EF4-FFF2-40B4-BE49-F238E27FC236}">
                  <a16:creationId xmlns:a16="http://schemas.microsoft.com/office/drawing/2014/main" id="{4891B45C-A5A3-4285-BE77-35816C137356}"/>
                </a:ext>
              </a:extLst>
            </p:cNvPr>
            <p:cNvGrpSpPr/>
            <p:nvPr/>
          </p:nvGrpSpPr>
          <p:grpSpPr>
            <a:xfrm>
              <a:off x="260646" y="569531"/>
              <a:ext cx="1027808" cy="45705"/>
              <a:chOff x="688893" y="2574256"/>
              <a:chExt cx="7739508" cy="81111"/>
            </a:xfrm>
          </p:grpSpPr>
          <p:sp>
            <p:nvSpPr>
              <p:cNvPr id="32" name="Rectangle 4">
                <a:extLst>
                  <a:ext uri="{FF2B5EF4-FFF2-40B4-BE49-F238E27FC236}">
                    <a16:creationId xmlns:a16="http://schemas.microsoft.com/office/drawing/2014/main" id="{F2CC835D-CC57-47D4-905F-B4B776956EF1}"/>
                  </a:ext>
                </a:extLst>
              </p:cNvPr>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3" name="Rectangle 5">
                <a:extLst>
                  <a:ext uri="{FF2B5EF4-FFF2-40B4-BE49-F238E27FC236}">
                    <a16:creationId xmlns:a16="http://schemas.microsoft.com/office/drawing/2014/main" id="{1544BC5E-7F6C-418B-92D4-33BB96FB90E3}"/>
                  </a:ext>
                </a:extLst>
              </p:cNvPr>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4" name="Rectangle 6">
                <a:extLst>
                  <a:ext uri="{FF2B5EF4-FFF2-40B4-BE49-F238E27FC236}">
                    <a16:creationId xmlns:a16="http://schemas.microsoft.com/office/drawing/2014/main" id="{8614A9F2-0FF9-4675-8507-3BCDDB259186}"/>
                  </a:ext>
                </a:extLst>
              </p:cNvPr>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5" name="Rectangle 7">
                <a:extLst>
                  <a:ext uri="{FF2B5EF4-FFF2-40B4-BE49-F238E27FC236}">
                    <a16:creationId xmlns:a16="http://schemas.microsoft.com/office/drawing/2014/main" id="{D2FAB124-B6A2-4192-89C7-8061CEA57DBE}"/>
                  </a:ext>
                </a:extLst>
              </p:cNvPr>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6" name="Rectangle 8">
                <a:extLst>
                  <a:ext uri="{FF2B5EF4-FFF2-40B4-BE49-F238E27FC236}">
                    <a16:creationId xmlns:a16="http://schemas.microsoft.com/office/drawing/2014/main" id="{E0255688-ED00-4296-9310-62DBC9813B5A}"/>
                  </a:ext>
                </a:extLst>
              </p:cNvPr>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grpSp>
      </p:grpSp>
      <p:grpSp>
        <p:nvGrpSpPr>
          <p:cNvPr id="24" name="Nhóm 23">
            <a:extLst>
              <a:ext uri="{FF2B5EF4-FFF2-40B4-BE49-F238E27FC236}">
                <a16:creationId xmlns:a16="http://schemas.microsoft.com/office/drawing/2014/main" id="{7E628477-EE9B-49C3-B36F-5725B48C6F27}"/>
              </a:ext>
            </a:extLst>
          </p:cNvPr>
          <p:cNvGrpSpPr/>
          <p:nvPr/>
        </p:nvGrpSpPr>
        <p:grpSpPr>
          <a:xfrm>
            <a:off x="19544" y="4266372"/>
            <a:ext cx="8246745" cy="438564"/>
            <a:chOff x="19544" y="4266372"/>
            <a:chExt cx="8246745" cy="438564"/>
          </a:xfrm>
        </p:grpSpPr>
        <p:sp>
          <p:nvSpPr>
            <p:cNvPr id="2" name="Hình chữ nhật 1">
              <a:extLst>
                <a:ext uri="{FF2B5EF4-FFF2-40B4-BE49-F238E27FC236}">
                  <a16:creationId xmlns:a16="http://schemas.microsoft.com/office/drawing/2014/main" id="{E32DA352-350F-4134-BB64-6F1225B9183D}"/>
                </a:ext>
              </a:extLst>
            </p:cNvPr>
            <p:cNvSpPr/>
            <p:nvPr/>
          </p:nvSpPr>
          <p:spPr>
            <a:xfrm>
              <a:off x="19544" y="4266372"/>
              <a:ext cx="8246745" cy="43856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9" name="矩形 3">
              <a:extLst>
                <a:ext uri="{FF2B5EF4-FFF2-40B4-BE49-F238E27FC236}">
                  <a16:creationId xmlns:a16="http://schemas.microsoft.com/office/drawing/2014/main" id="{1E00BB47-AD49-4C76-BFA4-FD456260FB77}"/>
                </a:ext>
              </a:extLst>
            </p:cNvPr>
            <p:cNvSpPr>
              <a:spLocks noChangeArrowheads="1"/>
            </p:cNvSpPr>
            <p:nvPr/>
          </p:nvSpPr>
          <p:spPr bwMode="auto">
            <a:xfrm>
              <a:off x="2338707" y="4297150"/>
              <a:ext cx="4167338"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2000" kern="0">
                  <a:solidFill>
                    <a:schemeClr val="bg1"/>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Kính hiển vi điện tử</a:t>
              </a:r>
              <a:endParaRPr lang="zh-CN" altLang="en-US" sz="2000" kern="0" dirty="0">
                <a:solidFill>
                  <a:schemeClr val="bg1"/>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endParaRPr>
            </a:p>
          </p:txBody>
        </p:sp>
      </p:grpSp>
      <p:grpSp>
        <p:nvGrpSpPr>
          <p:cNvPr id="23" name="Nhóm 22">
            <a:extLst>
              <a:ext uri="{FF2B5EF4-FFF2-40B4-BE49-F238E27FC236}">
                <a16:creationId xmlns:a16="http://schemas.microsoft.com/office/drawing/2014/main" id="{5CA52BF3-DB30-45A2-9C11-AC5D21D8880F}"/>
              </a:ext>
            </a:extLst>
          </p:cNvPr>
          <p:cNvGrpSpPr/>
          <p:nvPr/>
        </p:nvGrpSpPr>
        <p:grpSpPr>
          <a:xfrm>
            <a:off x="4427984" y="4704936"/>
            <a:ext cx="4735560" cy="438564"/>
            <a:chOff x="4427984" y="4704936"/>
            <a:chExt cx="4735560" cy="438564"/>
          </a:xfrm>
        </p:grpSpPr>
        <p:sp>
          <p:nvSpPr>
            <p:cNvPr id="38" name="Hình chữ nhật 37">
              <a:extLst>
                <a:ext uri="{FF2B5EF4-FFF2-40B4-BE49-F238E27FC236}">
                  <a16:creationId xmlns:a16="http://schemas.microsoft.com/office/drawing/2014/main" id="{EDD97D87-5948-47B8-BEFA-5E00ABF1021B}"/>
                </a:ext>
              </a:extLst>
            </p:cNvPr>
            <p:cNvSpPr/>
            <p:nvPr/>
          </p:nvSpPr>
          <p:spPr>
            <a:xfrm>
              <a:off x="4427984" y="4704936"/>
              <a:ext cx="4735560" cy="43856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矩形 3">
              <a:extLst>
                <a:ext uri="{FF2B5EF4-FFF2-40B4-BE49-F238E27FC236}">
                  <a16:creationId xmlns:a16="http://schemas.microsoft.com/office/drawing/2014/main" id="{2E72D6DA-D74F-4EA6-BF21-7599731A4E4E}"/>
                </a:ext>
              </a:extLst>
            </p:cNvPr>
            <p:cNvSpPr>
              <a:spLocks noChangeArrowheads="1"/>
            </p:cNvSpPr>
            <p:nvPr/>
          </p:nvSpPr>
          <p:spPr bwMode="auto">
            <a:xfrm>
              <a:off x="4712095" y="4753306"/>
              <a:ext cx="4167338"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2000" kern="0" dirty="0">
                  <a:solidFill>
                    <a:schemeClr val="bg1"/>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Kính hiển vi quang học</a:t>
              </a:r>
              <a:endParaRPr lang="zh-CN" altLang="en-US" sz="2000" kern="0" dirty="0">
                <a:solidFill>
                  <a:schemeClr val="bg1"/>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endParaRPr>
            </a:p>
          </p:txBody>
        </p:sp>
      </p:grpSp>
      <p:grpSp>
        <p:nvGrpSpPr>
          <p:cNvPr id="12" name="Nhóm 11">
            <a:extLst>
              <a:ext uri="{FF2B5EF4-FFF2-40B4-BE49-F238E27FC236}">
                <a16:creationId xmlns:a16="http://schemas.microsoft.com/office/drawing/2014/main" id="{E2E86546-D8DC-4BF1-B7EB-F3785804B8CF}"/>
              </a:ext>
            </a:extLst>
          </p:cNvPr>
          <p:cNvGrpSpPr/>
          <p:nvPr/>
        </p:nvGrpSpPr>
        <p:grpSpPr>
          <a:xfrm>
            <a:off x="78493" y="2782741"/>
            <a:ext cx="853929" cy="1474661"/>
            <a:chOff x="-3404" y="2791711"/>
            <a:chExt cx="853929" cy="1474661"/>
          </a:xfrm>
        </p:grpSpPr>
        <p:cxnSp>
          <p:nvCxnSpPr>
            <p:cNvPr id="5" name="Đường kết nối Mũi tên Thẳng 4">
              <a:extLst>
                <a:ext uri="{FF2B5EF4-FFF2-40B4-BE49-F238E27FC236}">
                  <a16:creationId xmlns:a16="http://schemas.microsoft.com/office/drawing/2014/main" id="{109CB28A-E2EA-422B-9B2B-91B1618AF2B5}"/>
                </a:ext>
              </a:extLst>
            </p:cNvPr>
            <p:cNvCxnSpPr/>
            <p:nvPr/>
          </p:nvCxnSpPr>
          <p:spPr>
            <a:xfrm flipV="1">
              <a:off x="423560" y="3291830"/>
              <a:ext cx="0" cy="974542"/>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矩形 3">
              <a:extLst>
                <a:ext uri="{FF2B5EF4-FFF2-40B4-BE49-F238E27FC236}">
                  <a16:creationId xmlns:a16="http://schemas.microsoft.com/office/drawing/2014/main" id="{104E0975-DCA6-4C5C-ADFF-24A234E44686}"/>
                </a:ext>
              </a:extLst>
            </p:cNvPr>
            <p:cNvSpPr>
              <a:spLocks noChangeArrowheads="1"/>
            </p:cNvSpPr>
            <p:nvPr/>
          </p:nvSpPr>
          <p:spPr bwMode="auto">
            <a:xfrm>
              <a:off x="101806" y="3953822"/>
              <a:ext cx="643508" cy="2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1200" b="1" i="1" kern="0">
                  <a:solidFill>
                    <a:schemeClr val="accent4">
                      <a:lumMod val="50000"/>
                    </a:schemeClr>
                  </a:solidFill>
                  <a:latin typeface="Arial" panose="020B0604020202020204" pitchFamily="34" charset="0"/>
                  <a:ea typeface="印品黑体" panose="00000500000000000000" pitchFamily="2" charset="-122"/>
                  <a:sym typeface="Arial" pitchFamily="34" charset="0"/>
                </a:rPr>
                <a:t>0,1 nm</a:t>
              </a:r>
              <a:endParaRPr lang="zh-CN" altLang="en-US" sz="12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endParaRPr>
            </a:p>
          </p:txBody>
        </p:sp>
        <p:sp>
          <p:nvSpPr>
            <p:cNvPr id="44" name="矩形 3">
              <a:extLst>
                <a:ext uri="{FF2B5EF4-FFF2-40B4-BE49-F238E27FC236}">
                  <a16:creationId xmlns:a16="http://schemas.microsoft.com/office/drawing/2014/main" id="{44E0073A-B148-41B3-B4FA-8EAF5E579741}"/>
                </a:ext>
              </a:extLst>
            </p:cNvPr>
            <p:cNvSpPr>
              <a:spLocks noChangeArrowheads="1"/>
            </p:cNvSpPr>
            <p:nvPr/>
          </p:nvSpPr>
          <p:spPr bwMode="auto">
            <a:xfrm>
              <a:off x="-3404" y="2791711"/>
              <a:ext cx="853929" cy="5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1400" b="1" i="1" kern="0">
                  <a:solidFill>
                    <a:schemeClr val="accent4">
                      <a:lumMod val="50000"/>
                    </a:schemeClr>
                  </a:solidFill>
                  <a:latin typeface="Arial" panose="020B0604020202020204" pitchFamily="34" charset="0"/>
                  <a:ea typeface="印品黑体" panose="00000500000000000000" pitchFamily="2" charset="-122"/>
                  <a:sym typeface="Arial" pitchFamily="34" charset="0"/>
                </a:rPr>
                <a:t>Nguyên</a:t>
              </a:r>
            </a:p>
            <a:p>
              <a:pPr algn="ctr" defTabSz="914126">
                <a:defRPr/>
              </a:pPr>
              <a:r>
                <a:rPr lang="en-US" altLang="zh-CN" sz="1400" b="1" i="1" kern="0">
                  <a:solidFill>
                    <a:schemeClr val="accent4">
                      <a:lumMod val="50000"/>
                    </a:schemeClr>
                  </a:solidFill>
                  <a:latin typeface="Arial" panose="020B0604020202020204" pitchFamily="34" charset="0"/>
                  <a:ea typeface="印品黑体" panose="00000500000000000000" pitchFamily="2" charset="-122"/>
                  <a:sym typeface="Arial" pitchFamily="34" charset="0"/>
                </a:rPr>
                <a:t> tử</a:t>
              </a:r>
              <a:endParaRPr lang="zh-CN" altLang="en-US" sz="14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endParaRPr>
            </a:p>
          </p:txBody>
        </p:sp>
      </p:grpSp>
      <p:grpSp>
        <p:nvGrpSpPr>
          <p:cNvPr id="11" name="Nhóm 10">
            <a:extLst>
              <a:ext uri="{FF2B5EF4-FFF2-40B4-BE49-F238E27FC236}">
                <a16:creationId xmlns:a16="http://schemas.microsoft.com/office/drawing/2014/main" id="{77227B8B-0EC6-4F75-9F48-6F3692CDB0C8}"/>
              </a:ext>
            </a:extLst>
          </p:cNvPr>
          <p:cNvGrpSpPr/>
          <p:nvPr/>
        </p:nvGrpSpPr>
        <p:grpSpPr>
          <a:xfrm>
            <a:off x="1093909" y="2124103"/>
            <a:ext cx="853929" cy="2150326"/>
            <a:chOff x="943907" y="2116046"/>
            <a:chExt cx="853929" cy="2150326"/>
          </a:xfrm>
        </p:grpSpPr>
        <p:sp>
          <p:nvSpPr>
            <p:cNvPr id="46" name="矩形 3">
              <a:extLst>
                <a:ext uri="{FF2B5EF4-FFF2-40B4-BE49-F238E27FC236}">
                  <a16:creationId xmlns:a16="http://schemas.microsoft.com/office/drawing/2014/main" id="{8E046334-06A9-461D-AA73-96C248BCFF38}"/>
                </a:ext>
              </a:extLst>
            </p:cNvPr>
            <p:cNvSpPr>
              <a:spLocks noChangeArrowheads="1"/>
            </p:cNvSpPr>
            <p:nvPr/>
          </p:nvSpPr>
          <p:spPr bwMode="auto">
            <a:xfrm>
              <a:off x="1067068" y="3949448"/>
              <a:ext cx="643508" cy="2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1200" b="1" i="1" kern="0">
                  <a:solidFill>
                    <a:schemeClr val="accent4">
                      <a:lumMod val="50000"/>
                    </a:schemeClr>
                  </a:solidFill>
                  <a:latin typeface="Arial" panose="020B0604020202020204" pitchFamily="34" charset="0"/>
                  <a:ea typeface="印品黑体" panose="00000500000000000000" pitchFamily="2" charset="-122"/>
                  <a:sym typeface="Arial" pitchFamily="34" charset="0"/>
                </a:rPr>
                <a:t>1 nm</a:t>
              </a:r>
              <a:endParaRPr lang="zh-CN" altLang="en-US" sz="12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endParaRPr>
            </a:p>
          </p:txBody>
        </p:sp>
        <p:cxnSp>
          <p:nvCxnSpPr>
            <p:cNvPr id="47" name="Đường kết nối Mũi tên Thẳng 46">
              <a:extLst>
                <a:ext uri="{FF2B5EF4-FFF2-40B4-BE49-F238E27FC236}">
                  <a16:creationId xmlns:a16="http://schemas.microsoft.com/office/drawing/2014/main" id="{4F1DB770-6F96-4CF3-9B27-AF49198B092F}"/>
                </a:ext>
              </a:extLst>
            </p:cNvPr>
            <p:cNvCxnSpPr/>
            <p:nvPr/>
          </p:nvCxnSpPr>
          <p:spPr>
            <a:xfrm flipV="1">
              <a:off x="1386558" y="3291830"/>
              <a:ext cx="0" cy="974542"/>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2011EB2A-D6A7-4AC0-94A5-CD4B65F72CB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778" b="97531" l="3056" r="100000"/>
                      </a14:imgEffect>
                    </a14:imgLayer>
                  </a14:imgProps>
                </a:ext>
                <a:ext uri="{28A0092B-C50C-407E-A947-70E740481C1C}">
                  <a14:useLocalDpi xmlns:a14="http://schemas.microsoft.com/office/drawing/2010/main" val="0"/>
                </a:ext>
              </a:extLst>
            </a:blip>
            <a:srcRect/>
            <a:stretch>
              <a:fillRect/>
            </a:stretch>
          </p:blipFill>
          <p:spPr bwMode="auto">
            <a:xfrm rot="1684959">
              <a:off x="1088720" y="2673949"/>
              <a:ext cx="475300" cy="427770"/>
            </a:xfrm>
            <a:prstGeom prst="rect">
              <a:avLst/>
            </a:prstGeom>
            <a:noFill/>
            <a:extLst>
              <a:ext uri="{909E8E84-426E-40DD-AFC4-6F175D3DCCD1}">
                <a14:hiddenFill xmlns:a14="http://schemas.microsoft.com/office/drawing/2010/main">
                  <a:solidFill>
                    <a:srgbClr val="FFFFFF"/>
                  </a:solidFill>
                </a14:hiddenFill>
              </a:ext>
            </a:extLst>
          </p:spPr>
        </p:pic>
        <p:sp>
          <p:nvSpPr>
            <p:cNvPr id="48" name="矩形 3">
              <a:extLst>
                <a:ext uri="{FF2B5EF4-FFF2-40B4-BE49-F238E27FC236}">
                  <a16:creationId xmlns:a16="http://schemas.microsoft.com/office/drawing/2014/main" id="{0097D1F2-EF25-4937-BA4F-A447D91E2918}"/>
                </a:ext>
              </a:extLst>
            </p:cNvPr>
            <p:cNvSpPr>
              <a:spLocks noChangeArrowheads="1"/>
            </p:cNvSpPr>
            <p:nvPr/>
          </p:nvSpPr>
          <p:spPr bwMode="auto">
            <a:xfrm>
              <a:off x="943907" y="2116046"/>
              <a:ext cx="853929" cy="5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1400" b="1" i="1" kern="0">
                  <a:solidFill>
                    <a:schemeClr val="accent4">
                      <a:lumMod val="50000"/>
                    </a:schemeClr>
                  </a:solidFill>
                  <a:latin typeface="Arial" panose="020B0604020202020204" pitchFamily="34" charset="0"/>
                  <a:ea typeface="印品黑体" panose="00000500000000000000" pitchFamily="2" charset="-122"/>
                  <a:sym typeface="Arial" pitchFamily="34" charset="0"/>
                </a:rPr>
                <a:t>Amino</a:t>
              </a:r>
            </a:p>
            <a:p>
              <a:pPr algn="ctr" defTabSz="914126">
                <a:defRPr/>
              </a:pPr>
              <a:r>
                <a:rPr lang="en-US" altLang="zh-CN" sz="1400" b="1" i="1" kern="0">
                  <a:solidFill>
                    <a:schemeClr val="accent4">
                      <a:lumMod val="50000"/>
                    </a:schemeClr>
                  </a:solidFill>
                  <a:latin typeface="Arial" panose="020B0604020202020204" pitchFamily="34" charset="0"/>
                  <a:ea typeface="印品黑体" panose="00000500000000000000" pitchFamily="2" charset="-122"/>
                  <a:sym typeface="Arial" pitchFamily="34" charset="0"/>
                </a:rPr>
                <a:t>acid</a:t>
              </a:r>
              <a:endParaRPr lang="zh-CN" altLang="en-US" sz="14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endParaRPr>
            </a:p>
          </p:txBody>
        </p:sp>
      </p:grpSp>
      <p:grpSp>
        <p:nvGrpSpPr>
          <p:cNvPr id="13" name="Nhóm 12">
            <a:extLst>
              <a:ext uri="{FF2B5EF4-FFF2-40B4-BE49-F238E27FC236}">
                <a16:creationId xmlns:a16="http://schemas.microsoft.com/office/drawing/2014/main" id="{DA134946-EA4A-48FB-A0AB-73AA222B46B0}"/>
              </a:ext>
            </a:extLst>
          </p:cNvPr>
          <p:cNvGrpSpPr/>
          <p:nvPr/>
        </p:nvGrpSpPr>
        <p:grpSpPr>
          <a:xfrm>
            <a:off x="2069113" y="2014673"/>
            <a:ext cx="853929" cy="2266464"/>
            <a:chOff x="1912925" y="2044995"/>
            <a:chExt cx="853929" cy="2266464"/>
          </a:xfrm>
        </p:grpSpPr>
        <p:sp>
          <p:nvSpPr>
            <p:cNvPr id="49" name="矩形 3">
              <a:extLst>
                <a:ext uri="{FF2B5EF4-FFF2-40B4-BE49-F238E27FC236}">
                  <a16:creationId xmlns:a16="http://schemas.microsoft.com/office/drawing/2014/main" id="{8240BC70-F057-44DF-9FB6-FDADB005FDE1}"/>
                </a:ext>
              </a:extLst>
            </p:cNvPr>
            <p:cNvSpPr>
              <a:spLocks noChangeArrowheads="1"/>
            </p:cNvSpPr>
            <p:nvPr/>
          </p:nvSpPr>
          <p:spPr bwMode="auto">
            <a:xfrm>
              <a:off x="2016953" y="3994535"/>
              <a:ext cx="643508" cy="2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1200" b="1" i="1" kern="0">
                  <a:solidFill>
                    <a:schemeClr val="accent4">
                      <a:lumMod val="50000"/>
                    </a:schemeClr>
                  </a:solidFill>
                  <a:latin typeface="Arial" panose="020B0604020202020204" pitchFamily="34" charset="0"/>
                  <a:ea typeface="印品黑体" panose="00000500000000000000" pitchFamily="2" charset="-122"/>
                  <a:sym typeface="Arial" pitchFamily="34" charset="0"/>
                </a:rPr>
                <a:t>10 nm</a:t>
              </a:r>
              <a:endParaRPr lang="zh-CN" altLang="en-US" sz="12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endParaRPr>
            </a:p>
          </p:txBody>
        </p:sp>
        <p:cxnSp>
          <p:nvCxnSpPr>
            <p:cNvPr id="50" name="Đường kết nối Mũi tên Thẳng 49">
              <a:extLst>
                <a:ext uri="{FF2B5EF4-FFF2-40B4-BE49-F238E27FC236}">
                  <a16:creationId xmlns:a16="http://schemas.microsoft.com/office/drawing/2014/main" id="{81A6B8FD-1999-443D-8D68-773791260DDB}"/>
                </a:ext>
              </a:extLst>
            </p:cNvPr>
            <p:cNvCxnSpPr/>
            <p:nvPr/>
          </p:nvCxnSpPr>
          <p:spPr>
            <a:xfrm flipV="1">
              <a:off x="2336443" y="3336917"/>
              <a:ext cx="0" cy="974542"/>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076" name="Picture 4" descr="Elafin Protein structure Protein Data Bank Protein primary structure, bacteria, text, cell, structure png thumbnail">
              <a:extLst>
                <a:ext uri="{FF2B5EF4-FFF2-40B4-BE49-F238E27FC236}">
                  <a16:creationId xmlns:a16="http://schemas.microsoft.com/office/drawing/2014/main" id="{B151618B-6F98-4ED5-8D87-88C937D1750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799" b="98921" l="556" r="98056"/>
                      </a14:imgEffect>
                    </a14:imgLayer>
                  </a14:imgProps>
                </a:ext>
                <a:ext uri="{28A0092B-C50C-407E-A947-70E740481C1C}">
                  <a14:useLocalDpi xmlns:a14="http://schemas.microsoft.com/office/drawing/2010/main" val="0"/>
                </a:ext>
              </a:extLst>
            </a:blip>
            <a:srcRect/>
            <a:stretch>
              <a:fillRect/>
            </a:stretch>
          </p:blipFill>
          <p:spPr bwMode="auto">
            <a:xfrm rot="3434398">
              <a:off x="1909477" y="2537515"/>
              <a:ext cx="853930" cy="659424"/>
            </a:xfrm>
            <a:prstGeom prst="rect">
              <a:avLst/>
            </a:prstGeom>
            <a:noFill/>
            <a:extLst>
              <a:ext uri="{909E8E84-426E-40DD-AFC4-6F175D3DCCD1}">
                <a14:hiddenFill xmlns:a14="http://schemas.microsoft.com/office/drawing/2010/main">
                  <a:solidFill>
                    <a:srgbClr val="FFFFFF"/>
                  </a:solidFill>
                </a14:hiddenFill>
              </a:ext>
            </a:extLst>
          </p:spPr>
        </p:pic>
        <p:sp>
          <p:nvSpPr>
            <p:cNvPr id="51" name="矩形 3">
              <a:extLst>
                <a:ext uri="{FF2B5EF4-FFF2-40B4-BE49-F238E27FC236}">
                  <a16:creationId xmlns:a16="http://schemas.microsoft.com/office/drawing/2014/main" id="{DB6F4C2F-569E-4FE2-8171-B0BAE16C5159}"/>
                </a:ext>
              </a:extLst>
            </p:cNvPr>
            <p:cNvSpPr>
              <a:spLocks noChangeArrowheads="1"/>
            </p:cNvSpPr>
            <p:nvPr/>
          </p:nvSpPr>
          <p:spPr bwMode="auto">
            <a:xfrm>
              <a:off x="1912925" y="2044995"/>
              <a:ext cx="853929"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1400" b="1" i="1" kern="0">
                  <a:solidFill>
                    <a:schemeClr val="accent4">
                      <a:lumMod val="50000"/>
                    </a:schemeClr>
                  </a:solidFill>
                  <a:latin typeface="Arial" panose="020B0604020202020204" pitchFamily="34" charset="0"/>
                  <a:ea typeface="印品黑体" panose="00000500000000000000" pitchFamily="2" charset="-122"/>
                  <a:sym typeface="Arial" pitchFamily="34" charset="0"/>
                </a:rPr>
                <a:t>Protein</a:t>
              </a:r>
              <a:endParaRPr lang="zh-CN" altLang="en-US" sz="14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endParaRPr>
            </a:p>
          </p:txBody>
        </p:sp>
      </p:grpSp>
      <p:grpSp>
        <p:nvGrpSpPr>
          <p:cNvPr id="14" name="Nhóm 13">
            <a:extLst>
              <a:ext uri="{FF2B5EF4-FFF2-40B4-BE49-F238E27FC236}">
                <a16:creationId xmlns:a16="http://schemas.microsoft.com/office/drawing/2014/main" id="{FA2C64B1-C1AF-4932-971C-F89129839B07}"/>
              </a:ext>
            </a:extLst>
          </p:cNvPr>
          <p:cNvGrpSpPr/>
          <p:nvPr/>
        </p:nvGrpSpPr>
        <p:grpSpPr>
          <a:xfrm>
            <a:off x="3107924" y="1869570"/>
            <a:ext cx="853929" cy="2393628"/>
            <a:chOff x="2670145" y="1909435"/>
            <a:chExt cx="853929" cy="2393628"/>
          </a:xfrm>
        </p:grpSpPr>
        <p:sp>
          <p:nvSpPr>
            <p:cNvPr id="59" name="矩形 3">
              <a:extLst>
                <a:ext uri="{FF2B5EF4-FFF2-40B4-BE49-F238E27FC236}">
                  <a16:creationId xmlns:a16="http://schemas.microsoft.com/office/drawing/2014/main" id="{384B0E87-7338-4A76-BC1D-7627A9F1D896}"/>
                </a:ext>
              </a:extLst>
            </p:cNvPr>
            <p:cNvSpPr>
              <a:spLocks noChangeArrowheads="1"/>
            </p:cNvSpPr>
            <p:nvPr/>
          </p:nvSpPr>
          <p:spPr bwMode="auto">
            <a:xfrm>
              <a:off x="2691154" y="3999414"/>
              <a:ext cx="796165" cy="2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1200" b="1" i="1" kern="0">
                  <a:solidFill>
                    <a:schemeClr val="accent4">
                      <a:lumMod val="50000"/>
                    </a:schemeClr>
                  </a:solidFill>
                  <a:latin typeface="Arial" panose="020B0604020202020204" pitchFamily="34" charset="0"/>
                  <a:ea typeface="印品黑体" panose="00000500000000000000" pitchFamily="2" charset="-122"/>
                  <a:sym typeface="Arial" pitchFamily="34" charset="0"/>
                </a:rPr>
                <a:t>100 nm</a:t>
              </a:r>
              <a:endParaRPr lang="zh-CN" altLang="en-US" sz="12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endParaRPr>
            </a:p>
          </p:txBody>
        </p:sp>
        <p:cxnSp>
          <p:nvCxnSpPr>
            <p:cNvPr id="60" name="Đường kết nối Mũi tên Thẳng 59">
              <a:extLst>
                <a:ext uri="{FF2B5EF4-FFF2-40B4-BE49-F238E27FC236}">
                  <a16:creationId xmlns:a16="http://schemas.microsoft.com/office/drawing/2014/main" id="{0242D68F-683D-4E9E-BA11-D0E027F2E77C}"/>
                </a:ext>
              </a:extLst>
            </p:cNvPr>
            <p:cNvCxnSpPr/>
            <p:nvPr/>
          </p:nvCxnSpPr>
          <p:spPr>
            <a:xfrm flipV="1">
              <a:off x="3089238" y="3328521"/>
              <a:ext cx="0" cy="974542"/>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矩形 3">
              <a:extLst>
                <a:ext uri="{FF2B5EF4-FFF2-40B4-BE49-F238E27FC236}">
                  <a16:creationId xmlns:a16="http://schemas.microsoft.com/office/drawing/2014/main" id="{8CBB9C31-1DEF-4C08-988F-2A41374E5682}"/>
                </a:ext>
              </a:extLst>
            </p:cNvPr>
            <p:cNvSpPr>
              <a:spLocks noChangeArrowheads="1"/>
            </p:cNvSpPr>
            <p:nvPr/>
          </p:nvSpPr>
          <p:spPr bwMode="auto">
            <a:xfrm>
              <a:off x="2670145" y="1909435"/>
              <a:ext cx="853929"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1400" b="1" i="1" kern="0">
                  <a:solidFill>
                    <a:schemeClr val="accent4">
                      <a:lumMod val="50000"/>
                    </a:schemeClr>
                  </a:solidFill>
                  <a:latin typeface="Arial" panose="020B0604020202020204" pitchFamily="34" charset="0"/>
                  <a:ea typeface="印品黑体" panose="00000500000000000000" pitchFamily="2" charset="-122"/>
                  <a:sym typeface="Arial" pitchFamily="34" charset="0"/>
                </a:rPr>
                <a:t>Virus</a:t>
              </a:r>
              <a:endParaRPr lang="zh-CN" altLang="en-US" sz="14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endParaRPr>
            </a:p>
          </p:txBody>
        </p:sp>
        <p:pic>
          <p:nvPicPr>
            <p:cNvPr id="3078" name="Picture 6" descr="Herpes simplex virus Vaccine, virus amplifying mycoplasma, food, grass, medicine png thumbnail">
              <a:extLst>
                <a:ext uri="{FF2B5EF4-FFF2-40B4-BE49-F238E27FC236}">
                  <a16:creationId xmlns:a16="http://schemas.microsoft.com/office/drawing/2014/main" id="{E99C5152-A4A4-4ABF-AC57-95EF2C5C1D9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8276" l="556" r="100000"/>
                      </a14:imgEffect>
                    </a14:imgLayer>
                  </a14:imgProps>
                </a:ext>
                <a:ext uri="{28A0092B-C50C-407E-A947-70E740481C1C}">
                  <a14:useLocalDpi xmlns:a14="http://schemas.microsoft.com/office/drawing/2010/main" val="0"/>
                </a:ext>
              </a:extLst>
            </a:blip>
            <a:srcRect/>
            <a:stretch>
              <a:fillRect/>
            </a:stretch>
          </p:blipFill>
          <p:spPr bwMode="auto">
            <a:xfrm>
              <a:off x="2699026" y="2247531"/>
              <a:ext cx="796165" cy="7696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Nhóm 16">
            <a:extLst>
              <a:ext uri="{FF2B5EF4-FFF2-40B4-BE49-F238E27FC236}">
                <a16:creationId xmlns:a16="http://schemas.microsoft.com/office/drawing/2014/main" id="{8A602FE4-2DC0-4CBA-B55C-40B2AFA1BB29}"/>
              </a:ext>
            </a:extLst>
          </p:cNvPr>
          <p:cNvGrpSpPr/>
          <p:nvPr/>
        </p:nvGrpSpPr>
        <p:grpSpPr>
          <a:xfrm>
            <a:off x="4108490" y="1455719"/>
            <a:ext cx="1016617" cy="2822128"/>
            <a:chOff x="4378084" y="1440953"/>
            <a:chExt cx="1016617" cy="2822128"/>
          </a:xfrm>
        </p:grpSpPr>
        <p:sp>
          <p:nvSpPr>
            <p:cNvPr id="64" name="矩形 3">
              <a:extLst>
                <a:ext uri="{FF2B5EF4-FFF2-40B4-BE49-F238E27FC236}">
                  <a16:creationId xmlns:a16="http://schemas.microsoft.com/office/drawing/2014/main" id="{AA95B5FB-61C0-44BE-99B3-7A3AB50A3275}"/>
                </a:ext>
              </a:extLst>
            </p:cNvPr>
            <p:cNvSpPr>
              <a:spLocks noChangeArrowheads="1"/>
            </p:cNvSpPr>
            <p:nvPr/>
          </p:nvSpPr>
          <p:spPr bwMode="auto">
            <a:xfrm>
              <a:off x="4572000" y="3944783"/>
              <a:ext cx="796165" cy="2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12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rPr>
                <a:t>1 </a:t>
              </a:r>
              <a:r>
                <a:rPr lang="vi-VN" sz="1200" dirty="0">
                  <a:solidFill>
                    <a:srgbClr val="000000"/>
                  </a:solidFill>
                </a:rPr>
                <a:t>µ</a:t>
              </a:r>
              <a:r>
                <a:rPr lang="en-US" altLang="zh-CN" sz="1200" b="1" i="1" kern="0" dirty="0" smtClean="0">
                  <a:solidFill>
                    <a:schemeClr val="accent4">
                      <a:lumMod val="50000"/>
                    </a:schemeClr>
                  </a:solidFill>
                  <a:latin typeface="Arial" panose="020B0604020202020204" pitchFamily="34" charset="0"/>
                  <a:ea typeface="印品黑体" panose="00000500000000000000" pitchFamily="2" charset="-122"/>
                  <a:sym typeface="Arial" pitchFamily="34" charset="0"/>
                </a:rPr>
                <a:t>m</a:t>
              </a:r>
              <a:endParaRPr lang="zh-CN" altLang="en-US" sz="12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endParaRPr>
            </a:p>
          </p:txBody>
        </p:sp>
        <p:cxnSp>
          <p:nvCxnSpPr>
            <p:cNvPr id="65" name="Đường kết nối Mũi tên Thẳng 64">
              <a:extLst>
                <a:ext uri="{FF2B5EF4-FFF2-40B4-BE49-F238E27FC236}">
                  <a16:creationId xmlns:a16="http://schemas.microsoft.com/office/drawing/2014/main" id="{C2353DCA-0457-4BA6-9CC0-C2DBA8EDC058}"/>
                </a:ext>
              </a:extLst>
            </p:cNvPr>
            <p:cNvCxnSpPr>
              <a:cxnSpLocks/>
            </p:cNvCxnSpPr>
            <p:nvPr/>
          </p:nvCxnSpPr>
          <p:spPr>
            <a:xfrm flipH="1" flipV="1">
              <a:off x="4886393" y="2777263"/>
              <a:ext cx="18666" cy="1485818"/>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矩形 3">
              <a:extLst>
                <a:ext uri="{FF2B5EF4-FFF2-40B4-BE49-F238E27FC236}">
                  <a16:creationId xmlns:a16="http://schemas.microsoft.com/office/drawing/2014/main" id="{E539C479-5FF0-4B78-B424-0C243F322F37}"/>
                </a:ext>
              </a:extLst>
            </p:cNvPr>
            <p:cNvSpPr>
              <a:spLocks noChangeArrowheads="1"/>
            </p:cNvSpPr>
            <p:nvPr/>
          </p:nvSpPr>
          <p:spPr bwMode="auto">
            <a:xfrm>
              <a:off x="4468761" y="1440953"/>
              <a:ext cx="853929"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defTabSz="914126">
                <a:defRPr/>
              </a:pPr>
              <a:r>
                <a:rPr lang="en-US" altLang="zh-CN" sz="1400" b="1" i="1" kern="0">
                  <a:solidFill>
                    <a:schemeClr val="accent4">
                      <a:lumMod val="50000"/>
                    </a:schemeClr>
                  </a:solidFill>
                  <a:latin typeface="Arial" panose="020B0604020202020204" pitchFamily="34" charset="0"/>
                  <a:ea typeface="印品黑体" panose="00000500000000000000" pitchFamily="2" charset="-122"/>
                  <a:sym typeface="Arial" pitchFamily="34" charset="0"/>
                </a:rPr>
                <a:t>Lục lạp</a:t>
              </a:r>
              <a:endParaRPr lang="zh-CN" altLang="en-US" sz="14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endParaRPr>
            </a:p>
          </p:txBody>
        </p:sp>
        <p:pic>
          <p:nvPicPr>
            <p:cNvPr id="3080" name="Picture 8" descr="Chloroplast Organelle synthesis Plant cell, Label cartoon, cell, sunlight, biochemistry png thumbnail">
              <a:extLst>
                <a:ext uri="{FF2B5EF4-FFF2-40B4-BE49-F238E27FC236}">
                  <a16:creationId xmlns:a16="http://schemas.microsoft.com/office/drawing/2014/main" id="{4AE70AC1-0C46-4B4F-9CC0-1DF0AE2171B4}"/>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215" b="100000" l="2500" r="90000"/>
                      </a14:imgEffect>
                    </a14:imgLayer>
                  </a14:imgProps>
                </a:ext>
                <a:ext uri="{28A0092B-C50C-407E-A947-70E740481C1C}">
                  <a14:useLocalDpi xmlns:a14="http://schemas.microsoft.com/office/drawing/2010/main" val="0"/>
                </a:ext>
              </a:extLst>
            </a:blip>
            <a:srcRect/>
            <a:stretch>
              <a:fillRect/>
            </a:stretch>
          </p:blipFill>
          <p:spPr bwMode="auto">
            <a:xfrm>
              <a:off x="4378084" y="1904814"/>
              <a:ext cx="1016617" cy="6975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Nhóm 17">
            <a:extLst>
              <a:ext uri="{FF2B5EF4-FFF2-40B4-BE49-F238E27FC236}">
                <a16:creationId xmlns:a16="http://schemas.microsoft.com/office/drawing/2014/main" id="{8E6E59F4-075F-4CDE-8F9C-B23AC2939AD2}"/>
              </a:ext>
            </a:extLst>
          </p:cNvPr>
          <p:cNvGrpSpPr/>
          <p:nvPr/>
        </p:nvGrpSpPr>
        <p:grpSpPr>
          <a:xfrm>
            <a:off x="5099912" y="1216988"/>
            <a:ext cx="853929" cy="3049384"/>
            <a:chOff x="5436314" y="1257571"/>
            <a:chExt cx="853929" cy="3049384"/>
          </a:xfrm>
        </p:grpSpPr>
        <p:sp>
          <p:nvSpPr>
            <p:cNvPr id="69" name="矩形 3">
              <a:extLst>
                <a:ext uri="{FF2B5EF4-FFF2-40B4-BE49-F238E27FC236}">
                  <a16:creationId xmlns:a16="http://schemas.microsoft.com/office/drawing/2014/main" id="{2B833C04-1F89-4CAE-91AA-44048616C471}"/>
                </a:ext>
              </a:extLst>
            </p:cNvPr>
            <p:cNvSpPr>
              <a:spLocks noChangeArrowheads="1"/>
            </p:cNvSpPr>
            <p:nvPr/>
          </p:nvSpPr>
          <p:spPr bwMode="auto">
            <a:xfrm>
              <a:off x="5484745" y="3989086"/>
              <a:ext cx="796165" cy="2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12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rPr>
                <a:t>10 </a:t>
              </a:r>
              <a:r>
                <a:rPr lang="vi-VN" sz="1200" dirty="0">
                  <a:solidFill>
                    <a:srgbClr val="000000"/>
                  </a:solidFill>
                </a:rPr>
                <a:t>µ</a:t>
              </a:r>
              <a:r>
                <a:rPr lang="en-US" altLang="zh-CN" sz="1200" b="1" i="1" kern="0" dirty="0" smtClean="0">
                  <a:solidFill>
                    <a:schemeClr val="accent4">
                      <a:lumMod val="50000"/>
                    </a:schemeClr>
                  </a:solidFill>
                  <a:latin typeface="Arial" panose="020B0604020202020204" pitchFamily="34" charset="0"/>
                  <a:ea typeface="印品黑体" panose="00000500000000000000" pitchFamily="2" charset="-122"/>
                  <a:sym typeface="Arial" pitchFamily="34" charset="0"/>
                </a:rPr>
                <a:t>m</a:t>
              </a:r>
              <a:endParaRPr lang="zh-CN" altLang="en-US" sz="12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endParaRPr>
            </a:p>
          </p:txBody>
        </p:sp>
        <p:cxnSp>
          <p:nvCxnSpPr>
            <p:cNvPr id="70" name="Đường kết nối Mũi tên Thẳng 69">
              <a:extLst>
                <a:ext uri="{FF2B5EF4-FFF2-40B4-BE49-F238E27FC236}">
                  <a16:creationId xmlns:a16="http://schemas.microsoft.com/office/drawing/2014/main" id="{C432ED35-49ED-4207-A8FC-62450E5E2181}"/>
                </a:ext>
              </a:extLst>
            </p:cNvPr>
            <p:cNvCxnSpPr>
              <a:cxnSpLocks/>
            </p:cNvCxnSpPr>
            <p:nvPr/>
          </p:nvCxnSpPr>
          <p:spPr>
            <a:xfrm flipH="1" flipV="1">
              <a:off x="5844613" y="2821137"/>
              <a:ext cx="18666" cy="1485818"/>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 name="矩形 3">
              <a:extLst>
                <a:ext uri="{FF2B5EF4-FFF2-40B4-BE49-F238E27FC236}">
                  <a16:creationId xmlns:a16="http://schemas.microsoft.com/office/drawing/2014/main" id="{4E64AA3A-9AD8-4EF7-B725-F77FE2C1DADE}"/>
                </a:ext>
              </a:extLst>
            </p:cNvPr>
            <p:cNvSpPr>
              <a:spLocks noChangeArrowheads="1"/>
            </p:cNvSpPr>
            <p:nvPr/>
          </p:nvSpPr>
          <p:spPr bwMode="auto">
            <a:xfrm>
              <a:off x="5436314" y="1257571"/>
              <a:ext cx="853929" cy="5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1400" b="1" i="1" kern="0">
                  <a:solidFill>
                    <a:schemeClr val="accent4">
                      <a:lumMod val="50000"/>
                    </a:schemeClr>
                  </a:solidFill>
                  <a:latin typeface="Arial" panose="020B0604020202020204" pitchFamily="34" charset="0"/>
                  <a:ea typeface="印品黑体" panose="00000500000000000000" pitchFamily="2" charset="-122"/>
                  <a:sym typeface="Arial" pitchFamily="34" charset="0"/>
                </a:rPr>
                <a:t>Vi khuẩn</a:t>
              </a:r>
              <a:endParaRPr lang="zh-CN" altLang="en-US" sz="14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endParaRPr>
            </a:p>
          </p:txBody>
        </p:sp>
        <p:pic>
          <p:nvPicPr>
            <p:cNvPr id="3082" name="Picture 10" descr="Bacteria Germ theory of disease Cartoon, Bacteria Infection s, leaf, smiley, grass png thumbnail">
              <a:extLst>
                <a:ext uri="{FF2B5EF4-FFF2-40B4-BE49-F238E27FC236}">
                  <a16:creationId xmlns:a16="http://schemas.microsoft.com/office/drawing/2014/main" id="{925FCFC9-E816-408E-906C-852B85E4820A}"/>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8575" l="1944" r="100000">
                          <a14:foregroundMark x1="40278" y1="6553" x2="40278" y2="6553"/>
                          <a14:foregroundMark x1="58889" y1="35043" x2="58889" y2="35043"/>
                          <a14:foregroundMark x1="60278" y1="43590" x2="60278" y2="43590"/>
                          <a14:foregroundMark x1="61389" y1="41026" x2="61389" y2="41026"/>
                          <a14:foregroundMark x1="56944" y1="40171" x2="56944" y2="40171"/>
                          <a14:foregroundMark x1="64167" y1="39316" x2="64167" y2="39316"/>
                          <a14:foregroundMark x1="41389" y1="38177" x2="43333" y2="42735"/>
                          <a14:foregroundMark x1="49722" y1="62678" x2="52222" y2="75214"/>
                          <a14:foregroundMark x1="39722" y1="36182" x2="43611" y2="47009"/>
                          <a14:foregroundMark x1="56389" y1="35043" x2="65000" y2="51567"/>
                          <a14:foregroundMark x1="83056" y1="17664" x2="76389" y2="26211"/>
                          <a14:foregroundMark x1="63611" y1="5983" x2="64444" y2="17664"/>
                          <a14:foregroundMark x1="78611" y1="25641" x2="78611" y2="25641"/>
                          <a14:foregroundMark x1="84167" y1="60684" x2="94722" y2="63248"/>
                          <a14:foregroundMark x1="76389" y1="74929" x2="86111" y2="82906"/>
                          <a14:foregroundMark x1="61111" y1="88604" x2="67778" y2="98575"/>
                          <a14:foregroundMark x1="42222" y1="86040" x2="36667" y2="93447"/>
                          <a14:foregroundMark x1="23611" y1="86895" x2="23611" y2="86895"/>
                          <a14:foregroundMark x1="28333" y1="86610" x2="28333" y2="86610"/>
                          <a14:foregroundMark x1="6111" y1="46724" x2="6111" y2="46724"/>
                          <a14:foregroundMark x1="11667" y1="22507" x2="11667" y2="22507"/>
                          <a14:foregroundMark x1="44167" y1="34473" x2="44167" y2="34473"/>
                          <a14:foregroundMark x1="43333" y1="37037" x2="43333" y2="37037"/>
                          <a14:foregroundMark x1="59722" y1="49573" x2="59722" y2="49573"/>
                          <a14:foregroundMark x1="64444" y1="42165" x2="64444" y2="42165"/>
                          <a14:foregroundMark x1="66389" y1="41026" x2="66389" y2="41026"/>
                          <a14:foregroundMark x1="61667" y1="49858" x2="61667" y2="49858"/>
                        </a14:backgroundRemoval>
                      </a14:imgEffect>
                    </a14:imgLayer>
                  </a14:imgProps>
                </a:ext>
                <a:ext uri="{28A0092B-C50C-407E-A947-70E740481C1C}">
                  <a14:useLocalDpi xmlns:a14="http://schemas.microsoft.com/office/drawing/2010/main" val="0"/>
                </a:ext>
              </a:extLst>
            </a:blip>
            <a:srcRect/>
            <a:stretch>
              <a:fillRect/>
            </a:stretch>
          </p:blipFill>
          <p:spPr bwMode="auto">
            <a:xfrm>
              <a:off x="5481347" y="1786482"/>
              <a:ext cx="726531" cy="7083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Nhóm 18">
            <a:extLst>
              <a:ext uri="{FF2B5EF4-FFF2-40B4-BE49-F238E27FC236}">
                <a16:creationId xmlns:a16="http://schemas.microsoft.com/office/drawing/2014/main" id="{B97BF059-AB12-44D6-A86A-FD1771EE0771}"/>
              </a:ext>
            </a:extLst>
          </p:cNvPr>
          <p:cNvGrpSpPr/>
          <p:nvPr/>
        </p:nvGrpSpPr>
        <p:grpSpPr>
          <a:xfrm>
            <a:off x="5978469" y="640665"/>
            <a:ext cx="957173" cy="3617370"/>
            <a:chOff x="6233541" y="640032"/>
            <a:chExt cx="957173" cy="3617370"/>
          </a:xfrm>
        </p:grpSpPr>
        <p:sp>
          <p:nvSpPr>
            <p:cNvPr id="74" name="矩形 3">
              <a:extLst>
                <a:ext uri="{FF2B5EF4-FFF2-40B4-BE49-F238E27FC236}">
                  <a16:creationId xmlns:a16="http://schemas.microsoft.com/office/drawing/2014/main" id="{2A648ABF-858B-4CBF-918B-D896191CD3E5}"/>
                </a:ext>
              </a:extLst>
            </p:cNvPr>
            <p:cNvSpPr>
              <a:spLocks noChangeArrowheads="1"/>
            </p:cNvSpPr>
            <p:nvPr/>
          </p:nvSpPr>
          <p:spPr bwMode="auto">
            <a:xfrm>
              <a:off x="6352260" y="3939534"/>
              <a:ext cx="726531" cy="2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12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rPr>
                <a:t>100 </a:t>
              </a:r>
              <a:r>
                <a:rPr lang="vi-VN" sz="1200" dirty="0">
                  <a:solidFill>
                    <a:srgbClr val="000000"/>
                  </a:solidFill>
                </a:rPr>
                <a:t>µ</a:t>
              </a:r>
              <a:r>
                <a:rPr lang="en-US" altLang="zh-CN" sz="1200" b="1" i="1" kern="0" dirty="0" smtClean="0">
                  <a:solidFill>
                    <a:schemeClr val="accent4">
                      <a:lumMod val="50000"/>
                    </a:schemeClr>
                  </a:solidFill>
                  <a:latin typeface="Arial" panose="020B0604020202020204" pitchFamily="34" charset="0"/>
                  <a:ea typeface="印品黑体" panose="00000500000000000000" pitchFamily="2" charset="-122"/>
                  <a:sym typeface="Arial" pitchFamily="34" charset="0"/>
                </a:rPr>
                <a:t>m</a:t>
              </a:r>
              <a:endParaRPr lang="zh-CN" altLang="en-US" sz="12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endParaRPr>
            </a:p>
          </p:txBody>
        </p:sp>
        <p:cxnSp>
          <p:nvCxnSpPr>
            <p:cNvPr id="75" name="Đường kết nối Mũi tên Thẳng 74">
              <a:extLst>
                <a:ext uri="{FF2B5EF4-FFF2-40B4-BE49-F238E27FC236}">
                  <a16:creationId xmlns:a16="http://schemas.microsoft.com/office/drawing/2014/main" id="{60ACD8E8-CD49-4EE0-8419-F6D6137C6CCC}"/>
                </a:ext>
              </a:extLst>
            </p:cNvPr>
            <p:cNvCxnSpPr>
              <a:cxnSpLocks/>
            </p:cNvCxnSpPr>
            <p:nvPr/>
          </p:nvCxnSpPr>
          <p:spPr>
            <a:xfrm flipH="1" flipV="1">
              <a:off x="6712128" y="2771584"/>
              <a:ext cx="18666" cy="1485818"/>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矩形 3">
              <a:extLst>
                <a:ext uri="{FF2B5EF4-FFF2-40B4-BE49-F238E27FC236}">
                  <a16:creationId xmlns:a16="http://schemas.microsoft.com/office/drawing/2014/main" id="{193E020A-97AE-4157-B95B-73BE6243312F}"/>
                </a:ext>
              </a:extLst>
            </p:cNvPr>
            <p:cNvSpPr>
              <a:spLocks noChangeArrowheads="1"/>
            </p:cNvSpPr>
            <p:nvPr/>
          </p:nvSpPr>
          <p:spPr bwMode="auto">
            <a:xfrm>
              <a:off x="6374665" y="640032"/>
              <a:ext cx="674924" cy="11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1400" b="1" i="1" kern="0">
                  <a:solidFill>
                    <a:schemeClr val="accent4">
                      <a:lumMod val="50000"/>
                    </a:schemeClr>
                  </a:solidFill>
                  <a:latin typeface="Arial" panose="020B0604020202020204" pitchFamily="34" charset="0"/>
                  <a:ea typeface="印品黑体" panose="00000500000000000000" pitchFamily="2" charset="-122"/>
                  <a:sym typeface="Arial" pitchFamily="34" charset="0"/>
                </a:rPr>
                <a:t>Tế bào động/thực vật</a:t>
              </a:r>
              <a:endParaRPr lang="zh-CN" altLang="en-US" sz="14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endParaRPr>
            </a:p>
          </p:txBody>
        </p:sp>
        <p:pic>
          <p:nvPicPr>
            <p:cNvPr id="3084" name="Picture 12" descr="Plant cell Cèl·lula animal Biology, cells, biology, cell, animal png thumbnail">
              <a:extLst>
                <a:ext uri="{FF2B5EF4-FFF2-40B4-BE49-F238E27FC236}">
                  <a16:creationId xmlns:a16="http://schemas.microsoft.com/office/drawing/2014/main" id="{FAFA968E-880A-44B2-B2D1-24E11AEDEBFC}"/>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741" b="98889" l="5278" r="90000"/>
                      </a14:imgEffect>
                    </a14:imgLayer>
                  </a14:imgProps>
                </a:ext>
                <a:ext uri="{28A0092B-C50C-407E-A947-70E740481C1C}">
                  <a14:useLocalDpi xmlns:a14="http://schemas.microsoft.com/office/drawing/2010/main" val="0"/>
                </a:ext>
              </a:extLst>
            </a:blip>
            <a:srcRect/>
            <a:stretch>
              <a:fillRect/>
            </a:stretch>
          </p:blipFill>
          <p:spPr bwMode="auto">
            <a:xfrm>
              <a:off x="6233541" y="1808956"/>
              <a:ext cx="957173" cy="7178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Nhóm 19">
            <a:extLst>
              <a:ext uri="{FF2B5EF4-FFF2-40B4-BE49-F238E27FC236}">
                <a16:creationId xmlns:a16="http://schemas.microsoft.com/office/drawing/2014/main" id="{3D735907-D0CC-4DE9-9007-C231F78B5A63}"/>
              </a:ext>
            </a:extLst>
          </p:cNvPr>
          <p:cNvGrpSpPr/>
          <p:nvPr/>
        </p:nvGrpSpPr>
        <p:grpSpPr>
          <a:xfrm>
            <a:off x="6624712" y="661474"/>
            <a:ext cx="1400107" cy="3585585"/>
            <a:chOff x="6840089" y="688844"/>
            <a:chExt cx="1400107" cy="3585585"/>
          </a:xfrm>
        </p:grpSpPr>
        <p:sp>
          <p:nvSpPr>
            <p:cNvPr id="79" name="矩形 3">
              <a:extLst>
                <a:ext uri="{FF2B5EF4-FFF2-40B4-BE49-F238E27FC236}">
                  <a16:creationId xmlns:a16="http://schemas.microsoft.com/office/drawing/2014/main" id="{CADF39B5-73EB-41E5-871D-77266CE0C258}"/>
                </a:ext>
              </a:extLst>
            </p:cNvPr>
            <p:cNvSpPr>
              <a:spLocks noChangeArrowheads="1"/>
            </p:cNvSpPr>
            <p:nvPr/>
          </p:nvSpPr>
          <p:spPr bwMode="auto">
            <a:xfrm>
              <a:off x="7218718" y="3956561"/>
              <a:ext cx="726531" cy="2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12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rPr>
                <a:t>100 </a:t>
              </a:r>
              <a:r>
                <a:rPr lang="vi-VN" sz="1200" dirty="0">
                  <a:solidFill>
                    <a:srgbClr val="000000"/>
                  </a:solidFill>
                </a:rPr>
                <a:t>µ</a:t>
              </a:r>
              <a:r>
                <a:rPr lang="en-US" altLang="zh-CN" sz="1200" b="1" i="1" kern="0" dirty="0" smtClean="0">
                  <a:solidFill>
                    <a:schemeClr val="accent4">
                      <a:lumMod val="50000"/>
                    </a:schemeClr>
                  </a:solidFill>
                  <a:latin typeface="Arial" panose="020B0604020202020204" pitchFamily="34" charset="0"/>
                  <a:ea typeface="印品黑体" panose="00000500000000000000" pitchFamily="2" charset="-122"/>
                  <a:sym typeface="Arial" pitchFamily="34" charset="0"/>
                </a:rPr>
                <a:t>m</a:t>
              </a:r>
              <a:endParaRPr lang="zh-CN" altLang="en-US" sz="12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endParaRPr>
            </a:p>
          </p:txBody>
        </p:sp>
        <p:cxnSp>
          <p:nvCxnSpPr>
            <p:cNvPr id="80" name="Đường kết nối Mũi tên Thẳng 79">
              <a:extLst>
                <a:ext uri="{FF2B5EF4-FFF2-40B4-BE49-F238E27FC236}">
                  <a16:creationId xmlns:a16="http://schemas.microsoft.com/office/drawing/2014/main" id="{070D4502-ABE6-4C50-8F8D-A03096CDD095}"/>
                </a:ext>
              </a:extLst>
            </p:cNvPr>
            <p:cNvCxnSpPr>
              <a:cxnSpLocks/>
            </p:cNvCxnSpPr>
            <p:nvPr/>
          </p:nvCxnSpPr>
          <p:spPr>
            <a:xfrm flipH="1" flipV="1">
              <a:off x="7578586" y="2788611"/>
              <a:ext cx="18666" cy="1485818"/>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矩形 3">
              <a:extLst>
                <a:ext uri="{FF2B5EF4-FFF2-40B4-BE49-F238E27FC236}">
                  <a16:creationId xmlns:a16="http://schemas.microsoft.com/office/drawing/2014/main" id="{66E197D6-6E81-47A3-A80B-95A7AD28A78C}"/>
                </a:ext>
              </a:extLst>
            </p:cNvPr>
            <p:cNvSpPr>
              <a:spLocks noChangeArrowheads="1"/>
            </p:cNvSpPr>
            <p:nvPr/>
          </p:nvSpPr>
          <p:spPr bwMode="auto">
            <a:xfrm>
              <a:off x="7250457" y="688844"/>
              <a:ext cx="674924" cy="9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1400" b="1" i="1" kern="0">
                  <a:solidFill>
                    <a:schemeClr val="accent4">
                      <a:lumMod val="50000"/>
                    </a:schemeClr>
                  </a:solidFill>
                  <a:latin typeface="Arial" panose="020B0604020202020204" pitchFamily="34" charset="0"/>
                  <a:ea typeface="印品黑体" panose="00000500000000000000" pitchFamily="2" charset="-122"/>
                  <a:sym typeface="Arial" pitchFamily="34" charset="0"/>
                </a:rPr>
                <a:t>Tế bào trứng ng</a:t>
              </a:r>
              <a:r>
                <a:rPr lang="vi-VN" altLang="zh-CN" sz="1400" b="1" i="1" kern="0">
                  <a:solidFill>
                    <a:schemeClr val="accent4">
                      <a:lumMod val="50000"/>
                    </a:schemeClr>
                  </a:solidFill>
                  <a:latin typeface="Arial" panose="020B0604020202020204" pitchFamily="34" charset="0"/>
                  <a:ea typeface="印品黑体" panose="00000500000000000000" pitchFamily="2" charset="-122"/>
                  <a:sym typeface="Arial" pitchFamily="34" charset="0"/>
                </a:rPr>
                <a:t>ư</a:t>
              </a:r>
              <a:r>
                <a:rPr lang="en-US" altLang="zh-CN" sz="1400" b="1" i="1" kern="0">
                  <a:solidFill>
                    <a:schemeClr val="accent4">
                      <a:lumMod val="50000"/>
                    </a:schemeClr>
                  </a:solidFill>
                  <a:latin typeface="Arial" panose="020B0604020202020204" pitchFamily="34" charset="0"/>
                  <a:ea typeface="印品黑体" panose="00000500000000000000" pitchFamily="2" charset="-122"/>
                  <a:sym typeface="Arial" pitchFamily="34" charset="0"/>
                </a:rPr>
                <a:t>ời</a:t>
              </a:r>
              <a:endParaRPr lang="zh-CN" altLang="en-US" sz="14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endParaRPr>
            </a:p>
          </p:txBody>
        </p:sp>
        <p:pic>
          <p:nvPicPr>
            <p:cNvPr id="3086" name="Picture 14" descr="Chicken Boiled egg Anatomy Eggshell, hard boiled eggs, angle, food, chicken png thumbnail">
              <a:extLst>
                <a:ext uri="{FF2B5EF4-FFF2-40B4-BE49-F238E27FC236}">
                  <a16:creationId xmlns:a16="http://schemas.microsoft.com/office/drawing/2014/main" id="{B25345DD-6B8E-43A1-A77B-7AF037CFE053}"/>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420" b="100000" l="10000" r="90000"/>
                      </a14:imgEffect>
                    </a14:imgLayer>
                  </a14:imgProps>
                </a:ext>
                <a:ext uri="{28A0092B-C50C-407E-A947-70E740481C1C}">
                  <a14:useLocalDpi xmlns:a14="http://schemas.microsoft.com/office/drawing/2010/main" val="0"/>
                </a:ext>
              </a:extLst>
            </a:blip>
            <a:srcRect/>
            <a:stretch>
              <a:fillRect/>
            </a:stretch>
          </p:blipFill>
          <p:spPr bwMode="auto">
            <a:xfrm>
              <a:off x="6840089" y="1607729"/>
              <a:ext cx="1400107" cy="9256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Nhóm 21">
            <a:extLst>
              <a:ext uri="{FF2B5EF4-FFF2-40B4-BE49-F238E27FC236}">
                <a16:creationId xmlns:a16="http://schemas.microsoft.com/office/drawing/2014/main" id="{676BD3C4-CC70-4709-B952-74ABFCA69210}"/>
              </a:ext>
            </a:extLst>
          </p:cNvPr>
          <p:cNvGrpSpPr/>
          <p:nvPr/>
        </p:nvGrpSpPr>
        <p:grpSpPr>
          <a:xfrm>
            <a:off x="8107060" y="679141"/>
            <a:ext cx="731219" cy="3995017"/>
            <a:chOff x="8107060" y="679141"/>
            <a:chExt cx="731219" cy="3995017"/>
          </a:xfrm>
        </p:grpSpPr>
        <p:grpSp>
          <p:nvGrpSpPr>
            <p:cNvPr id="84" name="Nhóm 83">
              <a:extLst>
                <a:ext uri="{FF2B5EF4-FFF2-40B4-BE49-F238E27FC236}">
                  <a16:creationId xmlns:a16="http://schemas.microsoft.com/office/drawing/2014/main" id="{4CFBE0B0-97C4-4558-B0A0-EA452CE90AB9}"/>
                </a:ext>
              </a:extLst>
            </p:cNvPr>
            <p:cNvGrpSpPr/>
            <p:nvPr/>
          </p:nvGrpSpPr>
          <p:grpSpPr>
            <a:xfrm>
              <a:off x="8111748" y="679141"/>
              <a:ext cx="726531" cy="3995017"/>
              <a:chOff x="7218718" y="688844"/>
              <a:chExt cx="726531" cy="3995017"/>
            </a:xfrm>
          </p:grpSpPr>
          <p:sp>
            <p:nvSpPr>
              <p:cNvPr id="85" name="矩形 3">
                <a:extLst>
                  <a:ext uri="{FF2B5EF4-FFF2-40B4-BE49-F238E27FC236}">
                    <a16:creationId xmlns:a16="http://schemas.microsoft.com/office/drawing/2014/main" id="{042CD661-49B6-4A64-A599-2A62A674B88F}"/>
                  </a:ext>
                </a:extLst>
              </p:cNvPr>
              <p:cNvSpPr>
                <a:spLocks noChangeArrowheads="1"/>
              </p:cNvSpPr>
              <p:nvPr/>
            </p:nvSpPr>
            <p:spPr bwMode="auto">
              <a:xfrm>
                <a:off x="7218718" y="3956561"/>
                <a:ext cx="726531" cy="2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12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rPr>
                  <a:t>100 </a:t>
                </a:r>
                <a:r>
                  <a:rPr lang="vi-VN" sz="1200" dirty="0">
                    <a:solidFill>
                      <a:srgbClr val="000000"/>
                    </a:solidFill>
                  </a:rPr>
                  <a:t>µ</a:t>
                </a:r>
                <a:r>
                  <a:rPr lang="en-US" altLang="zh-CN" sz="1200" b="1" i="1" kern="0" dirty="0" smtClean="0">
                    <a:solidFill>
                      <a:schemeClr val="accent4">
                        <a:lumMod val="50000"/>
                      </a:schemeClr>
                    </a:solidFill>
                    <a:latin typeface="Arial" panose="020B0604020202020204" pitchFamily="34" charset="0"/>
                    <a:ea typeface="印品黑体" panose="00000500000000000000" pitchFamily="2" charset="-122"/>
                    <a:sym typeface="Arial" pitchFamily="34" charset="0"/>
                  </a:rPr>
                  <a:t>m</a:t>
                </a:r>
                <a:endParaRPr lang="zh-CN" altLang="en-US" sz="12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endParaRPr>
              </a:p>
            </p:txBody>
          </p:sp>
          <p:cxnSp>
            <p:nvCxnSpPr>
              <p:cNvPr id="86" name="Đường kết nối Mũi tên Thẳng 85">
                <a:extLst>
                  <a:ext uri="{FF2B5EF4-FFF2-40B4-BE49-F238E27FC236}">
                    <a16:creationId xmlns:a16="http://schemas.microsoft.com/office/drawing/2014/main" id="{A7F7938E-5E7C-41BF-95B0-1F2C1FA29E7B}"/>
                  </a:ext>
                </a:extLst>
              </p:cNvPr>
              <p:cNvCxnSpPr>
                <a:cxnSpLocks/>
              </p:cNvCxnSpPr>
              <p:nvPr/>
            </p:nvCxnSpPr>
            <p:spPr>
              <a:xfrm flipH="1" flipV="1">
                <a:off x="7578586" y="2788611"/>
                <a:ext cx="18666" cy="1895250"/>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矩形 3">
                <a:extLst>
                  <a:ext uri="{FF2B5EF4-FFF2-40B4-BE49-F238E27FC236}">
                    <a16:creationId xmlns:a16="http://schemas.microsoft.com/office/drawing/2014/main" id="{F7EDCF48-5B08-4226-9844-AF7F1C9FACFC}"/>
                  </a:ext>
                </a:extLst>
              </p:cNvPr>
              <p:cNvSpPr>
                <a:spLocks noChangeArrowheads="1"/>
              </p:cNvSpPr>
              <p:nvPr/>
            </p:nvSpPr>
            <p:spPr bwMode="auto">
              <a:xfrm>
                <a:off x="7250457" y="688844"/>
                <a:ext cx="674924" cy="9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1400" b="1" i="1" kern="0">
                    <a:solidFill>
                      <a:schemeClr val="accent4">
                        <a:lumMod val="50000"/>
                      </a:schemeClr>
                    </a:solidFill>
                    <a:latin typeface="Arial" panose="020B0604020202020204" pitchFamily="34" charset="0"/>
                    <a:ea typeface="印品黑体" panose="00000500000000000000" pitchFamily="2" charset="-122"/>
                    <a:sym typeface="Arial" pitchFamily="34" charset="0"/>
                  </a:rPr>
                  <a:t>Tế bào trứng ếch</a:t>
                </a:r>
                <a:endParaRPr lang="zh-CN" altLang="en-US" sz="1400" b="1" i="1" kern="0" dirty="0">
                  <a:solidFill>
                    <a:schemeClr val="accent4">
                      <a:lumMod val="50000"/>
                    </a:schemeClr>
                  </a:solidFill>
                  <a:latin typeface="Arial" panose="020B0604020202020204" pitchFamily="34" charset="0"/>
                  <a:ea typeface="印品黑体" panose="00000500000000000000" pitchFamily="2" charset="-122"/>
                  <a:sym typeface="Arial" pitchFamily="34" charset="0"/>
                </a:endParaRPr>
              </a:p>
            </p:txBody>
          </p:sp>
        </p:grpSp>
        <p:pic>
          <p:nvPicPr>
            <p:cNvPr id="3088" name="Picture 16" descr="Sperm Human fertilization Egg cell Insemination, sperm, color, infant, silhouette png thumbnail">
              <a:extLst>
                <a:ext uri="{FF2B5EF4-FFF2-40B4-BE49-F238E27FC236}">
                  <a16:creationId xmlns:a16="http://schemas.microsoft.com/office/drawing/2014/main" id="{5BD422CB-B102-4AC3-ADFC-22EA25CA8372}"/>
                </a:ext>
              </a:extLst>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100000" l="278" r="100000"/>
                      </a14:imgEffect>
                    </a14:imgLayer>
                  </a14:imgProps>
                </a:ext>
                <a:ext uri="{28A0092B-C50C-407E-A947-70E740481C1C}">
                  <a14:useLocalDpi xmlns:a14="http://schemas.microsoft.com/office/drawing/2010/main" val="0"/>
                </a:ext>
              </a:extLst>
            </a:blip>
            <a:srcRect/>
            <a:stretch>
              <a:fillRect/>
            </a:stretch>
          </p:blipFill>
          <p:spPr bwMode="auto">
            <a:xfrm>
              <a:off x="8107060" y="1772379"/>
              <a:ext cx="697822" cy="6978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57008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30"/>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45">
            <a:extLst>
              <a:ext uri="{FF2B5EF4-FFF2-40B4-BE49-F238E27FC236}">
                <a16:creationId xmlns:a16="http://schemas.microsoft.com/office/drawing/2014/main" id="{B3859F07-7C11-43B9-92CE-DA5068FF8FF7}"/>
              </a:ext>
            </a:extLst>
          </p:cNvPr>
          <p:cNvCxnSpPr/>
          <p:nvPr/>
        </p:nvCxnSpPr>
        <p:spPr>
          <a:xfrm>
            <a:off x="2439058" y="569531"/>
            <a:ext cx="5560884" cy="0"/>
          </a:xfrm>
          <a:prstGeom prst="line">
            <a:avLst/>
          </a:prstGeom>
          <a:noFill/>
          <a:ln w="9525" cap="flat" cmpd="sng" algn="ctr">
            <a:solidFill>
              <a:srgbClr val="FFFFFF">
                <a:lumMod val="50000"/>
              </a:srgbClr>
            </a:solidFill>
            <a:prstDash val="solid"/>
          </a:ln>
          <a:effectLst/>
        </p:spPr>
      </p:cxnSp>
      <p:grpSp>
        <p:nvGrpSpPr>
          <p:cNvPr id="29" name="Nhóm 28">
            <a:extLst>
              <a:ext uri="{FF2B5EF4-FFF2-40B4-BE49-F238E27FC236}">
                <a16:creationId xmlns:a16="http://schemas.microsoft.com/office/drawing/2014/main" id="{064014FF-B617-4AD7-AAB4-F0F7302E2ABA}"/>
              </a:ext>
            </a:extLst>
          </p:cNvPr>
          <p:cNvGrpSpPr/>
          <p:nvPr/>
        </p:nvGrpSpPr>
        <p:grpSpPr>
          <a:xfrm>
            <a:off x="260646" y="130968"/>
            <a:ext cx="4167338" cy="484268"/>
            <a:chOff x="260646" y="130968"/>
            <a:chExt cx="4167338" cy="484268"/>
          </a:xfrm>
        </p:grpSpPr>
        <p:sp>
          <p:nvSpPr>
            <p:cNvPr id="30" name="矩形 3">
              <a:extLst>
                <a:ext uri="{FF2B5EF4-FFF2-40B4-BE49-F238E27FC236}">
                  <a16:creationId xmlns:a16="http://schemas.microsoft.com/office/drawing/2014/main" id="{8D09D788-4DD4-47DC-B767-E7F22FE4E34A}"/>
                </a:ext>
              </a:extLst>
            </p:cNvPr>
            <p:cNvSpPr>
              <a:spLocks noChangeArrowheads="1"/>
            </p:cNvSpPr>
            <p:nvPr/>
          </p:nvSpPr>
          <p:spPr bwMode="auto">
            <a:xfrm>
              <a:off x="260646" y="130968"/>
              <a:ext cx="4167338"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defTabSz="914126">
                <a:defRPr/>
              </a:pPr>
              <a:r>
                <a:rPr lang="en-US" altLang="zh-CN" sz="2400" kern="0">
                  <a:solidFill>
                    <a:schemeClr val="tx1">
                      <a:lumMod val="65000"/>
                      <a:lumOff val="35000"/>
                    </a:schemeClr>
                  </a:solidFill>
                  <a:latin typeface="Arial" panose="020B0604020202020204" pitchFamily="34" charset="0"/>
                  <a:ea typeface="印品黑体" panose="00000500000000000000" pitchFamily="2" charset="-122"/>
                  <a:sym typeface="Arial" pitchFamily="34" charset="0"/>
                </a:rPr>
                <a:t>ĐẶC ĐIỂM KÍCH TH</a:t>
              </a:r>
              <a:r>
                <a:rPr lang="vi-VN" altLang="zh-CN" sz="2400" kern="0">
                  <a:solidFill>
                    <a:schemeClr val="tx1">
                      <a:lumMod val="65000"/>
                      <a:lumOff val="35000"/>
                    </a:schemeClr>
                  </a:solidFill>
                  <a:latin typeface="Arial" panose="020B0604020202020204" pitchFamily="34" charset="0"/>
                  <a:ea typeface="印品黑体" panose="00000500000000000000" pitchFamily="2" charset="-122"/>
                  <a:sym typeface="Arial" pitchFamily="34" charset="0"/>
                </a:rPr>
                <a:t>Ư</a:t>
              </a:r>
              <a:r>
                <a:rPr lang="en-US" altLang="zh-CN" sz="2400" kern="0">
                  <a:solidFill>
                    <a:schemeClr val="tx1">
                      <a:lumMod val="65000"/>
                      <a:lumOff val="35000"/>
                    </a:schemeClr>
                  </a:solidFill>
                  <a:latin typeface="Arial" panose="020B0604020202020204" pitchFamily="34" charset="0"/>
                  <a:ea typeface="印品黑体" panose="00000500000000000000" pitchFamily="2" charset="-122"/>
                  <a:sym typeface="Arial" pitchFamily="34" charset="0"/>
                </a:rPr>
                <a:t>ỚC</a:t>
              </a:r>
              <a:endParaRPr lang="zh-CN" altLang="en-US" sz="2400" kern="0" dirty="0">
                <a:solidFill>
                  <a:schemeClr val="tx1">
                    <a:lumMod val="65000"/>
                    <a:lumOff val="35000"/>
                  </a:schemeClr>
                </a:solidFill>
                <a:latin typeface="Arial" panose="020B0604020202020204" pitchFamily="34" charset="0"/>
                <a:ea typeface="印品黑体" panose="00000500000000000000" pitchFamily="2" charset="-122"/>
                <a:sym typeface="Arial" pitchFamily="34" charset="0"/>
              </a:endParaRPr>
            </a:p>
          </p:txBody>
        </p:sp>
        <p:grpSp>
          <p:nvGrpSpPr>
            <p:cNvPr id="31" name="组合 52">
              <a:extLst>
                <a:ext uri="{FF2B5EF4-FFF2-40B4-BE49-F238E27FC236}">
                  <a16:creationId xmlns:a16="http://schemas.microsoft.com/office/drawing/2014/main" id="{4891B45C-A5A3-4285-BE77-35816C137356}"/>
                </a:ext>
              </a:extLst>
            </p:cNvPr>
            <p:cNvGrpSpPr/>
            <p:nvPr/>
          </p:nvGrpSpPr>
          <p:grpSpPr>
            <a:xfrm>
              <a:off x="260646" y="569531"/>
              <a:ext cx="1027808" cy="45705"/>
              <a:chOff x="688893" y="2574256"/>
              <a:chExt cx="7739508" cy="81111"/>
            </a:xfrm>
          </p:grpSpPr>
          <p:sp>
            <p:nvSpPr>
              <p:cNvPr id="32" name="Rectangle 4">
                <a:extLst>
                  <a:ext uri="{FF2B5EF4-FFF2-40B4-BE49-F238E27FC236}">
                    <a16:creationId xmlns:a16="http://schemas.microsoft.com/office/drawing/2014/main" id="{F2CC835D-CC57-47D4-905F-B4B776956EF1}"/>
                  </a:ext>
                </a:extLst>
              </p:cNvPr>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3" name="Rectangle 5">
                <a:extLst>
                  <a:ext uri="{FF2B5EF4-FFF2-40B4-BE49-F238E27FC236}">
                    <a16:creationId xmlns:a16="http://schemas.microsoft.com/office/drawing/2014/main" id="{1544BC5E-7F6C-418B-92D4-33BB96FB90E3}"/>
                  </a:ext>
                </a:extLst>
              </p:cNvPr>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4" name="Rectangle 6">
                <a:extLst>
                  <a:ext uri="{FF2B5EF4-FFF2-40B4-BE49-F238E27FC236}">
                    <a16:creationId xmlns:a16="http://schemas.microsoft.com/office/drawing/2014/main" id="{8614A9F2-0FF9-4675-8507-3BCDDB259186}"/>
                  </a:ext>
                </a:extLst>
              </p:cNvPr>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5" name="Rectangle 7">
                <a:extLst>
                  <a:ext uri="{FF2B5EF4-FFF2-40B4-BE49-F238E27FC236}">
                    <a16:creationId xmlns:a16="http://schemas.microsoft.com/office/drawing/2014/main" id="{D2FAB124-B6A2-4192-89C7-8061CEA57DBE}"/>
                  </a:ext>
                </a:extLst>
              </p:cNvPr>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6" name="Rectangle 8">
                <a:extLst>
                  <a:ext uri="{FF2B5EF4-FFF2-40B4-BE49-F238E27FC236}">
                    <a16:creationId xmlns:a16="http://schemas.microsoft.com/office/drawing/2014/main" id="{E0255688-ED00-4296-9310-62DBC9813B5A}"/>
                  </a:ext>
                </a:extLst>
              </p:cNvPr>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grpSp>
      </p:grpSp>
      <p:grpSp>
        <p:nvGrpSpPr>
          <p:cNvPr id="3" name="Nhóm 2">
            <a:extLst>
              <a:ext uri="{FF2B5EF4-FFF2-40B4-BE49-F238E27FC236}">
                <a16:creationId xmlns:a16="http://schemas.microsoft.com/office/drawing/2014/main" id="{750C6175-0974-4A13-8DCE-6258DDDE5C0E}"/>
              </a:ext>
            </a:extLst>
          </p:cNvPr>
          <p:cNvGrpSpPr/>
          <p:nvPr/>
        </p:nvGrpSpPr>
        <p:grpSpPr>
          <a:xfrm>
            <a:off x="260646" y="1203598"/>
            <a:ext cx="8563336" cy="918615"/>
            <a:chOff x="260646" y="1203598"/>
            <a:chExt cx="8563336" cy="918615"/>
          </a:xfrm>
        </p:grpSpPr>
        <p:grpSp>
          <p:nvGrpSpPr>
            <p:cNvPr id="67" name="组合 48">
              <a:extLst>
                <a:ext uri="{FF2B5EF4-FFF2-40B4-BE49-F238E27FC236}">
                  <a16:creationId xmlns:a16="http://schemas.microsoft.com/office/drawing/2014/main" id="{A5C86EAF-1213-490B-95E3-48CF0AC59EA3}"/>
                </a:ext>
              </a:extLst>
            </p:cNvPr>
            <p:cNvGrpSpPr>
              <a:grpSpLocks/>
            </p:cNvGrpSpPr>
            <p:nvPr/>
          </p:nvGrpSpPr>
          <p:grpSpPr bwMode="auto">
            <a:xfrm>
              <a:off x="260646" y="1203598"/>
              <a:ext cx="8563336" cy="918615"/>
              <a:chOff x="2678521" y="2847139"/>
              <a:chExt cx="22545263" cy="2417231"/>
            </a:xfrm>
          </p:grpSpPr>
          <p:sp>
            <p:nvSpPr>
              <p:cNvPr id="78" name="Freeform 19">
                <a:extLst>
                  <a:ext uri="{FF2B5EF4-FFF2-40B4-BE49-F238E27FC236}">
                    <a16:creationId xmlns:a16="http://schemas.microsoft.com/office/drawing/2014/main" id="{B4CD08A9-088F-4BD1-BD43-ECB45046F2FF}"/>
                  </a:ext>
                </a:extLst>
              </p:cNvPr>
              <p:cNvSpPr>
                <a:spLocks/>
              </p:cNvSpPr>
              <p:nvPr/>
            </p:nvSpPr>
            <p:spPr bwMode="auto">
              <a:xfrm>
                <a:off x="2678521" y="2856133"/>
                <a:ext cx="22545263" cy="2408237"/>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solidFill>
                <a:srgbClr val="00B0F0"/>
              </a:soli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p>
                <a:pPr defTabSz="914126">
                  <a:defRPr/>
                </a:pPr>
                <a:endParaRPr lang="zh-CN" altLang="en-US" kern="0" dirty="0">
                  <a:solidFill>
                    <a:prstClr val="black"/>
                  </a:solidFill>
                  <a:latin typeface="Arial" panose="020B0604020202020204" pitchFamily="34" charset="0"/>
                  <a:ea typeface="印品黑体" panose="00000500000000000000" pitchFamily="2" charset="-122"/>
                </a:endParaRPr>
              </a:p>
            </p:txBody>
          </p:sp>
          <p:sp>
            <p:nvSpPr>
              <p:cNvPr id="82" name="Freeform 20">
                <a:extLst>
                  <a:ext uri="{FF2B5EF4-FFF2-40B4-BE49-F238E27FC236}">
                    <a16:creationId xmlns:a16="http://schemas.microsoft.com/office/drawing/2014/main" id="{48A3BC20-F676-40A2-93CE-FC4C17DD78E0}"/>
                  </a:ext>
                </a:extLst>
              </p:cNvPr>
              <p:cNvSpPr>
                <a:spLocks noEditPoints="1"/>
              </p:cNvSpPr>
              <p:nvPr/>
            </p:nvSpPr>
            <p:spPr bwMode="auto">
              <a:xfrm>
                <a:off x="2678521" y="2847139"/>
                <a:ext cx="2877285" cy="2408237"/>
              </a:xfrm>
              <a:custGeom>
                <a:avLst/>
                <a:gdLst>
                  <a:gd name="T0" fmla="*/ 1280 w 1600"/>
                  <a:gd name="T1" fmla="*/ 0 h 640"/>
                  <a:gd name="T2" fmla="*/ 320 w 1600"/>
                  <a:gd name="T3" fmla="*/ 0 h 640"/>
                  <a:gd name="T4" fmla="*/ 0 w 1600"/>
                  <a:gd name="T5" fmla="*/ 320 h 640"/>
                  <a:gd name="T6" fmla="*/ 320 w 1600"/>
                  <a:gd name="T7" fmla="*/ 640 h 640"/>
                  <a:gd name="T8" fmla="*/ 1280 w 1600"/>
                  <a:gd name="T9" fmla="*/ 640 h 640"/>
                  <a:gd name="T10" fmla="*/ 1600 w 1600"/>
                  <a:gd name="T11" fmla="*/ 320 h 640"/>
                  <a:gd name="T12" fmla="*/ 1280 w 1600"/>
                  <a:gd name="T13" fmla="*/ 0 h 640"/>
                  <a:gd name="T14" fmla="*/ 1493 w 1600"/>
                  <a:gd name="T15" fmla="*/ 365 h 640"/>
                  <a:gd name="T16" fmla="*/ 1435 w 1600"/>
                  <a:gd name="T17" fmla="*/ 385 h 640"/>
                  <a:gd name="T18" fmla="*/ 1427 w 1600"/>
                  <a:gd name="T19" fmla="*/ 381 h 640"/>
                  <a:gd name="T20" fmla="*/ 1416 w 1600"/>
                  <a:gd name="T21" fmla="*/ 320 h 640"/>
                  <a:gd name="T22" fmla="*/ 1427 w 1600"/>
                  <a:gd name="T23" fmla="*/ 259 h 640"/>
                  <a:gd name="T24" fmla="*/ 1435 w 1600"/>
                  <a:gd name="T25" fmla="*/ 255 h 640"/>
                  <a:gd name="T26" fmla="*/ 1493 w 1600"/>
                  <a:gd name="T27" fmla="*/ 275 h 640"/>
                  <a:gd name="T28" fmla="*/ 1541 w 1600"/>
                  <a:gd name="T29" fmla="*/ 316 h 640"/>
                  <a:gd name="T30" fmla="*/ 1541 w 1600"/>
                  <a:gd name="T31" fmla="*/ 324 h 640"/>
                  <a:gd name="T32" fmla="*/ 1493 w 1600"/>
                  <a:gd name="T33" fmla="*/ 36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0" h="640">
                    <a:moveTo>
                      <a:pt x="1280" y="0"/>
                    </a:moveTo>
                    <a:cubicBezTo>
                      <a:pt x="320" y="0"/>
                      <a:pt x="320" y="0"/>
                      <a:pt x="320" y="0"/>
                    </a:cubicBezTo>
                    <a:cubicBezTo>
                      <a:pt x="144" y="0"/>
                      <a:pt x="0" y="144"/>
                      <a:pt x="0" y="320"/>
                    </a:cubicBezTo>
                    <a:cubicBezTo>
                      <a:pt x="0" y="496"/>
                      <a:pt x="144" y="640"/>
                      <a:pt x="320" y="640"/>
                    </a:cubicBezTo>
                    <a:cubicBezTo>
                      <a:pt x="1280" y="640"/>
                      <a:pt x="1280" y="640"/>
                      <a:pt x="1280" y="640"/>
                    </a:cubicBezTo>
                    <a:cubicBezTo>
                      <a:pt x="1456" y="640"/>
                      <a:pt x="1600" y="496"/>
                      <a:pt x="1600" y="320"/>
                    </a:cubicBezTo>
                    <a:cubicBezTo>
                      <a:pt x="1600" y="144"/>
                      <a:pt x="1456" y="0"/>
                      <a:pt x="1280" y="0"/>
                    </a:cubicBezTo>
                    <a:close/>
                    <a:moveTo>
                      <a:pt x="1493" y="365"/>
                    </a:moveTo>
                    <a:cubicBezTo>
                      <a:pt x="1455" y="387"/>
                      <a:pt x="1435" y="385"/>
                      <a:pt x="1435" y="385"/>
                    </a:cubicBezTo>
                    <a:cubicBezTo>
                      <a:pt x="1432" y="385"/>
                      <a:pt x="1429" y="383"/>
                      <a:pt x="1427" y="381"/>
                    </a:cubicBezTo>
                    <a:cubicBezTo>
                      <a:pt x="1427" y="381"/>
                      <a:pt x="1416" y="364"/>
                      <a:pt x="1416" y="320"/>
                    </a:cubicBezTo>
                    <a:cubicBezTo>
                      <a:pt x="1416" y="276"/>
                      <a:pt x="1427" y="259"/>
                      <a:pt x="1427" y="259"/>
                    </a:cubicBezTo>
                    <a:cubicBezTo>
                      <a:pt x="1429" y="257"/>
                      <a:pt x="1432" y="255"/>
                      <a:pt x="1435" y="255"/>
                    </a:cubicBezTo>
                    <a:cubicBezTo>
                      <a:pt x="1435" y="255"/>
                      <a:pt x="1455" y="253"/>
                      <a:pt x="1493" y="275"/>
                    </a:cubicBezTo>
                    <a:cubicBezTo>
                      <a:pt x="1532" y="297"/>
                      <a:pt x="1541" y="316"/>
                      <a:pt x="1541" y="316"/>
                    </a:cubicBezTo>
                    <a:cubicBezTo>
                      <a:pt x="1542" y="318"/>
                      <a:pt x="1542" y="322"/>
                      <a:pt x="1541" y="324"/>
                    </a:cubicBezTo>
                    <a:cubicBezTo>
                      <a:pt x="1541" y="324"/>
                      <a:pt x="1532" y="343"/>
                      <a:pt x="1493" y="365"/>
                    </a:cubicBezTo>
                    <a:close/>
                  </a:path>
                </a:pathLst>
              </a:cu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headEnd/>
                <a:tailEnd/>
              </a:ln>
              <a:effectLst>
                <a:outerShdw blurRad="228600" dist="101600" dir="5400000" algn="t" rotWithShape="0">
                  <a:sysClr val="windowText" lastClr="000000">
                    <a:lumMod val="85000"/>
                    <a:lumOff val="15000"/>
                    <a:alpha val="33000"/>
                  </a:sysClr>
                </a:outerShdw>
              </a:effectLst>
            </p:spPr>
            <p:txBody>
              <a:bodyPr/>
              <a:lstStyle/>
              <a:p>
                <a:pPr defTabSz="914126">
                  <a:defRPr/>
                </a:pPr>
                <a:endParaRPr lang="zh-CN" altLang="en-US" kern="0" dirty="0">
                  <a:solidFill>
                    <a:prstClr val="black"/>
                  </a:solidFill>
                  <a:latin typeface="Arial" panose="020B0604020202020204" pitchFamily="34" charset="0"/>
                  <a:ea typeface="印品黑体" panose="00000500000000000000" pitchFamily="2" charset="-122"/>
                </a:endParaRPr>
              </a:p>
            </p:txBody>
          </p:sp>
          <p:sp>
            <p:nvSpPr>
              <p:cNvPr id="83" name="椭圆 222">
                <a:extLst>
                  <a:ext uri="{FF2B5EF4-FFF2-40B4-BE49-F238E27FC236}">
                    <a16:creationId xmlns:a16="http://schemas.microsoft.com/office/drawing/2014/main" id="{9744D143-DEB8-4C98-AD14-9301F24EFE83}"/>
                  </a:ext>
                </a:extLst>
              </p:cNvPr>
              <p:cNvSpPr/>
              <p:nvPr/>
            </p:nvSpPr>
            <p:spPr>
              <a:xfrm>
                <a:off x="2834834" y="3000057"/>
                <a:ext cx="2102400" cy="2102400"/>
              </a:xfrm>
              <a:prstGeom prst="ellipse">
                <a:avLst/>
              </a:prstGeom>
              <a:gradFill>
                <a:gsLst>
                  <a:gs pos="0">
                    <a:srgbClr val="DDDDDD"/>
                  </a:gs>
                  <a:gs pos="100000">
                    <a:srgbClr val="FBFBFB"/>
                  </a:gs>
                </a:gsLst>
                <a:lin ang="5400000" scaled="1"/>
              </a:gradFill>
              <a:ln w="101600" cap="flat">
                <a:gradFill>
                  <a:gsLst>
                    <a:gs pos="0">
                      <a:srgbClr val="FDFDFD"/>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p>
                <a:pPr defTabSz="914126">
                  <a:defRPr/>
                </a:pPr>
                <a:endParaRPr lang="zh-CN" altLang="en-US" kern="0" dirty="0">
                  <a:solidFill>
                    <a:prstClr val="black"/>
                  </a:solidFill>
                  <a:latin typeface="Arial" panose="020B0604020202020204" pitchFamily="34" charset="0"/>
                  <a:ea typeface="印品黑体" panose="00000500000000000000" pitchFamily="2" charset="-122"/>
                </a:endParaRPr>
              </a:p>
            </p:txBody>
          </p:sp>
          <p:sp>
            <p:nvSpPr>
              <p:cNvPr id="88" name="Freeform 23">
                <a:extLst>
                  <a:ext uri="{FF2B5EF4-FFF2-40B4-BE49-F238E27FC236}">
                    <a16:creationId xmlns:a16="http://schemas.microsoft.com/office/drawing/2014/main" id="{D1E3763C-C137-4EF0-A11F-7426CEC4448C}"/>
                  </a:ext>
                </a:extLst>
              </p:cNvPr>
              <p:cNvSpPr>
                <a:spLocks/>
              </p:cNvSpPr>
              <p:nvPr/>
            </p:nvSpPr>
            <p:spPr bwMode="auto">
              <a:xfrm>
                <a:off x="3298659" y="3423401"/>
                <a:ext cx="1174750" cy="1255712"/>
              </a:xfrm>
              <a:custGeom>
                <a:avLst/>
                <a:gdLst>
                  <a:gd name="T0" fmla="*/ 193 w 313"/>
                  <a:gd name="T1" fmla="*/ 279 h 334"/>
                  <a:gd name="T2" fmla="*/ 47 w 313"/>
                  <a:gd name="T3" fmla="*/ 330 h 334"/>
                  <a:gd name="T4" fmla="*/ 28 w 313"/>
                  <a:gd name="T5" fmla="*/ 319 h 334"/>
                  <a:gd name="T6" fmla="*/ 0 w 313"/>
                  <a:gd name="T7" fmla="*/ 167 h 334"/>
                  <a:gd name="T8" fmla="*/ 28 w 313"/>
                  <a:gd name="T9" fmla="*/ 15 h 334"/>
                  <a:gd name="T10" fmla="*/ 47 w 313"/>
                  <a:gd name="T11" fmla="*/ 4 h 334"/>
                  <a:gd name="T12" fmla="*/ 193 w 313"/>
                  <a:gd name="T13" fmla="*/ 55 h 334"/>
                  <a:gd name="T14" fmla="*/ 311 w 313"/>
                  <a:gd name="T15" fmla="*/ 156 h 334"/>
                  <a:gd name="T16" fmla="*/ 311 w 313"/>
                  <a:gd name="T17" fmla="*/ 178 h 334"/>
                  <a:gd name="T18" fmla="*/ 193 w 313"/>
                  <a:gd name="T19" fmla="*/ 27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34">
                    <a:moveTo>
                      <a:pt x="193" y="279"/>
                    </a:moveTo>
                    <a:cubicBezTo>
                      <a:pt x="98" y="334"/>
                      <a:pt x="47" y="330"/>
                      <a:pt x="47" y="330"/>
                    </a:cubicBezTo>
                    <a:cubicBezTo>
                      <a:pt x="40" y="329"/>
                      <a:pt x="32" y="325"/>
                      <a:pt x="28" y="319"/>
                    </a:cubicBezTo>
                    <a:cubicBezTo>
                      <a:pt x="28" y="319"/>
                      <a:pt x="0" y="277"/>
                      <a:pt x="0" y="167"/>
                    </a:cubicBezTo>
                    <a:cubicBezTo>
                      <a:pt x="0" y="57"/>
                      <a:pt x="28" y="15"/>
                      <a:pt x="28" y="15"/>
                    </a:cubicBezTo>
                    <a:cubicBezTo>
                      <a:pt x="32" y="9"/>
                      <a:pt x="40" y="5"/>
                      <a:pt x="47" y="4"/>
                    </a:cubicBezTo>
                    <a:cubicBezTo>
                      <a:pt x="47" y="4"/>
                      <a:pt x="98" y="0"/>
                      <a:pt x="193" y="55"/>
                    </a:cubicBezTo>
                    <a:cubicBezTo>
                      <a:pt x="289" y="110"/>
                      <a:pt x="311" y="156"/>
                      <a:pt x="311" y="156"/>
                    </a:cubicBezTo>
                    <a:cubicBezTo>
                      <a:pt x="313" y="162"/>
                      <a:pt x="313" y="172"/>
                      <a:pt x="311" y="178"/>
                    </a:cubicBezTo>
                    <a:cubicBezTo>
                      <a:pt x="311" y="178"/>
                      <a:pt x="289" y="224"/>
                      <a:pt x="193" y="279"/>
                    </a:cubicBezTo>
                    <a:close/>
                  </a:path>
                </a:pathLst>
              </a:custGeom>
              <a:solidFill>
                <a:srgbClr val="0070C0"/>
              </a:solidFill>
              <a:ln w="12700" cap="flat" cmpd="sng" algn="ctr">
                <a:noFill/>
                <a:prstDash val="solid"/>
                <a:miter lim="800000"/>
              </a:ln>
              <a:effectLst>
                <a:innerShdw blurRad="215900" dist="50800" dir="16200000">
                  <a:prstClr val="black">
                    <a:alpha val="42000"/>
                  </a:prstClr>
                </a:innerShdw>
              </a:effectLst>
            </p:spPr>
            <p:txBody>
              <a:bodyPr anchor="ctr"/>
              <a:lstStyle/>
              <a:p>
                <a:pPr algn="ctr" defTabSz="914126">
                  <a:defRPr/>
                </a:pPr>
                <a:endParaRPr lang="zh-CN" altLang="en-US" kern="0" dirty="0">
                  <a:solidFill>
                    <a:prstClr val="white"/>
                  </a:solidFill>
                  <a:latin typeface="Arial" panose="020B0604020202020204" pitchFamily="34" charset="0"/>
                  <a:ea typeface="印品黑体" panose="00000500000000000000" pitchFamily="2" charset="-122"/>
                </a:endParaRPr>
              </a:p>
            </p:txBody>
          </p:sp>
        </p:grpSp>
        <p:sp>
          <p:nvSpPr>
            <p:cNvPr id="68" name="文本框 64">
              <a:extLst>
                <a:ext uri="{FF2B5EF4-FFF2-40B4-BE49-F238E27FC236}">
                  <a16:creationId xmlns:a16="http://schemas.microsoft.com/office/drawing/2014/main" id="{844C4FB6-C84F-4222-AB6D-5583E50842E4}"/>
                </a:ext>
              </a:extLst>
            </p:cNvPr>
            <p:cNvSpPr txBox="1">
              <a:spLocks noChangeArrowheads="1"/>
            </p:cNvSpPr>
            <p:nvPr/>
          </p:nvSpPr>
          <p:spPr bwMode="auto">
            <a:xfrm>
              <a:off x="1520241" y="1251008"/>
              <a:ext cx="6605072" cy="80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4" rIns="68568" bIns="34284">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914126">
                <a:lnSpc>
                  <a:spcPct val="120000"/>
                </a:lnSpc>
                <a:defRPr/>
              </a:pP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Hầu hết các loại tế bào (nhân s</a:t>
              </a:r>
              <a:r>
                <a:rPr lang="vi-VN"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ơ</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 và nhân thực) đều có kích </a:t>
              </a:r>
              <a:r>
                <a:rPr lang="en-US" altLang="zh-CN" sz="2000" kern="0" dirty="0" err="1">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th</a:t>
              </a:r>
              <a:r>
                <a:rPr lang="vi-VN"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ư</a:t>
              </a:r>
              <a:r>
                <a:rPr lang="en-US" altLang="zh-CN" sz="2000" kern="0" dirty="0" err="1">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ớc</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 rất nhỏ, chỉ quan sát đ</a:t>
              </a:r>
              <a:r>
                <a:rPr lang="vi-VN"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ư</a:t>
              </a:r>
              <a:r>
                <a:rPr lang="en-US" altLang="zh-CN" sz="2000" kern="0" dirty="0" err="1">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ợc</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 d</a:t>
              </a:r>
              <a:r>
                <a:rPr lang="vi-VN"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ư</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ới kính hiển vi</a:t>
              </a:r>
              <a:endParaRPr lang="zh-CN" altLang="en-US"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73" name="文本框 1">
              <a:extLst>
                <a:ext uri="{FF2B5EF4-FFF2-40B4-BE49-F238E27FC236}">
                  <a16:creationId xmlns:a16="http://schemas.microsoft.com/office/drawing/2014/main" id="{C5035600-5273-4EC1-BEAD-9C6E8BA8B037}"/>
                </a:ext>
              </a:extLst>
            </p:cNvPr>
            <p:cNvSpPr txBox="1">
              <a:spLocks noChangeArrowheads="1"/>
            </p:cNvSpPr>
            <p:nvPr/>
          </p:nvSpPr>
          <p:spPr bwMode="auto">
            <a:xfrm>
              <a:off x="492435" y="1473333"/>
              <a:ext cx="436634" cy="3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4" rIns="68568" bIns="34284">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914126">
                <a:defRPr/>
              </a:pPr>
              <a:r>
                <a:rPr lang="en-US" altLang="zh-CN" sz="2099" kern="0" dirty="0">
                  <a:solidFill>
                    <a:sysClr val="window" lastClr="FFFFFF"/>
                  </a:solidFill>
                  <a:latin typeface="Arial" panose="020B0604020202020204" pitchFamily="34" charset="0"/>
                  <a:ea typeface="印品黑体" panose="00000500000000000000" pitchFamily="2" charset="-122"/>
                </a:rPr>
                <a:t>01</a:t>
              </a:r>
              <a:endParaRPr lang="zh-CN" altLang="en-US" sz="2099" kern="0" dirty="0">
                <a:solidFill>
                  <a:sysClr val="window" lastClr="FFFFFF"/>
                </a:solidFill>
                <a:latin typeface="Arial" panose="020B0604020202020204" pitchFamily="34" charset="0"/>
                <a:ea typeface="印品黑体" panose="00000500000000000000" pitchFamily="2" charset="-122"/>
              </a:endParaRPr>
            </a:p>
          </p:txBody>
        </p:sp>
      </p:grpSp>
      <p:grpSp>
        <p:nvGrpSpPr>
          <p:cNvPr id="4" name="Nhóm 3">
            <a:extLst>
              <a:ext uri="{FF2B5EF4-FFF2-40B4-BE49-F238E27FC236}">
                <a16:creationId xmlns:a16="http://schemas.microsoft.com/office/drawing/2014/main" id="{5B569409-077C-4CB8-81A2-AA08CEAA3326}"/>
              </a:ext>
            </a:extLst>
          </p:cNvPr>
          <p:cNvGrpSpPr/>
          <p:nvPr/>
        </p:nvGrpSpPr>
        <p:grpSpPr>
          <a:xfrm>
            <a:off x="260646" y="2337784"/>
            <a:ext cx="8563336" cy="917532"/>
            <a:chOff x="260646" y="2337784"/>
            <a:chExt cx="8563336" cy="917532"/>
          </a:xfrm>
        </p:grpSpPr>
        <p:grpSp>
          <p:nvGrpSpPr>
            <p:cNvPr id="90" name="组合 53">
              <a:extLst>
                <a:ext uri="{FF2B5EF4-FFF2-40B4-BE49-F238E27FC236}">
                  <a16:creationId xmlns:a16="http://schemas.microsoft.com/office/drawing/2014/main" id="{C2480443-A9F8-4FBB-B739-28D7EC89A67C}"/>
                </a:ext>
              </a:extLst>
            </p:cNvPr>
            <p:cNvGrpSpPr>
              <a:grpSpLocks/>
            </p:cNvGrpSpPr>
            <p:nvPr/>
          </p:nvGrpSpPr>
          <p:grpSpPr bwMode="auto">
            <a:xfrm>
              <a:off x="260646" y="2337784"/>
              <a:ext cx="8563336" cy="917532"/>
              <a:chOff x="2678521" y="2847139"/>
              <a:chExt cx="22545263" cy="2417230"/>
            </a:xfrm>
          </p:grpSpPr>
          <p:sp>
            <p:nvSpPr>
              <p:cNvPr id="95" name="Freeform 19">
                <a:extLst>
                  <a:ext uri="{FF2B5EF4-FFF2-40B4-BE49-F238E27FC236}">
                    <a16:creationId xmlns:a16="http://schemas.microsoft.com/office/drawing/2014/main" id="{2041D0C7-2045-4F03-84A2-B938529DA3AD}"/>
                  </a:ext>
                </a:extLst>
              </p:cNvPr>
              <p:cNvSpPr>
                <a:spLocks/>
              </p:cNvSpPr>
              <p:nvPr/>
            </p:nvSpPr>
            <p:spPr bwMode="auto">
              <a:xfrm>
                <a:off x="2678521" y="2856133"/>
                <a:ext cx="22545263" cy="2408236"/>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solidFill>
                <a:srgbClr val="0070C0"/>
              </a:soli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p>
                <a:pPr defTabSz="914126">
                  <a:defRPr/>
                </a:pPr>
                <a:endParaRPr lang="zh-CN" altLang="en-US" kern="0" dirty="0">
                  <a:solidFill>
                    <a:prstClr val="black"/>
                  </a:solidFill>
                  <a:latin typeface="Arial" panose="020B0604020202020204" pitchFamily="34" charset="0"/>
                  <a:ea typeface="印品黑体" panose="00000500000000000000" pitchFamily="2" charset="-122"/>
                </a:endParaRPr>
              </a:p>
            </p:txBody>
          </p:sp>
          <p:sp>
            <p:nvSpPr>
              <p:cNvPr id="96" name="Freeform 20">
                <a:extLst>
                  <a:ext uri="{FF2B5EF4-FFF2-40B4-BE49-F238E27FC236}">
                    <a16:creationId xmlns:a16="http://schemas.microsoft.com/office/drawing/2014/main" id="{BE6B87D9-6E71-4865-B05B-6A13E1C9D9E0}"/>
                  </a:ext>
                </a:extLst>
              </p:cNvPr>
              <p:cNvSpPr>
                <a:spLocks noEditPoints="1"/>
              </p:cNvSpPr>
              <p:nvPr/>
            </p:nvSpPr>
            <p:spPr bwMode="auto">
              <a:xfrm>
                <a:off x="2678521" y="2847139"/>
                <a:ext cx="2877285" cy="2408236"/>
              </a:xfrm>
              <a:custGeom>
                <a:avLst/>
                <a:gdLst>
                  <a:gd name="T0" fmla="*/ 1280 w 1600"/>
                  <a:gd name="T1" fmla="*/ 0 h 640"/>
                  <a:gd name="T2" fmla="*/ 320 w 1600"/>
                  <a:gd name="T3" fmla="*/ 0 h 640"/>
                  <a:gd name="T4" fmla="*/ 0 w 1600"/>
                  <a:gd name="T5" fmla="*/ 320 h 640"/>
                  <a:gd name="T6" fmla="*/ 320 w 1600"/>
                  <a:gd name="T7" fmla="*/ 640 h 640"/>
                  <a:gd name="T8" fmla="*/ 1280 w 1600"/>
                  <a:gd name="T9" fmla="*/ 640 h 640"/>
                  <a:gd name="T10" fmla="*/ 1600 w 1600"/>
                  <a:gd name="T11" fmla="*/ 320 h 640"/>
                  <a:gd name="T12" fmla="*/ 1280 w 1600"/>
                  <a:gd name="T13" fmla="*/ 0 h 640"/>
                  <a:gd name="T14" fmla="*/ 1493 w 1600"/>
                  <a:gd name="T15" fmla="*/ 365 h 640"/>
                  <a:gd name="T16" fmla="*/ 1435 w 1600"/>
                  <a:gd name="T17" fmla="*/ 385 h 640"/>
                  <a:gd name="T18" fmla="*/ 1427 w 1600"/>
                  <a:gd name="T19" fmla="*/ 381 h 640"/>
                  <a:gd name="T20" fmla="*/ 1416 w 1600"/>
                  <a:gd name="T21" fmla="*/ 320 h 640"/>
                  <a:gd name="T22" fmla="*/ 1427 w 1600"/>
                  <a:gd name="T23" fmla="*/ 259 h 640"/>
                  <a:gd name="T24" fmla="*/ 1435 w 1600"/>
                  <a:gd name="T25" fmla="*/ 255 h 640"/>
                  <a:gd name="T26" fmla="*/ 1493 w 1600"/>
                  <a:gd name="T27" fmla="*/ 275 h 640"/>
                  <a:gd name="T28" fmla="*/ 1541 w 1600"/>
                  <a:gd name="T29" fmla="*/ 316 h 640"/>
                  <a:gd name="T30" fmla="*/ 1541 w 1600"/>
                  <a:gd name="T31" fmla="*/ 324 h 640"/>
                  <a:gd name="T32" fmla="*/ 1493 w 1600"/>
                  <a:gd name="T33" fmla="*/ 36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0" h="640">
                    <a:moveTo>
                      <a:pt x="1280" y="0"/>
                    </a:moveTo>
                    <a:cubicBezTo>
                      <a:pt x="320" y="0"/>
                      <a:pt x="320" y="0"/>
                      <a:pt x="320" y="0"/>
                    </a:cubicBezTo>
                    <a:cubicBezTo>
                      <a:pt x="144" y="0"/>
                      <a:pt x="0" y="144"/>
                      <a:pt x="0" y="320"/>
                    </a:cubicBezTo>
                    <a:cubicBezTo>
                      <a:pt x="0" y="496"/>
                      <a:pt x="144" y="640"/>
                      <a:pt x="320" y="640"/>
                    </a:cubicBezTo>
                    <a:cubicBezTo>
                      <a:pt x="1280" y="640"/>
                      <a:pt x="1280" y="640"/>
                      <a:pt x="1280" y="640"/>
                    </a:cubicBezTo>
                    <a:cubicBezTo>
                      <a:pt x="1456" y="640"/>
                      <a:pt x="1600" y="496"/>
                      <a:pt x="1600" y="320"/>
                    </a:cubicBezTo>
                    <a:cubicBezTo>
                      <a:pt x="1600" y="144"/>
                      <a:pt x="1456" y="0"/>
                      <a:pt x="1280" y="0"/>
                    </a:cubicBezTo>
                    <a:close/>
                    <a:moveTo>
                      <a:pt x="1493" y="365"/>
                    </a:moveTo>
                    <a:cubicBezTo>
                      <a:pt x="1455" y="387"/>
                      <a:pt x="1435" y="385"/>
                      <a:pt x="1435" y="385"/>
                    </a:cubicBezTo>
                    <a:cubicBezTo>
                      <a:pt x="1432" y="385"/>
                      <a:pt x="1429" y="383"/>
                      <a:pt x="1427" y="381"/>
                    </a:cubicBezTo>
                    <a:cubicBezTo>
                      <a:pt x="1427" y="381"/>
                      <a:pt x="1416" y="364"/>
                      <a:pt x="1416" y="320"/>
                    </a:cubicBezTo>
                    <a:cubicBezTo>
                      <a:pt x="1416" y="276"/>
                      <a:pt x="1427" y="259"/>
                      <a:pt x="1427" y="259"/>
                    </a:cubicBezTo>
                    <a:cubicBezTo>
                      <a:pt x="1429" y="257"/>
                      <a:pt x="1432" y="255"/>
                      <a:pt x="1435" y="255"/>
                    </a:cubicBezTo>
                    <a:cubicBezTo>
                      <a:pt x="1435" y="255"/>
                      <a:pt x="1455" y="253"/>
                      <a:pt x="1493" y="275"/>
                    </a:cubicBezTo>
                    <a:cubicBezTo>
                      <a:pt x="1532" y="297"/>
                      <a:pt x="1541" y="316"/>
                      <a:pt x="1541" y="316"/>
                    </a:cubicBezTo>
                    <a:cubicBezTo>
                      <a:pt x="1542" y="318"/>
                      <a:pt x="1542" y="322"/>
                      <a:pt x="1541" y="324"/>
                    </a:cubicBezTo>
                    <a:cubicBezTo>
                      <a:pt x="1541" y="324"/>
                      <a:pt x="1532" y="343"/>
                      <a:pt x="1493" y="365"/>
                    </a:cubicBezTo>
                    <a:close/>
                  </a:path>
                </a:pathLst>
              </a:cu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headEnd/>
                <a:tailEnd/>
              </a:ln>
              <a:effectLst>
                <a:outerShdw blurRad="228600" dist="101600" dir="5400000" algn="t" rotWithShape="0">
                  <a:sysClr val="windowText" lastClr="000000">
                    <a:lumMod val="85000"/>
                    <a:lumOff val="15000"/>
                    <a:alpha val="33000"/>
                  </a:sysClr>
                </a:outerShdw>
              </a:effectLst>
            </p:spPr>
            <p:txBody>
              <a:bodyPr/>
              <a:lstStyle/>
              <a:p>
                <a:pPr defTabSz="914126">
                  <a:defRPr/>
                </a:pPr>
                <a:endParaRPr lang="zh-CN" altLang="en-US" kern="0" dirty="0">
                  <a:solidFill>
                    <a:prstClr val="black"/>
                  </a:solidFill>
                  <a:latin typeface="Arial" panose="020B0604020202020204" pitchFamily="34" charset="0"/>
                  <a:ea typeface="印品黑体" panose="00000500000000000000" pitchFamily="2" charset="-122"/>
                </a:endParaRPr>
              </a:p>
            </p:txBody>
          </p:sp>
          <p:sp>
            <p:nvSpPr>
              <p:cNvPr id="97" name="椭圆 227">
                <a:extLst>
                  <a:ext uri="{FF2B5EF4-FFF2-40B4-BE49-F238E27FC236}">
                    <a16:creationId xmlns:a16="http://schemas.microsoft.com/office/drawing/2014/main" id="{6A409C00-7624-43D6-A0BE-C079A0035F2F}"/>
                  </a:ext>
                </a:extLst>
              </p:cNvPr>
              <p:cNvSpPr/>
              <p:nvPr/>
            </p:nvSpPr>
            <p:spPr>
              <a:xfrm>
                <a:off x="2834834" y="3000058"/>
                <a:ext cx="2102401" cy="2102398"/>
              </a:xfrm>
              <a:prstGeom prst="ellipse">
                <a:avLst/>
              </a:prstGeom>
              <a:gradFill>
                <a:gsLst>
                  <a:gs pos="0">
                    <a:srgbClr val="DDDDDD"/>
                  </a:gs>
                  <a:gs pos="100000">
                    <a:srgbClr val="FBFBFB"/>
                  </a:gs>
                </a:gsLst>
                <a:lin ang="5400000" scaled="1"/>
              </a:gradFill>
              <a:ln w="101600" cap="flat">
                <a:gradFill>
                  <a:gsLst>
                    <a:gs pos="0">
                      <a:srgbClr val="FDFDFD"/>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p>
                <a:pPr defTabSz="914126">
                  <a:defRPr/>
                </a:pPr>
                <a:endParaRPr lang="zh-CN" altLang="en-US" kern="0" dirty="0">
                  <a:solidFill>
                    <a:prstClr val="black"/>
                  </a:solidFill>
                  <a:latin typeface="Arial" panose="020B0604020202020204" pitchFamily="34" charset="0"/>
                  <a:ea typeface="印品黑体" panose="00000500000000000000" pitchFamily="2" charset="-122"/>
                </a:endParaRPr>
              </a:p>
            </p:txBody>
          </p:sp>
          <p:sp>
            <p:nvSpPr>
              <p:cNvPr id="98" name="Freeform 23">
                <a:extLst>
                  <a:ext uri="{FF2B5EF4-FFF2-40B4-BE49-F238E27FC236}">
                    <a16:creationId xmlns:a16="http://schemas.microsoft.com/office/drawing/2014/main" id="{C9100131-37F5-4DFD-A358-73B11B2837FD}"/>
                  </a:ext>
                </a:extLst>
              </p:cNvPr>
              <p:cNvSpPr>
                <a:spLocks/>
              </p:cNvSpPr>
              <p:nvPr/>
            </p:nvSpPr>
            <p:spPr bwMode="auto">
              <a:xfrm>
                <a:off x="3298659" y="3423400"/>
                <a:ext cx="1174751" cy="1255712"/>
              </a:xfrm>
              <a:custGeom>
                <a:avLst/>
                <a:gdLst>
                  <a:gd name="T0" fmla="*/ 193 w 313"/>
                  <a:gd name="T1" fmla="*/ 279 h 334"/>
                  <a:gd name="T2" fmla="*/ 47 w 313"/>
                  <a:gd name="T3" fmla="*/ 330 h 334"/>
                  <a:gd name="T4" fmla="*/ 28 w 313"/>
                  <a:gd name="T5" fmla="*/ 319 h 334"/>
                  <a:gd name="T6" fmla="*/ 0 w 313"/>
                  <a:gd name="T7" fmla="*/ 167 h 334"/>
                  <a:gd name="T8" fmla="*/ 28 w 313"/>
                  <a:gd name="T9" fmla="*/ 15 h 334"/>
                  <a:gd name="T10" fmla="*/ 47 w 313"/>
                  <a:gd name="T11" fmla="*/ 4 h 334"/>
                  <a:gd name="T12" fmla="*/ 193 w 313"/>
                  <a:gd name="T13" fmla="*/ 55 h 334"/>
                  <a:gd name="T14" fmla="*/ 311 w 313"/>
                  <a:gd name="T15" fmla="*/ 156 h 334"/>
                  <a:gd name="T16" fmla="*/ 311 w 313"/>
                  <a:gd name="T17" fmla="*/ 178 h 334"/>
                  <a:gd name="T18" fmla="*/ 193 w 313"/>
                  <a:gd name="T19" fmla="*/ 27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34">
                    <a:moveTo>
                      <a:pt x="193" y="279"/>
                    </a:moveTo>
                    <a:cubicBezTo>
                      <a:pt x="98" y="334"/>
                      <a:pt x="47" y="330"/>
                      <a:pt x="47" y="330"/>
                    </a:cubicBezTo>
                    <a:cubicBezTo>
                      <a:pt x="40" y="329"/>
                      <a:pt x="32" y="325"/>
                      <a:pt x="28" y="319"/>
                    </a:cubicBezTo>
                    <a:cubicBezTo>
                      <a:pt x="28" y="319"/>
                      <a:pt x="0" y="277"/>
                      <a:pt x="0" y="167"/>
                    </a:cubicBezTo>
                    <a:cubicBezTo>
                      <a:pt x="0" y="57"/>
                      <a:pt x="28" y="15"/>
                      <a:pt x="28" y="15"/>
                    </a:cubicBezTo>
                    <a:cubicBezTo>
                      <a:pt x="32" y="9"/>
                      <a:pt x="40" y="5"/>
                      <a:pt x="47" y="4"/>
                    </a:cubicBezTo>
                    <a:cubicBezTo>
                      <a:pt x="47" y="4"/>
                      <a:pt x="98" y="0"/>
                      <a:pt x="193" y="55"/>
                    </a:cubicBezTo>
                    <a:cubicBezTo>
                      <a:pt x="289" y="110"/>
                      <a:pt x="311" y="156"/>
                      <a:pt x="311" y="156"/>
                    </a:cubicBezTo>
                    <a:cubicBezTo>
                      <a:pt x="313" y="162"/>
                      <a:pt x="313" y="172"/>
                      <a:pt x="311" y="178"/>
                    </a:cubicBezTo>
                    <a:cubicBezTo>
                      <a:pt x="311" y="178"/>
                      <a:pt x="289" y="224"/>
                      <a:pt x="193" y="279"/>
                    </a:cubicBezTo>
                    <a:close/>
                  </a:path>
                </a:pathLst>
              </a:custGeom>
              <a:solidFill>
                <a:srgbClr val="00B0F0"/>
              </a:solidFill>
              <a:ln w="12700" cap="flat" cmpd="sng" algn="ctr">
                <a:noFill/>
                <a:prstDash val="solid"/>
                <a:miter lim="800000"/>
              </a:ln>
              <a:effectLst>
                <a:innerShdw blurRad="215900" dist="50800" dir="16200000">
                  <a:prstClr val="black">
                    <a:alpha val="42000"/>
                  </a:prstClr>
                </a:inn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126">
                  <a:defRPr/>
                </a:pPr>
                <a:endParaRPr lang="zh-CN" altLang="en-US" kern="0" dirty="0">
                  <a:solidFill>
                    <a:prstClr val="white"/>
                  </a:solidFill>
                  <a:latin typeface="Arial" panose="020B0604020202020204" pitchFamily="34" charset="0"/>
                  <a:ea typeface="印品黑体" panose="00000500000000000000" pitchFamily="2" charset="-122"/>
                </a:endParaRPr>
              </a:p>
            </p:txBody>
          </p:sp>
        </p:grpSp>
        <p:sp>
          <p:nvSpPr>
            <p:cNvPr id="93" name="文本框 104">
              <a:extLst>
                <a:ext uri="{FF2B5EF4-FFF2-40B4-BE49-F238E27FC236}">
                  <a16:creationId xmlns:a16="http://schemas.microsoft.com/office/drawing/2014/main" id="{C5249443-8DDF-4E97-981F-6E380634BC3D}"/>
                </a:ext>
              </a:extLst>
            </p:cNvPr>
            <p:cNvSpPr txBox="1">
              <a:spLocks noChangeArrowheads="1"/>
            </p:cNvSpPr>
            <p:nvPr/>
          </p:nvSpPr>
          <p:spPr bwMode="auto">
            <a:xfrm>
              <a:off x="496767" y="2605353"/>
              <a:ext cx="436634" cy="3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4" rIns="68568" bIns="34284">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914126">
                <a:defRPr/>
              </a:pPr>
              <a:r>
                <a:rPr lang="en-US" altLang="zh-CN" sz="2099" kern="0" dirty="0">
                  <a:solidFill>
                    <a:sysClr val="window" lastClr="FFFFFF"/>
                  </a:solidFill>
                  <a:latin typeface="Arial" panose="020B0604020202020204" pitchFamily="34" charset="0"/>
                  <a:ea typeface="印品黑体" panose="00000500000000000000" pitchFamily="2" charset="-122"/>
                </a:rPr>
                <a:t>02</a:t>
              </a:r>
              <a:endParaRPr lang="zh-CN" altLang="en-US" sz="2099" kern="0" dirty="0">
                <a:solidFill>
                  <a:sysClr val="window" lastClr="FFFFFF"/>
                </a:solidFill>
                <a:latin typeface="Arial" panose="020B0604020202020204" pitchFamily="34" charset="0"/>
                <a:ea typeface="印品黑体" panose="00000500000000000000" pitchFamily="2" charset="-122"/>
              </a:endParaRPr>
            </a:p>
          </p:txBody>
        </p:sp>
        <p:sp>
          <p:nvSpPr>
            <p:cNvPr id="94" name="TextBox 52">
              <a:extLst>
                <a:ext uri="{FF2B5EF4-FFF2-40B4-BE49-F238E27FC236}">
                  <a16:creationId xmlns:a16="http://schemas.microsoft.com/office/drawing/2014/main" id="{18EA40FE-76D8-46FC-BC37-5FD2C806534A}"/>
                </a:ext>
              </a:extLst>
            </p:cNvPr>
            <p:cNvSpPr txBox="1"/>
            <p:nvPr/>
          </p:nvSpPr>
          <p:spPr>
            <a:xfrm>
              <a:off x="1128462" y="2372706"/>
              <a:ext cx="6887076" cy="80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4" rIns="68568" bIns="34284">
              <a:spAutoFit/>
            </a:bodyPr>
            <a:lstStyle>
              <a:defPPr>
                <a:defRPr lang="zh-CN"/>
              </a:defPPr>
              <a:lvl1pPr defTabSz="914126">
                <a:lnSpc>
                  <a:spcPct val="120000"/>
                </a:lnSpc>
                <a:defRPr sz="2000" kern="0">
                  <a:solidFill>
                    <a:sysClr val="window" lastClr="FFFFFF"/>
                  </a:solidFill>
                  <a:latin typeface="Arial" panose="020B0604020202020204" pitchFamily="34" charset="0"/>
                  <a:ea typeface="印品黑体" panose="00000500000000000000" pitchFamily="2" charset="-122"/>
                </a:defRPr>
              </a:lvl1pPr>
              <a:lvl2pPr marL="742950" indent="-285750">
                <a:defRPr>
                  <a:latin typeface="Calibri" pitchFamily="34" charset="0"/>
                  <a:ea typeface="微软雅黑" pitchFamily="34" charset="-122"/>
                </a:defRPr>
              </a:lvl2pPr>
              <a:lvl3pPr marL="1143000" indent="-228600">
                <a:defRPr>
                  <a:latin typeface="Calibri" pitchFamily="34" charset="0"/>
                  <a:ea typeface="微软雅黑" pitchFamily="34" charset="-122"/>
                </a:defRPr>
              </a:lvl3pPr>
              <a:lvl4pPr marL="1600200" indent="-228600">
                <a:defRPr>
                  <a:latin typeface="Calibri" pitchFamily="34" charset="0"/>
                  <a:ea typeface="微软雅黑" pitchFamily="34" charset="-122"/>
                </a:defRPr>
              </a:lvl4pPr>
              <a:lvl5pPr marL="2057400" indent="-228600">
                <a:defRPr>
                  <a:latin typeface="Calibri" pitchFamily="34" charset="0"/>
                  <a:ea typeface="微软雅黑" pitchFamily="34" charset="-122"/>
                </a:defRPr>
              </a:lvl5pPr>
              <a:lvl6pPr marL="2514600" indent="-228600" fontAlgn="base">
                <a:spcBef>
                  <a:spcPct val="0"/>
                </a:spcBef>
                <a:spcAft>
                  <a:spcPct val="0"/>
                </a:spcAft>
                <a:defRPr>
                  <a:latin typeface="Calibri" pitchFamily="34" charset="0"/>
                  <a:ea typeface="微软雅黑" pitchFamily="34" charset="-122"/>
                </a:defRPr>
              </a:lvl6pPr>
              <a:lvl7pPr marL="2971800" indent="-228600" fontAlgn="base">
                <a:spcBef>
                  <a:spcPct val="0"/>
                </a:spcBef>
                <a:spcAft>
                  <a:spcPct val="0"/>
                </a:spcAft>
                <a:defRPr>
                  <a:latin typeface="Calibri" pitchFamily="34" charset="0"/>
                  <a:ea typeface="微软雅黑" pitchFamily="34" charset="-122"/>
                </a:defRPr>
              </a:lvl7pPr>
              <a:lvl8pPr marL="3429000" indent="-228600" fontAlgn="base">
                <a:spcBef>
                  <a:spcPct val="0"/>
                </a:spcBef>
                <a:spcAft>
                  <a:spcPct val="0"/>
                </a:spcAft>
                <a:defRPr>
                  <a:latin typeface="Calibri" pitchFamily="34" charset="0"/>
                  <a:ea typeface="微软雅黑" pitchFamily="34" charset="-122"/>
                </a:defRPr>
              </a:lvl8pPr>
              <a:lvl9pPr marL="3886200" indent="-228600" fontAlgn="base">
                <a:spcBef>
                  <a:spcPct val="0"/>
                </a:spcBef>
                <a:spcAft>
                  <a:spcPct val="0"/>
                </a:spcAft>
                <a:defRPr>
                  <a:latin typeface="Calibri" pitchFamily="34" charset="0"/>
                  <a:ea typeface="微软雅黑" pitchFamily="34" charset="-122"/>
                </a:defRPr>
              </a:lvl9pPr>
            </a:lstStyle>
            <a:p>
              <a:pPr lvl="1">
                <a:lnSpc>
                  <a:spcPct val="120000"/>
                </a:lnSpc>
              </a:pPr>
              <a:r>
                <a:rPr lang="en-US" altLang="zh-CN" sz="2000" kern="0" dirty="0" err="1">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Kích</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000" kern="0" dirty="0" err="1">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thước</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000" kern="0" dirty="0" err="1">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tế</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000" kern="0" dirty="0" err="1">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bào</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000" kern="0" dirty="0" err="1">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nhân</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000" kern="0" dirty="0" err="1">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sơ</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000" kern="0" dirty="0" err="1">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dao</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000" kern="0" dirty="0" err="1">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động</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000" kern="0" dirty="0" err="1">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từ</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 1 </a:t>
              </a:r>
              <a:r>
                <a:rPr lang="vi-VN" sz="2000" dirty="0">
                  <a:solidFill>
                    <a:schemeClr val="bg1"/>
                  </a:solidFill>
                  <a:latin typeface="Times New Roman" panose="02020603050405020304" pitchFamily="18" charset="0"/>
                  <a:cs typeface="Times New Roman" panose="02020603050405020304" pitchFamily="18" charset="0"/>
                </a:rPr>
                <a:t>µ</a:t>
              </a:r>
              <a:r>
                <a:rPr lang="en-US" altLang="zh-CN" sz="2000" kern="0" dirty="0" smtClean="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m </a:t>
              </a:r>
              <a:r>
                <a:rPr lang="en-US" altLang="zh-CN" sz="2000" kern="0" dirty="0" err="1">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đến</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 5 </a:t>
              </a:r>
              <a:r>
                <a:rPr lang="vi-VN" sz="2000" dirty="0">
                  <a:solidFill>
                    <a:schemeClr val="bg1"/>
                  </a:solidFill>
                  <a:latin typeface="Times New Roman" panose="02020603050405020304" pitchFamily="18" charset="0"/>
                  <a:cs typeface="Times New Roman" panose="02020603050405020304" pitchFamily="18" charset="0"/>
                </a:rPr>
                <a:t>µ</a:t>
              </a:r>
              <a:r>
                <a:rPr lang="en-US" altLang="zh-CN" sz="2000" kern="0" dirty="0" smtClean="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m</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000" kern="0" dirty="0" err="1">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bằng</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000" kern="0" dirty="0" err="1">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khoảng</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 1/10 </a:t>
              </a:r>
              <a:r>
                <a:rPr lang="en-US" altLang="zh-CN" sz="2000" kern="0" dirty="0" err="1">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tế</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000" kern="0" dirty="0" err="1">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bào</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000" kern="0" dirty="0" err="1">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nhân</a:t>
              </a:r>
              <a:r>
                <a:rPr lang="en-US" altLang="zh-CN"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000" kern="0" dirty="0" err="1">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rPr>
                <a:t>thực</a:t>
              </a:r>
              <a:endParaRPr lang="zh-CN" altLang="en-US" sz="2000"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endParaRPr>
            </a:p>
          </p:txBody>
        </p:sp>
      </p:grpSp>
      <p:grpSp>
        <p:nvGrpSpPr>
          <p:cNvPr id="8" name="Nhóm 7">
            <a:extLst>
              <a:ext uri="{FF2B5EF4-FFF2-40B4-BE49-F238E27FC236}">
                <a16:creationId xmlns:a16="http://schemas.microsoft.com/office/drawing/2014/main" id="{3AF2D01A-5ECC-40E0-87A8-9405DFAF2142}"/>
              </a:ext>
            </a:extLst>
          </p:cNvPr>
          <p:cNvGrpSpPr/>
          <p:nvPr/>
        </p:nvGrpSpPr>
        <p:grpSpPr>
          <a:xfrm>
            <a:off x="260646" y="3471971"/>
            <a:ext cx="8563336" cy="1332027"/>
            <a:chOff x="260646" y="3471971"/>
            <a:chExt cx="8563336" cy="1332027"/>
          </a:xfrm>
        </p:grpSpPr>
        <p:grpSp>
          <p:nvGrpSpPr>
            <p:cNvPr id="100" name="组合 58">
              <a:extLst>
                <a:ext uri="{FF2B5EF4-FFF2-40B4-BE49-F238E27FC236}">
                  <a16:creationId xmlns:a16="http://schemas.microsoft.com/office/drawing/2014/main" id="{174BD2E1-F63F-47BE-BC1B-50997C80C586}"/>
                </a:ext>
              </a:extLst>
            </p:cNvPr>
            <p:cNvGrpSpPr>
              <a:grpSpLocks/>
            </p:cNvGrpSpPr>
            <p:nvPr/>
          </p:nvGrpSpPr>
          <p:grpSpPr bwMode="auto">
            <a:xfrm>
              <a:off x="260646" y="3471971"/>
              <a:ext cx="8563336" cy="1332027"/>
              <a:chOff x="2678521" y="2847139"/>
              <a:chExt cx="21777701" cy="2417231"/>
            </a:xfrm>
          </p:grpSpPr>
          <p:sp>
            <p:nvSpPr>
              <p:cNvPr id="105" name="Freeform 19">
                <a:extLst>
                  <a:ext uri="{FF2B5EF4-FFF2-40B4-BE49-F238E27FC236}">
                    <a16:creationId xmlns:a16="http://schemas.microsoft.com/office/drawing/2014/main" id="{0D6F5DFF-DC1B-4C4E-A633-75CAA8C74E3B}"/>
                  </a:ext>
                </a:extLst>
              </p:cNvPr>
              <p:cNvSpPr>
                <a:spLocks/>
              </p:cNvSpPr>
              <p:nvPr/>
            </p:nvSpPr>
            <p:spPr bwMode="auto">
              <a:xfrm>
                <a:off x="2678521" y="2856133"/>
                <a:ext cx="21777701" cy="2408237"/>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solidFill>
                <a:srgbClr val="00B0F0"/>
              </a:soli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p>
                <a:pPr defTabSz="914126">
                  <a:defRPr/>
                </a:pPr>
                <a:endParaRPr lang="zh-CN" altLang="en-US" kern="0" dirty="0">
                  <a:solidFill>
                    <a:prstClr val="black"/>
                  </a:solidFill>
                  <a:latin typeface="Arial" panose="020B0604020202020204" pitchFamily="34" charset="0"/>
                  <a:ea typeface="印品黑体" panose="00000500000000000000" pitchFamily="2" charset="-122"/>
                </a:endParaRPr>
              </a:p>
            </p:txBody>
          </p:sp>
          <p:sp>
            <p:nvSpPr>
              <p:cNvPr id="106" name="Freeform 20">
                <a:extLst>
                  <a:ext uri="{FF2B5EF4-FFF2-40B4-BE49-F238E27FC236}">
                    <a16:creationId xmlns:a16="http://schemas.microsoft.com/office/drawing/2014/main" id="{7EFFE9E7-3E35-4B1F-B696-C8FB30443392}"/>
                  </a:ext>
                </a:extLst>
              </p:cNvPr>
              <p:cNvSpPr>
                <a:spLocks noEditPoints="1"/>
              </p:cNvSpPr>
              <p:nvPr/>
            </p:nvSpPr>
            <p:spPr bwMode="auto">
              <a:xfrm>
                <a:off x="2678521" y="2847139"/>
                <a:ext cx="2877285" cy="2408237"/>
              </a:xfrm>
              <a:custGeom>
                <a:avLst/>
                <a:gdLst>
                  <a:gd name="T0" fmla="*/ 1280 w 1600"/>
                  <a:gd name="T1" fmla="*/ 0 h 640"/>
                  <a:gd name="T2" fmla="*/ 320 w 1600"/>
                  <a:gd name="T3" fmla="*/ 0 h 640"/>
                  <a:gd name="T4" fmla="*/ 0 w 1600"/>
                  <a:gd name="T5" fmla="*/ 320 h 640"/>
                  <a:gd name="T6" fmla="*/ 320 w 1600"/>
                  <a:gd name="T7" fmla="*/ 640 h 640"/>
                  <a:gd name="T8" fmla="*/ 1280 w 1600"/>
                  <a:gd name="T9" fmla="*/ 640 h 640"/>
                  <a:gd name="T10" fmla="*/ 1600 w 1600"/>
                  <a:gd name="T11" fmla="*/ 320 h 640"/>
                  <a:gd name="T12" fmla="*/ 1280 w 1600"/>
                  <a:gd name="T13" fmla="*/ 0 h 640"/>
                  <a:gd name="T14" fmla="*/ 1493 w 1600"/>
                  <a:gd name="T15" fmla="*/ 365 h 640"/>
                  <a:gd name="T16" fmla="*/ 1435 w 1600"/>
                  <a:gd name="T17" fmla="*/ 385 h 640"/>
                  <a:gd name="T18" fmla="*/ 1427 w 1600"/>
                  <a:gd name="T19" fmla="*/ 381 h 640"/>
                  <a:gd name="T20" fmla="*/ 1416 w 1600"/>
                  <a:gd name="T21" fmla="*/ 320 h 640"/>
                  <a:gd name="T22" fmla="*/ 1427 w 1600"/>
                  <a:gd name="T23" fmla="*/ 259 h 640"/>
                  <a:gd name="T24" fmla="*/ 1435 w 1600"/>
                  <a:gd name="T25" fmla="*/ 255 h 640"/>
                  <a:gd name="T26" fmla="*/ 1493 w 1600"/>
                  <a:gd name="T27" fmla="*/ 275 h 640"/>
                  <a:gd name="T28" fmla="*/ 1541 w 1600"/>
                  <a:gd name="T29" fmla="*/ 316 h 640"/>
                  <a:gd name="T30" fmla="*/ 1541 w 1600"/>
                  <a:gd name="T31" fmla="*/ 324 h 640"/>
                  <a:gd name="T32" fmla="*/ 1493 w 1600"/>
                  <a:gd name="T33" fmla="*/ 36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0" h="640">
                    <a:moveTo>
                      <a:pt x="1280" y="0"/>
                    </a:moveTo>
                    <a:cubicBezTo>
                      <a:pt x="320" y="0"/>
                      <a:pt x="320" y="0"/>
                      <a:pt x="320" y="0"/>
                    </a:cubicBezTo>
                    <a:cubicBezTo>
                      <a:pt x="144" y="0"/>
                      <a:pt x="0" y="144"/>
                      <a:pt x="0" y="320"/>
                    </a:cubicBezTo>
                    <a:cubicBezTo>
                      <a:pt x="0" y="496"/>
                      <a:pt x="144" y="640"/>
                      <a:pt x="320" y="640"/>
                    </a:cubicBezTo>
                    <a:cubicBezTo>
                      <a:pt x="1280" y="640"/>
                      <a:pt x="1280" y="640"/>
                      <a:pt x="1280" y="640"/>
                    </a:cubicBezTo>
                    <a:cubicBezTo>
                      <a:pt x="1456" y="640"/>
                      <a:pt x="1600" y="496"/>
                      <a:pt x="1600" y="320"/>
                    </a:cubicBezTo>
                    <a:cubicBezTo>
                      <a:pt x="1600" y="144"/>
                      <a:pt x="1456" y="0"/>
                      <a:pt x="1280" y="0"/>
                    </a:cubicBezTo>
                    <a:close/>
                    <a:moveTo>
                      <a:pt x="1493" y="365"/>
                    </a:moveTo>
                    <a:cubicBezTo>
                      <a:pt x="1455" y="387"/>
                      <a:pt x="1435" y="385"/>
                      <a:pt x="1435" y="385"/>
                    </a:cubicBezTo>
                    <a:cubicBezTo>
                      <a:pt x="1432" y="385"/>
                      <a:pt x="1429" y="383"/>
                      <a:pt x="1427" y="381"/>
                    </a:cubicBezTo>
                    <a:cubicBezTo>
                      <a:pt x="1427" y="381"/>
                      <a:pt x="1416" y="364"/>
                      <a:pt x="1416" y="320"/>
                    </a:cubicBezTo>
                    <a:cubicBezTo>
                      <a:pt x="1416" y="276"/>
                      <a:pt x="1427" y="259"/>
                      <a:pt x="1427" y="259"/>
                    </a:cubicBezTo>
                    <a:cubicBezTo>
                      <a:pt x="1429" y="257"/>
                      <a:pt x="1432" y="255"/>
                      <a:pt x="1435" y="255"/>
                    </a:cubicBezTo>
                    <a:cubicBezTo>
                      <a:pt x="1435" y="255"/>
                      <a:pt x="1455" y="253"/>
                      <a:pt x="1493" y="275"/>
                    </a:cubicBezTo>
                    <a:cubicBezTo>
                      <a:pt x="1532" y="297"/>
                      <a:pt x="1541" y="316"/>
                      <a:pt x="1541" y="316"/>
                    </a:cubicBezTo>
                    <a:cubicBezTo>
                      <a:pt x="1542" y="318"/>
                      <a:pt x="1542" y="322"/>
                      <a:pt x="1541" y="324"/>
                    </a:cubicBezTo>
                    <a:cubicBezTo>
                      <a:pt x="1541" y="324"/>
                      <a:pt x="1532" y="343"/>
                      <a:pt x="1493" y="365"/>
                    </a:cubicBezTo>
                    <a:close/>
                  </a:path>
                </a:pathLst>
              </a:cu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headEnd/>
                <a:tailEnd/>
              </a:ln>
              <a:effectLst>
                <a:outerShdw blurRad="228600" dist="101600" dir="5400000" algn="t" rotWithShape="0">
                  <a:sysClr val="windowText" lastClr="000000">
                    <a:lumMod val="85000"/>
                    <a:lumOff val="15000"/>
                    <a:alpha val="33000"/>
                  </a:sysClr>
                </a:outerShdw>
              </a:effectLst>
            </p:spPr>
            <p:txBody>
              <a:bodyPr/>
              <a:lstStyle/>
              <a:p>
                <a:pPr defTabSz="914126">
                  <a:defRPr/>
                </a:pPr>
                <a:endParaRPr lang="zh-CN" altLang="en-US" kern="0" dirty="0">
                  <a:solidFill>
                    <a:prstClr val="black"/>
                  </a:solidFill>
                  <a:latin typeface="Arial" panose="020B0604020202020204" pitchFamily="34" charset="0"/>
                  <a:ea typeface="印品黑体" panose="00000500000000000000" pitchFamily="2" charset="-122"/>
                </a:endParaRPr>
              </a:p>
            </p:txBody>
          </p:sp>
          <p:sp>
            <p:nvSpPr>
              <p:cNvPr id="107" name="椭圆 232">
                <a:extLst>
                  <a:ext uri="{FF2B5EF4-FFF2-40B4-BE49-F238E27FC236}">
                    <a16:creationId xmlns:a16="http://schemas.microsoft.com/office/drawing/2014/main" id="{E61182CE-DE47-44BF-8812-9C6898C027F0}"/>
                  </a:ext>
                </a:extLst>
              </p:cNvPr>
              <p:cNvSpPr/>
              <p:nvPr/>
            </p:nvSpPr>
            <p:spPr>
              <a:xfrm>
                <a:off x="2834834" y="3000057"/>
                <a:ext cx="2102400" cy="2102400"/>
              </a:xfrm>
              <a:prstGeom prst="ellipse">
                <a:avLst/>
              </a:prstGeom>
              <a:gradFill>
                <a:gsLst>
                  <a:gs pos="0">
                    <a:srgbClr val="DDDDDD"/>
                  </a:gs>
                  <a:gs pos="100000">
                    <a:srgbClr val="FBFBFB"/>
                  </a:gs>
                </a:gsLst>
                <a:lin ang="5400000" scaled="1"/>
              </a:gradFill>
              <a:ln w="101600" cap="flat">
                <a:gradFill>
                  <a:gsLst>
                    <a:gs pos="0">
                      <a:srgbClr val="FDFDFD"/>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p>
                <a:pPr defTabSz="914126">
                  <a:defRPr/>
                </a:pPr>
                <a:endParaRPr lang="zh-CN" altLang="en-US" kern="0" dirty="0">
                  <a:solidFill>
                    <a:prstClr val="black"/>
                  </a:solidFill>
                  <a:latin typeface="Arial" panose="020B0604020202020204" pitchFamily="34" charset="0"/>
                  <a:ea typeface="印品黑体" panose="00000500000000000000" pitchFamily="2" charset="-122"/>
                </a:endParaRPr>
              </a:p>
            </p:txBody>
          </p:sp>
          <p:sp>
            <p:nvSpPr>
              <p:cNvPr id="108" name="Freeform 23">
                <a:extLst>
                  <a:ext uri="{FF2B5EF4-FFF2-40B4-BE49-F238E27FC236}">
                    <a16:creationId xmlns:a16="http://schemas.microsoft.com/office/drawing/2014/main" id="{F2F52760-B15E-4FDD-B85F-4870FD8CBF2D}"/>
                  </a:ext>
                </a:extLst>
              </p:cNvPr>
              <p:cNvSpPr>
                <a:spLocks/>
              </p:cNvSpPr>
              <p:nvPr/>
            </p:nvSpPr>
            <p:spPr bwMode="auto">
              <a:xfrm>
                <a:off x="3298659" y="3423401"/>
                <a:ext cx="1174750" cy="1255712"/>
              </a:xfrm>
              <a:custGeom>
                <a:avLst/>
                <a:gdLst>
                  <a:gd name="T0" fmla="*/ 193 w 313"/>
                  <a:gd name="T1" fmla="*/ 279 h 334"/>
                  <a:gd name="T2" fmla="*/ 47 w 313"/>
                  <a:gd name="T3" fmla="*/ 330 h 334"/>
                  <a:gd name="T4" fmla="*/ 28 w 313"/>
                  <a:gd name="T5" fmla="*/ 319 h 334"/>
                  <a:gd name="T6" fmla="*/ 0 w 313"/>
                  <a:gd name="T7" fmla="*/ 167 h 334"/>
                  <a:gd name="T8" fmla="*/ 28 w 313"/>
                  <a:gd name="T9" fmla="*/ 15 h 334"/>
                  <a:gd name="T10" fmla="*/ 47 w 313"/>
                  <a:gd name="T11" fmla="*/ 4 h 334"/>
                  <a:gd name="T12" fmla="*/ 193 w 313"/>
                  <a:gd name="T13" fmla="*/ 55 h 334"/>
                  <a:gd name="T14" fmla="*/ 311 w 313"/>
                  <a:gd name="T15" fmla="*/ 156 h 334"/>
                  <a:gd name="T16" fmla="*/ 311 w 313"/>
                  <a:gd name="T17" fmla="*/ 178 h 334"/>
                  <a:gd name="T18" fmla="*/ 193 w 313"/>
                  <a:gd name="T19" fmla="*/ 27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34">
                    <a:moveTo>
                      <a:pt x="193" y="279"/>
                    </a:moveTo>
                    <a:cubicBezTo>
                      <a:pt x="98" y="334"/>
                      <a:pt x="47" y="330"/>
                      <a:pt x="47" y="330"/>
                    </a:cubicBezTo>
                    <a:cubicBezTo>
                      <a:pt x="40" y="329"/>
                      <a:pt x="32" y="325"/>
                      <a:pt x="28" y="319"/>
                    </a:cubicBezTo>
                    <a:cubicBezTo>
                      <a:pt x="28" y="319"/>
                      <a:pt x="0" y="277"/>
                      <a:pt x="0" y="167"/>
                    </a:cubicBezTo>
                    <a:cubicBezTo>
                      <a:pt x="0" y="57"/>
                      <a:pt x="28" y="15"/>
                      <a:pt x="28" y="15"/>
                    </a:cubicBezTo>
                    <a:cubicBezTo>
                      <a:pt x="32" y="9"/>
                      <a:pt x="40" y="5"/>
                      <a:pt x="47" y="4"/>
                    </a:cubicBezTo>
                    <a:cubicBezTo>
                      <a:pt x="47" y="4"/>
                      <a:pt x="98" y="0"/>
                      <a:pt x="193" y="55"/>
                    </a:cubicBezTo>
                    <a:cubicBezTo>
                      <a:pt x="289" y="110"/>
                      <a:pt x="311" y="156"/>
                      <a:pt x="311" y="156"/>
                    </a:cubicBezTo>
                    <a:cubicBezTo>
                      <a:pt x="313" y="162"/>
                      <a:pt x="313" y="172"/>
                      <a:pt x="311" y="178"/>
                    </a:cubicBezTo>
                    <a:cubicBezTo>
                      <a:pt x="311" y="178"/>
                      <a:pt x="289" y="224"/>
                      <a:pt x="193" y="279"/>
                    </a:cubicBezTo>
                    <a:close/>
                  </a:path>
                </a:pathLst>
              </a:custGeom>
              <a:solidFill>
                <a:srgbClr val="0070C0"/>
              </a:solidFill>
              <a:ln w="12700" cap="flat" cmpd="sng" algn="ctr">
                <a:noFill/>
                <a:prstDash val="solid"/>
                <a:miter lim="800000"/>
              </a:ln>
              <a:effectLst>
                <a:innerShdw blurRad="215900" dist="50800" dir="16200000">
                  <a:prstClr val="black">
                    <a:alpha val="42000"/>
                  </a:prstClr>
                </a:innerShdw>
              </a:effectLst>
            </p:spPr>
            <p:txBody>
              <a:bodyPr anchor="ctr"/>
              <a:lstStyle/>
              <a:p>
                <a:pPr algn="ctr" defTabSz="914126">
                  <a:defRPr/>
                </a:pPr>
                <a:endParaRPr lang="zh-CN" altLang="en-US" kern="0" dirty="0">
                  <a:solidFill>
                    <a:prstClr val="white"/>
                  </a:solidFill>
                  <a:latin typeface="Arial" panose="020B0604020202020204" pitchFamily="34" charset="0"/>
                  <a:ea typeface="印品黑体" panose="00000500000000000000" pitchFamily="2" charset="-122"/>
                </a:endParaRPr>
              </a:p>
            </p:txBody>
          </p:sp>
        </p:grpSp>
        <p:sp>
          <p:nvSpPr>
            <p:cNvPr id="101" name="文本框 99">
              <a:extLst>
                <a:ext uri="{FF2B5EF4-FFF2-40B4-BE49-F238E27FC236}">
                  <a16:creationId xmlns:a16="http://schemas.microsoft.com/office/drawing/2014/main" id="{57DF708C-811E-4CE2-A8EA-C6908F5C1537}"/>
                </a:ext>
              </a:extLst>
            </p:cNvPr>
            <p:cNvSpPr txBox="1">
              <a:spLocks noChangeArrowheads="1"/>
            </p:cNvSpPr>
            <p:nvPr/>
          </p:nvSpPr>
          <p:spPr bwMode="auto">
            <a:xfrm>
              <a:off x="1520241" y="3556237"/>
              <a:ext cx="6888940" cy="117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4" rIns="68568" bIns="34284">
              <a:spAutoFit/>
            </a:bodyPr>
            <a:lstStyle>
              <a:defPPr>
                <a:defRPr lang="zh-CN"/>
              </a:defPPr>
              <a:lvl1pPr defTabSz="914126">
                <a:lnSpc>
                  <a:spcPct val="120000"/>
                </a:lnSpc>
                <a:defRPr sz="2000" kern="0">
                  <a:solidFill>
                    <a:sysClr val="window" lastClr="FFFFFF"/>
                  </a:solidFill>
                  <a:latin typeface="Arial" panose="020B0604020202020204" pitchFamily="34" charset="0"/>
                  <a:ea typeface="印品黑体" panose="00000500000000000000" pitchFamily="2" charset="-122"/>
                </a:defRPr>
              </a:lvl1pPr>
              <a:lvl2pPr marL="742950" lvl="1" indent="-285750">
                <a:lnSpc>
                  <a:spcPct val="120000"/>
                </a:lnSpc>
                <a:defRPr sz="2000" kern="0">
                  <a:solidFill>
                    <a:sysClr val="window" lastClr="FFFFFF"/>
                  </a:solidFill>
                  <a:latin typeface="Arial" panose="020B0604020202020204" pitchFamily="34" charset="0"/>
                  <a:ea typeface="印品黑体" panose="00000500000000000000" pitchFamily="2" charset="-122"/>
                </a:defRPr>
              </a:lvl2pPr>
              <a:lvl3pPr marL="1143000" indent="-228600">
                <a:defRPr>
                  <a:latin typeface="Calibri" pitchFamily="34" charset="0"/>
                  <a:ea typeface="微软雅黑" pitchFamily="34" charset="-122"/>
                </a:defRPr>
              </a:lvl3pPr>
              <a:lvl4pPr marL="1600200" indent="-228600">
                <a:defRPr>
                  <a:latin typeface="Calibri" pitchFamily="34" charset="0"/>
                  <a:ea typeface="微软雅黑" pitchFamily="34" charset="-122"/>
                </a:defRPr>
              </a:lvl4pPr>
              <a:lvl5pPr marL="2057400" indent="-228600">
                <a:defRPr>
                  <a:latin typeface="Calibri" pitchFamily="34" charset="0"/>
                  <a:ea typeface="微软雅黑" pitchFamily="34" charset="-122"/>
                </a:defRPr>
              </a:lvl5pPr>
              <a:lvl6pPr marL="2514600" indent="-228600" fontAlgn="base">
                <a:spcBef>
                  <a:spcPct val="0"/>
                </a:spcBef>
                <a:spcAft>
                  <a:spcPct val="0"/>
                </a:spcAft>
                <a:defRPr>
                  <a:latin typeface="Calibri" pitchFamily="34" charset="0"/>
                  <a:ea typeface="微软雅黑" pitchFamily="34" charset="-122"/>
                </a:defRPr>
              </a:lvl6pPr>
              <a:lvl7pPr marL="2971800" indent="-228600" fontAlgn="base">
                <a:spcBef>
                  <a:spcPct val="0"/>
                </a:spcBef>
                <a:spcAft>
                  <a:spcPct val="0"/>
                </a:spcAft>
                <a:defRPr>
                  <a:latin typeface="Calibri" pitchFamily="34" charset="0"/>
                  <a:ea typeface="微软雅黑" pitchFamily="34" charset="-122"/>
                </a:defRPr>
              </a:lvl7pPr>
              <a:lvl8pPr marL="3429000" indent="-228600" fontAlgn="base">
                <a:spcBef>
                  <a:spcPct val="0"/>
                </a:spcBef>
                <a:spcAft>
                  <a:spcPct val="0"/>
                </a:spcAft>
                <a:defRPr>
                  <a:latin typeface="Calibri" pitchFamily="34" charset="0"/>
                  <a:ea typeface="微软雅黑" pitchFamily="34" charset="-122"/>
                </a:defRPr>
              </a:lvl8pPr>
              <a:lvl9pPr marL="3886200" indent="-228600" fontAlgn="base">
                <a:spcBef>
                  <a:spcPct val="0"/>
                </a:spcBef>
                <a:spcAft>
                  <a:spcPct val="0"/>
                </a:spcAft>
                <a:defRPr>
                  <a:latin typeface="Calibri" pitchFamily="34" charset="0"/>
                  <a:ea typeface="微软雅黑" pitchFamily="34" charset="-122"/>
                </a:defRPr>
              </a:lvl9pPr>
            </a:lstStyle>
            <a:p>
              <a:r>
                <a:rPr lang="en-US" altLang="zh-CN" dirty="0" err="1">
                  <a:latin typeface="Times New Roman" panose="02020603050405020304" pitchFamily="18" charset="0"/>
                  <a:cs typeface="Times New Roman" panose="02020603050405020304" pitchFamily="18" charset="0"/>
                </a:rPr>
                <a:t>Ưu</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thế</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tỉ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lệ</a:t>
              </a:r>
              <a:r>
                <a:rPr lang="en-US" altLang="zh-CN" dirty="0">
                  <a:latin typeface="Times New Roman" panose="02020603050405020304" pitchFamily="18" charset="0"/>
                  <a:cs typeface="Times New Roman" panose="02020603050405020304" pitchFamily="18" charset="0"/>
                </a:rPr>
                <a:t> S/V </a:t>
              </a:r>
              <a:r>
                <a:rPr lang="en-US" altLang="zh-CN" dirty="0" err="1">
                  <a:latin typeface="Times New Roman" panose="02020603050405020304" pitchFamily="18" charset="0"/>
                  <a:cs typeface="Times New Roman" panose="02020603050405020304" pitchFamily="18" charset="0"/>
                </a:rPr>
                <a:t>lớn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tốc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độ</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trao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đổi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chất</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với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môi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trường</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nhanh</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tốc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độ</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chuyển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hóa</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vật</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chất</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năng</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lượng</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sinh</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sản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nhanh</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lên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sinh</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vật</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thích</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nghi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nhất</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Trái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Đất</a:t>
              </a:r>
              <a:endParaRPr lang="zh-CN" altLang="en-US" dirty="0">
                <a:latin typeface="Times New Roman" panose="02020603050405020304" pitchFamily="18" charset="0"/>
                <a:cs typeface="Times New Roman" panose="02020603050405020304" pitchFamily="18" charset="0"/>
              </a:endParaRPr>
            </a:p>
          </p:txBody>
        </p:sp>
        <p:sp>
          <p:nvSpPr>
            <p:cNvPr id="103" name="文本框 105">
              <a:extLst>
                <a:ext uri="{FF2B5EF4-FFF2-40B4-BE49-F238E27FC236}">
                  <a16:creationId xmlns:a16="http://schemas.microsoft.com/office/drawing/2014/main" id="{4AB1AD83-7517-40D0-A531-16712689DCB3}"/>
                </a:ext>
              </a:extLst>
            </p:cNvPr>
            <p:cNvSpPr txBox="1">
              <a:spLocks noChangeArrowheads="1"/>
            </p:cNvSpPr>
            <p:nvPr/>
          </p:nvSpPr>
          <p:spPr bwMode="auto">
            <a:xfrm>
              <a:off x="492435" y="3939368"/>
              <a:ext cx="436634" cy="3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4" rIns="68568" bIns="34284">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914126">
                <a:defRPr/>
              </a:pPr>
              <a:r>
                <a:rPr lang="en-US" altLang="zh-CN" sz="2099" kern="0" dirty="0">
                  <a:solidFill>
                    <a:sysClr val="window" lastClr="FFFFFF"/>
                  </a:solidFill>
                  <a:latin typeface="Arial" panose="020B0604020202020204" pitchFamily="34" charset="0"/>
                  <a:ea typeface="印品黑体" panose="00000500000000000000" pitchFamily="2" charset="-122"/>
                </a:rPr>
                <a:t>03</a:t>
              </a:r>
              <a:endParaRPr lang="zh-CN" altLang="en-US" sz="2099" kern="0" dirty="0">
                <a:solidFill>
                  <a:sysClr val="window" lastClr="FFFFFF"/>
                </a:solidFill>
                <a:latin typeface="Arial" panose="020B0604020202020204" pitchFamily="34" charset="0"/>
                <a:ea typeface="印品黑体" panose="00000500000000000000" pitchFamily="2" charset="-122"/>
              </a:endParaRPr>
            </a:p>
          </p:txBody>
        </p:sp>
        <p:cxnSp>
          <p:nvCxnSpPr>
            <p:cNvPr id="7" name="Đường kết nối Mũi tên Thẳng 6">
              <a:extLst>
                <a:ext uri="{FF2B5EF4-FFF2-40B4-BE49-F238E27FC236}">
                  <a16:creationId xmlns:a16="http://schemas.microsoft.com/office/drawing/2014/main" id="{DBC43E2D-A75F-4790-B5C1-98A902CCEF53}"/>
                </a:ext>
              </a:extLst>
            </p:cNvPr>
            <p:cNvCxnSpPr/>
            <p:nvPr/>
          </p:nvCxnSpPr>
          <p:spPr>
            <a:xfrm>
              <a:off x="3766882" y="3789523"/>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0" name="Đường kết nối Mũi tên Thẳng 109">
              <a:extLst>
                <a:ext uri="{FF2B5EF4-FFF2-40B4-BE49-F238E27FC236}">
                  <a16:creationId xmlns:a16="http://schemas.microsoft.com/office/drawing/2014/main" id="{D6A190E3-5A6F-4117-925A-4C1C8CE5D94C}"/>
                </a:ext>
              </a:extLst>
            </p:cNvPr>
            <p:cNvCxnSpPr/>
            <p:nvPr/>
          </p:nvCxnSpPr>
          <p:spPr>
            <a:xfrm>
              <a:off x="2267744" y="4155926"/>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1" name="Đường kết nối Mũi tên Thẳng 110">
              <a:extLst>
                <a:ext uri="{FF2B5EF4-FFF2-40B4-BE49-F238E27FC236}">
                  <a16:creationId xmlns:a16="http://schemas.microsoft.com/office/drawing/2014/main" id="{DA390944-FACD-4276-905A-FC72A98CB309}"/>
                </a:ext>
              </a:extLst>
            </p:cNvPr>
            <p:cNvCxnSpPr/>
            <p:nvPr/>
          </p:nvCxnSpPr>
          <p:spPr>
            <a:xfrm>
              <a:off x="2627784" y="4515966"/>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54811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58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8000">
                                          <p:cBhvr additive="base">
                                            <p:cTn id="13" dur="500" fill="hold"/>
                                            <p:tgtEl>
                                              <p:spTgt spid="3"/>
                                            </p:tgtEl>
                                            <p:attrNameLst>
                                              <p:attrName>ppt_x</p:attrName>
                                            </p:attrNameLst>
                                          </p:cBhvr>
                                          <p:tavLst>
                                            <p:tav tm="0">
                                              <p:val>
                                                <p:strVal val="0-#ppt_w/2"/>
                                              </p:val>
                                            </p:tav>
                                            <p:tav tm="100000">
                                              <p:val>
                                                <p:strVal val="#ppt_x"/>
                                              </p:val>
                                            </p:tav>
                                          </p:tavLst>
                                        </p:anim>
                                        <p:anim calcmode="lin" valueType="num" p14:bounceEnd="58000">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14:presetBounceEnd="58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58000">
                                          <p:cBhvr additive="base">
                                            <p:cTn id="19" dur="500" fill="hold"/>
                                            <p:tgtEl>
                                              <p:spTgt spid="4"/>
                                            </p:tgtEl>
                                            <p:attrNameLst>
                                              <p:attrName>ppt_x</p:attrName>
                                            </p:attrNameLst>
                                          </p:cBhvr>
                                          <p:tavLst>
                                            <p:tav tm="0">
                                              <p:val>
                                                <p:strVal val="0-#ppt_w/2"/>
                                              </p:val>
                                            </p:tav>
                                            <p:tav tm="100000">
                                              <p:val>
                                                <p:strVal val="#ppt_x"/>
                                              </p:val>
                                            </p:tav>
                                          </p:tavLst>
                                        </p:anim>
                                        <p:anim calcmode="lin" valueType="num" p14:bounceEnd="58000">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14:presetBounceEnd="58000">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14:bounceEnd="58000">
                                          <p:cBhvr additive="base">
                                            <p:cTn id="25" dur="500" fill="hold"/>
                                            <p:tgtEl>
                                              <p:spTgt spid="8"/>
                                            </p:tgtEl>
                                            <p:attrNameLst>
                                              <p:attrName>ppt_x</p:attrName>
                                            </p:attrNameLst>
                                          </p:cBhvr>
                                          <p:tavLst>
                                            <p:tav tm="0">
                                              <p:val>
                                                <p:strVal val="0-#ppt_w/2"/>
                                              </p:val>
                                            </p:tav>
                                            <p:tav tm="100000">
                                              <p:val>
                                                <p:strVal val="#ppt_x"/>
                                              </p:val>
                                            </p:tav>
                                          </p:tavLst>
                                        </p:anim>
                                        <p:anim calcmode="lin" valueType="num" p14:bounceEnd="58000">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extLst mod="1">
    <p:ext uri="{E180D4A7-C9FB-4DFB-919C-405C955672EB}">
      <p14:showEvtLst xmlns:p14="http://schemas.microsoft.com/office/powerpoint/2010/main">
        <p14:playEvt time="0" objId="30"/>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45">
            <a:extLst>
              <a:ext uri="{FF2B5EF4-FFF2-40B4-BE49-F238E27FC236}">
                <a16:creationId xmlns:a16="http://schemas.microsoft.com/office/drawing/2014/main" id="{B3859F07-7C11-43B9-92CE-DA5068FF8FF7}"/>
              </a:ext>
            </a:extLst>
          </p:cNvPr>
          <p:cNvCxnSpPr/>
          <p:nvPr/>
        </p:nvCxnSpPr>
        <p:spPr>
          <a:xfrm>
            <a:off x="2439058" y="569531"/>
            <a:ext cx="5560884" cy="0"/>
          </a:xfrm>
          <a:prstGeom prst="line">
            <a:avLst/>
          </a:prstGeom>
          <a:noFill/>
          <a:ln w="9525" cap="flat" cmpd="sng" algn="ctr">
            <a:solidFill>
              <a:srgbClr val="FFFFFF">
                <a:lumMod val="50000"/>
              </a:srgbClr>
            </a:solidFill>
            <a:prstDash val="solid"/>
          </a:ln>
          <a:effectLst/>
        </p:spPr>
      </p:cxnSp>
      <p:grpSp>
        <p:nvGrpSpPr>
          <p:cNvPr id="29" name="Nhóm 28">
            <a:extLst>
              <a:ext uri="{FF2B5EF4-FFF2-40B4-BE49-F238E27FC236}">
                <a16:creationId xmlns:a16="http://schemas.microsoft.com/office/drawing/2014/main" id="{064014FF-B617-4AD7-AAB4-F0F7302E2ABA}"/>
              </a:ext>
            </a:extLst>
          </p:cNvPr>
          <p:cNvGrpSpPr/>
          <p:nvPr/>
        </p:nvGrpSpPr>
        <p:grpSpPr>
          <a:xfrm>
            <a:off x="260646" y="130968"/>
            <a:ext cx="4167338" cy="484268"/>
            <a:chOff x="260646" y="130968"/>
            <a:chExt cx="4167338" cy="484268"/>
          </a:xfrm>
        </p:grpSpPr>
        <p:sp>
          <p:nvSpPr>
            <p:cNvPr id="30" name="矩形 3">
              <a:extLst>
                <a:ext uri="{FF2B5EF4-FFF2-40B4-BE49-F238E27FC236}">
                  <a16:creationId xmlns:a16="http://schemas.microsoft.com/office/drawing/2014/main" id="{8D09D788-4DD4-47DC-B767-E7F22FE4E34A}"/>
                </a:ext>
              </a:extLst>
            </p:cNvPr>
            <p:cNvSpPr>
              <a:spLocks noChangeArrowheads="1"/>
            </p:cNvSpPr>
            <p:nvPr/>
          </p:nvSpPr>
          <p:spPr bwMode="auto">
            <a:xfrm>
              <a:off x="260646" y="130968"/>
              <a:ext cx="4167338"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defTabSz="914126">
                <a:defRPr/>
              </a:pPr>
              <a:r>
                <a:rPr lang="en-US" altLang="zh-CN" sz="2400" kern="0">
                  <a:solidFill>
                    <a:schemeClr val="tx1">
                      <a:lumMod val="65000"/>
                      <a:lumOff val="35000"/>
                    </a:schemeClr>
                  </a:solidFill>
                  <a:latin typeface="Arial" panose="020B0604020202020204" pitchFamily="34" charset="0"/>
                  <a:ea typeface="印品黑体" panose="00000500000000000000" pitchFamily="2" charset="-122"/>
                  <a:sym typeface="Arial" pitchFamily="34" charset="0"/>
                </a:rPr>
                <a:t>ĐẶC ĐIỂM CẤU TẠO</a:t>
              </a:r>
              <a:endParaRPr lang="zh-CN" altLang="en-US" sz="2400" kern="0" dirty="0">
                <a:solidFill>
                  <a:schemeClr val="tx1">
                    <a:lumMod val="65000"/>
                    <a:lumOff val="35000"/>
                  </a:schemeClr>
                </a:solidFill>
                <a:latin typeface="Arial" panose="020B0604020202020204" pitchFamily="34" charset="0"/>
                <a:ea typeface="印品黑体" panose="00000500000000000000" pitchFamily="2" charset="-122"/>
                <a:sym typeface="Arial" pitchFamily="34" charset="0"/>
              </a:endParaRPr>
            </a:p>
          </p:txBody>
        </p:sp>
        <p:grpSp>
          <p:nvGrpSpPr>
            <p:cNvPr id="31" name="组合 52">
              <a:extLst>
                <a:ext uri="{FF2B5EF4-FFF2-40B4-BE49-F238E27FC236}">
                  <a16:creationId xmlns:a16="http://schemas.microsoft.com/office/drawing/2014/main" id="{4891B45C-A5A3-4285-BE77-35816C137356}"/>
                </a:ext>
              </a:extLst>
            </p:cNvPr>
            <p:cNvGrpSpPr/>
            <p:nvPr/>
          </p:nvGrpSpPr>
          <p:grpSpPr>
            <a:xfrm>
              <a:off x="260646" y="569531"/>
              <a:ext cx="1027808" cy="45705"/>
              <a:chOff x="688893" y="2574256"/>
              <a:chExt cx="7739508" cy="81111"/>
            </a:xfrm>
          </p:grpSpPr>
          <p:sp>
            <p:nvSpPr>
              <p:cNvPr id="32" name="Rectangle 4">
                <a:extLst>
                  <a:ext uri="{FF2B5EF4-FFF2-40B4-BE49-F238E27FC236}">
                    <a16:creationId xmlns:a16="http://schemas.microsoft.com/office/drawing/2014/main" id="{F2CC835D-CC57-47D4-905F-B4B776956EF1}"/>
                  </a:ext>
                </a:extLst>
              </p:cNvPr>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3" name="Rectangle 5">
                <a:extLst>
                  <a:ext uri="{FF2B5EF4-FFF2-40B4-BE49-F238E27FC236}">
                    <a16:creationId xmlns:a16="http://schemas.microsoft.com/office/drawing/2014/main" id="{1544BC5E-7F6C-418B-92D4-33BB96FB90E3}"/>
                  </a:ext>
                </a:extLst>
              </p:cNvPr>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4" name="Rectangle 6">
                <a:extLst>
                  <a:ext uri="{FF2B5EF4-FFF2-40B4-BE49-F238E27FC236}">
                    <a16:creationId xmlns:a16="http://schemas.microsoft.com/office/drawing/2014/main" id="{8614A9F2-0FF9-4675-8507-3BCDDB259186}"/>
                  </a:ext>
                </a:extLst>
              </p:cNvPr>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5" name="Rectangle 7">
                <a:extLst>
                  <a:ext uri="{FF2B5EF4-FFF2-40B4-BE49-F238E27FC236}">
                    <a16:creationId xmlns:a16="http://schemas.microsoft.com/office/drawing/2014/main" id="{D2FAB124-B6A2-4192-89C7-8061CEA57DBE}"/>
                  </a:ext>
                </a:extLst>
              </p:cNvPr>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6" name="Rectangle 8">
                <a:extLst>
                  <a:ext uri="{FF2B5EF4-FFF2-40B4-BE49-F238E27FC236}">
                    <a16:creationId xmlns:a16="http://schemas.microsoft.com/office/drawing/2014/main" id="{E0255688-ED00-4296-9310-62DBC9813B5A}"/>
                  </a:ext>
                </a:extLst>
              </p:cNvPr>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grpSp>
      </p:grpSp>
      <p:sp>
        <p:nvSpPr>
          <p:cNvPr id="40" name="Freeform 10">
            <a:extLst>
              <a:ext uri="{FF2B5EF4-FFF2-40B4-BE49-F238E27FC236}">
                <a16:creationId xmlns:a16="http://schemas.microsoft.com/office/drawing/2014/main" id="{A34A07EA-8890-4756-9307-D5DCB0087BAE}"/>
              </a:ext>
            </a:extLst>
          </p:cNvPr>
          <p:cNvSpPr>
            <a:spLocks/>
          </p:cNvSpPr>
          <p:nvPr/>
        </p:nvSpPr>
        <p:spPr bwMode="auto">
          <a:xfrm>
            <a:off x="4854819" y="855245"/>
            <a:ext cx="1824128" cy="1829989"/>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val="window" lastClr="FFFFFF">
                <a:lumMod val="95000"/>
              </a:sysClr>
            </a:solidFill>
          </a:ln>
          <a:effectLst>
            <a:innerShdw blurRad="152400" dist="88900" dir="13500000">
              <a:prstClr val="black">
                <a:alpha val="29000"/>
              </a:prstClr>
            </a:innerShdw>
          </a:effectLst>
        </p:spPr>
        <p:txBody>
          <a:bodyPr lIns="68568" tIns="34284" rIns="68568" bIns="34284"/>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sp>
        <p:nvSpPr>
          <p:cNvPr id="42" name="Freeform 10">
            <a:extLst>
              <a:ext uri="{FF2B5EF4-FFF2-40B4-BE49-F238E27FC236}">
                <a16:creationId xmlns:a16="http://schemas.microsoft.com/office/drawing/2014/main" id="{205C0A8F-22E0-4FB5-9562-C6887CA19AD1}"/>
              </a:ext>
            </a:extLst>
          </p:cNvPr>
          <p:cNvSpPr>
            <a:spLocks/>
          </p:cNvSpPr>
          <p:nvPr/>
        </p:nvSpPr>
        <p:spPr bwMode="auto">
          <a:xfrm>
            <a:off x="4985926" y="712643"/>
            <a:ext cx="1824128" cy="1829989"/>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miter lim="800000"/>
          </a:ln>
          <a:effectLst>
            <a:outerShdw blurRad="279400" dist="76200" dir="2700000" sx="101000" sy="101000" algn="tl" rotWithShape="0">
              <a:prstClr val="black">
                <a:alpha val="28000"/>
              </a:prstClr>
            </a:outerShdw>
          </a:effectLst>
        </p:spPr>
        <p:txBody>
          <a:bodyPr lIns="68568" tIns="34284" rIns="68568" bIns="34284" anchor="ctr"/>
          <a:lstStyle/>
          <a:p>
            <a:pPr algn="ctr" defTabSz="914126">
              <a:defRPr/>
            </a:pPr>
            <a:endParaRPr lang="zh-CN" altLang="en-US" kern="0" dirty="0">
              <a:solidFill>
                <a:sysClr val="window" lastClr="FFFFFF"/>
              </a:solidFill>
              <a:latin typeface="Times New Roman" panose="02020603050405020304" pitchFamily="18" charset="0"/>
              <a:ea typeface="印品黑体" panose="00000500000000000000" pitchFamily="2" charset="-122"/>
              <a:cs typeface="Times New Roman" panose="02020603050405020304" pitchFamily="18" charset="0"/>
            </a:endParaRPr>
          </a:p>
        </p:txBody>
      </p:sp>
      <p:grpSp>
        <p:nvGrpSpPr>
          <p:cNvPr id="46" name="组合 1">
            <a:extLst>
              <a:ext uri="{FF2B5EF4-FFF2-40B4-BE49-F238E27FC236}">
                <a16:creationId xmlns:a16="http://schemas.microsoft.com/office/drawing/2014/main" id="{6E2949D0-F9B2-4D76-8081-2852ACA20F6C}"/>
              </a:ext>
            </a:extLst>
          </p:cNvPr>
          <p:cNvGrpSpPr/>
          <p:nvPr/>
        </p:nvGrpSpPr>
        <p:grpSpPr>
          <a:xfrm>
            <a:off x="4905144" y="648516"/>
            <a:ext cx="637406" cy="569215"/>
            <a:chOff x="4765330" y="1060376"/>
            <a:chExt cx="809953" cy="723303"/>
          </a:xfrm>
        </p:grpSpPr>
        <p:sp>
          <p:nvSpPr>
            <p:cNvPr id="47" name="椭圆 110">
              <a:extLst>
                <a:ext uri="{FF2B5EF4-FFF2-40B4-BE49-F238E27FC236}">
                  <a16:creationId xmlns:a16="http://schemas.microsoft.com/office/drawing/2014/main" id="{0B70DB93-4570-49AE-83EB-AC59B1446122}"/>
                </a:ext>
              </a:extLst>
            </p:cNvPr>
            <p:cNvSpPr/>
            <p:nvPr/>
          </p:nvSpPr>
          <p:spPr>
            <a:xfrm>
              <a:off x="4765330" y="1060376"/>
              <a:ext cx="723206" cy="723303"/>
            </a:xfrm>
            <a:prstGeom prst="ellipse">
              <a:avLst/>
            </a:prstGeom>
            <a:solidFill>
              <a:srgbClr val="00B0F0"/>
            </a:solidFill>
            <a:ln w="28575" cap="flat">
              <a:noFill/>
              <a:prstDash val="solid"/>
              <a:miter lim="800000"/>
              <a:headEnd/>
              <a:tailEnd/>
            </a:ln>
          </p:spPr>
          <p:txBody>
            <a:bodyPr lIns="68568" tIns="34284" rIns="68568" bIns="34284"/>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grpSp>
          <p:nvGrpSpPr>
            <p:cNvPr id="48" name="组合 52">
              <a:extLst>
                <a:ext uri="{FF2B5EF4-FFF2-40B4-BE49-F238E27FC236}">
                  <a16:creationId xmlns:a16="http://schemas.microsoft.com/office/drawing/2014/main" id="{C7BABC85-A429-4B93-88F8-3012A747F950}"/>
                </a:ext>
              </a:extLst>
            </p:cNvPr>
            <p:cNvGrpSpPr>
              <a:grpSpLocks/>
            </p:cNvGrpSpPr>
            <p:nvPr/>
          </p:nvGrpSpPr>
          <p:grpSpPr bwMode="auto">
            <a:xfrm>
              <a:off x="4950096" y="1208391"/>
              <a:ext cx="625187" cy="575249"/>
              <a:chOff x="5722963" y="2742165"/>
              <a:chExt cx="500063" cy="460375"/>
            </a:xfrm>
          </p:grpSpPr>
          <p:sp>
            <p:nvSpPr>
              <p:cNvPr id="49" name="Freeform 55">
                <a:extLst>
                  <a:ext uri="{FF2B5EF4-FFF2-40B4-BE49-F238E27FC236}">
                    <a16:creationId xmlns:a16="http://schemas.microsoft.com/office/drawing/2014/main" id="{789EB8EE-BDE9-4712-A945-E9B8D0B2A7A0}"/>
                  </a:ext>
                </a:extLst>
              </p:cNvPr>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sp>
            <p:nvSpPr>
              <p:cNvPr id="50" name="Freeform 56">
                <a:extLst>
                  <a:ext uri="{FF2B5EF4-FFF2-40B4-BE49-F238E27FC236}">
                    <a16:creationId xmlns:a16="http://schemas.microsoft.com/office/drawing/2014/main" id="{A8382447-5359-429D-905D-79A92B6645C4}"/>
                  </a:ext>
                </a:extLst>
              </p:cNvPr>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sp>
            <p:nvSpPr>
              <p:cNvPr id="51" name="Freeform 57">
                <a:extLst>
                  <a:ext uri="{FF2B5EF4-FFF2-40B4-BE49-F238E27FC236}">
                    <a16:creationId xmlns:a16="http://schemas.microsoft.com/office/drawing/2014/main" id="{CAED9326-BC12-4FCB-BC53-61734071795D}"/>
                  </a:ext>
                </a:extLst>
              </p:cNvPr>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grpSp>
      </p:grpSp>
      <p:sp>
        <p:nvSpPr>
          <p:cNvPr id="72" name="文本框 84">
            <a:extLst>
              <a:ext uri="{FF2B5EF4-FFF2-40B4-BE49-F238E27FC236}">
                <a16:creationId xmlns:a16="http://schemas.microsoft.com/office/drawing/2014/main" id="{22F61613-7E15-4844-A696-A46ABEC0347A}"/>
              </a:ext>
            </a:extLst>
          </p:cNvPr>
          <p:cNvSpPr txBox="1"/>
          <p:nvPr/>
        </p:nvSpPr>
        <p:spPr>
          <a:xfrm>
            <a:off x="5117864" y="1148740"/>
            <a:ext cx="1520922" cy="1177233"/>
          </a:xfrm>
          <a:prstGeom prst="rect">
            <a:avLst/>
          </a:prstGeom>
          <a:noFill/>
        </p:spPr>
        <p:txBody>
          <a:bodyPr wrap="square" lIns="68568" tIns="34284" rIns="68568" bIns="34284">
            <a:spAutoFit/>
          </a:bodyPr>
          <a:lstStyle/>
          <a:p>
            <a:pPr algn="ctr" defTabSz="914126">
              <a:lnSpc>
                <a:spcPct val="120000"/>
              </a:lnSpc>
              <a:defRPr/>
            </a:pPr>
            <a:r>
              <a:rPr lang="en-US" altLang="zh-CN" sz="2000" b="1" kern="0" dirty="0">
                <a:solidFill>
                  <a:sysClr val="windowText" lastClr="000000">
                    <a:lumMod val="65000"/>
                    <a:lumOff val="35000"/>
                  </a:sysClr>
                </a:solidFill>
                <a:latin typeface="Times New Roman" panose="02020603050405020304" pitchFamily="18" charset="0"/>
                <a:ea typeface="印品黑体" panose="00000500000000000000" pitchFamily="2" charset="-122"/>
                <a:cs typeface="Times New Roman" panose="02020603050405020304" pitchFamily="18" charset="0"/>
              </a:rPr>
              <a:t>Chưa có nhân hoàn chỉnh</a:t>
            </a:r>
            <a:endParaRPr lang="zh-CN" altLang="en-US" sz="2000" b="1" kern="0" dirty="0">
              <a:solidFill>
                <a:sysClr val="windowText" lastClr="000000">
                  <a:lumMod val="65000"/>
                  <a:lumOff val="35000"/>
                </a:sysClr>
              </a:solidFill>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91" name="Freeform 10">
            <a:extLst>
              <a:ext uri="{FF2B5EF4-FFF2-40B4-BE49-F238E27FC236}">
                <a16:creationId xmlns:a16="http://schemas.microsoft.com/office/drawing/2014/main" id="{121472E4-E3A2-4E36-9131-D098CCD19359}"/>
              </a:ext>
            </a:extLst>
          </p:cNvPr>
          <p:cNvSpPr>
            <a:spLocks/>
          </p:cNvSpPr>
          <p:nvPr/>
        </p:nvSpPr>
        <p:spPr bwMode="auto">
          <a:xfrm>
            <a:off x="7023472" y="855245"/>
            <a:ext cx="1824128" cy="1829989"/>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val="window" lastClr="FFFFFF">
                <a:lumMod val="95000"/>
              </a:sysClr>
            </a:solidFill>
          </a:ln>
          <a:effectLst>
            <a:innerShdw blurRad="152400" dist="88900" dir="13500000">
              <a:prstClr val="black">
                <a:alpha val="29000"/>
              </a:prstClr>
            </a:innerShdw>
          </a:effectLst>
        </p:spPr>
        <p:txBody>
          <a:bodyPr lIns="68568" tIns="34284" rIns="68568" bIns="34284"/>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sp>
        <p:nvSpPr>
          <p:cNvPr id="92" name="Freeform 10">
            <a:extLst>
              <a:ext uri="{FF2B5EF4-FFF2-40B4-BE49-F238E27FC236}">
                <a16:creationId xmlns:a16="http://schemas.microsoft.com/office/drawing/2014/main" id="{D38711BB-A822-4526-8FC1-B4D9F9E8E4DC}"/>
              </a:ext>
            </a:extLst>
          </p:cNvPr>
          <p:cNvSpPr>
            <a:spLocks/>
          </p:cNvSpPr>
          <p:nvPr/>
        </p:nvSpPr>
        <p:spPr bwMode="auto">
          <a:xfrm>
            <a:off x="7154579" y="712643"/>
            <a:ext cx="1824128" cy="1829989"/>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miter lim="800000"/>
          </a:ln>
          <a:effectLst>
            <a:outerShdw blurRad="279400" dist="76200" dir="2700000" sx="101000" sy="101000" algn="tl" rotWithShape="0">
              <a:prstClr val="black">
                <a:alpha val="28000"/>
              </a:prstClr>
            </a:outerShdw>
          </a:effectLst>
        </p:spPr>
        <p:txBody>
          <a:bodyPr lIns="68568" tIns="34284" rIns="68568" bIns="34284" anchor="ctr"/>
          <a:lstStyle/>
          <a:p>
            <a:pPr algn="ctr" defTabSz="914126">
              <a:defRPr/>
            </a:pPr>
            <a:endParaRPr lang="zh-CN" altLang="en-US" kern="0" dirty="0">
              <a:solidFill>
                <a:sysClr val="window" lastClr="FFFFFF"/>
              </a:solidFill>
              <a:latin typeface="Arial" panose="020B0604020202020204" pitchFamily="34" charset="0"/>
              <a:ea typeface="印品黑体" panose="00000500000000000000" pitchFamily="2" charset="-122"/>
            </a:endParaRPr>
          </a:p>
        </p:txBody>
      </p:sp>
      <p:sp>
        <p:nvSpPr>
          <p:cNvPr id="114" name="文本框 84">
            <a:extLst>
              <a:ext uri="{FF2B5EF4-FFF2-40B4-BE49-F238E27FC236}">
                <a16:creationId xmlns:a16="http://schemas.microsoft.com/office/drawing/2014/main" id="{95EF766B-0BC9-435D-AE64-CE8D229B8D9A}"/>
              </a:ext>
            </a:extLst>
          </p:cNvPr>
          <p:cNvSpPr txBox="1"/>
          <p:nvPr/>
        </p:nvSpPr>
        <p:spPr>
          <a:xfrm>
            <a:off x="7154579" y="1103435"/>
            <a:ext cx="1711596" cy="1091249"/>
          </a:xfrm>
          <a:prstGeom prst="rect">
            <a:avLst/>
          </a:prstGeom>
          <a:noFill/>
        </p:spPr>
        <p:txBody>
          <a:bodyPr wrap="square" lIns="68568" tIns="34284" rIns="68568" bIns="34284">
            <a:spAutoFit/>
          </a:bodyPr>
          <a:lstStyle/>
          <a:p>
            <a:pPr algn="ctr" defTabSz="914126">
              <a:lnSpc>
                <a:spcPct val="120000"/>
              </a:lnSpc>
              <a:defRPr/>
            </a:pPr>
            <a:r>
              <a:rPr lang="en-US" altLang="zh-CN" sz="1900" b="1" kern="0" dirty="0">
                <a:solidFill>
                  <a:sysClr val="windowText" lastClr="000000">
                    <a:lumMod val="65000"/>
                    <a:lumOff val="35000"/>
                  </a:sysClr>
                </a:solidFill>
                <a:latin typeface="Times New Roman" panose="02020603050405020304" pitchFamily="18" charset="0"/>
                <a:ea typeface="印品黑体" panose="00000500000000000000" pitchFamily="2" charset="-122"/>
                <a:cs typeface="Times New Roman" panose="02020603050405020304" pitchFamily="18" charset="0"/>
              </a:rPr>
              <a:t>Chưa có màng ngăn cách giữa nhân và TBC</a:t>
            </a:r>
            <a:endParaRPr lang="zh-CN" altLang="en-US" sz="1900" b="1" kern="0" dirty="0">
              <a:solidFill>
                <a:sysClr val="windowText" lastClr="000000">
                  <a:lumMod val="65000"/>
                  <a:lumOff val="35000"/>
                </a:sysClr>
              </a:solidFill>
              <a:latin typeface="Times New Roman" panose="02020603050405020304" pitchFamily="18" charset="0"/>
              <a:ea typeface="印品黑体" panose="00000500000000000000" pitchFamily="2" charset="-122"/>
              <a:cs typeface="Times New Roman" panose="02020603050405020304" pitchFamily="18" charset="0"/>
            </a:endParaRPr>
          </a:p>
        </p:txBody>
      </p:sp>
      <p:grpSp>
        <p:nvGrpSpPr>
          <p:cNvPr id="115" name="组合 2">
            <a:extLst>
              <a:ext uri="{FF2B5EF4-FFF2-40B4-BE49-F238E27FC236}">
                <a16:creationId xmlns:a16="http://schemas.microsoft.com/office/drawing/2014/main" id="{3E8A1CFF-B2E9-4D82-8616-C2139E044810}"/>
              </a:ext>
            </a:extLst>
          </p:cNvPr>
          <p:cNvGrpSpPr/>
          <p:nvPr/>
        </p:nvGrpSpPr>
        <p:grpSpPr>
          <a:xfrm>
            <a:off x="8541668" y="643324"/>
            <a:ext cx="632255" cy="568377"/>
            <a:chOff x="7578045" y="1060376"/>
            <a:chExt cx="811173" cy="729219"/>
          </a:xfrm>
        </p:grpSpPr>
        <p:sp>
          <p:nvSpPr>
            <p:cNvPr id="116" name="椭圆 111">
              <a:extLst>
                <a:ext uri="{FF2B5EF4-FFF2-40B4-BE49-F238E27FC236}">
                  <a16:creationId xmlns:a16="http://schemas.microsoft.com/office/drawing/2014/main" id="{6100F5DF-043E-45B8-BC54-C1315CD7889C}"/>
                </a:ext>
              </a:extLst>
            </p:cNvPr>
            <p:cNvSpPr/>
            <p:nvPr/>
          </p:nvSpPr>
          <p:spPr>
            <a:xfrm>
              <a:off x="7578045" y="1060376"/>
              <a:ext cx="723206" cy="723303"/>
            </a:xfrm>
            <a:prstGeom prst="ellipse">
              <a:avLst/>
            </a:prstGeom>
            <a:solidFill>
              <a:srgbClr val="0070C0"/>
            </a:solidFill>
            <a:ln w="28575" cap="flat" cmpd="sng" algn="ctr">
              <a:noFill/>
              <a:prstDash val="solid"/>
              <a:miter lim="800000"/>
            </a:ln>
            <a:effectLst>
              <a:outerShdw blurRad="279400" dist="76200" dir="2700000" sx="101000" sy="101000" algn="tl" rotWithShape="0">
                <a:prstClr val="black">
                  <a:alpha val="28000"/>
                </a:prstClr>
              </a:outerShdw>
            </a:effectLst>
          </p:spPr>
          <p:txBody>
            <a:bodyPr lIns="68568" tIns="34284" rIns="68568" bIns="34284" anchor="ctr"/>
            <a:lstStyle/>
            <a:p>
              <a:pPr algn="ctr" defTabSz="914126">
                <a:defRPr/>
              </a:pPr>
              <a:endParaRPr lang="zh-CN" altLang="en-US" kern="0" dirty="0">
                <a:solidFill>
                  <a:sysClr val="window" lastClr="FFFFFF"/>
                </a:solidFill>
                <a:latin typeface="Arial" panose="020B0604020202020204" pitchFamily="34" charset="0"/>
                <a:ea typeface="印品黑体" panose="00000500000000000000" pitchFamily="2" charset="-122"/>
              </a:endParaRPr>
            </a:p>
          </p:txBody>
        </p:sp>
        <p:grpSp>
          <p:nvGrpSpPr>
            <p:cNvPr id="117" name="组合 63">
              <a:extLst>
                <a:ext uri="{FF2B5EF4-FFF2-40B4-BE49-F238E27FC236}">
                  <a16:creationId xmlns:a16="http://schemas.microsoft.com/office/drawing/2014/main" id="{7353F6E0-6030-4189-81A5-37BA9C79F02E}"/>
                </a:ext>
              </a:extLst>
            </p:cNvPr>
            <p:cNvGrpSpPr>
              <a:grpSpLocks/>
            </p:cNvGrpSpPr>
            <p:nvPr/>
          </p:nvGrpSpPr>
          <p:grpSpPr bwMode="auto">
            <a:xfrm>
              <a:off x="7749742" y="1213155"/>
              <a:ext cx="639476" cy="576440"/>
              <a:chOff x="952501" y="6013451"/>
              <a:chExt cx="511175" cy="460375"/>
            </a:xfrm>
          </p:grpSpPr>
          <p:sp>
            <p:nvSpPr>
              <p:cNvPr id="118" name="Freeform 58">
                <a:extLst>
                  <a:ext uri="{FF2B5EF4-FFF2-40B4-BE49-F238E27FC236}">
                    <a16:creationId xmlns:a16="http://schemas.microsoft.com/office/drawing/2014/main" id="{0C8EB1BF-5C85-4F3E-9A19-B64D347990C4}"/>
                  </a:ext>
                </a:extLst>
              </p:cNvPr>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sp>
            <p:nvSpPr>
              <p:cNvPr id="119" name="Freeform 59">
                <a:extLst>
                  <a:ext uri="{FF2B5EF4-FFF2-40B4-BE49-F238E27FC236}">
                    <a16:creationId xmlns:a16="http://schemas.microsoft.com/office/drawing/2014/main" id="{CA789487-8F9A-4F21-B19C-5A213908FCEB}"/>
                  </a:ext>
                </a:extLst>
              </p:cNvPr>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sp>
            <p:nvSpPr>
              <p:cNvPr id="120" name="Freeform 60">
                <a:extLst>
                  <a:ext uri="{FF2B5EF4-FFF2-40B4-BE49-F238E27FC236}">
                    <a16:creationId xmlns:a16="http://schemas.microsoft.com/office/drawing/2014/main" id="{CA67DF6B-0FF1-44E3-8FAC-27EF38D07FFD}"/>
                  </a:ext>
                </a:extLst>
              </p:cNvPr>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grpSp>
      </p:grpSp>
      <p:sp>
        <p:nvSpPr>
          <p:cNvPr id="121" name="Freeform 10">
            <a:extLst>
              <a:ext uri="{FF2B5EF4-FFF2-40B4-BE49-F238E27FC236}">
                <a16:creationId xmlns:a16="http://schemas.microsoft.com/office/drawing/2014/main" id="{828BD4E3-B50A-4B66-BE0B-C44B37665C6C}"/>
              </a:ext>
            </a:extLst>
          </p:cNvPr>
          <p:cNvSpPr>
            <a:spLocks/>
          </p:cNvSpPr>
          <p:nvPr/>
        </p:nvSpPr>
        <p:spPr bwMode="auto">
          <a:xfrm>
            <a:off x="4723712" y="3092901"/>
            <a:ext cx="1824128" cy="1829989"/>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val="window" lastClr="FFFFFF">
                <a:lumMod val="95000"/>
              </a:sysClr>
            </a:solidFill>
          </a:ln>
          <a:effectLst>
            <a:innerShdw blurRad="152400" dist="88900" dir="13500000">
              <a:prstClr val="black">
                <a:alpha val="29000"/>
              </a:prstClr>
            </a:innerShdw>
          </a:effectLst>
        </p:spPr>
        <p:txBody>
          <a:bodyPr lIns="68568" tIns="34284" rIns="68568" bIns="34284"/>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sp>
        <p:nvSpPr>
          <p:cNvPr id="122" name="Freeform 10">
            <a:extLst>
              <a:ext uri="{FF2B5EF4-FFF2-40B4-BE49-F238E27FC236}">
                <a16:creationId xmlns:a16="http://schemas.microsoft.com/office/drawing/2014/main" id="{65AA4630-A522-4B31-8C6D-5285F63FC3B0}"/>
              </a:ext>
            </a:extLst>
          </p:cNvPr>
          <p:cNvSpPr>
            <a:spLocks/>
          </p:cNvSpPr>
          <p:nvPr/>
        </p:nvSpPr>
        <p:spPr bwMode="auto">
          <a:xfrm>
            <a:off x="4854819" y="2950299"/>
            <a:ext cx="1824128" cy="1829989"/>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miter lim="800000"/>
          </a:ln>
          <a:effectLst>
            <a:outerShdw blurRad="279400" dist="76200" dir="2700000" sx="101000" sy="101000" algn="tl" rotWithShape="0">
              <a:prstClr val="black">
                <a:alpha val="28000"/>
              </a:prstClr>
            </a:outerShdw>
          </a:effectLst>
        </p:spPr>
        <p:txBody>
          <a:bodyPr lIns="68568" tIns="34284" rIns="68568" bIns="34284" anchor="ctr"/>
          <a:lstStyle/>
          <a:p>
            <a:pPr algn="ctr" defTabSz="914126">
              <a:defRPr/>
            </a:pPr>
            <a:endParaRPr lang="zh-CN" altLang="en-US" kern="0" dirty="0">
              <a:solidFill>
                <a:sysClr val="window" lastClr="FFFFFF"/>
              </a:solidFill>
              <a:latin typeface="Arial" panose="020B0604020202020204" pitchFamily="34" charset="0"/>
              <a:ea typeface="印品黑体" panose="00000500000000000000" pitchFamily="2" charset="-122"/>
            </a:endParaRPr>
          </a:p>
        </p:txBody>
      </p:sp>
      <p:sp>
        <p:nvSpPr>
          <p:cNvPr id="129" name="文本框 84">
            <a:extLst>
              <a:ext uri="{FF2B5EF4-FFF2-40B4-BE49-F238E27FC236}">
                <a16:creationId xmlns:a16="http://schemas.microsoft.com/office/drawing/2014/main" id="{91127898-8700-43FA-B7A3-C55C3CBD8BB4}"/>
              </a:ext>
            </a:extLst>
          </p:cNvPr>
          <p:cNvSpPr txBox="1"/>
          <p:nvPr/>
        </p:nvSpPr>
        <p:spPr>
          <a:xfrm>
            <a:off x="5040133" y="3400454"/>
            <a:ext cx="1520922" cy="1143314"/>
          </a:xfrm>
          <a:prstGeom prst="rect">
            <a:avLst/>
          </a:prstGeom>
          <a:noFill/>
        </p:spPr>
        <p:txBody>
          <a:bodyPr wrap="square" lIns="68568" tIns="34284" rIns="68568" bIns="34284">
            <a:spAutoFit/>
          </a:bodyPr>
          <a:lstStyle/>
          <a:p>
            <a:pPr algn="ctr" defTabSz="914126">
              <a:lnSpc>
                <a:spcPct val="120000"/>
              </a:lnSpc>
              <a:defRPr/>
            </a:pPr>
            <a:r>
              <a:rPr lang="en-US" altLang="zh-CN" sz="2000" b="1" kern="0" dirty="0">
                <a:solidFill>
                  <a:sysClr val="windowText" lastClr="000000">
                    <a:lumMod val="65000"/>
                    <a:lumOff val="35000"/>
                  </a:sysClr>
                </a:solidFill>
                <a:latin typeface="Times New Roman" panose="02020603050405020304" pitchFamily="18" charset="0"/>
                <a:ea typeface="印品黑体" panose="00000500000000000000" pitchFamily="2" charset="-122"/>
                <a:cs typeface="Times New Roman" panose="02020603050405020304" pitchFamily="18" charset="0"/>
              </a:rPr>
              <a:t>Chưa có hệ thống nội màng</a:t>
            </a:r>
            <a:endParaRPr lang="zh-CN" altLang="en-US" sz="2000" b="1" kern="0" dirty="0">
              <a:solidFill>
                <a:sysClr val="windowText" lastClr="000000">
                  <a:lumMod val="65000"/>
                  <a:lumOff val="35000"/>
                </a:sysClr>
              </a:solidFill>
              <a:latin typeface="Times New Roman" panose="02020603050405020304" pitchFamily="18" charset="0"/>
              <a:ea typeface="印品黑体" panose="00000500000000000000" pitchFamily="2" charset="-122"/>
              <a:cs typeface="Times New Roman" panose="02020603050405020304" pitchFamily="18" charset="0"/>
            </a:endParaRPr>
          </a:p>
        </p:txBody>
      </p:sp>
      <p:grpSp>
        <p:nvGrpSpPr>
          <p:cNvPr id="130" name="组合 3">
            <a:extLst>
              <a:ext uri="{FF2B5EF4-FFF2-40B4-BE49-F238E27FC236}">
                <a16:creationId xmlns:a16="http://schemas.microsoft.com/office/drawing/2014/main" id="{5CC38BFE-FD26-42DF-8A9C-FF4EDA5750FE}"/>
              </a:ext>
            </a:extLst>
          </p:cNvPr>
          <p:cNvGrpSpPr/>
          <p:nvPr/>
        </p:nvGrpSpPr>
        <p:grpSpPr>
          <a:xfrm>
            <a:off x="4905144" y="2986368"/>
            <a:ext cx="632255" cy="571803"/>
            <a:chOff x="5126932" y="4063083"/>
            <a:chExt cx="850852" cy="769498"/>
          </a:xfrm>
        </p:grpSpPr>
        <p:sp>
          <p:nvSpPr>
            <p:cNvPr id="131" name="椭圆 112">
              <a:extLst>
                <a:ext uri="{FF2B5EF4-FFF2-40B4-BE49-F238E27FC236}">
                  <a16:creationId xmlns:a16="http://schemas.microsoft.com/office/drawing/2014/main" id="{295D8A91-E3FC-49EA-B8A3-E9119882D3EA}"/>
                </a:ext>
              </a:extLst>
            </p:cNvPr>
            <p:cNvSpPr/>
            <p:nvPr/>
          </p:nvSpPr>
          <p:spPr>
            <a:xfrm>
              <a:off x="5126932" y="4063083"/>
              <a:ext cx="723206" cy="723303"/>
            </a:xfrm>
            <a:prstGeom prst="ellipse">
              <a:avLst/>
            </a:prstGeom>
            <a:solidFill>
              <a:srgbClr val="0070C0"/>
            </a:solidFill>
            <a:ln w="28575" cap="flat" cmpd="sng" algn="ctr">
              <a:noFill/>
              <a:prstDash val="solid"/>
              <a:miter lim="800000"/>
            </a:ln>
            <a:effectLst>
              <a:outerShdw blurRad="279400" dist="76200" dir="2700000" sx="101000" sy="101000" algn="tl" rotWithShape="0">
                <a:prstClr val="black">
                  <a:alpha val="28000"/>
                </a:prstClr>
              </a:outerShdw>
            </a:effectLst>
          </p:spPr>
          <p:txBody>
            <a:bodyPr lIns="68568" tIns="34284" rIns="68568" bIns="34284" anchor="ctr"/>
            <a:lstStyle/>
            <a:p>
              <a:pPr algn="ctr" defTabSz="914126">
                <a:defRPr/>
              </a:pPr>
              <a:endParaRPr lang="zh-CN" altLang="en-US" kern="0" dirty="0">
                <a:solidFill>
                  <a:sysClr val="window" lastClr="FFFFFF"/>
                </a:solidFill>
                <a:latin typeface="Arial" panose="020B0604020202020204" pitchFamily="34" charset="0"/>
                <a:ea typeface="印品黑体" panose="00000500000000000000" pitchFamily="2" charset="-122"/>
              </a:endParaRPr>
            </a:p>
          </p:txBody>
        </p:sp>
        <p:grpSp>
          <p:nvGrpSpPr>
            <p:cNvPr id="132" name="组合 68">
              <a:extLst>
                <a:ext uri="{FF2B5EF4-FFF2-40B4-BE49-F238E27FC236}">
                  <a16:creationId xmlns:a16="http://schemas.microsoft.com/office/drawing/2014/main" id="{1F668D6F-B094-4389-A23E-EAA147310880}"/>
                </a:ext>
              </a:extLst>
            </p:cNvPr>
            <p:cNvGrpSpPr>
              <a:grpSpLocks/>
            </p:cNvGrpSpPr>
            <p:nvPr/>
          </p:nvGrpSpPr>
          <p:grpSpPr bwMode="auto">
            <a:xfrm>
              <a:off x="5338307" y="4257332"/>
              <a:ext cx="639477" cy="575249"/>
              <a:chOff x="5405438" y="6815138"/>
              <a:chExt cx="511175" cy="460375"/>
            </a:xfrm>
          </p:grpSpPr>
          <p:sp>
            <p:nvSpPr>
              <p:cNvPr id="133" name="Freeform 61">
                <a:extLst>
                  <a:ext uri="{FF2B5EF4-FFF2-40B4-BE49-F238E27FC236}">
                    <a16:creationId xmlns:a16="http://schemas.microsoft.com/office/drawing/2014/main" id="{3324D040-995A-4C4D-A0D3-C17BAD3B1943}"/>
                  </a:ext>
                </a:extLst>
              </p:cNvPr>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sp>
            <p:nvSpPr>
              <p:cNvPr id="134" name="Freeform 62">
                <a:extLst>
                  <a:ext uri="{FF2B5EF4-FFF2-40B4-BE49-F238E27FC236}">
                    <a16:creationId xmlns:a16="http://schemas.microsoft.com/office/drawing/2014/main" id="{EE172430-471C-4DF5-8C4C-5C5E96969021}"/>
                  </a:ext>
                </a:extLst>
              </p:cNvPr>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sp>
            <p:nvSpPr>
              <p:cNvPr id="135" name="Freeform 63">
                <a:extLst>
                  <a:ext uri="{FF2B5EF4-FFF2-40B4-BE49-F238E27FC236}">
                    <a16:creationId xmlns:a16="http://schemas.microsoft.com/office/drawing/2014/main" id="{F5C1ACA3-52BB-4E53-9451-B597A3023F55}"/>
                  </a:ext>
                </a:extLst>
              </p:cNvPr>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grpSp>
      </p:grpSp>
      <p:sp>
        <p:nvSpPr>
          <p:cNvPr id="136" name="Freeform 10">
            <a:extLst>
              <a:ext uri="{FF2B5EF4-FFF2-40B4-BE49-F238E27FC236}">
                <a16:creationId xmlns:a16="http://schemas.microsoft.com/office/drawing/2014/main" id="{183E68E0-7E79-4F7E-9D8E-2A6E89DC31E0}"/>
              </a:ext>
            </a:extLst>
          </p:cNvPr>
          <p:cNvSpPr>
            <a:spLocks/>
          </p:cNvSpPr>
          <p:nvPr/>
        </p:nvSpPr>
        <p:spPr bwMode="auto">
          <a:xfrm>
            <a:off x="7023472" y="3092901"/>
            <a:ext cx="1824128" cy="1829989"/>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val="window" lastClr="FFFFFF">
                <a:lumMod val="95000"/>
              </a:sysClr>
            </a:solidFill>
          </a:ln>
          <a:effectLst>
            <a:innerShdw blurRad="152400" dist="88900" dir="13500000">
              <a:prstClr val="black">
                <a:alpha val="29000"/>
              </a:prstClr>
            </a:innerShdw>
          </a:effectLst>
        </p:spPr>
        <p:txBody>
          <a:bodyPr lIns="68568" tIns="34284" rIns="68568" bIns="34284"/>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sp>
        <p:nvSpPr>
          <p:cNvPr id="137" name="Freeform 10">
            <a:extLst>
              <a:ext uri="{FF2B5EF4-FFF2-40B4-BE49-F238E27FC236}">
                <a16:creationId xmlns:a16="http://schemas.microsoft.com/office/drawing/2014/main" id="{084B50FE-CF68-44CA-BD5F-0530FFE4DD32}"/>
              </a:ext>
            </a:extLst>
          </p:cNvPr>
          <p:cNvSpPr>
            <a:spLocks/>
          </p:cNvSpPr>
          <p:nvPr/>
        </p:nvSpPr>
        <p:spPr bwMode="auto">
          <a:xfrm>
            <a:off x="7154579" y="2950299"/>
            <a:ext cx="1824128" cy="1829989"/>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miter lim="800000"/>
          </a:ln>
          <a:effectLst>
            <a:outerShdw blurRad="279400" dist="76200" dir="2700000" sx="101000" sy="101000" algn="tl" rotWithShape="0">
              <a:prstClr val="black">
                <a:alpha val="28000"/>
              </a:prstClr>
            </a:outerShdw>
          </a:effectLst>
        </p:spPr>
        <p:txBody>
          <a:bodyPr lIns="68568" tIns="34284" rIns="68568" bIns="34284" anchor="ctr"/>
          <a:lstStyle/>
          <a:p>
            <a:pPr algn="ctr" defTabSz="914126">
              <a:defRPr/>
            </a:pPr>
            <a:endParaRPr lang="zh-CN" altLang="en-US" kern="0" dirty="0">
              <a:solidFill>
                <a:sysClr val="window" lastClr="FFFFFF"/>
              </a:solidFill>
              <a:latin typeface="Arial" panose="020B0604020202020204" pitchFamily="34" charset="0"/>
              <a:ea typeface="印品黑体" panose="00000500000000000000" pitchFamily="2" charset="-122"/>
            </a:endParaRPr>
          </a:p>
        </p:txBody>
      </p:sp>
      <p:sp>
        <p:nvSpPr>
          <p:cNvPr id="138" name="文本框 84">
            <a:extLst>
              <a:ext uri="{FF2B5EF4-FFF2-40B4-BE49-F238E27FC236}">
                <a16:creationId xmlns:a16="http://schemas.microsoft.com/office/drawing/2014/main" id="{BF22C8C6-C011-4E5F-95C6-CC6290A11063}"/>
              </a:ext>
            </a:extLst>
          </p:cNvPr>
          <p:cNvSpPr txBox="1"/>
          <p:nvPr/>
        </p:nvSpPr>
        <p:spPr>
          <a:xfrm>
            <a:off x="7082215" y="3350257"/>
            <a:ext cx="1779587" cy="1223913"/>
          </a:xfrm>
          <a:prstGeom prst="rect">
            <a:avLst/>
          </a:prstGeom>
          <a:noFill/>
        </p:spPr>
        <p:txBody>
          <a:bodyPr wrap="square" lIns="68568" tIns="34284" rIns="68568" bIns="34284">
            <a:spAutoFit/>
          </a:bodyPr>
          <a:lstStyle/>
          <a:p>
            <a:pPr algn="ctr" defTabSz="914126">
              <a:lnSpc>
                <a:spcPct val="120000"/>
              </a:lnSpc>
              <a:defRPr/>
            </a:pPr>
            <a:r>
              <a:rPr lang="en-US" altLang="zh-CN" sz="1600" b="1" kern="0" dirty="0">
                <a:solidFill>
                  <a:sysClr val="windowText" lastClr="000000">
                    <a:lumMod val="65000"/>
                    <a:lumOff val="35000"/>
                  </a:sysClr>
                </a:solidFill>
                <a:latin typeface="Times New Roman" panose="02020603050405020304" pitchFamily="18" charset="0"/>
                <a:ea typeface="印品黑体" panose="00000500000000000000" pitchFamily="2" charset="-122"/>
                <a:cs typeface="Times New Roman" panose="02020603050405020304" pitchFamily="18" charset="0"/>
              </a:rPr>
              <a:t>Chưa có bào quan có màng bọc và bộ khung xương tế bào </a:t>
            </a:r>
            <a:endParaRPr lang="zh-CN" altLang="en-US" sz="1600" b="1" kern="0" dirty="0">
              <a:solidFill>
                <a:sysClr val="windowText" lastClr="000000">
                  <a:lumMod val="65000"/>
                  <a:lumOff val="35000"/>
                </a:sysClr>
              </a:solidFill>
              <a:latin typeface="Times New Roman" panose="02020603050405020304" pitchFamily="18" charset="0"/>
              <a:ea typeface="印品黑体" panose="00000500000000000000" pitchFamily="2" charset="-122"/>
              <a:cs typeface="Times New Roman" panose="02020603050405020304" pitchFamily="18" charset="0"/>
            </a:endParaRPr>
          </a:p>
        </p:txBody>
      </p:sp>
      <p:grpSp>
        <p:nvGrpSpPr>
          <p:cNvPr id="145" name="组合 4">
            <a:extLst>
              <a:ext uri="{FF2B5EF4-FFF2-40B4-BE49-F238E27FC236}">
                <a16:creationId xmlns:a16="http://schemas.microsoft.com/office/drawing/2014/main" id="{95631149-9DB0-4917-8495-029BCC76F8E5}"/>
              </a:ext>
            </a:extLst>
          </p:cNvPr>
          <p:cNvGrpSpPr/>
          <p:nvPr/>
        </p:nvGrpSpPr>
        <p:grpSpPr>
          <a:xfrm>
            <a:off x="8541668" y="2986368"/>
            <a:ext cx="632255" cy="532110"/>
            <a:chOff x="7347590" y="4109747"/>
            <a:chExt cx="859431" cy="723303"/>
          </a:xfrm>
        </p:grpSpPr>
        <p:sp>
          <p:nvSpPr>
            <p:cNvPr id="146" name="椭圆 113">
              <a:extLst>
                <a:ext uri="{FF2B5EF4-FFF2-40B4-BE49-F238E27FC236}">
                  <a16:creationId xmlns:a16="http://schemas.microsoft.com/office/drawing/2014/main" id="{48CFA7A3-AC77-4728-8386-DA43443A33DA}"/>
                </a:ext>
              </a:extLst>
            </p:cNvPr>
            <p:cNvSpPr/>
            <p:nvPr/>
          </p:nvSpPr>
          <p:spPr>
            <a:xfrm>
              <a:off x="7347590" y="4109747"/>
              <a:ext cx="723206" cy="723303"/>
            </a:xfrm>
            <a:prstGeom prst="ellipse">
              <a:avLst/>
            </a:prstGeom>
            <a:solidFill>
              <a:srgbClr val="00B0F0"/>
            </a:solidFill>
            <a:ln w="28575" cap="flat" cmpd="sng" algn="ctr">
              <a:noFill/>
              <a:prstDash val="solid"/>
              <a:miter lim="800000"/>
            </a:ln>
            <a:effectLst>
              <a:outerShdw blurRad="279400" dist="76200" dir="2700000" sx="101000" sy="101000" algn="tl" rotWithShape="0">
                <a:prstClr val="black">
                  <a:alpha val="28000"/>
                </a:prstClr>
              </a:outerShdw>
            </a:effectLst>
          </p:spPr>
          <p:txBody>
            <a:bodyPr lIns="68568" tIns="34284" rIns="68568" bIns="34284" anchor="ctr"/>
            <a:lstStyle/>
            <a:p>
              <a:pPr algn="ctr" defTabSz="914126">
                <a:defRPr/>
              </a:pPr>
              <a:endParaRPr lang="zh-CN" altLang="en-US" kern="0" dirty="0">
                <a:solidFill>
                  <a:sysClr val="window" lastClr="FFFFFF"/>
                </a:solidFill>
                <a:latin typeface="Arial" panose="020B0604020202020204" pitchFamily="34" charset="0"/>
                <a:ea typeface="印品黑体" panose="00000500000000000000" pitchFamily="2" charset="-122"/>
              </a:endParaRPr>
            </a:p>
          </p:txBody>
        </p:sp>
        <p:grpSp>
          <p:nvGrpSpPr>
            <p:cNvPr id="147" name="组合 73">
              <a:extLst>
                <a:ext uri="{FF2B5EF4-FFF2-40B4-BE49-F238E27FC236}">
                  <a16:creationId xmlns:a16="http://schemas.microsoft.com/office/drawing/2014/main" id="{895929A1-9E5E-48C3-A925-0A2FFE3B94AE}"/>
                </a:ext>
              </a:extLst>
            </p:cNvPr>
            <p:cNvGrpSpPr>
              <a:grpSpLocks/>
            </p:cNvGrpSpPr>
            <p:nvPr/>
          </p:nvGrpSpPr>
          <p:grpSpPr bwMode="auto">
            <a:xfrm>
              <a:off x="7558017" y="4254951"/>
              <a:ext cx="649004" cy="577631"/>
              <a:chOff x="688976" y="7240588"/>
              <a:chExt cx="519113" cy="461963"/>
            </a:xfrm>
          </p:grpSpPr>
          <p:sp>
            <p:nvSpPr>
              <p:cNvPr id="148" name="Freeform 64">
                <a:extLst>
                  <a:ext uri="{FF2B5EF4-FFF2-40B4-BE49-F238E27FC236}">
                    <a16:creationId xmlns:a16="http://schemas.microsoft.com/office/drawing/2014/main" id="{4D83A727-1AC5-4CFE-9523-5FCDF5CB6F69}"/>
                  </a:ext>
                </a:extLst>
              </p:cNvPr>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sp>
            <p:nvSpPr>
              <p:cNvPr id="149" name="Freeform 65">
                <a:extLst>
                  <a:ext uri="{FF2B5EF4-FFF2-40B4-BE49-F238E27FC236}">
                    <a16:creationId xmlns:a16="http://schemas.microsoft.com/office/drawing/2014/main" id="{C774B9FA-74E5-42A9-93CF-B7353D197D43}"/>
                  </a:ext>
                </a:extLst>
              </p:cNvPr>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sp>
            <p:nvSpPr>
              <p:cNvPr id="150" name="Freeform 66">
                <a:extLst>
                  <a:ext uri="{FF2B5EF4-FFF2-40B4-BE49-F238E27FC236}">
                    <a16:creationId xmlns:a16="http://schemas.microsoft.com/office/drawing/2014/main" id="{F3EC9C02-D085-44EB-A38C-8E4646259363}"/>
                  </a:ext>
                </a:extLst>
              </p:cNvPr>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914126">
                  <a:defRPr/>
                </a:pPr>
                <a:endParaRPr lang="zh-CN" altLang="en-US" kern="0" dirty="0">
                  <a:solidFill>
                    <a:sysClr val="windowText" lastClr="000000"/>
                  </a:solidFill>
                  <a:latin typeface="Arial" panose="020B0604020202020204" pitchFamily="34" charset="0"/>
                  <a:ea typeface="印品黑体" panose="00000500000000000000" pitchFamily="2" charset="-122"/>
                </a:endParaRPr>
              </a:p>
            </p:txBody>
          </p:sp>
        </p:grpSp>
      </p:grpSp>
      <p:pic>
        <p:nvPicPr>
          <p:cNvPr id="6146" name="Picture 2">
            <a:extLst>
              <a:ext uri="{FF2B5EF4-FFF2-40B4-BE49-F238E27FC236}">
                <a16:creationId xmlns:a16="http://schemas.microsoft.com/office/drawing/2014/main" id="{2826C93E-BBAD-40B9-9539-0EF82E4B47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71" t="29193" r="11119" b="5284"/>
          <a:stretch/>
        </p:blipFill>
        <p:spPr bwMode="auto">
          <a:xfrm>
            <a:off x="197611" y="1627643"/>
            <a:ext cx="4180558" cy="23802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99335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animEffect transition="in" filter="fade">
                                      <p:cBhvr>
                                        <p:cTn id="27" dur="500"/>
                                        <p:tgtEl>
                                          <p:spTgt spid="42"/>
                                        </p:tgtEl>
                                      </p:cBhvr>
                                    </p:animEffect>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anim calcmode="lin" valueType="num">
                                      <p:cBhvr>
                                        <p:cTn id="32" dur="500" fill="hold"/>
                                        <p:tgtEl>
                                          <p:spTgt spid="46"/>
                                        </p:tgtEl>
                                        <p:attrNameLst>
                                          <p:attrName>ppt_x</p:attrName>
                                        </p:attrNameLst>
                                      </p:cBhvr>
                                      <p:tavLst>
                                        <p:tav tm="0">
                                          <p:val>
                                            <p:strVal val="#ppt_x"/>
                                          </p:val>
                                        </p:tav>
                                        <p:tav tm="100000">
                                          <p:val>
                                            <p:strVal val="#ppt_x"/>
                                          </p:val>
                                        </p:tav>
                                      </p:tavLst>
                                    </p:anim>
                                    <p:anim calcmode="lin" valueType="num">
                                      <p:cBhvr>
                                        <p:cTn id="33" dur="500" fill="hold"/>
                                        <p:tgtEl>
                                          <p:spTgt spid="46"/>
                                        </p:tgtEl>
                                        <p:attrNameLst>
                                          <p:attrName>ppt_y</p:attrName>
                                        </p:attrNameLst>
                                      </p:cBhvr>
                                      <p:tavLst>
                                        <p:tav tm="0">
                                          <p:val>
                                            <p:strVal val="#ppt_y+.1"/>
                                          </p:val>
                                        </p:tav>
                                        <p:tav tm="100000">
                                          <p:val>
                                            <p:strVal val="#ppt_y"/>
                                          </p:val>
                                        </p:tav>
                                      </p:tavLst>
                                    </p:anim>
                                  </p:childTnLst>
                                </p:cTn>
                              </p:par>
                              <p:par>
                                <p:cTn id="34" presetID="16" presetClass="entr" presetSubtype="21" fill="hold" grpId="0" nodeType="with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barn(inVertical)">
                                      <p:cBhvr>
                                        <p:cTn id="36" dur="500"/>
                                        <p:tgtEl>
                                          <p:spTgt spid="7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fltVal val="0"/>
                                          </p:val>
                                        </p:tav>
                                        <p:tav tm="100000">
                                          <p:val>
                                            <p:strVal val="#ppt_w"/>
                                          </p:val>
                                        </p:tav>
                                      </p:tavLst>
                                    </p:anim>
                                    <p:anim calcmode="lin" valueType="num">
                                      <p:cBhvr>
                                        <p:cTn id="48" dur="500" fill="hold"/>
                                        <p:tgtEl>
                                          <p:spTgt spid="92"/>
                                        </p:tgtEl>
                                        <p:attrNameLst>
                                          <p:attrName>ppt_h</p:attrName>
                                        </p:attrNameLst>
                                      </p:cBhvr>
                                      <p:tavLst>
                                        <p:tav tm="0">
                                          <p:val>
                                            <p:fltVal val="0"/>
                                          </p:val>
                                        </p:tav>
                                        <p:tav tm="100000">
                                          <p:val>
                                            <p:strVal val="#ppt_h"/>
                                          </p:val>
                                        </p:tav>
                                      </p:tavLst>
                                    </p:anim>
                                    <p:animEffect transition="in" filter="fade">
                                      <p:cBhvr>
                                        <p:cTn id="49" dur="500"/>
                                        <p:tgtEl>
                                          <p:spTgt spid="92"/>
                                        </p:tgtEl>
                                      </p:cBhvr>
                                    </p:animEffect>
                                  </p:childTnLst>
                                </p:cTn>
                              </p:par>
                            </p:childTnLst>
                          </p:cTn>
                        </p:par>
                        <p:par>
                          <p:cTn id="50" fill="hold">
                            <p:stCondLst>
                              <p:cond delay="1000"/>
                            </p:stCondLst>
                            <p:childTnLst>
                              <p:par>
                                <p:cTn id="51" presetID="42" presetClass="entr" presetSubtype="0" fill="hold" nodeType="afterEffect">
                                  <p:stCondLst>
                                    <p:cond delay="0"/>
                                  </p:stCondLst>
                                  <p:childTnLst>
                                    <p:set>
                                      <p:cBhvr>
                                        <p:cTn id="52" dur="1" fill="hold">
                                          <p:stCondLst>
                                            <p:cond delay="0"/>
                                          </p:stCondLst>
                                        </p:cTn>
                                        <p:tgtEl>
                                          <p:spTgt spid="115"/>
                                        </p:tgtEl>
                                        <p:attrNameLst>
                                          <p:attrName>style.visibility</p:attrName>
                                        </p:attrNameLst>
                                      </p:cBhvr>
                                      <p:to>
                                        <p:strVal val="visible"/>
                                      </p:to>
                                    </p:set>
                                    <p:animEffect transition="in" filter="fade">
                                      <p:cBhvr>
                                        <p:cTn id="53" dur="500"/>
                                        <p:tgtEl>
                                          <p:spTgt spid="115"/>
                                        </p:tgtEl>
                                      </p:cBhvr>
                                    </p:animEffect>
                                    <p:anim calcmode="lin" valueType="num">
                                      <p:cBhvr>
                                        <p:cTn id="54" dur="500" fill="hold"/>
                                        <p:tgtEl>
                                          <p:spTgt spid="115"/>
                                        </p:tgtEl>
                                        <p:attrNameLst>
                                          <p:attrName>ppt_x</p:attrName>
                                        </p:attrNameLst>
                                      </p:cBhvr>
                                      <p:tavLst>
                                        <p:tav tm="0">
                                          <p:val>
                                            <p:strVal val="#ppt_x"/>
                                          </p:val>
                                        </p:tav>
                                        <p:tav tm="100000">
                                          <p:val>
                                            <p:strVal val="#ppt_x"/>
                                          </p:val>
                                        </p:tav>
                                      </p:tavLst>
                                    </p:anim>
                                    <p:anim calcmode="lin" valueType="num">
                                      <p:cBhvr>
                                        <p:cTn id="55" dur="500" fill="hold"/>
                                        <p:tgtEl>
                                          <p:spTgt spid="115"/>
                                        </p:tgtEl>
                                        <p:attrNameLst>
                                          <p:attrName>ppt_y</p:attrName>
                                        </p:attrNameLst>
                                      </p:cBhvr>
                                      <p:tavLst>
                                        <p:tav tm="0">
                                          <p:val>
                                            <p:strVal val="#ppt_y+.1"/>
                                          </p:val>
                                        </p:tav>
                                        <p:tav tm="100000">
                                          <p:val>
                                            <p:strVal val="#ppt_y"/>
                                          </p:val>
                                        </p:tav>
                                      </p:tavLst>
                                    </p:anim>
                                  </p:childTnLst>
                                </p:cTn>
                              </p:par>
                              <p:par>
                                <p:cTn id="56" presetID="16" presetClass="entr" presetSubtype="21" fill="hold" grpId="0" nodeType="with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barn(inVertical)">
                                      <p:cBhvr>
                                        <p:cTn id="58" dur="500"/>
                                        <p:tgtEl>
                                          <p:spTgt spid="11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21"/>
                                        </p:tgtEl>
                                        <p:attrNameLst>
                                          <p:attrName>style.visibility</p:attrName>
                                        </p:attrNameLst>
                                      </p:cBhvr>
                                      <p:to>
                                        <p:strVal val="visible"/>
                                      </p:to>
                                    </p:set>
                                    <p:anim calcmode="lin" valueType="num">
                                      <p:cBhvr>
                                        <p:cTn id="63" dur="500" fill="hold"/>
                                        <p:tgtEl>
                                          <p:spTgt spid="121"/>
                                        </p:tgtEl>
                                        <p:attrNameLst>
                                          <p:attrName>ppt_w</p:attrName>
                                        </p:attrNameLst>
                                      </p:cBhvr>
                                      <p:tavLst>
                                        <p:tav tm="0">
                                          <p:val>
                                            <p:fltVal val="0"/>
                                          </p:val>
                                        </p:tav>
                                        <p:tav tm="100000">
                                          <p:val>
                                            <p:strVal val="#ppt_w"/>
                                          </p:val>
                                        </p:tav>
                                      </p:tavLst>
                                    </p:anim>
                                    <p:anim calcmode="lin" valueType="num">
                                      <p:cBhvr>
                                        <p:cTn id="64" dur="500" fill="hold"/>
                                        <p:tgtEl>
                                          <p:spTgt spid="121"/>
                                        </p:tgtEl>
                                        <p:attrNameLst>
                                          <p:attrName>ppt_h</p:attrName>
                                        </p:attrNameLst>
                                      </p:cBhvr>
                                      <p:tavLst>
                                        <p:tav tm="0">
                                          <p:val>
                                            <p:fltVal val="0"/>
                                          </p:val>
                                        </p:tav>
                                        <p:tav tm="100000">
                                          <p:val>
                                            <p:strVal val="#ppt_h"/>
                                          </p:val>
                                        </p:tav>
                                      </p:tavLst>
                                    </p:anim>
                                    <p:animEffect transition="in" filter="fade">
                                      <p:cBhvr>
                                        <p:cTn id="65" dur="500"/>
                                        <p:tgtEl>
                                          <p:spTgt spid="121"/>
                                        </p:tgtEl>
                                      </p:cBhvr>
                                    </p:animEffect>
                                  </p:childTnLst>
                                </p:cTn>
                              </p:par>
                            </p:childTnLst>
                          </p:cTn>
                        </p:par>
                        <p:par>
                          <p:cTn id="66" fill="hold">
                            <p:stCondLst>
                              <p:cond delay="500"/>
                            </p:stCondLst>
                            <p:childTnLst>
                              <p:par>
                                <p:cTn id="67" presetID="53" presetClass="entr" presetSubtype="16" fill="hold" grpId="0" nodeType="afterEffect">
                                  <p:stCondLst>
                                    <p:cond delay="0"/>
                                  </p:stCondLst>
                                  <p:childTnLst>
                                    <p:set>
                                      <p:cBhvr>
                                        <p:cTn id="68" dur="1" fill="hold">
                                          <p:stCondLst>
                                            <p:cond delay="0"/>
                                          </p:stCondLst>
                                        </p:cTn>
                                        <p:tgtEl>
                                          <p:spTgt spid="122"/>
                                        </p:tgtEl>
                                        <p:attrNameLst>
                                          <p:attrName>style.visibility</p:attrName>
                                        </p:attrNameLst>
                                      </p:cBhvr>
                                      <p:to>
                                        <p:strVal val="visible"/>
                                      </p:to>
                                    </p:set>
                                    <p:anim calcmode="lin" valueType="num">
                                      <p:cBhvr>
                                        <p:cTn id="69" dur="500" fill="hold"/>
                                        <p:tgtEl>
                                          <p:spTgt spid="122"/>
                                        </p:tgtEl>
                                        <p:attrNameLst>
                                          <p:attrName>ppt_w</p:attrName>
                                        </p:attrNameLst>
                                      </p:cBhvr>
                                      <p:tavLst>
                                        <p:tav tm="0">
                                          <p:val>
                                            <p:fltVal val="0"/>
                                          </p:val>
                                        </p:tav>
                                        <p:tav tm="100000">
                                          <p:val>
                                            <p:strVal val="#ppt_w"/>
                                          </p:val>
                                        </p:tav>
                                      </p:tavLst>
                                    </p:anim>
                                    <p:anim calcmode="lin" valueType="num">
                                      <p:cBhvr>
                                        <p:cTn id="70" dur="500" fill="hold"/>
                                        <p:tgtEl>
                                          <p:spTgt spid="122"/>
                                        </p:tgtEl>
                                        <p:attrNameLst>
                                          <p:attrName>ppt_h</p:attrName>
                                        </p:attrNameLst>
                                      </p:cBhvr>
                                      <p:tavLst>
                                        <p:tav tm="0">
                                          <p:val>
                                            <p:fltVal val="0"/>
                                          </p:val>
                                        </p:tav>
                                        <p:tav tm="100000">
                                          <p:val>
                                            <p:strVal val="#ppt_h"/>
                                          </p:val>
                                        </p:tav>
                                      </p:tavLst>
                                    </p:anim>
                                    <p:animEffect transition="in" filter="fade">
                                      <p:cBhvr>
                                        <p:cTn id="71" dur="500"/>
                                        <p:tgtEl>
                                          <p:spTgt spid="122"/>
                                        </p:tgtEl>
                                      </p:cBhvr>
                                    </p:animEffect>
                                  </p:childTnLst>
                                </p:cTn>
                              </p:par>
                            </p:childTnLst>
                          </p:cTn>
                        </p:par>
                        <p:par>
                          <p:cTn id="72" fill="hold">
                            <p:stCondLst>
                              <p:cond delay="1000"/>
                            </p:stCondLst>
                            <p:childTnLst>
                              <p:par>
                                <p:cTn id="73" presetID="42" presetClass="entr" presetSubtype="0" fill="hold" nodeType="afterEffect">
                                  <p:stCondLst>
                                    <p:cond delay="0"/>
                                  </p:stCondLst>
                                  <p:childTnLst>
                                    <p:set>
                                      <p:cBhvr>
                                        <p:cTn id="74" dur="1" fill="hold">
                                          <p:stCondLst>
                                            <p:cond delay="0"/>
                                          </p:stCondLst>
                                        </p:cTn>
                                        <p:tgtEl>
                                          <p:spTgt spid="130"/>
                                        </p:tgtEl>
                                        <p:attrNameLst>
                                          <p:attrName>style.visibility</p:attrName>
                                        </p:attrNameLst>
                                      </p:cBhvr>
                                      <p:to>
                                        <p:strVal val="visible"/>
                                      </p:to>
                                    </p:set>
                                    <p:animEffect transition="in" filter="fade">
                                      <p:cBhvr>
                                        <p:cTn id="75" dur="500"/>
                                        <p:tgtEl>
                                          <p:spTgt spid="130"/>
                                        </p:tgtEl>
                                      </p:cBhvr>
                                    </p:animEffect>
                                    <p:anim calcmode="lin" valueType="num">
                                      <p:cBhvr>
                                        <p:cTn id="76" dur="500" fill="hold"/>
                                        <p:tgtEl>
                                          <p:spTgt spid="130"/>
                                        </p:tgtEl>
                                        <p:attrNameLst>
                                          <p:attrName>ppt_x</p:attrName>
                                        </p:attrNameLst>
                                      </p:cBhvr>
                                      <p:tavLst>
                                        <p:tav tm="0">
                                          <p:val>
                                            <p:strVal val="#ppt_x"/>
                                          </p:val>
                                        </p:tav>
                                        <p:tav tm="100000">
                                          <p:val>
                                            <p:strVal val="#ppt_x"/>
                                          </p:val>
                                        </p:tav>
                                      </p:tavLst>
                                    </p:anim>
                                    <p:anim calcmode="lin" valueType="num">
                                      <p:cBhvr>
                                        <p:cTn id="77" dur="500" fill="hold"/>
                                        <p:tgtEl>
                                          <p:spTgt spid="130"/>
                                        </p:tgtEl>
                                        <p:attrNameLst>
                                          <p:attrName>ppt_y</p:attrName>
                                        </p:attrNameLst>
                                      </p:cBhvr>
                                      <p:tavLst>
                                        <p:tav tm="0">
                                          <p:val>
                                            <p:strVal val="#ppt_y+.1"/>
                                          </p:val>
                                        </p:tav>
                                        <p:tav tm="100000">
                                          <p:val>
                                            <p:strVal val="#ppt_y"/>
                                          </p:val>
                                        </p:tav>
                                      </p:tavLst>
                                    </p:anim>
                                  </p:childTnLst>
                                </p:cTn>
                              </p:par>
                              <p:par>
                                <p:cTn id="78" presetID="16" presetClass="entr" presetSubtype="21" fill="hold" grpId="0" nodeType="withEffect">
                                  <p:stCondLst>
                                    <p:cond delay="0"/>
                                  </p:stCondLst>
                                  <p:childTnLst>
                                    <p:set>
                                      <p:cBhvr>
                                        <p:cTn id="79" dur="1" fill="hold">
                                          <p:stCondLst>
                                            <p:cond delay="0"/>
                                          </p:stCondLst>
                                        </p:cTn>
                                        <p:tgtEl>
                                          <p:spTgt spid="129"/>
                                        </p:tgtEl>
                                        <p:attrNameLst>
                                          <p:attrName>style.visibility</p:attrName>
                                        </p:attrNameLst>
                                      </p:cBhvr>
                                      <p:to>
                                        <p:strVal val="visible"/>
                                      </p:to>
                                    </p:set>
                                    <p:animEffect transition="in" filter="barn(inVertical)">
                                      <p:cBhvr>
                                        <p:cTn id="80" dur="500"/>
                                        <p:tgtEl>
                                          <p:spTgt spid="129"/>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36"/>
                                        </p:tgtEl>
                                        <p:attrNameLst>
                                          <p:attrName>style.visibility</p:attrName>
                                        </p:attrNameLst>
                                      </p:cBhvr>
                                      <p:to>
                                        <p:strVal val="visible"/>
                                      </p:to>
                                    </p:set>
                                    <p:anim calcmode="lin" valueType="num">
                                      <p:cBhvr>
                                        <p:cTn id="85" dur="500" fill="hold"/>
                                        <p:tgtEl>
                                          <p:spTgt spid="136"/>
                                        </p:tgtEl>
                                        <p:attrNameLst>
                                          <p:attrName>ppt_w</p:attrName>
                                        </p:attrNameLst>
                                      </p:cBhvr>
                                      <p:tavLst>
                                        <p:tav tm="0">
                                          <p:val>
                                            <p:fltVal val="0"/>
                                          </p:val>
                                        </p:tav>
                                        <p:tav tm="100000">
                                          <p:val>
                                            <p:strVal val="#ppt_w"/>
                                          </p:val>
                                        </p:tav>
                                      </p:tavLst>
                                    </p:anim>
                                    <p:anim calcmode="lin" valueType="num">
                                      <p:cBhvr>
                                        <p:cTn id="86" dur="500" fill="hold"/>
                                        <p:tgtEl>
                                          <p:spTgt spid="136"/>
                                        </p:tgtEl>
                                        <p:attrNameLst>
                                          <p:attrName>ppt_h</p:attrName>
                                        </p:attrNameLst>
                                      </p:cBhvr>
                                      <p:tavLst>
                                        <p:tav tm="0">
                                          <p:val>
                                            <p:fltVal val="0"/>
                                          </p:val>
                                        </p:tav>
                                        <p:tav tm="100000">
                                          <p:val>
                                            <p:strVal val="#ppt_h"/>
                                          </p:val>
                                        </p:tav>
                                      </p:tavLst>
                                    </p:anim>
                                    <p:animEffect transition="in" filter="fade">
                                      <p:cBhvr>
                                        <p:cTn id="87" dur="500"/>
                                        <p:tgtEl>
                                          <p:spTgt spid="136"/>
                                        </p:tgtEl>
                                      </p:cBhvr>
                                    </p:animEffec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p:cTn id="91" dur="500" fill="hold"/>
                                        <p:tgtEl>
                                          <p:spTgt spid="137"/>
                                        </p:tgtEl>
                                        <p:attrNameLst>
                                          <p:attrName>ppt_w</p:attrName>
                                        </p:attrNameLst>
                                      </p:cBhvr>
                                      <p:tavLst>
                                        <p:tav tm="0">
                                          <p:val>
                                            <p:fltVal val="0"/>
                                          </p:val>
                                        </p:tav>
                                        <p:tav tm="100000">
                                          <p:val>
                                            <p:strVal val="#ppt_w"/>
                                          </p:val>
                                        </p:tav>
                                      </p:tavLst>
                                    </p:anim>
                                    <p:anim calcmode="lin" valueType="num">
                                      <p:cBhvr>
                                        <p:cTn id="92" dur="500" fill="hold"/>
                                        <p:tgtEl>
                                          <p:spTgt spid="137"/>
                                        </p:tgtEl>
                                        <p:attrNameLst>
                                          <p:attrName>ppt_h</p:attrName>
                                        </p:attrNameLst>
                                      </p:cBhvr>
                                      <p:tavLst>
                                        <p:tav tm="0">
                                          <p:val>
                                            <p:fltVal val="0"/>
                                          </p:val>
                                        </p:tav>
                                        <p:tav tm="100000">
                                          <p:val>
                                            <p:strVal val="#ppt_h"/>
                                          </p:val>
                                        </p:tav>
                                      </p:tavLst>
                                    </p:anim>
                                    <p:animEffect transition="in" filter="fade">
                                      <p:cBhvr>
                                        <p:cTn id="93" dur="500"/>
                                        <p:tgtEl>
                                          <p:spTgt spid="137"/>
                                        </p:tgtEl>
                                      </p:cBhvr>
                                    </p:animEffect>
                                  </p:childTnLst>
                                </p:cTn>
                              </p:par>
                            </p:childTnLst>
                          </p:cTn>
                        </p:par>
                        <p:par>
                          <p:cTn id="94" fill="hold">
                            <p:stCondLst>
                              <p:cond delay="1000"/>
                            </p:stCondLst>
                            <p:childTnLst>
                              <p:par>
                                <p:cTn id="95" presetID="42" presetClass="entr" presetSubtype="0" fill="hold" nodeType="afterEffect">
                                  <p:stCondLst>
                                    <p:cond delay="0"/>
                                  </p:stCondLst>
                                  <p:childTnLst>
                                    <p:set>
                                      <p:cBhvr>
                                        <p:cTn id="96" dur="1" fill="hold">
                                          <p:stCondLst>
                                            <p:cond delay="0"/>
                                          </p:stCondLst>
                                        </p:cTn>
                                        <p:tgtEl>
                                          <p:spTgt spid="145"/>
                                        </p:tgtEl>
                                        <p:attrNameLst>
                                          <p:attrName>style.visibility</p:attrName>
                                        </p:attrNameLst>
                                      </p:cBhvr>
                                      <p:to>
                                        <p:strVal val="visible"/>
                                      </p:to>
                                    </p:set>
                                    <p:animEffect transition="in" filter="fade">
                                      <p:cBhvr>
                                        <p:cTn id="97" dur="500"/>
                                        <p:tgtEl>
                                          <p:spTgt spid="145"/>
                                        </p:tgtEl>
                                      </p:cBhvr>
                                    </p:animEffect>
                                    <p:anim calcmode="lin" valueType="num">
                                      <p:cBhvr>
                                        <p:cTn id="98" dur="500" fill="hold"/>
                                        <p:tgtEl>
                                          <p:spTgt spid="145"/>
                                        </p:tgtEl>
                                        <p:attrNameLst>
                                          <p:attrName>ppt_x</p:attrName>
                                        </p:attrNameLst>
                                      </p:cBhvr>
                                      <p:tavLst>
                                        <p:tav tm="0">
                                          <p:val>
                                            <p:strVal val="#ppt_x"/>
                                          </p:val>
                                        </p:tav>
                                        <p:tav tm="100000">
                                          <p:val>
                                            <p:strVal val="#ppt_x"/>
                                          </p:val>
                                        </p:tav>
                                      </p:tavLst>
                                    </p:anim>
                                    <p:anim calcmode="lin" valueType="num">
                                      <p:cBhvr>
                                        <p:cTn id="99" dur="500" fill="hold"/>
                                        <p:tgtEl>
                                          <p:spTgt spid="145"/>
                                        </p:tgtEl>
                                        <p:attrNameLst>
                                          <p:attrName>ppt_y</p:attrName>
                                        </p:attrNameLst>
                                      </p:cBhvr>
                                      <p:tavLst>
                                        <p:tav tm="0">
                                          <p:val>
                                            <p:strVal val="#ppt_y+.1"/>
                                          </p:val>
                                        </p:tav>
                                        <p:tav tm="100000">
                                          <p:val>
                                            <p:strVal val="#ppt_y"/>
                                          </p:val>
                                        </p:tav>
                                      </p:tavLst>
                                    </p:anim>
                                  </p:childTnLst>
                                </p:cTn>
                              </p:par>
                              <p:par>
                                <p:cTn id="100" presetID="16" presetClass="entr" presetSubtype="21" fill="hold" grpId="0" nodeType="withEffect">
                                  <p:stCondLst>
                                    <p:cond delay="0"/>
                                  </p:stCondLst>
                                  <p:childTnLst>
                                    <p:set>
                                      <p:cBhvr>
                                        <p:cTn id="101" dur="1" fill="hold">
                                          <p:stCondLst>
                                            <p:cond delay="0"/>
                                          </p:stCondLst>
                                        </p:cTn>
                                        <p:tgtEl>
                                          <p:spTgt spid="138"/>
                                        </p:tgtEl>
                                        <p:attrNameLst>
                                          <p:attrName>style.visibility</p:attrName>
                                        </p:attrNameLst>
                                      </p:cBhvr>
                                      <p:to>
                                        <p:strVal val="visible"/>
                                      </p:to>
                                    </p:set>
                                    <p:animEffect transition="in" filter="barn(inVertical)">
                                      <p:cBhvr>
                                        <p:cTn id="10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72" grpId="0"/>
      <p:bldP spid="91" grpId="0" animBg="1"/>
      <p:bldP spid="92" grpId="0" animBg="1"/>
      <p:bldP spid="114" grpId="0"/>
      <p:bldP spid="121" grpId="0" animBg="1"/>
      <p:bldP spid="122" grpId="0" animBg="1"/>
      <p:bldP spid="129" grpId="0"/>
      <p:bldP spid="136" grpId="0" animBg="1"/>
      <p:bldP spid="137" grpId="0" animBg="1"/>
      <p:bldP spid="138" grpId="0"/>
    </p:bldLst>
  </p:timing>
  <p:extLst mod="1">
    <p:ext uri="{E180D4A7-C9FB-4DFB-919C-405C955672EB}">
      <p14:showEvtLst xmlns:p14="http://schemas.microsoft.com/office/powerpoint/2010/main">
        <p14:playEvt time="0" objId="30"/>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Nhóm 28">
            <a:extLst>
              <a:ext uri="{FF2B5EF4-FFF2-40B4-BE49-F238E27FC236}">
                <a16:creationId xmlns:a16="http://schemas.microsoft.com/office/drawing/2014/main" id="{064014FF-B617-4AD7-AAB4-F0F7302E2ABA}"/>
              </a:ext>
            </a:extLst>
          </p:cNvPr>
          <p:cNvGrpSpPr/>
          <p:nvPr/>
        </p:nvGrpSpPr>
        <p:grpSpPr>
          <a:xfrm>
            <a:off x="260646" y="130968"/>
            <a:ext cx="4167338" cy="484268"/>
            <a:chOff x="260646" y="130968"/>
            <a:chExt cx="4167338" cy="484268"/>
          </a:xfrm>
        </p:grpSpPr>
        <p:sp>
          <p:nvSpPr>
            <p:cNvPr id="30" name="矩形 3">
              <a:extLst>
                <a:ext uri="{FF2B5EF4-FFF2-40B4-BE49-F238E27FC236}">
                  <a16:creationId xmlns:a16="http://schemas.microsoft.com/office/drawing/2014/main" id="{8D09D788-4DD4-47DC-B767-E7F22FE4E34A}"/>
                </a:ext>
              </a:extLst>
            </p:cNvPr>
            <p:cNvSpPr>
              <a:spLocks noChangeArrowheads="1"/>
            </p:cNvSpPr>
            <p:nvPr/>
          </p:nvSpPr>
          <p:spPr bwMode="auto">
            <a:xfrm>
              <a:off x="260646" y="130968"/>
              <a:ext cx="4167338"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defTabSz="914126">
                <a:defRPr/>
              </a:pP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ĐẶC ĐIỂM HÌNH DẠNG</a:t>
              </a:r>
              <a:endParaRPr lang="zh-CN" altLang="en-US"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endParaRPr>
            </a:p>
          </p:txBody>
        </p:sp>
        <p:grpSp>
          <p:nvGrpSpPr>
            <p:cNvPr id="31" name="组合 52">
              <a:extLst>
                <a:ext uri="{FF2B5EF4-FFF2-40B4-BE49-F238E27FC236}">
                  <a16:creationId xmlns:a16="http://schemas.microsoft.com/office/drawing/2014/main" id="{4891B45C-A5A3-4285-BE77-35816C137356}"/>
                </a:ext>
              </a:extLst>
            </p:cNvPr>
            <p:cNvGrpSpPr/>
            <p:nvPr/>
          </p:nvGrpSpPr>
          <p:grpSpPr>
            <a:xfrm>
              <a:off x="260646" y="569531"/>
              <a:ext cx="1027808" cy="45705"/>
              <a:chOff x="688893" y="2574256"/>
              <a:chExt cx="7739508" cy="81111"/>
            </a:xfrm>
          </p:grpSpPr>
          <p:sp>
            <p:nvSpPr>
              <p:cNvPr id="32" name="Rectangle 4">
                <a:extLst>
                  <a:ext uri="{FF2B5EF4-FFF2-40B4-BE49-F238E27FC236}">
                    <a16:creationId xmlns:a16="http://schemas.microsoft.com/office/drawing/2014/main" id="{F2CC835D-CC57-47D4-905F-B4B776956EF1}"/>
                  </a:ext>
                </a:extLst>
              </p:cNvPr>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3" name="Rectangle 5">
                <a:extLst>
                  <a:ext uri="{FF2B5EF4-FFF2-40B4-BE49-F238E27FC236}">
                    <a16:creationId xmlns:a16="http://schemas.microsoft.com/office/drawing/2014/main" id="{1544BC5E-7F6C-418B-92D4-33BB96FB90E3}"/>
                  </a:ext>
                </a:extLst>
              </p:cNvPr>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4" name="Rectangle 6">
                <a:extLst>
                  <a:ext uri="{FF2B5EF4-FFF2-40B4-BE49-F238E27FC236}">
                    <a16:creationId xmlns:a16="http://schemas.microsoft.com/office/drawing/2014/main" id="{8614A9F2-0FF9-4675-8507-3BCDDB259186}"/>
                  </a:ext>
                </a:extLst>
              </p:cNvPr>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5" name="Rectangle 7">
                <a:extLst>
                  <a:ext uri="{FF2B5EF4-FFF2-40B4-BE49-F238E27FC236}">
                    <a16:creationId xmlns:a16="http://schemas.microsoft.com/office/drawing/2014/main" id="{D2FAB124-B6A2-4192-89C7-8061CEA57DBE}"/>
                  </a:ext>
                </a:extLst>
              </p:cNvPr>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6" name="Rectangle 8">
                <a:extLst>
                  <a:ext uri="{FF2B5EF4-FFF2-40B4-BE49-F238E27FC236}">
                    <a16:creationId xmlns:a16="http://schemas.microsoft.com/office/drawing/2014/main" id="{E0255688-ED00-4296-9310-62DBC9813B5A}"/>
                  </a:ext>
                </a:extLst>
              </p:cNvPr>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grpSp>
      </p:grpSp>
      <p:cxnSp>
        <p:nvCxnSpPr>
          <p:cNvPr id="54" name="直接连接符 45">
            <a:extLst>
              <a:ext uri="{FF2B5EF4-FFF2-40B4-BE49-F238E27FC236}">
                <a16:creationId xmlns:a16="http://schemas.microsoft.com/office/drawing/2014/main" id="{05F49E3B-BBF7-4BAB-BE74-5A2B4DD07E7C}"/>
              </a:ext>
            </a:extLst>
          </p:cNvPr>
          <p:cNvCxnSpPr/>
          <p:nvPr/>
        </p:nvCxnSpPr>
        <p:spPr>
          <a:xfrm>
            <a:off x="2439058" y="569531"/>
            <a:ext cx="5560884" cy="0"/>
          </a:xfrm>
          <a:prstGeom prst="line">
            <a:avLst/>
          </a:prstGeom>
          <a:noFill/>
          <a:ln w="9525" cap="flat" cmpd="sng" algn="ctr">
            <a:solidFill>
              <a:srgbClr val="FFFFFF">
                <a:lumMod val="50000"/>
              </a:srgbClr>
            </a:solidFill>
            <a:prstDash val="solid"/>
          </a:ln>
          <a:effectLst/>
        </p:spPr>
      </p:cxnSp>
      <p:sp>
        <p:nvSpPr>
          <p:cNvPr id="64" name="矩形 3">
            <a:extLst>
              <a:ext uri="{FF2B5EF4-FFF2-40B4-BE49-F238E27FC236}">
                <a16:creationId xmlns:a16="http://schemas.microsoft.com/office/drawing/2014/main" id="{5A8C0BA2-6507-4DC9-BC1E-A79870E06D0E}"/>
              </a:ext>
            </a:extLst>
          </p:cNvPr>
          <p:cNvSpPr>
            <a:spLocks noChangeArrowheads="1"/>
          </p:cNvSpPr>
          <p:nvPr/>
        </p:nvSpPr>
        <p:spPr bwMode="auto">
          <a:xfrm>
            <a:off x="718312" y="853871"/>
            <a:ext cx="7419343" cy="80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2400" kern="0" dirty="0">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Tế bào nhân s</a:t>
            </a:r>
            <a:r>
              <a:rPr lang="vi-VN" altLang="zh-CN" sz="2400" kern="0" dirty="0">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ơ</a:t>
            </a:r>
            <a:r>
              <a:rPr lang="en-US" altLang="zh-CN" sz="2400" kern="0" dirty="0">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 có cấu trúc đ</a:t>
            </a:r>
            <a:r>
              <a:rPr lang="vi-VN" altLang="zh-CN" sz="2400" kern="0" dirty="0">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ơ</a:t>
            </a:r>
            <a:r>
              <a:rPr lang="en-US" altLang="zh-CN" sz="2400" kern="0" dirty="0">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n giản, có nhiều hình dạng khác nhau:</a:t>
            </a:r>
            <a:endParaRPr lang="zh-CN" altLang="en-US" sz="2400" kern="0" dirty="0">
              <a:latin typeface="Times New Roman" panose="02020603050405020304" pitchFamily="18" charset="0"/>
              <a:ea typeface="印品黑体" panose="00000500000000000000" pitchFamily="2" charset="-122"/>
              <a:cs typeface="Times New Roman" panose="02020603050405020304" pitchFamily="18" charset="0"/>
              <a:sym typeface="Arial" pitchFamily="34" charset="0"/>
            </a:endParaRPr>
          </a:p>
        </p:txBody>
      </p:sp>
      <p:grpSp>
        <p:nvGrpSpPr>
          <p:cNvPr id="8" name="Nhóm 7">
            <a:extLst>
              <a:ext uri="{FF2B5EF4-FFF2-40B4-BE49-F238E27FC236}">
                <a16:creationId xmlns:a16="http://schemas.microsoft.com/office/drawing/2014/main" id="{19DEEAF9-BF88-416A-BA7D-45122B904711}"/>
              </a:ext>
            </a:extLst>
          </p:cNvPr>
          <p:cNvGrpSpPr/>
          <p:nvPr/>
        </p:nvGrpSpPr>
        <p:grpSpPr>
          <a:xfrm>
            <a:off x="722066" y="1900400"/>
            <a:ext cx="3057846" cy="2975605"/>
            <a:chOff x="3651536" y="1779662"/>
            <a:chExt cx="2470356" cy="2545598"/>
          </a:xfrm>
        </p:grpSpPr>
        <p:pic>
          <p:nvPicPr>
            <p:cNvPr id="6" name="Hình ảnh 5">
              <a:extLst>
                <a:ext uri="{FF2B5EF4-FFF2-40B4-BE49-F238E27FC236}">
                  <a16:creationId xmlns:a16="http://schemas.microsoft.com/office/drawing/2014/main" id="{42390987-F78F-49DE-B94F-D6FF086F5207}"/>
                </a:ext>
              </a:extLst>
            </p:cNvPr>
            <p:cNvPicPr>
              <a:picLocks noChangeAspect="1"/>
            </p:cNvPicPr>
            <p:nvPr/>
          </p:nvPicPr>
          <p:blipFill rotWithShape="1">
            <a:blip r:embed="rId3">
              <a:extLst>
                <a:ext uri="{28A0092B-C50C-407E-A947-70E740481C1C}">
                  <a14:useLocalDpi xmlns:a14="http://schemas.microsoft.com/office/drawing/2010/main" val="0"/>
                </a:ext>
              </a:extLst>
            </a:blip>
            <a:srcRect l="22836"/>
            <a:stretch/>
          </p:blipFill>
          <p:spPr>
            <a:xfrm>
              <a:off x="3651536" y="1779662"/>
              <a:ext cx="2470356" cy="1988776"/>
            </a:xfrm>
            <a:prstGeom prst="rect">
              <a:avLst/>
            </a:prstGeom>
          </p:spPr>
        </p:pic>
        <p:sp>
          <p:nvSpPr>
            <p:cNvPr id="66" name="矩形 3">
              <a:extLst>
                <a:ext uri="{FF2B5EF4-FFF2-40B4-BE49-F238E27FC236}">
                  <a16:creationId xmlns:a16="http://schemas.microsoft.com/office/drawing/2014/main" id="{56BF080F-5D2B-411B-9A22-FC46D4CE4A2D}"/>
                </a:ext>
              </a:extLst>
            </p:cNvPr>
            <p:cNvSpPr>
              <a:spLocks noChangeArrowheads="1"/>
            </p:cNvSpPr>
            <p:nvPr/>
          </p:nvSpPr>
          <p:spPr bwMode="auto">
            <a:xfrm>
              <a:off x="3799618" y="3886697"/>
              <a:ext cx="2174191"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2400" kern="0">
                  <a:solidFill>
                    <a:schemeClr val="tx1">
                      <a:lumMod val="65000"/>
                      <a:lumOff val="35000"/>
                    </a:schemeClr>
                  </a:solidFill>
                  <a:latin typeface="Arial" panose="020B0604020202020204" pitchFamily="34" charset="0"/>
                  <a:ea typeface="印品黑体" panose="00000500000000000000" pitchFamily="2" charset="-122"/>
                  <a:sym typeface="Arial" pitchFamily="34" charset="0"/>
                </a:rPr>
                <a:t>Hình que</a:t>
              </a:r>
              <a:endParaRPr lang="zh-CN" altLang="en-US" sz="2400" kern="0" dirty="0">
                <a:solidFill>
                  <a:schemeClr val="tx1">
                    <a:lumMod val="65000"/>
                    <a:lumOff val="35000"/>
                  </a:schemeClr>
                </a:solidFill>
                <a:latin typeface="Arial" panose="020B0604020202020204" pitchFamily="34" charset="0"/>
                <a:ea typeface="印品黑体" panose="00000500000000000000" pitchFamily="2" charset="-122"/>
                <a:sym typeface="Arial" pitchFamily="34" charset="0"/>
              </a:endParaRPr>
            </a:p>
          </p:txBody>
        </p:sp>
      </p:grpSp>
      <p:grpSp>
        <p:nvGrpSpPr>
          <p:cNvPr id="9" name="Nhóm 8">
            <a:extLst>
              <a:ext uri="{FF2B5EF4-FFF2-40B4-BE49-F238E27FC236}">
                <a16:creationId xmlns:a16="http://schemas.microsoft.com/office/drawing/2014/main" id="{0534B2A2-0D02-4481-9F22-79A1FAB5DE87}"/>
              </a:ext>
            </a:extLst>
          </p:cNvPr>
          <p:cNvGrpSpPr/>
          <p:nvPr/>
        </p:nvGrpSpPr>
        <p:grpSpPr>
          <a:xfrm>
            <a:off x="4860032" y="1900400"/>
            <a:ext cx="3456384" cy="2901449"/>
            <a:chOff x="6425068" y="1779662"/>
            <a:chExt cx="2294742" cy="2481804"/>
          </a:xfrm>
        </p:grpSpPr>
        <p:pic>
          <p:nvPicPr>
            <p:cNvPr id="7172" name="Picture 4" descr="Protein Data Bank Genetic code SMTN, others, text, cell, dna png thumbnail">
              <a:extLst>
                <a:ext uri="{FF2B5EF4-FFF2-40B4-BE49-F238E27FC236}">
                  <a16:creationId xmlns:a16="http://schemas.microsoft.com/office/drawing/2014/main" id="{97A8F384-7D30-4737-BE65-B0B031DFB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5068" y="1779662"/>
              <a:ext cx="2294742" cy="1988776"/>
            </a:xfrm>
            <a:prstGeom prst="rect">
              <a:avLst/>
            </a:prstGeom>
            <a:noFill/>
            <a:extLst>
              <a:ext uri="{909E8E84-426E-40DD-AFC4-6F175D3DCCD1}">
                <a14:hiddenFill xmlns:a14="http://schemas.microsoft.com/office/drawing/2010/main">
                  <a:solidFill>
                    <a:srgbClr val="FFFFFF"/>
                  </a:solidFill>
                </a14:hiddenFill>
              </a:ext>
            </a:extLst>
          </p:spPr>
        </p:pic>
        <p:sp>
          <p:nvSpPr>
            <p:cNvPr id="67" name="矩形 3">
              <a:extLst>
                <a:ext uri="{FF2B5EF4-FFF2-40B4-BE49-F238E27FC236}">
                  <a16:creationId xmlns:a16="http://schemas.microsoft.com/office/drawing/2014/main" id="{E55BCD9F-4F9E-409B-B895-93CC8546115E}"/>
                </a:ext>
              </a:extLst>
            </p:cNvPr>
            <p:cNvSpPr>
              <a:spLocks noChangeArrowheads="1"/>
            </p:cNvSpPr>
            <p:nvPr/>
          </p:nvSpPr>
          <p:spPr bwMode="auto">
            <a:xfrm>
              <a:off x="6485343" y="3886334"/>
              <a:ext cx="2174191" cy="37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algn="ctr" defTabSz="914126">
                <a:defRPr/>
              </a:pPr>
              <a:r>
                <a:rPr lang="en-US" altLang="zh-CN"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rPr>
                <a:t>Hình xoắn</a:t>
              </a:r>
              <a:endParaRPr lang="zh-CN" altLang="en-US" sz="2400" kern="0" dirty="0">
                <a:solidFill>
                  <a:schemeClr val="tx1">
                    <a:lumMod val="65000"/>
                    <a:lumOff val="35000"/>
                  </a:schemeClr>
                </a:solidFill>
                <a:latin typeface="Times New Roman" panose="02020603050405020304" pitchFamily="18" charset="0"/>
                <a:ea typeface="印品黑体" panose="00000500000000000000" pitchFamily="2" charset="-122"/>
                <a:cs typeface="Times New Roman" panose="02020603050405020304" pitchFamily="18" charset="0"/>
                <a:sym typeface="Arial" pitchFamily="34" charset="0"/>
              </a:endParaRPr>
            </a:p>
          </p:txBody>
        </p:sp>
      </p:grpSp>
    </p:spTree>
    <p:extLst>
      <p:ext uri="{BB962C8B-B14F-4D97-AF65-F5344CB8AC3E}">
        <p14:creationId xmlns:p14="http://schemas.microsoft.com/office/powerpoint/2010/main" val="2863889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randombar(horizontal)">
                                      <p:cBhvr>
                                        <p:cTn id="13" dur="75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extLst mod="1">
    <p:ext uri="{E180D4A7-C9FB-4DFB-919C-405C955672EB}">
      <p14:showEvtLst xmlns:p14="http://schemas.microsoft.com/office/powerpoint/2010/main">
        <p14:playEvt time="0" objId="30"/>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Nhóm 28">
            <a:extLst>
              <a:ext uri="{FF2B5EF4-FFF2-40B4-BE49-F238E27FC236}">
                <a16:creationId xmlns:a16="http://schemas.microsoft.com/office/drawing/2014/main" id="{064014FF-B617-4AD7-AAB4-F0F7302E2ABA}"/>
              </a:ext>
            </a:extLst>
          </p:cNvPr>
          <p:cNvGrpSpPr/>
          <p:nvPr/>
        </p:nvGrpSpPr>
        <p:grpSpPr>
          <a:xfrm>
            <a:off x="260646" y="130968"/>
            <a:ext cx="4167338" cy="484268"/>
            <a:chOff x="260646" y="130968"/>
            <a:chExt cx="4167338" cy="484268"/>
          </a:xfrm>
        </p:grpSpPr>
        <p:sp>
          <p:nvSpPr>
            <p:cNvPr id="30" name="矩形 3">
              <a:extLst>
                <a:ext uri="{FF2B5EF4-FFF2-40B4-BE49-F238E27FC236}">
                  <a16:creationId xmlns:a16="http://schemas.microsoft.com/office/drawing/2014/main" id="{8D09D788-4DD4-47DC-B767-E7F22FE4E34A}"/>
                </a:ext>
              </a:extLst>
            </p:cNvPr>
            <p:cNvSpPr>
              <a:spLocks noChangeArrowheads="1"/>
            </p:cNvSpPr>
            <p:nvPr/>
          </p:nvSpPr>
          <p:spPr bwMode="auto">
            <a:xfrm>
              <a:off x="260646" y="130968"/>
              <a:ext cx="4167338"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61" tIns="34281" rIns="68561" bIns="34281">
              <a:spAutoFit/>
            </a:bodyPr>
            <a:lstStyle/>
            <a:p>
              <a:pPr defTabSz="914126">
                <a:defRPr/>
              </a:pPr>
              <a:r>
                <a:rPr lang="en-US" altLang="zh-CN" sz="2400" kern="0">
                  <a:solidFill>
                    <a:schemeClr val="tx1">
                      <a:lumMod val="65000"/>
                      <a:lumOff val="35000"/>
                    </a:schemeClr>
                  </a:solidFill>
                  <a:latin typeface="Arial" panose="020B0604020202020204" pitchFamily="34" charset="0"/>
                  <a:ea typeface="印品黑体" panose="00000500000000000000" pitchFamily="2" charset="-122"/>
                  <a:sym typeface="Arial" pitchFamily="34" charset="0"/>
                </a:rPr>
                <a:t>DỪNG LẠI VÀ SUY NGẪM</a:t>
              </a:r>
              <a:endParaRPr lang="zh-CN" altLang="en-US" sz="2400" kern="0" dirty="0">
                <a:solidFill>
                  <a:schemeClr val="tx1">
                    <a:lumMod val="65000"/>
                    <a:lumOff val="35000"/>
                  </a:schemeClr>
                </a:solidFill>
                <a:latin typeface="Arial" panose="020B0604020202020204" pitchFamily="34" charset="0"/>
                <a:ea typeface="印品黑体" panose="00000500000000000000" pitchFamily="2" charset="-122"/>
                <a:sym typeface="Arial" pitchFamily="34" charset="0"/>
              </a:endParaRPr>
            </a:p>
          </p:txBody>
        </p:sp>
        <p:grpSp>
          <p:nvGrpSpPr>
            <p:cNvPr id="31" name="组合 52">
              <a:extLst>
                <a:ext uri="{FF2B5EF4-FFF2-40B4-BE49-F238E27FC236}">
                  <a16:creationId xmlns:a16="http://schemas.microsoft.com/office/drawing/2014/main" id="{4891B45C-A5A3-4285-BE77-35816C137356}"/>
                </a:ext>
              </a:extLst>
            </p:cNvPr>
            <p:cNvGrpSpPr/>
            <p:nvPr/>
          </p:nvGrpSpPr>
          <p:grpSpPr>
            <a:xfrm>
              <a:off x="260646" y="569531"/>
              <a:ext cx="1027808" cy="45705"/>
              <a:chOff x="688893" y="2574256"/>
              <a:chExt cx="7739508" cy="81111"/>
            </a:xfrm>
          </p:grpSpPr>
          <p:sp>
            <p:nvSpPr>
              <p:cNvPr id="32" name="Rectangle 4">
                <a:extLst>
                  <a:ext uri="{FF2B5EF4-FFF2-40B4-BE49-F238E27FC236}">
                    <a16:creationId xmlns:a16="http://schemas.microsoft.com/office/drawing/2014/main" id="{F2CC835D-CC57-47D4-905F-B4B776956EF1}"/>
                  </a:ext>
                </a:extLst>
              </p:cNvPr>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3" name="Rectangle 5">
                <a:extLst>
                  <a:ext uri="{FF2B5EF4-FFF2-40B4-BE49-F238E27FC236}">
                    <a16:creationId xmlns:a16="http://schemas.microsoft.com/office/drawing/2014/main" id="{1544BC5E-7F6C-418B-92D4-33BB96FB90E3}"/>
                  </a:ext>
                </a:extLst>
              </p:cNvPr>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4" name="Rectangle 6">
                <a:extLst>
                  <a:ext uri="{FF2B5EF4-FFF2-40B4-BE49-F238E27FC236}">
                    <a16:creationId xmlns:a16="http://schemas.microsoft.com/office/drawing/2014/main" id="{8614A9F2-0FF9-4675-8507-3BCDDB259186}"/>
                  </a:ext>
                </a:extLst>
              </p:cNvPr>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5" name="Rectangle 7">
                <a:extLst>
                  <a:ext uri="{FF2B5EF4-FFF2-40B4-BE49-F238E27FC236}">
                    <a16:creationId xmlns:a16="http://schemas.microsoft.com/office/drawing/2014/main" id="{D2FAB124-B6A2-4192-89C7-8061CEA57DBE}"/>
                  </a:ext>
                </a:extLst>
              </p:cNvPr>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sp>
            <p:nvSpPr>
              <p:cNvPr id="36" name="Rectangle 8">
                <a:extLst>
                  <a:ext uri="{FF2B5EF4-FFF2-40B4-BE49-F238E27FC236}">
                    <a16:creationId xmlns:a16="http://schemas.microsoft.com/office/drawing/2014/main" id="{E0255688-ED00-4296-9310-62DBC9813B5A}"/>
                  </a:ext>
                </a:extLst>
              </p:cNvPr>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2">
                  <a:defRPr/>
                </a:pPr>
                <a:endParaRPr lang="en-US" sz="900" kern="0" dirty="0">
                  <a:solidFill>
                    <a:sysClr val="window" lastClr="FFFFFF"/>
                  </a:solidFill>
                  <a:latin typeface="Arial" panose="020B0604020202020204" pitchFamily="34" charset="0"/>
                  <a:ea typeface="印品黑体" panose="00000500000000000000" pitchFamily="2" charset="-122"/>
                  <a:cs typeface="Helvetica Neue"/>
                </a:endParaRPr>
              </a:p>
            </p:txBody>
          </p:sp>
        </p:grpSp>
      </p:grpSp>
      <p:cxnSp>
        <p:nvCxnSpPr>
          <p:cNvPr id="54" name="直接连接符 45">
            <a:extLst>
              <a:ext uri="{FF2B5EF4-FFF2-40B4-BE49-F238E27FC236}">
                <a16:creationId xmlns:a16="http://schemas.microsoft.com/office/drawing/2014/main" id="{05F49E3B-BBF7-4BAB-BE74-5A2B4DD07E7C}"/>
              </a:ext>
            </a:extLst>
          </p:cNvPr>
          <p:cNvCxnSpPr/>
          <p:nvPr/>
        </p:nvCxnSpPr>
        <p:spPr>
          <a:xfrm>
            <a:off x="2439058" y="569531"/>
            <a:ext cx="5560884" cy="0"/>
          </a:xfrm>
          <a:prstGeom prst="line">
            <a:avLst/>
          </a:prstGeom>
          <a:noFill/>
          <a:ln w="9525" cap="flat" cmpd="sng" algn="ctr">
            <a:solidFill>
              <a:srgbClr val="FFFFFF">
                <a:lumMod val="50000"/>
              </a:srgbClr>
            </a:solidFill>
            <a:prstDash val="solid"/>
          </a:ln>
          <a:effectLst/>
        </p:spPr>
      </p:cxnSp>
      <p:grpSp>
        <p:nvGrpSpPr>
          <p:cNvPr id="21" name="组合 73">
            <a:extLst>
              <a:ext uri="{FF2B5EF4-FFF2-40B4-BE49-F238E27FC236}">
                <a16:creationId xmlns:a16="http://schemas.microsoft.com/office/drawing/2014/main" id="{7982C3B9-AA7F-40AE-BAF5-E45BAA808C9D}"/>
              </a:ext>
            </a:extLst>
          </p:cNvPr>
          <p:cNvGrpSpPr/>
          <p:nvPr/>
        </p:nvGrpSpPr>
        <p:grpSpPr>
          <a:xfrm>
            <a:off x="290569" y="880038"/>
            <a:ext cx="8626257" cy="4032444"/>
            <a:chOff x="4304043" y="1286668"/>
            <a:chExt cx="3837944" cy="2757793"/>
          </a:xfrm>
          <a:effectLst>
            <a:outerShdw blurRad="381000" dist="254000" dir="8100000" algn="tr" rotWithShape="0">
              <a:prstClr val="black">
                <a:alpha val="40000"/>
              </a:prstClr>
            </a:outerShdw>
          </a:effectLst>
        </p:grpSpPr>
        <p:sp>
          <p:nvSpPr>
            <p:cNvPr id="22" name="圆角矩形 74">
              <a:extLst>
                <a:ext uri="{FF2B5EF4-FFF2-40B4-BE49-F238E27FC236}">
                  <a16:creationId xmlns:a16="http://schemas.microsoft.com/office/drawing/2014/main" id="{7980150D-B35A-494A-B2E9-907D39FD06B3}"/>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dirty="0">
                <a:latin typeface="Arial" panose="020B0604020202020204" pitchFamily="34" charset="0"/>
                <a:ea typeface="印品黑体" panose="00000500000000000000" pitchFamily="2" charset="-122"/>
              </a:endParaRPr>
            </a:p>
          </p:txBody>
        </p:sp>
        <p:sp>
          <p:nvSpPr>
            <p:cNvPr id="23" name="圆角矩形 75">
              <a:extLst>
                <a:ext uri="{FF2B5EF4-FFF2-40B4-BE49-F238E27FC236}">
                  <a16:creationId xmlns:a16="http://schemas.microsoft.com/office/drawing/2014/main" id="{8373A378-A11C-4BBA-A85B-A4E006537455}"/>
                </a:ext>
              </a:extLst>
            </p:cNvPr>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dirty="0">
                <a:latin typeface="Arial" panose="020B0604020202020204" pitchFamily="34" charset="0"/>
                <a:ea typeface="印品黑体" panose="00000500000000000000" pitchFamily="2" charset="-122"/>
              </a:endParaRPr>
            </a:p>
          </p:txBody>
        </p:sp>
      </p:grpSp>
      <p:sp>
        <p:nvSpPr>
          <p:cNvPr id="24" name="矩形 76">
            <a:extLst>
              <a:ext uri="{FF2B5EF4-FFF2-40B4-BE49-F238E27FC236}">
                <a16:creationId xmlns:a16="http://schemas.microsoft.com/office/drawing/2014/main" id="{209CA431-B696-452E-8BBE-EA0265C0430F}"/>
              </a:ext>
            </a:extLst>
          </p:cNvPr>
          <p:cNvSpPr/>
          <p:nvPr/>
        </p:nvSpPr>
        <p:spPr>
          <a:xfrm>
            <a:off x="357000" y="843558"/>
            <a:ext cx="8300307" cy="4032446"/>
          </a:xfrm>
          <a:prstGeom prst="rect">
            <a:avLst/>
          </a:prstGeom>
          <a:no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AutoNum type="arabicPeriod"/>
            </a:pP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Đọc</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thông</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tin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mục</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I,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nêu</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các</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đặc</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điểm</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chung</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của</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tế</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bào</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nhân</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sơ</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Vì</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sao</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loại</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tế</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bào</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này</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được</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gọi</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là</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tế</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bào</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nhân</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sơ</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p>
          <a:p>
            <a:pPr marL="342900" indent="-342900" algn="just">
              <a:lnSpc>
                <a:spcPct val="150000"/>
              </a:lnSpc>
              <a:buFontTx/>
              <a:buAutoNum type="arabicPeriod"/>
            </a:pP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Loại</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vi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khuẩn</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có</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kích</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thước</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trung</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bình</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là</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1 </a:t>
            </a:r>
            <a:r>
              <a:rPr lang="vi-VN" sz="2400" dirty="0">
                <a:solidFill>
                  <a:srgbClr val="000000"/>
                </a:solidFill>
                <a:latin typeface="Times New Roman" panose="02020603050405020304" pitchFamily="18" charset="0"/>
                <a:cs typeface="Times New Roman" panose="02020603050405020304" pitchFamily="18" charset="0"/>
              </a:rPr>
              <a:t>µ</a:t>
            </a:r>
            <a:r>
              <a:rPr lang="en-US" altLang="zh-CN" sz="2400" dirty="0" smtClean="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m</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loại</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vi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khuẩn</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B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có</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kích</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thước</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trung</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bình</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là</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5 </a:t>
            </a:r>
            <a:r>
              <a:rPr lang="vi-VN" sz="2400" dirty="0">
                <a:solidFill>
                  <a:srgbClr val="000000"/>
                </a:solidFill>
                <a:latin typeface="Times New Roman" panose="02020603050405020304" pitchFamily="18" charset="0"/>
                <a:cs typeface="Times New Roman" panose="02020603050405020304" pitchFamily="18" charset="0"/>
              </a:rPr>
              <a:t>µ</a:t>
            </a:r>
            <a:r>
              <a:rPr lang="en-US" altLang="zh-CN" sz="2400" dirty="0" smtClean="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m</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Theo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lí</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thuyết</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loại</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nào</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sẽ</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có</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tốc</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độ</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sính</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sản</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nhanh</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 </a:t>
            </a:r>
            <a:r>
              <a:rPr lang="en-US" altLang="zh-CN" sz="2400" dirty="0" err="1">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hơn</a:t>
            </a:r>
            <a:r>
              <a:rPr lang="en-US" altLang="zh-CN"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rPr>
              <a:t>?</a:t>
            </a:r>
            <a:endParaRPr lang="zh-CN" altLang="en-US" sz="2400" dirty="0">
              <a:solidFill>
                <a:schemeClr val="tx1">
                  <a:lumMod val="85000"/>
                  <a:lumOff val="15000"/>
                </a:schemeClr>
              </a:solidFill>
              <a:latin typeface="Times New Roman" panose="02020603050405020304" pitchFamily="18" charset="0"/>
              <a:ea typeface="印品黑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769660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extLst mod="1">
    <p:ext uri="{E180D4A7-C9FB-4DFB-919C-405C955672EB}">
      <p14:showEvtLst xmlns:p14="http://schemas.microsoft.com/office/powerpoint/2010/main">
        <p14:playEvt time="0" objId="30"/>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f779f76140b889421db1ee92d38cd6ed4ffff"/>
  <p:tag name="ISPRING_RESOURCE_PATHS_HASH_PRESENTER" val="46ba91c872bfb05ac11794145e59e9f0d5b990ff"/>
  <p:tag name="ISPRING_PRESENTATION_TITLE" val="120-9"/>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3223</TotalTime>
  <Words>1188</Words>
  <Application>Microsoft Office PowerPoint</Application>
  <PresentationFormat>On-screen Show (16:9)</PresentationFormat>
  <Paragraphs>123</Paragraphs>
  <Slides>20</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微软雅黑</vt:lpstr>
      <vt:lpstr>宋体</vt:lpstr>
      <vt:lpstr>Arial</vt:lpstr>
      <vt:lpstr>Bebas Neue</vt:lpstr>
      <vt:lpstr>Gill Sans</vt:lpstr>
      <vt:lpstr>Helvetica Neue</vt:lpstr>
      <vt:lpstr>Lato Light</vt:lpstr>
      <vt:lpstr>Times New Roman</vt:lpstr>
      <vt:lpstr>印品黑体</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120-9</dc:title>
  <dc:creator>wen</dc:creator>
  <dc:description>CHENYING0907</dc:description>
  <cp:lastModifiedBy>MyPC</cp:lastModifiedBy>
  <cp:revision>462</cp:revision>
  <dcterms:created xsi:type="dcterms:W3CDTF">2013-07-25T03:25:48Z</dcterms:created>
  <dcterms:modified xsi:type="dcterms:W3CDTF">2024-10-03T07:57:20Z</dcterms:modified>
</cp:coreProperties>
</file>