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6" r:id="rId3"/>
    <p:sldId id="450" r:id="rId4"/>
    <p:sldId id="257" r:id="rId5"/>
    <p:sldId id="260" r:id="rId6"/>
    <p:sldId id="262" r:id="rId7"/>
    <p:sldId id="263" r:id="rId8"/>
    <p:sldId id="264" r:id="rId9"/>
    <p:sldId id="265" r:id="rId10"/>
    <p:sldId id="266" r:id="rId11"/>
    <p:sldId id="267" r:id="rId12"/>
    <p:sldId id="284"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FFCC"/>
    <a:srgbClr val="0000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B2AEB82A-E188-4EC3-A976-6ACB2D5576C4}"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t>‹#›</a:t>
            </a:fld>
            <a:endParaRPr kumimoji="0" lang="en-US" altLang="zh-CN" sz="1400" b="0" i="0" u="none" strike="noStrike" kern="1200" cap="none" spc="0" normalizeH="0" baseline="0" noProof="0">
              <a:ln>
                <a:noFill/>
              </a:ln>
              <a:solidFill>
                <a:schemeClr val="tx1"/>
              </a:solidFill>
              <a:effectLst/>
              <a:uLnTx/>
              <a:uFillTx/>
              <a:latin typeface="Arial" panose="020B0604020202020204" pitchFamily="34" charset="0"/>
              <a:ea typeface="SimSun" panose="02010600030101010101" pitchFamily="2" charset="-122"/>
              <a:cs typeface="+mn-cs"/>
            </a:endParaRPr>
          </a:p>
        </p:txBody>
      </p:sp>
    </p:spTree>
    <p:extLst>
      <p:ext uri="{BB962C8B-B14F-4D97-AF65-F5344CB8AC3E}">
        <p14:creationId xmlns:p14="http://schemas.microsoft.com/office/powerpoint/2010/main" val="914117331"/>
      </p:ext>
    </p:extLst>
  </p:cSld>
  <p:clrMapOvr>
    <a:masterClrMapping/>
  </p:clrMapOvr>
  <mc:AlternateContent xmlns:mc="http://schemas.openxmlformats.org/markup-compatibility/2006" xmlns:p14="http://schemas.microsoft.com/office/powerpoint/2010/main">
    <mc:Choice Requires="p14">
      <p:transition spd="slow">
        <p:push dir="u"/>
      </p:transition>
    </mc:Choice>
    <mc:Fallback xmlns="">
      <p:transition spd="slow">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FC87DB-08D6-4267-9D68-B147E66754F9}"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9FC87DB-08D6-4267-9D68-B147E66754F9}"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9FC87DB-08D6-4267-9D68-B147E66754F9}"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C87DB-08D6-4267-9D68-B147E66754F9}"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FC87DB-08D6-4267-9D68-B147E66754F9}"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FC87DB-08D6-4267-9D68-B147E66754F9}"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FC87DB-08D6-4267-9D68-B147E66754F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FC87DB-08D6-4267-9D68-B147E66754F9}"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FC87DB-08D6-4267-9D68-B147E66754F9}"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FC87DB-08D6-4267-9D68-B147E66754F9}"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C87DB-08D6-4267-9D68-B147E66754F9}"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FC87DB-08D6-4267-9D68-B147E66754F9}"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FC87DB-08D6-4267-9D68-B147E66754F9}"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21086-9574-4AD2-975E-A4470E698F6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C87DB-08D6-4267-9D68-B147E66754F9}" type="datetimeFigureOut">
              <a:rPr lang="en-US" smtClean="0"/>
              <a:t>10/4/2024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21086-9574-4AD2-975E-A4470E698F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FC87DB-08D6-4267-9D68-B147E66754F9}" type="datetimeFigureOut">
              <a:rPr lang="en-US" smtClean="0"/>
              <a:t>10/4/2024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21086-9574-4AD2-975E-A4470E698F6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4.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5160"/>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   Tiết 16- 17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3">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2401859" y="3447367"/>
            <a:ext cx="7523375" cy="584775"/>
          </a:xfrm>
          <a:prstGeom prst="rect">
            <a:avLst/>
          </a:prstGeom>
          <a:solidFill>
            <a:srgbClr val="FFFFFF"/>
          </a:solidFill>
        </p:spPr>
        <p:txBody>
          <a:bodyPr wrap="square">
            <a:spAutoFit/>
          </a:bodyPr>
          <a:lstStyle/>
          <a:p>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khổ</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t>
            </a:r>
            <a:r>
              <a:rPr lang="vi-VN" sz="3200" dirty="0">
                <a:solidFill>
                  <a:srgbClr val="FF0000"/>
                </a:solidFill>
                <a:latin typeface="Times New Roman" panose="02020603050405020304" pitchFamily="18" charset="0"/>
                <a:cs typeface="Times New Roman" panose="02020603050405020304" pitchFamily="18" charset="0"/>
              </a:rPr>
              <a:t>ơ</a:t>
            </a:r>
            <a:r>
              <a:rPr lang="en-US" sz="3200" dirty="0">
                <a:solidFill>
                  <a:srgbClr val="FF0000"/>
                </a:solidFill>
                <a:latin typeface="Times New Roman" panose="02020603050405020304" pitchFamily="18" charset="0"/>
                <a:cs typeface="Times New Roman" panose="02020603050405020304" pitchFamily="18" charset="0"/>
              </a:rPr>
              <a:t> 1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hoàn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thành</a:t>
            </a:r>
            <a:r>
              <a:rPr lang="en-US" sz="3200" dirty="0">
                <a:solidFill>
                  <a:srgbClr val="FF0000"/>
                </a:solidFill>
                <a:latin typeface="Times New Roman" panose="02020603050405020304" pitchFamily="18" charset="0"/>
                <a:cs typeface="Times New Roman" panose="02020603050405020304" pitchFamily="18" charset="0"/>
              </a:rPr>
              <a:t> PHT 1</a:t>
            </a:r>
          </a:p>
        </p:txBody>
      </p:sp>
      <p:sp>
        <p:nvSpPr>
          <p:cNvPr id="7" name="Google Shape;227;p32"/>
          <p:cNvSpPr txBox="1"/>
          <p:nvPr/>
        </p:nvSpPr>
        <p:spPr>
          <a:xfrm>
            <a:off x="590918" y="2245973"/>
            <a:ext cx="11529962"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2.1.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nỗi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buồn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nỗ</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v</a:t>
            </a:r>
            <a:r>
              <a:rPr lang="vi-VN" sz="2800" b="1" dirty="0">
                <a:solidFill>
                  <a:srgbClr val="0000CC"/>
                </a:solidFill>
                <a:latin typeface="Times New Roman" panose="02020603050405020304" pitchFamily="18" charset="0"/>
                <a:cs typeface="Times New Roman" panose="02020603050405020304" pitchFamily="18" charset="0"/>
              </a:rPr>
              <a:t>ượ</a:t>
            </a:r>
            <a:r>
              <a:rPr lang="en-US" sz="2800" b="1" dirty="0">
                <a:solidFill>
                  <a:srgbClr val="0000CC"/>
                </a:solidFill>
                <a:latin typeface="Times New Roman" panose="02020603050405020304" pitchFamily="18" charset="0"/>
                <a:cs typeface="Times New Roman" panose="02020603050405020304" pitchFamily="18" charset="0"/>
              </a:rPr>
              <a:t>t qua </a:t>
            </a:r>
            <a:r>
              <a:rPr lang="en-US" sz="2800" b="1" dirty="0" err="1">
                <a:solidFill>
                  <a:srgbClr val="0000CC"/>
                </a:solidFill>
                <a:latin typeface="Times New Roman" panose="02020603050405020304" pitchFamily="18" charset="0"/>
                <a:cs typeface="Times New Roman" panose="02020603050405020304" pitchFamily="18" charset="0"/>
              </a:rPr>
              <a:t>trở</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ngại</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97654" y="568170"/>
          <a:ext cx="11869445" cy="5932992"/>
        </p:xfrm>
        <a:graphic>
          <a:graphicData uri="http://schemas.openxmlformats.org/drawingml/2006/table">
            <a:tbl>
              <a:tblPr>
                <a:tableStyleId>{5C22544A-7EE6-4342-B048-85BDC9FD1C3A}</a:tableStyleId>
              </a:tblPr>
              <a:tblGrid>
                <a:gridCol w="11869445">
                  <a:extLst>
                    <a:ext uri="{9D8B030D-6E8A-4147-A177-3AD203B41FA5}">
                      <a16:colId xmlns:a16="http://schemas.microsoft.com/office/drawing/2014/main" val="20000"/>
                    </a:ext>
                  </a:extLst>
                </a:gridCol>
              </a:tblGrid>
              <a:tr h="1239575">
                <a:tc>
                  <a:txBody>
                    <a:bodyPr/>
                    <a:lstStyle/>
                    <a:p>
                      <a:pPr marL="0" marR="0" algn="ctr">
                        <a:lnSpc>
                          <a:spcPct val="100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PHIẾU HỌC TẬP SỐ 1</a:t>
                      </a:r>
                    </a:p>
                    <a:p>
                      <a:pPr marL="0" marR="0" algn="ctr">
                        <a:lnSpc>
                          <a:spcPct val="100000"/>
                        </a:lnSpc>
                        <a:spcBef>
                          <a:spcPts val="0"/>
                        </a:spcBef>
                        <a:spcAft>
                          <a:spcPts val="0"/>
                        </a:spcAft>
                      </a:pPr>
                      <a:r>
                        <a:rPr lang="en-US" sz="2400" b="1" dirty="0">
                          <a:effectLst/>
                          <a:latin typeface="Times New Roman" panose="02020603050405020304" pitchFamily="18" charset="0"/>
                          <a:cs typeface="Times New Roman" panose="02020603050405020304" pitchFamily="18" charset="0"/>
                        </a:rPr>
                        <a:t>CON ĐƯỜNG MÙA ĐÔNG</a:t>
                      </a:r>
                    </a:p>
                    <a:p>
                      <a:pPr marL="0" marR="0" algn="ctr">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 -</a:t>
                      </a:r>
                      <a:r>
                        <a:rPr lang="en-US" sz="2000" dirty="0" err="1">
                          <a:effectLst/>
                          <a:latin typeface="Times New Roman" panose="02020603050405020304" pitchFamily="18" charset="0"/>
                          <a:cs typeface="Times New Roman" panose="02020603050405020304" pitchFamily="18" charset="0"/>
                        </a:rPr>
                        <a:t>lếch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xan-đrơ</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Xéc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ghê</a:t>
                      </a:r>
                      <a:r>
                        <a:rPr lang="en-US" sz="2000" dirty="0">
                          <a:effectLst/>
                          <a:latin typeface="Times New Roman" panose="02020603050405020304" pitchFamily="18" charset="0"/>
                          <a:cs typeface="Times New Roman" panose="02020603050405020304" pitchFamily="18" charset="0"/>
                        </a:rPr>
                        <a:t>-ê -</a:t>
                      </a:r>
                      <a:r>
                        <a:rPr lang="en-US" sz="2000" dirty="0" err="1">
                          <a:effectLst/>
                          <a:latin typeface="Times New Roman" panose="02020603050405020304" pitchFamily="18" charset="0"/>
                          <a:cs typeface="Times New Roman" panose="02020603050405020304" pitchFamily="18" charset="0"/>
                        </a:rPr>
                        <a:t>vích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Pu</a:t>
                      </a:r>
                      <a:r>
                        <a:rPr lang="en-US" sz="2000" dirty="0">
                          <a:effectLst/>
                          <a:latin typeface="Times New Roman" panose="02020603050405020304" pitchFamily="18" charset="0"/>
                          <a:cs typeface="Times New Roman" panose="02020603050405020304" pitchFamily="18" charset="0"/>
                        </a:rPr>
                        <a:t>-skin)</a:t>
                      </a:r>
                    </a:p>
                    <a:p>
                      <a:pPr marL="0" marR="0" algn="ctr">
                        <a:lnSpc>
                          <a:spcPct val="100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Tìm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hiểu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về</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đường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đêm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đông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6946" marR="56946" marT="0" marB="0">
                    <a:solidFill>
                      <a:schemeClr val="bg1"/>
                    </a:solidFill>
                  </a:tcPr>
                </a:tc>
                <a:extLst>
                  <a:ext uri="{0D108BD9-81ED-4DB2-BD59-A6C34878D82A}">
                    <a16:rowId xmlns:a16="http://schemas.microsoft.com/office/drawing/2014/main" val="10000"/>
                  </a:ext>
                </a:extLst>
              </a:tr>
              <a:tr h="4530912">
                <a:tc>
                  <a:txBody>
                    <a:bodyPr/>
                    <a:lstStyle/>
                    <a:p>
                      <a:pPr marL="0" marR="0" algn="l">
                        <a:lnSpc>
                          <a:spcPct val="100000"/>
                        </a:lnSpc>
                        <a:spcBef>
                          <a:spcPts val="0"/>
                        </a:spcBef>
                        <a:spcAft>
                          <a:spcPts val="0"/>
                        </a:spcAft>
                      </a:pP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tượng</a:t>
                      </a:r>
                      <a:r>
                        <a:rPr lang="en-US" sz="2000" dirty="0">
                          <a:effectLst/>
                          <a:latin typeface="Times New Roman" panose="02020603050405020304" pitchFamily="18" charset="0"/>
                          <a:cs typeface="Times New Roman" panose="02020603050405020304" pitchFamily="18" charset="0"/>
                        </a:rPr>
                        <a:t> con </a:t>
                      </a:r>
                      <a:r>
                        <a:rPr lang="en-US" sz="2000" dirty="0" err="1">
                          <a:effectLst/>
                          <a:latin typeface="Times New Roman" panose="02020603050405020304" pitchFamily="18" charset="0"/>
                          <a:cs typeface="Times New Roman" panose="02020603050405020304" pitchFamily="18" charset="0"/>
                        </a:rPr>
                        <a:t>đường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đêm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đông</a:t>
                      </a:r>
                      <a:endParaRPr lang="en-US" sz="2000" dirty="0">
                        <a:effectLst/>
                        <a:latin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r>
                        <a:rPr lang="en-US" sz="2000" baseline="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Hình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ảnh</a:t>
                      </a:r>
                      <a:endParaRPr lang="en-US" sz="2000" dirty="0">
                        <a:effectLst/>
                        <a:latin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p>
                    <a:p>
                      <a:pPr marL="0" marR="0" algn="l">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Âm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thanh</a:t>
                      </a:r>
                      <a:endParaRPr lang="en-US" sz="2000" dirty="0">
                        <a:effectLst/>
                        <a:latin typeface="Times New Roman" panose="02020603050405020304" pitchFamily="18" charset="0"/>
                        <a:cs typeface="Times New Roman" panose="02020603050405020304" pitchFamily="18" charset="0"/>
                      </a:endParaRPr>
                    </a:p>
                    <a:p>
                      <a:pPr marL="0" marR="0" algn="l">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p>
                    <a:p>
                      <a:pPr marL="0" marR="0" algn="l">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Cảm</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xúc</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của</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nhân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vật</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trữ</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tình</a:t>
                      </a:r>
                      <a:endParaRPr lang="en-US" sz="2000" dirty="0">
                        <a:effectLst/>
                        <a:latin typeface="Times New Roman" panose="02020603050405020304" pitchFamily="18" charset="0"/>
                        <a:cs typeface="Times New Roman" panose="02020603050405020304" pitchFamily="18" charset="0"/>
                      </a:endParaRPr>
                    </a:p>
                    <a:p>
                      <a:pPr marL="0" marR="0" algn="just">
                        <a:lnSpc>
                          <a:spcPct val="100000"/>
                        </a:lnSpc>
                        <a:spcBef>
                          <a:spcPts val="0"/>
                        </a:spcBef>
                        <a:spcAft>
                          <a:spcPts val="0"/>
                        </a:spcAft>
                      </a:pP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6946" marR="56946" marT="0" marB="0">
                    <a:solidFill>
                      <a:schemeClr val="bg1"/>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518160" y="3126861"/>
            <a:ext cx="11480800" cy="2246769"/>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bao</a:t>
            </a:r>
            <a:r>
              <a:rPr lang="en-US" sz="2800" dirty="0">
                <a:latin typeface="Times New Roman" panose="02020603050405020304" pitchFamily="18" charset="0"/>
                <a:cs typeface="Times New Roman" panose="02020603050405020304" pitchFamily="18" charset="0"/>
              </a:rPr>
              <a:t> la.</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trống</a:t>
            </a:r>
            <a:r>
              <a:rPr lang="en-US" sz="2800" dirty="0">
                <a:latin typeface="Times New Roman" panose="02020603050405020304" pitchFamily="18" charset="0"/>
                <a:cs typeface="Times New Roman" panose="02020603050405020304" pitchFamily="18" charset="0"/>
              </a:rPr>
              <a:t> u </a:t>
            </a:r>
            <a:r>
              <a:rPr lang="en-US" sz="2800" dirty="0" err="1">
                <a:latin typeface="Times New Roman" panose="02020603050405020304" pitchFamily="18" charset="0"/>
                <a:cs typeface="Times New Roman" panose="02020603050405020304" pitchFamily="18" charset="0"/>
              </a:rPr>
              <a:t>buôn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khuya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 NVTT</a:t>
            </a:r>
          </a:p>
        </p:txBody>
      </p:sp>
      <p:sp>
        <p:nvSpPr>
          <p:cNvPr id="7" name="Google Shape;227;p32"/>
          <p:cNvSpPr txBox="1"/>
          <p:nvPr/>
        </p:nvSpPr>
        <p:spPr>
          <a:xfrm>
            <a:off x="590918" y="2245973"/>
            <a:ext cx="11529962"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2.1.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nỗi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buồn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nỗ</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v</a:t>
            </a:r>
            <a:r>
              <a:rPr lang="vi-VN" sz="2800" b="1" dirty="0">
                <a:solidFill>
                  <a:srgbClr val="0000CC"/>
                </a:solidFill>
                <a:latin typeface="Times New Roman" panose="02020603050405020304" pitchFamily="18" charset="0"/>
                <a:cs typeface="Times New Roman" panose="02020603050405020304" pitchFamily="18" charset="0"/>
              </a:rPr>
              <a:t>ượ</a:t>
            </a:r>
            <a:r>
              <a:rPr lang="en-US" sz="2800" b="1" dirty="0">
                <a:solidFill>
                  <a:srgbClr val="0000CC"/>
                </a:solidFill>
                <a:latin typeface="Times New Roman" panose="02020603050405020304" pitchFamily="18" charset="0"/>
                <a:cs typeface="Times New Roman" panose="02020603050405020304" pitchFamily="18" charset="0"/>
              </a:rPr>
              <a:t>t qua </a:t>
            </a:r>
            <a:r>
              <a:rPr lang="en-US" sz="2800" b="1" dirty="0" err="1">
                <a:solidFill>
                  <a:srgbClr val="0000CC"/>
                </a:solidFill>
                <a:latin typeface="Times New Roman" panose="02020603050405020304" pitchFamily="18" charset="0"/>
                <a:cs typeface="Times New Roman" panose="02020603050405020304" pitchFamily="18" charset="0"/>
              </a:rPr>
              <a:t>trở</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ngại</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589280" y="3010499"/>
            <a:ext cx="11531600" cy="3539430"/>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dội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đậm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NVTT.</a:t>
            </a: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c/s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NVTT: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Khung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a:t>
            </a:r>
          </a:p>
        </p:txBody>
      </p:sp>
      <p:sp>
        <p:nvSpPr>
          <p:cNvPr id="7" name="Google Shape;227;p32"/>
          <p:cNvSpPr txBox="1"/>
          <p:nvPr/>
        </p:nvSpPr>
        <p:spPr>
          <a:xfrm>
            <a:off x="590918" y="2245973"/>
            <a:ext cx="11529962"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2.1.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nỗi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buồn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nỗ</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lực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v</a:t>
            </a:r>
            <a:r>
              <a:rPr lang="vi-VN" sz="2800" b="1" dirty="0">
                <a:solidFill>
                  <a:srgbClr val="0000CC"/>
                </a:solidFill>
                <a:latin typeface="Times New Roman" panose="02020603050405020304" pitchFamily="18" charset="0"/>
                <a:cs typeface="Times New Roman" panose="02020603050405020304" pitchFamily="18" charset="0"/>
              </a:rPr>
              <a:t>ượ</a:t>
            </a:r>
            <a:r>
              <a:rPr lang="en-US" sz="2800" b="1" dirty="0">
                <a:solidFill>
                  <a:srgbClr val="0000CC"/>
                </a:solidFill>
                <a:latin typeface="Times New Roman" panose="02020603050405020304" pitchFamily="18" charset="0"/>
                <a:cs typeface="Times New Roman" panose="02020603050405020304" pitchFamily="18" charset="0"/>
              </a:rPr>
              <a:t>t qua </a:t>
            </a:r>
            <a:r>
              <a:rPr lang="en-US" sz="2800" b="1" dirty="0" err="1">
                <a:solidFill>
                  <a:srgbClr val="0000CC"/>
                </a:solidFill>
                <a:latin typeface="Times New Roman" panose="02020603050405020304" pitchFamily="18" charset="0"/>
                <a:cs typeface="Times New Roman" panose="02020603050405020304" pitchFamily="18" charset="0"/>
              </a:rPr>
              <a:t>trở</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ngại</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1671922" y="3345767"/>
            <a:ext cx="8382000" cy="1077218"/>
          </a:xfrm>
          <a:prstGeom prst="rect">
            <a:avLst/>
          </a:prstGeom>
          <a:solidFill>
            <a:srgbClr val="FFFFFF"/>
          </a:solidFill>
        </p:spPr>
        <p:txBody>
          <a:bodyPr wrap="square">
            <a:spAutoFit/>
          </a:bodyPr>
          <a:lstStyle/>
          <a:p>
            <a:pPr algn="ct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khổ</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t>
            </a:r>
            <a:r>
              <a:rPr lang="vi-VN" sz="3200" dirty="0">
                <a:solidFill>
                  <a:srgbClr val="FF0000"/>
                </a:solidFill>
                <a:latin typeface="Times New Roman" panose="02020603050405020304" pitchFamily="18" charset="0"/>
                <a:cs typeface="Times New Roman" panose="02020603050405020304" pitchFamily="18" charset="0"/>
              </a:rPr>
              <a:t>ơ</a:t>
            </a:r>
            <a:r>
              <a:rPr lang="en-US" sz="3200" dirty="0">
                <a:solidFill>
                  <a:srgbClr val="FF0000"/>
                </a:solidFill>
                <a:latin typeface="Times New Roman" panose="02020603050405020304" pitchFamily="18" charset="0"/>
                <a:cs typeface="Times New Roman" panose="02020603050405020304" pitchFamily="18" charset="0"/>
              </a:rPr>
              <a:t> 2,3,4,5,6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âm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xúc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trữ</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tình</a:t>
            </a:r>
            <a:r>
              <a:rPr lang="en-US" sz="3200" dirty="0">
                <a:solidFill>
                  <a:srgbClr val="FF0000"/>
                </a:solidFill>
                <a:latin typeface="Times New Roman" panose="02020603050405020304" pitchFamily="18" charset="0"/>
                <a:cs typeface="Times New Roman" panose="02020603050405020304" pitchFamily="18" charset="0"/>
              </a:rPr>
              <a:t>.</a:t>
            </a:r>
          </a:p>
        </p:txBody>
      </p:sp>
      <p:sp>
        <p:nvSpPr>
          <p:cNvPr id="7" name="Google Shape;227;p32"/>
          <p:cNvSpPr txBox="1"/>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2.2.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tâm</a:t>
            </a:r>
            <a:r>
              <a:rPr lang="en-US" sz="2800" b="1" dirty="0">
                <a:solidFill>
                  <a:srgbClr val="0000CC"/>
                </a:solidFill>
                <a:latin typeface="Times New Roman" panose="02020603050405020304" pitchFamily="18" charset="0"/>
                <a:cs typeface="Times New Roman" panose="02020603050405020304" pitchFamily="18" charset="0"/>
              </a:rPr>
              <a:t> t</a:t>
            </a:r>
            <a:r>
              <a:rPr lang="vi-VN" sz="2800" b="1" dirty="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a:t>
            </a:r>
            <a:r>
              <a:rPr lang="vi-VN" sz="2800" b="1" dirty="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127260" y="2887682"/>
            <a:ext cx="11952980" cy="3970318"/>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lặng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lạc</a:t>
            </a:r>
            <a:r>
              <a:rPr lang="en-US" sz="2800" dirty="0">
                <a:latin typeface="Times New Roman" panose="02020603050405020304" pitchFamily="18" charset="0"/>
                <a:cs typeface="Times New Roman" panose="02020603050405020304" pitchFamily="18" charset="0"/>
              </a:rPr>
              <a:t> - rung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Mỗi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phận</a:t>
            </a:r>
            <a:r>
              <a:rPr lang="en-US" sz="2800" dirty="0">
                <a:latin typeface="Times New Roman" panose="02020603050405020304" pitchFamily="18" charset="0"/>
                <a:cs typeface="Times New Roman" panose="02020603050405020304" pitchFamily="18" charset="0"/>
              </a:rPr>
              <a:t>.</a:t>
            </a:r>
          </a:p>
        </p:txBody>
      </p:sp>
      <p:sp>
        <p:nvSpPr>
          <p:cNvPr id="7" name="Google Shape;227;p32"/>
          <p:cNvSpPr txBox="1"/>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2.2.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tâm</a:t>
            </a:r>
            <a:r>
              <a:rPr lang="en-US" sz="2800" b="1" dirty="0">
                <a:solidFill>
                  <a:srgbClr val="0000CC"/>
                </a:solidFill>
                <a:latin typeface="Times New Roman" panose="02020603050405020304" pitchFamily="18" charset="0"/>
                <a:cs typeface="Times New Roman" panose="02020603050405020304" pitchFamily="18" charset="0"/>
              </a:rPr>
              <a:t> t</a:t>
            </a:r>
            <a:r>
              <a:rPr lang="vi-VN" sz="2800" b="1" dirty="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a:t>
            </a:r>
            <a:r>
              <a:rPr lang="vi-VN" sz="2800" b="1" dirty="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127260" y="2887682"/>
            <a:ext cx="11952980" cy="3970318"/>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mã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bay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-&gt;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ích</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-&gt;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NVTT</a:t>
            </a: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Nhi</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nvtt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-&gt; NVTT </a:t>
            </a:r>
            <a:r>
              <a:rPr lang="en-US" sz="2800" dirty="0" err="1">
                <a:latin typeface="Times New Roman" panose="02020603050405020304" pitchFamily="18" charset="0"/>
                <a:cs typeface="Times New Roman" panose="02020603050405020304" pitchFamily="18" charset="0"/>
              </a:rPr>
              <a:t>coi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a:t>
            </a:r>
            <a:endParaRPr lang="en-US" sz="2800" dirty="0">
              <a:latin typeface="Times New Roman" panose="02020603050405020304" pitchFamily="18" charset="0"/>
              <a:cs typeface="Times New Roman" panose="02020603050405020304" pitchFamily="18" charset="0"/>
            </a:endParaRPr>
          </a:p>
        </p:txBody>
      </p:sp>
      <p:sp>
        <p:nvSpPr>
          <p:cNvPr id="7" name="Google Shape;227;p32"/>
          <p:cNvSpPr txBox="1"/>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2.2.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tâm</a:t>
            </a:r>
            <a:r>
              <a:rPr lang="en-US" sz="2800" b="1" dirty="0">
                <a:solidFill>
                  <a:srgbClr val="0000CC"/>
                </a:solidFill>
                <a:latin typeface="Times New Roman" panose="02020603050405020304" pitchFamily="18" charset="0"/>
                <a:cs typeface="Times New Roman" panose="02020603050405020304" pitchFamily="18" charset="0"/>
              </a:rPr>
              <a:t> t</a:t>
            </a:r>
            <a:r>
              <a:rPr lang="vi-VN" sz="2800" b="1" dirty="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a:t>
            </a:r>
            <a:r>
              <a:rPr lang="vi-VN" sz="2800" b="1" dirty="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68708" y="2764572"/>
            <a:ext cx="12153772" cy="4093428"/>
          </a:xfrm>
          <a:prstGeom prst="rect">
            <a:avLst/>
          </a:prstGeom>
          <a:solidFill>
            <a:srgbClr val="FFFFFF"/>
          </a:solidFill>
        </p:spPr>
        <p:txBody>
          <a:bodyPr wrap="square">
            <a:spAutoFit/>
          </a:bodyPr>
          <a:lstStyle/>
          <a:p>
            <a:r>
              <a:rPr lang="en-US" sz="2600" dirty="0"/>
              <a:t>- </a:t>
            </a:r>
            <a:r>
              <a:rPr lang="en-US" sz="2600" dirty="0" err="1"/>
              <a:t>Hình</a:t>
            </a:r>
            <a:r>
              <a:rPr lang="en-US" sz="2600" dirty="0"/>
              <a:t> </a:t>
            </a:r>
            <a:r>
              <a:rPr lang="en-US" sz="2600" dirty="0" err="1"/>
              <a:t>ảnh</a:t>
            </a:r>
            <a:r>
              <a:rPr lang="en-US" sz="2600" dirty="0"/>
              <a:t> </a:t>
            </a:r>
            <a:r>
              <a:rPr lang="en-US" sz="2600" dirty="0" err="1"/>
              <a:t>tương</a:t>
            </a:r>
            <a:r>
              <a:rPr lang="en-US" sz="2600" dirty="0"/>
              <a:t> </a:t>
            </a:r>
            <a:r>
              <a:rPr lang="en-US" sz="2600" dirty="0" err="1"/>
              <a:t>phản</a:t>
            </a:r>
            <a:r>
              <a:rPr lang="en-US" sz="2600" dirty="0"/>
              <a:t>: </a:t>
            </a:r>
          </a:p>
          <a:p>
            <a:r>
              <a:rPr lang="en-US" sz="2600" dirty="0"/>
              <a:t>+ </a:t>
            </a:r>
            <a:r>
              <a:rPr lang="en-US" sz="2600" dirty="0" err="1"/>
              <a:t>ánh</a:t>
            </a:r>
            <a:r>
              <a:rPr lang="en-US" sz="2600" dirty="0"/>
              <a:t> </a:t>
            </a:r>
            <a:r>
              <a:rPr lang="en-US" sz="2600" dirty="0" err="1"/>
              <a:t>lửa</a:t>
            </a:r>
            <a:r>
              <a:rPr lang="en-US" sz="2600" dirty="0"/>
              <a:t> – </a:t>
            </a:r>
            <a:r>
              <a:rPr lang="en-US" sz="2600" dirty="0" err="1"/>
              <a:t>mái</a:t>
            </a:r>
            <a:r>
              <a:rPr lang="en-US" sz="2600" dirty="0"/>
              <a:t> </a:t>
            </a:r>
            <a:r>
              <a:rPr lang="en-US" sz="2600" dirty="0" err="1"/>
              <a:t>lều</a:t>
            </a:r>
            <a:r>
              <a:rPr lang="en-US" sz="2600" dirty="0"/>
              <a:t> (</a:t>
            </a:r>
            <a:r>
              <a:rPr lang="en-US" sz="2600" dirty="0" err="1"/>
              <a:t>thẫm</a:t>
            </a:r>
            <a:r>
              <a:rPr lang="en-US" sz="2600" dirty="0"/>
              <a:t> </a:t>
            </a:r>
            <a:r>
              <a:rPr lang="en-US" sz="2600" dirty="0" err="1"/>
              <a:t>đen</a:t>
            </a:r>
            <a:r>
              <a:rPr lang="en-US" sz="2600" dirty="0"/>
              <a:t>) &gt;&lt; </a:t>
            </a:r>
            <a:r>
              <a:rPr lang="en-US" sz="2600" dirty="0" err="1"/>
              <a:t>rừng</a:t>
            </a:r>
            <a:r>
              <a:rPr lang="en-US" sz="2600" dirty="0"/>
              <a:t> </a:t>
            </a:r>
            <a:r>
              <a:rPr lang="en-US" sz="2600" dirty="0" err="1"/>
              <a:t>sâu</a:t>
            </a:r>
            <a:r>
              <a:rPr lang="en-US" sz="2600" dirty="0"/>
              <a:t> – </a:t>
            </a:r>
            <a:r>
              <a:rPr lang="en-US" sz="2600" dirty="0" err="1"/>
              <a:t>tuyết</a:t>
            </a:r>
            <a:r>
              <a:rPr lang="en-US" sz="2600" dirty="0"/>
              <a:t> (</a:t>
            </a:r>
            <a:r>
              <a:rPr lang="en-US" sz="2600" dirty="0" err="1"/>
              <a:t>trắng</a:t>
            </a:r>
            <a:r>
              <a:rPr lang="en-US" sz="2600" dirty="0"/>
              <a:t>) ; </a:t>
            </a:r>
            <a:r>
              <a:rPr lang="en-US" sz="2600" dirty="0" err="1"/>
              <a:t>không</a:t>
            </a:r>
            <a:r>
              <a:rPr lang="en-US" sz="2600" dirty="0"/>
              <a:t> </a:t>
            </a:r>
            <a:r>
              <a:rPr lang="en-US" sz="2600" dirty="0" err="1"/>
              <a:t>có</a:t>
            </a:r>
            <a:r>
              <a:rPr lang="en-US" sz="2600" dirty="0"/>
              <a:t> (</a:t>
            </a:r>
            <a:r>
              <a:rPr lang="en-US" sz="2600" dirty="0" err="1"/>
              <a:t>ấm</a:t>
            </a:r>
            <a:r>
              <a:rPr lang="en-US" sz="2600" dirty="0"/>
              <a:t> </a:t>
            </a:r>
            <a:r>
              <a:rPr lang="en-US" sz="2600" dirty="0" err="1"/>
              <a:t>áp</a:t>
            </a:r>
            <a:r>
              <a:rPr lang="en-US" sz="2600" dirty="0"/>
              <a:t>) &gt;&lt; </a:t>
            </a:r>
            <a:r>
              <a:rPr lang="en-US" sz="2600" dirty="0" err="1"/>
              <a:t>chỉ</a:t>
            </a:r>
            <a:r>
              <a:rPr lang="en-US" sz="2600" dirty="0"/>
              <a:t> </a:t>
            </a:r>
            <a:r>
              <a:rPr lang="en-US" sz="2600" dirty="0" err="1"/>
              <a:t>có</a:t>
            </a:r>
            <a:r>
              <a:rPr lang="en-US" sz="2600" dirty="0"/>
              <a:t> (</a:t>
            </a:r>
            <a:r>
              <a:rPr lang="en-US" sz="2600" dirty="0" err="1"/>
              <a:t>lạnh</a:t>
            </a:r>
            <a:r>
              <a:rPr lang="en-US" sz="2600" dirty="0"/>
              <a:t> </a:t>
            </a:r>
            <a:r>
              <a:rPr lang="en-US" sz="2600" dirty="0" err="1"/>
              <a:t>lẽo</a:t>
            </a:r>
            <a:r>
              <a:rPr lang="en-US" sz="2600" dirty="0"/>
              <a:t>); </a:t>
            </a:r>
          </a:p>
          <a:p>
            <a:r>
              <a:rPr lang="en-US" sz="2600" dirty="0"/>
              <a:t>-&gt; </a:t>
            </a:r>
            <a:r>
              <a:rPr lang="en-US" sz="2600" dirty="0" err="1"/>
              <a:t>đó</a:t>
            </a:r>
            <a:r>
              <a:rPr lang="en-US" sz="2600" dirty="0"/>
              <a:t> </a:t>
            </a:r>
            <a:r>
              <a:rPr lang="en-US" sz="2600" dirty="0" err="1"/>
              <a:t>là</a:t>
            </a:r>
            <a:r>
              <a:rPr lang="en-US" sz="2600" dirty="0"/>
              <a:t> </a:t>
            </a:r>
            <a:r>
              <a:rPr lang="en-US" sz="2600" dirty="0" err="1"/>
              <a:t>sự</a:t>
            </a:r>
            <a:r>
              <a:rPr lang="en-US" sz="2600" dirty="0"/>
              <a:t> </a:t>
            </a:r>
            <a:r>
              <a:rPr lang="en-US" sz="2600" dirty="0" err="1"/>
              <a:t>đối</a:t>
            </a:r>
            <a:r>
              <a:rPr lang="en-US" sz="2600" dirty="0"/>
              <a:t> </a:t>
            </a:r>
            <a:r>
              <a:rPr lang="en-US" sz="2600" dirty="0" err="1"/>
              <a:t>lập</a:t>
            </a:r>
            <a:r>
              <a:rPr lang="en-US" sz="2600" dirty="0"/>
              <a:t> </a:t>
            </a:r>
            <a:r>
              <a:rPr lang="en-US" sz="2600" dirty="0" err="1"/>
              <a:t>giữa</a:t>
            </a:r>
            <a:r>
              <a:rPr lang="en-US" sz="2600" dirty="0"/>
              <a:t> </a:t>
            </a:r>
            <a:r>
              <a:rPr lang="en-US" sz="2600" dirty="0" err="1"/>
              <a:t>tâm</a:t>
            </a:r>
            <a:r>
              <a:rPr lang="en-US" sz="2600" dirty="0"/>
              <a:t> </a:t>
            </a:r>
            <a:r>
              <a:rPr lang="en-US" sz="2600" dirty="0" err="1"/>
              <a:t>cảnh</a:t>
            </a:r>
            <a:r>
              <a:rPr lang="en-US" sz="2600" dirty="0"/>
              <a:t> </a:t>
            </a:r>
            <a:r>
              <a:rPr lang="en-US" sz="2600" dirty="0" err="1"/>
              <a:t>và</a:t>
            </a:r>
            <a:r>
              <a:rPr lang="en-US" sz="2600" dirty="0"/>
              <a:t> </a:t>
            </a:r>
            <a:r>
              <a:rPr lang="en-US" sz="2600" dirty="0" err="1"/>
              <a:t>ngoại</a:t>
            </a:r>
            <a:r>
              <a:rPr lang="en-US" sz="2600" dirty="0"/>
              <a:t> </a:t>
            </a:r>
            <a:r>
              <a:rPr lang="en-US" sz="2600" dirty="0" err="1"/>
              <a:t>cảnh</a:t>
            </a:r>
            <a:endParaRPr lang="en-US" sz="2600" dirty="0"/>
          </a:p>
          <a:p>
            <a:r>
              <a:rPr lang="en-US" sz="2600" dirty="0"/>
              <a:t>+ </a:t>
            </a:r>
            <a:r>
              <a:rPr lang="en-US" sz="2600" dirty="0" err="1"/>
              <a:t>Hình</a:t>
            </a:r>
            <a:r>
              <a:rPr lang="en-US" sz="2600" dirty="0"/>
              <a:t> </a:t>
            </a:r>
            <a:r>
              <a:rPr lang="en-US" sz="2600" dirty="0" err="1"/>
              <a:t>ảnh</a:t>
            </a:r>
            <a:r>
              <a:rPr lang="en-US" sz="2600" dirty="0"/>
              <a:t> “</a:t>
            </a:r>
            <a:r>
              <a:rPr lang="en-US" sz="2600" dirty="0" err="1"/>
              <a:t>những</a:t>
            </a:r>
            <a:r>
              <a:rPr lang="en-US" sz="2600" dirty="0"/>
              <a:t> </a:t>
            </a:r>
            <a:r>
              <a:rPr lang="en-US" sz="2600" dirty="0" err="1"/>
              <a:t>cột</a:t>
            </a:r>
            <a:r>
              <a:rPr lang="en-US" sz="2600" dirty="0"/>
              <a:t> </a:t>
            </a:r>
            <a:r>
              <a:rPr lang="en-US" sz="2600" dirty="0" err="1"/>
              <a:t>dài</a:t>
            </a:r>
            <a:r>
              <a:rPr lang="en-US" sz="2600" dirty="0"/>
              <a:t> </a:t>
            </a:r>
            <a:r>
              <a:rPr lang="en-US" sz="2600" dirty="0" err="1"/>
              <a:t>cây</a:t>
            </a:r>
            <a:r>
              <a:rPr lang="en-US" sz="2600" dirty="0"/>
              <a:t> </a:t>
            </a:r>
            <a:r>
              <a:rPr lang="en-US" sz="2600" dirty="0" err="1"/>
              <a:t>số</a:t>
            </a:r>
            <a:r>
              <a:rPr lang="en-US" sz="2600" dirty="0"/>
              <a:t>” </a:t>
            </a:r>
            <a:r>
              <a:rPr lang="en-US" sz="2600" dirty="0" err="1"/>
              <a:t>là</a:t>
            </a:r>
            <a:r>
              <a:rPr lang="en-US" sz="2600" dirty="0"/>
              <a:t> </a:t>
            </a:r>
            <a:r>
              <a:rPr lang="en-US" sz="2600" dirty="0" err="1"/>
              <a:t>biểu</a:t>
            </a:r>
            <a:r>
              <a:rPr lang="en-US" sz="2600" dirty="0"/>
              <a:t> </a:t>
            </a:r>
            <a:r>
              <a:rPr lang="en-US" sz="2600" dirty="0" err="1"/>
              <a:t>tượng</a:t>
            </a:r>
            <a:r>
              <a:rPr lang="en-US" sz="2600" dirty="0"/>
              <a:t> </a:t>
            </a:r>
            <a:r>
              <a:rPr lang="en-US" sz="2600" dirty="0" err="1"/>
              <a:t>cho</a:t>
            </a:r>
            <a:r>
              <a:rPr lang="en-US" sz="2600" dirty="0"/>
              <a:t> </a:t>
            </a:r>
            <a:r>
              <a:rPr lang="en-US" sz="2600" dirty="0" err="1"/>
              <a:t>những</a:t>
            </a:r>
            <a:r>
              <a:rPr lang="en-US" sz="2600" dirty="0"/>
              <a:t> </a:t>
            </a:r>
            <a:r>
              <a:rPr lang="en-US" sz="2600" dirty="0" err="1"/>
              <a:t>cột</a:t>
            </a:r>
            <a:r>
              <a:rPr lang="en-US" sz="2600" dirty="0"/>
              <a:t> </a:t>
            </a:r>
            <a:r>
              <a:rPr lang="en-US" sz="2600" dirty="0" err="1"/>
              <a:t>mốc</a:t>
            </a:r>
            <a:r>
              <a:rPr lang="en-US" sz="2600" dirty="0"/>
              <a:t> </a:t>
            </a:r>
            <a:r>
              <a:rPr lang="en-US" sz="2600" dirty="0" err="1"/>
              <a:t>trong</a:t>
            </a:r>
            <a:r>
              <a:rPr lang="en-US" sz="2600" dirty="0"/>
              <a:t> </a:t>
            </a:r>
            <a:r>
              <a:rPr lang="en-US" sz="2600" dirty="0" err="1"/>
              <a:t>cuộc</a:t>
            </a:r>
            <a:r>
              <a:rPr lang="en-US" sz="2600" dirty="0"/>
              <a:t> </a:t>
            </a:r>
            <a:r>
              <a:rPr lang="en-US" sz="2600" dirty="0" err="1"/>
              <a:t>đời</a:t>
            </a:r>
            <a:r>
              <a:rPr lang="en-US" sz="2600" dirty="0"/>
              <a:t>, </a:t>
            </a:r>
            <a:r>
              <a:rPr lang="en-US" sz="2600" dirty="0" err="1"/>
              <a:t>ngược</a:t>
            </a:r>
            <a:r>
              <a:rPr lang="en-US" sz="2600" dirty="0"/>
              <a:t> </a:t>
            </a:r>
            <a:r>
              <a:rPr lang="en-US" sz="2600" dirty="0" err="1"/>
              <a:t>chiều</a:t>
            </a:r>
            <a:r>
              <a:rPr lang="en-US" sz="2600" dirty="0"/>
              <a:t> </a:t>
            </a:r>
            <a:r>
              <a:rPr lang="en-US" sz="2600" dirty="0" err="1"/>
              <a:t>với</a:t>
            </a:r>
            <a:r>
              <a:rPr lang="en-US" sz="2600" dirty="0"/>
              <a:t> </a:t>
            </a:r>
            <a:r>
              <a:rPr lang="en-US" sz="2600" dirty="0" err="1"/>
              <a:t>sự</a:t>
            </a:r>
            <a:r>
              <a:rPr lang="en-US" sz="2600" dirty="0"/>
              <a:t> </a:t>
            </a:r>
            <a:r>
              <a:rPr lang="en-US" sz="2600" dirty="0" err="1"/>
              <a:t>vận</a:t>
            </a:r>
            <a:r>
              <a:rPr lang="en-US" sz="2600" dirty="0"/>
              <a:t> </a:t>
            </a:r>
            <a:r>
              <a:rPr lang="en-US" sz="2600" dirty="0" err="1"/>
              <a:t>động</a:t>
            </a:r>
            <a:r>
              <a:rPr lang="en-US" sz="2600" dirty="0"/>
              <a:t> </a:t>
            </a:r>
            <a:r>
              <a:rPr lang="en-US" sz="2600" dirty="0" err="1"/>
              <a:t>tiến</a:t>
            </a:r>
            <a:r>
              <a:rPr lang="en-US" sz="2600" dirty="0"/>
              <a:t> </a:t>
            </a:r>
            <a:r>
              <a:rPr lang="en-US" sz="2600" dirty="0" err="1"/>
              <a:t>lên</a:t>
            </a:r>
            <a:r>
              <a:rPr lang="en-US" sz="2600" dirty="0"/>
              <a:t> </a:t>
            </a:r>
            <a:r>
              <a:rPr lang="en-US" sz="2600" dirty="0" err="1"/>
              <a:t>của</a:t>
            </a:r>
            <a:r>
              <a:rPr lang="en-US" sz="2600" dirty="0"/>
              <a:t> con </a:t>
            </a:r>
            <a:r>
              <a:rPr lang="en-US" sz="2600" dirty="0" err="1"/>
              <a:t>người</a:t>
            </a:r>
            <a:r>
              <a:rPr lang="en-US" sz="2600" dirty="0"/>
              <a:t>, </a:t>
            </a:r>
            <a:r>
              <a:rPr lang="en-US" sz="2600" dirty="0" err="1"/>
              <a:t>người</a:t>
            </a:r>
            <a:r>
              <a:rPr lang="en-US" sz="2600" dirty="0"/>
              <a:t> </a:t>
            </a:r>
            <a:r>
              <a:rPr lang="en-US" sz="2600" dirty="0" err="1"/>
              <a:t>lữ</a:t>
            </a:r>
            <a:r>
              <a:rPr lang="en-US" sz="2600" dirty="0"/>
              <a:t> </a:t>
            </a:r>
            <a:r>
              <a:rPr lang="en-US" sz="2600" dirty="0" err="1"/>
              <a:t>hành</a:t>
            </a:r>
            <a:r>
              <a:rPr lang="en-US" sz="2600" dirty="0"/>
              <a:t> </a:t>
            </a:r>
            <a:r>
              <a:rPr lang="en-US" sz="2600" dirty="0" err="1"/>
              <a:t>luôn</a:t>
            </a:r>
            <a:r>
              <a:rPr lang="en-US" sz="2600" dirty="0"/>
              <a:t> </a:t>
            </a:r>
            <a:r>
              <a:rPr lang="en-US" sz="2600" dirty="0" err="1"/>
              <a:t>không</a:t>
            </a:r>
            <a:r>
              <a:rPr lang="en-US" sz="2600" dirty="0"/>
              <a:t> </a:t>
            </a:r>
            <a:r>
              <a:rPr lang="en-US" sz="2600" dirty="0" err="1"/>
              <a:t>ngừng</a:t>
            </a:r>
            <a:r>
              <a:rPr lang="en-US" sz="2600" dirty="0"/>
              <a:t> </a:t>
            </a:r>
            <a:r>
              <a:rPr lang="en-US" sz="2600" dirty="0" err="1"/>
              <a:t>chuyển</a:t>
            </a:r>
            <a:r>
              <a:rPr lang="en-US" sz="2600" dirty="0"/>
              <a:t> </a:t>
            </a:r>
            <a:r>
              <a:rPr lang="en-US" sz="2600" dirty="0" err="1"/>
              <a:t>động</a:t>
            </a:r>
            <a:r>
              <a:rPr lang="en-US" sz="2600" dirty="0"/>
              <a:t> </a:t>
            </a:r>
            <a:r>
              <a:rPr lang="en-US" sz="2600" dirty="0" err="1"/>
              <a:t>về</a:t>
            </a:r>
            <a:r>
              <a:rPr lang="en-US" sz="2600" dirty="0"/>
              <a:t> </a:t>
            </a:r>
            <a:r>
              <a:rPr lang="en-US" sz="2600" dirty="0" err="1"/>
              <a:t>phía</a:t>
            </a:r>
            <a:r>
              <a:rPr lang="en-US" sz="2600" dirty="0"/>
              <a:t> </a:t>
            </a:r>
            <a:r>
              <a:rPr lang="en-US" sz="2600" dirty="0" err="1"/>
              <a:t>trước</a:t>
            </a:r>
            <a:endParaRPr lang="en-US" sz="2600" dirty="0"/>
          </a:p>
          <a:p>
            <a:r>
              <a:rPr lang="en-US" sz="2600" dirty="0"/>
              <a:t>-&gt; </a:t>
            </a:r>
            <a:r>
              <a:rPr lang="en-US" sz="2600" dirty="0" err="1"/>
              <a:t>Nhằm</a:t>
            </a:r>
            <a:r>
              <a:rPr lang="en-US" sz="2600" dirty="0"/>
              <a:t> </a:t>
            </a:r>
            <a:r>
              <a:rPr lang="en-US" sz="2600" dirty="0" err="1"/>
              <a:t>nhấn</a:t>
            </a:r>
            <a:r>
              <a:rPr lang="en-US" sz="2600" dirty="0"/>
              <a:t> </a:t>
            </a:r>
            <a:r>
              <a:rPr lang="en-US" sz="2600" dirty="0" err="1"/>
              <a:t>mạnh</a:t>
            </a:r>
            <a:r>
              <a:rPr lang="en-US" sz="2600" dirty="0"/>
              <a:t> </a:t>
            </a:r>
            <a:r>
              <a:rPr lang="en-US" sz="2600" dirty="0" err="1"/>
              <a:t>sự</a:t>
            </a:r>
            <a:r>
              <a:rPr lang="en-US" sz="2600" dirty="0"/>
              <a:t> </a:t>
            </a:r>
            <a:r>
              <a:rPr lang="en-US" sz="2600" dirty="0" err="1"/>
              <a:t>tách</a:t>
            </a:r>
            <a:r>
              <a:rPr lang="en-US" sz="2600" dirty="0"/>
              <a:t> </a:t>
            </a:r>
            <a:r>
              <a:rPr lang="en-US" sz="2600" dirty="0" err="1"/>
              <a:t>biệt</a:t>
            </a:r>
            <a:r>
              <a:rPr lang="en-US" sz="2600" dirty="0"/>
              <a:t> </a:t>
            </a:r>
            <a:r>
              <a:rPr lang="en-US" sz="2600" dirty="0" err="1"/>
              <a:t>tâm</a:t>
            </a:r>
            <a:r>
              <a:rPr lang="en-US" sz="2600" dirty="0"/>
              <a:t> </a:t>
            </a:r>
            <a:r>
              <a:rPr lang="en-US" sz="2600" dirty="0" err="1"/>
              <a:t>tưởng</a:t>
            </a:r>
            <a:r>
              <a:rPr lang="en-US" sz="2600" dirty="0"/>
              <a:t> </a:t>
            </a:r>
            <a:r>
              <a:rPr lang="en-US" sz="2600" dirty="0" err="1"/>
              <a:t>của</a:t>
            </a:r>
            <a:r>
              <a:rPr lang="en-US" sz="2600" dirty="0"/>
              <a:t> </a:t>
            </a:r>
            <a:r>
              <a:rPr lang="en-US" sz="2600" dirty="0" err="1"/>
              <a:t>người</a:t>
            </a:r>
            <a:r>
              <a:rPr lang="en-US" sz="2600" dirty="0"/>
              <a:t> </a:t>
            </a:r>
            <a:r>
              <a:rPr lang="en-US" sz="2600" dirty="0" err="1"/>
              <a:t>lữ</a:t>
            </a:r>
            <a:r>
              <a:rPr lang="en-US" sz="2600" dirty="0"/>
              <a:t> </a:t>
            </a:r>
            <a:r>
              <a:rPr lang="en-US" sz="2600" dirty="0" err="1"/>
              <a:t>hành</a:t>
            </a:r>
            <a:r>
              <a:rPr lang="en-US" sz="2600" dirty="0"/>
              <a:t> </a:t>
            </a:r>
            <a:r>
              <a:rPr lang="en-US" sz="2600" dirty="0" err="1"/>
              <a:t>ra</a:t>
            </a:r>
            <a:r>
              <a:rPr lang="en-US" sz="2600" dirty="0"/>
              <a:t> </a:t>
            </a:r>
            <a:r>
              <a:rPr lang="en-US" sz="2600" dirty="0" err="1"/>
              <a:t>khỏi</a:t>
            </a:r>
            <a:r>
              <a:rPr lang="en-US" sz="2600" dirty="0"/>
              <a:t> </a:t>
            </a:r>
            <a:r>
              <a:rPr lang="en-US" sz="2600" dirty="0" err="1"/>
              <a:t>cảnh</a:t>
            </a:r>
            <a:r>
              <a:rPr lang="en-US" sz="2600" dirty="0"/>
              <a:t> </a:t>
            </a:r>
            <a:r>
              <a:rPr lang="en-US" sz="2600" dirty="0" err="1"/>
              <a:t>vật</a:t>
            </a:r>
            <a:r>
              <a:rPr lang="en-US" sz="2600" dirty="0"/>
              <a:t> </a:t>
            </a:r>
            <a:r>
              <a:rPr lang="en-US" sz="2600" dirty="0" err="1"/>
              <a:t>bên</a:t>
            </a:r>
            <a:r>
              <a:rPr lang="en-US" sz="2600" dirty="0"/>
              <a:t> </a:t>
            </a:r>
            <a:r>
              <a:rPr lang="en-US" sz="2600" dirty="0" err="1"/>
              <a:t>ngoài</a:t>
            </a:r>
            <a:r>
              <a:rPr lang="en-US" sz="2600" dirty="0"/>
              <a:t> ; </a:t>
            </a:r>
            <a:r>
              <a:rPr lang="en-US" sz="2600" dirty="0" err="1"/>
              <a:t>đồng</a:t>
            </a:r>
            <a:r>
              <a:rPr lang="en-US" sz="2600" dirty="0"/>
              <a:t> </a:t>
            </a:r>
            <a:r>
              <a:rPr lang="en-US" sz="2600" dirty="0" err="1"/>
              <a:t>thời</a:t>
            </a:r>
            <a:r>
              <a:rPr lang="en-US" sz="2600" dirty="0"/>
              <a:t>  </a:t>
            </a:r>
            <a:r>
              <a:rPr lang="en-US" sz="2600" dirty="0" err="1"/>
              <a:t>nhấn</a:t>
            </a:r>
            <a:r>
              <a:rPr lang="en-US" sz="2600" dirty="0"/>
              <a:t> </a:t>
            </a:r>
            <a:r>
              <a:rPr lang="en-US" sz="2600" dirty="0" err="1"/>
              <a:t>mạnh</a:t>
            </a:r>
            <a:r>
              <a:rPr lang="en-US" sz="2600" dirty="0"/>
              <a:t> </a:t>
            </a:r>
            <a:r>
              <a:rPr lang="en-US" sz="2600" dirty="0" err="1"/>
              <a:t>hướng</a:t>
            </a:r>
            <a:r>
              <a:rPr lang="en-US" sz="2600" dirty="0"/>
              <a:t> </a:t>
            </a:r>
            <a:r>
              <a:rPr lang="en-US" sz="2600" dirty="0" err="1"/>
              <a:t>vận</a:t>
            </a:r>
            <a:r>
              <a:rPr lang="en-US" sz="2600" dirty="0"/>
              <a:t> </a:t>
            </a:r>
            <a:r>
              <a:rPr lang="en-US" sz="2600" dirty="0" err="1"/>
              <a:t>động</a:t>
            </a:r>
            <a:r>
              <a:rPr lang="en-US" sz="2600" dirty="0"/>
              <a:t> </a:t>
            </a:r>
            <a:r>
              <a:rPr lang="en-US" sz="2600" dirty="0" err="1"/>
              <a:t>không</a:t>
            </a:r>
            <a:r>
              <a:rPr lang="en-US" sz="2600" dirty="0"/>
              <a:t> </a:t>
            </a:r>
            <a:r>
              <a:rPr lang="en-US" sz="2600" dirty="0" err="1"/>
              <a:t>ngừng</a:t>
            </a:r>
            <a:r>
              <a:rPr lang="en-US" sz="2600" dirty="0"/>
              <a:t> </a:t>
            </a:r>
            <a:r>
              <a:rPr lang="en-US" sz="2600" dirty="0" err="1"/>
              <a:t>về</a:t>
            </a:r>
            <a:r>
              <a:rPr lang="en-US" sz="2600" dirty="0"/>
              <a:t> </a:t>
            </a:r>
            <a:r>
              <a:rPr lang="en-US" sz="2600" dirty="0" err="1"/>
              <a:t>phía</a:t>
            </a:r>
            <a:r>
              <a:rPr lang="en-US" sz="2600" dirty="0"/>
              <a:t> </a:t>
            </a:r>
            <a:r>
              <a:rPr lang="en-US" sz="2600" dirty="0" err="1"/>
              <a:t>trước</a:t>
            </a:r>
            <a:r>
              <a:rPr lang="en-US" sz="2600" dirty="0"/>
              <a:t>. NVTT </a:t>
            </a:r>
            <a:r>
              <a:rPr lang="en-US" sz="2600" dirty="0" err="1"/>
              <a:t>không</a:t>
            </a:r>
            <a:r>
              <a:rPr lang="en-US" sz="2600" dirty="0"/>
              <a:t> </a:t>
            </a:r>
            <a:r>
              <a:rPr lang="en-US" sz="2600" dirty="0" err="1"/>
              <a:t>còn</a:t>
            </a:r>
            <a:r>
              <a:rPr lang="en-US" sz="2600" dirty="0"/>
              <a:t> </a:t>
            </a:r>
            <a:r>
              <a:rPr lang="en-US" sz="2600" dirty="0" err="1"/>
              <a:t>chìm</a:t>
            </a:r>
            <a:r>
              <a:rPr lang="en-US" sz="2600" dirty="0"/>
              <a:t> </a:t>
            </a:r>
            <a:r>
              <a:rPr lang="en-US" sz="2600" dirty="0" err="1"/>
              <a:t>đắm</a:t>
            </a:r>
            <a:r>
              <a:rPr lang="en-US" sz="2600" dirty="0"/>
              <a:t> </a:t>
            </a:r>
            <a:r>
              <a:rPr lang="en-US" sz="2600" dirty="0" err="1"/>
              <a:t>trong</a:t>
            </a:r>
            <a:r>
              <a:rPr lang="en-US" sz="2600" dirty="0"/>
              <a:t> </a:t>
            </a:r>
            <a:r>
              <a:rPr lang="en-US" sz="2600" dirty="0" err="1"/>
              <a:t>cảnh</a:t>
            </a:r>
            <a:r>
              <a:rPr lang="en-US" sz="2600" dirty="0"/>
              <a:t> </a:t>
            </a:r>
            <a:r>
              <a:rPr lang="en-US" sz="2600" dirty="0" err="1"/>
              <a:t>vật</a:t>
            </a:r>
            <a:r>
              <a:rPr lang="en-US" sz="2600" dirty="0"/>
              <a:t> u </a:t>
            </a:r>
            <a:r>
              <a:rPr lang="en-US" sz="2600" dirty="0" err="1"/>
              <a:t>buồn</a:t>
            </a:r>
            <a:r>
              <a:rPr lang="en-US" sz="2600" dirty="0"/>
              <a:t> </a:t>
            </a:r>
            <a:r>
              <a:rPr lang="en-US" sz="2600" dirty="0" err="1"/>
              <a:t>nữa</a:t>
            </a:r>
            <a:r>
              <a:rPr lang="en-US" sz="2600" dirty="0"/>
              <a:t>. </a:t>
            </a:r>
          </a:p>
        </p:txBody>
      </p:sp>
      <p:sp>
        <p:nvSpPr>
          <p:cNvPr id="7" name="Google Shape;227;p32"/>
          <p:cNvSpPr txBox="1"/>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2.2.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tâm</a:t>
            </a:r>
            <a:r>
              <a:rPr lang="en-US" sz="2800" b="1" dirty="0">
                <a:solidFill>
                  <a:srgbClr val="0000CC"/>
                </a:solidFill>
                <a:latin typeface="Times New Roman" panose="02020603050405020304" pitchFamily="18" charset="0"/>
                <a:cs typeface="Times New Roman" panose="02020603050405020304" pitchFamily="18" charset="0"/>
              </a:rPr>
              <a:t> t</a:t>
            </a:r>
            <a:r>
              <a:rPr lang="vi-VN" sz="2800" b="1" dirty="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a:t>
            </a:r>
            <a:r>
              <a:rPr lang="vi-VN" sz="2800" b="1" dirty="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68708" y="2764572"/>
            <a:ext cx="12153772" cy="3970318"/>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NVTT: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than: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đêm</a:t>
            </a:r>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mặt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“Kim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ngắt</a:t>
            </a:r>
            <a:r>
              <a:rPr lang="en-US" sz="2800" dirty="0">
                <a:latin typeface="Times New Roman" panose="02020603050405020304" pitchFamily="18" charset="0"/>
                <a:cs typeface="Times New Roman" panose="02020603050405020304" pitchFamily="18" charset="0"/>
              </a:rPr>
              <a:t>”.</a:t>
            </a:r>
          </a:p>
        </p:txBody>
      </p:sp>
      <p:sp>
        <p:nvSpPr>
          <p:cNvPr id="7" name="Google Shape;227;p32"/>
          <p:cNvSpPr txBox="1"/>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2.2.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tâm</a:t>
            </a:r>
            <a:r>
              <a:rPr lang="en-US" sz="2800" b="1" dirty="0">
                <a:solidFill>
                  <a:srgbClr val="0000CC"/>
                </a:solidFill>
                <a:latin typeface="Times New Roman" panose="02020603050405020304" pitchFamily="18" charset="0"/>
                <a:cs typeface="Times New Roman" panose="02020603050405020304" pitchFamily="18" charset="0"/>
              </a:rPr>
              <a:t> t</a:t>
            </a:r>
            <a:r>
              <a:rPr lang="vi-VN" sz="2800" b="1" dirty="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a:t>
            </a:r>
            <a:r>
              <a:rPr lang="vi-VN" sz="2800" b="1" dirty="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38228" y="2947452"/>
            <a:ext cx="12153772" cy="2246769"/>
          </a:xfrm>
          <a:prstGeom prst="rect">
            <a:avLst/>
          </a:prstGeom>
          <a:solidFill>
            <a:srgbClr val="FFFFFF"/>
          </a:solidFill>
        </p:spPr>
        <p:txBody>
          <a:bodyPr wrap="square">
            <a:spAutoFit/>
          </a:bodyPr>
          <a:lstStyle/>
          <a:p>
            <a:pPr lvl="0"/>
            <a:r>
              <a:rPr lang="en-US" sz="2800" dirty="0">
                <a:latin typeface="Times New Roman" panose="02020603050405020304" pitchFamily="18" charset="0"/>
                <a:cs typeface="Times New Roman" panose="02020603050405020304" pitchFamily="18" charset="0"/>
              </a:rPr>
              <a:t>=&gt;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c/s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ngừng</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Khát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truân</a:t>
            </a:r>
            <a:r>
              <a:rPr lang="en-US" sz="2800" dirty="0">
                <a:latin typeface="Times New Roman" panose="02020603050405020304" pitchFamily="18" charset="0"/>
                <a:cs typeface="Times New Roman" panose="02020603050405020304" pitchFamily="18" charset="0"/>
              </a:rPr>
              <a:t>.</a:t>
            </a:r>
          </a:p>
        </p:txBody>
      </p:sp>
      <p:sp>
        <p:nvSpPr>
          <p:cNvPr id="7" name="Google Shape;227;p32"/>
          <p:cNvSpPr txBox="1"/>
          <p:nvPr/>
        </p:nvSpPr>
        <p:spPr>
          <a:xfrm>
            <a:off x="0" y="2245973"/>
            <a:ext cx="12273280" cy="568348"/>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2.2.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cảnh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vận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động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tâm</a:t>
            </a:r>
            <a:r>
              <a:rPr lang="en-US" sz="2800" b="1" dirty="0">
                <a:solidFill>
                  <a:srgbClr val="0000CC"/>
                </a:solidFill>
                <a:latin typeface="Times New Roman" panose="02020603050405020304" pitchFamily="18" charset="0"/>
                <a:cs typeface="Times New Roman" panose="02020603050405020304" pitchFamily="18" charset="0"/>
              </a:rPr>
              <a:t> t</a:t>
            </a:r>
            <a:r>
              <a:rPr lang="vi-VN" sz="2800" b="1" dirty="0">
                <a:solidFill>
                  <a:srgbClr val="0000CC"/>
                </a:solidFill>
                <a:latin typeface="Times New Roman" panose="02020603050405020304" pitchFamily="18" charset="0"/>
                <a:cs typeface="Times New Roman" panose="02020603050405020304" pitchFamily="18" charset="0"/>
              </a:rPr>
              <a:t>ưởng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ng</a:t>
            </a:r>
            <a:r>
              <a:rPr lang="vi-VN" sz="2800" b="1" dirty="0">
                <a:solidFill>
                  <a:srgbClr val="0000CC"/>
                </a:solidFill>
                <a:latin typeface="Times New Roman" panose="02020603050405020304" pitchFamily="18" charset="0"/>
                <a:cs typeface="Times New Roman" panose="02020603050405020304" pitchFamily="18" charset="0"/>
              </a:rPr>
              <a:t>ười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lữ</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334010" y="1028700"/>
            <a:ext cx="11575415" cy="5350510"/>
          </a:xfrm>
          <a:prstGeom prst="rect">
            <a:avLst/>
          </a:prstGeom>
          <a:noFill/>
          <a:ln w="9525">
            <a:noFill/>
          </a:ln>
        </p:spPr>
        <p:txBody>
          <a:bodyPr wrap="square">
            <a:noAutofit/>
          </a:bodyPr>
          <a:lstStyle/>
          <a:p>
            <a:pPr indent="0"/>
            <a:r>
              <a:rPr lang="en-US" sz="2400" b="1" dirty="0">
                <a:solidFill>
                  <a:srgbClr val="FFFF00"/>
                </a:solidFill>
                <a:latin typeface="Times New Roman" panose="02020603050405020304" pitchFamily="18" charset="0"/>
                <a:cs typeface="Times New Roman" panose="02020603050405020304" pitchFamily="18" charset="0"/>
              </a:rPr>
              <a:t>                                          MỤC TIÊU CẦN ĐẠT </a:t>
            </a:r>
          </a:p>
          <a:p>
            <a:pPr algn="l"/>
            <a:r>
              <a:rPr lang="en-US" sz="2400" b="1" dirty="0">
                <a:solidFill>
                  <a:srgbClr val="FFFF00"/>
                </a:solidFill>
                <a:latin typeface="Times New Roman" panose="02020603050405020304" pitchFamily="18" charset="0"/>
                <a:cs typeface="Times New Roman" panose="02020603050405020304" pitchFamily="18" charset="0"/>
              </a:rPr>
              <a:t>1. </a:t>
            </a:r>
            <a:r>
              <a:rPr lang="en-US" sz="2400" b="1" dirty="0" err="1">
                <a:solidFill>
                  <a:srgbClr val="FFFF00"/>
                </a:solidFill>
                <a:latin typeface="Times New Roman" panose="02020603050405020304" pitchFamily="18" charset="0"/>
                <a:cs typeface="Times New Roman" panose="02020603050405020304" pitchFamily="18" charset="0"/>
              </a:rPr>
              <a:t>Về</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kiến</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thức</a:t>
            </a:r>
            <a:r>
              <a:rPr lang="en-US" sz="2400" b="1" dirty="0">
                <a:solidFill>
                  <a:srgbClr val="FFFF00"/>
                </a:solidFill>
                <a:latin typeface="Times New Roman" panose="02020603050405020304" pitchFamily="18" charset="0"/>
                <a:cs typeface="Times New Roman" panose="02020603050405020304" pitchFamily="18" charset="0"/>
              </a:rPr>
              <a:t>:</a:t>
            </a:r>
            <a:r>
              <a:rPr lang="en-US" sz="2400" b="0" dirty="0">
                <a:solidFill>
                  <a:srgbClr val="FFFF00"/>
                </a:solidFill>
                <a:latin typeface="Times New Roman" panose="02020603050405020304" pitchFamily="18" charset="0"/>
                <a:cs typeface="Times New Roman" panose="02020603050405020304" pitchFamily="18" charset="0"/>
              </a:rPr>
              <a:t> HS </a:t>
            </a:r>
            <a:r>
              <a:rPr lang="en-US" sz="2400" b="0" dirty="0" err="1">
                <a:solidFill>
                  <a:srgbClr val="FFFF00"/>
                </a:solidFill>
                <a:latin typeface="Times New Roman" panose="02020603050405020304" pitchFamily="18" charset="0"/>
                <a:cs typeface="Times New Roman" panose="02020603050405020304" pitchFamily="18" charset="0"/>
              </a:rPr>
              <a:t>nhận</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biết</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được</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cấu</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tứ</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độc</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đáo</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của</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bài</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thơ</a:t>
            </a:r>
            <a:r>
              <a:rPr lang="en-US" sz="2400" b="0" dirty="0">
                <a:solidFill>
                  <a:srgbClr val="FFFF00"/>
                </a:solidFill>
                <a:latin typeface="Times New Roman" panose="02020603050405020304" pitchFamily="18" charset="0"/>
                <a:cs typeface="Times New Roman" panose="02020603050405020304" pitchFamily="18" charset="0"/>
              </a:rPr>
              <a:t> </a:t>
            </a:r>
            <a:r>
              <a:rPr lang="vi-VN" sz="2400" b="0" i="0" dirty="0">
                <a:solidFill>
                  <a:srgbClr val="FFFF00"/>
                </a:solidFill>
                <a:effectLst/>
                <a:latin typeface="Times New Roman" panose="02020603050405020304" pitchFamily="18" charset="0"/>
                <a:cs typeface="Times New Roman" panose="02020603050405020304" pitchFamily="18" charset="0"/>
              </a:rPr>
              <a:t>. Đánh giá được giá trị thẩm mĩ của một số yếu tố trong thơ như ngôn từ, cấu tứ, hình thức bài thơ thể hiện trong văn bản; nhận biết và phân tích được vai trò của yếu tố tượng trưng trong thơ.</a:t>
            </a:r>
          </a:p>
          <a:p>
            <a:pPr algn="l"/>
            <a:r>
              <a:rPr lang="vi-VN" sz="2400">
                <a:solidFill>
                  <a:srgbClr val="FFFF00"/>
                </a:solidFill>
                <a:latin typeface="Times New Roman" panose="02020603050405020304" pitchFamily="18" charset="0"/>
                <a:cs typeface="Times New Roman" panose="02020603050405020304" pitchFamily="18" charset="0"/>
              </a:rPr>
              <a:t>- </a:t>
            </a:r>
            <a:r>
              <a:rPr lang="vi-VN" sz="2400" b="0" i="0">
                <a:solidFill>
                  <a:srgbClr val="FFFF00"/>
                </a:solidFill>
                <a:effectLst/>
                <a:latin typeface="Times New Roman" panose="02020603050405020304" pitchFamily="18" charset="0"/>
                <a:cs typeface="Times New Roman" panose="02020603050405020304" pitchFamily="18" charset="0"/>
              </a:rPr>
              <a:t>Phân </a:t>
            </a:r>
            <a:r>
              <a:rPr lang="vi-VN" sz="2400" b="0" i="0" dirty="0">
                <a:solidFill>
                  <a:srgbClr val="FFFF00"/>
                </a:solidFill>
                <a:effectLst/>
                <a:latin typeface="Times New Roman" panose="02020603050405020304" pitchFamily="18" charset="0"/>
                <a:cs typeface="Times New Roman" panose="02020603050405020304" pitchFamily="18" charset="0"/>
              </a:rPr>
              <a:t>tích và đánh giá được tình cảm, cảm xúc và cảm hứng chủ đạo của người viết thể hiện qua văn bản thơ; phát hiện được các giá trị văn hóa, triết lí nhân sinh từ văn bản thơ.</a:t>
            </a:r>
          </a:p>
          <a:p>
            <a:pPr indent="0"/>
            <a:r>
              <a:rPr lang="en-US" sz="2400" b="1" dirty="0">
                <a:solidFill>
                  <a:srgbClr val="FFFF00"/>
                </a:solidFill>
                <a:latin typeface="Times New Roman" panose="02020603050405020304" pitchFamily="18" charset="0"/>
                <a:cs typeface="Times New Roman" panose="02020603050405020304" pitchFamily="18" charset="0"/>
              </a:rPr>
              <a:t>2. </a:t>
            </a:r>
            <a:r>
              <a:rPr lang="en-US" sz="2400" b="1" dirty="0" err="1">
                <a:solidFill>
                  <a:srgbClr val="FFFF00"/>
                </a:solidFill>
                <a:latin typeface="Times New Roman" panose="02020603050405020304" pitchFamily="18" charset="0"/>
                <a:cs typeface="Times New Roman" panose="02020603050405020304" pitchFamily="18" charset="0"/>
              </a:rPr>
              <a:t>Về</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năng</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lực</a:t>
            </a:r>
            <a:r>
              <a:rPr lang="en-US" sz="2400" b="1" dirty="0">
                <a:solidFill>
                  <a:srgbClr val="FFFF00"/>
                </a:solidFill>
                <a:latin typeface="Times New Roman" panose="02020603050405020304" pitchFamily="18" charset="0"/>
                <a:cs typeface="Times New Roman" panose="02020603050405020304" pitchFamily="18" charset="0"/>
              </a:rPr>
              <a:t>: </a:t>
            </a:r>
            <a:endParaRPr lang="en-US" sz="2400" b="0" dirty="0">
              <a:solidFill>
                <a:srgbClr val="FFFF00"/>
              </a:solidFill>
              <a:latin typeface="Times New Roman" panose="02020603050405020304" pitchFamily="18" charset="0"/>
              <a:cs typeface="Times New Roman" panose="02020603050405020304" pitchFamily="18" charset="0"/>
            </a:endParaRPr>
          </a:p>
          <a:p>
            <a:pPr indent="0"/>
            <a:r>
              <a:rPr lang="en-US" sz="2400" b="0" dirty="0">
                <a:solidFill>
                  <a:srgbClr val="FFFF00"/>
                </a:solidFill>
                <a:latin typeface="Times New Roman" panose="02020603050405020304" pitchFamily="18" charset="0"/>
                <a:cs typeface="Times New Roman" panose="02020603050405020304" pitchFamily="18" charset="0"/>
              </a:rPr>
              <a:t>- HS </a:t>
            </a:r>
            <a:r>
              <a:rPr lang="en-US" sz="2400" b="0" dirty="0" err="1">
                <a:solidFill>
                  <a:srgbClr val="FFFF00"/>
                </a:solidFill>
                <a:latin typeface="Times New Roman" panose="02020603050405020304" pitchFamily="18" charset="0"/>
                <a:cs typeface="Times New Roman" panose="02020603050405020304" pitchFamily="18" charset="0"/>
              </a:rPr>
              <a:t>cảm</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nhận</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được</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vẻ</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đẹp</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riêng</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của</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một</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bài</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thơ</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có</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yếu</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tố</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tượng</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trưng</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chỉ</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ra</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và</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phân</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tích</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được</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sự</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hiện</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diện</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của</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các</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yếu</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tố</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ấy</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trong</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bài</a:t>
            </a:r>
            <a:r>
              <a:rPr lang="en-US" sz="2400" b="0" dirty="0">
                <a:solidFill>
                  <a:srgbClr val="FFFF00"/>
                </a:solidFill>
                <a:latin typeface="Times New Roman" panose="02020603050405020304" pitchFamily="18" charset="0"/>
                <a:cs typeface="Times New Roman" panose="02020603050405020304" pitchFamily="18" charset="0"/>
              </a:rPr>
              <a:t> </a:t>
            </a:r>
            <a:r>
              <a:rPr lang="en-US" sz="2400" i="1" dirty="0">
                <a:solidFill>
                  <a:srgbClr val="FFFF00"/>
                </a:solidFill>
                <a:latin typeface="Times New Roman" panose="02020603050405020304" pitchFamily="18" charset="0"/>
                <a:cs typeface="Times New Roman" panose="02020603050405020304" pitchFamily="18" charset="0"/>
              </a:rPr>
              <a:t>Con </a:t>
            </a:r>
            <a:r>
              <a:rPr lang="en-US" sz="2400" i="1" dirty="0" err="1">
                <a:solidFill>
                  <a:srgbClr val="FFFF00"/>
                </a:solidFill>
                <a:latin typeface="Times New Roman" panose="02020603050405020304" pitchFamily="18" charset="0"/>
                <a:cs typeface="Times New Roman" panose="02020603050405020304" pitchFamily="18" charset="0"/>
              </a:rPr>
              <a:t>đường</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mùa</a:t>
            </a:r>
            <a:r>
              <a:rPr lang="en-US" sz="2400" i="1" dirty="0">
                <a:solidFill>
                  <a:srgbClr val="FFFF00"/>
                </a:solidFill>
                <a:latin typeface="Times New Roman" panose="02020603050405020304" pitchFamily="18" charset="0"/>
                <a:cs typeface="Times New Roman" panose="02020603050405020304" pitchFamily="18" charset="0"/>
              </a:rPr>
              <a:t> </a:t>
            </a:r>
            <a:r>
              <a:rPr lang="en-US" sz="2400" i="1" dirty="0" err="1">
                <a:solidFill>
                  <a:srgbClr val="FFFF00"/>
                </a:solidFill>
                <a:latin typeface="Times New Roman" panose="02020603050405020304" pitchFamily="18" charset="0"/>
                <a:cs typeface="Times New Roman" panose="02020603050405020304" pitchFamily="18" charset="0"/>
              </a:rPr>
              <a:t>đông</a:t>
            </a:r>
            <a:r>
              <a:rPr lang="en-US" sz="2400" b="0" dirty="0">
                <a:solidFill>
                  <a:srgbClr val="FFFF00"/>
                </a:solidFill>
                <a:latin typeface="Times New Roman" panose="02020603050405020304" pitchFamily="18" charset="0"/>
                <a:cs typeface="Times New Roman" panose="02020603050405020304" pitchFamily="18" charset="0"/>
              </a:rPr>
              <a:t>.</a:t>
            </a:r>
          </a:p>
          <a:p>
            <a:pPr indent="0"/>
            <a:r>
              <a:rPr lang="en-US" sz="2400" b="0" dirty="0">
                <a:solidFill>
                  <a:srgbClr val="FFFF00"/>
                </a:solidFill>
                <a:latin typeface="Times New Roman" panose="02020603050405020304" pitchFamily="18" charset="0"/>
                <a:cs typeface="Times New Roman" panose="02020603050405020304" pitchFamily="18" charset="0"/>
              </a:rPr>
              <a:t>- HS </a:t>
            </a:r>
            <a:r>
              <a:rPr lang="en-US" sz="2400" b="0" dirty="0" err="1">
                <a:solidFill>
                  <a:srgbClr val="FFFF00"/>
                </a:solidFill>
                <a:latin typeface="Times New Roman" panose="02020603050405020304" pitchFamily="18" charset="0"/>
                <a:cs typeface="Times New Roman" panose="02020603050405020304" pitchFamily="18" charset="0"/>
              </a:rPr>
              <a:t>phân</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tích</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được</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những</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đặc</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điểm</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của</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ngôn</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ngữ</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văn</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học</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thể</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hiện</a:t>
            </a:r>
            <a:r>
              <a:rPr lang="en-US" sz="2400" b="0" dirty="0">
                <a:solidFill>
                  <a:srgbClr val="FFFF00"/>
                </a:solidFill>
                <a:latin typeface="Times New Roman" panose="02020603050405020304" pitchFamily="18" charset="0"/>
                <a:cs typeface="Times New Roman" panose="02020603050405020304" pitchFamily="18" charset="0"/>
              </a:rPr>
              <a:t> qua </a:t>
            </a:r>
            <a:r>
              <a:rPr lang="en-US" sz="2400" b="0" dirty="0" err="1">
                <a:solidFill>
                  <a:srgbClr val="FFFF00"/>
                </a:solidFill>
                <a:latin typeface="Times New Roman" panose="02020603050405020304" pitchFamily="18" charset="0"/>
                <a:cs typeface="Times New Roman" panose="02020603050405020304" pitchFamily="18" charset="0"/>
              </a:rPr>
              <a:t>cách</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dùng</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từ</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ngữ</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và</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xây</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dựng</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hình</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ảnh</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trong</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bài</a:t>
            </a:r>
            <a:r>
              <a:rPr lang="en-US" sz="2400" b="0" dirty="0">
                <a:solidFill>
                  <a:srgbClr val="FFFF00"/>
                </a:solidFill>
                <a:latin typeface="Times New Roman" panose="02020603050405020304" pitchFamily="18" charset="0"/>
                <a:cs typeface="Times New Roman" panose="02020603050405020304" pitchFamily="18" charset="0"/>
              </a:rPr>
              <a:t> </a:t>
            </a:r>
            <a:r>
              <a:rPr lang="en-US" sz="2400" b="0" dirty="0" err="1">
                <a:solidFill>
                  <a:srgbClr val="FFFF00"/>
                </a:solidFill>
                <a:latin typeface="Times New Roman" panose="02020603050405020304" pitchFamily="18" charset="0"/>
                <a:cs typeface="Times New Roman" panose="02020603050405020304" pitchFamily="18" charset="0"/>
              </a:rPr>
              <a:t>thơ</a:t>
            </a:r>
            <a:r>
              <a:rPr lang="en-US" sz="2400" b="0" dirty="0">
                <a:solidFill>
                  <a:srgbClr val="FFFF00"/>
                </a:solidFill>
                <a:latin typeface="Times New Roman" panose="02020603050405020304" pitchFamily="18" charset="0"/>
                <a:cs typeface="Times New Roman" panose="02020603050405020304" pitchFamily="18" charset="0"/>
              </a:rPr>
              <a:t>..</a:t>
            </a:r>
            <a:endParaRPr lang="en-US" sz="2400" b="1" dirty="0">
              <a:solidFill>
                <a:srgbClr val="FFFF00"/>
              </a:solidFill>
              <a:latin typeface="Times New Roman" panose="02020603050405020304" pitchFamily="18" charset="0"/>
              <a:cs typeface="Times New Roman" panose="02020603050405020304" pitchFamily="18" charset="0"/>
            </a:endParaRPr>
          </a:p>
          <a:p>
            <a:pPr algn="l"/>
            <a:r>
              <a:rPr lang="en-US" sz="2400" b="1" dirty="0">
                <a:solidFill>
                  <a:srgbClr val="FFFF00"/>
                </a:solidFill>
                <a:latin typeface="Times New Roman" panose="02020603050405020304" pitchFamily="18" charset="0"/>
                <a:cs typeface="Times New Roman" panose="02020603050405020304" pitchFamily="18" charset="0"/>
              </a:rPr>
              <a:t>3. </a:t>
            </a:r>
            <a:r>
              <a:rPr lang="en-US" sz="2400" b="1" dirty="0" err="1">
                <a:solidFill>
                  <a:srgbClr val="FFFF00"/>
                </a:solidFill>
                <a:latin typeface="Times New Roman" panose="02020603050405020304" pitchFamily="18" charset="0"/>
                <a:cs typeface="Times New Roman" panose="02020603050405020304" pitchFamily="18" charset="0"/>
              </a:rPr>
              <a:t>Về</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phẩm</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chất</a:t>
            </a:r>
            <a:r>
              <a:rPr lang="en-US" sz="2400" b="1" dirty="0">
                <a:solidFill>
                  <a:srgbClr val="FFFF00"/>
                </a:solidFill>
                <a:latin typeface="Times New Roman" panose="02020603050405020304" pitchFamily="18" charset="0"/>
                <a:cs typeface="Times New Roman" panose="02020603050405020304" pitchFamily="18" charset="0"/>
              </a:rPr>
              <a:t>: </a:t>
            </a:r>
            <a:r>
              <a:rPr lang="vi-VN" sz="2400" b="0" i="0" dirty="0">
                <a:solidFill>
                  <a:srgbClr val="FFFF00"/>
                </a:solidFill>
                <a:effectLst/>
                <a:latin typeface="Times New Roman" panose="02020603050405020304" pitchFamily="18" charset="0"/>
                <a:cs typeface="Times New Roman" panose="02020603050405020304" pitchFamily="18" charset="0"/>
              </a:rPr>
              <a:t>- Biết sống hòa đồng với con người, thiên nhiên; biết trân trọng những nỗi buồn trong sáng vốn thể hiện tình cảm gắn bó sâu nặng với cuộc đời.</a:t>
            </a:r>
          </a:p>
        </p:txBody>
      </p:sp>
    </p:spTree>
  </p:cSld>
  <p:clrMapOvr>
    <a:masterClrMapping/>
  </p:clrMapOvr>
  <p:transition spd="slow" advClick="0">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1716452" y="3475772"/>
            <a:ext cx="7804086" cy="2246769"/>
          </a:xfrm>
          <a:prstGeom prst="rect">
            <a:avLst/>
          </a:prstGeom>
          <a:solidFill>
            <a:srgbClr val="FFFFFF"/>
          </a:solidFill>
        </p:spPr>
        <p:txBody>
          <a:bodyPr wrap="square">
            <a:spAutoFit/>
          </a:bodyPr>
          <a:lstStyle/>
          <a:p>
            <a:r>
              <a:rPr lang="en-US" sz="2800" dirty="0" err="1">
                <a:solidFill>
                  <a:srgbClr val="FF0000"/>
                </a:solidFill>
              </a:rPr>
              <a:t>Em</a:t>
            </a:r>
            <a:r>
              <a:rPr lang="en-US" sz="2800" dirty="0">
                <a:solidFill>
                  <a:srgbClr val="FF0000"/>
                </a:solidFill>
              </a:rPr>
              <a:t> </a:t>
            </a:r>
            <a:r>
              <a:rPr lang="en-US" sz="2800" dirty="0" err="1">
                <a:solidFill>
                  <a:srgbClr val="FF0000"/>
                </a:solidFill>
              </a:rPr>
              <a:t>hãy</a:t>
            </a:r>
            <a:r>
              <a:rPr lang="en-US" sz="2800" dirty="0">
                <a:solidFill>
                  <a:srgbClr val="FF0000"/>
                </a:solidFill>
              </a:rPr>
              <a:t> </a:t>
            </a:r>
            <a:r>
              <a:rPr lang="en-US" sz="2800" dirty="0" err="1">
                <a:solidFill>
                  <a:srgbClr val="FF0000"/>
                </a:solidFill>
              </a:rPr>
              <a:t>đọc</a:t>
            </a:r>
            <a:r>
              <a:rPr lang="en-US" sz="2800" dirty="0">
                <a:solidFill>
                  <a:srgbClr val="FF0000"/>
                </a:solidFill>
              </a:rPr>
              <a:t> </a:t>
            </a:r>
            <a:r>
              <a:rPr lang="en-US" sz="2800" dirty="0" err="1">
                <a:solidFill>
                  <a:srgbClr val="FF0000"/>
                </a:solidFill>
              </a:rPr>
              <a:t>văn</a:t>
            </a:r>
            <a:r>
              <a:rPr lang="en-US" sz="2800" dirty="0">
                <a:solidFill>
                  <a:srgbClr val="FF0000"/>
                </a:solidFill>
              </a:rPr>
              <a:t> </a:t>
            </a:r>
            <a:r>
              <a:rPr lang="en-US" sz="2800" dirty="0" err="1">
                <a:solidFill>
                  <a:srgbClr val="FF0000"/>
                </a:solidFill>
              </a:rPr>
              <a:t>bản</a:t>
            </a:r>
            <a:r>
              <a:rPr lang="en-US" sz="2800" dirty="0">
                <a:solidFill>
                  <a:srgbClr val="FF0000"/>
                </a:solidFill>
              </a:rPr>
              <a:t> </a:t>
            </a:r>
            <a:r>
              <a:rPr lang="en-US" sz="2800" dirty="0" err="1">
                <a:solidFill>
                  <a:srgbClr val="FF0000"/>
                </a:solidFill>
              </a:rPr>
              <a:t>và</a:t>
            </a:r>
            <a:endParaRPr lang="en-US" sz="2800" dirty="0">
              <a:solidFill>
                <a:srgbClr val="FF0000"/>
              </a:solidFill>
            </a:endParaRPr>
          </a:p>
          <a:p>
            <a:r>
              <a:rPr lang="en-US" sz="2800" dirty="0">
                <a:solidFill>
                  <a:srgbClr val="FF0000"/>
                </a:solidFill>
              </a:rPr>
              <a:t>- </a:t>
            </a:r>
            <a:r>
              <a:rPr lang="en-US" sz="2800" i="1" dirty="0" err="1">
                <a:solidFill>
                  <a:srgbClr val="FF0000"/>
                </a:solidFill>
              </a:rPr>
              <a:t>nhận</a:t>
            </a:r>
            <a:r>
              <a:rPr lang="en-US" sz="2800" i="1" dirty="0">
                <a:solidFill>
                  <a:srgbClr val="FF0000"/>
                </a:solidFill>
              </a:rPr>
              <a:t> </a:t>
            </a:r>
            <a:r>
              <a:rPr lang="en-US" sz="2800" i="1" dirty="0" err="1">
                <a:solidFill>
                  <a:srgbClr val="FF0000"/>
                </a:solidFill>
              </a:rPr>
              <a:t>xét</a:t>
            </a:r>
            <a:r>
              <a:rPr lang="en-US" sz="2800" i="1" dirty="0">
                <a:solidFill>
                  <a:srgbClr val="FF0000"/>
                </a:solidFill>
              </a:rPr>
              <a:t> </a:t>
            </a:r>
            <a:r>
              <a:rPr lang="en-US" sz="2800" i="1" dirty="0" err="1">
                <a:solidFill>
                  <a:srgbClr val="FF0000"/>
                </a:solidFill>
              </a:rPr>
              <a:t>về</a:t>
            </a:r>
            <a:r>
              <a:rPr lang="en-US" sz="2800" i="1" dirty="0">
                <a:solidFill>
                  <a:srgbClr val="FF0000"/>
                </a:solidFill>
              </a:rPr>
              <a:t> </a:t>
            </a:r>
            <a:r>
              <a:rPr lang="en-US" sz="2800" i="1" dirty="0" err="1">
                <a:solidFill>
                  <a:srgbClr val="FF0000"/>
                </a:solidFill>
              </a:rPr>
              <a:t>những</a:t>
            </a:r>
            <a:r>
              <a:rPr lang="en-US" sz="2800" i="1" dirty="0">
                <a:solidFill>
                  <a:srgbClr val="FF0000"/>
                </a:solidFill>
              </a:rPr>
              <a:t> </a:t>
            </a:r>
            <a:r>
              <a:rPr lang="en-US" sz="2800" i="1" dirty="0" err="1">
                <a:solidFill>
                  <a:srgbClr val="FF0000"/>
                </a:solidFill>
              </a:rPr>
              <a:t>hình</a:t>
            </a:r>
            <a:r>
              <a:rPr lang="en-US" sz="2800" i="1" dirty="0">
                <a:solidFill>
                  <a:srgbClr val="FF0000"/>
                </a:solidFill>
              </a:rPr>
              <a:t> </a:t>
            </a:r>
            <a:r>
              <a:rPr lang="en-US" sz="2800" i="1" dirty="0" err="1">
                <a:solidFill>
                  <a:srgbClr val="FF0000"/>
                </a:solidFill>
              </a:rPr>
              <a:t>tượng</a:t>
            </a:r>
            <a:r>
              <a:rPr lang="en-US" sz="2800" i="1" dirty="0">
                <a:solidFill>
                  <a:srgbClr val="FF0000"/>
                </a:solidFill>
              </a:rPr>
              <a:t> </a:t>
            </a:r>
            <a:r>
              <a:rPr lang="en-US" sz="2800" i="1" dirty="0" err="1">
                <a:solidFill>
                  <a:srgbClr val="FF0000"/>
                </a:solidFill>
              </a:rPr>
              <a:t>thơ</a:t>
            </a:r>
            <a:r>
              <a:rPr lang="en-US" sz="2800" i="1" dirty="0">
                <a:solidFill>
                  <a:srgbClr val="FF0000"/>
                </a:solidFill>
              </a:rPr>
              <a:t> </a:t>
            </a:r>
            <a:r>
              <a:rPr lang="en-US" sz="2800" i="1" dirty="0" err="1">
                <a:solidFill>
                  <a:srgbClr val="FF0000"/>
                </a:solidFill>
              </a:rPr>
              <a:t>được</a:t>
            </a:r>
            <a:r>
              <a:rPr lang="en-US" sz="2800" i="1" dirty="0">
                <a:solidFill>
                  <a:srgbClr val="FF0000"/>
                </a:solidFill>
              </a:rPr>
              <a:t> </a:t>
            </a:r>
            <a:r>
              <a:rPr lang="en-US" sz="2800" i="1" dirty="0" err="1">
                <a:solidFill>
                  <a:srgbClr val="FF0000"/>
                </a:solidFill>
              </a:rPr>
              <a:t>điểm</a:t>
            </a:r>
            <a:r>
              <a:rPr lang="en-US" sz="2800" i="1" dirty="0">
                <a:solidFill>
                  <a:srgbClr val="FF0000"/>
                </a:solidFill>
              </a:rPr>
              <a:t> </a:t>
            </a:r>
            <a:r>
              <a:rPr lang="en-US" sz="2800" i="1" dirty="0" err="1">
                <a:solidFill>
                  <a:srgbClr val="FF0000"/>
                </a:solidFill>
              </a:rPr>
              <a:t>lại</a:t>
            </a:r>
            <a:r>
              <a:rPr lang="en-US" sz="2800" i="1" dirty="0">
                <a:solidFill>
                  <a:srgbClr val="FF0000"/>
                </a:solidFill>
              </a:rPr>
              <a:t> </a:t>
            </a:r>
            <a:r>
              <a:rPr lang="en-US" sz="2800" i="1" dirty="0" err="1">
                <a:solidFill>
                  <a:srgbClr val="FF0000"/>
                </a:solidFill>
              </a:rPr>
              <a:t>trong</a:t>
            </a:r>
            <a:r>
              <a:rPr lang="en-US" sz="2800" i="1" dirty="0">
                <a:solidFill>
                  <a:srgbClr val="FF0000"/>
                </a:solidFill>
              </a:rPr>
              <a:t> </a:t>
            </a:r>
            <a:r>
              <a:rPr lang="en-US" sz="2800" i="1" dirty="0" err="1">
                <a:solidFill>
                  <a:srgbClr val="FF0000"/>
                </a:solidFill>
              </a:rPr>
              <a:t>khổ</a:t>
            </a:r>
            <a:r>
              <a:rPr lang="en-US" sz="2800" i="1" dirty="0">
                <a:solidFill>
                  <a:srgbClr val="FF0000"/>
                </a:solidFill>
              </a:rPr>
              <a:t> </a:t>
            </a:r>
            <a:r>
              <a:rPr lang="en-US" sz="2800" i="1" dirty="0" err="1">
                <a:solidFill>
                  <a:srgbClr val="FF0000"/>
                </a:solidFill>
              </a:rPr>
              <a:t>thơ</a:t>
            </a:r>
            <a:r>
              <a:rPr lang="en-US" sz="2800" i="1" dirty="0">
                <a:solidFill>
                  <a:srgbClr val="FF0000"/>
                </a:solidFill>
              </a:rPr>
              <a:t> </a:t>
            </a:r>
            <a:r>
              <a:rPr lang="en-US" sz="2800" i="1" dirty="0" err="1">
                <a:solidFill>
                  <a:srgbClr val="FF0000"/>
                </a:solidFill>
              </a:rPr>
              <a:t>cuối</a:t>
            </a:r>
            <a:r>
              <a:rPr lang="en-US" sz="2800" i="1" dirty="0">
                <a:solidFill>
                  <a:srgbClr val="FF0000"/>
                </a:solidFill>
              </a:rPr>
              <a:t>. </a:t>
            </a:r>
          </a:p>
          <a:p>
            <a:r>
              <a:rPr lang="en-US" sz="2800" i="1" dirty="0">
                <a:solidFill>
                  <a:srgbClr val="FF0000"/>
                </a:solidFill>
              </a:rPr>
              <a:t>- chia </a:t>
            </a:r>
            <a:r>
              <a:rPr lang="en-US" sz="2800" i="1" dirty="0" err="1">
                <a:solidFill>
                  <a:srgbClr val="FF0000"/>
                </a:solidFill>
              </a:rPr>
              <a:t>sẻ</a:t>
            </a:r>
            <a:r>
              <a:rPr lang="en-US" sz="2800" i="1" dirty="0">
                <a:solidFill>
                  <a:srgbClr val="FF0000"/>
                </a:solidFill>
              </a:rPr>
              <a:t> </a:t>
            </a:r>
            <a:r>
              <a:rPr lang="en-US" sz="2800" i="1" dirty="0" err="1">
                <a:solidFill>
                  <a:srgbClr val="FF0000"/>
                </a:solidFill>
              </a:rPr>
              <a:t>suy</a:t>
            </a:r>
            <a:r>
              <a:rPr lang="en-US" sz="2800" i="1" dirty="0">
                <a:solidFill>
                  <a:srgbClr val="FF0000"/>
                </a:solidFill>
              </a:rPr>
              <a:t> </a:t>
            </a:r>
            <a:r>
              <a:rPr lang="en-US" sz="2800" i="1" dirty="0" err="1">
                <a:solidFill>
                  <a:srgbClr val="FF0000"/>
                </a:solidFill>
              </a:rPr>
              <a:t>nghĩ</a:t>
            </a:r>
            <a:r>
              <a:rPr lang="en-US" sz="2800" i="1" dirty="0">
                <a:solidFill>
                  <a:srgbClr val="FF0000"/>
                </a:solidFill>
              </a:rPr>
              <a:t> </a:t>
            </a:r>
            <a:r>
              <a:rPr lang="en-US" sz="2800" i="1" dirty="0" err="1">
                <a:solidFill>
                  <a:srgbClr val="FF0000"/>
                </a:solidFill>
              </a:rPr>
              <a:t>về</a:t>
            </a:r>
            <a:r>
              <a:rPr lang="en-US" sz="2800" i="1" dirty="0">
                <a:solidFill>
                  <a:srgbClr val="FF0000"/>
                </a:solidFill>
              </a:rPr>
              <a:t> </a:t>
            </a:r>
            <a:r>
              <a:rPr lang="en-US" sz="2800" i="1" dirty="0" err="1">
                <a:solidFill>
                  <a:srgbClr val="FF0000"/>
                </a:solidFill>
              </a:rPr>
              <a:t>cách</a:t>
            </a:r>
            <a:r>
              <a:rPr lang="en-US" sz="2800" i="1" dirty="0">
                <a:solidFill>
                  <a:srgbClr val="FF0000"/>
                </a:solidFill>
              </a:rPr>
              <a:t> </a:t>
            </a:r>
            <a:r>
              <a:rPr lang="en-US" sz="2800" i="1" dirty="0" err="1">
                <a:solidFill>
                  <a:srgbClr val="FF0000"/>
                </a:solidFill>
              </a:rPr>
              <a:t>lấy</a:t>
            </a:r>
            <a:r>
              <a:rPr lang="en-US" sz="2800" i="1" dirty="0">
                <a:solidFill>
                  <a:srgbClr val="FF0000"/>
                </a:solidFill>
              </a:rPr>
              <a:t> </a:t>
            </a:r>
            <a:r>
              <a:rPr lang="en-US" sz="2800" i="1" dirty="0" err="1">
                <a:solidFill>
                  <a:srgbClr val="FF0000"/>
                </a:solidFill>
              </a:rPr>
              <a:t>lại</a:t>
            </a:r>
            <a:r>
              <a:rPr lang="en-US" sz="2800" i="1" dirty="0">
                <a:solidFill>
                  <a:srgbClr val="FF0000"/>
                </a:solidFill>
              </a:rPr>
              <a:t> </a:t>
            </a:r>
            <a:r>
              <a:rPr lang="en-US" sz="2800" i="1" dirty="0" err="1">
                <a:solidFill>
                  <a:srgbClr val="FF0000"/>
                </a:solidFill>
              </a:rPr>
              <a:t>cảm</a:t>
            </a:r>
            <a:r>
              <a:rPr lang="en-US" sz="2800" i="1" dirty="0">
                <a:solidFill>
                  <a:srgbClr val="FF0000"/>
                </a:solidFill>
              </a:rPr>
              <a:t> </a:t>
            </a:r>
            <a:r>
              <a:rPr lang="en-US" sz="2800" i="1" dirty="0" err="1">
                <a:solidFill>
                  <a:srgbClr val="FF0000"/>
                </a:solidFill>
              </a:rPr>
              <a:t>giác</a:t>
            </a:r>
            <a:r>
              <a:rPr lang="en-US" sz="2800" i="1" dirty="0">
                <a:solidFill>
                  <a:srgbClr val="FF0000"/>
                </a:solidFill>
              </a:rPr>
              <a:t> </a:t>
            </a:r>
            <a:r>
              <a:rPr lang="en-US" sz="2800" i="1" dirty="0" err="1">
                <a:solidFill>
                  <a:srgbClr val="FF0000"/>
                </a:solidFill>
              </a:rPr>
              <a:t>bình</a:t>
            </a:r>
            <a:r>
              <a:rPr lang="en-US" sz="2800" i="1" dirty="0">
                <a:solidFill>
                  <a:srgbClr val="FF0000"/>
                </a:solidFill>
              </a:rPr>
              <a:t> </a:t>
            </a:r>
            <a:r>
              <a:rPr lang="en-US" sz="2800" i="1" dirty="0" err="1">
                <a:solidFill>
                  <a:srgbClr val="FF0000"/>
                </a:solidFill>
              </a:rPr>
              <a:t>yên</a:t>
            </a:r>
            <a:r>
              <a:rPr lang="en-US" sz="2800" i="1" dirty="0">
                <a:solidFill>
                  <a:srgbClr val="FF0000"/>
                </a:solidFill>
              </a:rPr>
              <a:t> </a:t>
            </a:r>
            <a:r>
              <a:rPr lang="en-US" sz="2800" i="1" dirty="0" err="1">
                <a:solidFill>
                  <a:srgbClr val="FF0000"/>
                </a:solidFill>
              </a:rPr>
              <a:t>trên</a:t>
            </a:r>
            <a:r>
              <a:rPr lang="en-US" sz="2800" i="1" dirty="0">
                <a:solidFill>
                  <a:srgbClr val="FF0000"/>
                </a:solidFill>
              </a:rPr>
              <a:t> </a:t>
            </a:r>
            <a:r>
              <a:rPr lang="en-US" sz="2800" i="1" dirty="0" err="1">
                <a:solidFill>
                  <a:srgbClr val="FF0000"/>
                </a:solidFill>
              </a:rPr>
              <a:t>những</a:t>
            </a:r>
            <a:r>
              <a:rPr lang="en-US" sz="2800" i="1" dirty="0">
                <a:solidFill>
                  <a:srgbClr val="FF0000"/>
                </a:solidFill>
              </a:rPr>
              <a:t> “con </a:t>
            </a:r>
            <a:r>
              <a:rPr lang="en-US" sz="2800" i="1" dirty="0" err="1">
                <a:solidFill>
                  <a:srgbClr val="FF0000"/>
                </a:solidFill>
              </a:rPr>
              <a:t>đường</a:t>
            </a:r>
            <a:r>
              <a:rPr lang="en-US" sz="2800" i="1" dirty="0">
                <a:solidFill>
                  <a:srgbClr val="FF0000"/>
                </a:solidFill>
              </a:rPr>
              <a:t> </a:t>
            </a:r>
            <a:r>
              <a:rPr lang="en-US" sz="2800" i="1" dirty="0" err="1">
                <a:solidFill>
                  <a:srgbClr val="FF0000"/>
                </a:solidFill>
              </a:rPr>
              <a:t>mùa</a:t>
            </a:r>
            <a:r>
              <a:rPr lang="en-US" sz="2800" i="1" dirty="0">
                <a:solidFill>
                  <a:srgbClr val="FF0000"/>
                </a:solidFill>
              </a:rPr>
              <a:t> </a:t>
            </a:r>
            <a:r>
              <a:rPr lang="en-US" sz="2800" i="1" dirty="0" err="1">
                <a:solidFill>
                  <a:srgbClr val="FF0000"/>
                </a:solidFill>
              </a:rPr>
              <a:t>đông</a:t>
            </a:r>
            <a:r>
              <a:rPr lang="en-US" sz="2800" i="1" dirty="0">
                <a:solidFill>
                  <a:srgbClr val="FF0000"/>
                </a:solidFill>
              </a:rPr>
              <a:t>” </a:t>
            </a:r>
            <a:r>
              <a:rPr lang="en-US" sz="2800" i="1" dirty="0" err="1">
                <a:solidFill>
                  <a:srgbClr val="FF0000"/>
                </a:solidFill>
              </a:rPr>
              <a:t>trong</a:t>
            </a:r>
            <a:r>
              <a:rPr lang="en-US" sz="2800" i="1" dirty="0">
                <a:solidFill>
                  <a:srgbClr val="FF0000"/>
                </a:solidFill>
              </a:rPr>
              <a:t> </a:t>
            </a:r>
            <a:r>
              <a:rPr lang="en-US" sz="2800" i="1" dirty="0" err="1">
                <a:solidFill>
                  <a:srgbClr val="FF0000"/>
                </a:solidFill>
              </a:rPr>
              <a:t>cuộc</a:t>
            </a:r>
            <a:r>
              <a:rPr lang="en-US" sz="2800" i="1" dirty="0">
                <a:solidFill>
                  <a:srgbClr val="FF0000"/>
                </a:solidFill>
              </a:rPr>
              <a:t> </a:t>
            </a:r>
            <a:r>
              <a:rPr lang="en-US" sz="2800" i="1" dirty="0" err="1">
                <a:solidFill>
                  <a:srgbClr val="FF0000"/>
                </a:solidFill>
              </a:rPr>
              <a:t>đời</a:t>
            </a:r>
            <a:r>
              <a:rPr lang="en-US" sz="2800" i="1" dirty="0">
                <a:solidFill>
                  <a:srgbClr val="FF0000"/>
                </a:solidFill>
              </a:rPr>
              <a:t>.</a:t>
            </a:r>
            <a:endParaRPr lang="en-US" sz="2800" dirty="0">
              <a:solidFill>
                <a:srgbClr val="FF0000"/>
              </a:solidFill>
            </a:endParaRPr>
          </a:p>
        </p:txBody>
      </p:sp>
      <p:sp>
        <p:nvSpPr>
          <p:cNvPr id="7" name="Google Shape;227;p32"/>
          <p:cNvSpPr txBox="1"/>
          <p:nvPr/>
        </p:nvSpPr>
        <p:spPr>
          <a:xfrm>
            <a:off x="523240" y="2280230"/>
            <a:ext cx="11226800" cy="974747"/>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2.3.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vững</a:t>
            </a:r>
            <a:r>
              <a:rPr lang="en-US" sz="2800" b="1" dirty="0">
                <a:solidFill>
                  <a:srgbClr val="0000CC"/>
                </a:solidFill>
                <a:latin typeface="Times New Roman" panose="02020603050405020304" pitchFamily="18" charset="0"/>
                <a:cs typeface="Times New Roman" panose="02020603050405020304" pitchFamily="18" charset="0"/>
              </a:rPr>
              <a:t> b</a:t>
            </a:r>
            <a:r>
              <a:rPr lang="vi-VN" sz="2800" b="1" dirty="0">
                <a:solidFill>
                  <a:srgbClr val="0000CC"/>
                </a:solidFill>
                <a:latin typeface="Times New Roman" panose="02020603050405020304" pitchFamily="18" charset="0"/>
                <a:cs typeface="Times New Roman" panose="02020603050405020304" pitchFamily="18" charset="0"/>
              </a:rPr>
              <a:t>ước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tựa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ý </a:t>
            </a:r>
            <a:r>
              <a:rPr lang="en-US" sz="2800" b="1" dirty="0" err="1">
                <a:solidFill>
                  <a:srgbClr val="0000CC"/>
                </a:solidFill>
                <a:latin typeface="Times New Roman" panose="02020603050405020304" pitchFamily="18" charset="0"/>
                <a:cs typeface="Times New Roman" panose="02020603050405020304" pitchFamily="18" charset="0"/>
              </a:rPr>
              <a:t>thức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về</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mệnh</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716916" y="3291902"/>
            <a:ext cx="7804086" cy="3539430"/>
          </a:xfrm>
          <a:prstGeom prst="rect">
            <a:avLst/>
          </a:prstGeom>
          <a:solidFill>
            <a:srgbClr val="FFFFFF"/>
          </a:solidFill>
        </p:spPr>
        <p:txBody>
          <a:bodyPr wrap="square">
            <a:spAutoFit/>
          </a:bodyPr>
          <a:lstStyle/>
          <a:p>
            <a:r>
              <a:rPr lang="en-US" sz="2800" dirty="0"/>
              <a:t>- </a:t>
            </a:r>
            <a:r>
              <a:rPr lang="en-US" sz="2800" dirty="0" err="1"/>
              <a:t>Những</a:t>
            </a:r>
            <a:r>
              <a:rPr lang="en-US" sz="2800" dirty="0"/>
              <a:t> </a:t>
            </a:r>
            <a:r>
              <a:rPr lang="en-US" sz="2800" dirty="0" err="1"/>
              <a:t>hình</a:t>
            </a:r>
            <a:r>
              <a:rPr lang="en-US" sz="2800" dirty="0"/>
              <a:t> </a:t>
            </a:r>
            <a:r>
              <a:rPr lang="en-US" sz="2800" dirty="0" err="1"/>
              <a:t>tượng</a:t>
            </a:r>
            <a:r>
              <a:rPr lang="en-US" sz="2800" dirty="0"/>
              <a:t> </a:t>
            </a:r>
            <a:r>
              <a:rPr lang="en-US" sz="2800" dirty="0" err="1"/>
              <a:t>thơ</a:t>
            </a:r>
            <a:r>
              <a:rPr lang="en-US" sz="2800" dirty="0"/>
              <a:t> </a:t>
            </a:r>
            <a:r>
              <a:rPr lang="en-US" sz="2800" dirty="0" err="1"/>
              <a:t>được</a:t>
            </a:r>
            <a:r>
              <a:rPr lang="en-US" sz="2800" dirty="0"/>
              <a:t> </a:t>
            </a:r>
            <a:r>
              <a:rPr lang="en-US" sz="2800" dirty="0" err="1"/>
              <a:t>điểm</a:t>
            </a:r>
            <a:r>
              <a:rPr lang="en-US" sz="2800" dirty="0"/>
              <a:t> </a:t>
            </a:r>
            <a:r>
              <a:rPr lang="en-US" sz="2800" dirty="0" err="1"/>
              <a:t>lại</a:t>
            </a:r>
            <a:r>
              <a:rPr lang="en-US" sz="2800" dirty="0"/>
              <a:t>:</a:t>
            </a:r>
          </a:p>
          <a:p>
            <a:r>
              <a:rPr lang="en-US" sz="2800" dirty="0"/>
              <a:t>+ </a:t>
            </a:r>
            <a:r>
              <a:rPr lang="en-US" sz="2800" dirty="0" err="1"/>
              <a:t>Nhi</a:t>
            </a:r>
            <a:r>
              <a:rPr lang="en-US" sz="2800" dirty="0"/>
              <a:t> – </a:t>
            </a:r>
            <a:r>
              <a:rPr lang="en-US" sz="2800" dirty="0" err="1"/>
              <a:t>na</a:t>
            </a:r>
            <a:r>
              <a:rPr lang="en-US" sz="2800" dirty="0"/>
              <a:t>: </a:t>
            </a:r>
            <a:r>
              <a:rPr lang="en-US" sz="2800" dirty="0" err="1"/>
              <a:t>người</a:t>
            </a:r>
            <a:r>
              <a:rPr lang="en-US" sz="2800" dirty="0"/>
              <a:t> </a:t>
            </a:r>
            <a:r>
              <a:rPr lang="en-US" sz="2800" dirty="0" err="1"/>
              <a:t>luôn</a:t>
            </a:r>
            <a:r>
              <a:rPr lang="en-US" sz="2800" dirty="0"/>
              <a:t> </a:t>
            </a:r>
            <a:r>
              <a:rPr lang="en-US" sz="2800" dirty="0" err="1"/>
              <a:t>đồng</a:t>
            </a:r>
            <a:r>
              <a:rPr lang="en-US" sz="2800" dirty="0"/>
              <a:t> </a:t>
            </a:r>
            <a:r>
              <a:rPr lang="en-US" sz="2800" dirty="0" err="1"/>
              <a:t>hành</a:t>
            </a:r>
            <a:r>
              <a:rPr lang="en-US" sz="2800" dirty="0"/>
              <a:t> </a:t>
            </a:r>
            <a:r>
              <a:rPr lang="en-US" sz="2800" dirty="0" err="1"/>
              <a:t>cùng</a:t>
            </a:r>
            <a:r>
              <a:rPr lang="en-US" sz="2800" dirty="0"/>
              <a:t> </a:t>
            </a:r>
            <a:r>
              <a:rPr lang="en-US" sz="2800" dirty="0" err="1"/>
              <a:t>lữ</a:t>
            </a:r>
            <a:r>
              <a:rPr lang="en-US" sz="2800" dirty="0"/>
              <a:t> </a:t>
            </a:r>
            <a:r>
              <a:rPr lang="en-US" sz="2800" dirty="0" err="1"/>
              <a:t>khách</a:t>
            </a:r>
            <a:r>
              <a:rPr lang="en-US" sz="2800" dirty="0"/>
              <a:t> – </a:t>
            </a:r>
            <a:r>
              <a:rPr lang="en-US" sz="2800" dirty="0" err="1"/>
              <a:t>là</a:t>
            </a:r>
            <a:r>
              <a:rPr lang="en-US" sz="2800" dirty="0"/>
              <a:t> </a:t>
            </a:r>
            <a:r>
              <a:rPr lang="en-US" sz="2800" dirty="0" err="1"/>
              <a:t>điểm</a:t>
            </a:r>
            <a:r>
              <a:rPr lang="en-US" sz="2800" dirty="0"/>
              <a:t> </a:t>
            </a:r>
            <a:r>
              <a:rPr lang="en-US" sz="2800" dirty="0" err="1"/>
              <a:t>tựa</a:t>
            </a:r>
            <a:r>
              <a:rPr lang="en-US" sz="2800" dirty="0"/>
              <a:t> </a:t>
            </a:r>
            <a:r>
              <a:rPr lang="en-US" sz="2800" dirty="0" err="1"/>
              <a:t>tình</a:t>
            </a:r>
            <a:r>
              <a:rPr lang="en-US" sz="2800" dirty="0"/>
              <a:t> </a:t>
            </a:r>
            <a:r>
              <a:rPr lang="en-US" sz="2800" dirty="0" err="1"/>
              <a:t>yêu</a:t>
            </a:r>
            <a:r>
              <a:rPr lang="en-US" sz="2800" dirty="0"/>
              <a:t>.</a:t>
            </a:r>
          </a:p>
          <a:p>
            <a:r>
              <a:rPr lang="en-US" sz="2800" dirty="0"/>
              <a:t>+ con </a:t>
            </a:r>
            <a:r>
              <a:rPr lang="en-US" sz="2800" dirty="0" err="1"/>
              <a:t>đường</a:t>
            </a:r>
            <a:r>
              <a:rPr lang="en-US" sz="2800" dirty="0"/>
              <a:t> – </a:t>
            </a:r>
            <a:r>
              <a:rPr lang="en-US" sz="2800" dirty="0" err="1"/>
              <a:t>của</a:t>
            </a:r>
            <a:r>
              <a:rPr lang="en-US" sz="2800" dirty="0"/>
              <a:t> </a:t>
            </a:r>
            <a:r>
              <a:rPr lang="en-US" sz="2800" dirty="0" err="1"/>
              <a:t>tôi</a:t>
            </a:r>
            <a:r>
              <a:rPr lang="en-US" sz="2800" dirty="0"/>
              <a:t>: </a:t>
            </a:r>
            <a:r>
              <a:rPr lang="en-US" sz="2800" dirty="0" err="1"/>
              <a:t>sự</a:t>
            </a:r>
            <a:r>
              <a:rPr lang="en-US" sz="2800" dirty="0"/>
              <a:t> </a:t>
            </a:r>
            <a:r>
              <a:rPr lang="en-US" sz="2800" dirty="0" err="1"/>
              <a:t>gắn</a:t>
            </a:r>
            <a:r>
              <a:rPr lang="en-US" sz="2800" dirty="0"/>
              <a:t> </a:t>
            </a:r>
            <a:r>
              <a:rPr lang="en-US" sz="2800" dirty="0" err="1"/>
              <a:t>bó</a:t>
            </a:r>
            <a:r>
              <a:rPr lang="en-US" sz="2800" dirty="0"/>
              <a:t> </a:t>
            </a:r>
            <a:r>
              <a:rPr lang="en-US" sz="2800" dirty="0" err="1"/>
              <a:t>mật</a:t>
            </a:r>
            <a:r>
              <a:rPr lang="en-US" sz="2800" dirty="0"/>
              <a:t> </a:t>
            </a:r>
            <a:r>
              <a:rPr lang="en-US" sz="2800" dirty="0" err="1"/>
              <a:t>thiết</a:t>
            </a:r>
            <a:r>
              <a:rPr lang="en-US" sz="2800" dirty="0"/>
              <a:t> </a:t>
            </a:r>
            <a:r>
              <a:rPr lang="en-US" sz="2800" dirty="0" err="1"/>
              <a:t>giữa</a:t>
            </a:r>
            <a:r>
              <a:rPr lang="en-US" sz="2800" dirty="0"/>
              <a:t> NVTT </a:t>
            </a:r>
            <a:r>
              <a:rPr lang="en-US" sz="2800" dirty="0" err="1"/>
              <a:t>và</a:t>
            </a:r>
            <a:r>
              <a:rPr lang="en-US" sz="2800" dirty="0"/>
              <a:t> con </a:t>
            </a:r>
            <a:r>
              <a:rPr lang="en-US" sz="2800" dirty="0" err="1"/>
              <a:t>đường</a:t>
            </a:r>
            <a:endParaRPr lang="en-US" sz="2800" dirty="0"/>
          </a:p>
          <a:p>
            <a:r>
              <a:rPr lang="en-US" sz="2800" dirty="0"/>
              <a:t>+ </a:t>
            </a:r>
            <a:r>
              <a:rPr lang="en-US" sz="2800" dirty="0" err="1"/>
              <a:t>Hình</a:t>
            </a:r>
            <a:r>
              <a:rPr lang="en-US" sz="2800" dirty="0"/>
              <a:t> </a:t>
            </a:r>
            <a:r>
              <a:rPr lang="en-US" sz="2800" dirty="0" err="1"/>
              <a:t>ảnh</a:t>
            </a:r>
            <a:r>
              <a:rPr lang="en-US" sz="2800" dirty="0"/>
              <a:t> </a:t>
            </a:r>
            <a:r>
              <a:rPr lang="en-US" sz="2800" dirty="0" err="1"/>
              <a:t>chiếc</a:t>
            </a:r>
            <a:r>
              <a:rPr lang="en-US" sz="2800" dirty="0"/>
              <a:t> </a:t>
            </a:r>
            <a:r>
              <a:rPr lang="en-US" sz="2800" dirty="0" err="1"/>
              <a:t>xe</a:t>
            </a:r>
            <a:r>
              <a:rPr lang="en-US" sz="2800" dirty="0"/>
              <a:t> </a:t>
            </a:r>
            <a:r>
              <a:rPr lang="en-US" sz="2800" dirty="0" err="1"/>
              <a:t>ngựa</a:t>
            </a:r>
            <a:r>
              <a:rPr lang="en-US" sz="2800" dirty="0"/>
              <a:t> </a:t>
            </a:r>
            <a:r>
              <a:rPr lang="en-US" sz="2800" dirty="0" err="1"/>
              <a:t>cùng</a:t>
            </a:r>
            <a:r>
              <a:rPr lang="en-US" sz="2800" dirty="0"/>
              <a:t> </a:t>
            </a:r>
            <a:r>
              <a:rPr lang="en-US" sz="2800" dirty="0" err="1"/>
              <a:t>bác</a:t>
            </a:r>
            <a:r>
              <a:rPr lang="en-US" sz="2800" dirty="0"/>
              <a:t> </a:t>
            </a:r>
            <a:r>
              <a:rPr lang="en-US" sz="2800" dirty="0" err="1"/>
              <a:t>xà</a:t>
            </a:r>
            <a:r>
              <a:rPr lang="en-US" sz="2800" dirty="0"/>
              <a:t> </a:t>
            </a:r>
            <a:r>
              <a:rPr lang="en-US" sz="2800" dirty="0" err="1"/>
              <a:t>ích</a:t>
            </a:r>
            <a:r>
              <a:rPr lang="en-US" sz="2800" dirty="0"/>
              <a:t> </a:t>
            </a:r>
            <a:r>
              <a:rPr lang="en-US" sz="2800" dirty="0" err="1"/>
              <a:t>lặp</a:t>
            </a:r>
            <a:r>
              <a:rPr lang="en-US" sz="2800" dirty="0"/>
              <a:t> </a:t>
            </a:r>
            <a:r>
              <a:rPr lang="en-US" sz="2800" dirty="0" err="1"/>
              <a:t>lại</a:t>
            </a:r>
            <a:r>
              <a:rPr lang="en-US" sz="2800" dirty="0"/>
              <a:t>, </a:t>
            </a:r>
            <a:r>
              <a:rPr lang="en-US" sz="2800" dirty="0" err="1"/>
              <a:t>tạo</a:t>
            </a:r>
            <a:r>
              <a:rPr lang="en-US" sz="2800" dirty="0"/>
              <a:t> </a:t>
            </a:r>
            <a:r>
              <a:rPr lang="en-US" sz="2800" dirty="0" err="1"/>
              <a:t>nên</a:t>
            </a:r>
            <a:r>
              <a:rPr lang="en-US" sz="2800" dirty="0"/>
              <a:t> </a:t>
            </a:r>
            <a:r>
              <a:rPr lang="en-US" sz="2800" dirty="0" err="1"/>
              <a:t>kết</a:t>
            </a:r>
            <a:r>
              <a:rPr lang="en-US" sz="2800" dirty="0"/>
              <a:t> </a:t>
            </a:r>
            <a:r>
              <a:rPr lang="en-US" sz="2800" dirty="0" err="1"/>
              <a:t>cấu</a:t>
            </a:r>
            <a:r>
              <a:rPr lang="en-US" sz="2800" dirty="0"/>
              <a:t> </a:t>
            </a:r>
            <a:r>
              <a:rPr lang="en-US" sz="2800" dirty="0" err="1"/>
              <a:t>vòng</a:t>
            </a:r>
            <a:r>
              <a:rPr lang="en-US" sz="2800" dirty="0"/>
              <a:t> </a:t>
            </a:r>
            <a:r>
              <a:rPr lang="en-US" sz="2800" dirty="0" err="1"/>
              <a:t>tròn</a:t>
            </a:r>
            <a:r>
              <a:rPr lang="en-US" sz="2800" dirty="0"/>
              <a:t> </a:t>
            </a:r>
            <a:r>
              <a:rPr lang="en-US" sz="2800" dirty="0" err="1"/>
              <a:t>tương</a:t>
            </a:r>
            <a:r>
              <a:rPr lang="en-US" sz="2800" dirty="0"/>
              <a:t> </a:t>
            </a:r>
            <a:r>
              <a:rPr lang="en-US" sz="2800" dirty="0" err="1"/>
              <a:t>ứng</a:t>
            </a:r>
            <a:r>
              <a:rPr lang="en-US" sz="2800" dirty="0"/>
              <a:t> </a:t>
            </a:r>
            <a:r>
              <a:rPr lang="en-US" sz="2800" dirty="0" err="1"/>
              <a:t>cho</a:t>
            </a:r>
            <a:r>
              <a:rPr lang="en-US" sz="2800" dirty="0"/>
              <a:t> </a:t>
            </a:r>
            <a:r>
              <a:rPr lang="en-US" sz="2800" dirty="0" err="1"/>
              <a:t>bài</a:t>
            </a:r>
            <a:r>
              <a:rPr lang="en-US" sz="2800" dirty="0"/>
              <a:t> </a:t>
            </a:r>
            <a:r>
              <a:rPr lang="en-US" sz="2800" dirty="0" err="1"/>
              <a:t>thơ</a:t>
            </a:r>
            <a:r>
              <a:rPr lang="en-US" sz="2800" dirty="0"/>
              <a:t>, </a:t>
            </a:r>
            <a:r>
              <a:rPr lang="en-US" sz="2800" dirty="0" err="1"/>
              <a:t>gợi</a:t>
            </a:r>
            <a:r>
              <a:rPr lang="en-US" sz="2800" dirty="0"/>
              <a:t> </a:t>
            </a:r>
            <a:r>
              <a:rPr lang="en-US" sz="2800" dirty="0" err="1"/>
              <a:t>cảm</a:t>
            </a:r>
            <a:r>
              <a:rPr lang="en-US" sz="2800" dirty="0"/>
              <a:t> </a:t>
            </a:r>
            <a:r>
              <a:rPr lang="en-US" sz="2800" dirty="0" err="1"/>
              <a:t>giác</a:t>
            </a:r>
            <a:r>
              <a:rPr lang="en-US" sz="2800" dirty="0"/>
              <a:t> </a:t>
            </a:r>
            <a:r>
              <a:rPr lang="en-US" sz="2800" dirty="0" err="1"/>
              <a:t>bình</a:t>
            </a:r>
            <a:r>
              <a:rPr lang="en-US" sz="2800" dirty="0"/>
              <a:t> </a:t>
            </a:r>
            <a:r>
              <a:rPr lang="en-US" sz="2800" dirty="0" err="1"/>
              <a:t>yên</a:t>
            </a:r>
            <a:r>
              <a:rPr lang="en-US" sz="2800" dirty="0"/>
              <a:t>, </a:t>
            </a:r>
            <a:r>
              <a:rPr lang="en-US" sz="2800" dirty="0" err="1"/>
              <a:t>gắn</a:t>
            </a:r>
            <a:r>
              <a:rPr lang="en-US" sz="2800" dirty="0"/>
              <a:t> </a:t>
            </a:r>
            <a:r>
              <a:rPr lang="en-US" sz="2800" dirty="0" err="1"/>
              <a:t>bó</a:t>
            </a:r>
            <a:r>
              <a:rPr lang="en-US" sz="2800" dirty="0"/>
              <a:t> (ý </a:t>
            </a:r>
            <a:r>
              <a:rPr lang="en-US" sz="2800" dirty="0" err="1"/>
              <a:t>thức</a:t>
            </a:r>
            <a:r>
              <a:rPr lang="en-US" sz="2800" dirty="0"/>
              <a:t> </a:t>
            </a:r>
            <a:r>
              <a:rPr lang="en-US" sz="2800" dirty="0" err="1"/>
              <a:t>về</a:t>
            </a:r>
            <a:r>
              <a:rPr lang="en-US" sz="2800" dirty="0"/>
              <a:t> </a:t>
            </a:r>
            <a:r>
              <a:rPr lang="en-US" sz="2800" dirty="0" err="1"/>
              <a:t>cội</a:t>
            </a:r>
            <a:r>
              <a:rPr lang="en-US" sz="2800" dirty="0"/>
              <a:t> </a:t>
            </a:r>
            <a:r>
              <a:rPr lang="en-US" sz="2800" dirty="0" err="1"/>
              <a:t>nguồn</a:t>
            </a:r>
            <a:r>
              <a:rPr lang="en-US" sz="2800" dirty="0"/>
              <a:t>)</a:t>
            </a:r>
          </a:p>
        </p:txBody>
      </p:sp>
      <p:sp>
        <p:nvSpPr>
          <p:cNvPr id="7" name="Google Shape;227;p32"/>
          <p:cNvSpPr txBox="1"/>
          <p:nvPr/>
        </p:nvSpPr>
        <p:spPr>
          <a:xfrm>
            <a:off x="523240" y="2280230"/>
            <a:ext cx="11226800" cy="974747"/>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2.3.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vững</a:t>
            </a:r>
            <a:r>
              <a:rPr lang="en-US" sz="2800" b="1" dirty="0">
                <a:solidFill>
                  <a:srgbClr val="0000CC"/>
                </a:solidFill>
                <a:latin typeface="Times New Roman" panose="02020603050405020304" pitchFamily="18" charset="0"/>
                <a:cs typeface="Times New Roman" panose="02020603050405020304" pitchFamily="18" charset="0"/>
              </a:rPr>
              <a:t> b</a:t>
            </a:r>
            <a:r>
              <a:rPr lang="vi-VN" sz="2800" b="1" dirty="0">
                <a:solidFill>
                  <a:srgbClr val="0000CC"/>
                </a:solidFill>
                <a:latin typeface="Times New Roman" panose="02020603050405020304" pitchFamily="18" charset="0"/>
                <a:cs typeface="Times New Roman" panose="02020603050405020304" pitchFamily="18" charset="0"/>
              </a:rPr>
              <a:t>ước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tựa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ý </a:t>
            </a:r>
            <a:r>
              <a:rPr lang="en-US" sz="2800" b="1" dirty="0" err="1">
                <a:solidFill>
                  <a:srgbClr val="0000CC"/>
                </a:solidFill>
                <a:latin typeface="Times New Roman" panose="02020603050405020304" pitchFamily="18" charset="0"/>
                <a:cs typeface="Times New Roman" panose="02020603050405020304" pitchFamily="18" charset="0"/>
              </a:rPr>
              <a:t>thức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về</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mệnh</a:t>
            </a:r>
            <a:endParaRPr lang="en-US" sz="2800" b="1" dirty="0">
              <a:solidFill>
                <a:srgbClr val="0000CC"/>
              </a:solidFill>
              <a:latin typeface="Times New Roman" panose="02020603050405020304" pitchFamily="18" charset="0"/>
              <a:cs typeface="Times New Roman" panose="02020603050405020304" pitchFamily="18" charset="0"/>
            </a:endParaRPr>
          </a:p>
        </p:txBody>
      </p:sp>
      <p:pic>
        <p:nvPicPr>
          <p:cNvPr id="4098" name="Picture 2" descr="Chuyện về 'thiên thần' trong bài thơ 'Tôi yêu em' của Puskin - Redsvn.net"/>
          <p:cNvPicPr>
            <a:picLocks noChangeAspect="1" noChangeArrowheads="1"/>
          </p:cNvPicPr>
          <p:nvPr/>
        </p:nvPicPr>
        <p:blipFill rotWithShape="1">
          <a:blip r:embed="rId2">
            <a:extLst>
              <a:ext uri="{28A0092B-C50C-407E-A947-70E740481C1C}">
                <a14:useLocalDpi xmlns:a14="http://schemas.microsoft.com/office/drawing/2010/main" val="0"/>
              </a:ext>
            </a:extLst>
          </a:blip>
          <a:srcRect l="20243" t="3062" r="32923" b="16019"/>
          <a:stretch>
            <a:fillRect/>
          </a:stretch>
        </p:blipFill>
        <p:spPr bwMode="auto">
          <a:xfrm>
            <a:off x="8635395" y="3265234"/>
            <a:ext cx="3119120" cy="35927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Đóng vai người lính kể lại bài thơ Ánh trăng của Nguyễn Duy (11 mẫu) - Văn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3133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628202"/>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561338" y="3464340"/>
            <a:ext cx="11069320" cy="2677656"/>
          </a:xfrm>
          <a:prstGeom prst="rect">
            <a:avLst/>
          </a:prstGeom>
          <a:solidFill>
            <a:srgbClr val="FFFFFF"/>
          </a:solidFill>
        </p:spPr>
        <p:txBody>
          <a:bodyPr wrap="square">
            <a:spAutoFit/>
          </a:bodyP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xuyên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lớp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NVTT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hóa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p>
        </p:txBody>
      </p:sp>
      <p:sp>
        <p:nvSpPr>
          <p:cNvPr id="7" name="Google Shape;227;p32"/>
          <p:cNvSpPr txBox="1"/>
          <p:nvPr/>
        </p:nvSpPr>
        <p:spPr>
          <a:xfrm>
            <a:off x="523240" y="2280230"/>
            <a:ext cx="11226800" cy="974747"/>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00CC"/>
                </a:solidFill>
                <a:latin typeface="Times New Roman" panose="02020603050405020304" pitchFamily="18" charset="0"/>
                <a:cs typeface="Times New Roman" panose="02020603050405020304" pitchFamily="18" charset="0"/>
              </a:rPr>
              <a:t>2.3. Con đ</a:t>
            </a:r>
            <a:r>
              <a:rPr lang="vi-VN" sz="2800" b="1" dirty="0">
                <a:solidFill>
                  <a:srgbClr val="0000CC"/>
                </a:solidFill>
                <a:latin typeface="Times New Roman" panose="02020603050405020304" pitchFamily="18" charset="0"/>
                <a:cs typeface="Times New Roman" panose="02020603050405020304" pitchFamily="18" charset="0"/>
              </a:rPr>
              <a:t>ường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mùa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đông</a:t>
            </a:r>
            <a:r>
              <a:rPr lang="en-US" sz="2800" b="1" dirty="0">
                <a:solidFill>
                  <a:srgbClr val="0000CC"/>
                </a:solidFill>
                <a:latin typeface="Times New Roman" panose="02020603050405020304" pitchFamily="18" charset="0"/>
                <a:cs typeface="Times New Roman" panose="02020603050405020304" pitchFamily="18" charset="0"/>
              </a:rPr>
              <a:t> - </a:t>
            </a:r>
            <a:r>
              <a:rPr lang="en-US" sz="2800" b="1" dirty="0" err="1">
                <a:solidFill>
                  <a:srgbClr val="0000CC"/>
                </a:solidFill>
                <a:latin typeface="Times New Roman" panose="02020603050405020304" pitchFamily="18" charset="0"/>
                <a:cs typeface="Times New Roman" panose="02020603050405020304" pitchFamily="18" charset="0"/>
              </a:rPr>
              <a:t>vững</a:t>
            </a:r>
            <a:r>
              <a:rPr lang="en-US" sz="2800" b="1" dirty="0">
                <a:solidFill>
                  <a:srgbClr val="0000CC"/>
                </a:solidFill>
                <a:latin typeface="Times New Roman" panose="02020603050405020304" pitchFamily="18" charset="0"/>
                <a:cs typeface="Times New Roman" panose="02020603050405020304" pitchFamily="18" charset="0"/>
              </a:rPr>
              <a:t> b</a:t>
            </a:r>
            <a:r>
              <a:rPr lang="vi-VN" sz="2800" b="1" dirty="0">
                <a:solidFill>
                  <a:srgbClr val="0000CC"/>
                </a:solidFill>
                <a:latin typeface="Times New Roman" panose="02020603050405020304" pitchFamily="18" charset="0"/>
                <a:cs typeface="Times New Roman" panose="02020603050405020304" pitchFamily="18" charset="0"/>
              </a:rPr>
              <a:t>ước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hành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trình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những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điểm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tựa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tinh</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thần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và</a:t>
            </a:r>
            <a:r>
              <a:rPr lang="en-US" sz="2800" b="1" dirty="0">
                <a:solidFill>
                  <a:srgbClr val="0000CC"/>
                </a:solidFill>
                <a:latin typeface="Times New Roman" panose="02020603050405020304" pitchFamily="18" charset="0"/>
                <a:cs typeface="Times New Roman" panose="02020603050405020304" pitchFamily="18" charset="0"/>
              </a:rPr>
              <a:t> ý </a:t>
            </a:r>
            <a:r>
              <a:rPr lang="en-US" sz="2800" b="1" dirty="0" err="1">
                <a:solidFill>
                  <a:srgbClr val="0000CC"/>
                </a:solidFill>
                <a:latin typeface="Times New Roman" panose="02020603050405020304" pitchFamily="18" charset="0"/>
                <a:cs typeface="Times New Roman" panose="02020603050405020304" pitchFamily="18" charset="0"/>
              </a:rPr>
              <a:t>thức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về</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sứ</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mệnh</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709482"/>
            <a:ext cx="2507882" cy="576518"/>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Nội</a:t>
            </a:r>
            <a:r>
              <a:rPr lang="en-US" sz="2800" b="1" dirty="0">
                <a:solidFill>
                  <a:srgbClr val="0070C0"/>
                </a:solidFill>
                <a:latin typeface="Times New Roman" panose="02020603050405020304" pitchFamily="18" charset="0"/>
                <a:cs typeface="Times New Roman" panose="02020603050405020304" pitchFamily="18" charset="0"/>
              </a:rPr>
              <a:t> dung</a:t>
            </a:r>
          </a:p>
        </p:txBody>
      </p:sp>
      <p:sp>
        <p:nvSpPr>
          <p:cNvPr id="8" name="Google Shape;229;p32"/>
          <p:cNvSpPr txBox="1"/>
          <p:nvPr/>
        </p:nvSpPr>
        <p:spPr>
          <a:xfrm>
            <a:off x="127260" y="1024426"/>
            <a:ext cx="293090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III. </a:t>
            </a:r>
            <a:r>
              <a:rPr lang="en-US" b="1" dirty="0" err="1">
                <a:solidFill>
                  <a:schemeClr val="accent2">
                    <a:lumMod val="75000"/>
                  </a:schemeClr>
                </a:solidFill>
              </a:rPr>
              <a:t>Tổng</a:t>
            </a:r>
            <a:r>
              <a:rPr lang="en-US" b="1" dirty="0">
                <a:solidFill>
                  <a:schemeClr val="accent2">
                    <a:lumMod val="75000"/>
                  </a:schemeClr>
                </a:solidFill>
              </a:rPr>
              <a:t> </a:t>
            </a:r>
            <a:r>
              <a:rPr lang="en-US" b="1" dirty="0" err="1">
                <a:solidFill>
                  <a:schemeClr val="accent2">
                    <a:lumMod val="75000"/>
                  </a:schemeClr>
                </a:solidFill>
              </a:rPr>
              <a:t>kết</a:t>
            </a:r>
            <a:endParaRPr lang="en-US" b="1" dirty="0">
              <a:solidFill>
                <a:schemeClr val="accent2">
                  <a:lumMod val="75000"/>
                </a:schemeClr>
              </a:solidFill>
            </a:endParaRPr>
          </a:p>
        </p:txBody>
      </p:sp>
      <p:sp>
        <p:nvSpPr>
          <p:cNvPr id="11" name="TextBox 10"/>
          <p:cNvSpPr txBox="1"/>
          <p:nvPr/>
        </p:nvSpPr>
        <p:spPr>
          <a:xfrm>
            <a:off x="805178" y="2549940"/>
            <a:ext cx="9958737" cy="1815882"/>
          </a:xfrm>
          <a:prstGeom prst="rect">
            <a:avLst/>
          </a:prstGeom>
          <a:solidFill>
            <a:srgbClr val="FFFFFF"/>
          </a:solidFill>
        </p:spPr>
        <p:txBody>
          <a:bodyPr wrap="square">
            <a:spAutoFit/>
          </a:bodyPr>
          <a:lstStyle/>
          <a:p>
            <a:pPr algn="just" eaLnBrk="0" fontAlgn="base" hangingPunct="0"/>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vẹn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lắm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truân</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17981" y="1709482"/>
            <a:ext cx="2507882" cy="576518"/>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Nghệ</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thuật</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293090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III. </a:t>
            </a:r>
            <a:r>
              <a:rPr lang="en-US" b="1" dirty="0" err="1">
                <a:solidFill>
                  <a:schemeClr val="accent2">
                    <a:lumMod val="75000"/>
                  </a:schemeClr>
                </a:solidFill>
              </a:rPr>
              <a:t>Tổng</a:t>
            </a:r>
            <a:r>
              <a:rPr lang="en-US" b="1" dirty="0">
                <a:solidFill>
                  <a:schemeClr val="accent2">
                    <a:lumMod val="75000"/>
                  </a:schemeClr>
                </a:solidFill>
              </a:rPr>
              <a:t> </a:t>
            </a:r>
            <a:r>
              <a:rPr lang="en-US" b="1" dirty="0" err="1">
                <a:solidFill>
                  <a:schemeClr val="accent2">
                    <a:lumMod val="75000"/>
                  </a:schemeClr>
                </a:solidFill>
              </a:rPr>
              <a:t>kết</a:t>
            </a:r>
            <a:endParaRPr lang="en-US" b="1" dirty="0">
              <a:solidFill>
                <a:schemeClr val="accent2">
                  <a:lumMod val="75000"/>
                </a:schemeClr>
              </a:solidFill>
            </a:endParaRPr>
          </a:p>
        </p:txBody>
      </p:sp>
      <p:sp>
        <p:nvSpPr>
          <p:cNvPr id="11" name="TextBox 10"/>
          <p:cNvSpPr txBox="1"/>
          <p:nvPr/>
        </p:nvSpPr>
        <p:spPr>
          <a:xfrm>
            <a:off x="805178" y="2549940"/>
            <a:ext cx="10767062" cy="3108543"/>
          </a:xfrm>
          <a:prstGeom prst="rect">
            <a:avLst/>
          </a:prstGeom>
          <a:solidFill>
            <a:srgbClr val="FFFFFF"/>
          </a:solidFill>
        </p:spPr>
        <p:txBody>
          <a:bodyPr wrap="square">
            <a:spAutoFit/>
          </a:bodyPr>
          <a:lstStyle/>
          <a:p>
            <a:pPr eaLnBrk="0" fontAlgn="base" hangingPunct="0"/>
            <a:r>
              <a:rPr lang="nl-NL" sz="2800" dirty="0">
                <a:latin typeface="Times New Roman" panose="02020603050405020304" pitchFamily="18" charset="0"/>
                <a:cs typeface="Times New Roman" panose="02020603050405020304" pitchFamily="18" charset="0"/>
              </a:rPr>
              <a:t>- Thể thơ: tự do.</a:t>
            </a:r>
            <a:endParaRPr lang="en-US" sz="2800" dirty="0">
              <a:latin typeface="Times New Roman" panose="02020603050405020304" pitchFamily="18" charset="0"/>
              <a:cs typeface="Times New Roman" panose="02020603050405020304" pitchFamily="18" charset="0"/>
            </a:endParaRPr>
          </a:p>
          <a:p>
            <a:pPr eaLnBrk="0" fontAlgn="base" hangingPunct="0"/>
            <a:r>
              <a:rPr lang="nl-NL" sz="2800" dirty="0">
                <a:latin typeface="Times New Roman" panose="02020603050405020304" pitchFamily="18" charset="0"/>
                <a:cs typeface="Times New Roman" panose="02020603050405020304" pitchFamily="18" charset="0"/>
              </a:rPr>
              <a:t>- Hình ảnh thơ quen thuộc, gần gũi, giàu sức gợi và giá trị biểu cảm.</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tẻ</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vọng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-&gt; </a:t>
            </a:r>
            <a:r>
              <a:rPr lang="en-US" sz="2800" dirty="0" err="1">
                <a:latin typeface="Times New Roman" panose="02020603050405020304" pitchFamily="18" charset="0"/>
                <a:cs typeface="Times New Roman" panose="02020603050405020304" pitchFamily="18" charset="0"/>
              </a:rPr>
              <a:t>Cấu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2" name="Rectangle 1"/>
          <p:cNvSpPr/>
          <p:nvPr/>
        </p:nvSpPr>
        <p:spPr>
          <a:xfrm>
            <a:off x="3730199" y="1024426"/>
            <a:ext cx="3910121" cy="1477328"/>
          </a:xfrm>
          <a:prstGeom prst="rect">
            <a:avLst/>
          </a:prstGeom>
        </p:spPr>
        <p:txBody>
          <a:bodyPr wrap="square">
            <a:spAutoFit/>
          </a:bodyPr>
          <a:lstStyle/>
          <a:p>
            <a:pPr>
              <a:lnSpc>
                <a:spcPct val="150000"/>
              </a:lnSpc>
            </a:pPr>
            <a:r>
              <a:rPr lang="en-US" sz="6000" b="1" dirty="0">
                <a:solidFill>
                  <a:srgbClr val="FFFF00"/>
                </a:solidFill>
              </a:rPr>
              <a:t>LUYỆN TẬP</a:t>
            </a:r>
          </a:p>
        </p:txBody>
      </p:sp>
      <p:sp>
        <p:nvSpPr>
          <p:cNvPr id="5" name="Rectangle 4"/>
          <p:cNvSpPr/>
          <p:nvPr/>
        </p:nvSpPr>
        <p:spPr>
          <a:xfrm>
            <a:off x="1859280" y="2797486"/>
            <a:ext cx="7833360" cy="1578894"/>
          </a:xfrm>
          <a:prstGeom prst="rect">
            <a:avLst/>
          </a:prstGeom>
          <a:solidFill>
            <a:srgbClr val="FFFFFF"/>
          </a:solidFill>
        </p:spPr>
        <p:txBody>
          <a:bodyPr wrap="square">
            <a:spAutoFit/>
          </a:bodyPr>
          <a:lstStyle/>
          <a:p>
            <a:pPr algn="just">
              <a:lnSpc>
                <a:spcPct val="115000"/>
              </a:lnSpc>
            </a:pP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Viết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đoạn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văn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khoảng</a:t>
            </a:r>
            <a:r>
              <a:rPr lang="en-US" sz="2800" dirty="0">
                <a:latin typeface="Times New Roman" panose="02020603050405020304" pitchFamily="18" charset="0"/>
                <a:ea typeface="Arial" panose="020B0604020202020204" pitchFamily="34" charset="0"/>
              </a:rPr>
              <a:t> 150 </a:t>
            </a:r>
            <a:r>
              <a:rPr lang="en-US" sz="2800" dirty="0" err="1">
                <a:latin typeface="Times New Roman" panose="02020603050405020304" pitchFamily="18" charset="0"/>
                <a:ea typeface="Arial" panose="020B0604020202020204" pitchFamily="34" charset="0"/>
              </a:rPr>
              <a:t>chữ</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về</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một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hình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ảnh</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mang</a:t>
            </a:r>
            <a:r>
              <a:rPr lang="en-US" sz="2800" dirty="0">
                <a:latin typeface="Times New Roman" panose="02020603050405020304" pitchFamily="18" charset="0"/>
                <a:ea typeface="Arial" panose="020B0604020202020204" pitchFamily="34" charset="0"/>
              </a:rPr>
              <a:t> ý </a:t>
            </a:r>
            <a:r>
              <a:rPr lang="en-US" sz="2800" dirty="0" err="1">
                <a:latin typeface="Times New Roman" panose="02020603050405020304" pitchFamily="18" charset="0"/>
                <a:ea typeface="Arial" panose="020B0604020202020204" pitchFamily="34" charset="0"/>
              </a:rPr>
              <a:t>nghĩa</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tượng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trưng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mà</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bạn</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cho</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là</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đặc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sắc</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nhất</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trong</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bài</a:t>
            </a:r>
            <a:r>
              <a:rPr lang="en-US" sz="2800" dirty="0">
                <a:latin typeface="Times New Roman" panose="02020603050405020304" pitchFamily="18" charset="0"/>
                <a:ea typeface="Arial" panose="020B0604020202020204" pitchFamily="34" charset="0"/>
              </a:rPr>
              <a:t> </a:t>
            </a:r>
            <a:r>
              <a:rPr lang="en-US" sz="2800" dirty="0" err="1">
                <a:latin typeface="Times New Roman" panose="02020603050405020304" pitchFamily="18" charset="0"/>
                <a:ea typeface="Arial" panose="020B0604020202020204" pitchFamily="34" charset="0"/>
              </a:rPr>
              <a:t>thơ</a:t>
            </a:r>
            <a:r>
              <a:rPr lang="en-US" sz="2800" dirty="0">
                <a:latin typeface="Times New Roman" panose="02020603050405020304" pitchFamily="18" charset="0"/>
                <a:ea typeface="Arial" panose="020B0604020202020204" pitchFamily="34" charset="0"/>
              </a:rPr>
              <a:t> </a:t>
            </a:r>
            <a:r>
              <a:rPr lang="en-US" sz="2800" b="1" i="1" dirty="0">
                <a:latin typeface="Times New Roman" panose="02020603050405020304" pitchFamily="18" charset="0"/>
                <a:ea typeface="Arial" panose="020B0604020202020204" pitchFamily="34" charset="0"/>
              </a:rPr>
              <a:t>Con </a:t>
            </a:r>
            <a:r>
              <a:rPr lang="en-US" sz="2800" b="1" i="1" dirty="0" err="1">
                <a:latin typeface="Times New Roman" panose="02020603050405020304" pitchFamily="18" charset="0"/>
                <a:ea typeface="Arial" panose="020B0604020202020204" pitchFamily="34" charset="0"/>
              </a:rPr>
              <a:t>đường</a:t>
            </a:r>
            <a:r>
              <a:rPr lang="en-US" sz="2800" b="1" i="1" dirty="0">
                <a:latin typeface="Times New Roman" panose="02020603050405020304" pitchFamily="18" charset="0"/>
                <a:ea typeface="Arial" panose="020B0604020202020204" pitchFamily="34" charset="0"/>
              </a:rPr>
              <a:t> </a:t>
            </a:r>
            <a:r>
              <a:rPr lang="en-US" sz="2800" b="1" i="1" dirty="0" err="1">
                <a:latin typeface="Times New Roman" panose="02020603050405020304" pitchFamily="18" charset="0"/>
                <a:ea typeface="Arial" panose="020B0604020202020204" pitchFamily="34" charset="0"/>
              </a:rPr>
              <a:t>mùa</a:t>
            </a:r>
            <a:r>
              <a:rPr lang="en-US" sz="2800" b="1" i="1" dirty="0">
                <a:latin typeface="Times New Roman" panose="02020603050405020304" pitchFamily="18" charset="0"/>
                <a:ea typeface="Arial" panose="020B0604020202020204" pitchFamily="34" charset="0"/>
              </a:rPr>
              <a:t> </a:t>
            </a:r>
            <a:r>
              <a:rPr lang="en-US" sz="2800" b="1" i="1" dirty="0" err="1">
                <a:latin typeface="Times New Roman" panose="02020603050405020304" pitchFamily="18" charset="0"/>
                <a:ea typeface="Arial" panose="020B0604020202020204" pitchFamily="34" charset="0"/>
              </a:rPr>
              <a:t>đông</a:t>
            </a:r>
            <a:r>
              <a:rPr lang="en-US" sz="2800" dirty="0">
                <a:latin typeface="Times New Roman" panose="02020603050405020304" pitchFamily="18" charset="0"/>
                <a:ea typeface="Arial" panose="020B0604020202020204" pitchFamily="34" charset="0"/>
              </a:rPr>
              <a:t>.</a:t>
            </a:r>
            <a:endParaRPr lang="en-US" sz="2800" dirty="0">
              <a:effectLst/>
              <a:latin typeface="Times New Roman" panose="02020603050405020304" pitchFamily="18" charset="0"/>
              <a:ea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2" name="Rectangle 1"/>
          <p:cNvSpPr/>
          <p:nvPr/>
        </p:nvSpPr>
        <p:spPr>
          <a:xfrm>
            <a:off x="3730199" y="1024426"/>
            <a:ext cx="3910121" cy="1334211"/>
          </a:xfrm>
          <a:prstGeom prst="rect">
            <a:avLst/>
          </a:prstGeom>
        </p:spPr>
        <p:txBody>
          <a:bodyPr wrap="square">
            <a:spAutoFit/>
          </a:bodyPr>
          <a:lstStyle/>
          <a:p>
            <a:pPr>
              <a:lnSpc>
                <a:spcPct val="150000"/>
              </a:lnSpc>
            </a:pPr>
            <a:r>
              <a:rPr lang="en-US" sz="6000" b="1" dirty="0">
                <a:solidFill>
                  <a:srgbClr val="FFFF00"/>
                </a:solidFill>
              </a:rPr>
              <a:t>VẬN DỤNG</a:t>
            </a:r>
          </a:p>
        </p:txBody>
      </p:sp>
      <p:sp>
        <p:nvSpPr>
          <p:cNvPr id="5" name="Rectangle 4"/>
          <p:cNvSpPr/>
          <p:nvPr/>
        </p:nvSpPr>
        <p:spPr>
          <a:xfrm>
            <a:off x="2179318" y="2651024"/>
            <a:ext cx="7833360" cy="1569660"/>
          </a:xfrm>
          <a:prstGeom prst="rect">
            <a:avLst/>
          </a:prstGeom>
          <a:solidFill>
            <a:srgbClr val="FFFFFF"/>
          </a:solidFill>
        </p:spPr>
        <p:txBody>
          <a:bodyPr wrap="square">
            <a:spAutoFit/>
          </a:bodyPr>
          <a:lstStyle/>
          <a:p>
            <a:pPr algn="just"/>
            <a:r>
              <a:rPr lang="en-US" sz="3200" dirty="0"/>
              <a:t>      </a:t>
            </a:r>
            <a:r>
              <a:rPr lang="en-US" sz="3200" dirty="0" err="1"/>
              <a:t>Hãy</a:t>
            </a:r>
            <a:r>
              <a:rPr lang="en-US" sz="3200" dirty="0"/>
              <a:t> </a:t>
            </a:r>
            <a:r>
              <a:rPr lang="en-US" sz="3200" dirty="0" err="1"/>
              <a:t>liên</a:t>
            </a:r>
            <a:r>
              <a:rPr lang="en-US" sz="3200" dirty="0"/>
              <a:t> </a:t>
            </a:r>
            <a:r>
              <a:rPr lang="en-US" sz="3200" dirty="0" err="1"/>
              <a:t>hệ</a:t>
            </a:r>
            <a:r>
              <a:rPr lang="en-US" sz="3200" dirty="0"/>
              <a:t> </a:t>
            </a:r>
            <a:r>
              <a:rPr lang="en-US" sz="3200" dirty="0" err="1"/>
              <a:t>với</a:t>
            </a:r>
            <a:r>
              <a:rPr lang="en-US" sz="3200" dirty="0"/>
              <a:t> </a:t>
            </a:r>
            <a:r>
              <a:rPr lang="en-US" sz="3200" dirty="0" err="1"/>
              <a:t>một</a:t>
            </a:r>
            <a:r>
              <a:rPr lang="en-US" sz="3200" dirty="0"/>
              <a:t> </a:t>
            </a:r>
            <a:r>
              <a:rPr lang="en-US" sz="3200" dirty="0" err="1"/>
              <a:t>bài</a:t>
            </a:r>
            <a:r>
              <a:rPr lang="en-US" sz="3200" dirty="0"/>
              <a:t> </a:t>
            </a:r>
            <a:r>
              <a:rPr lang="en-US" sz="3200" dirty="0" err="1"/>
              <a:t>thơ</a:t>
            </a:r>
            <a:r>
              <a:rPr lang="en-US" sz="3200" dirty="0"/>
              <a:t> </a:t>
            </a:r>
            <a:r>
              <a:rPr lang="en-US" sz="3200" dirty="0" err="1"/>
              <a:t>khác</a:t>
            </a:r>
            <a:r>
              <a:rPr lang="en-US" sz="3200" dirty="0"/>
              <a:t> </a:t>
            </a:r>
            <a:r>
              <a:rPr lang="en-US" sz="3200" dirty="0" err="1"/>
              <a:t>có</a:t>
            </a:r>
            <a:r>
              <a:rPr lang="en-US" sz="3200" dirty="0"/>
              <a:t> </a:t>
            </a:r>
            <a:r>
              <a:rPr lang="en-US" sz="3200" dirty="0" err="1"/>
              <a:t>cùng</a:t>
            </a:r>
            <a:r>
              <a:rPr lang="en-US" sz="3200" dirty="0"/>
              <a:t> </a:t>
            </a:r>
            <a:r>
              <a:rPr lang="en-US" sz="3200" dirty="0" err="1"/>
              <a:t>kiểu</a:t>
            </a:r>
            <a:r>
              <a:rPr lang="en-US" sz="3200" dirty="0"/>
              <a:t> </a:t>
            </a:r>
            <a:r>
              <a:rPr lang="en-US" sz="3200" dirty="0" err="1"/>
              <a:t>cấu</a:t>
            </a:r>
            <a:r>
              <a:rPr lang="en-US" sz="3200" dirty="0"/>
              <a:t> </a:t>
            </a:r>
            <a:r>
              <a:rPr lang="en-US" sz="3200" dirty="0" err="1"/>
              <a:t>tứ</a:t>
            </a:r>
            <a:r>
              <a:rPr lang="en-US" sz="3200" dirty="0"/>
              <a:t> </a:t>
            </a:r>
            <a:r>
              <a:rPr lang="en-US" sz="3200" dirty="0" err="1"/>
              <a:t>như</a:t>
            </a:r>
            <a:r>
              <a:rPr lang="en-US" sz="3200" dirty="0"/>
              <a:t> </a:t>
            </a:r>
            <a:r>
              <a:rPr lang="en-US" sz="3200" dirty="0" err="1"/>
              <a:t>bài</a:t>
            </a:r>
            <a:r>
              <a:rPr lang="en-US" sz="3200" dirty="0"/>
              <a:t> </a:t>
            </a:r>
            <a:r>
              <a:rPr lang="en-US" sz="3200" dirty="0" err="1"/>
              <a:t>thơ</a:t>
            </a:r>
            <a:r>
              <a:rPr lang="en-US" sz="3200" dirty="0"/>
              <a:t> </a:t>
            </a:r>
            <a:r>
              <a:rPr lang="en-US" sz="3200" b="1" i="1" dirty="0"/>
              <a:t>Con </a:t>
            </a:r>
            <a:r>
              <a:rPr lang="en-US" sz="3200" b="1" i="1" dirty="0" err="1"/>
              <a:t>đường</a:t>
            </a:r>
            <a:r>
              <a:rPr lang="en-US" sz="3200" b="1" i="1" dirty="0"/>
              <a:t> </a:t>
            </a:r>
            <a:r>
              <a:rPr lang="en-US" sz="3200" b="1" i="1" dirty="0" err="1"/>
              <a:t>mùa</a:t>
            </a:r>
            <a:r>
              <a:rPr lang="en-US" sz="3200" b="1" i="1" dirty="0"/>
              <a:t> </a:t>
            </a:r>
            <a:r>
              <a:rPr lang="en-US" sz="3200" b="1" i="1" dirty="0" err="1"/>
              <a:t>đông</a:t>
            </a:r>
            <a:r>
              <a:rPr lang="en-US" sz="3200" b="1" i="1" dirty="0"/>
              <a:t> </a:t>
            </a:r>
            <a:r>
              <a:rPr lang="en-US" sz="3200" dirty="0" err="1"/>
              <a:t>mà</a:t>
            </a:r>
            <a:r>
              <a:rPr lang="en-US" sz="3200" dirty="0"/>
              <a:t> </a:t>
            </a:r>
            <a:r>
              <a:rPr lang="en-US" sz="3200" dirty="0" err="1"/>
              <a:t>em</a:t>
            </a:r>
            <a:r>
              <a:rPr lang="en-US" sz="3200" dirty="0"/>
              <a:t> </a:t>
            </a:r>
            <a:r>
              <a:rPr lang="en-US" sz="3200" dirty="0" err="1"/>
              <a:t>biết</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u lịch Siberia trải nghiệm hành trình rợn tóc gáy qua con đường băng -  iVIVU.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15000" cy="34671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ình nền : thiên nhiên, phong cảnh, mùa đông, tuyết, đường, tiếp xúc lâu,  Chuyển động mờ, đêm, rừng, cây, nhà ở, Cabin, Sao, Núi, Đồi, xe lửa  1920x1280 - Yoly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2" name="Picture 8" descr="thiên nhiên, phong cảnh, mùa đông, tuyết, đường, tiếp xúc lâu, Chuyển động mờ, đêm, rừng, cây, nhà ở, Cabin, Sao, Núi, Đồi, xe lử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0"/>
            <a:ext cx="6477000" cy="3508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ình ảnh : cây, thiên nhiên, rừng, chi nhánh, tuyết, lạnh, mùa đông, ánh  sáng, đêm, sương giá, Nước đá, Thời tiết, bóng tối, Đơn sắc, Mùa, xa, đóng  băng, Cây gỗ"/>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67100"/>
            <a:ext cx="5730320" cy="3390440"/>
          </a:xfrm>
          <a:prstGeom prst="rect">
            <a:avLst/>
          </a:prstGeom>
          <a:noFill/>
          <a:extLst>
            <a:ext uri="{909E8E84-426E-40DD-AFC4-6F175D3DCCD1}">
              <a14:hiddenFill xmlns:a14="http://schemas.microsoft.com/office/drawing/2010/main">
                <a:solidFill>
                  <a:srgbClr val="FFFFFF"/>
                </a:solidFill>
              </a14:hiddenFill>
            </a:ext>
          </a:extLst>
        </p:spPr>
      </p:pic>
      <p:sp>
        <p:nvSpPr>
          <p:cNvPr id="6" name="AutoShape 12" descr="hình ảnh : thiên nhiên, chi nhánh, lạnh, mùa đông, Đường mòn, đêm, Ánh sáng  mặt trời, sương giá, bóng râm, Nước đá, Thời tiết, có tuyết rơi, Bao phủ,  bóng tố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38" name="Picture 14" descr="cây, thiên nhiên, rừng, chi nhánh, tuyết, lạnh, mùa đông, Đường mòn, đêm, Ánh sáng mặt trời, sương giá, bóng râm, Nước đá, Thời tiết, có tuyết rơi, Bao phủ, bóng tối, màu xanh da trời, đèn, Mùa, đèn đường, cây, Phần Lan, Rừng cây, môi trường sống, huyền diệu, Phép thuật mùa đông, đóng băng, Con đường rừng, lớp phủ tuyết, Tuyết phủ, môi trường tự nhiên, Hiện tượng khí quyển, Cây gỗ, Cây cúi, Vòm tuyết, Cây arc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3508925"/>
            <a:ext cx="6477000" cy="3348615"/>
          </a:xfrm>
          <a:prstGeom prst="rect">
            <a:avLst/>
          </a:prstGeom>
          <a:noFill/>
          <a:extLst>
            <a:ext uri="{909E8E84-426E-40DD-AFC4-6F175D3DCCD1}">
              <a14:hiddenFill xmlns:a14="http://schemas.microsoft.com/office/drawing/2010/main">
                <a:solidFill>
                  <a:srgbClr val="FFFFFF"/>
                </a:solidFill>
              </a14:hiddenFill>
            </a:ext>
          </a:extLst>
        </p:spPr>
      </p:pic>
      <p:sp>
        <p:nvSpPr>
          <p:cNvPr id="7" name="Oval Callout 6"/>
          <p:cNvSpPr/>
          <p:nvPr/>
        </p:nvSpPr>
        <p:spPr>
          <a:xfrm>
            <a:off x="3630967" y="2240588"/>
            <a:ext cx="4350058" cy="2453024"/>
          </a:xfrm>
          <a:prstGeom prst="wedgeEllipseCallout">
            <a:avLst>
              <a:gd name="adj1" fmla="val -36212"/>
              <a:gd name="adj2" fmla="val 5457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trên</a:t>
            </a:r>
            <a:r>
              <a:rPr lang="en-US" sz="2400" b="1" dirty="0">
                <a:latin typeface="Times New Roman" panose="02020603050405020304" pitchFamily="18" charset="0"/>
                <a:cs typeface="Times New Roman" panose="02020603050405020304" pitchFamily="18" charset="0"/>
              </a:rPr>
              <a:t> con đ</a:t>
            </a:r>
            <a:r>
              <a:rPr lang="vi-VN" sz="2400" b="1" dirty="0">
                <a:latin typeface="Times New Roman" panose="02020603050405020304" pitchFamily="18" charset="0"/>
                <a:cs typeface="Times New Roman" panose="02020603050405020304" pitchFamily="18" charset="0"/>
              </a:rPr>
              <a:t>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để</a:t>
            </a:r>
            <a:r>
              <a:rPr lang="en-US" sz="2400" b="1" dirty="0">
                <a:latin typeface="Times New Roman" panose="02020603050405020304" pitchFamily="18" charset="0"/>
                <a:cs typeface="Times New Roman" panose="02020603050405020304" pitchFamily="18" charset="0"/>
              </a:rPr>
              <a:t> v</a:t>
            </a:r>
            <a:r>
              <a:rPr lang="vi-VN" sz="2400" b="1" dirty="0">
                <a:latin typeface="Times New Roman" panose="02020603050405020304" pitchFamily="18" charset="0"/>
                <a:cs typeface="Times New Roman" panose="02020603050405020304" pitchFamily="18" charset="0"/>
              </a:rPr>
              <a:t>ượ</a:t>
            </a:r>
            <a:r>
              <a:rPr lang="en-US" sz="2400" b="1" dirty="0">
                <a:latin typeface="Times New Roman" panose="02020603050405020304" pitchFamily="18" charset="0"/>
                <a:cs typeface="Times New Roman" panose="02020603050405020304" pitchFamily="18" charset="0"/>
              </a:rPr>
              <a:t>t qua </a:t>
            </a:r>
            <a:r>
              <a:rPr lang="en-US" sz="2400" b="1" dirty="0" err="1">
                <a:latin typeface="Times New Roman" panose="02020603050405020304" pitchFamily="18" charset="0"/>
                <a:cs typeface="Times New Roman" panose="02020603050405020304" pitchFamily="18" charset="0"/>
              </a:rPr>
              <a:t>cảm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Ý nghĩa bài thơ “Con đường mùa đông” của Puskin"/>
          <p:cNvPicPr>
            <a:picLocks noChangeAspect="1" noChangeArrowheads="1"/>
          </p:cNvPicPr>
          <p:nvPr/>
        </p:nvPicPr>
        <p:blipFill rotWithShape="1">
          <a:blip r:embed="rId2">
            <a:extLst>
              <a:ext uri="{28A0092B-C50C-407E-A947-70E740481C1C}">
                <a14:useLocalDpi xmlns:a14="http://schemas.microsoft.com/office/drawing/2010/main" val="0"/>
              </a:ext>
            </a:extLst>
          </a:blip>
          <a:srcRect b="18027"/>
          <a:stretch>
            <a:fillRect/>
          </a:stretch>
        </p:blipFill>
        <p:spPr bwMode="auto">
          <a:xfrm>
            <a:off x="0" y="0"/>
            <a:ext cx="1218041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71922" y="85708"/>
            <a:ext cx="8848153" cy="645160"/>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634375" y="1790979"/>
            <a:ext cx="6139287" cy="2701122"/>
          </a:xfrm>
          <a:prstGeom prst="rect">
            <a:avLst/>
          </a:prstGeom>
          <a:solidFill>
            <a:schemeClr val="bg2"/>
          </a:solidFill>
        </p:spPr>
        <p:txBody>
          <a:bodyPr spcFirstLastPara="1" wrap="square" lIns="91425" tIns="91425" rIns="91425" bIns="91425" anchor="t" anchorCtr="0">
            <a:noAutofit/>
          </a:bodyPr>
          <a:lstStyle/>
          <a:p>
            <a:pPr marL="285750" lvl="0" indent="-285750" algn="l" rtl="0">
              <a:lnSpc>
                <a:spcPct val="150000"/>
              </a:lnSpc>
              <a:spcBef>
                <a:spcPts val="0"/>
              </a:spcBef>
              <a:spcAft>
                <a:spcPts val="0"/>
              </a:spcAft>
              <a:buFont typeface="Wingdings" panose="05000000000000000000" pitchFamily="2" charset="2"/>
              <a:buChar char="Ø"/>
            </a:pP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endParaRPr lang="en-US" sz="2800" b="1" dirty="0">
              <a:solidFill>
                <a:srgbClr val="0070C0"/>
              </a:solidFill>
              <a:latin typeface="Times New Roman" panose="02020603050405020304" pitchFamily="18" charset="0"/>
              <a:cs typeface="Times New Roman" panose="02020603050405020304" pitchFamily="18" charset="0"/>
            </a:endParaRPr>
          </a:p>
          <a:p>
            <a:pPr marL="285750" lvl="0" indent="-285750" algn="l">
              <a:lnSpc>
                <a:spcPct val="150000"/>
              </a:lnSpc>
              <a:spcBef>
                <a:spcPts val="0"/>
              </a:spcBef>
              <a:buFont typeface="Wingdings" panose="05000000000000000000" pitchFamily="2" charset="2"/>
              <a:buChar char="Ø"/>
            </a:pP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endParaRPr lang="en-US" sz="2800" b="1" dirty="0">
              <a:solidFill>
                <a:srgbClr val="0070C0"/>
              </a:solidFill>
              <a:latin typeface="Times New Roman" panose="02020603050405020304" pitchFamily="18" charset="0"/>
              <a:cs typeface="Times New Roman" panose="02020603050405020304" pitchFamily="18" charset="0"/>
            </a:endParaRPr>
          </a:p>
          <a:p>
            <a:pPr lvl="0" algn="l" rtl="0">
              <a:lnSpc>
                <a:spcPct val="150000"/>
              </a:lnSpc>
              <a:spcBef>
                <a:spcPts val="0"/>
              </a:spcBef>
              <a:spcAft>
                <a:spcPts val="0"/>
              </a:spcAft>
            </a:pPr>
            <a:r>
              <a:rPr lang="en-US" sz="2800" b="1" dirty="0">
                <a:solidFill>
                  <a:srgbClr val="0070C0"/>
                </a:solidFill>
                <a:latin typeface="Times New Roman" panose="02020603050405020304" pitchFamily="18" charset="0"/>
                <a:cs typeface="Times New Roman" panose="02020603050405020304" pitchFamily="18" charset="0"/>
              </a:rPr>
              <a:t>   + So </a:t>
            </a:r>
            <a:r>
              <a:rPr lang="en-US" sz="2800" b="1" dirty="0" err="1">
                <a:solidFill>
                  <a:srgbClr val="0070C0"/>
                </a:solidFill>
                <a:latin typeface="Times New Roman" panose="02020603050405020304" pitchFamily="18" charset="0"/>
                <a:cs typeface="Times New Roman" panose="02020603050405020304" pitchFamily="18" charset="0"/>
              </a:rPr>
              <a:t>sánh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bản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dịch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nghĩa</a:t>
            </a:r>
            <a:r>
              <a:rPr lang="en-US" sz="2800" b="1" dirty="0">
                <a:solidFill>
                  <a:srgbClr val="0070C0"/>
                </a:solidFill>
                <a:latin typeface="Times New Roman" panose="02020603050405020304" pitchFamily="18" charset="0"/>
                <a:cs typeface="Times New Roman" panose="02020603050405020304" pitchFamily="18" charset="0"/>
              </a:rPr>
              <a:t> – </a:t>
            </a:r>
            <a:r>
              <a:rPr lang="en-US" sz="2800" b="1" dirty="0" err="1">
                <a:solidFill>
                  <a:srgbClr val="0070C0"/>
                </a:solidFill>
                <a:latin typeface="Times New Roman" panose="02020603050405020304" pitchFamily="18" charset="0"/>
                <a:cs typeface="Times New Roman" panose="02020603050405020304" pitchFamily="18" charset="0"/>
              </a:rPr>
              <a:t>dịch</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thơ</a:t>
            </a:r>
            <a:r>
              <a:rPr lang="en-US" sz="2800" b="1" dirty="0">
                <a:solidFill>
                  <a:srgbClr val="0070C0"/>
                </a:solidFill>
                <a:latin typeface="Times New Roman" panose="02020603050405020304" pitchFamily="18" charset="0"/>
                <a:cs typeface="Times New Roman" panose="02020603050405020304" pitchFamily="18" charset="0"/>
              </a:rPr>
              <a:t> </a:t>
            </a:r>
          </a:p>
          <a:p>
            <a:pPr lvl="0" algn="l" rtl="0">
              <a:lnSpc>
                <a:spcPct val="150000"/>
              </a:lnSpc>
              <a:spcBef>
                <a:spcPts val="0"/>
              </a:spcBef>
              <a:spcAft>
                <a:spcPts val="0"/>
              </a:spcAft>
            </a:pPr>
            <a:r>
              <a:rPr lang="en-US" sz="2800" b="1" dirty="0">
                <a:solidFill>
                  <a:srgbClr val="0070C0"/>
                </a:solidFill>
                <a:latin typeface="Times New Roman" panose="02020603050405020304" pitchFamily="18" charset="0"/>
                <a:cs typeface="Times New Roman" panose="02020603050405020304" pitchFamily="18" charset="0"/>
              </a:rPr>
              <a:t>   + </a:t>
            </a:r>
            <a:r>
              <a:rPr lang="en-US" sz="2800" b="1" dirty="0" err="1">
                <a:solidFill>
                  <a:srgbClr val="0070C0"/>
                </a:solidFill>
                <a:latin typeface="Times New Roman" panose="02020603050405020304" pitchFamily="18" charset="0"/>
                <a:cs typeface="Times New Roman" panose="02020603050405020304" pitchFamily="18" charset="0"/>
              </a:rPr>
              <a:t>Bố</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cục</a:t>
            </a:r>
            <a:r>
              <a:rPr lang="en-US" sz="2800" b="1" dirty="0">
                <a:solidFill>
                  <a:srgbClr val="0070C0"/>
                </a:solidFill>
                <a:latin typeface="Times New Roman" panose="02020603050405020304" pitchFamily="18" charset="0"/>
                <a:cs typeface="Times New Roman" panose="02020603050405020304" pitchFamily="18" charset="0"/>
              </a:rPr>
              <a:t> </a:t>
            </a:r>
            <a:endParaRPr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6822974"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 </a:t>
            </a:r>
            <a:r>
              <a:rPr lang="en-US" b="1" dirty="0" err="1">
                <a:solidFill>
                  <a:schemeClr val="accent2">
                    <a:lumMod val="75000"/>
                  </a:schemeClr>
                </a:solidFill>
              </a:rPr>
              <a:t>Đọc</a:t>
            </a:r>
            <a:r>
              <a:rPr lang="en-US" b="1" dirty="0">
                <a:solidFill>
                  <a:schemeClr val="accent2">
                    <a:lumMod val="75000"/>
                  </a:schemeClr>
                </a:solidFill>
              </a:rPr>
              <a:t> –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chung</a:t>
            </a:r>
            <a:endParaRPr lang="en-US" b="1" dirty="0">
              <a:solidFill>
                <a:schemeClr val="accent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p:cTn id="14" dur="500" fill="hold"/>
                                        <p:tgtEl>
                                          <p:spTgt spid="6">
                                            <p:bg/>
                                          </p:spTgt>
                                        </p:tgtEl>
                                        <p:attrNameLst>
                                          <p:attrName>ppt_w</p:attrName>
                                        </p:attrNameLst>
                                      </p:cBhvr>
                                      <p:tavLst>
                                        <p:tav tm="0">
                                          <p:val>
                                            <p:fltVal val="0"/>
                                          </p:val>
                                        </p:tav>
                                        <p:tav tm="100000">
                                          <p:val>
                                            <p:strVal val="#ppt_w"/>
                                          </p:val>
                                        </p:tav>
                                      </p:tavLst>
                                    </p:anim>
                                    <p:anim calcmode="lin" valueType="num">
                                      <p:cBhvr>
                                        <p:cTn id="15" dur="500" fill="hold"/>
                                        <p:tgtEl>
                                          <p:spTgt spid="6">
                                            <p:bg/>
                                          </p:spTgt>
                                        </p:tgtEl>
                                        <p:attrNameLst>
                                          <p:attrName>ppt_h</p:attrName>
                                        </p:attrNameLst>
                                      </p:cBhvr>
                                      <p:tavLst>
                                        <p:tav tm="0">
                                          <p:val>
                                            <p:fltVal val="0"/>
                                          </p:val>
                                        </p:tav>
                                        <p:tav tm="100000">
                                          <p:val>
                                            <p:strVal val="#ppt_h"/>
                                          </p:val>
                                        </p:tav>
                                      </p:tavLst>
                                    </p:anim>
                                    <p:animEffect transition="in" filter="fade">
                                      <p:cBhvr>
                                        <p:cTn id="16" dur="500"/>
                                        <p:tgtEl>
                                          <p:spTgt spid="6">
                                            <p:bg/>
                                          </p:spTgt>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 calcmode="lin" valueType="num">
                                      <p:cBhvr>
                                        <p:cTn id="24"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6" dur="500"/>
                                        <p:tgtEl>
                                          <p:spTgt spid="6">
                                            <p:txEl>
                                              <p:pRg st="1" end="1"/>
                                            </p:tx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p:cTn id="2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6">
                                            <p:txEl>
                                              <p:pRg st="2" end="2"/>
                                            </p:tx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xEl>
                                              <p:pRg st="3" end="3"/>
                                            </p:txEl>
                                          </p:spTgt>
                                        </p:tgtEl>
                                        <p:attrNameLst>
                                          <p:attrName>style.visibility</p:attrName>
                                        </p:attrNameLst>
                                      </p:cBhvr>
                                      <p:to>
                                        <p:strVal val="visible"/>
                                      </p:to>
                                    </p:set>
                                    <p:anim calcmode="lin" valueType="num">
                                      <p:cBhvr>
                                        <p:cTn id="34"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5"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1837221"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giả</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6822974"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 </a:t>
            </a:r>
            <a:r>
              <a:rPr lang="en-US" b="1" dirty="0" err="1">
                <a:solidFill>
                  <a:schemeClr val="accent2">
                    <a:lumMod val="75000"/>
                  </a:schemeClr>
                </a:solidFill>
              </a:rPr>
              <a:t>Đọc</a:t>
            </a:r>
            <a:r>
              <a:rPr lang="en-US" b="1" dirty="0">
                <a:solidFill>
                  <a:schemeClr val="accent2">
                    <a:lumMod val="75000"/>
                  </a:schemeClr>
                </a:solidFill>
              </a:rPr>
              <a:t> –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chung</a:t>
            </a:r>
            <a:endParaRPr lang="en-US" b="1" dirty="0">
              <a:solidFill>
                <a:schemeClr val="accent2">
                  <a:lumMod val="75000"/>
                </a:schemeClr>
              </a:solidFill>
            </a:endParaRPr>
          </a:p>
        </p:txBody>
      </p:sp>
      <p:sp>
        <p:nvSpPr>
          <p:cNvPr id="7" name="Freeform 2"/>
          <p:cNvSpPr/>
          <p:nvPr/>
        </p:nvSpPr>
        <p:spPr>
          <a:xfrm>
            <a:off x="8054238" y="817747"/>
            <a:ext cx="3995924" cy="6040253"/>
          </a:xfrm>
          <a:custGeom>
            <a:avLst/>
            <a:gdLst/>
            <a:ahLst/>
            <a:cxnLst/>
            <a:rect l="l" t="t" r="r" b="b"/>
            <a:pathLst>
              <a:path w="5657850" h="8229600">
                <a:moveTo>
                  <a:pt x="0" y="0"/>
                </a:moveTo>
                <a:lnTo>
                  <a:pt x="5657850" y="0"/>
                </a:lnTo>
                <a:lnTo>
                  <a:pt x="5657850" y="8229600"/>
                </a:lnTo>
                <a:lnTo>
                  <a:pt x="0" y="8229600"/>
                </a:lnTo>
                <a:lnTo>
                  <a:pt x="0" y="0"/>
                </a:lnTo>
                <a:close/>
              </a:path>
            </a:pathLst>
          </a:custGeom>
          <a:blipFill>
            <a:blip r:embed="rId2"/>
            <a:stretch>
              <a:fillRect/>
            </a:stretch>
          </a:blipFill>
        </p:spPr>
        <p:txBody>
          <a:bodyPr/>
          <a:lstStyle/>
          <a:p>
            <a:endParaRPr lang="vi-VN"/>
          </a:p>
        </p:txBody>
      </p:sp>
      <p:sp>
        <p:nvSpPr>
          <p:cNvPr id="9" name="TextBox 8"/>
          <p:cNvSpPr txBox="1"/>
          <p:nvPr/>
        </p:nvSpPr>
        <p:spPr>
          <a:xfrm>
            <a:off x="255638" y="2502499"/>
            <a:ext cx="7882522" cy="830997"/>
          </a:xfrm>
          <a:prstGeom prst="rect">
            <a:avLst/>
          </a:prstGeom>
          <a:solidFill>
            <a:srgbClr val="FFFFCC"/>
          </a:solidFill>
        </p:spPr>
        <p:txBody>
          <a:bodyPr wrap="square">
            <a:spAutoFit/>
          </a:bodyPr>
          <a:lstStyle/>
          <a:p>
            <a:pPr marL="285750" indent="-285750" algn="just">
              <a:buFont typeface="Wingdings" panose="05000000000000000000" pitchFamily="2" charset="2"/>
              <a:buChar char="q"/>
            </a:pPr>
            <a:r>
              <a:rPr lang="en-US" sz="2400" dirty="0">
                <a:effectLst/>
                <a:latin typeface="Times New Roman" panose="02020603050405020304" pitchFamily="18" charset="0"/>
                <a:ea typeface="Times New Roman" panose="02020603050405020304" pitchFamily="18" charset="0"/>
              </a:rPr>
              <a:t>A-</a:t>
            </a:r>
            <a:r>
              <a:rPr lang="en-US" sz="2400" dirty="0" err="1">
                <a:effectLst/>
                <a:latin typeface="Times New Roman" panose="02020603050405020304" pitchFamily="18" charset="0"/>
                <a:ea typeface="Times New Roman" panose="02020603050405020304" pitchFamily="18" charset="0"/>
              </a:rPr>
              <a:t>lếch</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xan-đrơ</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Xéc</a:t>
            </a:r>
            <a:r>
              <a:rPr lang="en-US" sz="2400" dirty="0">
                <a:effectLst/>
                <a:latin typeface="Times New Roman" panose="02020603050405020304" pitchFamily="18" charset="0"/>
                <a:ea typeface="Times New Roman" panose="02020603050405020304" pitchFamily="18" charset="0"/>
              </a:rPr>
              <a:t>-</a:t>
            </a:r>
            <a:r>
              <a:rPr lang="en-US" sz="2400" dirty="0" err="1">
                <a:effectLst/>
                <a:latin typeface="Times New Roman" panose="02020603050405020304" pitchFamily="18" charset="0"/>
                <a:ea typeface="Times New Roman" panose="02020603050405020304" pitchFamily="18" charset="0"/>
              </a:rPr>
              <a:t>ghê</a:t>
            </a:r>
            <a:r>
              <a:rPr lang="en-US" sz="2400" dirty="0">
                <a:effectLst/>
                <a:latin typeface="Times New Roman" panose="02020603050405020304" pitchFamily="18" charset="0"/>
                <a:ea typeface="Times New Roman" panose="02020603050405020304" pitchFamily="18" charset="0"/>
              </a:rPr>
              <a:t>-ê-</a:t>
            </a:r>
            <a:r>
              <a:rPr lang="en-US" sz="2400" dirty="0" err="1">
                <a:effectLst/>
                <a:latin typeface="Times New Roman" panose="02020603050405020304" pitchFamily="18" charset="0"/>
                <a:ea typeface="Times New Roman" panose="02020603050405020304" pitchFamily="18" charset="0"/>
              </a:rPr>
              <a:t>vích</a:t>
            </a:r>
            <a:r>
              <a:rPr lang="en-US" sz="2400" dirty="0">
                <a:effectLst/>
                <a:latin typeface="Times New Roman" panose="02020603050405020304" pitchFamily="18" charset="0"/>
                <a:ea typeface="Times New Roman" panose="02020603050405020304" pitchFamily="18" charset="0"/>
              </a:rPr>
              <a:t> Pu-skin (1799 – 1837) </a:t>
            </a:r>
            <a:r>
              <a:rPr lang="en-US" sz="2400" dirty="0" err="1">
                <a:effectLst/>
                <a:latin typeface="Times New Roman" panose="02020603050405020304" pitchFamily="18" charset="0"/>
                <a:ea typeface="Times New Roman" panose="02020603050405020304" pitchFamily="18" charset="0"/>
              </a:rPr>
              <a:t>là</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người</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đặt</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nền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móng</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cho</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văn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học</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hiện</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thực</a:t>
            </a:r>
            <a:r>
              <a:rPr lang="en-US" sz="2400" dirty="0">
                <a:effectLst/>
                <a:latin typeface="Times New Roman" panose="02020603050405020304" pitchFamily="18" charset="0"/>
                <a:ea typeface="Times New Roman" panose="02020603050405020304" pitchFamily="18" charset="0"/>
              </a:rPr>
              <a:t> Nga </a:t>
            </a:r>
            <a:r>
              <a:rPr lang="en-US" sz="2400" dirty="0" err="1">
                <a:effectLst/>
                <a:latin typeface="Times New Roman" panose="02020603050405020304" pitchFamily="18" charset="0"/>
                <a:ea typeface="Times New Roman" panose="02020603050405020304" pitchFamily="18" charset="0"/>
              </a:rPr>
              <a:t>thế</a:t>
            </a:r>
            <a:r>
              <a:rPr lang="en-US" sz="2400" dirty="0">
                <a:effectLst/>
                <a:latin typeface="Times New Roman" panose="02020603050405020304" pitchFamily="18" charset="0"/>
                <a:ea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rPr>
              <a:t>kỉ</a:t>
            </a:r>
            <a:r>
              <a:rPr lang="en-US" sz="2400" dirty="0">
                <a:effectLst/>
                <a:latin typeface="Times New Roman" panose="02020603050405020304" pitchFamily="18" charset="0"/>
                <a:ea typeface="Times New Roman" panose="02020603050405020304" pitchFamily="18" charset="0"/>
              </a:rPr>
              <a:t> XIX. </a:t>
            </a:r>
            <a:endParaRPr lang="en-US" sz="2400" dirty="0"/>
          </a:p>
        </p:txBody>
      </p:sp>
      <p:sp>
        <p:nvSpPr>
          <p:cNvPr id="10" name="TextBox 9"/>
          <p:cNvSpPr txBox="1"/>
          <p:nvPr/>
        </p:nvSpPr>
        <p:spPr>
          <a:xfrm>
            <a:off x="255638" y="3457840"/>
            <a:ext cx="7882522" cy="830997"/>
          </a:xfrm>
          <a:prstGeom prst="rect">
            <a:avLst/>
          </a:prstGeom>
          <a:solidFill>
            <a:srgbClr val="FFFFCC"/>
          </a:solidFill>
        </p:spPr>
        <p:txBody>
          <a:bodyPr wrap="square">
            <a:spAutoFit/>
          </a:bodyPr>
          <a:lstStyle/>
          <a:p>
            <a:pPr marL="285750" indent="-285750" algn="just">
              <a:buFont typeface="Wingdings" panose="05000000000000000000" pitchFamily="2" charset="2"/>
              <a:buChar char="q"/>
            </a:pPr>
            <a:r>
              <a:rPr lang="en-US" sz="2400" dirty="0" err="1">
                <a:latin typeface="Times New Roman" panose="02020603050405020304" pitchFamily="18" charset="0"/>
                <a:ea typeface="Times New Roman" panose="02020603050405020304" pitchFamily="18" charset="0"/>
              </a:rPr>
              <a:t>Đặc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điểm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phong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nghệ</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thuật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trữ</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Pu</a:t>
            </a:r>
            <a:r>
              <a:rPr lang="en-US" sz="2400" dirty="0">
                <a:latin typeface="Times New Roman" panose="02020603050405020304" pitchFamily="18" charset="0"/>
                <a:ea typeface="Times New Roman" panose="02020603050405020304" pitchFamily="18" charset="0"/>
              </a:rPr>
              <a:t>-skin: </a:t>
            </a:r>
            <a:r>
              <a:rPr lang="en-US" sz="2400" dirty="0" err="1">
                <a:latin typeface="Times New Roman" panose="02020603050405020304" pitchFamily="18" charset="0"/>
                <a:ea typeface="Times New Roman" panose="02020603050405020304" pitchFamily="18" charset="0"/>
              </a:rPr>
              <a:t>ngôn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chính</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xác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giản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dị</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trong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sáng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hàm</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súc</a:t>
            </a:r>
            <a:endParaRPr lang="en-US" sz="2400" b="1" dirty="0"/>
          </a:p>
        </p:txBody>
      </p:sp>
      <p:sp>
        <p:nvSpPr>
          <p:cNvPr id="13" name="TextBox 12"/>
          <p:cNvSpPr txBox="1"/>
          <p:nvPr/>
        </p:nvSpPr>
        <p:spPr>
          <a:xfrm>
            <a:off x="255638" y="4448847"/>
            <a:ext cx="7882522" cy="1569660"/>
          </a:xfrm>
          <a:prstGeom prst="rect">
            <a:avLst/>
          </a:prstGeom>
          <a:solidFill>
            <a:srgbClr val="FFFFCC"/>
          </a:solidFill>
        </p:spPr>
        <p:txBody>
          <a:bodyPr wrap="square">
            <a:spAutoFit/>
          </a:bodyPr>
          <a:lstStyle/>
          <a:p>
            <a:pPr marL="285750" indent="-285750" algn="just">
              <a:buFont typeface="Wingdings" panose="05000000000000000000" pitchFamily="2" charset="2"/>
              <a:buChar char="q"/>
            </a:pPr>
            <a:r>
              <a:rPr lang="en-US" sz="2400" dirty="0" err="1">
                <a:latin typeface="Times New Roman" panose="02020603050405020304" pitchFamily="18" charset="0"/>
                <a:ea typeface="Times New Roman" panose="02020603050405020304" pitchFamily="18" charset="0"/>
              </a:rPr>
              <a:t>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chỉ</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tâm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trạng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còn</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chuyên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chở</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động</a:t>
            </a:r>
            <a:r>
              <a:rPr lang="en-US" sz="2400" b="1" dirty="0">
                <a:latin typeface="Times New Roman" panose="02020603050405020304" pitchFamily="18" charset="0"/>
                <a:ea typeface="Times New Roman" panose="02020603050405020304" pitchFamily="18" charset="0"/>
              </a:rPr>
              <a:t> ý </a:t>
            </a:r>
            <a:r>
              <a:rPr lang="en-US" sz="2400" b="1" dirty="0" err="1">
                <a:latin typeface="Times New Roman" panose="02020603050405020304" pitchFamily="18" charset="0"/>
                <a:ea typeface="Times New Roman" panose="02020603050405020304" pitchFamily="18" charset="0"/>
              </a:rPr>
              <a:t>thức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của</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nhân</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vật</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trữ</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tình</a:t>
            </a:r>
            <a:r>
              <a:rPr lang="en-US" sz="2400"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hướng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tới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hoá</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giải</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những</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khúc</a:t>
            </a:r>
            <a:r>
              <a:rPr lang="en-US" sz="2400" b="1" dirty="0">
                <a:latin typeface="Times New Roman" panose="02020603050405020304" pitchFamily="18" charset="0"/>
                <a:ea typeface="Times New Roman" panose="02020603050405020304" pitchFamily="18" charset="0"/>
              </a:rPr>
              <a:t> </a:t>
            </a:r>
            <a:r>
              <a:rPr lang="en-US" sz="2400" b="1" dirty="0" err="1">
                <a:latin typeface="Times New Roman" panose="02020603050405020304" pitchFamily="18" charset="0"/>
                <a:ea typeface="Times New Roman" panose="02020603050405020304" pitchFamily="18" charset="0"/>
              </a:rPr>
              <a:t>mắc</a:t>
            </a:r>
            <a:r>
              <a:rPr lang="en-US" sz="2400" b="1"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trong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lòng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người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cuối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cùng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đạt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tới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xúc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cân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bằng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hoà</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6822974"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 </a:t>
            </a:r>
            <a:r>
              <a:rPr lang="en-US" b="1" dirty="0" err="1">
                <a:solidFill>
                  <a:schemeClr val="accent2">
                    <a:lumMod val="75000"/>
                  </a:schemeClr>
                </a:solidFill>
              </a:rPr>
              <a:t>Đọc</a:t>
            </a:r>
            <a:r>
              <a:rPr lang="en-US" b="1" dirty="0">
                <a:solidFill>
                  <a:schemeClr val="accent2">
                    <a:lumMod val="75000"/>
                  </a:schemeClr>
                </a:solidFill>
              </a:rPr>
              <a:t> –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chung</a:t>
            </a:r>
            <a:endParaRPr lang="en-US" b="1" dirty="0">
              <a:solidFill>
                <a:schemeClr val="accent2">
                  <a:lumMod val="75000"/>
                </a:schemeClr>
              </a:solidFill>
            </a:endParaRPr>
          </a:p>
        </p:txBody>
      </p:sp>
      <p:sp>
        <p:nvSpPr>
          <p:cNvPr id="11" name="TextBox 10"/>
          <p:cNvSpPr txBox="1"/>
          <p:nvPr/>
        </p:nvSpPr>
        <p:spPr>
          <a:xfrm>
            <a:off x="751840" y="2502499"/>
            <a:ext cx="10911840" cy="3995453"/>
          </a:xfrm>
          <a:prstGeom prst="rect">
            <a:avLst/>
          </a:prstGeom>
          <a:solidFill>
            <a:srgbClr val="FFFFCC"/>
          </a:solidFill>
        </p:spPr>
        <p:txBody>
          <a:bodyPr wrap="square">
            <a:spAutoFit/>
          </a:bodyPr>
          <a:lstStyle/>
          <a:p>
            <a:pPr marL="0" marR="0" algn="just">
              <a:lnSpc>
                <a:spcPct val="150000"/>
              </a:lnSpc>
              <a:spcBef>
                <a:spcPts val="0"/>
              </a:spcBef>
              <a:spcAft>
                <a:spcPts val="800"/>
              </a:spcAft>
            </a:pPr>
            <a:r>
              <a:rPr lang="en-US"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Hoàn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cảnh</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Tháng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1825,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285750" indent="-285750" algn="just">
              <a:lnSpc>
                <a:spcPct val="150000"/>
              </a:lnSpc>
              <a:buFont typeface="Wingdings" panose="05000000000000000000" pitchFamily="2" charset="2"/>
              <a:buChar char="Ø"/>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Đầu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1826,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khởi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Nga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mùa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đông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nơi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Tác</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phẩm</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6822974"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 </a:t>
            </a:r>
            <a:r>
              <a:rPr lang="en-US" b="1" dirty="0" err="1">
                <a:solidFill>
                  <a:schemeClr val="accent2">
                    <a:lumMod val="75000"/>
                  </a:schemeClr>
                </a:solidFill>
              </a:rPr>
              <a:t>Đọc</a:t>
            </a:r>
            <a:r>
              <a:rPr lang="en-US" b="1" dirty="0">
                <a:solidFill>
                  <a:schemeClr val="accent2">
                    <a:lumMod val="75000"/>
                  </a:schemeClr>
                </a:solidFill>
              </a:rPr>
              <a:t> –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chung</a:t>
            </a:r>
            <a:endParaRPr lang="en-US" b="1" dirty="0">
              <a:solidFill>
                <a:schemeClr val="accent2">
                  <a:lumMod val="75000"/>
                </a:schemeClr>
              </a:solidFill>
            </a:endParaRPr>
          </a:p>
        </p:txBody>
      </p:sp>
      <p:sp>
        <p:nvSpPr>
          <p:cNvPr id="11" name="TextBox 10"/>
          <p:cNvSpPr txBox="1"/>
          <p:nvPr/>
        </p:nvSpPr>
        <p:spPr>
          <a:xfrm>
            <a:off x="751840" y="2583779"/>
            <a:ext cx="10911840" cy="3108543"/>
          </a:xfrm>
          <a:prstGeom prst="rect">
            <a:avLst/>
          </a:prstGeom>
          <a:solidFill>
            <a:srgbClr val="FFFFCC"/>
          </a:solidFill>
        </p:spPr>
        <p:txBody>
          <a:bodyPr wrap="square">
            <a:spAutoFit/>
          </a:bodyPr>
          <a:lstStyle/>
          <a:p>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chia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P1 –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1: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buồn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vượt</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trở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ngại</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P2 –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2 – 6: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cảnh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tưởng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 P3 – </a:t>
            </a:r>
            <a:r>
              <a:rPr lang="en-US" sz="2800" dirty="0" err="1">
                <a:latin typeface="Times New Roman" panose="02020603050405020304" pitchFamily="18" charset="0"/>
                <a:cs typeface="Times New Roman" panose="02020603050405020304" pitchFamily="18" charset="0"/>
              </a:rPr>
              <a:t>Khổ</a:t>
            </a:r>
            <a:r>
              <a:rPr lang="en-US" sz="2800" dirty="0">
                <a:latin typeface="Times New Roman" panose="02020603050405020304" pitchFamily="18" charset="0"/>
                <a:cs typeface="Times New Roman" panose="02020603050405020304" pitchFamily="18" charset="0"/>
              </a:rPr>
              <a:t> 7: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đông</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vững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mệnh</a:t>
            </a:r>
            <a:r>
              <a:rPr 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Nhan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đề</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7" name="Google Shape;227;p32"/>
          <p:cNvSpPr txBox="1"/>
          <p:nvPr/>
        </p:nvSpPr>
        <p:spPr>
          <a:xfrm>
            <a:off x="408038" y="2502499"/>
            <a:ext cx="2507882" cy="602496"/>
          </a:xfrm>
          <a:prstGeom prst="rect">
            <a:avLst/>
          </a:prstGeom>
          <a:solidFill>
            <a:schemeClr val="bg2"/>
          </a:solidFill>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2. </a:t>
            </a:r>
            <a:r>
              <a:rPr lang="en-US" sz="2800" b="1" dirty="0" err="1">
                <a:solidFill>
                  <a:srgbClr val="0070C0"/>
                </a:solidFill>
                <a:latin typeface="Times New Roman" panose="02020603050405020304" pitchFamily="18" charset="0"/>
                <a:cs typeface="Times New Roman" panose="02020603050405020304" pitchFamily="18" charset="0"/>
              </a:rPr>
              <a:t>Phân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tích</a:t>
            </a:r>
            <a:endParaRPr lang="en-US" sz="28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 calcmode="lin" valueType="num">
                                      <p:cBhvr>
                                        <p:cTn id="14" dur="500" fill="hold"/>
                                        <p:tgtEl>
                                          <p:spTgt spid="6">
                                            <p:bg/>
                                          </p:spTgt>
                                        </p:tgtEl>
                                        <p:attrNameLst>
                                          <p:attrName>ppt_w</p:attrName>
                                        </p:attrNameLst>
                                      </p:cBhvr>
                                      <p:tavLst>
                                        <p:tav tm="0">
                                          <p:val>
                                            <p:fltVal val="0"/>
                                          </p:val>
                                        </p:tav>
                                        <p:tav tm="100000">
                                          <p:val>
                                            <p:strVal val="#ppt_w"/>
                                          </p:val>
                                        </p:tav>
                                      </p:tavLst>
                                    </p:anim>
                                    <p:anim calcmode="lin" valueType="num">
                                      <p:cBhvr>
                                        <p:cTn id="15" dur="500" fill="hold"/>
                                        <p:tgtEl>
                                          <p:spTgt spid="6">
                                            <p:bg/>
                                          </p:spTgt>
                                        </p:tgtEl>
                                        <p:attrNameLst>
                                          <p:attrName>ppt_h</p:attrName>
                                        </p:attrNameLst>
                                      </p:cBhvr>
                                      <p:tavLst>
                                        <p:tav tm="0">
                                          <p:val>
                                            <p:fltVal val="0"/>
                                          </p:val>
                                        </p:tav>
                                        <p:tav tm="100000">
                                          <p:val>
                                            <p:strVal val="#ppt_h"/>
                                          </p:val>
                                        </p:tav>
                                      </p:tavLst>
                                    </p:anim>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bg/>
                                          </p:spTgt>
                                        </p:tgtEl>
                                        <p:attrNameLst>
                                          <p:attrName>style.visibility</p:attrName>
                                        </p:attrNameLst>
                                      </p:cBhvr>
                                      <p:to>
                                        <p:strVal val="visible"/>
                                      </p:to>
                                    </p:set>
                                    <p:anim calcmode="lin" valueType="num">
                                      <p:cBhvr>
                                        <p:cTn id="28" dur="500" fill="hold"/>
                                        <p:tgtEl>
                                          <p:spTgt spid="7">
                                            <p:bg/>
                                          </p:spTgt>
                                        </p:tgtEl>
                                        <p:attrNameLst>
                                          <p:attrName>ppt_w</p:attrName>
                                        </p:attrNameLst>
                                      </p:cBhvr>
                                      <p:tavLst>
                                        <p:tav tm="0">
                                          <p:val>
                                            <p:fltVal val="0"/>
                                          </p:val>
                                        </p:tav>
                                        <p:tav tm="100000">
                                          <p:val>
                                            <p:strVal val="#ppt_w"/>
                                          </p:val>
                                        </p:tav>
                                      </p:tavLst>
                                    </p:anim>
                                    <p:anim calcmode="lin" valueType="num">
                                      <p:cBhvr>
                                        <p:cTn id="29" dur="500" fill="hold"/>
                                        <p:tgtEl>
                                          <p:spTgt spid="7">
                                            <p:bg/>
                                          </p:spTgt>
                                        </p:tgtEl>
                                        <p:attrNameLst>
                                          <p:attrName>ppt_h</p:attrName>
                                        </p:attrNameLst>
                                      </p:cBhvr>
                                      <p:tavLst>
                                        <p:tav tm="0">
                                          <p:val>
                                            <p:fltVal val="0"/>
                                          </p:val>
                                        </p:tav>
                                        <p:tav tm="100000">
                                          <p:val>
                                            <p:strVal val="#ppt_h"/>
                                          </p:val>
                                        </p:tav>
                                      </p:tavLst>
                                    </p:anim>
                                    <p:animEffect transition="in" filter="fade">
                                      <p:cBhvr>
                                        <p:cTn id="30" dur="500"/>
                                        <p:tgtEl>
                                          <p:spTgt spid="7">
                                            <p:bg/>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P spid="8" grpId="0" animBg="1"/>
      <p:bldP spid="7"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1922" y="85708"/>
            <a:ext cx="8848153" cy="646331"/>
          </a:xfrm>
          <a:prstGeom prst="rect">
            <a:avLst/>
          </a:prstGeom>
          <a:solidFill>
            <a:srgbClr val="FFFFCC"/>
          </a:solidFill>
        </p:spPr>
        <p:txBody>
          <a:bodyPr wrap="square" rtlCol="0">
            <a:spAutoFit/>
          </a:bodyPr>
          <a:lstStyle/>
          <a:p>
            <a:r>
              <a:rPr lang="en-US" sz="3600" b="1" dirty="0">
                <a:solidFill>
                  <a:srgbClr val="FF0000"/>
                </a:solidFill>
                <a:latin typeface="Times New Roman" panose="02020603050405020304" pitchFamily="18" charset="0"/>
                <a:cs typeface="Times New Roman" panose="02020603050405020304" pitchFamily="18" charset="0"/>
              </a:rPr>
              <a:t>VĂN BẢN 2: CON Đ</a:t>
            </a:r>
            <a:r>
              <a:rPr lang="vi-VN" sz="3600" b="1" dirty="0">
                <a:solidFill>
                  <a:srgbClr val="FF0000"/>
                </a:solidFill>
                <a:latin typeface="Times New Roman" panose="02020603050405020304" pitchFamily="18" charset="0"/>
                <a:cs typeface="Times New Roman" panose="02020603050405020304" pitchFamily="18" charset="0"/>
              </a:rPr>
              <a:t>ƯỜNG</a:t>
            </a:r>
            <a:r>
              <a:rPr lang="en-US" sz="3600" b="1" dirty="0">
                <a:solidFill>
                  <a:srgbClr val="FF0000"/>
                </a:solidFill>
                <a:latin typeface="Times New Roman" panose="02020603050405020304" pitchFamily="18" charset="0"/>
                <a:cs typeface="Times New Roman" panose="02020603050405020304" pitchFamily="18" charset="0"/>
              </a:rPr>
              <a:t> MÙA ĐÔNG</a:t>
            </a:r>
            <a:r>
              <a:rPr lang="en-US" sz="3200" b="1" dirty="0">
                <a:solidFill>
                  <a:srgbClr val="FF0000"/>
                </a:solidFill>
              </a:rPr>
              <a:t>           </a:t>
            </a:r>
            <a:endParaRPr lang="vi-VN" sz="3200" b="1" dirty="0">
              <a:solidFill>
                <a:srgbClr val="FF0000"/>
              </a:solidFill>
            </a:endParaRPr>
          </a:p>
        </p:txBody>
      </p:sp>
      <p:sp>
        <p:nvSpPr>
          <p:cNvPr id="4" name="Rectangle 3"/>
          <p:cNvSpPr/>
          <p:nvPr/>
        </p:nvSpPr>
        <p:spPr>
          <a:xfrm>
            <a:off x="8521002" y="732039"/>
            <a:ext cx="1999073" cy="584775"/>
          </a:xfrm>
          <a:prstGeom prst="rect">
            <a:avLst/>
          </a:prstGeom>
          <a:solidFill>
            <a:srgbClr val="FFFFCC"/>
          </a:solidFill>
        </p:spPr>
        <p:txBody>
          <a:bodyPr wrap="none">
            <a:spAutoFit/>
          </a:bodyPr>
          <a:lstStyle/>
          <a:p>
            <a:r>
              <a:rPr lang="en-US" sz="3200" b="1" dirty="0" err="1">
                <a:solidFill>
                  <a:srgbClr val="FF0000"/>
                </a:solidFill>
              </a:rPr>
              <a:t>A.X.Puskin</a:t>
            </a:r>
            <a:endParaRPr lang="vi-VN" sz="3200" b="1" dirty="0">
              <a:solidFill>
                <a:srgbClr val="FF0000"/>
              </a:solidFill>
            </a:endParaRPr>
          </a:p>
        </p:txBody>
      </p:sp>
      <p:sp>
        <p:nvSpPr>
          <p:cNvPr id="6" name="Google Shape;227;p32"/>
          <p:cNvSpPr txBox="1">
            <a:spLocks noGrp="1"/>
          </p:cNvSpPr>
          <p:nvPr>
            <p:ph type="subTitle" idx="1"/>
          </p:nvPr>
        </p:nvSpPr>
        <p:spPr>
          <a:xfrm>
            <a:off x="408038" y="1756465"/>
            <a:ext cx="2507882" cy="602496"/>
          </a:xfrm>
          <a:prstGeom prst="rect">
            <a:avLst/>
          </a:prstGeom>
          <a:solidFill>
            <a:schemeClr val="bg2"/>
          </a:solidFill>
        </p:spPr>
        <p:txBody>
          <a:bodyPr spcFirstLastPara="1" wrap="square" lIns="91425" tIns="91425" rIns="91425" bIns="91425" anchor="t" anchorCtr="0">
            <a:noAutofit/>
          </a:bodyPr>
          <a:lstStyle/>
          <a:p>
            <a:pPr lvl="0" algn="l">
              <a:lnSpc>
                <a:spcPct val="10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1. </a:t>
            </a:r>
            <a:r>
              <a:rPr lang="en-US" sz="2800" b="1" dirty="0" err="1">
                <a:solidFill>
                  <a:srgbClr val="0070C0"/>
                </a:solidFill>
                <a:latin typeface="Times New Roman" panose="02020603050405020304" pitchFamily="18" charset="0"/>
                <a:cs typeface="Times New Roman" panose="02020603050405020304" pitchFamily="18" charset="0"/>
              </a:rPr>
              <a:t>Nhan</a:t>
            </a:r>
            <a:r>
              <a:rPr lang="en-US" sz="2800" b="1" dirty="0">
                <a:solidFill>
                  <a:srgbClr val="0070C0"/>
                </a:solidFill>
                <a:latin typeface="Times New Roman" panose="02020603050405020304" pitchFamily="18" charset="0"/>
                <a:cs typeface="Times New Roman" panose="02020603050405020304" pitchFamily="18" charset="0"/>
              </a:rPr>
              <a:t> </a:t>
            </a:r>
            <a:r>
              <a:rPr lang="en-US" sz="2800" b="1" dirty="0" err="1">
                <a:solidFill>
                  <a:srgbClr val="0070C0"/>
                </a:solidFill>
                <a:latin typeface="Times New Roman" panose="02020603050405020304" pitchFamily="18" charset="0"/>
                <a:cs typeface="Times New Roman" panose="02020603050405020304" pitchFamily="18" charset="0"/>
              </a:rPr>
              <a:t>đề</a:t>
            </a:r>
            <a:endParaRPr lang="en-US" sz="2800" b="1" dirty="0">
              <a:solidFill>
                <a:srgbClr val="0070C0"/>
              </a:solidFill>
              <a:latin typeface="Times New Roman" panose="02020603050405020304" pitchFamily="18" charset="0"/>
              <a:cs typeface="Times New Roman" panose="02020603050405020304" pitchFamily="18" charset="0"/>
            </a:endParaRPr>
          </a:p>
        </p:txBody>
      </p:sp>
      <p:sp>
        <p:nvSpPr>
          <p:cNvPr id="8" name="Google Shape;229;p32"/>
          <p:cNvSpPr txBox="1"/>
          <p:nvPr/>
        </p:nvSpPr>
        <p:spPr>
          <a:xfrm>
            <a:off x="127260" y="1024426"/>
            <a:ext cx="4780020" cy="588501"/>
          </a:xfrm>
          <a:prstGeom prst="rect">
            <a:avLst/>
          </a:prstGeom>
          <a:solidFill>
            <a:schemeClr val="bg2"/>
          </a:solidFill>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pPr>
            <a:r>
              <a:rPr lang="en-US" b="1" dirty="0">
                <a:solidFill>
                  <a:schemeClr val="accent2">
                    <a:lumMod val="75000"/>
                  </a:schemeClr>
                </a:solidFill>
              </a:rPr>
              <a:t>II. </a:t>
            </a:r>
            <a:r>
              <a:rPr lang="en-US" b="1" dirty="0" err="1">
                <a:solidFill>
                  <a:schemeClr val="accent2">
                    <a:lumMod val="75000"/>
                  </a:schemeClr>
                </a:solidFill>
              </a:rPr>
              <a:t>Tìm</a:t>
            </a:r>
            <a:r>
              <a:rPr lang="en-US" b="1" dirty="0">
                <a:solidFill>
                  <a:schemeClr val="accent2">
                    <a:lumMod val="75000"/>
                  </a:schemeClr>
                </a:solidFill>
              </a:rPr>
              <a:t> </a:t>
            </a:r>
            <a:r>
              <a:rPr lang="en-US" b="1" dirty="0" err="1">
                <a:solidFill>
                  <a:schemeClr val="accent2">
                    <a:lumMod val="75000"/>
                  </a:schemeClr>
                </a:solidFill>
              </a:rPr>
              <a:t>hiểu</a:t>
            </a:r>
            <a:r>
              <a:rPr lang="en-US" b="1" dirty="0">
                <a:solidFill>
                  <a:schemeClr val="accent2">
                    <a:lumMod val="75000"/>
                  </a:schemeClr>
                </a:solidFill>
              </a:rPr>
              <a:t> </a:t>
            </a:r>
            <a:r>
              <a:rPr lang="en-US" b="1" dirty="0" err="1">
                <a:solidFill>
                  <a:schemeClr val="accent2">
                    <a:lumMod val="75000"/>
                  </a:schemeClr>
                </a:solidFill>
              </a:rPr>
              <a:t>văn</a:t>
            </a:r>
            <a:r>
              <a:rPr lang="en-US" b="1" dirty="0">
                <a:solidFill>
                  <a:schemeClr val="accent2">
                    <a:lumMod val="75000"/>
                  </a:schemeClr>
                </a:solidFill>
              </a:rPr>
              <a:t> </a:t>
            </a:r>
            <a:r>
              <a:rPr lang="en-US" b="1" dirty="0" err="1">
                <a:solidFill>
                  <a:schemeClr val="accent2">
                    <a:lumMod val="75000"/>
                  </a:schemeClr>
                </a:solidFill>
              </a:rPr>
              <a:t>bản</a:t>
            </a:r>
            <a:endParaRPr lang="en-US" b="1" dirty="0">
              <a:solidFill>
                <a:schemeClr val="accent2">
                  <a:lumMod val="75000"/>
                </a:schemeClr>
              </a:solidFill>
            </a:endParaRPr>
          </a:p>
        </p:txBody>
      </p:sp>
      <p:sp>
        <p:nvSpPr>
          <p:cNvPr id="11" name="TextBox 10"/>
          <p:cNvSpPr txBox="1"/>
          <p:nvPr/>
        </p:nvSpPr>
        <p:spPr>
          <a:xfrm>
            <a:off x="751840" y="2614259"/>
            <a:ext cx="10911840" cy="3539430"/>
          </a:xfrm>
          <a:prstGeom prst="rect">
            <a:avLst/>
          </a:prstGeom>
          <a:solidFill>
            <a:srgbClr val="FFFFCC"/>
          </a:solidFill>
        </p:spPr>
        <p:txBody>
          <a:bodyPr wrap="square">
            <a:spAutoFit/>
          </a:bodyPr>
          <a:lstStyle/>
          <a:p>
            <a:pPr fontAlgn="base"/>
            <a:r>
              <a:rPr lang="en-US" sz="3200" b="1" dirty="0"/>
              <a:t>- </a:t>
            </a:r>
            <a:r>
              <a:rPr lang="en-US" sz="3200" i="1" dirty="0"/>
              <a:t>Con </a:t>
            </a:r>
            <a:r>
              <a:rPr lang="en-US" sz="3200" i="1" dirty="0" err="1"/>
              <a:t>đường</a:t>
            </a:r>
            <a:r>
              <a:rPr lang="en-US" sz="3200" dirty="0"/>
              <a:t>:</a:t>
            </a:r>
            <a:r>
              <a:rPr lang="en-US" sz="3200" b="1" dirty="0"/>
              <a:t> </a:t>
            </a:r>
            <a:r>
              <a:rPr lang="en-US" sz="3200" dirty="0" err="1"/>
              <a:t>gợi</a:t>
            </a:r>
            <a:r>
              <a:rPr lang="en-US" sz="3200" dirty="0"/>
              <a:t> ý </a:t>
            </a:r>
            <a:r>
              <a:rPr lang="en-US" sz="3200" dirty="0" err="1"/>
              <a:t>niệm</a:t>
            </a:r>
            <a:r>
              <a:rPr lang="en-US" sz="3200" dirty="0"/>
              <a:t> </a:t>
            </a:r>
            <a:r>
              <a:rPr lang="en-US" sz="3200" dirty="0" err="1"/>
              <a:t>về</a:t>
            </a:r>
            <a:r>
              <a:rPr lang="en-US" sz="3200" dirty="0"/>
              <a:t> </a:t>
            </a:r>
            <a:r>
              <a:rPr lang="en-US" sz="3200" dirty="0" err="1"/>
              <a:t>sự</a:t>
            </a:r>
            <a:r>
              <a:rPr lang="en-US" sz="3200" dirty="0"/>
              <a:t> </a:t>
            </a:r>
            <a:r>
              <a:rPr lang="en-US" sz="3200" dirty="0" err="1"/>
              <a:t>vận</a:t>
            </a:r>
            <a:r>
              <a:rPr lang="en-US" sz="3200" dirty="0"/>
              <a:t> </a:t>
            </a:r>
            <a:r>
              <a:rPr lang="en-US" sz="3200" dirty="0" err="1"/>
              <a:t>động</a:t>
            </a:r>
            <a:r>
              <a:rPr lang="en-US" sz="3200" dirty="0"/>
              <a:t>, </a:t>
            </a:r>
            <a:r>
              <a:rPr lang="en-US" sz="3200" dirty="0" err="1"/>
              <a:t>về</a:t>
            </a:r>
            <a:r>
              <a:rPr lang="en-US" sz="3200" dirty="0"/>
              <a:t> </a:t>
            </a:r>
            <a:r>
              <a:rPr lang="en-US" sz="3200" dirty="0" err="1"/>
              <a:t>hành</a:t>
            </a:r>
            <a:r>
              <a:rPr lang="en-US" sz="3200" dirty="0"/>
              <a:t> </a:t>
            </a:r>
            <a:r>
              <a:rPr lang="en-US" sz="3200" dirty="0" err="1"/>
              <a:t>trình</a:t>
            </a:r>
            <a:r>
              <a:rPr lang="en-US" sz="3200" dirty="0"/>
              <a:t> </a:t>
            </a:r>
            <a:r>
              <a:rPr lang="en-US" sz="3200" dirty="0" err="1"/>
              <a:t>cuộc</a:t>
            </a:r>
            <a:r>
              <a:rPr lang="en-US" sz="3200" dirty="0"/>
              <a:t> </a:t>
            </a:r>
            <a:r>
              <a:rPr lang="en-US" sz="3200" dirty="0" err="1"/>
              <a:t>đời</a:t>
            </a:r>
            <a:r>
              <a:rPr lang="en-US" sz="3200" dirty="0"/>
              <a:t>.</a:t>
            </a:r>
          </a:p>
          <a:p>
            <a:pPr fontAlgn="base"/>
            <a:r>
              <a:rPr lang="en-US" sz="3200" b="1" dirty="0"/>
              <a:t>- </a:t>
            </a:r>
            <a:r>
              <a:rPr lang="en-US" sz="3200" i="1" dirty="0" err="1"/>
              <a:t>mùa</a:t>
            </a:r>
            <a:r>
              <a:rPr lang="en-US" sz="3200" i="1" dirty="0"/>
              <a:t> </a:t>
            </a:r>
            <a:r>
              <a:rPr lang="en-US" sz="3200" i="1" dirty="0" err="1"/>
              <a:t>đông</a:t>
            </a:r>
            <a:r>
              <a:rPr lang="en-US" sz="3200" i="1" dirty="0"/>
              <a:t>: </a:t>
            </a:r>
            <a:r>
              <a:rPr lang="en-US" sz="3200" dirty="0" err="1"/>
              <a:t>gợi</a:t>
            </a:r>
            <a:r>
              <a:rPr lang="en-US" sz="3200" dirty="0"/>
              <a:t> </a:t>
            </a:r>
            <a:r>
              <a:rPr lang="en-US" sz="3200" dirty="0" err="1"/>
              <a:t>cảm</a:t>
            </a:r>
            <a:r>
              <a:rPr lang="en-US" sz="3200" dirty="0"/>
              <a:t> </a:t>
            </a:r>
            <a:r>
              <a:rPr lang="en-US" sz="3200" dirty="0" err="1"/>
              <a:t>xúc</a:t>
            </a:r>
            <a:r>
              <a:rPr lang="en-US" sz="3200" dirty="0"/>
              <a:t> </a:t>
            </a:r>
            <a:r>
              <a:rPr lang="en-US" sz="3200" dirty="0" err="1"/>
              <a:t>giá</a:t>
            </a:r>
            <a:r>
              <a:rPr lang="en-US" sz="3200" dirty="0"/>
              <a:t> </a:t>
            </a:r>
            <a:r>
              <a:rPr lang="en-US" sz="3200" dirty="0" err="1"/>
              <a:t>lạnh</a:t>
            </a:r>
            <a:r>
              <a:rPr lang="en-US" sz="3200" dirty="0"/>
              <a:t>, </a:t>
            </a:r>
            <a:r>
              <a:rPr lang="en-US" sz="3200" dirty="0" err="1"/>
              <a:t>nỗi</a:t>
            </a:r>
            <a:r>
              <a:rPr lang="en-US" sz="3200" dirty="0"/>
              <a:t> </a:t>
            </a:r>
            <a:r>
              <a:rPr lang="en-US" sz="3200" dirty="0" err="1"/>
              <a:t>buồn</a:t>
            </a:r>
            <a:endParaRPr lang="en-US" sz="3200" dirty="0"/>
          </a:p>
          <a:p>
            <a:pPr fontAlgn="base"/>
            <a:r>
              <a:rPr lang="en-US" sz="3200" dirty="0"/>
              <a:t>-&gt; </a:t>
            </a:r>
            <a:r>
              <a:rPr lang="en-US" sz="3200" dirty="0" err="1"/>
              <a:t>Nghĩa</a:t>
            </a:r>
            <a:r>
              <a:rPr lang="en-US" sz="3200" dirty="0"/>
              <a:t> </a:t>
            </a:r>
            <a:r>
              <a:rPr lang="en-US" sz="3200" dirty="0" err="1"/>
              <a:t>biểu</a:t>
            </a:r>
            <a:r>
              <a:rPr lang="en-US" sz="3200" dirty="0"/>
              <a:t> </a:t>
            </a:r>
            <a:r>
              <a:rPr lang="en-US" sz="3200" dirty="0" err="1"/>
              <a:t>tượng</a:t>
            </a:r>
            <a:r>
              <a:rPr lang="en-US" sz="3200" dirty="0"/>
              <a:t>: </a:t>
            </a:r>
            <a:r>
              <a:rPr lang="en-US" sz="3200" dirty="0" err="1"/>
              <a:t>nhan</a:t>
            </a:r>
            <a:r>
              <a:rPr lang="en-US" sz="3200" dirty="0"/>
              <a:t> </a:t>
            </a:r>
            <a:r>
              <a:rPr lang="en-US" sz="3200" dirty="0" err="1"/>
              <a:t>đề</a:t>
            </a:r>
            <a:r>
              <a:rPr lang="en-US" sz="3200" dirty="0"/>
              <a:t> </a:t>
            </a:r>
            <a:r>
              <a:rPr lang="en-US" sz="3200" dirty="0" err="1"/>
              <a:t>bài</a:t>
            </a:r>
            <a:r>
              <a:rPr lang="en-US" sz="3200" dirty="0"/>
              <a:t> </a:t>
            </a:r>
            <a:r>
              <a:rPr lang="en-US" sz="3200" dirty="0" err="1"/>
              <a:t>thơ</a:t>
            </a:r>
            <a:r>
              <a:rPr lang="en-US" sz="3200" dirty="0"/>
              <a:t> </a:t>
            </a:r>
            <a:r>
              <a:rPr lang="en-US" sz="3200" dirty="0" err="1"/>
              <a:t>gợi</a:t>
            </a:r>
            <a:r>
              <a:rPr lang="en-US" sz="3200" dirty="0"/>
              <a:t> </a:t>
            </a:r>
            <a:r>
              <a:rPr lang="en-US" sz="3200" dirty="0" err="1"/>
              <a:t>cho</a:t>
            </a:r>
            <a:r>
              <a:rPr lang="en-US" sz="3200" dirty="0"/>
              <a:t> </a:t>
            </a:r>
            <a:r>
              <a:rPr lang="en-US" sz="3200" dirty="0" err="1"/>
              <a:t>chúng</a:t>
            </a:r>
            <a:r>
              <a:rPr lang="en-US" sz="3200" dirty="0"/>
              <a:t> ta </a:t>
            </a:r>
            <a:r>
              <a:rPr lang="en-US" sz="3200" dirty="0" err="1"/>
              <a:t>liên</a:t>
            </a:r>
            <a:r>
              <a:rPr lang="en-US" sz="3200" dirty="0"/>
              <a:t> </a:t>
            </a:r>
            <a:r>
              <a:rPr lang="en-US" sz="3200" dirty="0" err="1"/>
              <a:t>tưởng</a:t>
            </a:r>
            <a:r>
              <a:rPr lang="en-US" sz="3200" dirty="0"/>
              <a:t> </a:t>
            </a:r>
            <a:r>
              <a:rPr lang="en-US" sz="3200" dirty="0" err="1"/>
              <a:t>đến</a:t>
            </a:r>
            <a:r>
              <a:rPr lang="en-US" sz="3200" dirty="0"/>
              <a:t> </a:t>
            </a:r>
            <a:r>
              <a:rPr lang="en-US" sz="3200" dirty="0" err="1"/>
              <a:t>những</a:t>
            </a:r>
            <a:r>
              <a:rPr lang="en-US" sz="3200" dirty="0"/>
              <a:t> </a:t>
            </a:r>
            <a:r>
              <a:rPr lang="en-US" sz="3200" dirty="0" err="1"/>
              <a:t>khó</a:t>
            </a:r>
            <a:r>
              <a:rPr lang="en-US" sz="3200" dirty="0"/>
              <a:t> </a:t>
            </a:r>
            <a:r>
              <a:rPr lang="en-US" sz="3200" dirty="0" err="1"/>
              <a:t>khăn</a:t>
            </a:r>
            <a:r>
              <a:rPr lang="en-US" sz="3200" dirty="0"/>
              <a:t> </a:t>
            </a:r>
            <a:r>
              <a:rPr lang="en-US" sz="3200" dirty="0" err="1"/>
              <a:t>trở</a:t>
            </a:r>
            <a:r>
              <a:rPr lang="en-US" sz="3200" dirty="0"/>
              <a:t> </a:t>
            </a:r>
            <a:r>
              <a:rPr lang="en-US" sz="3200" dirty="0" err="1"/>
              <a:t>ngại</a:t>
            </a:r>
            <a:r>
              <a:rPr lang="en-US" sz="3200" dirty="0"/>
              <a:t> </a:t>
            </a:r>
            <a:r>
              <a:rPr lang="en-US" sz="3200" dirty="0" err="1"/>
              <a:t>trên</a:t>
            </a:r>
            <a:r>
              <a:rPr lang="en-US" sz="3200" dirty="0"/>
              <a:t> </a:t>
            </a:r>
            <a:r>
              <a:rPr lang="en-US" sz="3200" dirty="0" err="1"/>
              <a:t>hành</a:t>
            </a:r>
            <a:r>
              <a:rPr lang="en-US" sz="3200" dirty="0"/>
              <a:t> </a:t>
            </a:r>
            <a:r>
              <a:rPr lang="en-US" sz="3200" dirty="0" err="1"/>
              <a:t>trình</a:t>
            </a:r>
            <a:r>
              <a:rPr lang="en-US" sz="3200" dirty="0"/>
              <a:t> </a:t>
            </a:r>
            <a:r>
              <a:rPr lang="en-US" sz="3200" dirty="0" err="1"/>
              <a:t>mùa</a:t>
            </a:r>
            <a:r>
              <a:rPr lang="en-US" sz="3200" dirty="0"/>
              <a:t> </a:t>
            </a:r>
            <a:r>
              <a:rPr lang="en-US" sz="3200" dirty="0" err="1"/>
              <a:t>đông</a:t>
            </a:r>
            <a:r>
              <a:rPr lang="en-US" sz="3200" dirty="0"/>
              <a:t> </a:t>
            </a:r>
            <a:r>
              <a:rPr lang="en-US" sz="3200" dirty="0" err="1"/>
              <a:t>cô</a:t>
            </a:r>
            <a:r>
              <a:rPr lang="en-US" sz="3200" dirty="0"/>
              <a:t> </a:t>
            </a:r>
            <a:r>
              <a:rPr lang="en-US" sz="3200" dirty="0" err="1"/>
              <a:t>đơn</a:t>
            </a:r>
            <a:r>
              <a:rPr lang="en-US" sz="3200" dirty="0"/>
              <a:t>, </a:t>
            </a:r>
            <a:r>
              <a:rPr lang="en-US" sz="3200" dirty="0" err="1"/>
              <a:t>lạnh</a:t>
            </a:r>
            <a:r>
              <a:rPr lang="en-US" sz="3200" dirty="0"/>
              <a:t> </a:t>
            </a:r>
            <a:r>
              <a:rPr lang="en-US" sz="3200" dirty="0" err="1"/>
              <a:t>giá</a:t>
            </a:r>
            <a:r>
              <a:rPr lang="en-US" sz="3200" dirty="0"/>
              <a:t> </a:t>
            </a:r>
            <a:r>
              <a:rPr lang="en-US" sz="3200" dirty="0" err="1"/>
              <a:t>và</a:t>
            </a:r>
            <a:r>
              <a:rPr lang="en-US" sz="3200" dirty="0"/>
              <a:t> ý </a:t>
            </a:r>
            <a:r>
              <a:rPr lang="en-US" sz="3200" dirty="0" err="1"/>
              <a:t>thức</a:t>
            </a:r>
            <a:r>
              <a:rPr lang="en-US" sz="3200" dirty="0"/>
              <a:t> </a:t>
            </a:r>
            <a:r>
              <a:rPr lang="en-US" sz="3200" dirty="0" err="1"/>
              <a:t>vượt</a:t>
            </a:r>
            <a:r>
              <a:rPr lang="en-US" sz="3200" dirty="0"/>
              <a:t> qua </a:t>
            </a:r>
            <a:r>
              <a:rPr lang="en-US" sz="3200" dirty="0" err="1"/>
              <a:t>trở</a:t>
            </a:r>
            <a:r>
              <a:rPr lang="en-US" sz="3200" dirty="0"/>
              <a:t> </a:t>
            </a:r>
            <a:r>
              <a:rPr lang="en-US" sz="3200" dirty="0" err="1"/>
              <a:t>ngại</a:t>
            </a:r>
            <a:r>
              <a:rPr lang="en-US" sz="3200" dirty="0"/>
              <a:t> </a:t>
            </a:r>
            <a:r>
              <a:rPr lang="en-US" sz="3200" dirty="0" err="1"/>
              <a:t>ấy</a:t>
            </a:r>
            <a:r>
              <a:rPr lang="en-US" sz="3200" dirty="0"/>
              <a:t>, </a:t>
            </a:r>
            <a:r>
              <a:rPr lang="en-US" sz="3200" dirty="0" err="1"/>
              <a:t>lấy</a:t>
            </a:r>
            <a:r>
              <a:rPr lang="en-US" sz="3200" dirty="0"/>
              <a:t> </a:t>
            </a:r>
            <a:r>
              <a:rPr lang="en-US" sz="3200" dirty="0" err="1"/>
              <a:t>lại</a:t>
            </a:r>
            <a:r>
              <a:rPr lang="en-US" sz="3200" dirty="0"/>
              <a:t> </a:t>
            </a:r>
            <a:r>
              <a:rPr lang="en-US" sz="3200" dirty="0" err="1"/>
              <a:t>thăng</a:t>
            </a:r>
            <a:r>
              <a:rPr lang="en-US" sz="3200" dirty="0"/>
              <a:t> </a:t>
            </a:r>
            <a:r>
              <a:rPr lang="en-US" sz="3200" dirty="0" err="1"/>
              <a:t>bằng</a:t>
            </a:r>
            <a:r>
              <a:rPr lang="en-US" sz="3200" dirty="0"/>
              <a:t>. </a:t>
            </a:r>
            <a:r>
              <a:rPr lang="en-US" sz="3200" dirty="0" err="1"/>
              <a:t>Đó</a:t>
            </a:r>
            <a:r>
              <a:rPr lang="en-US" sz="3200" dirty="0"/>
              <a:t> </a:t>
            </a:r>
            <a:r>
              <a:rPr lang="en-US" sz="3200" dirty="0" err="1"/>
              <a:t>cũng</a:t>
            </a:r>
            <a:r>
              <a:rPr lang="en-US" sz="3200" dirty="0"/>
              <a:t> </a:t>
            </a:r>
            <a:r>
              <a:rPr lang="en-US" sz="3200" dirty="0" err="1"/>
              <a:t>là</a:t>
            </a:r>
            <a:r>
              <a:rPr lang="en-US" sz="3200" dirty="0"/>
              <a:t> </a:t>
            </a:r>
            <a:r>
              <a:rPr lang="en-US" sz="3200" dirty="0" err="1"/>
              <a:t>những</a:t>
            </a:r>
            <a:r>
              <a:rPr lang="en-US" sz="3200" dirty="0"/>
              <a:t> </a:t>
            </a:r>
            <a:r>
              <a:rPr lang="en-US" sz="3200" dirty="0" err="1"/>
              <a:t>khó</a:t>
            </a:r>
            <a:r>
              <a:rPr lang="en-US" sz="3200" dirty="0"/>
              <a:t> </a:t>
            </a:r>
            <a:r>
              <a:rPr lang="en-US" sz="3200" dirty="0" err="1"/>
              <a:t>khăn</a:t>
            </a:r>
            <a:r>
              <a:rPr lang="en-US" sz="3200" dirty="0"/>
              <a:t>, </a:t>
            </a:r>
            <a:r>
              <a:rPr lang="en-US" sz="3200" dirty="0" err="1"/>
              <a:t>trở</a:t>
            </a:r>
            <a:r>
              <a:rPr lang="en-US" sz="3200" dirty="0"/>
              <a:t> </a:t>
            </a:r>
            <a:r>
              <a:rPr lang="en-US" sz="3200" dirty="0" err="1"/>
              <a:t>ngại</a:t>
            </a:r>
            <a:r>
              <a:rPr lang="en-US" sz="3200" dirty="0"/>
              <a:t> </a:t>
            </a:r>
            <a:r>
              <a:rPr lang="en-US" sz="3200" dirty="0" err="1"/>
              <a:t>trên</a:t>
            </a:r>
            <a:r>
              <a:rPr lang="en-US" sz="3200" dirty="0"/>
              <a:t> </a:t>
            </a:r>
            <a:r>
              <a:rPr lang="en-US" sz="3200" dirty="0" err="1"/>
              <a:t>hành</a:t>
            </a:r>
            <a:r>
              <a:rPr lang="en-US" sz="3200" dirty="0"/>
              <a:t> </a:t>
            </a:r>
            <a:r>
              <a:rPr lang="en-US" sz="3200" dirty="0" err="1"/>
              <a:t>trình</a:t>
            </a:r>
            <a:r>
              <a:rPr lang="en-US" sz="3200" dirty="0"/>
              <a:t> </a:t>
            </a:r>
            <a:r>
              <a:rPr lang="en-US" sz="3200" dirty="0" err="1"/>
              <a:t>cuộc</a:t>
            </a:r>
            <a:r>
              <a:rPr lang="en-US" sz="3200" dirty="0"/>
              <a:t> </a:t>
            </a:r>
            <a:r>
              <a:rPr lang="en-US" sz="3200" dirty="0" err="1"/>
              <a:t>đời</a:t>
            </a:r>
            <a:r>
              <a:rPr lang="en-US" sz="3200" dirty="0"/>
              <a:t> </a:t>
            </a:r>
            <a:r>
              <a:rPr lang="en-US" sz="3200" dirty="0" err="1"/>
              <a:t>của</a:t>
            </a:r>
            <a:r>
              <a:rPr lang="en-US" sz="3200" dirty="0"/>
              <a:t> </a:t>
            </a:r>
            <a:r>
              <a:rPr lang="en-US" sz="3200" dirty="0" err="1"/>
              <a:t>mỗi</a:t>
            </a:r>
            <a:r>
              <a:rPr lang="en-US" sz="3200" dirty="0"/>
              <a:t> con </a:t>
            </a:r>
            <a:r>
              <a:rPr lang="en-US" sz="3200" dirty="0" err="1"/>
              <a:t>người</a:t>
            </a:r>
            <a:r>
              <a:rPr lang="en-US" sz="3200"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TotalTime>
  <Words>2687</Words>
  <Application>Microsoft Office PowerPoint</Application>
  <PresentationFormat>Widescreen</PresentationFormat>
  <Paragraphs>184</Paragraphs>
  <Slides>26</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Calibri</vt:lpstr>
      <vt:lpstr>Calibri Light</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10</cp:lastModifiedBy>
  <cp:revision>24</cp:revision>
  <dcterms:created xsi:type="dcterms:W3CDTF">2023-08-07T01:24:00Z</dcterms:created>
  <dcterms:modified xsi:type="dcterms:W3CDTF">2024-10-04T13:42:14Z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23EBD22B9C4E4540A2EEAD8E456416EB_13</vt:lpwstr>
  </property>
  <property fmtid="{D5CDD505-2E9C-101B-9397-08002B2CF9AE}" pid="3" name="KSOProductBuildVer">
    <vt:lpwstr>1033-12.2.0.13215</vt:lpwstr>
  </property>
</Properties>
</file>