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62" r:id="rId4"/>
    <p:sldId id="294" r:id="rId5"/>
    <p:sldId id="295" r:id="rId6"/>
    <p:sldId id="293" r:id="rId7"/>
    <p:sldId id="292" r:id="rId8"/>
    <p:sldId id="282" r:id="rId9"/>
    <p:sldId id="283" r:id="rId10"/>
    <p:sldId id="284" r:id="rId11"/>
    <p:sldId id="285" r:id="rId12"/>
    <p:sldId id="286" r:id="rId13"/>
    <p:sldId id="287" r:id="rId14"/>
    <p:sldId id="288" r:id="rId15"/>
    <p:sldId id="289" r:id="rId16"/>
    <p:sldId id="264" r:id="rId17"/>
    <p:sldId id="272" r:id="rId18"/>
    <p:sldId id="276" r:id="rId19"/>
    <p:sldId id="277" r:id="rId20"/>
    <p:sldId id="278" r:id="rId21"/>
    <p:sldId id="279" r:id="rId22"/>
    <p:sldId id="291" r:id="rId23"/>
    <p:sldId id="290" r:id="rId24"/>
    <p:sldId id="275" r:id="rId25"/>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59552" autoAdjust="0"/>
  </p:normalViewPr>
  <p:slideViewPr>
    <p:cSldViewPr snapToGrid="0">
      <p:cViewPr varScale="1">
        <p:scale>
          <a:sx n="70" d="100"/>
          <a:sy n="70" d="100"/>
        </p:scale>
        <p:origin x="139"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3E2D8D-EBAE-41A2-8514-7D0EE4517BFB}" type="datetimeFigureOut">
              <a:rPr lang="vi-VN" smtClean="0"/>
              <a:t>03/02/2023</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BAF840-E2A8-4F15-BA40-0614B6DB3127}" type="slidenum">
              <a:rPr lang="vi-VN" smtClean="0"/>
              <a:t>‹#›</a:t>
            </a:fld>
            <a:endParaRPr lang="vi-VN"/>
          </a:p>
        </p:txBody>
      </p:sp>
    </p:spTree>
    <p:extLst>
      <p:ext uri="{BB962C8B-B14F-4D97-AF65-F5344CB8AC3E}">
        <p14:creationId xmlns:p14="http://schemas.microsoft.com/office/powerpoint/2010/main" val="1417867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10BAF840-E2A8-4F15-BA40-0614B6DB3127}" type="slidenum">
              <a:rPr lang="vi-VN" smtClean="0"/>
              <a:t>22</a:t>
            </a:fld>
            <a:endParaRPr lang="vi-VN"/>
          </a:p>
        </p:txBody>
      </p:sp>
    </p:spTree>
    <p:extLst>
      <p:ext uri="{BB962C8B-B14F-4D97-AF65-F5344CB8AC3E}">
        <p14:creationId xmlns:p14="http://schemas.microsoft.com/office/powerpoint/2010/main" val="285076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BBD04BAF-1D9D-4ACB-9AC3-D15FF53289FF}" type="datetimeFigureOut">
              <a:rPr lang="vi-VN" smtClean="0"/>
              <a:t>03/02/2023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01A59E1-30D4-4571-97A8-1944B29C1265}" type="slidenum">
              <a:rPr lang="vi-VN" smtClean="0"/>
              <a:t>‹#›</a:t>
            </a:fld>
            <a:endParaRPr lang="vi-VN"/>
          </a:p>
        </p:txBody>
      </p:sp>
    </p:spTree>
    <p:extLst>
      <p:ext uri="{BB962C8B-B14F-4D97-AF65-F5344CB8AC3E}">
        <p14:creationId xmlns:p14="http://schemas.microsoft.com/office/powerpoint/2010/main" val="1488788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BD04BAF-1D9D-4ACB-9AC3-D15FF53289FF}" type="datetimeFigureOut">
              <a:rPr lang="vi-VN" smtClean="0"/>
              <a:t>03/02/2023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01A59E1-30D4-4571-97A8-1944B29C1265}" type="slidenum">
              <a:rPr lang="vi-VN" smtClean="0"/>
              <a:t>‹#›</a:t>
            </a:fld>
            <a:endParaRPr lang="vi-VN"/>
          </a:p>
        </p:txBody>
      </p:sp>
    </p:spTree>
    <p:extLst>
      <p:ext uri="{BB962C8B-B14F-4D97-AF65-F5344CB8AC3E}">
        <p14:creationId xmlns:p14="http://schemas.microsoft.com/office/powerpoint/2010/main" val="2752102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BD04BAF-1D9D-4ACB-9AC3-D15FF53289FF}" type="datetimeFigureOut">
              <a:rPr lang="vi-VN" smtClean="0"/>
              <a:t>03/02/2023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01A59E1-30D4-4571-97A8-1944B29C1265}" type="slidenum">
              <a:rPr lang="vi-VN" smtClean="0"/>
              <a:t>‹#›</a:t>
            </a:fld>
            <a:endParaRPr lang="vi-VN"/>
          </a:p>
        </p:txBody>
      </p:sp>
    </p:spTree>
    <p:extLst>
      <p:ext uri="{BB962C8B-B14F-4D97-AF65-F5344CB8AC3E}">
        <p14:creationId xmlns:p14="http://schemas.microsoft.com/office/powerpoint/2010/main" val="264711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BBD04BAF-1D9D-4ACB-9AC3-D15FF53289FF}" type="datetimeFigureOut">
              <a:rPr lang="vi-VN" smtClean="0"/>
              <a:t>03/02/2023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01A59E1-30D4-4571-97A8-1944B29C1265}" type="slidenum">
              <a:rPr lang="vi-VN" smtClean="0"/>
              <a:t>‹#›</a:t>
            </a:fld>
            <a:endParaRPr lang="vi-VN"/>
          </a:p>
        </p:txBody>
      </p:sp>
    </p:spTree>
    <p:extLst>
      <p:ext uri="{BB962C8B-B14F-4D97-AF65-F5344CB8AC3E}">
        <p14:creationId xmlns:p14="http://schemas.microsoft.com/office/powerpoint/2010/main" val="701790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BD04BAF-1D9D-4ACB-9AC3-D15FF53289FF}" type="datetimeFigureOut">
              <a:rPr lang="vi-VN" smtClean="0"/>
              <a:t>03/02/2023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01A59E1-30D4-4571-97A8-1944B29C1265}" type="slidenum">
              <a:rPr lang="vi-VN" smtClean="0"/>
              <a:t>‹#›</a:t>
            </a:fld>
            <a:endParaRPr lang="vi-VN"/>
          </a:p>
        </p:txBody>
      </p:sp>
    </p:spTree>
    <p:extLst>
      <p:ext uri="{BB962C8B-B14F-4D97-AF65-F5344CB8AC3E}">
        <p14:creationId xmlns:p14="http://schemas.microsoft.com/office/powerpoint/2010/main" val="4258235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BBD04BAF-1D9D-4ACB-9AC3-D15FF53289FF}" type="datetimeFigureOut">
              <a:rPr lang="vi-VN" smtClean="0"/>
              <a:t>03/02/2023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01A59E1-30D4-4571-97A8-1944B29C1265}" type="slidenum">
              <a:rPr lang="vi-VN" smtClean="0"/>
              <a:t>‹#›</a:t>
            </a:fld>
            <a:endParaRPr lang="vi-VN"/>
          </a:p>
        </p:txBody>
      </p:sp>
    </p:spTree>
    <p:extLst>
      <p:ext uri="{BB962C8B-B14F-4D97-AF65-F5344CB8AC3E}">
        <p14:creationId xmlns:p14="http://schemas.microsoft.com/office/powerpoint/2010/main" val="56622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BBD04BAF-1D9D-4ACB-9AC3-D15FF53289FF}" type="datetimeFigureOut">
              <a:rPr lang="vi-VN" smtClean="0"/>
              <a:t>03/02/2023</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001A59E1-30D4-4571-97A8-1944B29C1265}" type="slidenum">
              <a:rPr lang="vi-VN" smtClean="0"/>
              <a:t>‹#›</a:t>
            </a:fld>
            <a:endParaRPr lang="vi-VN"/>
          </a:p>
        </p:txBody>
      </p:sp>
    </p:spTree>
    <p:extLst>
      <p:ext uri="{BB962C8B-B14F-4D97-AF65-F5344CB8AC3E}">
        <p14:creationId xmlns:p14="http://schemas.microsoft.com/office/powerpoint/2010/main" val="2959126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BBD04BAF-1D9D-4ACB-9AC3-D15FF53289FF}" type="datetimeFigureOut">
              <a:rPr lang="vi-VN" smtClean="0"/>
              <a:t>03/02/2023</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001A59E1-30D4-4571-97A8-1944B29C1265}" type="slidenum">
              <a:rPr lang="vi-VN" smtClean="0"/>
              <a:t>‹#›</a:t>
            </a:fld>
            <a:endParaRPr lang="vi-VN"/>
          </a:p>
        </p:txBody>
      </p:sp>
    </p:spTree>
    <p:extLst>
      <p:ext uri="{BB962C8B-B14F-4D97-AF65-F5344CB8AC3E}">
        <p14:creationId xmlns:p14="http://schemas.microsoft.com/office/powerpoint/2010/main" val="4151266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D04BAF-1D9D-4ACB-9AC3-D15FF53289FF}" type="datetimeFigureOut">
              <a:rPr lang="vi-VN" smtClean="0"/>
              <a:t>03/02/2023</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001A59E1-30D4-4571-97A8-1944B29C1265}" type="slidenum">
              <a:rPr lang="vi-VN" smtClean="0"/>
              <a:t>‹#›</a:t>
            </a:fld>
            <a:endParaRPr lang="vi-VN"/>
          </a:p>
        </p:txBody>
      </p:sp>
    </p:spTree>
    <p:extLst>
      <p:ext uri="{BB962C8B-B14F-4D97-AF65-F5344CB8AC3E}">
        <p14:creationId xmlns:p14="http://schemas.microsoft.com/office/powerpoint/2010/main" val="3093125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D04BAF-1D9D-4ACB-9AC3-D15FF53289FF}" type="datetimeFigureOut">
              <a:rPr lang="vi-VN" smtClean="0"/>
              <a:t>03/02/2023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01A59E1-30D4-4571-97A8-1944B29C1265}" type="slidenum">
              <a:rPr lang="vi-VN" smtClean="0"/>
              <a:t>‹#›</a:t>
            </a:fld>
            <a:endParaRPr lang="vi-VN"/>
          </a:p>
        </p:txBody>
      </p:sp>
    </p:spTree>
    <p:extLst>
      <p:ext uri="{BB962C8B-B14F-4D97-AF65-F5344CB8AC3E}">
        <p14:creationId xmlns:p14="http://schemas.microsoft.com/office/powerpoint/2010/main" val="1271830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D04BAF-1D9D-4ACB-9AC3-D15FF53289FF}" type="datetimeFigureOut">
              <a:rPr lang="vi-VN" smtClean="0"/>
              <a:t>03/02/2023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01A59E1-30D4-4571-97A8-1944B29C1265}" type="slidenum">
              <a:rPr lang="vi-VN" smtClean="0"/>
              <a:t>‹#›</a:t>
            </a:fld>
            <a:endParaRPr lang="vi-VN"/>
          </a:p>
        </p:txBody>
      </p:sp>
    </p:spTree>
    <p:extLst>
      <p:ext uri="{BB962C8B-B14F-4D97-AF65-F5344CB8AC3E}">
        <p14:creationId xmlns:p14="http://schemas.microsoft.com/office/powerpoint/2010/main" val="332611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D04BAF-1D9D-4ACB-9AC3-D15FF53289FF}" type="datetimeFigureOut">
              <a:rPr lang="vi-VN" smtClean="0"/>
              <a:t>03/02/2023</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1A59E1-30D4-4571-97A8-1944B29C1265}" type="slidenum">
              <a:rPr lang="vi-VN" smtClean="0"/>
              <a:t>‹#›</a:t>
            </a:fld>
            <a:endParaRPr lang="vi-VN"/>
          </a:p>
        </p:txBody>
      </p:sp>
    </p:spTree>
    <p:extLst>
      <p:ext uri="{BB962C8B-B14F-4D97-AF65-F5344CB8AC3E}">
        <p14:creationId xmlns:p14="http://schemas.microsoft.com/office/powerpoint/2010/main" val="1454162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ịch sử hơn 120 năm cầu Trường Tiền nối liền 2 bờ sông Hươ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464998" y="5692878"/>
            <a:ext cx="2492477" cy="707886"/>
          </a:xfrm>
          <a:prstGeom prst="rect">
            <a:avLst/>
          </a:prstGeom>
          <a:solidFill>
            <a:schemeClr val="bg1"/>
          </a:solidFill>
        </p:spPr>
        <p:txBody>
          <a:bodyPr wrap="square" rtlCol="0">
            <a:spAutoFit/>
          </a:bodyPr>
          <a:lstStyle/>
          <a:p>
            <a:pPr algn="ctr"/>
            <a:r>
              <a:rPr lang="vi-VN" sz="4000" b="1" dirty="0" smtClean="0">
                <a:latin typeface="+mj-lt"/>
              </a:rPr>
              <a:t>difficult</a:t>
            </a:r>
            <a:endParaRPr lang="vi-VN" sz="4000" b="1" dirty="0">
              <a:latin typeface="+mj-lt"/>
            </a:endParaRPr>
          </a:p>
        </p:txBody>
      </p:sp>
      <p:sp>
        <p:nvSpPr>
          <p:cNvPr id="12" name="TextBox 11"/>
          <p:cNvSpPr txBox="1"/>
          <p:nvPr/>
        </p:nvSpPr>
        <p:spPr>
          <a:xfrm>
            <a:off x="1464997" y="3824907"/>
            <a:ext cx="2492477" cy="707886"/>
          </a:xfrm>
          <a:prstGeom prst="rect">
            <a:avLst/>
          </a:prstGeom>
          <a:solidFill>
            <a:schemeClr val="bg1"/>
          </a:solidFill>
        </p:spPr>
        <p:txBody>
          <a:bodyPr wrap="square" rtlCol="0">
            <a:spAutoFit/>
          </a:bodyPr>
          <a:lstStyle/>
          <a:p>
            <a:pPr algn="ctr"/>
            <a:r>
              <a:rPr lang="vi-VN" sz="4000" b="1" dirty="0" smtClean="0">
                <a:latin typeface="+mj-lt"/>
              </a:rPr>
              <a:t>gender</a:t>
            </a:r>
            <a:endParaRPr lang="vi-VN" sz="4000" b="1" dirty="0">
              <a:latin typeface="+mj-lt"/>
            </a:endParaRPr>
          </a:p>
        </p:txBody>
      </p:sp>
      <p:sp>
        <p:nvSpPr>
          <p:cNvPr id="14" name="TextBox 13"/>
          <p:cNvSpPr txBox="1"/>
          <p:nvPr/>
        </p:nvSpPr>
        <p:spPr>
          <a:xfrm>
            <a:off x="1464996" y="2876019"/>
            <a:ext cx="2492477" cy="707886"/>
          </a:xfrm>
          <a:prstGeom prst="rect">
            <a:avLst/>
          </a:prstGeom>
          <a:solidFill>
            <a:schemeClr val="bg1"/>
          </a:solidFill>
        </p:spPr>
        <p:txBody>
          <a:bodyPr wrap="square" rtlCol="0">
            <a:spAutoFit/>
          </a:bodyPr>
          <a:lstStyle/>
          <a:p>
            <a:pPr algn="ctr"/>
            <a:r>
              <a:rPr lang="vi-VN" sz="4000" b="1" dirty="0" smtClean="0">
                <a:latin typeface="+mj-lt"/>
              </a:rPr>
              <a:t>domestic</a:t>
            </a:r>
            <a:endParaRPr lang="vi-VN" sz="4000" b="1" dirty="0">
              <a:latin typeface="+mj-lt"/>
            </a:endParaRPr>
          </a:p>
        </p:txBody>
      </p:sp>
      <p:sp>
        <p:nvSpPr>
          <p:cNvPr id="15" name="TextBox 14"/>
          <p:cNvSpPr txBox="1"/>
          <p:nvPr/>
        </p:nvSpPr>
        <p:spPr>
          <a:xfrm>
            <a:off x="1464995" y="1955023"/>
            <a:ext cx="2492477" cy="707886"/>
          </a:xfrm>
          <a:prstGeom prst="rect">
            <a:avLst/>
          </a:prstGeom>
          <a:solidFill>
            <a:schemeClr val="bg1"/>
          </a:solidFill>
        </p:spPr>
        <p:txBody>
          <a:bodyPr wrap="square" rtlCol="0">
            <a:spAutoFit/>
          </a:bodyPr>
          <a:lstStyle/>
          <a:p>
            <a:pPr algn="ctr"/>
            <a:r>
              <a:rPr lang="vi-VN" sz="4000" b="1" dirty="0" smtClean="0">
                <a:latin typeface="+mj-lt"/>
              </a:rPr>
              <a:t>marriage</a:t>
            </a:r>
            <a:endParaRPr lang="vi-VN" sz="4000" b="1" dirty="0">
              <a:latin typeface="+mj-lt"/>
            </a:endParaRPr>
          </a:p>
        </p:txBody>
      </p:sp>
      <p:sp>
        <p:nvSpPr>
          <p:cNvPr id="16" name="TextBox 15"/>
          <p:cNvSpPr txBox="1"/>
          <p:nvPr/>
        </p:nvSpPr>
        <p:spPr>
          <a:xfrm>
            <a:off x="1464994" y="1006135"/>
            <a:ext cx="2492477" cy="707886"/>
          </a:xfrm>
          <a:prstGeom prst="rect">
            <a:avLst/>
          </a:prstGeom>
          <a:solidFill>
            <a:schemeClr val="bg1"/>
          </a:solidFill>
        </p:spPr>
        <p:txBody>
          <a:bodyPr wrap="square" rtlCol="0">
            <a:spAutoFit/>
          </a:bodyPr>
          <a:lstStyle/>
          <a:p>
            <a:pPr algn="ctr"/>
            <a:r>
              <a:rPr lang="vi-VN" sz="4000" b="1" dirty="0" smtClean="0">
                <a:latin typeface="+mj-lt"/>
              </a:rPr>
              <a:t>teacher</a:t>
            </a:r>
            <a:endParaRPr lang="vi-VN" sz="4000" b="1" dirty="0">
              <a:latin typeface="+mj-lt"/>
            </a:endParaRPr>
          </a:p>
        </p:txBody>
      </p:sp>
      <p:sp>
        <p:nvSpPr>
          <p:cNvPr id="17" name="TextBox 16"/>
          <p:cNvSpPr txBox="1"/>
          <p:nvPr/>
        </p:nvSpPr>
        <p:spPr>
          <a:xfrm>
            <a:off x="4517919" y="1006135"/>
            <a:ext cx="2492477" cy="707886"/>
          </a:xfrm>
          <a:prstGeom prst="rect">
            <a:avLst/>
          </a:prstGeom>
          <a:solidFill>
            <a:schemeClr val="bg1"/>
          </a:solidFill>
        </p:spPr>
        <p:txBody>
          <a:bodyPr wrap="square" rtlCol="0">
            <a:spAutoFit/>
          </a:bodyPr>
          <a:lstStyle/>
          <a:p>
            <a:pPr algn="ctr"/>
            <a:r>
              <a:rPr lang="vi-VN" sz="4000" b="1" dirty="0" smtClean="0">
                <a:latin typeface="+mj-lt"/>
              </a:rPr>
              <a:t>adorable</a:t>
            </a:r>
            <a:endParaRPr lang="vi-VN" sz="4000" b="1" dirty="0">
              <a:latin typeface="+mj-lt"/>
            </a:endParaRPr>
          </a:p>
        </p:txBody>
      </p:sp>
      <p:sp>
        <p:nvSpPr>
          <p:cNvPr id="19" name="TextBox 18"/>
          <p:cNvSpPr txBox="1"/>
          <p:nvPr/>
        </p:nvSpPr>
        <p:spPr>
          <a:xfrm>
            <a:off x="1464998" y="4745903"/>
            <a:ext cx="2492477" cy="707886"/>
          </a:xfrm>
          <a:prstGeom prst="rect">
            <a:avLst/>
          </a:prstGeom>
          <a:solidFill>
            <a:schemeClr val="bg1"/>
          </a:solidFill>
        </p:spPr>
        <p:txBody>
          <a:bodyPr wrap="square" rtlCol="0">
            <a:spAutoFit/>
          </a:bodyPr>
          <a:lstStyle/>
          <a:p>
            <a:pPr algn="ctr"/>
            <a:r>
              <a:rPr lang="vi-VN" sz="4000" b="1" dirty="0" smtClean="0">
                <a:latin typeface="+mj-lt"/>
              </a:rPr>
              <a:t>surgeon</a:t>
            </a:r>
            <a:endParaRPr lang="vi-VN" sz="4000" b="1" dirty="0">
              <a:latin typeface="+mj-lt"/>
            </a:endParaRPr>
          </a:p>
        </p:txBody>
      </p:sp>
      <p:sp>
        <p:nvSpPr>
          <p:cNvPr id="20" name="TextBox 19"/>
          <p:cNvSpPr txBox="1"/>
          <p:nvPr/>
        </p:nvSpPr>
        <p:spPr>
          <a:xfrm>
            <a:off x="4517920" y="1955023"/>
            <a:ext cx="2492477" cy="707886"/>
          </a:xfrm>
          <a:prstGeom prst="rect">
            <a:avLst/>
          </a:prstGeom>
          <a:solidFill>
            <a:schemeClr val="bg1"/>
          </a:solidFill>
        </p:spPr>
        <p:txBody>
          <a:bodyPr wrap="square" rtlCol="0">
            <a:spAutoFit/>
          </a:bodyPr>
          <a:lstStyle/>
          <a:p>
            <a:pPr algn="ctr"/>
            <a:r>
              <a:rPr lang="vi-VN" sz="4000" b="1" dirty="0" smtClean="0">
                <a:latin typeface="+mj-lt"/>
              </a:rPr>
              <a:t>prepare</a:t>
            </a:r>
            <a:endParaRPr lang="vi-VN" sz="4000" b="1" dirty="0">
              <a:latin typeface="+mj-lt"/>
            </a:endParaRPr>
          </a:p>
        </p:txBody>
      </p:sp>
      <p:sp>
        <p:nvSpPr>
          <p:cNvPr id="21" name="TextBox 20"/>
          <p:cNvSpPr txBox="1"/>
          <p:nvPr/>
        </p:nvSpPr>
        <p:spPr>
          <a:xfrm>
            <a:off x="4533897" y="2876019"/>
            <a:ext cx="2492477" cy="707886"/>
          </a:xfrm>
          <a:prstGeom prst="rect">
            <a:avLst/>
          </a:prstGeom>
          <a:solidFill>
            <a:schemeClr val="bg1"/>
          </a:solidFill>
        </p:spPr>
        <p:txBody>
          <a:bodyPr wrap="square" rtlCol="0">
            <a:spAutoFit/>
          </a:bodyPr>
          <a:lstStyle/>
          <a:p>
            <a:pPr algn="ctr"/>
            <a:r>
              <a:rPr lang="vi-VN" sz="4000" b="1" dirty="0" smtClean="0">
                <a:latin typeface="+mj-lt"/>
              </a:rPr>
              <a:t>necessary</a:t>
            </a:r>
            <a:endParaRPr lang="vi-VN" sz="4000" b="1" dirty="0">
              <a:latin typeface="+mj-lt"/>
            </a:endParaRPr>
          </a:p>
        </p:txBody>
      </p:sp>
      <p:sp>
        <p:nvSpPr>
          <p:cNvPr id="22" name="TextBox 21"/>
          <p:cNvSpPr txBox="1"/>
          <p:nvPr/>
        </p:nvSpPr>
        <p:spPr>
          <a:xfrm>
            <a:off x="4517921" y="3824769"/>
            <a:ext cx="2492477" cy="707886"/>
          </a:xfrm>
          <a:prstGeom prst="rect">
            <a:avLst/>
          </a:prstGeom>
          <a:solidFill>
            <a:schemeClr val="bg1"/>
          </a:solidFill>
        </p:spPr>
        <p:txBody>
          <a:bodyPr wrap="square" rtlCol="0">
            <a:spAutoFit/>
          </a:bodyPr>
          <a:lstStyle/>
          <a:p>
            <a:pPr algn="ctr"/>
            <a:r>
              <a:rPr lang="vi-VN" sz="4000" b="1" dirty="0" smtClean="0">
                <a:latin typeface="+mj-lt"/>
              </a:rPr>
              <a:t>education</a:t>
            </a:r>
            <a:endParaRPr lang="vi-VN" sz="4000" b="1" dirty="0">
              <a:latin typeface="+mj-lt"/>
            </a:endParaRPr>
          </a:p>
        </p:txBody>
      </p:sp>
      <p:sp>
        <p:nvSpPr>
          <p:cNvPr id="23" name="TextBox 22"/>
          <p:cNvSpPr txBox="1"/>
          <p:nvPr/>
        </p:nvSpPr>
        <p:spPr>
          <a:xfrm>
            <a:off x="4533897" y="4745903"/>
            <a:ext cx="2492477" cy="707886"/>
          </a:xfrm>
          <a:prstGeom prst="rect">
            <a:avLst/>
          </a:prstGeom>
          <a:solidFill>
            <a:schemeClr val="bg1"/>
          </a:solidFill>
        </p:spPr>
        <p:txBody>
          <a:bodyPr wrap="square" rtlCol="0">
            <a:spAutoFit/>
          </a:bodyPr>
          <a:lstStyle/>
          <a:p>
            <a:pPr algn="ctr"/>
            <a:r>
              <a:rPr lang="vi-VN" sz="4000" b="1" dirty="0" smtClean="0">
                <a:latin typeface="+mj-lt"/>
              </a:rPr>
              <a:t>equal</a:t>
            </a:r>
            <a:endParaRPr lang="vi-VN" sz="4000" b="1" dirty="0">
              <a:latin typeface="+mj-lt"/>
            </a:endParaRPr>
          </a:p>
        </p:txBody>
      </p:sp>
      <p:sp>
        <p:nvSpPr>
          <p:cNvPr id="24" name="TextBox 23"/>
          <p:cNvSpPr txBox="1"/>
          <p:nvPr/>
        </p:nvSpPr>
        <p:spPr>
          <a:xfrm>
            <a:off x="4517922" y="5692878"/>
            <a:ext cx="2492477" cy="707886"/>
          </a:xfrm>
          <a:prstGeom prst="rect">
            <a:avLst/>
          </a:prstGeom>
          <a:solidFill>
            <a:schemeClr val="bg1"/>
          </a:solidFill>
        </p:spPr>
        <p:txBody>
          <a:bodyPr wrap="square" rtlCol="0">
            <a:spAutoFit/>
          </a:bodyPr>
          <a:lstStyle/>
          <a:p>
            <a:pPr algn="ctr"/>
            <a:r>
              <a:rPr lang="vi-VN" sz="4000" b="1" dirty="0" smtClean="0">
                <a:latin typeface="+mj-lt"/>
              </a:rPr>
              <a:t>parachute</a:t>
            </a:r>
            <a:endParaRPr lang="vi-VN" sz="4000" b="1" dirty="0">
              <a:latin typeface="+mj-lt"/>
            </a:endParaRPr>
          </a:p>
        </p:txBody>
      </p:sp>
      <p:sp>
        <p:nvSpPr>
          <p:cNvPr id="25" name="TextBox 24"/>
          <p:cNvSpPr txBox="1"/>
          <p:nvPr/>
        </p:nvSpPr>
        <p:spPr>
          <a:xfrm>
            <a:off x="7578209" y="1006135"/>
            <a:ext cx="2492477" cy="707886"/>
          </a:xfrm>
          <a:prstGeom prst="rect">
            <a:avLst/>
          </a:prstGeom>
          <a:solidFill>
            <a:schemeClr val="bg1"/>
          </a:solidFill>
        </p:spPr>
        <p:txBody>
          <a:bodyPr wrap="square" rtlCol="0">
            <a:spAutoFit/>
          </a:bodyPr>
          <a:lstStyle/>
          <a:p>
            <a:pPr algn="ctr"/>
            <a:r>
              <a:rPr lang="vi-VN" sz="4000" b="1" dirty="0" smtClean="0">
                <a:latin typeface="+mj-lt"/>
              </a:rPr>
              <a:t>focus</a:t>
            </a:r>
            <a:endParaRPr lang="vi-VN" sz="4000" b="1" dirty="0">
              <a:latin typeface="+mj-lt"/>
            </a:endParaRPr>
          </a:p>
        </p:txBody>
      </p:sp>
      <p:sp>
        <p:nvSpPr>
          <p:cNvPr id="26" name="TextBox 25"/>
          <p:cNvSpPr txBox="1"/>
          <p:nvPr/>
        </p:nvSpPr>
        <p:spPr>
          <a:xfrm>
            <a:off x="7578209" y="1955023"/>
            <a:ext cx="3350346" cy="707886"/>
          </a:xfrm>
          <a:prstGeom prst="rect">
            <a:avLst/>
          </a:prstGeom>
          <a:solidFill>
            <a:schemeClr val="bg1"/>
          </a:solidFill>
        </p:spPr>
        <p:txBody>
          <a:bodyPr wrap="square" rtlCol="0">
            <a:spAutoFit/>
          </a:bodyPr>
          <a:lstStyle/>
          <a:p>
            <a:pPr algn="ctr"/>
            <a:r>
              <a:rPr lang="vi-VN" sz="4000" b="1" dirty="0" smtClean="0">
                <a:latin typeface="+mj-lt"/>
              </a:rPr>
              <a:t>international</a:t>
            </a:r>
            <a:endParaRPr lang="vi-VN" sz="4000" b="1" dirty="0">
              <a:latin typeface="+mj-lt"/>
            </a:endParaRPr>
          </a:p>
        </p:txBody>
      </p:sp>
      <p:sp>
        <p:nvSpPr>
          <p:cNvPr id="27" name="TextBox 26"/>
          <p:cNvSpPr txBox="1"/>
          <p:nvPr/>
        </p:nvSpPr>
        <p:spPr>
          <a:xfrm>
            <a:off x="7578208" y="2876019"/>
            <a:ext cx="2492477" cy="707886"/>
          </a:xfrm>
          <a:prstGeom prst="rect">
            <a:avLst/>
          </a:prstGeom>
          <a:solidFill>
            <a:schemeClr val="bg1"/>
          </a:solidFill>
        </p:spPr>
        <p:txBody>
          <a:bodyPr wrap="square" rtlCol="0">
            <a:spAutoFit/>
          </a:bodyPr>
          <a:lstStyle/>
          <a:p>
            <a:pPr algn="ctr"/>
            <a:r>
              <a:rPr lang="vi-VN" sz="4000" b="1" dirty="0" smtClean="0">
                <a:latin typeface="+mj-lt"/>
              </a:rPr>
              <a:t>violence</a:t>
            </a:r>
            <a:endParaRPr lang="vi-VN" sz="4000" b="1" dirty="0">
              <a:latin typeface="+mj-lt"/>
            </a:endParaRPr>
          </a:p>
        </p:txBody>
      </p:sp>
      <p:sp>
        <p:nvSpPr>
          <p:cNvPr id="28" name="TextBox 27"/>
          <p:cNvSpPr txBox="1"/>
          <p:nvPr/>
        </p:nvSpPr>
        <p:spPr>
          <a:xfrm>
            <a:off x="7578206" y="3824769"/>
            <a:ext cx="2492477" cy="707886"/>
          </a:xfrm>
          <a:prstGeom prst="rect">
            <a:avLst/>
          </a:prstGeom>
          <a:solidFill>
            <a:schemeClr val="bg1"/>
          </a:solidFill>
        </p:spPr>
        <p:txBody>
          <a:bodyPr wrap="square" rtlCol="0">
            <a:spAutoFit/>
          </a:bodyPr>
          <a:lstStyle/>
          <a:p>
            <a:pPr algn="ctr"/>
            <a:r>
              <a:rPr lang="vi-VN" sz="4000" b="1" dirty="0" smtClean="0">
                <a:latin typeface="+mj-lt"/>
              </a:rPr>
              <a:t>career</a:t>
            </a:r>
            <a:endParaRPr lang="vi-VN" sz="4000" b="1" dirty="0">
              <a:latin typeface="+mj-lt"/>
            </a:endParaRPr>
          </a:p>
        </p:txBody>
      </p:sp>
      <p:sp>
        <p:nvSpPr>
          <p:cNvPr id="29" name="TextBox 28"/>
          <p:cNvSpPr txBox="1"/>
          <p:nvPr/>
        </p:nvSpPr>
        <p:spPr>
          <a:xfrm>
            <a:off x="7578206" y="4742440"/>
            <a:ext cx="2492477" cy="707886"/>
          </a:xfrm>
          <a:prstGeom prst="rect">
            <a:avLst/>
          </a:prstGeom>
          <a:solidFill>
            <a:schemeClr val="bg1"/>
          </a:solidFill>
        </p:spPr>
        <p:txBody>
          <a:bodyPr wrap="square" rtlCol="0">
            <a:spAutoFit/>
          </a:bodyPr>
          <a:lstStyle/>
          <a:p>
            <a:pPr algn="ctr"/>
            <a:r>
              <a:rPr lang="vi-VN" sz="4000" b="1" dirty="0" smtClean="0">
                <a:latin typeface="+mj-lt"/>
              </a:rPr>
              <a:t>continue</a:t>
            </a:r>
            <a:endParaRPr lang="vi-VN" sz="4000" b="1" dirty="0">
              <a:latin typeface="+mj-lt"/>
            </a:endParaRPr>
          </a:p>
        </p:txBody>
      </p:sp>
      <p:sp>
        <p:nvSpPr>
          <p:cNvPr id="30" name="TextBox 29"/>
          <p:cNvSpPr txBox="1"/>
          <p:nvPr/>
        </p:nvSpPr>
        <p:spPr>
          <a:xfrm>
            <a:off x="7578207" y="5691328"/>
            <a:ext cx="2492477" cy="707886"/>
          </a:xfrm>
          <a:prstGeom prst="rect">
            <a:avLst/>
          </a:prstGeom>
          <a:solidFill>
            <a:schemeClr val="bg1"/>
          </a:solidFill>
        </p:spPr>
        <p:txBody>
          <a:bodyPr wrap="square" rtlCol="0">
            <a:spAutoFit/>
          </a:bodyPr>
          <a:lstStyle/>
          <a:p>
            <a:pPr algn="ctr"/>
            <a:r>
              <a:rPr lang="vi-VN" sz="4000" b="1" dirty="0" smtClean="0">
                <a:latin typeface="+mj-lt"/>
              </a:rPr>
              <a:t>medical</a:t>
            </a:r>
            <a:endParaRPr lang="vi-VN" sz="4000" b="1" dirty="0">
              <a:latin typeface="+mj-lt"/>
            </a:endParaRPr>
          </a:p>
        </p:txBody>
      </p:sp>
    </p:spTree>
    <p:extLst>
      <p:ext uri="{BB962C8B-B14F-4D97-AF65-F5344CB8AC3E}">
        <p14:creationId xmlns:p14="http://schemas.microsoft.com/office/powerpoint/2010/main" val="966412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4076" y="1122744"/>
            <a:ext cx="7720314" cy="1446550"/>
          </a:xfrm>
          <a:prstGeom prst="rect">
            <a:avLst/>
          </a:prstGeom>
          <a:noFill/>
        </p:spPr>
        <p:txBody>
          <a:bodyPr wrap="square" rtlCol="0">
            <a:spAutoFit/>
          </a:bodyPr>
          <a:lstStyle/>
          <a:p>
            <a:r>
              <a:rPr lang="en-US" sz="4400" dirty="0" smtClean="0"/>
              <a:t>What is the aim of the UN? </a:t>
            </a:r>
          </a:p>
          <a:p>
            <a:r>
              <a:rPr lang="en-US" sz="4400" dirty="0" smtClean="0"/>
              <a:t>………………………………………………….</a:t>
            </a:r>
            <a:endParaRPr lang="vi-VN" sz="4400" dirty="0"/>
          </a:p>
        </p:txBody>
      </p:sp>
    </p:spTree>
    <p:extLst>
      <p:ext uri="{BB962C8B-B14F-4D97-AF65-F5344CB8AC3E}">
        <p14:creationId xmlns:p14="http://schemas.microsoft.com/office/powerpoint/2010/main" val="25339233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56270" y="1091443"/>
            <a:ext cx="9674893" cy="769441"/>
          </a:xfrm>
          <a:prstGeom prst="rect">
            <a:avLst/>
          </a:prstGeom>
        </p:spPr>
        <p:txBody>
          <a:bodyPr wrap="none">
            <a:spAutoFit/>
          </a:bodyPr>
          <a:lstStyle/>
          <a:p>
            <a:r>
              <a:rPr lang="vi-VN" sz="4400" dirty="0">
                <a:solidFill>
                  <a:srgbClr val="000000"/>
                </a:solidFill>
                <a:latin typeface="OpenSans"/>
              </a:rPr>
              <a:t>Viet Nam </a:t>
            </a:r>
            <a:r>
              <a:rPr lang="vi-VN" sz="4400" dirty="0" smtClean="0">
                <a:solidFill>
                  <a:srgbClr val="000000"/>
                </a:solidFill>
                <a:latin typeface="OpenSans"/>
              </a:rPr>
              <a:t>joined WTO in ...................</a:t>
            </a:r>
            <a:endParaRPr lang="vi-VN" sz="4400" dirty="0"/>
          </a:p>
        </p:txBody>
      </p:sp>
      <p:sp>
        <p:nvSpPr>
          <p:cNvPr id="6" name="TextBox 5"/>
          <p:cNvSpPr txBox="1"/>
          <p:nvPr/>
        </p:nvSpPr>
        <p:spPr>
          <a:xfrm>
            <a:off x="520861" y="2326512"/>
            <a:ext cx="11458935" cy="769441"/>
          </a:xfrm>
          <a:prstGeom prst="rect">
            <a:avLst/>
          </a:prstGeom>
          <a:noFill/>
        </p:spPr>
        <p:txBody>
          <a:bodyPr wrap="square" rtlCol="0">
            <a:spAutoFit/>
          </a:bodyPr>
          <a:lstStyle/>
          <a:p>
            <a:r>
              <a:rPr lang="vi-VN" sz="4400" dirty="0" smtClean="0"/>
              <a:t>A. 1995	   </a:t>
            </a:r>
            <a:r>
              <a:rPr lang="vi-VN" sz="4400" dirty="0"/>
              <a:t>B. 1965 </a:t>
            </a:r>
            <a:r>
              <a:rPr lang="vi-VN" sz="4400" dirty="0" smtClean="0"/>
              <a:t> 	    C. 2007	    D. 1946</a:t>
            </a:r>
            <a:endParaRPr lang="vi-VN" sz="4400" dirty="0"/>
          </a:p>
        </p:txBody>
      </p:sp>
    </p:spTree>
    <p:extLst>
      <p:ext uri="{BB962C8B-B14F-4D97-AF65-F5344CB8AC3E}">
        <p14:creationId xmlns:p14="http://schemas.microsoft.com/office/powerpoint/2010/main" val="3275933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8625" y="755778"/>
            <a:ext cx="9026254" cy="2800767"/>
          </a:xfrm>
          <a:prstGeom prst="rect">
            <a:avLst/>
          </a:prstGeom>
        </p:spPr>
        <p:txBody>
          <a:bodyPr wrap="none">
            <a:spAutoFit/>
          </a:bodyPr>
          <a:lstStyle/>
          <a:p>
            <a:r>
              <a:rPr lang="vi-VN" sz="4400" dirty="0">
                <a:solidFill>
                  <a:srgbClr val="000000"/>
                </a:solidFill>
                <a:latin typeface="OpenSans"/>
              </a:rPr>
              <a:t>Viet Nam joined </a:t>
            </a:r>
            <a:r>
              <a:rPr lang="vi-VN" sz="4400" dirty="0" smtClean="0">
                <a:solidFill>
                  <a:srgbClr val="000000"/>
                </a:solidFill>
                <a:latin typeface="OpenSans"/>
              </a:rPr>
              <a:t>the UN in ..............</a:t>
            </a:r>
          </a:p>
          <a:p>
            <a:endParaRPr lang="vi-VN" sz="4400" dirty="0" smtClean="0">
              <a:solidFill>
                <a:srgbClr val="000000"/>
              </a:solidFill>
              <a:latin typeface="OpenSans"/>
            </a:endParaRPr>
          </a:p>
          <a:p>
            <a:r>
              <a:rPr lang="vi-VN" sz="4400" dirty="0" smtClean="0">
                <a:solidFill>
                  <a:srgbClr val="000000"/>
                </a:solidFill>
                <a:latin typeface="OpenSans"/>
              </a:rPr>
              <a:t>A. 1945		B. 1946		</a:t>
            </a:r>
          </a:p>
          <a:p>
            <a:r>
              <a:rPr lang="vi-VN" sz="4400" dirty="0" smtClean="0">
                <a:solidFill>
                  <a:srgbClr val="000000"/>
                </a:solidFill>
                <a:latin typeface="OpenSans"/>
              </a:rPr>
              <a:t>C. 1965		D. 1977 </a:t>
            </a:r>
            <a:endParaRPr lang="vi-VN" sz="4400" dirty="0"/>
          </a:p>
        </p:txBody>
      </p:sp>
    </p:spTree>
    <p:extLst>
      <p:ext uri="{BB962C8B-B14F-4D97-AF65-F5344CB8AC3E}">
        <p14:creationId xmlns:p14="http://schemas.microsoft.com/office/powerpoint/2010/main" val="1351875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3297" y="1623878"/>
            <a:ext cx="9433416" cy="2800767"/>
          </a:xfrm>
          <a:prstGeom prst="rect">
            <a:avLst/>
          </a:prstGeom>
        </p:spPr>
        <p:txBody>
          <a:bodyPr wrap="none">
            <a:spAutoFit/>
          </a:bodyPr>
          <a:lstStyle/>
          <a:p>
            <a:r>
              <a:rPr lang="en-US" sz="4400" dirty="0">
                <a:solidFill>
                  <a:srgbClr val="000000"/>
                </a:solidFill>
                <a:latin typeface="OpenSans"/>
              </a:rPr>
              <a:t>The WTO was formed in </a:t>
            </a:r>
            <a:r>
              <a:rPr lang="vi-VN" sz="4400" dirty="0" smtClean="0">
                <a:solidFill>
                  <a:srgbClr val="000000"/>
                </a:solidFill>
                <a:latin typeface="OpenSans"/>
              </a:rPr>
              <a:t>...................</a:t>
            </a:r>
          </a:p>
          <a:p>
            <a:endParaRPr lang="vi-VN" sz="4400" dirty="0">
              <a:solidFill>
                <a:srgbClr val="000000"/>
              </a:solidFill>
              <a:latin typeface="OpenSans"/>
            </a:endParaRPr>
          </a:p>
          <a:p>
            <a:r>
              <a:rPr lang="vi-VN" sz="4400" dirty="0" smtClean="0">
                <a:solidFill>
                  <a:srgbClr val="000000"/>
                </a:solidFill>
                <a:latin typeface="OpenSans"/>
              </a:rPr>
              <a:t>A. 1995		B. 1977</a:t>
            </a:r>
          </a:p>
          <a:p>
            <a:r>
              <a:rPr lang="vi-VN" sz="4400" dirty="0" smtClean="0"/>
              <a:t>C. 2007		D. 1965</a:t>
            </a:r>
            <a:endParaRPr lang="vi-VN" sz="4400" dirty="0"/>
          </a:p>
        </p:txBody>
      </p:sp>
    </p:spTree>
    <p:extLst>
      <p:ext uri="{BB962C8B-B14F-4D97-AF65-F5344CB8AC3E}">
        <p14:creationId xmlns:p14="http://schemas.microsoft.com/office/powerpoint/2010/main" val="6256287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6274" y="1288214"/>
            <a:ext cx="7799956" cy="3477875"/>
          </a:xfrm>
          <a:prstGeom prst="rect">
            <a:avLst/>
          </a:prstGeom>
        </p:spPr>
        <p:txBody>
          <a:bodyPr wrap="none">
            <a:spAutoFit/>
          </a:bodyPr>
          <a:lstStyle/>
          <a:p>
            <a:r>
              <a:rPr lang="vi-VN" sz="4400" dirty="0">
                <a:solidFill>
                  <a:srgbClr val="000000"/>
                </a:solidFill>
                <a:latin typeface="OpenSans"/>
              </a:rPr>
              <a:t>UNDP was formed </a:t>
            </a:r>
            <a:r>
              <a:rPr lang="vi-VN" sz="4400" dirty="0" smtClean="0">
                <a:solidFill>
                  <a:srgbClr val="000000"/>
                </a:solidFill>
                <a:latin typeface="OpenSans"/>
              </a:rPr>
              <a:t>in...............</a:t>
            </a:r>
          </a:p>
          <a:p>
            <a:endParaRPr lang="vi-VN" sz="4400" dirty="0" smtClean="0">
              <a:solidFill>
                <a:srgbClr val="000000"/>
              </a:solidFill>
              <a:latin typeface="OpenSans"/>
            </a:endParaRPr>
          </a:p>
          <a:p>
            <a:r>
              <a:rPr lang="vi-VN" sz="4400" dirty="0" smtClean="0">
                <a:solidFill>
                  <a:srgbClr val="000000"/>
                </a:solidFill>
                <a:latin typeface="OpenSans"/>
              </a:rPr>
              <a:t>A</a:t>
            </a:r>
            <a:r>
              <a:rPr lang="vi-VN" sz="4400" dirty="0">
                <a:solidFill>
                  <a:srgbClr val="000000"/>
                </a:solidFill>
                <a:latin typeface="OpenSans"/>
              </a:rPr>
              <a:t>. 1995		B. 1977</a:t>
            </a:r>
          </a:p>
          <a:p>
            <a:r>
              <a:rPr lang="vi-VN" sz="4400" dirty="0"/>
              <a:t>C. 2007		D. 1965</a:t>
            </a:r>
          </a:p>
          <a:p>
            <a:endParaRPr lang="vi-VN" sz="4400" dirty="0"/>
          </a:p>
        </p:txBody>
      </p:sp>
    </p:spTree>
    <p:extLst>
      <p:ext uri="{BB962C8B-B14F-4D97-AF65-F5344CB8AC3E}">
        <p14:creationId xmlns:p14="http://schemas.microsoft.com/office/powerpoint/2010/main" val="1439295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1827" y="1184040"/>
            <a:ext cx="9411551" cy="3477875"/>
          </a:xfrm>
          <a:prstGeom prst="rect">
            <a:avLst/>
          </a:prstGeom>
        </p:spPr>
        <p:txBody>
          <a:bodyPr wrap="none">
            <a:spAutoFit/>
          </a:bodyPr>
          <a:lstStyle/>
          <a:p>
            <a:r>
              <a:rPr lang="vi-VN" sz="4400" dirty="0">
                <a:solidFill>
                  <a:srgbClr val="000000"/>
                </a:solidFill>
                <a:latin typeface="OpenSans"/>
              </a:rPr>
              <a:t>UNICEF was formed </a:t>
            </a:r>
            <a:r>
              <a:rPr lang="vi-VN" sz="4400" dirty="0" smtClean="0">
                <a:solidFill>
                  <a:srgbClr val="000000"/>
                </a:solidFill>
                <a:latin typeface="OpenSans"/>
              </a:rPr>
              <a:t>in .....................</a:t>
            </a:r>
          </a:p>
          <a:p>
            <a:endParaRPr lang="vi-VN" sz="4400" dirty="0" smtClean="0">
              <a:solidFill>
                <a:srgbClr val="000000"/>
              </a:solidFill>
              <a:latin typeface="OpenSans"/>
            </a:endParaRPr>
          </a:p>
          <a:p>
            <a:r>
              <a:rPr lang="vi-VN" sz="4400" dirty="0" smtClean="0">
                <a:solidFill>
                  <a:srgbClr val="000000"/>
                </a:solidFill>
                <a:latin typeface="OpenSans"/>
              </a:rPr>
              <a:t>A</a:t>
            </a:r>
            <a:r>
              <a:rPr lang="vi-VN" sz="4400" dirty="0">
                <a:solidFill>
                  <a:srgbClr val="000000"/>
                </a:solidFill>
                <a:latin typeface="OpenSans"/>
              </a:rPr>
              <a:t>. </a:t>
            </a:r>
            <a:r>
              <a:rPr lang="vi-VN" sz="4400" dirty="0" smtClean="0">
                <a:solidFill>
                  <a:srgbClr val="000000"/>
                </a:solidFill>
                <a:latin typeface="OpenSans"/>
              </a:rPr>
              <a:t>1945</a:t>
            </a:r>
            <a:r>
              <a:rPr lang="vi-VN" sz="4400" dirty="0">
                <a:solidFill>
                  <a:srgbClr val="000000"/>
                </a:solidFill>
                <a:latin typeface="OpenSans"/>
              </a:rPr>
              <a:t>		B. 1977</a:t>
            </a:r>
          </a:p>
          <a:p>
            <a:r>
              <a:rPr lang="vi-VN" sz="4400" dirty="0"/>
              <a:t>C. </a:t>
            </a:r>
            <a:r>
              <a:rPr lang="vi-VN" sz="4400" dirty="0" smtClean="0"/>
              <a:t>1946</a:t>
            </a:r>
            <a:r>
              <a:rPr lang="vi-VN" sz="4400" dirty="0"/>
              <a:t>		D. </a:t>
            </a:r>
            <a:r>
              <a:rPr lang="vi-VN" sz="4400" dirty="0" smtClean="0"/>
              <a:t>1995</a:t>
            </a:r>
            <a:endParaRPr lang="vi-VN" sz="4400" dirty="0"/>
          </a:p>
          <a:p>
            <a:r>
              <a:rPr lang="vi-VN" sz="4400" dirty="0">
                <a:solidFill>
                  <a:srgbClr val="000000"/>
                </a:solidFill>
                <a:latin typeface="OpenSans"/>
              </a:rPr>
              <a:t> </a:t>
            </a:r>
            <a:endParaRPr lang="vi-VN" sz="4400" dirty="0"/>
          </a:p>
        </p:txBody>
      </p:sp>
    </p:spTree>
    <p:extLst>
      <p:ext uri="{BB962C8B-B14F-4D97-AF65-F5344CB8AC3E}">
        <p14:creationId xmlns:p14="http://schemas.microsoft.com/office/powerpoint/2010/main" val="3847350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0619" y="1041720"/>
            <a:ext cx="11586259" cy="3477875"/>
          </a:xfrm>
          <a:prstGeom prst="rect">
            <a:avLst/>
          </a:prstGeom>
          <a:noFill/>
        </p:spPr>
        <p:txBody>
          <a:bodyPr wrap="square" rtlCol="0">
            <a:spAutoFit/>
          </a:bodyPr>
          <a:lstStyle/>
          <a:p>
            <a:r>
              <a:rPr lang="en-US" sz="4400" dirty="0"/>
              <a:t>The United Nations (UN) was created </a:t>
            </a:r>
            <a:r>
              <a:rPr lang="en-US" sz="4400" dirty="0" smtClean="0"/>
              <a:t>in ………</a:t>
            </a:r>
          </a:p>
          <a:p>
            <a:endParaRPr lang="en-US" sz="4400" dirty="0"/>
          </a:p>
          <a:p>
            <a:r>
              <a:rPr lang="vi-VN" sz="4400" dirty="0">
                <a:solidFill>
                  <a:srgbClr val="000000"/>
                </a:solidFill>
                <a:latin typeface="OpenSans"/>
              </a:rPr>
              <a:t>A. 1995		B. 1977</a:t>
            </a:r>
          </a:p>
          <a:p>
            <a:r>
              <a:rPr lang="vi-VN" sz="4400" dirty="0"/>
              <a:t>C. 2007		D. </a:t>
            </a:r>
            <a:r>
              <a:rPr lang="vi-VN" sz="4400" dirty="0" smtClean="0"/>
              <a:t>1945</a:t>
            </a:r>
            <a:endParaRPr lang="vi-VN" sz="4400" dirty="0"/>
          </a:p>
          <a:p>
            <a:endParaRPr lang="vi-VN" sz="4400" dirty="0"/>
          </a:p>
        </p:txBody>
      </p:sp>
    </p:spTree>
    <p:extLst>
      <p:ext uri="{BB962C8B-B14F-4D97-AF65-F5344CB8AC3E}">
        <p14:creationId xmlns:p14="http://schemas.microsoft.com/office/powerpoint/2010/main" val="33212876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3377" y="706056"/>
            <a:ext cx="9907929" cy="3477875"/>
          </a:xfrm>
          <a:prstGeom prst="rect">
            <a:avLst/>
          </a:prstGeom>
          <a:noFill/>
        </p:spPr>
        <p:txBody>
          <a:bodyPr wrap="square" rtlCol="0">
            <a:spAutoFit/>
          </a:bodyPr>
          <a:lstStyle/>
          <a:p>
            <a:r>
              <a:rPr lang="en-US" sz="4400" dirty="0" smtClean="0"/>
              <a:t>Which of the following organization particularly aims to promote economy?</a:t>
            </a:r>
          </a:p>
          <a:p>
            <a:endParaRPr lang="en-US" sz="4400" dirty="0"/>
          </a:p>
          <a:p>
            <a:r>
              <a:rPr lang="en-US" sz="4400" dirty="0" smtClean="0"/>
              <a:t>A. The UN			B. UNICEF</a:t>
            </a:r>
          </a:p>
          <a:p>
            <a:r>
              <a:rPr lang="en-US" sz="4400" dirty="0" smtClean="0"/>
              <a:t>C.  UNDP			D. WTO	</a:t>
            </a:r>
            <a:endParaRPr lang="vi-VN" sz="4400" dirty="0"/>
          </a:p>
        </p:txBody>
      </p:sp>
    </p:spTree>
    <p:extLst>
      <p:ext uri="{BB962C8B-B14F-4D97-AF65-F5344CB8AC3E}">
        <p14:creationId xmlns:p14="http://schemas.microsoft.com/office/powerpoint/2010/main" val="3802780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0562" y="272278"/>
            <a:ext cx="11803627" cy="6186309"/>
          </a:xfrm>
          <a:prstGeom prst="rect">
            <a:avLst/>
          </a:prstGeom>
        </p:spPr>
        <p:txBody>
          <a:bodyPr wrap="square">
            <a:spAutoFit/>
          </a:bodyPr>
          <a:lstStyle/>
          <a:p>
            <a:pPr algn="just"/>
            <a:r>
              <a:rPr lang="en-US" sz="4400" b="1" dirty="0">
                <a:solidFill>
                  <a:srgbClr val="000000"/>
                </a:solidFill>
                <a:latin typeface="OpenSans"/>
              </a:rPr>
              <a:t>A.</a:t>
            </a:r>
            <a:r>
              <a:rPr lang="en-US" sz="4400" dirty="0">
                <a:solidFill>
                  <a:srgbClr val="000000"/>
                </a:solidFill>
                <a:latin typeface="OpenSans"/>
              </a:rPr>
              <a:t> </a:t>
            </a:r>
            <a:r>
              <a:rPr lang="en-US" sz="4400" dirty="0" smtClean="0">
                <a:solidFill>
                  <a:srgbClr val="000000"/>
                </a:solidFill>
                <a:latin typeface="OpenSans"/>
              </a:rPr>
              <a:t> The </a:t>
            </a:r>
            <a:r>
              <a:rPr lang="en-US" sz="4400" dirty="0">
                <a:solidFill>
                  <a:srgbClr val="000000"/>
                </a:solidFill>
                <a:latin typeface="OpenSans"/>
              </a:rPr>
              <a:t>United Nations (UN) was created in 1945. It is an </a:t>
            </a:r>
            <a:r>
              <a:rPr lang="en-US" sz="4400" dirty="0" err="1">
                <a:solidFill>
                  <a:srgbClr val="000000"/>
                </a:solidFill>
                <a:latin typeface="OpenSans"/>
              </a:rPr>
              <a:t>organisation</a:t>
            </a:r>
            <a:r>
              <a:rPr lang="en-US" sz="4400" dirty="0">
                <a:solidFill>
                  <a:srgbClr val="000000"/>
                </a:solidFill>
                <a:latin typeface="OpenSans"/>
              </a:rPr>
              <a:t> of most of the world's countries. Its main goal is world peace. It also works to reduce poverty and improve people's lives in other ways. Viet Nam joined the </a:t>
            </a:r>
            <a:r>
              <a:rPr lang="en-US" sz="4400" dirty="0" err="1">
                <a:solidFill>
                  <a:srgbClr val="000000"/>
                </a:solidFill>
                <a:latin typeface="OpenSans"/>
              </a:rPr>
              <a:t>organisation</a:t>
            </a:r>
            <a:r>
              <a:rPr lang="en-US" sz="4400" dirty="0">
                <a:solidFill>
                  <a:srgbClr val="000000"/>
                </a:solidFill>
                <a:latin typeface="OpenSans"/>
              </a:rPr>
              <a:t> in 1977. Since then, our country has become more active and has participated in many UN activities including peacekeeping</a:t>
            </a:r>
            <a:r>
              <a:rPr lang="en-US" sz="4400" dirty="0" smtClean="0">
                <a:solidFill>
                  <a:srgbClr val="000000"/>
                </a:solidFill>
                <a:latin typeface="OpenSans"/>
              </a:rPr>
              <a:t>.</a:t>
            </a:r>
            <a:endParaRPr lang="vi-VN" sz="4400" dirty="0"/>
          </a:p>
        </p:txBody>
      </p:sp>
    </p:spTree>
    <p:extLst>
      <p:ext uri="{BB962C8B-B14F-4D97-AF65-F5344CB8AC3E}">
        <p14:creationId xmlns:p14="http://schemas.microsoft.com/office/powerpoint/2010/main" val="30749164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9045" y="381281"/>
            <a:ext cx="11670890" cy="6186309"/>
          </a:xfrm>
          <a:prstGeom prst="rect">
            <a:avLst/>
          </a:prstGeom>
        </p:spPr>
        <p:txBody>
          <a:bodyPr wrap="square">
            <a:spAutoFit/>
          </a:bodyPr>
          <a:lstStyle/>
          <a:p>
            <a:pPr algn="just"/>
            <a:r>
              <a:rPr lang="en-US" sz="4400" b="1" dirty="0">
                <a:solidFill>
                  <a:srgbClr val="000000"/>
                </a:solidFill>
                <a:latin typeface="OpenSans"/>
              </a:rPr>
              <a:t>B. </a:t>
            </a:r>
            <a:r>
              <a:rPr lang="en-US" sz="4400" dirty="0" smtClean="0">
                <a:solidFill>
                  <a:srgbClr val="000000"/>
                </a:solidFill>
                <a:latin typeface="OpenSans"/>
              </a:rPr>
              <a:t> UNICEF </a:t>
            </a:r>
            <a:r>
              <a:rPr lang="en-US" sz="4400" dirty="0">
                <a:solidFill>
                  <a:srgbClr val="000000"/>
                </a:solidFill>
                <a:latin typeface="OpenSans"/>
              </a:rPr>
              <a:t>was formed in 1946. It works in over 190 countries to help improve health and education of children. It particularly aims to support the most disadvantaged children all over the world. UNICEF's aim in Viet Nam is to protect children and make sure they are healthy, educated and safe from harm.</a:t>
            </a:r>
            <a:br>
              <a:rPr lang="en-US" sz="4400" dirty="0">
                <a:solidFill>
                  <a:srgbClr val="000000"/>
                </a:solidFill>
                <a:latin typeface="OpenSans"/>
              </a:rPr>
            </a:br>
            <a:r>
              <a:rPr lang="en-US" sz="4400" dirty="0">
                <a:solidFill>
                  <a:srgbClr val="000000"/>
                </a:solidFill>
                <a:latin typeface="OpenSans"/>
              </a:rPr>
              <a:t/>
            </a:r>
            <a:br>
              <a:rPr lang="en-US" sz="4400" dirty="0">
                <a:solidFill>
                  <a:srgbClr val="000000"/>
                </a:solidFill>
                <a:latin typeface="OpenSans"/>
              </a:rPr>
            </a:br>
            <a:endParaRPr lang="vi-VN" sz="4400" dirty="0"/>
          </a:p>
        </p:txBody>
      </p:sp>
    </p:spTree>
    <p:extLst>
      <p:ext uri="{BB962C8B-B14F-4D97-AF65-F5344CB8AC3E}">
        <p14:creationId xmlns:p14="http://schemas.microsoft.com/office/powerpoint/2010/main" val="2451444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8425" y="442451"/>
            <a:ext cx="11312013" cy="1828386"/>
          </a:xfrm>
          <a:prstGeom prst="rect">
            <a:avLst/>
          </a:prstGeom>
          <a:noFill/>
        </p:spPr>
        <p:txBody>
          <a:bodyPr wrap="square" rtlCol="0">
            <a:spAutoFit/>
          </a:bodyPr>
          <a:lstStyle/>
          <a:p>
            <a:pPr>
              <a:lnSpc>
                <a:spcPct val="150000"/>
              </a:lnSpc>
            </a:pPr>
            <a:r>
              <a:rPr lang="vi-VN" sz="4000" b="1" dirty="0" smtClean="0">
                <a:latin typeface="+mj-lt"/>
              </a:rPr>
              <a:t>Unit 7: Viet Nam and international organisations</a:t>
            </a:r>
          </a:p>
          <a:p>
            <a:pPr algn="ctr">
              <a:lnSpc>
                <a:spcPct val="150000"/>
              </a:lnSpc>
            </a:pPr>
            <a:r>
              <a:rPr lang="vi-VN" sz="4000" b="1" dirty="0" smtClean="0">
                <a:latin typeface="+mj-lt"/>
              </a:rPr>
              <a:t>Lesson 1: Getting started</a:t>
            </a:r>
            <a:endParaRPr lang="vi-VN" sz="4000" b="1" dirty="0">
              <a:latin typeface="+mj-lt"/>
            </a:endParaRPr>
          </a:p>
        </p:txBody>
      </p:sp>
    </p:spTree>
    <p:extLst>
      <p:ext uri="{BB962C8B-B14F-4D97-AF65-F5344CB8AC3E}">
        <p14:creationId xmlns:p14="http://schemas.microsoft.com/office/powerpoint/2010/main" val="35041334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4296" y="293466"/>
            <a:ext cx="11464414" cy="4832092"/>
          </a:xfrm>
          <a:prstGeom prst="rect">
            <a:avLst/>
          </a:prstGeom>
        </p:spPr>
        <p:txBody>
          <a:bodyPr wrap="square">
            <a:spAutoFit/>
          </a:bodyPr>
          <a:lstStyle/>
          <a:p>
            <a:pPr algn="just"/>
            <a:r>
              <a:rPr lang="en-US" sz="4400" b="1" dirty="0">
                <a:solidFill>
                  <a:srgbClr val="000000"/>
                </a:solidFill>
                <a:latin typeface="OpenSans"/>
              </a:rPr>
              <a:t>C.</a:t>
            </a:r>
            <a:r>
              <a:rPr lang="en-US" sz="4400" dirty="0">
                <a:solidFill>
                  <a:srgbClr val="000000"/>
                </a:solidFill>
                <a:latin typeface="OpenSans"/>
              </a:rPr>
              <a:t> </a:t>
            </a:r>
            <a:r>
              <a:rPr lang="en-US" sz="4400" dirty="0" smtClean="0">
                <a:solidFill>
                  <a:srgbClr val="000000"/>
                </a:solidFill>
                <a:latin typeface="OpenSans"/>
              </a:rPr>
              <a:t> UNDP </a:t>
            </a:r>
            <a:r>
              <a:rPr lang="en-US" sz="4400" dirty="0">
                <a:solidFill>
                  <a:srgbClr val="000000"/>
                </a:solidFill>
                <a:latin typeface="OpenSans"/>
              </a:rPr>
              <a:t>was formed in 1965 as part of the UN. It provides technical support, expert advice and training to help people in developing countries have a better life. In Viet Nam, UNDP works closely with the government to reduce poverty and improve people's lives</a:t>
            </a:r>
            <a:r>
              <a:rPr lang="en-US" sz="4400" dirty="0" smtClean="0">
                <a:solidFill>
                  <a:srgbClr val="000000"/>
                </a:solidFill>
                <a:latin typeface="OpenSans"/>
              </a:rPr>
              <a:t>.</a:t>
            </a:r>
            <a:endParaRPr lang="en-US" sz="4400" dirty="0">
              <a:solidFill>
                <a:srgbClr val="000000"/>
              </a:solidFill>
              <a:latin typeface="OpenSans"/>
            </a:endParaRPr>
          </a:p>
        </p:txBody>
      </p:sp>
    </p:spTree>
    <p:extLst>
      <p:ext uri="{BB962C8B-B14F-4D97-AF65-F5344CB8AC3E}">
        <p14:creationId xmlns:p14="http://schemas.microsoft.com/office/powerpoint/2010/main" val="9061083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2064" y="315846"/>
            <a:ext cx="11700388" cy="4832092"/>
          </a:xfrm>
          <a:prstGeom prst="rect">
            <a:avLst/>
          </a:prstGeom>
        </p:spPr>
        <p:txBody>
          <a:bodyPr wrap="square">
            <a:spAutoFit/>
          </a:bodyPr>
          <a:lstStyle/>
          <a:p>
            <a:pPr algn="just"/>
            <a:r>
              <a:rPr lang="en-US" sz="4400" b="1" dirty="0">
                <a:solidFill>
                  <a:srgbClr val="000000"/>
                </a:solidFill>
                <a:latin typeface="OpenSans"/>
              </a:rPr>
              <a:t>D.</a:t>
            </a:r>
            <a:r>
              <a:rPr lang="en-US" sz="4400" dirty="0">
                <a:solidFill>
                  <a:srgbClr val="000000"/>
                </a:solidFill>
                <a:latin typeface="OpenSans"/>
              </a:rPr>
              <a:t> </a:t>
            </a:r>
            <a:r>
              <a:rPr lang="en-US" sz="4400" dirty="0" smtClean="0">
                <a:solidFill>
                  <a:srgbClr val="000000"/>
                </a:solidFill>
                <a:latin typeface="OpenSans"/>
              </a:rPr>
              <a:t> The </a:t>
            </a:r>
            <a:r>
              <a:rPr lang="en-US" sz="4400" dirty="0">
                <a:solidFill>
                  <a:srgbClr val="000000"/>
                </a:solidFill>
                <a:latin typeface="OpenSans"/>
              </a:rPr>
              <a:t>WTO was formed in 1995. It is the world’s largest international economic </a:t>
            </a:r>
            <a:r>
              <a:rPr lang="en-US" sz="4400" dirty="0" err="1">
                <a:solidFill>
                  <a:srgbClr val="000000"/>
                </a:solidFill>
                <a:latin typeface="OpenSans"/>
              </a:rPr>
              <a:t>organisation</a:t>
            </a:r>
            <a:r>
              <a:rPr lang="en-US" sz="4400" dirty="0">
                <a:solidFill>
                  <a:srgbClr val="000000"/>
                </a:solidFill>
                <a:latin typeface="OpenSans"/>
              </a:rPr>
              <a:t>. Viet Nam became a WTO member in 2007. Since then, our economy has achieved a high growth level. Viet Nam has also become more attractive to foreign investors.</a:t>
            </a:r>
          </a:p>
        </p:txBody>
      </p:sp>
    </p:spTree>
    <p:extLst>
      <p:ext uri="{BB962C8B-B14F-4D97-AF65-F5344CB8AC3E}">
        <p14:creationId xmlns:p14="http://schemas.microsoft.com/office/powerpoint/2010/main" val="13609948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62046" y="57871"/>
          <a:ext cx="11910350" cy="6632294"/>
        </p:xfrm>
        <a:graphic>
          <a:graphicData uri="http://schemas.openxmlformats.org/drawingml/2006/table">
            <a:tbl>
              <a:tblPr firstRow="1" firstCol="1" bandRow="1">
                <a:tableStyleId>{5C22544A-7EE6-4342-B048-85BDC9FD1C3A}</a:tableStyleId>
              </a:tblPr>
              <a:tblGrid>
                <a:gridCol w="2758980">
                  <a:extLst>
                    <a:ext uri="{9D8B030D-6E8A-4147-A177-3AD203B41FA5}">
                      <a16:colId xmlns:a16="http://schemas.microsoft.com/office/drawing/2014/main" val="3884259899"/>
                    </a:ext>
                  </a:extLst>
                </a:gridCol>
                <a:gridCol w="3196195">
                  <a:extLst>
                    <a:ext uri="{9D8B030D-6E8A-4147-A177-3AD203B41FA5}">
                      <a16:colId xmlns:a16="http://schemas.microsoft.com/office/drawing/2014/main" val="2705453830"/>
                    </a:ext>
                  </a:extLst>
                </a:gridCol>
                <a:gridCol w="3418572">
                  <a:extLst>
                    <a:ext uri="{9D8B030D-6E8A-4147-A177-3AD203B41FA5}">
                      <a16:colId xmlns:a16="http://schemas.microsoft.com/office/drawing/2014/main" val="458417682"/>
                    </a:ext>
                  </a:extLst>
                </a:gridCol>
                <a:gridCol w="2536603">
                  <a:extLst>
                    <a:ext uri="{9D8B030D-6E8A-4147-A177-3AD203B41FA5}">
                      <a16:colId xmlns:a16="http://schemas.microsoft.com/office/drawing/2014/main" val="2847692685"/>
                    </a:ext>
                  </a:extLst>
                </a:gridCol>
              </a:tblGrid>
              <a:tr h="1247941">
                <a:tc>
                  <a:txBody>
                    <a:bodyPr/>
                    <a:lstStyle/>
                    <a:p>
                      <a:pPr marL="228600" marR="0" indent="-228600">
                        <a:lnSpc>
                          <a:spcPct val="150000"/>
                        </a:lnSpc>
                        <a:spcBef>
                          <a:spcPts val="0"/>
                        </a:spcBef>
                        <a:spcAft>
                          <a:spcPts val="0"/>
                        </a:spcAft>
                        <a:tabLst>
                          <a:tab pos="914400" algn="l"/>
                        </a:tabLst>
                      </a:pPr>
                      <a:r>
                        <a:rPr lang="en-US" sz="4400" b="0" dirty="0">
                          <a:solidFill>
                            <a:schemeClr val="tx1"/>
                          </a:solidFill>
                          <a:effectLst/>
                          <a:latin typeface="Times New Roman" panose="02020603050405020304" pitchFamily="18" charset="0"/>
                          <a:cs typeface="Times New Roman" panose="02020603050405020304" pitchFamily="18" charset="0"/>
                        </a:rPr>
                        <a:t>teacher</a:t>
                      </a:r>
                      <a:endParaRPr lang="vi-VN" sz="4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228600" marR="0" indent="-228600">
                        <a:lnSpc>
                          <a:spcPct val="150000"/>
                        </a:lnSpc>
                        <a:spcBef>
                          <a:spcPts val="0"/>
                        </a:spcBef>
                        <a:spcAft>
                          <a:spcPts val="0"/>
                        </a:spcAft>
                        <a:tabLst>
                          <a:tab pos="914400" algn="l"/>
                        </a:tabLst>
                      </a:pPr>
                      <a:r>
                        <a:rPr lang="en-US" sz="4400" b="0" dirty="0">
                          <a:solidFill>
                            <a:schemeClr val="tx1"/>
                          </a:solidFill>
                          <a:effectLst/>
                          <a:latin typeface="Times New Roman" panose="02020603050405020304" pitchFamily="18" charset="0"/>
                          <a:cs typeface="Times New Roman" panose="02020603050405020304" pitchFamily="18" charset="0"/>
                        </a:rPr>
                        <a:t>marriage</a:t>
                      </a:r>
                      <a:endParaRPr lang="vi-VN" sz="4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228600" marR="0" indent="-228600">
                        <a:lnSpc>
                          <a:spcPct val="150000"/>
                        </a:lnSpc>
                        <a:spcBef>
                          <a:spcPts val="0"/>
                        </a:spcBef>
                        <a:spcAft>
                          <a:spcPts val="0"/>
                        </a:spcAft>
                        <a:tabLst>
                          <a:tab pos="914400" algn="l"/>
                        </a:tabLst>
                      </a:pPr>
                      <a:r>
                        <a:rPr lang="en-US" sz="4400" b="0" dirty="0">
                          <a:solidFill>
                            <a:schemeClr val="tx1"/>
                          </a:solidFill>
                          <a:effectLst/>
                          <a:latin typeface="Times New Roman" panose="02020603050405020304" pitchFamily="18" charset="0"/>
                          <a:cs typeface="Times New Roman" panose="02020603050405020304" pitchFamily="18" charset="0"/>
                        </a:rPr>
                        <a:t>domestic</a:t>
                      </a:r>
                      <a:endParaRPr lang="vi-VN" sz="4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228600" marR="0" indent="-228600">
                        <a:lnSpc>
                          <a:spcPct val="150000"/>
                        </a:lnSpc>
                        <a:spcBef>
                          <a:spcPts val="0"/>
                        </a:spcBef>
                        <a:spcAft>
                          <a:spcPts val="0"/>
                        </a:spcAft>
                        <a:tabLst>
                          <a:tab pos="914400" algn="l"/>
                        </a:tabLst>
                      </a:pPr>
                      <a:r>
                        <a:rPr lang="en-US" sz="4400" b="0">
                          <a:solidFill>
                            <a:schemeClr val="tx1"/>
                          </a:solidFill>
                          <a:effectLst/>
                          <a:latin typeface="Times New Roman" panose="02020603050405020304" pitchFamily="18" charset="0"/>
                          <a:cs typeface="Times New Roman" panose="02020603050405020304" pitchFamily="18" charset="0"/>
                        </a:rPr>
                        <a:t>gender</a:t>
                      </a:r>
                      <a:endParaRPr lang="vi-VN" sz="4400" b="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373302196"/>
                  </a:ext>
                </a:extLst>
              </a:tr>
              <a:tr h="1247941">
                <a:tc>
                  <a:txBody>
                    <a:bodyPr/>
                    <a:lstStyle/>
                    <a:p>
                      <a:pPr marL="228600" marR="0" indent="-228600">
                        <a:lnSpc>
                          <a:spcPct val="150000"/>
                        </a:lnSpc>
                        <a:spcBef>
                          <a:spcPts val="0"/>
                        </a:spcBef>
                        <a:spcAft>
                          <a:spcPts val="0"/>
                        </a:spcAft>
                        <a:tabLst>
                          <a:tab pos="914400" algn="l"/>
                        </a:tabLst>
                      </a:pPr>
                      <a:r>
                        <a:rPr lang="en-US" sz="4400" b="0" dirty="0">
                          <a:solidFill>
                            <a:schemeClr val="tx1"/>
                          </a:solidFill>
                          <a:effectLst/>
                          <a:latin typeface="Times New Roman" panose="02020603050405020304" pitchFamily="18" charset="0"/>
                          <a:cs typeface="Times New Roman" panose="02020603050405020304" pitchFamily="18" charset="0"/>
                        </a:rPr>
                        <a:t>surgeon</a:t>
                      </a:r>
                      <a:endParaRPr lang="vi-VN" sz="4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228600" marR="0" indent="-228600">
                        <a:lnSpc>
                          <a:spcPct val="150000"/>
                        </a:lnSpc>
                        <a:spcBef>
                          <a:spcPts val="0"/>
                        </a:spcBef>
                        <a:spcAft>
                          <a:spcPts val="0"/>
                        </a:spcAft>
                        <a:tabLst>
                          <a:tab pos="914400" algn="l"/>
                        </a:tabLst>
                      </a:pPr>
                      <a:r>
                        <a:rPr lang="en-US" sz="4400" b="0" dirty="0">
                          <a:solidFill>
                            <a:schemeClr val="tx1"/>
                          </a:solidFill>
                          <a:effectLst/>
                          <a:latin typeface="Times New Roman" panose="02020603050405020304" pitchFamily="18" charset="0"/>
                          <a:cs typeface="Times New Roman" panose="02020603050405020304" pitchFamily="18" charset="0"/>
                        </a:rPr>
                        <a:t>difficult</a:t>
                      </a:r>
                      <a:endParaRPr lang="vi-VN" sz="4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228600" marR="0" indent="-228600">
                        <a:lnSpc>
                          <a:spcPct val="150000"/>
                        </a:lnSpc>
                        <a:spcBef>
                          <a:spcPts val="0"/>
                        </a:spcBef>
                        <a:spcAft>
                          <a:spcPts val="0"/>
                        </a:spcAft>
                        <a:tabLst>
                          <a:tab pos="914400" algn="l"/>
                        </a:tabLst>
                      </a:pPr>
                      <a:r>
                        <a:rPr lang="en-US" sz="4400" b="0" dirty="0">
                          <a:solidFill>
                            <a:schemeClr val="tx1"/>
                          </a:solidFill>
                          <a:effectLst/>
                          <a:latin typeface="Times New Roman" panose="02020603050405020304" pitchFamily="18" charset="0"/>
                          <a:cs typeface="Times New Roman" panose="02020603050405020304" pitchFamily="18" charset="0"/>
                        </a:rPr>
                        <a:t>parachute</a:t>
                      </a:r>
                      <a:endParaRPr lang="vi-VN" sz="4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228600" marR="0" indent="-228600">
                        <a:lnSpc>
                          <a:spcPct val="150000"/>
                        </a:lnSpc>
                        <a:spcBef>
                          <a:spcPts val="0"/>
                        </a:spcBef>
                        <a:spcAft>
                          <a:spcPts val="0"/>
                        </a:spcAft>
                        <a:tabLst>
                          <a:tab pos="914400" algn="l"/>
                        </a:tabLst>
                      </a:pPr>
                      <a:r>
                        <a:rPr lang="en-US" sz="4400" b="0">
                          <a:solidFill>
                            <a:schemeClr val="tx1"/>
                          </a:solidFill>
                          <a:effectLst/>
                          <a:latin typeface="Times New Roman" panose="02020603050405020304" pitchFamily="18" charset="0"/>
                          <a:cs typeface="Times New Roman" panose="02020603050405020304" pitchFamily="18" charset="0"/>
                        </a:rPr>
                        <a:t>equal</a:t>
                      </a:r>
                      <a:endParaRPr lang="vi-VN" sz="4400" b="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2159381153"/>
                  </a:ext>
                </a:extLst>
              </a:tr>
              <a:tr h="1247941">
                <a:tc>
                  <a:txBody>
                    <a:bodyPr/>
                    <a:lstStyle/>
                    <a:p>
                      <a:pPr marL="228600" marR="0" indent="-228600">
                        <a:lnSpc>
                          <a:spcPct val="150000"/>
                        </a:lnSpc>
                        <a:spcBef>
                          <a:spcPts val="0"/>
                        </a:spcBef>
                        <a:spcAft>
                          <a:spcPts val="0"/>
                        </a:spcAft>
                        <a:tabLst>
                          <a:tab pos="914400" algn="l"/>
                        </a:tabLst>
                      </a:pPr>
                      <a:r>
                        <a:rPr lang="en-US" sz="4400" b="0" dirty="0">
                          <a:solidFill>
                            <a:schemeClr val="tx1"/>
                          </a:solidFill>
                          <a:effectLst/>
                          <a:latin typeface="Times New Roman" panose="02020603050405020304" pitchFamily="18" charset="0"/>
                          <a:cs typeface="Times New Roman" panose="02020603050405020304" pitchFamily="18" charset="0"/>
                        </a:rPr>
                        <a:t>education</a:t>
                      </a:r>
                      <a:endParaRPr lang="vi-VN" sz="4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228600" marR="0" indent="-228600">
                        <a:lnSpc>
                          <a:spcPct val="150000"/>
                        </a:lnSpc>
                        <a:spcBef>
                          <a:spcPts val="0"/>
                        </a:spcBef>
                        <a:spcAft>
                          <a:spcPts val="0"/>
                        </a:spcAft>
                        <a:tabLst>
                          <a:tab pos="914400" algn="l"/>
                        </a:tabLst>
                      </a:pPr>
                      <a:r>
                        <a:rPr lang="vi-VN" sz="4400" b="0" dirty="0">
                          <a:solidFill>
                            <a:schemeClr val="tx1"/>
                          </a:solidFill>
                          <a:effectLst/>
                          <a:latin typeface="Times New Roman" panose="02020603050405020304" pitchFamily="18" charset="0"/>
                          <a:cs typeface="Times New Roman" panose="02020603050405020304" pitchFamily="18" charset="0"/>
                        </a:rPr>
                        <a:t>necessary</a:t>
                      </a:r>
                      <a:endParaRPr lang="vi-VN" sz="4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228600" marR="0" indent="-228600">
                        <a:lnSpc>
                          <a:spcPct val="150000"/>
                        </a:lnSpc>
                        <a:spcBef>
                          <a:spcPts val="0"/>
                        </a:spcBef>
                        <a:spcAft>
                          <a:spcPts val="0"/>
                        </a:spcAft>
                        <a:tabLst>
                          <a:tab pos="914400" algn="l"/>
                        </a:tabLst>
                      </a:pPr>
                      <a:r>
                        <a:rPr lang="en-US" sz="4400" b="0" dirty="0">
                          <a:solidFill>
                            <a:schemeClr val="tx1"/>
                          </a:solidFill>
                          <a:effectLst/>
                          <a:latin typeface="Times New Roman" panose="02020603050405020304" pitchFamily="18" charset="0"/>
                          <a:cs typeface="Times New Roman" panose="02020603050405020304" pitchFamily="18" charset="0"/>
                        </a:rPr>
                        <a:t>prepare</a:t>
                      </a:r>
                      <a:endParaRPr lang="vi-VN" sz="4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228600" marR="0" indent="-228600">
                        <a:lnSpc>
                          <a:spcPct val="150000"/>
                        </a:lnSpc>
                        <a:spcBef>
                          <a:spcPts val="0"/>
                        </a:spcBef>
                        <a:spcAft>
                          <a:spcPts val="0"/>
                        </a:spcAft>
                        <a:tabLst>
                          <a:tab pos="914400" algn="l"/>
                        </a:tabLst>
                      </a:pPr>
                      <a:r>
                        <a:rPr lang="en-US" sz="4400" b="0">
                          <a:solidFill>
                            <a:schemeClr val="tx1"/>
                          </a:solidFill>
                          <a:effectLst/>
                          <a:latin typeface="Times New Roman" panose="02020603050405020304" pitchFamily="18" charset="0"/>
                          <a:cs typeface="Times New Roman" panose="02020603050405020304" pitchFamily="18" charset="0"/>
                        </a:rPr>
                        <a:t>adorable</a:t>
                      </a:r>
                      <a:endParaRPr lang="vi-VN" sz="4400" b="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835450066"/>
                  </a:ext>
                </a:extLst>
              </a:tr>
              <a:tr h="1247941">
                <a:tc>
                  <a:txBody>
                    <a:bodyPr/>
                    <a:lstStyle/>
                    <a:p>
                      <a:pPr marL="228600" marR="0" indent="-228600">
                        <a:lnSpc>
                          <a:spcPct val="150000"/>
                        </a:lnSpc>
                        <a:spcBef>
                          <a:spcPts val="0"/>
                        </a:spcBef>
                        <a:spcAft>
                          <a:spcPts val="0"/>
                        </a:spcAft>
                        <a:tabLst>
                          <a:tab pos="914400" algn="l"/>
                        </a:tabLst>
                      </a:pPr>
                      <a:r>
                        <a:rPr lang="en-US" sz="4400" b="0" dirty="0">
                          <a:solidFill>
                            <a:schemeClr val="tx1"/>
                          </a:solidFill>
                          <a:effectLst/>
                          <a:latin typeface="Times New Roman" panose="02020603050405020304" pitchFamily="18" charset="0"/>
                          <a:cs typeface="Times New Roman" panose="02020603050405020304" pitchFamily="18" charset="0"/>
                        </a:rPr>
                        <a:t>focus</a:t>
                      </a:r>
                      <a:endParaRPr lang="vi-VN" sz="4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228600" marR="0" indent="-228600">
                        <a:lnSpc>
                          <a:spcPct val="150000"/>
                        </a:lnSpc>
                        <a:spcBef>
                          <a:spcPts val="0"/>
                        </a:spcBef>
                        <a:spcAft>
                          <a:spcPts val="0"/>
                        </a:spcAft>
                        <a:tabLst>
                          <a:tab pos="914400" algn="l"/>
                        </a:tabLst>
                      </a:pPr>
                      <a:r>
                        <a:rPr lang="en-US" sz="4400" b="0" dirty="0">
                          <a:solidFill>
                            <a:schemeClr val="tx1"/>
                          </a:solidFill>
                          <a:effectLst/>
                          <a:latin typeface="Times New Roman" panose="02020603050405020304" pitchFamily="18" charset="0"/>
                          <a:cs typeface="Times New Roman" panose="02020603050405020304" pitchFamily="18" charset="0"/>
                        </a:rPr>
                        <a:t>international</a:t>
                      </a:r>
                      <a:endParaRPr lang="vi-VN" sz="4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228600" marR="0" indent="-228600">
                        <a:lnSpc>
                          <a:spcPct val="150000"/>
                        </a:lnSpc>
                        <a:spcBef>
                          <a:spcPts val="0"/>
                        </a:spcBef>
                        <a:spcAft>
                          <a:spcPts val="0"/>
                        </a:spcAft>
                        <a:tabLst>
                          <a:tab pos="914400" algn="l"/>
                        </a:tabLst>
                      </a:pPr>
                      <a:r>
                        <a:rPr lang="en-US" sz="4400" b="0" dirty="0">
                          <a:solidFill>
                            <a:schemeClr val="tx1"/>
                          </a:solidFill>
                          <a:effectLst/>
                          <a:latin typeface="Times New Roman" panose="02020603050405020304" pitchFamily="18" charset="0"/>
                          <a:cs typeface="Times New Roman" panose="02020603050405020304" pitchFamily="18" charset="0"/>
                        </a:rPr>
                        <a:t>violence</a:t>
                      </a:r>
                      <a:endParaRPr lang="vi-VN" sz="4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228600" marR="0" indent="-228600">
                        <a:lnSpc>
                          <a:spcPct val="150000"/>
                        </a:lnSpc>
                        <a:spcBef>
                          <a:spcPts val="0"/>
                        </a:spcBef>
                        <a:spcAft>
                          <a:spcPts val="0"/>
                        </a:spcAft>
                        <a:tabLst>
                          <a:tab pos="914400" algn="l"/>
                        </a:tabLst>
                      </a:pPr>
                      <a:r>
                        <a:rPr lang="en-US" sz="4400" b="0" dirty="0">
                          <a:solidFill>
                            <a:schemeClr val="tx1"/>
                          </a:solidFill>
                          <a:effectLst/>
                          <a:latin typeface="Times New Roman" panose="02020603050405020304" pitchFamily="18" charset="0"/>
                          <a:cs typeface="Times New Roman" panose="02020603050405020304" pitchFamily="18" charset="0"/>
                        </a:rPr>
                        <a:t>career</a:t>
                      </a:r>
                      <a:endParaRPr lang="vi-VN" sz="4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438442480"/>
                  </a:ext>
                </a:extLst>
              </a:tr>
              <a:tr h="1640530">
                <a:tc>
                  <a:txBody>
                    <a:bodyPr/>
                    <a:lstStyle/>
                    <a:p>
                      <a:pPr marL="228600" marR="0" indent="-228600">
                        <a:lnSpc>
                          <a:spcPct val="150000"/>
                        </a:lnSpc>
                        <a:spcBef>
                          <a:spcPts val="0"/>
                        </a:spcBef>
                        <a:spcAft>
                          <a:spcPts val="0"/>
                        </a:spcAft>
                        <a:tabLst>
                          <a:tab pos="914400" algn="l"/>
                        </a:tabLst>
                      </a:pPr>
                      <a:r>
                        <a:rPr lang="vi-VN" sz="4400" b="0" dirty="0">
                          <a:solidFill>
                            <a:schemeClr val="tx1"/>
                          </a:solidFill>
                          <a:effectLst/>
                          <a:latin typeface="Times New Roman" panose="02020603050405020304" pitchFamily="18" charset="0"/>
                          <a:cs typeface="Times New Roman" panose="02020603050405020304" pitchFamily="18" charset="0"/>
                        </a:rPr>
                        <a:t>continue</a:t>
                      </a:r>
                      <a:endParaRPr lang="vi-VN" sz="4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228600" marR="0" indent="-228600">
                        <a:lnSpc>
                          <a:spcPct val="150000"/>
                        </a:lnSpc>
                        <a:spcBef>
                          <a:spcPts val="0"/>
                        </a:spcBef>
                        <a:spcAft>
                          <a:spcPts val="0"/>
                        </a:spcAft>
                        <a:tabLst>
                          <a:tab pos="914400" algn="l"/>
                        </a:tabLst>
                      </a:pPr>
                      <a:r>
                        <a:rPr lang="en-US" sz="4400" b="0" dirty="0">
                          <a:solidFill>
                            <a:schemeClr val="tx1"/>
                          </a:solidFill>
                          <a:effectLst/>
                          <a:latin typeface="Times New Roman" panose="02020603050405020304" pitchFamily="18" charset="0"/>
                          <a:cs typeface="Times New Roman" panose="02020603050405020304" pitchFamily="18" charset="0"/>
                        </a:rPr>
                        <a:t>medical</a:t>
                      </a:r>
                      <a:endParaRPr lang="vi-VN" sz="4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228600" marR="0" indent="-228600">
                        <a:lnSpc>
                          <a:spcPct val="150000"/>
                        </a:lnSpc>
                        <a:spcBef>
                          <a:spcPts val="0"/>
                        </a:spcBef>
                        <a:spcAft>
                          <a:spcPts val="0"/>
                        </a:spcAft>
                        <a:tabLst>
                          <a:tab pos="914400" algn="l"/>
                        </a:tabLst>
                      </a:pPr>
                      <a:r>
                        <a:rPr lang="vi-VN" sz="4400" b="0" dirty="0">
                          <a:solidFill>
                            <a:schemeClr val="tx1"/>
                          </a:solidFill>
                          <a:effectLst/>
                          <a:latin typeface="Times New Roman" panose="02020603050405020304" pitchFamily="18" charset="0"/>
                          <a:cs typeface="Times New Roman" panose="02020603050405020304" pitchFamily="18" charset="0"/>
                        </a:rPr>
                        <a:t>organisation</a:t>
                      </a:r>
                      <a:endParaRPr lang="vi-VN" sz="4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chemeClr val="accent4">
                        <a:lumMod val="20000"/>
                        <a:lumOff val="80000"/>
                      </a:schemeClr>
                    </a:solidFill>
                  </a:tcPr>
                </a:tc>
                <a:tc>
                  <a:txBody>
                    <a:bodyPr/>
                    <a:lstStyle/>
                    <a:p>
                      <a:pPr marL="228600" marR="0" indent="-228600">
                        <a:lnSpc>
                          <a:spcPct val="150000"/>
                        </a:lnSpc>
                        <a:spcBef>
                          <a:spcPts val="0"/>
                        </a:spcBef>
                        <a:spcAft>
                          <a:spcPts val="0"/>
                        </a:spcAft>
                        <a:tabLst>
                          <a:tab pos="914400" algn="l"/>
                        </a:tabLst>
                      </a:pPr>
                      <a:r>
                        <a:rPr lang="vi-VN" sz="4400" b="0" dirty="0">
                          <a:solidFill>
                            <a:schemeClr val="tx1"/>
                          </a:solidFill>
                          <a:effectLst/>
                          <a:latin typeface="Times New Roman" panose="02020603050405020304" pitchFamily="18" charset="0"/>
                          <a:cs typeface="Times New Roman" panose="02020603050405020304" pitchFamily="18" charset="0"/>
                        </a:rPr>
                        <a:t>people</a:t>
                      </a:r>
                      <a:endParaRPr lang="vi-VN" sz="4400" b="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687057545"/>
                  </a:ext>
                </a:extLst>
              </a:tr>
            </a:tbl>
          </a:graphicData>
        </a:graphic>
      </p:graphicFrame>
    </p:spTree>
    <p:extLst>
      <p:ext uri="{BB962C8B-B14F-4D97-AF65-F5344CB8AC3E}">
        <p14:creationId xmlns:p14="http://schemas.microsoft.com/office/powerpoint/2010/main" val="35645622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UNICEF Angola liên Hiệp Quốc Logo UNICEF Phi - con png tải về - Miễn phí  trong suốt Màu Xanh png Tải về."/>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71820" y="235207"/>
            <a:ext cx="3384037" cy="247849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ATO Swastika | Cartoon Move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31167" y="235206"/>
            <a:ext cx="3226536" cy="248417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un logo free cdr format - united nations logo PNG image with transparent  background | TOP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820" y="3184422"/>
            <a:ext cx="4096690" cy="293271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World Health Organization - United States Department of Stat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71820" y="3184422"/>
            <a:ext cx="3384037" cy="2932713"/>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World Trade Organization forecasts slowdown in global trade growth"/>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5857" y="3184422"/>
            <a:ext cx="3810000" cy="2932713"/>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2" descr="ASEA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sp>
        <p:nvSpPr>
          <p:cNvPr id="3" name="AutoShape 4" descr="ASEA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pic>
        <p:nvPicPr>
          <p:cNvPr id="10" name="Picture 4" descr="55 năm ASEAN hình thành và phát triển: Những dấu mốc quan trọ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308" y="160338"/>
            <a:ext cx="4748512" cy="2871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87645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ASEA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spTree>
    <p:extLst>
      <p:ext uri="{BB962C8B-B14F-4D97-AF65-F5344CB8AC3E}">
        <p14:creationId xmlns:p14="http://schemas.microsoft.com/office/powerpoint/2010/main" val="3707234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82328"/>
            <a:ext cx="3037421" cy="707886"/>
          </a:xfrm>
          <a:prstGeom prst="rect">
            <a:avLst/>
          </a:prstGeom>
          <a:noFill/>
        </p:spPr>
        <p:txBody>
          <a:bodyPr wrap="square" rtlCol="0">
            <a:spAutoFit/>
          </a:bodyPr>
          <a:lstStyle/>
          <a:p>
            <a:r>
              <a:rPr lang="en-US" sz="4000" u="sng" dirty="0" smtClean="0"/>
              <a:t>VOCABULARY</a:t>
            </a:r>
            <a:endParaRPr lang="vi-VN" sz="4000" u="sng" dirty="0"/>
          </a:p>
        </p:txBody>
      </p:sp>
      <p:graphicFrame>
        <p:nvGraphicFramePr>
          <p:cNvPr id="3" name="Table 2"/>
          <p:cNvGraphicFramePr>
            <a:graphicFrameLocks noGrp="1"/>
          </p:cNvGraphicFramePr>
          <p:nvPr>
            <p:extLst>
              <p:ext uri="{D42A27DB-BD31-4B8C-83A1-F6EECF244321}">
                <p14:modId xmlns:p14="http://schemas.microsoft.com/office/powerpoint/2010/main" val="2577353670"/>
              </p:ext>
            </p:extLst>
          </p:nvPr>
        </p:nvGraphicFramePr>
        <p:xfrm>
          <a:off x="2955183" y="220076"/>
          <a:ext cx="9070912" cy="6126480"/>
        </p:xfrm>
        <a:graphic>
          <a:graphicData uri="http://schemas.openxmlformats.org/drawingml/2006/table">
            <a:tbl>
              <a:tblPr firstRow="1" bandRow="1">
                <a:tableStyleId>{5C22544A-7EE6-4342-B048-85BDC9FD1C3A}</a:tableStyleId>
              </a:tblPr>
              <a:tblGrid>
                <a:gridCol w="4535456">
                  <a:extLst>
                    <a:ext uri="{9D8B030D-6E8A-4147-A177-3AD203B41FA5}">
                      <a16:colId xmlns:a16="http://schemas.microsoft.com/office/drawing/2014/main" val="3181832185"/>
                    </a:ext>
                  </a:extLst>
                </a:gridCol>
                <a:gridCol w="4535456">
                  <a:extLst>
                    <a:ext uri="{9D8B030D-6E8A-4147-A177-3AD203B41FA5}">
                      <a16:colId xmlns:a16="http://schemas.microsoft.com/office/drawing/2014/main" val="3717672376"/>
                    </a:ext>
                  </a:extLst>
                </a:gridCol>
              </a:tblGrid>
              <a:tr h="370840">
                <a:tc>
                  <a:txBody>
                    <a:bodyPr/>
                    <a:lstStyle/>
                    <a:p>
                      <a:pPr algn="ctr"/>
                      <a:r>
                        <a:rPr lang="en-US" sz="2800" dirty="0" smtClean="0"/>
                        <a:t>A</a:t>
                      </a:r>
                      <a:endParaRPr lang="vi-VN" sz="2800" dirty="0"/>
                    </a:p>
                  </a:txBody>
                  <a:tcPr/>
                </a:tc>
                <a:tc>
                  <a:txBody>
                    <a:bodyPr/>
                    <a:lstStyle/>
                    <a:p>
                      <a:pPr algn="ctr"/>
                      <a:r>
                        <a:rPr lang="en-US" sz="2800" dirty="0" smtClean="0"/>
                        <a:t>B</a:t>
                      </a:r>
                      <a:endParaRPr lang="vi-VN" sz="2800" dirty="0"/>
                    </a:p>
                  </a:txBody>
                  <a:tcPr/>
                </a:tc>
                <a:extLst>
                  <a:ext uri="{0D108BD9-81ED-4DB2-BD59-A6C34878D82A}">
                    <a16:rowId xmlns:a16="http://schemas.microsoft.com/office/drawing/2014/main" val="2399305418"/>
                  </a:ext>
                </a:extLst>
              </a:tr>
              <a:tr h="370840">
                <a:tc>
                  <a:txBody>
                    <a:bodyPr/>
                    <a:lstStyle/>
                    <a:p>
                      <a:pPr marL="0" indent="0" algn="l">
                        <a:buNone/>
                      </a:pPr>
                      <a:r>
                        <a:rPr lang="vi-VN" sz="2800" dirty="0" smtClean="0"/>
                        <a:t>1. </a:t>
                      </a:r>
                      <a:r>
                        <a:rPr lang="en-US" sz="2800" dirty="0" smtClean="0"/>
                        <a:t>peace</a:t>
                      </a:r>
                      <a:endParaRPr lang="vi-VN" sz="2800" dirty="0"/>
                    </a:p>
                  </a:txBody>
                  <a:tcPr/>
                </a:tc>
                <a:tc>
                  <a:txBody>
                    <a:bodyPr/>
                    <a:lstStyle/>
                    <a:p>
                      <a:pPr algn="l"/>
                      <a:r>
                        <a:rPr lang="en-US" sz="2800" dirty="0" smtClean="0"/>
                        <a:t>a. </a:t>
                      </a:r>
                      <a:r>
                        <a:rPr lang="vi-VN" sz="2800" dirty="0" smtClean="0"/>
                        <a:t>mục tiêu</a:t>
                      </a:r>
                      <a:endParaRPr lang="vi-VN" sz="2800" dirty="0"/>
                    </a:p>
                  </a:txBody>
                  <a:tcPr/>
                </a:tc>
                <a:extLst>
                  <a:ext uri="{0D108BD9-81ED-4DB2-BD59-A6C34878D82A}">
                    <a16:rowId xmlns:a16="http://schemas.microsoft.com/office/drawing/2014/main" val="3517617214"/>
                  </a:ext>
                </a:extLst>
              </a:tr>
              <a:tr h="370840">
                <a:tc>
                  <a:txBody>
                    <a:bodyPr/>
                    <a:lstStyle/>
                    <a:p>
                      <a:pPr algn="l"/>
                      <a:r>
                        <a:rPr lang="en-US" sz="2800" dirty="0" smtClean="0"/>
                        <a:t>2. poverty</a:t>
                      </a:r>
                      <a:endParaRPr lang="vi-VN" sz="2800" dirty="0"/>
                    </a:p>
                  </a:txBody>
                  <a:tcPr/>
                </a:tc>
                <a:tc>
                  <a:txBody>
                    <a:bodyPr/>
                    <a:lstStyle/>
                    <a:p>
                      <a:r>
                        <a:rPr lang="vi-VN" sz="2800" dirty="0" smtClean="0"/>
                        <a:t>b. hình thành</a:t>
                      </a:r>
                      <a:endParaRPr lang="vi-VN" sz="2800" dirty="0"/>
                    </a:p>
                  </a:txBody>
                  <a:tcPr/>
                </a:tc>
                <a:extLst>
                  <a:ext uri="{0D108BD9-81ED-4DB2-BD59-A6C34878D82A}">
                    <a16:rowId xmlns:a16="http://schemas.microsoft.com/office/drawing/2014/main" val="1494100595"/>
                  </a:ext>
                </a:extLst>
              </a:tr>
              <a:tr h="370840">
                <a:tc>
                  <a:txBody>
                    <a:bodyPr/>
                    <a:lstStyle/>
                    <a:p>
                      <a:pPr algn="l"/>
                      <a:r>
                        <a:rPr lang="en-US" sz="2800" dirty="0" smtClean="0"/>
                        <a:t>3. form</a:t>
                      </a:r>
                      <a:endParaRPr lang="vi-VN" sz="2800" dirty="0"/>
                    </a:p>
                  </a:txBody>
                  <a:tcPr/>
                </a:tc>
                <a:tc>
                  <a:txBody>
                    <a:bodyPr/>
                    <a:lstStyle/>
                    <a:p>
                      <a:r>
                        <a:rPr lang="vi-VN" sz="2800" dirty="0" smtClean="0"/>
                        <a:t>c. hỗ trợ kỹ thuật</a:t>
                      </a:r>
                      <a:endParaRPr lang="vi-VN" sz="2800" dirty="0"/>
                    </a:p>
                  </a:txBody>
                  <a:tcPr/>
                </a:tc>
                <a:extLst>
                  <a:ext uri="{0D108BD9-81ED-4DB2-BD59-A6C34878D82A}">
                    <a16:rowId xmlns:a16="http://schemas.microsoft.com/office/drawing/2014/main" val="1400000903"/>
                  </a:ext>
                </a:extLst>
              </a:tr>
              <a:tr h="370840">
                <a:tc>
                  <a:txBody>
                    <a:bodyPr/>
                    <a:lstStyle/>
                    <a:p>
                      <a:pPr algn="l"/>
                      <a:r>
                        <a:rPr lang="en-US" sz="2800" dirty="0" smtClean="0"/>
                        <a:t>4. aim</a:t>
                      </a:r>
                      <a:endParaRPr lang="vi-VN" sz="2800" dirty="0"/>
                    </a:p>
                  </a:txBody>
                  <a:tcPr/>
                </a:tc>
                <a:tc>
                  <a:txBody>
                    <a:bodyPr/>
                    <a:lstStyle/>
                    <a:p>
                      <a:r>
                        <a:rPr lang="vi-VN" sz="2800" dirty="0" smtClean="0"/>
                        <a:t>d. tham gia</a:t>
                      </a:r>
                      <a:endParaRPr lang="vi-VN" sz="2800" dirty="0"/>
                    </a:p>
                  </a:txBody>
                  <a:tcPr/>
                </a:tc>
                <a:extLst>
                  <a:ext uri="{0D108BD9-81ED-4DB2-BD59-A6C34878D82A}">
                    <a16:rowId xmlns:a16="http://schemas.microsoft.com/office/drawing/2014/main" val="3757561051"/>
                  </a:ext>
                </a:extLst>
              </a:tr>
              <a:tr h="370840">
                <a:tc>
                  <a:txBody>
                    <a:bodyPr/>
                    <a:lstStyle/>
                    <a:p>
                      <a:pPr algn="l"/>
                      <a:r>
                        <a:rPr lang="en-US" sz="2800" dirty="0" smtClean="0"/>
                        <a:t>5. technical</a:t>
                      </a:r>
                      <a:r>
                        <a:rPr lang="en-US" sz="2800" baseline="0" dirty="0" smtClean="0"/>
                        <a:t> support</a:t>
                      </a:r>
                      <a:endParaRPr lang="vi-VN" sz="2800" dirty="0"/>
                    </a:p>
                  </a:txBody>
                  <a:tcPr/>
                </a:tc>
                <a:tc>
                  <a:txBody>
                    <a:bodyPr/>
                    <a:lstStyle/>
                    <a:p>
                      <a:r>
                        <a:rPr lang="vi-VN" sz="2800" dirty="0" smtClean="0"/>
                        <a:t>e. gặp nhiều khó khăn/ </a:t>
                      </a:r>
                    </a:p>
                    <a:p>
                      <a:r>
                        <a:rPr lang="vi-VN" sz="2800" dirty="0" smtClean="0"/>
                        <a:t>    thiệt thòi</a:t>
                      </a:r>
                      <a:endParaRPr lang="vi-VN" sz="2800" dirty="0"/>
                    </a:p>
                  </a:txBody>
                  <a:tcPr/>
                </a:tc>
                <a:extLst>
                  <a:ext uri="{0D108BD9-81ED-4DB2-BD59-A6C34878D82A}">
                    <a16:rowId xmlns:a16="http://schemas.microsoft.com/office/drawing/2014/main" val="1985802534"/>
                  </a:ext>
                </a:extLst>
              </a:tr>
              <a:tr h="370840">
                <a:tc>
                  <a:txBody>
                    <a:bodyPr/>
                    <a:lstStyle/>
                    <a:p>
                      <a:pPr algn="l"/>
                      <a:r>
                        <a:rPr lang="en-US" sz="2800" dirty="0" smtClean="0"/>
                        <a:t>6. economic</a:t>
                      </a:r>
                      <a:endParaRPr lang="vi-VN" sz="2800" dirty="0"/>
                    </a:p>
                  </a:txBody>
                  <a:tcPr/>
                </a:tc>
                <a:tc>
                  <a:txBody>
                    <a:bodyPr/>
                    <a:lstStyle/>
                    <a:p>
                      <a:r>
                        <a:rPr lang="vi-VN" sz="2800" dirty="0" smtClean="0"/>
                        <a:t>f. hòa bình</a:t>
                      </a:r>
                      <a:endParaRPr lang="vi-VN" sz="2800" dirty="0"/>
                    </a:p>
                  </a:txBody>
                  <a:tcPr/>
                </a:tc>
                <a:extLst>
                  <a:ext uri="{0D108BD9-81ED-4DB2-BD59-A6C34878D82A}">
                    <a16:rowId xmlns:a16="http://schemas.microsoft.com/office/drawing/2014/main" val="3382671083"/>
                  </a:ext>
                </a:extLst>
              </a:tr>
              <a:tr h="370840">
                <a:tc>
                  <a:txBody>
                    <a:bodyPr/>
                    <a:lstStyle/>
                    <a:p>
                      <a:pPr algn="l"/>
                      <a:r>
                        <a:rPr lang="en-US" sz="2800" dirty="0" smtClean="0"/>
                        <a:t>7. investor</a:t>
                      </a:r>
                      <a:endParaRPr lang="vi-VN" sz="2800" dirty="0"/>
                    </a:p>
                  </a:txBody>
                  <a:tcPr/>
                </a:tc>
                <a:tc>
                  <a:txBody>
                    <a:bodyPr/>
                    <a:lstStyle/>
                    <a:p>
                      <a:r>
                        <a:rPr lang="vi-VN" sz="2800" dirty="0" smtClean="0"/>
                        <a:t>g. chuyên gia/ chuyên môn</a:t>
                      </a:r>
                      <a:endParaRPr lang="vi-VN" sz="2800" dirty="0"/>
                    </a:p>
                  </a:txBody>
                  <a:tcPr/>
                </a:tc>
                <a:extLst>
                  <a:ext uri="{0D108BD9-81ED-4DB2-BD59-A6C34878D82A}">
                    <a16:rowId xmlns:a16="http://schemas.microsoft.com/office/drawing/2014/main" val="2219569427"/>
                  </a:ext>
                </a:extLst>
              </a:tr>
              <a:tr h="370840">
                <a:tc>
                  <a:txBody>
                    <a:bodyPr/>
                    <a:lstStyle/>
                    <a:p>
                      <a:pPr algn="l"/>
                      <a:r>
                        <a:rPr lang="en-US" sz="2800" dirty="0" smtClean="0"/>
                        <a:t>8. participate in</a:t>
                      </a:r>
                      <a:endParaRPr lang="vi-VN" sz="2800" dirty="0"/>
                    </a:p>
                  </a:txBody>
                  <a:tcPr/>
                </a:tc>
                <a:tc>
                  <a:txBody>
                    <a:bodyPr/>
                    <a:lstStyle/>
                    <a:p>
                      <a:r>
                        <a:rPr lang="vi-VN" sz="2800" dirty="0" smtClean="0"/>
                        <a:t>h. sự nghèo đói</a:t>
                      </a:r>
                      <a:endParaRPr lang="vi-VN" sz="2800" dirty="0"/>
                    </a:p>
                  </a:txBody>
                  <a:tcPr/>
                </a:tc>
                <a:extLst>
                  <a:ext uri="{0D108BD9-81ED-4DB2-BD59-A6C34878D82A}">
                    <a16:rowId xmlns:a16="http://schemas.microsoft.com/office/drawing/2014/main" val="62353134"/>
                  </a:ext>
                </a:extLst>
              </a:tr>
              <a:tr h="370840">
                <a:tc>
                  <a:txBody>
                    <a:bodyPr/>
                    <a:lstStyle/>
                    <a:p>
                      <a:pPr algn="l"/>
                      <a:r>
                        <a:rPr lang="en-US" sz="2800" dirty="0" smtClean="0"/>
                        <a:t>9. disadvantaged</a:t>
                      </a:r>
                      <a:endParaRPr lang="vi-VN"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err="1" smtClean="0"/>
                        <a:t>i</a:t>
                      </a:r>
                      <a:r>
                        <a:rPr lang="en-US" sz="2800" dirty="0" smtClean="0"/>
                        <a:t>. </a:t>
                      </a:r>
                      <a:r>
                        <a:rPr lang="vi-VN" sz="2800" dirty="0" smtClean="0"/>
                        <a:t>kinh tế</a:t>
                      </a:r>
                    </a:p>
                  </a:txBody>
                  <a:tcPr/>
                </a:tc>
                <a:extLst>
                  <a:ext uri="{0D108BD9-81ED-4DB2-BD59-A6C34878D82A}">
                    <a16:rowId xmlns:a16="http://schemas.microsoft.com/office/drawing/2014/main" val="3286053018"/>
                  </a:ext>
                </a:extLst>
              </a:tr>
              <a:tr h="370840">
                <a:tc>
                  <a:txBody>
                    <a:bodyPr/>
                    <a:lstStyle/>
                    <a:p>
                      <a:pPr algn="l"/>
                      <a:r>
                        <a:rPr lang="en-US" sz="2800" dirty="0" smtClean="0"/>
                        <a:t>10. expert</a:t>
                      </a:r>
                      <a:endParaRPr lang="vi-VN"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2800" dirty="0" smtClean="0"/>
                        <a:t>j. nhà đầu tư</a:t>
                      </a:r>
                    </a:p>
                  </a:txBody>
                  <a:tcPr/>
                </a:tc>
                <a:extLst>
                  <a:ext uri="{0D108BD9-81ED-4DB2-BD59-A6C34878D82A}">
                    <a16:rowId xmlns:a16="http://schemas.microsoft.com/office/drawing/2014/main" val="3329068697"/>
                  </a:ext>
                </a:extLst>
              </a:tr>
            </a:tbl>
          </a:graphicData>
        </a:graphic>
      </p:graphicFrame>
      <p:grpSp>
        <p:nvGrpSpPr>
          <p:cNvPr id="4" name="Group 3"/>
          <p:cNvGrpSpPr/>
          <p:nvPr/>
        </p:nvGrpSpPr>
        <p:grpSpPr>
          <a:xfrm>
            <a:off x="6182551" y="536130"/>
            <a:ext cx="864292" cy="5866115"/>
            <a:chOff x="6182551" y="536130"/>
            <a:chExt cx="864292" cy="5866115"/>
          </a:xfrm>
        </p:grpSpPr>
        <p:sp>
          <p:nvSpPr>
            <p:cNvPr id="5" name="TextBox 4"/>
            <p:cNvSpPr txBox="1"/>
            <p:nvPr/>
          </p:nvSpPr>
          <p:spPr>
            <a:xfrm>
              <a:off x="6275147" y="2147337"/>
              <a:ext cx="744041" cy="769441"/>
            </a:xfrm>
            <a:prstGeom prst="rect">
              <a:avLst/>
            </a:prstGeom>
            <a:noFill/>
          </p:spPr>
          <p:txBody>
            <a:bodyPr wrap="square" rtlCol="0">
              <a:spAutoFit/>
            </a:bodyPr>
            <a:lstStyle/>
            <a:p>
              <a:pPr algn="ctr"/>
              <a:r>
                <a:rPr lang="en-US" sz="4400" dirty="0" smtClean="0"/>
                <a:t>a</a:t>
              </a:r>
              <a:endParaRPr lang="vi-VN" sz="4400" dirty="0"/>
            </a:p>
          </p:txBody>
        </p:sp>
        <p:sp>
          <p:nvSpPr>
            <p:cNvPr id="6" name="TextBox 5"/>
            <p:cNvSpPr txBox="1"/>
            <p:nvPr/>
          </p:nvSpPr>
          <p:spPr>
            <a:xfrm>
              <a:off x="6275148" y="1612661"/>
              <a:ext cx="744041" cy="769441"/>
            </a:xfrm>
            <a:prstGeom prst="rect">
              <a:avLst/>
            </a:prstGeom>
            <a:noFill/>
          </p:spPr>
          <p:txBody>
            <a:bodyPr wrap="square" rtlCol="0">
              <a:spAutoFit/>
            </a:bodyPr>
            <a:lstStyle/>
            <a:p>
              <a:pPr algn="ctr"/>
              <a:r>
                <a:rPr lang="en-US" sz="4400" dirty="0" smtClean="0"/>
                <a:t>b</a:t>
              </a:r>
              <a:endParaRPr lang="vi-VN" sz="4400" dirty="0"/>
            </a:p>
          </p:txBody>
        </p:sp>
        <p:sp>
          <p:nvSpPr>
            <p:cNvPr id="7" name="TextBox 6"/>
            <p:cNvSpPr txBox="1"/>
            <p:nvPr/>
          </p:nvSpPr>
          <p:spPr>
            <a:xfrm>
              <a:off x="6240421" y="2727235"/>
              <a:ext cx="744041" cy="769441"/>
            </a:xfrm>
            <a:prstGeom prst="rect">
              <a:avLst/>
            </a:prstGeom>
            <a:noFill/>
          </p:spPr>
          <p:txBody>
            <a:bodyPr wrap="square" rtlCol="0">
              <a:spAutoFit/>
            </a:bodyPr>
            <a:lstStyle/>
            <a:p>
              <a:pPr algn="ctr"/>
              <a:r>
                <a:rPr lang="en-US" sz="4400" dirty="0" smtClean="0"/>
                <a:t>c</a:t>
              </a:r>
              <a:endParaRPr lang="vi-VN" sz="4400" dirty="0"/>
            </a:p>
          </p:txBody>
        </p:sp>
        <p:sp>
          <p:nvSpPr>
            <p:cNvPr id="8" name="TextBox 7"/>
            <p:cNvSpPr txBox="1"/>
            <p:nvPr/>
          </p:nvSpPr>
          <p:spPr>
            <a:xfrm>
              <a:off x="6275145" y="4707201"/>
              <a:ext cx="744041" cy="769441"/>
            </a:xfrm>
            <a:prstGeom prst="rect">
              <a:avLst/>
            </a:prstGeom>
            <a:noFill/>
          </p:spPr>
          <p:txBody>
            <a:bodyPr wrap="square" rtlCol="0">
              <a:spAutoFit/>
            </a:bodyPr>
            <a:lstStyle/>
            <a:p>
              <a:pPr algn="ctr"/>
              <a:r>
                <a:rPr lang="en-US" sz="4400" dirty="0" smtClean="0"/>
                <a:t>d</a:t>
              </a:r>
              <a:endParaRPr lang="vi-VN" sz="4400" dirty="0"/>
            </a:p>
          </p:txBody>
        </p:sp>
        <p:sp>
          <p:nvSpPr>
            <p:cNvPr id="9" name="TextBox 8"/>
            <p:cNvSpPr txBox="1"/>
            <p:nvPr/>
          </p:nvSpPr>
          <p:spPr>
            <a:xfrm>
              <a:off x="6275146" y="5214892"/>
              <a:ext cx="744041" cy="769441"/>
            </a:xfrm>
            <a:prstGeom prst="rect">
              <a:avLst/>
            </a:prstGeom>
            <a:noFill/>
          </p:spPr>
          <p:txBody>
            <a:bodyPr wrap="square" rtlCol="0">
              <a:spAutoFit/>
            </a:bodyPr>
            <a:lstStyle/>
            <a:p>
              <a:pPr algn="ctr"/>
              <a:r>
                <a:rPr lang="en-US" sz="4400" dirty="0" smtClean="0"/>
                <a:t>e</a:t>
              </a:r>
              <a:endParaRPr lang="vi-VN" sz="4400" dirty="0"/>
            </a:p>
          </p:txBody>
        </p:sp>
        <p:sp>
          <p:nvSpPr>
            <p:cNvPr id="10" name="TextBox 9"/>
            <p:cNvSpPr txBox="1"/>
            <p:nvPr/>
          </p:nvSpPr>
          <p:spPr>
            <a:xfrm>
              <a:off x="6182551" y="536130"/>
              <a:ext cx="744041" cy="769441"/>
            </a:xfrm>
            <a:prstGeom prst="rect">
              <a:avLst/>
            </a:prstGeom>
            <a:noFill/>
          </p:spPr>
          <p:txBody>
            <a:bodyPr wrap="square" rtlCol="0">
              <a:spAutoFit/>
            </a:bodyPr>
            <a:lstStyle/>
            <a:p>
              <a:pPr algn="ctr"/>
              <a:r>
                <a:rPr lang="en-US" sz="4400" dirty="0" smtClean="0"/>
                <a:t>f</a:t>
              </a:r>
              <a:endParaRPr lang="vi-VN" sz="4400" dirty="0"/>
            </a:p>
          </p:txBody>
        </p:sp>
        <p:sp>
          <p:nvSpPr>
            <p:cNvPr id="11" name="TextBox 10"/>
            <p:cNvSpPr txBox="1"/>
            <p:nvPr/>
          </p:nvSpPr>
          <p:spPr>
            <a:xfrm>
              <a:off x="6275143" y="5632804"/>
              <a:ext cx="744041" cy="769441"/>
            </a:xfrm>
            <a:prstGeom prst="rect">
              <a:avLst/>
            </a:prstGeom>
            <a:noFill/>
          </p:spPr>
          <p:txBody>
            <a:bodyPr wrap="square" rtlCol="0">
              <a:spAutoFit/>
            </a:bodyPr>
            <a:lstStyle/>
            <a:p>
              <a:pPr algn="ctr"/>
              <a:r>
                <a:rPr lang="en-US" sz="4400" dirty="0" smtClean="0"/>
                <a:t>g</a:t>
              </a:r>
              <a:endParaRPr lang="vi-VN" sz="4400" dirty="0"/>
            </a:p>
          </p:txBody>
        </p:sp>
        <p:sp>
          <p:nvSpPr>
            <p:cNvPr id="12" name="TextBox 11"/>
            <p:cNvSpPr txBox="1"/>
            <p:nvPr/>
          </p:nvSpPr>
          <p:spPr>
            <a:xfrm>
              <a:off x="6275148" y="1121219"/>
              <a:ext cx="744041" cy="769441"/>
            </a:xfrm>
            <a:prstGeom prst="rect">
              <a:avLst/>
            </a:prstGeom>
            <a:noFill/>
          </p:spPr>
          <p:txBody>
            <a:bodyPr wrap="square" rtlCol="0">
              <a:spAutoFit/>
            </a:bodyPr>
            <a:lstStyle/>
            <a:p>
              <a:pPr algn="ctr"/>
              <a:r>
                <a:rPr lang="en-US" sz="4400" dirty="0" smtClean="0"/>
                <a:t>h</a:t>
              </a:r>
              <a:endParaRPr lang="vi-VN" sz="4400" dirty="0"/>
            </a:p>
          </p:txBody>
        </p:sp>
        <p:sp>
          <p:nvSpPr>
            <p:cNvPr id="13" name="TextBox 12"/>
            <p:cNvSpPr txBox="1"/>
            <p:nvPr/>
          </p:nvSpPr>
          <p:spPr>
            <a:xfrm>
              <a:off x="6275144" y="3569372"/>
              <a:ext cx="744041" cy="769441"/>
            </a:xfrm>
            <a:prstGeom prst="rect">
              <a:avLst/>
            </a:prstGeom>
            <a:noFill/>
          </p:spPr>
          <p:txBody>
            <a:bodyPr wrap="square" rtlCol="0">
              <a:spAutoFit/>
            </a:bodyPr>
            <a:lstStyle/>
            <a:p>
              <a:pPr algn="ctr"/>
              <a:r>
                <a:rPr lang="en-US" sz="4400" dirty="0" err="1" smtClean="0"/>
                <a:t>i</a:t>
              </a:r>
              <a:endParaRPr lang="vi-VN" sz="4400" dirty="0"/>
            </a:p>
          </p:txBody>
        </p:sp>
        <p:sp>
          <p:nvSpPr>
            <p:cNvPr id="14" name="TextBox 13"/>
            <p:cNvSpPr txBox="1"/>
            <p:nvPr/>
          </p:nvSpPr>
          <p:spPr>
            <a:xfrm>
              <a:off x="6302802" y="4112517"/>
              <a:ext cx="744041" cy="769441"/>
            </a:xfrm>
            <a:prstGeom prst="rect">
              <a:avLst/>
            </a:prstGeom>
            <a:noFill/>
          </p:spPr>
          <p:txBody>
            <a:bodyPr wrap="square" rtlCol="0">
              <a:spAutoFit/>
            </a:bodyPr>
            <a:lstStyle/>
            <a:p>
              <a:pPr algn="ctr"/>
              <a:r>
                <a:rPr lang="en-US" sz="4400" dirty="0" smtClean="0"/>
                <a:t>j</a:t>
              </a:r>
              <a:endParaRPr lang="vi-VN" sz="4400" dirty="0"/>
            </a:p>
          </p:txBody>
        </p:sp>
      </p:grpSp>
    </p:spTree>
    <p:extLst>
      <p:ext uri="{BB962C8B-B14F-4D97-AF65-F5344CB8AC3E}">
        <p14:creationId xmlns:p14="http://schemas.microsoft.com/office/powerpoint/2010/main" val="3066211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82328"/>
            <a:ext cx="3037421" cy="707886"/>
          </a:xfrm>
          <a:prstGeom prst="rect">
            <a:avLst/>
          </a:prstGeom>
          <a:noFill/>
        </p:spPr>
        <p:txBody>
          <a:bodyPr wrap="square" rtlCol="0">
            <a:spAutoFit/>
          </a:bodyPr>
          <a:lstStyle/>
          <a:p>
            <a:r>
              <a:rPr lang="en-US" sz="4000" u="sng" dirty="0" smtClean="0"/>
              <a:t>VOCABULARY</a:t>
            </a:r>
            <a:endParaRPr lang="vi-VN" sz="4000" u="sng" dirty="0"/>
          </a:p>
        </p:txBody>
      </p:sp>
      <p:graphicFrame>
        <p:nvGraphicFramePr>
          <p:cNvPr id="3" name="Table 2"/>
          <p:cNvGraphicFramePr>
            <a:graphicFrameLocks noGrp="1"/>
          </p:cNvGraphicFramePr>
          <p:nvPr>
            <p:extLst>
              <p:ext uri="{D42A27DB-BD31-4B8C-83A1-F6EECF244321}">
                <p14:modId xmlns:p14="http://schemas.microsoft.com/office/powerpoint/2010/main" val="3669361216"/>
              </p:ext>
            </p:extLst>
          </p:nvPr>
        </p:nvGraphicFramePr>
        <p:xfrm>
          <a:off x="2955183" y="220076"/>
          <a:ext cx="9070912" cy="6126480"/>
        </p:xfrm>
        <a:graphic>
          <a:graphicData uri="http://schemas.openxmlformats.org/drawingml/2006/table">
            <a:tbl>
              <a:tblPr firstRow="1" bandRow="1">
                <a:tableStyleId>{5C22544A-7EE6-4342-B048-85BDC9FD1C3A}</a:tableStyleId>
              </a:tblPr>
              <a:tblGrid>
                <a:gridCol w="3248847">
                  <a:extLst>
                    <a:ext uri="{9D8B030D-6E8A-4147-A177-3AD203B41FA5}">
                      <a16:colId xmlns:a16="http://schemas.microsoft.com/office/drawing/2014/main" val="3181832185"/>
                    </a:ext>
                  </a:extLst>
                </a:gridCol>
                <a:gridCol w="5822065">
                  <a:extLst>
                    <a:ext uri="{9D8B030D-6E8A-4147-A177-3AD203B41FA5}">
                      <a16:colId xmlns:a16="http://schemas.microsoft.com/office/drawing/2014/main" val="3717672376"/>
                    </a:ext>
                  </a:extLst>
                </a:gridCol>
              </a:tblGrid>
              <a:tr h="370840">
                <a:tc>
                  <a:txBody>
                    <a:bodyPr/>
                    <a:lstStyle/>
                    <a:p>
                      <a:pPr algn="ctr"/>
                      <a:r>
                        <a:rPr lang="en-US" sz="2800" dirty="0" smtClean="0"/>
                        <a:t>A</a:t>
                      </a:r>
                      <a:endParaRPr lang="vi-VN" sz="2800" dirty="0"/>
                    </a:p>
                  </a:txBody>
                  <a:tcPr/>
                </a:tc>
                <a:tc>
                  <a:txBody>
                    <a:bodyPr/>
                    <a:lstStyle/>
                    <a:p>
                      <a:pPr algn="ctr"/>
                      <a:r>
                        <a:rPr lang="en-US" sz="2800" dirty="0" smtClean="0"/>
                        <a:t>B</a:t>
                      </a:r>
                      <a:endParaRPr lang="vi-VN" sz="2800" dirty="0"/>
                    </a:p>
                  </a:txBody>
                  <a:tcPr/>
                </a:tc>
                <a:extLst>
                  <a:ext uri="{0D108BD9-81ED-4DB2-BD59-A6C34878D82A}">
                    <a16:rowId xmlns:a16="http://schemas.microsoft.com/office/drawing/2014/main" val="2399305418"/>
                  </a:ext>
                </a:extLst>
              </a:tr>
              <a:tr h="370840">
                <a:tc>
                  <a:txBody>
                    <a:bodyPr/>
                    <a:lstStyle/>
                    <a:p>
                      <a:pPr marL="0" indent="0" algn="l">
                        <a:buNone/>
                      </a:pPr>
                      <a:r>
                        <a:rPr lang="vi-VN" sz="2800" dirty="0" smtClean="0"/>
                        <a:t>1. </a:t>
                      </a:r>
                      <a:r>
                        <a:rPr lang="en-US" sz="2800" dirty="0" smtClean="0"/>
                        <a:t>peace</a:t>
                      </a:r>
                      <a:endParaRPr lang="vi-VN" sz="2800" dirty="0"/>
                    </a:p>
                  </a:txBody>
                  <a:tcPr/>
                </a:tc>
                <a:tc>
                  <a:txBody>
                    <a:bodyPr/>
                    <a:lstStyle/>
                    <a:p>
                      <a:pPr algn="l"/>
                      <a:r>
                        <a:rPr lang="en-US" sz="2800" dirty="0" smtClean="0"/>
                        <a:t> </a:t>
                      </a:r>
                      <a:r>
                        <a:rPr lang="vi-VN" sz="2800" dirty="0" smtClean="0"/>
                        <a:t>hòa bình</a:t>
                      </a:r>
                      <a:endParaRPr lang="vi-VN" sz="2800" dirty="0"/>
                    </a:p>
                  </a:txBody>
                  <a:tcPr/>
                </a:tc>
                <a:extLst>
                  <a:ext uri="{0D108BD9-81ED-4DB2-BD59-A6C34878D82A}">
                    <a16:rowId xmlns:a16="http://schemas.microsoft.com/office/drawing/2014/main" val="3517617214"/>
                  </a:ext>
                </a:extLst>
              </a:tr>
              <a:tr h="370840">
                <a:tc>
                  <a:txBody>
                    <a:bodyPr/>
                    <a:lstStyle/>
                    <a:p>
                      <a:pPr algn="l"/>
                      <a:r>
                        <a:rPr lang="en-US" sz="2800" dirty="0" smtClean="0"/>
                        <a:t>2. poverty</a:t>
                      </a:r>
                      <a:endParaRPr lang="vi-VN" sz="2800" dirty="0"/>
                    </a:p>
                  </a:txBody>
                  <a:tcPr/>
                </a:tc>
                <a:tc>
                  <a:txBody>
                    <a:bodyPr/>
                    <a:lstStyle/>
                    <a:p>
                      <a:r>
                        <a:rPr lang="vi-VN" sz="2800" dirty="0" smtClean="0"/>
                        <a:t>sự nghèo đói </a:t>
                      </a:r>
                      <a:endParaRPr lang="vi-VN" sz="2800" dirty="0"/>
                    </a:p>
                  </a:txBody>
                  <a:tcPr/>
                </a:tc>
                <a:extLst>
                  <a:ext uri="{0D108BD9-81ED-4DB2-BD59-A6C34878D82A}">
                    <a16:rowId xmlns:a16="http://schemas.microsoft.com/office/drawing/2014/main" val="1494100595"/>
                  </a:ext>
                </a:extLst>
              </a:tr>
              <a:tr h="370840">
                <a:tc>
                  <a:txBody>
                    <a:bodyPr/>
                    <a:lstStyle/>
                    <a:p>
                      <a:pPr algn="l"/>
                      <a:r>
                        <a:rPr lang="en-US" sz="2800" dirty="0" smtClean="0"/>
                        <a:t>3. form</a:t>
                      </a:r>
                      <a:endParaRPr lang="vi-VN" sz="2800" dirty="0"/>
                    </a:p>
                  </a:txBody>
                  <a:tcPr/>
                </a:tc>
                <a:tc>
                  <a:txBody>
                    <a:bodyPr/>
                    <a:lstStyle/>
                    <a:p>
                      <a:r>
                        <a:rPr lang="vi-VN" sz="2800" dirty="0" smtClean="0"/>
                        <a:t>hình thành </a:t>
                      </a:r>
                      <a:endParaRPr lang="vi-VN" sz="2800" dirty="0"/>
                    </a:p>
                  </a:txBody>
                  <a:tcPr/>
                </a:tc>
                <a:extLst>
                  <a:ext uri="{0D108BD9-81ED-4DB2-BD59-A6C34878D82A}">
                    <a16:rowId xmlns:a16="http://schemas.microsoft.com/office/drawing/2014/main" val="1400000903"/>
                  </a:ext>
                </a:extLst>
              </a:tr>
              <a:tr h="370840">
                <a:tc>
                  <a:txBody>
                    <a:bodyPr/>
                    <a:lstStyle/>
                    <a:p>
                      <a:pPr algn="l"/>
                      <a:r>
                        <a:rPr lang="en-US" sz="2800" dirty="0" smtClean="0"/>
                        <a:t>4. aim</a:t>
                      </a:r>
                      <a:endParaRPr lang="vi-VN" sz="2800" dirty="0"/>
                    </a:p>
                  </a:txBody>
                  <a:tcPr/>
                </a:tc>
                <a:tc>
                  <a:txBody>
                    <a:bodyPr/>
                    <a:lstStyle/>
                    <a:p>
                      <a:r>
                        <a:rPr lang="vi-VN" sz="2800" dirty="0" smtClean="0"/>
                        <a:t>mục tiêu</a:t>
                      </a:r>
                      <a:endParaRPr lang="vi-VN" sz="2800" dirty="0"/>
                    </a:p>
                  </a:txBody>
                  <a:tcPr/>
                </a:tc>
                <a:extLst>
                  <a:ext uri="{0D108BD9-81ED-4DB2-BD59-A6C34878D82A}">
                    <a16:rowId xmlns:a16="http://schemas.microsoft.com/office/drawing/2014/main" val="3757561051"/>
                  </a:ext>
                </a:extLst>
              </a:tr>
              <a:tr h="370840">
                <a:tc>
                  <a:txBody>
                    <a:bodyPr/>
                    <a:lstStyle/>
                    <a:p>
                      <a:pPr algn="l"/>
                      <a:r>
                        <a:rPr lang="en-US" sz="2800" dirty="0" smtClean="0"/>
                        <a:t>5. technical</a:t>
                      </a:r>
                      <a:r>
                        <a:rPr lang="en-US" sz="2800" baseline="0" dirty="0" smtClean="0"/>
                        <a:t> support</a:t>
                      </a:r>
                      <a:endParaRPr lang="vi-VN" sz="2800" dirty="0"/>
                    </a:p>
                  </a:txBody>
                  <a:tcPr/>
                </a:tc>
                <a:tc>
                  <a:txBody>
                    <a:bodyPr/>
                    <a:lstStyle/>
                    <a:p>
                      <a:r>
                        <a:rPr lang="vi-VN" sz="2800" dirty="0" smtClean="0"/>
                        <a:t>hỗ trợ kỹ thuật </a:t>
                      </a:r>
                      <a:endParaRPr lang="vi-VN" sz="2800" dirty="0"/>
                    </a:p>
                  </a:txBody>
                  <a:tcPr/>
                </a:tc>
                <a:extLst>
                  <a:ext uri="{0D108BD9-81ED-4DB2-BD59-A6C34878D82A}">
                    <a16:rowId xmlns:a16="http://schemas.microsoft.com/office/drawing/2014/main" val="1985802534"/>
                  </a:ext>
                </a:extLst>
              </a:tr>
              <a:tr h="370840">
                <a:tc>
                  <a:txBody>
                    <a:bodyPr/>
                    <a:lstStyle/>
                    <a:p>
                      <a:pPr algn="l"/>
                      <a:r>
                        <a:rPr lang="en-US" sz="2800" dirty="0" smtClean="0"/>
                        <a:t>6. economic</a:t>
                      </a:r>
                      <a:endParaRPr lang="vi-VN" sz="2800" dirty="0"/>
                    </a:p>
                  </a:txBody>
                  <a:tcPr/>
                </a:tc>
                <a:tc>
                  <a:txBody>
                    <a:bodyPr/>
                    <a:lstStyle/>
                    <a:p>
                      <a:r>
                        <a:rPr lang="vi-VN" sz="2800" dirty="0" smtClean="0"/>
                        <a:t>kinh tế </a:t>
                      </a:r>
                      <a:endParaRPr lang="vi-VN" sz="2800" dirty="0"/>
                    </a:p>
                  </a:txBody>
                  <a:tcPr/>
                </a:tc>
                <a:extLst>
                  <a:ext uri="{0D108BD9-81ED-4DB2-BD59-A6C34878D82A}">
                    <a16:rowId xmlns:a16="http://schemas.microsoft.com/office/drawing/2014/main" val="3382671083"/>
                  </a:ext>
                </a:extLst>
              </a:tr>
              <a:tr h="370840">
                <a:tc>
                  <a:txBody>
                    <a:bodyPr/>
                    <a:lstStyle/>
                    <a:p>
                      <a:pPr algn="l"/>
                      <a:r>
                        <a:rPr lang="en-US" sz="2800" dirty="0" smtClean="0"/>
                        <a:t>7. investor</a:t>
                      </a:r>
                      <a:endParaRPr lang="vi-VN"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2800" dirty="0" smtClean="0"/>
                        <a:t>nhà đầu tư</a:t>
                      </a:r>
                    </a:p>
                  </a:txBody>
                  <a:tcPr/>
                </a:tc>
                <a:extLst>
                  <a:ext uri="{0D108BD9-81ED-4DB2-BD59-A6C34878D82A}">
                    <a16:rowId xmlns:a16="http://schemas.microsoft.com/office/drawing/2014/main" val="2219569427"/>
                  </a:ext>
                </a:extLst>
              </a:tr>
              <a:tr h="370840">
                <a:tc>
                  <a:txBody>
                    <a:bodyPr/>
                    <a:lstStyle/>
                    <a:p>
                      <a:pPr algn="l"/>
                      <a:r>
                        <a:rPr lang="en-US" sz="2800" dirty="0" smtClean="0"/>
                        <a:t>8. participate in</a:t>
                      </a:r>
                      <a:endParaRPr lang="vi-VN" sz="2800" dirty="0"/>
                    </a:p>
                  </a:txBody>
                  <a:tcPr/>
                </a:tc>
                <a:tc>
                  <a:txBody>
                    <a:bodyPr/>
                    <a:lstStyle/>
                    <a:p>
                      <a:r>
                        <a:rPr lang="vi-VN" sz="2800" dirty="0" smtClean="0"/>
                        <a:t>tham gia </a:t>
                      </a:r>
                      <a:endParaRPr lang="vi-VN" sz="2800" dirty="0"/>
                    </a:p>
                  </a:txBody>
                  <a:tcPr/>
                </a:tc>
                <a:extLst>
                  <a:ext uri="{0D108BD9-81ED-4DB2-BD59-A6C34878D82A}">
                    <a16:rowId xmlns:a16="http://schemas.microsoft.com/office/drawing/2014/main" val="62353134"/>
                  </a:ext>
                </a:extLst>
              </a:tr>
              <a:tr h="370840">
                <a:tc>
                  <a:txBody>
                    <a:bodyPr/>
                    <a:lstStyle/>
                    <a:p>
                      <a:pPr algn="l"/>
                      <a:r>
                        <a:rPr lang="en-US" sz="2800" dirty="0" smtClean="0"/>
                        <a:t>9. disadvantaged</a:t>
                      </a:r>
                      <a:endParaRPr lang="vi-VN" sz="2800" dirty="0"/>
                    </a:p>
                  </a:txBody>
                  <a:tcPr/>
                </a:tc>
                <a:tc>
                  <a:txBody>
                    <a:bodyPr/>
                    <a:lstStyle/>
                    <a:p>
                      <a:r>
                        <a:rPr lang="vi-VN" sz="2800" dirty="0" smtClean="0"/>
                        <a:t>gặp nhiều khó khăn/ </a:t>
                      </a:r>
                    </a:p>
                    <a:p>
                      <a:r>
                        <a:rPr lang="vi-VN" sz="2800" dirty="0" smtClean="0"/>
                        <a:t>    thiệt thòi </a:t>
                      </a:r>
                      <a:endParaRPr lang="vi-VN" sz="2800" dirty="0" smtClean="0"/>
                    </a:p>
                  </a:txBody>
                  <a:tcPr/>
                </a:tc>
                <a:extLst>
                  <a:ext uri="{0D108BD9-81ED-4DB2-BD59-A6C34878D82A}">
                    <a16:rowId xmlns:a16="http://schemas.microsoft.com/office/drawing/2014/main" val="3286053018"/>
                  </a:ext>
                </a:extLst>
              </a:tr>
              <a:tr h="370840">
                <a:tc>
                  <a:txBody>
                    <a:bodyPr/>
                    <a:lstStyle/>
                    <a:p>
                      <a:pPr algn="l"/>
                      <a:r>
                        <a:rPr lang="en-US" sz="2800" dirty="0" smtClean="0"/>
                        <a:t>10. expert</a:t>
                      </a:r>
                      <a:endParaRPr lang="vi-VN"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2800" dirty="0" smtClean="0"/>
                        <a:t>chuyên gia/ chuyên môn</a:t>
                      </a:r>
                    </a:p>
                  </a:txBody>
                  <a:tcPr/>
                </a:tc>
                <a:extLst>
                  <a:ext uri="{0D108BD9-81ED-4DB2-BD59-A6C34878D82A}">
                    <a16:rowId xmlns:a16="http://schemas.microsoft.com/office/drawing/2014/main" val="3329068697"/>
                  </a:ext>
                </a:extLst>
              </a:tr>
            </a:tbl>
          </a:graphicData>
        </a:graphic>
      </p:graphicFrame>
    </p:spTree>
    <p:extLst>
      <p:ext uri="{BB962C8B-B14F-4D97-AF65-F5344CB8AC3E}">
        <p14:creationId xmlns:p14="http://schemas.microsoft.com/office/powerpoint/2010/main" val="2845342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82328"/>
            <a:ext cx="3037421" cy="707886"/>
          </a:xfrm>
          <a:prstGeom prst="rect">
            <a:avLst/>
          </a:prstGeom>
          <a:noFill/>
        </p:spPr>
        <p:txBody>
          <a:bodyPr wrap="square" rtlCol="0">
            <a:spAutoFit/>
          </a:bodyPr>
          <a:lstStyle/>
          <a:p>
            <a:r>
              <a:rPr lang="en-US" sz="4000" u="sng" dirty="0" smtClean="0"/>
              <a:t>VOCABULARY</a:t>
            </a:r>
            <a:endParaRPr lang="vi-VN" sz="4000" u="sng" dirty="0"/>
          </a:p>
        </p:txBody>
      </p:sp>
      <p:graphicFrame>
        <p:nvGraphicFramePr>
          <p:cNvPr id="3" name="Table 2"/>
          <p:cNvGraphicFramePr>
            <a:graphicFrameLocks noGrp="1"/>
          </p:cNvGraphicFramePr>
          <p:nvPr>
            <p:extLst>
              <p:ext uri="{D42A27DB-BD31-4B8C-83A1-F6EECF244321}">
                <p14:modId xmlns:p14="http://schemas.microsoft.com/office/powerpoint/2010/main" val="1500779371"/>
              </p:ext>
            </p:extLst>
          </p:nvPr>
        </p:nvGraphicFramePr>
        <p:xfrm>
          <a:off x="3037421" y="533839"/>
          <a:ext cx="8976203" cy="5699760"/>
        </p:xfrm>
        <a:graphic>
          <a:graphicData uri="http://schemas.openxmlformats.org/drawingml/2006/table">
            <a:tbl>
              <a:tblPr firstRow="1" bandRow="1">
                <a:tableStyleId>{5C22544A-7EE6-4342-B048-85BDC9FD1C3A}</a:tableStyleId>
              </a:tblPr>
              <a:tblGrid>
                <a:gridCol w="3214926">
                  <a:extLst>
                    <a:ext uri="{9D8B030D-6E8A-4147-A177-3AD203B41FA5}">
                      <a16:colId xmlns:a16="http://schemas.microsoft.com/office/drawing/2014/main" val="3181832185"/>
                    </a:ext>
                  </a:extLst>
                </a:gridCol>
                <a:gridCol w="5761277">
                  <a:extLst>
                    <a:ext uri="{9D8B030D-6E8A-4147-A177-3AD203B41FA5}">
                      <a16:colId xmlns:a16="http://schemas.microsoft.com/office/drawing/2014/main" val="3717672376"/>
                    </a:ext>
                  </a:extLst>
                </a:gridCol>
              </a:tblGrid>
              <a:tr h="370840">
                <a:tc>
                  <a:txBody>
                    <a:bodyPr/>
                    <a:lstStyle/>
                    <a:p>
                      <a:pPr algn="ctr"/>
                      <a:r>
                        <a:rPr lang="en-US" sz="2800" dirty="0" smtClean="0"/>
                        <a:t>A</a:t>
                      </a:r>
                      <a:endParaRPr lang="vi-VN" sz="2800" dirty="0"/>
                    </a:p>
                  </a:txBody>
                  <a:tcPr/>
                </a:tc>
                <a:tc>
                  <a:txBody>
                    <a:bodyPr/>
                    <a:lstStyle/>
                    <a:p>
                      <a:pPr algn="ctr"/>
                      <a:r>
                        <a:rPr lang="vi-VN" sz="2800" dirty="0" smtClean="0"/>
                        <a:t>B</a:t>
                      </a:r>
                      <a:endParaRPr lang="vi-VN" sz="2800" dirty="0"/>
                    </a:p>
                  </a:txBody>
                  <a:tcPr/>
                </a:tc>
                <a:extLst>
                  <a:ext uri="{0D108BD9-81ED-4DB2-BD59-A6C34878D82A}">
                    <a16:rowId xmlns:a16="http://schemas.microsoft.com/office/drawing/2014/main" val="2399305418"/>
                  </a:ext>
                </a:extLst>
              </a:tr>
              <a:tr h="370840">
                <a:tc>
                  <a:txBody>
                    <a:bodyPr/>
                    <a:lstStyle/>
                    <a:p>
                      <a:pPr marL="0" indent="0" algn="l">
                        <a:buNone/>
                      </a:pPr>
                      <a:r>
                        <a:rPr lang="vi-VN" sz="2800" dirty="0" smtClean="0"/>
                        <a:t>1. </a:t>
                      </a:r>
                      <a:r>
                        <a:rPr lang="en-US" sz="2800" dirty="0" smtClean="0"/>
                        <a:t>peace</a:t>
                      </a:r>
                      <a:endParaRPr lang="vi-VN" sz="2800" dirty="0"/>
                    </a:p>
                  </a:txBody>
                  <a:tcPr/>
                </a:tc>
                <a:tc>
                  <a:txBody>
                    <a:bodyPr/>
                    <a:lstStyle/>
                    <a:p>
                      <a:pPr algn="l"/>
                      <a:endParaRPr lang="vi-VN" sz="2800" dirty="0"/>
                    </a:p>
                  </a:txBody>
                  <a:tcPr/>
                </a:tc>
                <a:extLst>
                  <a:ext uri="{0D108BD9-81ED-4DB2-BD59-A6C34878D82A}">
                    <a16:rowId xmlns:a16="http://schemas.microsoft.com/office/drawing/2014/main" val="3517617214"/>
                  </a:ext>
                </a:extLst>
              </a:tr>
              <a:tr h="370840">
                <a:tc>
                  <a:txBody>
                    <a:bodyPr/>
                    <a:lstStyle/>
                    <a:p>
                      <a:pPr algn="l"/>
                      <a:r>
                        <a:rPr lang="en-US" sz="2800" dirty="0" smtClean="0"/>
                        <a:t>2. poverty</a:t>
                      </a:r>
                      <a:endParaRPr lang="vi-VN" sz="2800" dirty="0"/>
                    </a:p>
                  </a:txBody>
                  <a:tcPr/>
                </a:tc>
                <a:tc>
                  <a:txBody>
                    <a:bodyPr/>
                    <a:lstStyle/>
                    <a:p>
                      <a:endParaRPr lang="vi-VN" sz="2800" dirty="0"/>
                    </a:p>
                  </a:txBody>
                  <a:tcPr/>
                </a:tc>
                <a:extLst>
                  <a:ext uri="{0D108BD9-81ED-4DB2-BD59-A6C34878D82A}">
                    <a16:rowId xmlns:a16="http://schemas.microsoft.com/office/drawing/2014/main" val="1494100595"/>
                  </a:ext>
                </a:extLst>
              </a:tr>
              <a:tr h="370840">
                <a:tc>
                  <a:txBody>
                    <a:bodyPr/>
                    <a:lstStyle/>
                    <a:p>
                      <a:pPr algn="l"/>
                      <a:r>
                        <a:rPr lang="en-US" sz="2800" dirty="0" smtClean="0"/>
                        <a:t>3. form</a:t>
                      </a:r>
                      <a:endParaRPr lang="vi-VN" sz="2800" dirty="0"/>
                    </a:p>
                  </a:txBody>
                  <a:tcPr/>
                </a:tc>
                <a:tc>
                  <a:txBody>
                    <a:bodyPr/>
                    <a:lstStyle/>
                    <a:p>
                      <a:endParaRPr lang="vi-VN" sz="2800" dirty="0"/>
                    </a:p>
                  </a:txBody>
                  <a:tcPr/>
                </a:tc>
                <a:extLst>
                  <a:ext uri="{0D108BD9-81ED-4DB2-BD59-A6C34878D82A}">
                    <a16:rowId xmlns:a16="http://schemas.microsoft.com/office/drawing/2014/main" val="1400000903"/>
                  </a:ext>
                </a:extLst>
              </a:tr>
              <a:tr h="370840">
                <a:tc>
                  <a:txBody>
                    <a:bodyPr/>
                    <a:lstStyle/>
                    <a:p>
                      <a:pPr algn="l"/>
                      <a:r>
                        <a:rPr lang="en-US" sz="2800" dirty="0" smtClean="0"/>
                        <a:t>4. aim</a:t>
                      </a:r>
                      <a:endParaRPr lang="vi-VN" sz="2800" dirty="0"/>
                    </a:p>
                  </a:txBody>
                  <a:tcPr/>
                </a:tc>
                <a:tc>
                  <a:txBody>
                    <a:bodyPr/>
                    <a:lstStyle/>
                    <a:p>
                      <a:endParaRPr lang="vi-VN" sz="2800" dirty="0"/>
                    </a:p>
                  </a:txBody>
                  <a:tcPr/>
                </a:tc>
                <a:extLst>
                  <a:ext uri="{0D108BD9-81ED-4DB2-BD59-A6C34878D82A}">
                    <a16:rowId xmlns:a16="http://schemas.microsoft.com/office/drawing/2014/main" val="3757561051"/>
                  </a:ext>
                </a:extLst>
              </a:tr>
              <a:tr h="370840">
                <a:tc>
                  <a:txBody>
                    <a:bodyPr/>
                    <a:lstStyle/>
                    <a:p>
                      <a:pPr algn="l"/>
                      <a:r>
                        <a:rPr lang="en-US" sz="2800" dirty="0" smtClean="0"/>
                        <a:t>5. technical</a:t>
                      </a:r>
                      <a:r>
                        <a:rPr lang="en-US" sz="2800" baseline="0" dirty="0" smtClean="0"/>
                        <a:t> support</a:t>
                      </a:r>
                      <a:endParaRPr lang="vi-VN" sz="2800" dirty="0"/>
                    </a:p>
                  </a:txBody>
                  <a:tcPr/>
                </a:tc>
                <a:tc>
                  <a:txBody>
                    <a:bodyPr/>
                    <a:lstStyle/>
                    <a:p>
                      <a:endParaRPr lang="vi-VN" sz="2800" dirty="0"/>
                    </a:p>
                  </a:txBody>
                  <a:tcPr/>
                </a:tc>
                <a:extLst>
                  <a:ext uri="{0D108BD9-81ED-4DB2-BD59-A6C34878D82A}">
                    <a16:rowId xmlns:a16="http://schemas.microsoft.com/office/drawing/2014/main" val="1985802534"/>
                  </a:ext>
                </a:extLst>
              </a:tr>
              <a:tr h="370840">
                <a:tc>
                  <a:txBody>
                    <a:bodyPr/>
                    <a:lstStyle/>
                    <a:p>
                      <a:pPr algn="l"/>
                      <a:r>
                        <a:rPr lang="en-US" sz="2800" dirty="0" smtClean="0"/>
                        <a:t>6. economic</a:t>
                      </a:r>
                      <a:endParaRPr lang="vi-VN" sz="2800" dirty="0"/>
                    </a:p>
                  </a:txBody>
                  <a:tcPr/>
                </a:tc>
                <a:tc>
                  <a:txBody>
                    <a:bodyPr/>
                    <a:lstStyle/>
                    <a:p>
                      <a:endParaRPr lang="vi-VN" sz="2800" dirty="0"/>
                    </a:p>
                  </a:txBody>
                  <a:tcPr/>
                </a:tc>
                <a:extLst>
                  <a:ext uri="{0D108BD9-81ED-4DB2-BD59-A6C34878D82A}">
                    <a16:rowId xmlns:a16="http://schemas.microsoft.com/office/drawing/2014/main" val="3382671083"/>
                  </a:ext>
                </a:extLst>
              </a:tr>
              <a:tr h="370840">
                <a:tc>
                  <a:txBody>
                    <a:bodyPr/>
                    <a:lstStyle/>
                    <a:p>
                      <a:pPr algn="l"/>
                      <a:r>
                        <a:rPr lang="en-US" sz="2800" dirty="0" smtClean="0"/>
                        <a:t>7. investor</a:t>
                      </a:r>
                      <a:endParaRPr lang="vi-VN"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vi-VN" sz="2800" dirty="0" smtClean="0"/>
                    </a:p>
                  </a:txBody>
                  <a:tcPr/>
                </a:tc>
                <a:extLst>
                  <a:ext uri="{0D108BD9-81ED-4DB2-BD59-A6C34878D82A}">
                    <a16:rowId xmlns:a16="http://schemas.microsoft.com/office/drawing/2014/main" val="2219569427"/>
                  </a:ext>
                </a:extLst>
              </a:tr>
              <a:tr h="370840">
                <a:tc>
                  <a:txBody>
                    <a:bodyPr/>
                    <a:lstStyle/>
                    <a:p>
                      <a:pPr algn="l"/>
                      <a:r>
                        <a:rPr lang="en-US" sz="2800" dirty="0" smtClean="0"/>
                        <a:t>8. participate in</a:t>
                      </a:r>
                      <a:endParaRPr lang="vi-VN" sz="2800" dirty="0"/>
                    </a:p>
                  </a:txBody>
                  <a:tcPr/>
                </a:tc>
                <a:tc>
                  <a:txBody>
                    <a:bodyPr/>
                    <a:lstStyle/>
                    <a:p>
                      <a:endParaRPr lang="vi-VN" sz="2800" dirty="0"/>
                    </a:p>
                  </a:txBody>
                  <a:tcPr/>
                </a:tc>
                <a:extLst>
                  <a:ext uri="{0D108BD9-81ED-4DB2-BD59-A6C34878D82A}">
                    <a16:rowId xmlns:a16="http://schemas.microsoft.com/office/drawing/2014/main" val="62353134"/>
                  </a:ext>
                </a:extLst>
              </a:tr>
              <a:tr h="370840">
                <a:tc>
                  <a:txBody>
                    <a:bodyPr/>
                    <a:lstStyle/>
                    <a:p>
                      <a:pPr algn="l"/>
                      <a:r>
                        <a:rPr lang="en-US" sz="2800" dirty="0" smtClean="0"/>
                        <a:t>9. disadvantaged</a:t>
                      </a:r>
                      <a:endParaRPr lang="vi-VN" sz="2800" dirty="0"/>
                    </a:p>
                  </a:txBody>
                  <a:tcPr/>
                </a:tc>
                <a:tc>
                  <a:txBody>
                    <a:bodyPr/>
                    <a:lstStyle/>
                    <a:p>
                      <a:endParaRPr lang="vi-VN" sz="2800" dirty="0" smtClean="0"/>
                    </a:p>
                  </a:txBody>
                  <a:tcPr/>
                </a:tc>
                <a:extLst>
                  <a:ext uri="{0D108BD9-81ED-4DB2-BD59-A6C34878D82A}">
                    <a16:rowId xmlns:a16="http://schemas.microsoft.com/office/drawing/2014/main" val="3286053018"/>
                  </a:ext>
                </a:extLst>
              </a:tr>
              <a:tr h="370840">
                <a:tc>
                  <a:txBody>
                    <a:bodyPr/>
                    <a:lstStyle/>
                    <a:p>
                      <a:pPr algn="l"/>
                      <a:r>
                        <a:rPr lang="en-US" sz="2800" dirty="0" smtClean="0"/>
                        <a:t>10. expert</a:t>
                      </a:r>
                      <a:endParaRPr lang="vi-VN"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vi-VN" sz="2800" dirty="0" smtClean="0"/>
                    </a:p>
                  </a:txBody>
                  <a:tcPr/>
                </a:tc>
                <a:extLst>
                  <a:ext uri="{0D108BD9-81ED-4DB2-BD59-A6C34878D82A}">
                    <a16:rowId xmlns:a16="http://schemas.microsoft.com/office/drawing/2014/main" val="3329068697"/>
                  </a:ext>
                </a:extLst>
              </a:tr>
            </a:tbl>
          </a:graphicData>
        </a:graphic>
      </p:graphicFrame>
      <p:sp>
        <p:nvSpPr>
          <p:cNvPr id="4" name="Rectangle 3"/>
          <p:cNvSpPr/>
          <p:nvPr/>
        </p:nvSpPr>
        <p:spPr>
          <a:xfrm>
            <a:off x="6386948" y="1108002"/>
            <a:ext cx="1383712" cy="461665"/>
          </a:xfrm>
          <a:prstGeom prst="rect">
            <a:avLst/>
          </a:prstGeom>
        </p:spPr>
        <p:txBody>
          <a:bodyPr wrap="none">
            <a:spAutoFit/>
          </a:bodyPr>
          <a:lstStyle/>
          <a:p>
            <a:r>
              <a:rPr lang="vi-VN" sz="2400" dirty="0"/>
              <a:t>hòa bình</a:t>
            </a:r>
          </a:p>
        </p:txBody>
      </p:sp>
      <p:sp>
        <p:nvSpPr>
          <p:cNvPr id="5" name="Rectangle 4"/>
          <p:cNvSpPr/>
          <p:nvPr/>
        </p:nvSpPr>
        <p:spPr>
          <a:xfrm>
            <a:off x="6386948" y="1569667"/>
            <a:ext cx="2069797" cy="461665"/>
          </a:xfrm>
          <a:prstGeom prst="rect">
            <a:avLst/>
          </a:prstGeom>
        </p:spPr>
        <p:txBody>
          <a:bodyPr wrap="none">
            <a:spAutoFit/>
          </a:bodyPr>
          <a:lstStyle/>
          <a:p>
            <a:r>
              <a:rPr lang="vi-VN" sz="2400" dirty="0"/>
              <a:t>sự nghèo đói </a:t>
            </a:r>
            <a:endParaRPr lang="vi-VN" sz="2400" dirty="0"/>
          </a:p>
        </p:txBody>
      </p:sp>
      <p:sp>
        <p:nvSpPr>
          <p:cNvPr id="6" name="Rectangle 5"/>
          <p:cNvSpPr/>
          <p:nvPr/>
        </p:nvSpPr>
        <p:spPr>
          <a:xfrm>
            <a:off x="6386948" y="2080876"/>
            <a:ext cx="1725152" cy="461665"/>
          </a:xfrm>
          <a:prstGeom prst="rect">
            <a:avLst/>
          </a:prstGeom>
        </p:spPr>
        <p:txBody>
          <a:bodyPr wrap="none">
            <a:spAutoFit/>
          </a:bodyPr>
          <a:lstStyle/>
          <a:p>
            <a:r>
              <a:rPr lang="vi-VN" sz="2400" dirty="0"/>
              <a:t>hình thành </a:t>
            </a:r>
            <a:endParaRPr lang="vi-VN" sz="2400" dirty="0"/>
          </a:p>
        </p:txBody>
      </p:sp>
      <p:sp>
        <p:nvSpPr>
          <p:cNvPr id="7" name="Rectangle 6"/>
          <p:cNvSpPr/>
          <p:nvPr/>
        </p:nvSpPr>
        <p:spPr>
          <a:xfrm>
            <a:off x="6386948" y="2635310"/>
            <a:ext cx="1348446" cy="461665"/>
          </a:xfrm>
          <a:prstGeom prst="rect">
            <a:avLst/>
          </a:prstGeom>
        </p:spPr>
        <p:txBody>
          <a:bodyPr wrap="none">
            <a:spAutoFit/>
          </a:bodyPr>
          <a:lstStyle/>
          <a:p>
            <a:r>
              <a:rPr lang="vi-VN" sz="2400" dirty="0"/>
              <a:t>mục tiêu</a:t>
            </a:r>
            <a:endParaRPr lang="vi-VN" sz="2400" dirty="0"/>
          </a:p>
        </p:txBody>
      </p:sp>
      <p:sp>
        <p:nvSpPr>
          <p:cNvPr id="8" name="Rectangle 7"/>
          <p:cNvSpPr/>
          <p:nvPr/>
        </p:nvSpPr>
        <p:spPr>
          <a:xfrm>
            <a:off x="6386948" y="3121753"/>
            <a:ext cx="2249334" cy="461665"/>
          </a:xfrm>
          <a:prstGeom prst="rect">
            <a:avLst/>
          </a:prstGeom>
        </p:spPr>
        <p:txBody>
          <a:bodyPr wrap="none">
            <a:spAutoFit/>
          </a:bodyPr>
          <a:lstStyle/>
          <a:p>
            <a:r>
              <a:rPr lang="vi-VN" sz="2400" dirty="0"/>
              <a:t>hỗ trợ kỹ thuật </a:t>
            </a:r>
            <a:endParaRPr lang="vi-VN" sz="2400" dirty="0"/>
          </a:p>
        </p:txBody>
      </p:sp>
      <p:sp>
        <p:nvSpPr>
          <p:cNvPr id="9" name="Rectangle 8"/>
          <p:cNvSpPr/>
          <p:nvPr/>
        </p:nvSpPr>
        <p:spPr>
          <a:xfrm>
            <a:off x="6432403" y="3673533"/>
            <a:ext cx="1176925" cy="461665"/>
          </a:xfrm>
          <a:prstGeom prst="rect">
            <a:avLst/>
          </a:prstGeom>
        </p:spPr>
        <p:txBody>
          <a:bodyPr wrap="none">
            <a:spAutoFit/>
          </a:bodyPr>
          <a:lstStyle/>
          <a:p>
            <a:r>
              <a:rPr lang="vi-VN" sz="2400" dirty="0"/>
              <a:t>kinh tế </a:t>
            </a:r>
            <a:endParaRPr lang="vi-VN" sz="2400" dirty="0"/>
          </a:p>
        </p:txBody>
      </p:sp>
      <p:sp>
        <p:nvSpPr>
          <p:cNvPr id="10" name="Rectangle 9"/>
          <p:cNvSpPr/>
          <p:nvPr/>
        </p:nvSpPr>
        <p:spPr>
          <a:xfrm>
            <a:off x="6436641" y="4170953"/>
            <a:ext cx="1675459" cy="461665"/>
          </a:xfrm>
          <a:prstGeom prst="rect">
            <a:avLst/>
          </a:prstGeom>
        </p:spPr>
        <p:txBody>
          <a:bodyPr wrap="none">
            <a:spAutoFit/>
          </a:bodyPr>
          <a:lstStyle/>
          <a:p>
            <a:pPr lvl="0">
              <a:defRPr/>
            </a:pPr>
            <a:r>
              <a:rPr lang="vi-VN" sz="2400" dirty="0"/>
              <a:t>nhà đầu tư</a:t>
            </a:r>
          </a:p>
        </p:txBody>
      </p:sp>
      <p:sp>
        <p:nvSpPr>
          <p:cNvPr id="11" name="Rectangle 10"/>
          <p:cNvSpPr/>
          <p:nvPr/>
        </p:nvSpPr>
        <p:spPr>
          <a:xfrm>
            <a:off x="6386948" y="4677676"/>
            <a:ext cx="1451038" cy="461665"/>
          </a:xfrm>
          <a:prstGeom prst="rect">
            <a:avLst/>
          </a:prstGeom>
        </p:spPr>
        <p:txBody>
          <a:bodyPr wrap="none">
            <a:spAutoFit/>
          </a:bodyPr>
          <a:lstStyle/>
          <a:p>
            <a:r>
              <a:rPr lang="vi-VN" sz="2400" dirty="0"/>
              <a:t>tham gia </a:t>
            </a:r>
            <a:endParaRPr lang="vi-VN" sz="2400" dirty="0"/>
          </a:p>
        </p:txBody>
      </p:sp>
      <p:sp>
        <p:nvSpPr>
          <p:cNvPr id="12" name="Rectangle 11"/>
          <p:cNvSpPr/>
          <p:nvPr/>
        </p:nvSpPr>
        <p:spPr>
          <a:xfrm>
            <a:off x="6371788" y="5202276"/>
            <a:ext cx="6096000" cy="461665"/>
          </a:xfrm>
          <a:prstGeom prst="rect">
            <a:avLst/>
          </a:prstGeom>
        </p:spPr>
        <p:txBody>
          <a:bodyPr>
            <a:spAutoFit/>
          </a:bodyPr>
          <a:lstStyle/>
          <a:p>
            <a:r>
              <a:rPr lang="vi-VN" sz="2400" dirty="0"/>
              <a:t>gặp nhiều khó khăn/ </a:t>
            </a:r>
            <a:r>
              <a:rPr lang="vi-VN" sz="2400" dirty="0" smtClean="0"/>
              <a:t>    </a:t>
            </a:r>
            <a:r>
              <a:rPr lang="vi-VN" sz="2400" dirty="0"/>
              <a:t>thiệt thòi </a:t>
            </a:r>
          </a:p>
        </p:txBody>
      </p:sp>
      <p:sp>
        <p:nvSpPr>
          <p:cNvPr id="13" name="Rectangle 12"/>
          <p:cNvSpPr/>
          <p:nvPr/>
        </p:nvSpPr>
        <p:spPr>
          <a:xfrm>
            <a:off x="6350239" y="5749638"/>
            <a:ext cx="3523722" cy="461665"/>
          </a:xfrm>
          <a:prstGeom prst="rect">
            <a:avLst/>
          </a:prstGeom>
        </p:spPr>
        <p:txBody>
          <a:bodyPr wrap="none">
            <a:spAutoFit/>
          </a:bodyPr>
          <a:lstStyle/>
          <a:p>
            <a:pPr lvl="0">
              <a:defRPr/>
            </a:pPr>
            <a:r>
              <a:rPr lang="vi-VN" sz="2400" dirty="0"/>
              <a:t>chuyên gia/ chuyên môn</a:t>
            </a:r>
          </a:p>
        </p:txBody>
      </p:sp>
    </p:spTree>
    <p:extLst>
      <p:ext uri="{BB962C8B-B14F-4D97-AF65-F5344CB8AC3E}">
        <p14:creationId xmlns:p14="http://schemas.microsoft.com/office/powerpoint/2010/main" val="4111375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471" y="595448"/>
            <a:ext cx="11898774" cy="6093976"/>
          </a:xfrm>
          <a:prstGeom prst="rect">
            <a:avLst/>
          </a:prstGeom>
        </p:spPr>
        <p:txBody>
          <a:bodyPr wrap="square">
            <a:spAutoFit/>
          </a:bodyPr>
          <a:lstStyle/>
          <a:p>
            <a:pPr algn="just">
              <a:lnSpc>
                <a:spcPct val="150000"/>
              </a:lnSpc>
              <a:tabLst>
                <a:tab pos="914400" algn="l"/>
              </a:tabLst>
            </a:pPr>
            <a:r>
              <a:rPr lang="en-US" sz="2000" b="1" dirty="0">
                <a:latin typeface="Times New Roman" panose="02020603050405020304" pitchFamily="18" charset="0"/>
                <a:ea typeface="SimSun" panose="02010600030101010101" pitchFamily="2" charset="-122"/>
                <a:cs typeface="Times New Roman" panose="02020603050405020304" pitchFamily="18" charset="0"/>
              </a:rPr>
              <a:t>A.</a:t>
            </a:r>
            <a:r>
              <a:rPr lang="en-US" sz="2000" dirty="0">
                <a:latin typeface="Times New Roman" panose="02020603050405020304" pitchFamily="18" charset="0"/>
                <a:ea typeface="SimSun" panose="02010600030101010101" pitchFamily="2" charset="-122"/>
                <a:cs typeface="Times New Roman" panose="02020603050405020304" pitchFamily="18" charset="0"/>
              </a:rPr>
              <a:t>  The United Nations (UN) was created in </a:t>
            </a:r>
            <a:r>
              <a:rPr lang="en-US" sz="2000" dirty="0" smtClean="0">
                <a:latin typeface="Times New Roman" panose="02020603050405020304" pitchFamily="18" charset="0"/>
                <a:ea typeface="SimSun" panose="02010600030101010101" pitchFamily="2" charset="-122"/>
                <a:cs typeface="Times New Roman" panose="02020603050405020304" pitchFamily="18" charset="0"/>
              </a:rPr>
              <a:t>……………... </a:t>
            </a:r>
            <a:r>
              <a:rPr lang="en-US" sz="2000" dirty="0">
                <a:latin typeface="Times New Roman" panose="02020603050405020304" pitchFamily="18" charset="0"/>
                <a:ea typeface="SimSun" panose="02010600030101010101" pitchFamily="2" charset="-122"/>
                <a:cs typeface="Times New Roman" panose="02020603050405020304" pitchFamily="18" charset="0"/>
              </a:rPr>
              <a:t>It is an </a:t>
            </a:r>
            <a:r>
              <a:rPr lang="en-US" sz="2000" dirty="0" err="1">
                <a:latin typeface="Times New Roman" panose="02020603050405020304" pitchFamily="18" charset="0"/>
                <a:ea typeface="SimSun" panose="02010600030101010101" pitchFamily="2" charset="-122"/>
                <a:cs typeface="Times New Roman" panose="02020603050405020304" pitchFamily="18" charset="0"/>
              </a:rPr>
              <a:t>organisation</a:t>
            </a:r>
            <a:r>
              <a:rPr lang="en-US" sz="2000" dirty="0">
                <a:latin typeface="Times New Roman" panose="02020603050405020304" pitchFamily="18" charset="0"/>
                <a:ea typeface="SimSun" panose="02010600030101010101" pitchFamily="2" charset="-122"/>
                <a:cs typeface="Times New Roman" panose="02020603050405020304" pitchFamily="18" charset="0"/>
              </a:rPr>
              <a:t> of most of the world's countries. Its main goal is world ………………. It also works to reduce poverty and improve people's lives in other ways. Viet Nam joined the </a:t>
            </a:r>
            <a:r>
              <a:rPr lang="en-US" sz="2000" dirty="0" err="1">
                <a:latin typeface="Times New Roman" panose="02020603050405020304" pitchFamily="18" charset="0"/>
                <a:ea typeface="SimSun" panose="02010600030101010101" pitchFamily="2" charset="-122"/>
                <a:cs typeface="Times New Roman" panose="02020603050405020304" pitchFamily="18" charset="0"/>
              </a:rPr>
              <a:t>organisation</a:t>
            </a:r>
            <a:r>
              <a:rPr lang="en-US" sz="2000" dirty="0">
                <a:latin typeface="Times New Roman" panose="02020603050405020304" pitchFamily="18" charset="0"/>
                <a:ea typeface="SimSun" panose="02010600030101010101" pitchFamily="2" charset="-122"/>
                <a:cs typeface="Times New Roman" panose="02020603050405020304" pitchFamily="18" charset="0"/>
              </a:rPr>
              <a:t> in …………….. Since then, our country has become more active and has participated in many UN activities including peacekeeping.</a:t>
            </a:r>
            <a:endParaRPr lang="vi-VN" sz="2000" dirty="0">
              <a:latin typeface="Times New Roman" panose="02020603050405020304" pitchFamily="18" charset="0"/>
              <a:ea typeface="SimSun" panose="02010600030101010101" pitchFamily="2" charset="-122"/>
            </a:endParaRPr>
          </a:p>
          <a:p>
            <a:pPr algn="just">
              <a:lnSpc>
                <a:spcPct val="150000"/>
              </a:lnSpc>
              <a:tabLst>
                <a:tab pos="914400" algn="l"/>
              </a:tabLst>
            </a:pPr>
            <a:r>
              <a:rPr lang="en-US" sz="2000" b="1" dirty="0">
                <a:latin typeface="Times New Roman" panose="02020603050405020304" pitchFamily="18" charset="0"/>
                <a:ea typeface="SimSun" panose="02010600030101010101" pitchFamily="2" charset="-122"/>
                <a:cs typeface="Times New Roman" panose="02020603050405020304" pitchFamily="18" charset="0"/>
              </a:rPr>
              <a:t>B.</a:t>
            </a:r>
            <a:r>
              <a:rPr lang="en-US" sz="2000" dirty="0">
                <a:latin typeface="Times New Roman" panose="02020603050405020304" pitchFamily="18" charset="0"/>
                <a:ea typeface="SimSun" panose="02010600030101010101" pitchFamily="2" charset="-122"/>
                <a:cs typeface="Times New Roman" panose="02020603050405020304" pitchFamily="18" charset="0"/>
              </a:rPr>
              <a:t>  UNICEF was formed in ………………. It works in over 190 countries to help improve health and education of children. It particularly aims to support the most disadvantaged children all over the world. UNICEF's aim in Viet Nam is to protect children and make sure they are …………….., educated and safe from harm.</a:t>
            </a:r>
            <a:endParaRPr lang="vi-VN" sz="2000" dirty="0">
              <a:latin typeface="Times New Roman" panose="02020603050405020304" pitchFamily="18" charset="0"/>
              <a:ea typeface="SimSun" panose="02010600030101010101" pitchFamily="2" charset="-122"/>
            </a:endParaRPr>
          </a:p>
          <a:p>
            <a:pPr algn="just">
              <a:lnSpc>
                <a:spcPct val="150000"/>
              </a:lnSpc>
              <a:tabLst>
                <a:tab pos="914400" algn="l"/>
              </a:tabLst>
            </a:pPr>
            <a:r>
              <a:rPr lang="en-US" sz="2000" b="1" dirty="0">
                <a:latin typeface="Times New Roman" panose="02020603050405020304" pitchFamily="18" charset="0"/>
                <a:ea typeface="SimSun" panose="02010600030101010101" pitchFamily="2" charset="-122"/>
                <a:cs typeface="Times New Roman" panose="02020603050405020304" pitchFamily="18" charset="0"/>
              </a:rPr>
              <a:t>C.</a:t>
            </a:r>
            <a:r>
              <a:rPr lang="en-US" sz="2000" dirty="0">
                <a:latin typeface="Times New Roman" panose="02020603050405020304" pitchFamily="18" charset="0"/>
                <a:ea typeface="SimSun" panose="02010600030101010101" pitchFamily="2" charset="-122"/>
                <a:cs typeface="Times New Roman" panose="02020603050405020304" pitchFamily="18" charset="0"/>
              </a:rPr>
              <a:t>  UNDP was formed in ……………… as part of the UN. It provides technical support, expert advice and training to help people in developing countries have a better life. In Viet Nam, UNDP works closely with the government to reduce ……………….. and improve people's lives.</a:t>
            </a:r>
            <a:endParaRPr lang="vi-VN" sz="2000" dirty="0">
              <a:latin typeface="Times New Roman" panose="02020603050405020304" pitchFamily="18" charset="0"/>
              <a:ea typeface="SimSun" panose="02010600030101010101" pitchFamily="2" charset="-122"/>
            </a:endParaRPr>
          </a:p>
          <a:p>
            <a:pPr algn="just">
              <a:lnSpc>
                <a:spcPct val="150000"/>
              </a:lnSpc>
              <a:tabLst>
                <a:tab pos="914400" algn="l"/>
              </a:tabLst>
            </a:pPr>
            <a:r>
              <a:rPr lang="en-US" sz="2000" b="1" dirty="0">
                <a:latin typeface="Times New Roman" panose="02020603050405020304" pitchFamily="18" charset="0"/>
                <a:ea typeface="SimSun" panose="02010600030101010101" pitchFamily="2" charset="-122"/>
                <a:cs typeface="Times New Roman" panose="02020603050405020304" pitchFamily="18" charset="0"/>
              </a:rPr>
              <a:t>D.</a:t>
            </a:r>
            <a:r>
              <a:rPr lang="en-US" sz="2000" dirty="0">
                <a:latin typeface="Times New Roman" panose="02020603050405020304" pitchFamily="18" charset="0"/>
                <a:ea typeface="SimSun" panose="02010600030101010101" pitchFamily="2" charset="-122"/>
                <a:cs typeface="Times New Roman" panose="02020603050405020304" pitchFamily="18" charset="0"/>
              </a:rPr>
              <a:t>  The WTO was formed in ………………. It is the world’s largest international economic </a:t>
            </a:r>
            <a:r>
              <a:rPr lang="en-US" sz="2000" dirty="0" err="1">
                <a:latin typeface="Times New Roman" panose="02020603050405020304" pitchFamily="18" charset="0"/>
                <a:ea typeface="SimSun" panose="02010600030101010101" pitchFamily="2" charset="-122"/>
                <a:cs typeface="Times New Roman" panose="02020603050405020304" pitchFamily="18" charset="0"/>
              </a:rPr>
              <a:t>organisation</a:t>
            </a:r>
            <a:r>
              <a:rPr lang="en-US" sz="2000" dirty="0">
                <a:latin typeface="Times New Roman" panose="02020603050405020304" pitchFamily="18" charset="0"/>
                <a:ea typeface="SimSun" panose="02010600030101010101" pitchFamily="2" charset="-122"/>
                <a:cs typeface="Times New Roman" panose="02020603050405020304" pitchFamily="18" charset="0"/>
              </a:rPr>
              <a:t>. Viet Nam became a WTO …………........... in 2007 Since then, our economy has achieved a high growth level. Viet Nam has also become more attractive to foreign investors.</a:t>
            </a:r>
            <a:endParaRPr lang="vi-VN" sz="2000" dirty="0">
              <a:effectLst/>
              <a:latin typeface="Times New Roman" panose="02020603050405020304" pitchFamily="18" charset="0"/>
              <a:ea typeface="SimSun" panose="02010600030101010101" pitchFamily="2" charset="-122"/>
            </a:endParaRPr>
          </a:p>
        </p:txBody>
      </p:sp>
      <p:sp>
        <p:nvSpPr>
          <p:cNvPr id="5" name="Rectangle 4"/>
          <p:cNvSpPr/>
          <p:nvPr/>
        </p:nvSpPr>
        <p:spPr>
          <a:xfrm>
            <a:off x="528666" y="133783"/>
            <a:ext cx="7446292" cy="461665"/>
          </a:xfrm>
          <a:prstGeom prst="rect">
            <a:avLst/>
          </a:prstGeom>
        </p:spPr>
        <p:txBody>
          <a:bodyPr wrap="square">
            <a:spAutoFit/>
          </a:bodyPr>
          <a:lstStyle/>
          <a:p>
            <a:r>
              <a:rPr lang="en-US" sz="2400" b="1" dirty="0">
                <a:solidFill>
                  <a:srgbClr val="C00000"/>
                </a:solidFill>
                <a:latin typeface="Times New Roman" panose="02020603050405020304" pitchFamily="18" charset="0"/>
                <a:ea typeface="SimSun" panose="02010600030101010101" pitchFamily="2" charset="-122"/>
              </a:rPr>
              <a:t>Listen and fill in the gaps with the missing words</a:t>
            </a:r>
            <a:endParaRPr lang="vi-VN" sz="2400" dirty="0">
              <a:solidFill>
                <a:srgbClr val="C00000"/>
              </a:solidFill>
            </a:endParaRPr>
          </a:p>
        </p:txBody>
      </p:sp>
      <p:sp>
        <p:nvSpPr>
          <p:cNvPr id="6" name="Rectangle 5"/>
          <p:cNvSpPr/>
          <p:nvPr/>
        </p:nvSpPr>
        <p:spPr>
          <a:xfrm>
            <a:off x="5301542" y="568035"/>
            <a:ext cx="1271539" cy="523220"/>
          </a:xfrm>
          <a:prstGeom prst="rect">
            <a:avLst/>
          </a:prstGeom>
        </p:spPr>
        <p:txBody>
          <a:bodyPr wrap="square">
            <a:spAutoFit/>
          </a:bodyPr>
          <a:lstStyle/>
          <a:p>
            <a:r>
              <a:rPr lang="en-US" sz="2800" b="1" dirty="0">
                <a:solidFill>
                  <a:srgbClr val="C00000"/>
                </a:solidFill>
              </a:rPr>
              <a:t>1945</a:t>
            </a:r>
            <a:endParaRPr lang="vi-VN" sz="2800" b="1" dirty="0">
              <a:solidFill>
                <a:srgbClr val="C00000"/>
              </a:solidFill>
            </a:endParaRPr>
          </a:p>
        </p:txBody>
      </p:sp>
      <p:sp>
        <p:nvSpPr>
          <p:cNvPr id="7" name="Rectangle 6"/>
          <p:cNvSpPr/>
          <p:nvPr/>
        </p:nvSpPr>
        <p:spPr>
          <a:xfrm>
            <a:off x="2990826" y="1013569"/>
            <a:ext cx="1483018" cy="523220"/>
          </a:xfrm>
          <a:prstGeom prst="rect">
            <a:avLst/>
          </a:prstGeom>
        </p:spPr>
        <p:txBody>
          <a:bodyPr wrap="square">
            <a:spAutoFit/>
          </a:bodyPr>
          <a:lstStyle/>
          <a:p>
            <a:r>
              <a:rPr lang="en-US" sz="2800" b="1" dirty="0">
                <a:solidFill>
                  <a:srgbClr val="C00000"/>
                </a:solidFill>
              </a:rPr>
              <a:t>peace</a:t>
            </a:r>
            <a:endParaRPr lang="vi-VN" sz="2800" b="1" dirty="0">
              <a:solidFill>
                <a:srgbClr val="C00000"/>
              </a:solidFill>
            </a:endParaRPr>
          </a:p>
        </p:txBody>
      </p:sp>
      <p:sp>
        <p:nvSpPr>
          <p:cNvPr id="8" name="Rectangle 7"/>
          <p:cNvSpPr/>
          <p:nvPr/>
        </p:nvSpPr>
        <p:spPr>
          <a:xfrm>
            <a:off x="4572200" y="1469959"/>
            <a:ext cx="1271539" cy="523220"/>
          </a:xfrm>
          <a:prstGeom prst="rect">
            <a:avLst/>
          </a:prstGeom>
        </p:spPr>
        <p:txBody>
          <a:bodyPr wrap="square">
            <a:spAutoFit/>
          </a:bodyPr>
          <a:lstStyle/>
          <a:p>
            <a:r>
              <a:rPr lang="en-US" sz="2800" b="1" dirty="0">
                <a:solidFill>
                  <a:srgbClr val="C00000"/>
                </a:solidFill>
              </a:rPr>
              <a:t>1977</a:t>
            </a:r>
            <a:endParaRPr lang="vi-VN" sz="2800" b="1" dirty="0">
              <a:solidFill>
                <a:srgbClr val="C00000"/>
              </a:solidFill>
            </a:endParaRPr>
          </a:p>
        </p:txBody>
      </p:sp>
      <p:sp>
        <p:nvSpPr>
          <p:cNvPr id="9" name="Rectangle 8"/>
          <p:cNvSpPr/>
          <p:nvPr/>
        </p:nvSpPr>
        <p:spPr>
          <a:xfrm>
            <a:off x="3410171" y="2373477"/>
            <a:ext cx="1271539" cy="523220"/>
          </a:xfrm>
          <a:prstGeom prst="rect">
            <a:avLst/>
          </a:prstGeom>
        </p:spPr>
        <p:txBody>
          <a:bodyPr wrap="square">
            <a:spAutoFit/>
          </a:bodyPr>
          <a:lstStyle/>
          <a:p>
            <a:r>
              <a:rPr lang="en-US" sz="2800" b="1" dirty="0">
                <a:solidFill>
                  <a:srgbClr val="C00000"/>
                </a:solidFill>
              </a:rPr>
              <a:t>1946</a:t>
            </a:r>
            <a:endParaRPr lang="vi-VN" sz="2800" b="1" dirty="0">
              <a:solidFill>
                <a:srgbClr val="C00000"/>
              </a:solidFill>
            </a:endParaRPr>
          </a:p>
        </p:txBody>
      </p:sp>
      <p:sp>
        <p:nvSpPr>
          <p:cNvPr id="10" name="Rectangle 9"/>
          <p:cNvSpPr/>
          <p:nvPr/>
        </p:nvSpPr>
        <p:spPr>
          <a:xfrm>
            <a:off x="5512240" y="3101262"/>
            <a:ext cx="1672331" cy="772006"/>
          </a:xfrm>
          <a:prstGeom prst="rect">
            <a:avLst/>
          </a:prstGeom>
        </p:spPr>
        <p:txBody>
          <a:bodyPr wrap="square">
            <a:spAutoFit/>
          </a:bodyPr>
          <a:lstStyle/>
          <a:p>
            <a:pPr>
              <a:lnSpc>
                <a:spcPts val="5280"/>
              </a:lnSpc>
            </a:pPr>
            <a:r>
              <a:rPr lang="en-US" sz="2800" b="1" dirty="0">
                <a:solidFill>
                  <a:srgbClr val="C00000"/>
                </a:solidFill>
              </a:rPr>
              <a:t>healthy</a:t>
            </a:r>
          </a:p>
        </p:txBody>
      </p:sp>
      <p:sp>
        <p:nvSpPr>
          <p:cNvPr id="11" name="Rectangle 10"/>
          <p:cNvSpPr/>
          <p:nvPr/>
        </p:nvSpPr>
        <p:spPr>
          <a:xfrm>
            <a:off x="3410170" y="3586866"/>
            <a:ext cx="1271539" cy="772006"/>
          </a:xfrm>
          <a:prstGeom prst="rect">
            <a:avLst/>
          </a:prstGeom>
        </p:spPr>
        <p:txBody>
          <a:bodyPr wrap="square">
            <a:spAutoFit/>
          </a:bodyPr>
          <a:lstStyle/>
          <a:p>
            <a:pPr>
              <a:lnSpc>
                <a:spcPts val="5280"/>
              </a:lnSpc>
            </a:pPr>
            <a:r>
              <a:rPr lang="en-US" sz="2800" b="1" dirty="0">
                <a:solidFill>
                  <a:srgbClr val="C00000"/>
                </a:solidFill>
              </a:rPr>
              <a:t>1965</a:t>
            </a:r>
            <a:endParaRPr lang="en-US" sz="2800" b="1" dirty="0">
              <a:solidFill>
                <a:srgbClr val="C00000"/>
              </a:solidFill>
            </a:endParaRPr>
          </a:p>
        </p:txBody>
      </p:sp>
      <p:sp>
        <p:nvSpPr>
          <p:cNvPr id="12" name="Rectangle 11"/>
          <p:cNvSpPr/>
          <p:nvPr/>
        </p:nvSpPr>
        <p:spPr>
          <a:xfrm>
            <a:off x="2830587" y="4443246"/>
            <a:ext cx="1859849" cy="772006"/>
          </a:xfrm>
          <a:prstGeom prst="rect">
            <a:avLst/>
          </a:prstGeom>
        </p:spPr>
        <p:txBody>
          <a:bodyPr wrap="square">
            <a:spAutoFit/>
          </a:bodyPr>
          <a:lstStyle/>
          <a:p>
            <a:pPr>
              <a:lnSpc>
                <a:spcPts val="5280"/>
              </a:lnSpc>
            </a:pPr>
            <a:r>
              <a:rPr lang="en-US" sz="2800" b="1" dirty="0">
                <a:solidFill>
                  <a:srgbClr val="C00000"/>
                </a:solidFill>
              </a:rPr>
              <a:t>poverty</a:t>
            </a:r>
            <a:endParaRPr lang="en-US" sz="2800" b="1" dirty="0">
              <a:solidFill>
                <a:srgbClr val="C00000"/>
              </a:solidFill>
            </a:endParaRPr>
          </a:p>
        </p:txBody>
      </p:sp>
      <p:sp>
        <p:nvSpPr>
          <p:cNvPr id="13" name="Rectangle 12"/>
          <p:cNvSpPr/>
          <p:nvPr/>
        </p:nvSpPr>
        <p:spPr>
          <a:xfrm>
            <a:off x="3897685" y="4958883"/>
            <a:ext cx="1271539" cy="772006"/>
          </a:xfrm>
          <a:prstGeom prst="rect">
            <a:avLst/>
          </a:prstGeom>
        </p:spPr>
        <p:txBody>
          <a:bodyPr wrap="square">
            <a:spAutoFit/>
          </a:bodyPr>
          <a:lstStyle/>
          <a:p>
            <a:pPr>
              <a:lnSpc>
                <a:spcPts val="5280"/>
              </a:lnSpc>
            </a:pPr>
            <a:r>
              <a:rPr lang="en-US" sz="2800" b="1" dirty="0">
                <a:solidFill>
                  <a:srgbClr val="C00000"/>
                </a:solidFill>
              </a:rPr>
              <a:t>1995</a:t>
            </a:r>
            <a:endParaRPr lang="en-US" sz="2800" b="1" dirty="0">
              <a:solidFill>
                <a:srgbClr val="C00000"/>
              </a:solidFill>
            </a:endParaRPr>
          </a:p>
        </p:txBody>
      </p:sp>
      <p:sp>
        <p:nvSpPr>
          <p:cNvPr id="14" name="Rectangle 13"/>
          <p:cNvSpPr/>
          <p:nvPr/>
        </p:nvSpPr>
        <p:spPr>
          <a:xfrm>
            <a:off x="2742910" y="5430805"/>
            <a:ext cx="2015052" cy="772006"/>
          </a:xfrm>
          <a:prstGeom prst="rect">
            <a:avLst/>
          </a:prstGeom>
        </p:spPr>
        <p:txBody>
          <a:bodyPr wrap="square">
            <a:spAutoFit/>
          </a:bodyPr>
          <a:lstStyle/>
          <a:p>
            <a:pPr>
              <a:lnSpc>
                <a:spcPts val="5280"/>
              </a:lnSpc>
            </a:pPr>
            <a:r>
              <a:rPr lang="en-US" sz="2800" b="1" dirty="0">
                <a:solidFill>
                  <a:srgbClr val="C00000"/>
                </a:solidFill>
              </a:rPr>
              <a:t>member</a:t>
            </a:r>
            <a:endParaRPr lang="en-US" sz="2800" b="1" dirty="0">
              <a:solidFill>
                <a:srgbClr val="C00000"/>
              </a:solidFill>
            </a:endParaRPr>
          </a:p>
        </p:txBody>
      </p:sp>
    </p:spTree>
    <p:extLst>
      <p:ext uri="{BB962C8B-B14F-4D97-AF65-F5344CB8AC3E}">
        <p14:creationId xmlns:p14="http://schemas.microsoft.com/office/powerpoint/2010/main" val="2687539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3226" y="208344"/>
            <a:ext cx="11898774" cy="769441"/>
          </a:xfrm>
          <a:prstGeom prst="rect">
            <a:avLst/>
          </a:prstGeom>
          <a:noFill/>
        </p:spPr>
        <p:txBody>
          <a:bodyPr wrap="square" rtlCol="0">
            <a:spAutoFit/>
          </a:bodyPr>
          <a:lstStyle/>
          <a:p>
            <a:r>
              <a:rPr lang="en-US" sz="4400" b="1" dirty="0" smtClean="0">
                <a:solidFill>
                  <a:srgbClr val="C00000"/>
                </a:solidFill>
                <a:latin typeface="Times New Roman" panose="02020603050405020304" pitchFamily="18" charset="0"/>
                <a:cs typeface="Times New Roman" panose="02020603050405020304" pitchFamily="18" charset="0"/>
              </a:rPr>
              <a:t>Listen and fill in the gabs with the missing words</a:t>
            </a:r>
            <a:endParaRPr lang="vi-VN" sz="4400" b="1" dirty="0">
              <a:solidFill>
                <a:srgbClr val="C0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1323374" y="1267152"/>
            <a:ext cx="9444941" cy="4170372"/>
          </a:xfrm>
          <a:prstGeom prst="rect">
            <a:avLst/>
          </a:prstGeom>
          <a:noFill/>
        </p:spPr>
        <p:txBody>
          <a:bodyPr wrap="square" rtlCol="0">
            <a:spAutoFit/>
          </a:bodyPr>
          <a:lstStyle/>
          <a:p>
            <a:pPr>
              <a:lnSpc>
                <a:spcPts val="5280"/>
              </a:lnSpc>
            </a:pPr>
            <a:r>
              <a:rPr lang="en-US" sz="4400" dirty="0" smtClean="0"/>
              <a:t>1. 1945				</a:t>
            </a:r>
            <a:r>
              <a:rPr lang="en-US" sz="4400" dirty="0"/>
              <a:t>6. 1965</a:t>
            </a:r>
          </a:p>
          <a:p>
            <a:pPr>
              <a:lnSpc>
                <a:spcPts val="5280"/>
              </a:lnSpc>
            </a:pPr>
            <a:r>
              <a:rPr lang="en-US" sz="4400" dirty="0" smtClean="0"/>
              <a:t>2. peace 			</a:t>
            </a:r>
            <a:r>
              <a:rPr lang="en-US" sz="4400" dirty="0"/>
              <a:t>7. poverty</a:t>
            </a:r>
          </a:p>
          <a:p>
            <a:pPr>
              <a:lnSpc>
                <a:spcPts val="5280"/>
              </a:lnSpc>
            </a:pPr>
            <a:r>
              <a:rPr lang="en-US" sz="4400" dirty="0" smtClean="0"/>
              <a:t>3. 1977				</a:t>
            </a:r>
            <a:r>
              <a:rPr lang="en-US" sz="4400" dirty="0"/>
              <a:t>8. 1995</a:t>
            </a:r>
          </a:p>
          <a:p>
            <a:pPr>
              <a:lnSpc>
                <a:spcPts val="5280"/>
              </a:lnSpc>
            </a:pPr>
            <a:r>
              <a:rPr lang="en-US" sz="4400" dirty="0" smtClean="0"/>
              <a:t>4. 1946				</a:t>
            </a:r>
            <a:r>
              <a:rPr lang="en-US" sz="4400" dirty="0"/>
              <a:t>9. member</a:t>
            </a:r>
          </a:p>
          <a:p>
            <a:pPr>
              <a:lnSpc>
                <a:spcPts val="5280"/>
              </a:lnSpc>
            </a:pPr>
            <a:r>
              <a:rPr lang="en-US" sz="4400" dirty="0" smtClean="0"/>
              <a:t>5. healthy</a:t>
            </a:r>
          </a:p>
          <a:p>
            <a:pPr marL="342900" indent="-342900">
              <a:lnSpc>
                <a:spcPts val="5280"/>
              </a:lnSpc>
              <a:buAutoNum type="arabicPeriod"/>
            </a:pPr>
            <a:endParaRPr lang="vi-VN" sz="4400" dirty="0"/>
          </a:p>
        </p:txBody>
      </p:sp>
    </p:spTree>
    <p:extLst>
      <p:ext uri="{BB962C8B-B14F-4D97-AF65-F5344CB8AC3E}">
        <p14:creationId xmlns:p14="http://schemas.microsoft.com/office/powerpoint/2010/main" val="1617652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0774" y="919410"/>
            <a:ext cx="9915646" cy="2123658"/>
          </a:xfrm>
          <a:prstGeom prst="rect">
            <a:avLst/>
          </a:prstGeom>
        </p:spPr>
        <p:txBody>
          <a:bodyPr wrap="square">
            <a:spAutoFit/>
          </a:bodyPr>
          <a:lstStyle/>
          <a:p>
            <a:pPr algn="ctr"/>
            <a:r>
              <a:rPr lang="en-US" sz="4400" dirty="0">
                <a:solidFill>
                  <a:srgbClr val="000000"/>
                </a:solidFill>
                <a:latin typeface="OpenSans"/>
              </a:rPr>
              <a:t>UNICEF </a:t>
            </a:r>
            <a:r>
              <a:rPr lang="en-US" sz="4400" dirty="0" smtClean="0">
                <a:solidFill>
                  <a:srgbClr val="000000"/>
                </a:solidFill>
                <a:latin typeface="OpenSans"/>
              </a:rPr>
              <a:t>works </a:t>
            </a:r>
            <a:r>
              <a:rPr lang="en-US" sz="4400" dirty="0">
                <a:solidFill>
                  <a:srgbClr val="000000"/>
                </a:solidFill>
                <a:latin typeface="OpenSans"/>
              </a:rPr>
              <a:t>in </a:t>
            </a:r>
            <a:r>
              <a:rPr lang="en-US" sz="4400" dirty="0" smtClean="0">
                <a:solidFill>
                  <a:srgbClr val="000000"/>
                </a:solidFill>
                <a:latin typeface="OpenSans"/>
              </a:rPr>
              <a:t>nearly </a:t>
            </a:r>
            <a:r>
              <a:rPr lang="en-US" sz="4400" dirty="0">
                <a:solidFill>
                  <a:srgbClr val="000000"/>
                </a:solidFill>
                <a:latin typeface="OpenSans"/>
              </a:rPr>
              <a:t>190 </a:t>
            </a:r>
            <a:r>
              <a:rPr lang="en-US" sz="4400" dirty="0" smtClean="0">
                <a:solidFill>
                  <a:srgbClr val="000000"/>
                </a:solidFill>
                <a:latin typeface="OpenSans"/>
              </a:rPr>
              <a:t>countries.</a:t>
            </a:r>
            <a:r>
              <a:rPr lang="en-US" sz="4400" dirty="0">
                <a:solidFill>
                  <a:srgbClr val="000000"/>
                </a:solidFill>
                <a:latin typeface="OpenSans"/>
              </a:rPr>
              <a:t/>
            </a:r>
            <a:br>
              <a:rPr lang="en-US" sz="4400" dirty="0">
                <a:solidFill>
                  <a:srgbClr val="000000"/>
                </a:solidFill>
                <a:latin typeface="OpenSans"/>
              </a:rPr>
            </a:br>
            <a:r>
              <a:rPr lang="en-US" sz="4400" dirty="0">
                <a:solidFill>
                  <a:srgbClr val="000000"/>
                </a:solidFill>
                <a:latin typeface="OpenSans"/>
              </a:rPr>
              <a:t/>
            </a:r>
            <a:br>
              <a:rPr lang="en-US" sz="4400" dirty="0">
                <a:solidFill>
                  <a:srgbClr val="000000"/>
                </a:solidFill>
                <a:latin typeface="OpenSans"/>
              </a:rPr>
            </a:br>
            <a:r>
              <a:rPr lang="en-US" sz="4400" dirty="0" smtClean="0">
                <a:solidFill>
                  <a:srgbClr val="000000"/>
                </a:solidFill>
                <a:latin typeface="OpenSans"/>
              </a:rPr>
              <a:t>  (True / False)</a:t>
            </a:r>
            <a:endParaRPr lang="vi-VN" sz="4400" dirty="0"/>
          </a:p>
        </p:txBody>
      </p:sp>
    </p:spTree>
    <p:extLst>
      <p:ext uri="{BB962C8B-B14F-4D97-AF65-F5344CB8AC3E}">
        <p14:creationId xmlns:p14="http://schemas.microsoft.com/office/powerpoint/2010/main" val="19603314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96364" y="1180617"/>
            <a:ext cx="9398643" cy="1446550"/>
          </a:xfrm>
          <a:prstGeom prst="rect">
            <a:avLst/>
          </a:prstGeom>
          <a:noFill/>
        </p:spPr>
        <p:txBody>
          <a:bodyPr wrap="square" rtlCol="0">
            <a:spAutoFit/>
          </a:bodyPr>
          <a:lstStyle/>
          <a:p>
            <a:r>
              <a:rPr lang="en-US" sz="4400" dirty="0" smtClean="0"/>
              <a:t>What is the aim of UNICEF in Viet Nam?</a:t>
            </a:r>
          </a:p>
          <a:p>
            <a:r>
              <a:rPr lang="en-US" sz="4400" dirty="0" smtClean="0"/>
              <a:t>………………………………………………………….. </a:t>
            </a:r>
            <a:endParaRPr lang="vi-VN" sz="4400" dirty="0"/>
          </a:p>
        </p:txBody>
      </p:sp>
    </p:spTree>
    <p:extLst>
      <p:ext uri="{BB962C8B-B14F-4D97-AF65-F5344CB8AC3E}">
        <p14:creationId xmlns:p14="http://schemas.microsoft.com/office/powerpoint/2010/main" val="3604438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456</TotalTime>
  <Words>1039</Words>
  <Application>Microsoft Office PowerPoint</Application>
  <PresentationFormat>Widescreen</PresentationFormat>
  <Paragraphs>178</Paragraphs>
  <Slides>24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SimSun</vt:lpstr>
      <vt:lpstr>Arial</vt:lpstr>
      <vt:lpstr>Calibri</vt:lpstr>
      <vt:lpstr>Calibri Light</vt:lpstr>
      <vt:lpstr>OpenSans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Đồng Xuân Nhất</dc:creator>
  <cp:lastModifiedBy>Đồng Xuân Nhất</cp:lastModifiedBy>
  <cp:revision>65</cp:revision>
  <dcterms:created xsi:type="dcterms:W3CDTF">2023-02-01T14:32:30Z</dcterms:created>
  <dcterms:modified xsi:type="dcterms:W3CDTF">2023-02-02T22:35:16Z</dcterms:modified>
</cp:coreProperties>
</file>