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4" r:id="rId1"/>
    <p:sldMasterId id="2147483841" r:id="rId2"/>
  </p:sldMasterIdLst>
  <p:sldIdLst>
    <p:sldId id="279" r:id="rId3"/>
    <p:sldId id="309" r:id="rId4"/>
    <p:sldId id="266" r:id="rId5"/>
    <p:sldId id="258" r:id="rId6"/>
    <p:sldId id="297" r:id="rId7"/>
    <p:sldId id="310" r:id="rId8"/>
    <p:sldId id="298" r:id="rId9"/>
    <p:sldId id="260" r:id="rId10"/>
    <p:sldId id="281" r:id="rId11"/>
    <p:sldId id="299" r:id="rId12"/>
    <p:sldId id="311" r:id="rId13"/>
    <p:sldId id="271" r:id="rId14"/>
    <p:sldId id="313" r:id="rId15"/>
    <p:sldId id="300" r:id="rId16"/>
    <p:sldId id="312" r:id="rId17"/>
    <p:sldId id="301" r:id="rId18"/>
    <p:sldId id="302" r:id="rId19"/>
    <p:sldId id="314" r:id="rId20"/>
    <p:sldId id="303" r:id="rId21"/>
    <p:sldId id="304" r:id="rId22"/>
    <p:sldId id="317" r:id="rId23"/>
    <p:sldId id="305" r:id="rId24"/>
    <p:sldId id="282" r:id="rId25"/>
    <p:sldId id="306" r:id="rId26"/>
    <p:sldId id="307" r:id="rId27"/>
    <p:sldId id="308" r:id="rId28"/>
    <p:sldId id="318" r:id="rId29"/>
    <p:sldId id="275" r:id="rId30"/>
    <p:sldId id="276" r:id="rId31"/>
    <p:sldId id="277" r:id="rId32"/>
    <p:sldId id="278" r:id="rId33"/>
    <p:sldId id="29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F92F"/>
    <a:srgbClr val="23FB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94660"/>
  </p:normalViewPr>
  <p:slideViewPr>
    <p:cSldViewPr snapToGrid="0">
      <p:cViewPr varScale="1">
        <p:scale>
          <a:sx n="117" d="100"/>
          <a:sy n="117" d="100"/>
        </p:scale>
        <p:origin x="-270"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847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800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91881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39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418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81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886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0478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CF1203-C7F5-420A-BEF8-B76BBC998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537F5FF-4FAF-498B-930B-30389E29A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E599449-949A-4ECC-B96F-3527EB63180C}"/>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8908E0FD-9B68-4608-969D-C0C70C8BB6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0B2B97B-20A1-4182-BB8B-DAF81F4DA19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05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70E24-82BA-403F-8694-42657A6197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129671-0B85-46E5-8C8F-BF4618994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803594-A2F1-46A8-A318-2A9F95C3DE68}"/>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E0626615-732A-49B6-BE48-96C0FD03D1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7382FE2-9725-4E65-8272-985CFBEBEE2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7311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9D6EF-EE29-43C3-84FF-4731793E9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5A4E903-7B13-42CF-AC71-B6A24DA63F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4D76DD1-BC74-4ED4-9C0B-950C392CBD5F}"/>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DE4B7105-B47A-489C-A997-853E112A6E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CBBF944-50E2-4737-8433-B64E1B10963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077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746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045AA-0579-4468-937B-46B245FE1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38C14A-0D30-453B-81AB-929B610C5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BA1903-4DEE-4AA5-9782-53830BE46F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8A9A181-A638-4FBE-B6E5-3595A6D36A1C}"/>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a:extLst>
              <a:ext uri="{FF2B5EF4-FFF2-40B4-BE49-F238E27FC236}">
                <a16:creationId xmlns:a16="http://schemas.microsoft.com/office/drawing/2014/main" xmlns="" id="{ADCD52CA-6F38-4183-A5C9-5E26D5B00B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E142854F-DF1E-4A6B-9E7D-B54D36802DC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896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EA36E7-C3B2-4C7D-970E-5D2D568409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535078-2E38-4340-AAE9-BD182427E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635462D-2A4F-4E46-8D1F-42CBD0A7F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7D29B9E-D63B-45A9-8E83-7ED72E681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44FB441-7689-4257-AAA3-95DB68439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A87A2D0-CA5B-483E-A8D6-BA26DE803AB8}"/>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8" name="Footer Placeholder 7">
            <a:extLst>
              <a:ext uri="{FF2B5EF4-FFF2-40B4-BE49-F238E27FC236}">
                <a16:creationId xmlns:a16="http://schemas.microsoft.com/office/drawing/2014/main" xmlns="" id="{3A201F9E-F3C4-4205-A1BD-46AF8D132D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7EEE266-87F0-477A-898C-F15BB17CCD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15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A9A1F-5C24-4F92-81EB-1A93E474A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894A254-8BFA-4AFA-98FE-9FDF73035F05}"/>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4" name="Footer Placeholder 3">
            <a:extLst>
              <a:ext uri="{FF2B5EF4-FFF2-40B4-BE49-F238E27FC236}">
                <a16:creationId xmlns:a16="http://schemas.microsoft.com/office/drawing/2014/main" xmlns="" id="{05E6C9CA-64F9-4CA5-A90E-D8388757D2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26173278-40C0-4409-B604-CC3DA629395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022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85ABC2-C1B2-4AC7-A4CD-E0D5187FEB8E}"/>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3" name="Footer Placeholder 2">
            <a:extLst>
              <a:ext uri="{FF2B5EF4-FFF2-40B4-BE49-F238E27FC236}">
                <a16:creationId xmlns:a16="http://schemas.microsoft.com/office/drawing/2014/main" xmlns="" id="{80A11192-5088-46AE-BDA7-6D3975C905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10BF6F5-281F-427B-92BE-76B901854D8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86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7363D8-A6FE-4328-A2AC-4116AD434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920824B-AFC0-43A8-8285-74BCDDEEC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62E9E43-BC19-4D84-9BDC-673C59ADB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443F80-300F-4E79-83DB-CDE70A3F1B37}"/>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a:extLst>
              <a:ext uri="{FF2B5EF4-FFF2-40B4-BE49-F238E27FC236}">
                <a16:creationId xmlns:a16="http://schemas.microsoft.com/office/drawing/2014/main" xmlns="" id="{702C9C10-8773-445D-A2BD-903BBB8175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A052A58B-1503-4869-86D6-D3A581F3C81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673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7D4B-AA4E-42C7-9A23-03DE76125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42D4A1-4857-4776-BAE0-44773FD35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282221D-1673-40E6-A23B-CFA8681B7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568988-EB7D-40C3-919F-141EE702B065}"/>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a:extLst>
              <a:ext uri="{FF2B5EF4-FFF2-40B4-BE49-F238E27FC236}">
                <a16:creationId xmlns:a16="http://schemas.microsoft.com/office/drawing/2014/main" xmlns="" id="{A33BA708-F104-45E2-B88A-038EB1440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B631FF7-02A0-4A96-9419-7CB8F004612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2453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28520-A3F5-4391-86D6-A1ECCDA22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D374F-BAFA-4172-B0D4-0FB94FA3C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13B820-3A7B-49B3-A246-40B6DF85D50A}"/>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B0017541-AEE4-4508-87D1-BCF4004C9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50E3013-695E-4B98-903F-469C1BB1E4E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8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630C57-6D47-4B70-86D9-26A31065F2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3C8F488-248D-4F39-98B5-D1C67AADA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5FADFE-210E-4B23-842E-3E661E52C153}"/>
              </a:ext>
            </a:extLst>
          </p:cNvPr>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4B68CB50-D505-457D-B338-BBD1C32C57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DD2F880-ABC0-4F82-B232-2B87FA35E3C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52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932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895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768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132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6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29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251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0970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6C05E9-CF45-47A9-B712-061AC3A90E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E96904A-E477-40DE-90D8-337708D93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908265-66C5-4EF4-8543-3EBCC4547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10/1/2024</a:t>
            </a:fld>
            <a:endParaRPr lang="en-US" dirty="0"/>
          </a:p>
        </p:txBody>
      </p:sp>
      <p:sp>
        <p:nvSpPr>
          <p:cNvPr id="5" name="Footer Placeholder 4">
            <a:extLst>
              <a:ext uri="{FF2B5EF4-FFF2-40B4-BE49-F238E27FC236}">
                <a16:creationId xmlns:a16="http://schemas.microsoft.com/office/drawing/2014/main" xmlns="" id="{E2CBC753-2354-49F7-B086-43C6DE3D9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C07BA749-F1C5-4B74-B6D1-CB946D2B3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05422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14_th%C3%A1ng_7" TargetMode="External"/><Relationship Id="rId2" Type="http://schemas.openxmlformats.org/officeDocument/2006/relationships/hyperlink" Target="https://vi.wikipedia.org/w/index.php?title=Qu%E1%BB%91c_kh%C3%A1nh_Ph%C3%A1p&amp;action=edit&amp;redlink=1" TargetMode="Externa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9186" y="207934"/>
            <a:ext cx="11729545" cy="3025595"/>
          </a:xfrm>
        </p:spPr>
        <p:txBody>
          <a:bodyPr>
            <a:normAutofit/>
          </a:bodyPr>
          <a:lstStyle/>
          <a:p>
            <a:r>
              <a:rPr lang="en-US" sz="4400" b="1" dirty="0">
                <a:solidFill>
                  <a:schemeClr val="accent1"/>
                </a:solidFill>
                <a:latin typeface="Times New Roman" panose="02020603050405020304" pitchFamily="18" charset="0"/>
                <a:cs typeface="Times New Roman" panose="02020603050405020304" pitchFamily="18" charset="0"/>
              </a:rPr>
              <a:t>BÀI 1: </a:t>
            </a:r>
            <a:r>
              <a:rPr lang="en-US" sz="4400" b="1" dirty="0">
                <a:latin typeface="Times New Roman" panose="02020603050405020304" pitchFamily="18" charset="0"/>
                <a:cs typeface="Times New Roman" panose="02020603050405020304" pitchFamily="18" charset="0"/>
              </a:rPr>
              <a:t/>
            </a:r>
            <a:br>
              <a:rPr lang="en-US" sz="4400" b="1" dirty="0">
                <a:latin typeface="Times New Roman" panose="02020603050405020304" pitchFamily="18" charset="0"/>
                <a:cs typeface="Times New Roman" panose="02020603050405020304" pitchFamily="18" charset="0"/>
              </a:rPr>
            </a:br>
            <a:r>
              <a:rPr lang="en-US" sz="4400" b="1" dirty="0">
                <a:solidFill>
                  <a:srgbClr val="FF0000"/>
                </a:solidFill>
                <a:latin typeface="Times New Roman" panose="02020603050405020304" pitchFamily="18" charset="0"/>
                <a:cs typeface="Times New Roman" panose="02020603050405020304" pitchFamily="18" charset="0"/>
              </a:rPr>
              <a:t>LỊCH SỬ,TRUYỀN THỐNG CỦA LỰC LƯỢNG VŨ TRANG NHÂN DÂN VIỆT NAM</a:t>
            </a:r>
          </a:p>
        </p:txBody>
      </p:sp>
      <p:sp>
        <p:nvSpPr>
          <p:cNvPr id="5" name="Title 1"/>
          <p:cNvSpPr txBox="1">
            <a:spLocks/>
          </p:cNvSpPr>
          <p:nvPr/>
        </p:nvSpPr>
        <p:spPr>
          <a:xfrm>
            <a:off x="5559049" y="5423339"/>
            <a:ext cx="5864773" cy="87189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Trường</a:t>
            </a:r>
            <a:r>
              <a:rPr lang="en-US" sz="3200" b="1" dirty="0">
                <a:solidFill>
                  <a:schemeClr val="accent1"/>
                </a:solidFill>
                <a:latin typeface="Times New Roman" panose="02020603050405020304" pitchFamily="18" charset="0"/>
                <a:cs typeface="Times New Roman" panose="02020603050405020304" pitchFamily="18" charset="0"/>
              </a:rPr>
              <a:t>: THPT </a:t>
            </a:r>
            <a:r>
              <a:rPr lang="en-US" sz="3200" b="1" dirty="0" err="1">
                <a:solidFill>
                  <a:schemeClr val="accent1"/>
                </a:solidFill>
                <a:latin typeface="Times New Roman" panose="02020603050405020304" pitchFamily="18" charset="0"/>
                <a:cs typeface="Times New Roman" panose="02020603050405020304" pitchFamily="18" charset="0"/>
              </a:rPr>
              <a:t>Lạng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Giang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Số</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smtClean="0">
                <a:solidFill>
                  <a:schemeClr val="accent1"/>
                </a:solidFill>
                <a:latin typeface="Times New Roman" panose="02020603050405020304" pitchFamily="18" charset="0"/>
                <a:cs typeface="Times New Roman" panose="02020603050405020304" pitchFamily="18" charset="0"/>
              </a:rPr>
              <a:t>2</a:t>
            </a:r>
            <a:endParaRPr lang="en-US" sz="3200" b="1" dirty="0">
              <a:solidFill>
                <a:schemeClr val="accent1"/>
              </a:solidFill>
              <a:latin typeface="Times New Roman" panose="02020603050405020304" pitchFamily="18" charset="0"/>
              <a:cs typeface="Times New Roman" panose="02020603050405020304" pitchFamily="18" charset="0"/>
            </a:endParaRPr>
          </a:p>
          <a:p>
            <a:r>
              <a:rPr lang="en-US" sz="3200" b="1" dirty="0">
                <a:solidFill>
                  <a:schemeClr val="accent1"/>
                </a:solidFill>
                <a:latin typeface="Times New Roman" panose="02020603050405020304" pitchFamily="18" charset="0"/>
                <a:cs typeface="Times New Roman" panose="02020603050405020304" pitchFamily="18" charset="0"/>
              </a:rPr>
              <a:t>GV: </a:t>
            </a:r>
            <a:r>
              <a:rPr lang="en-US" sz="3200" b="1" dirty="0" err="1" smtClean="0">
                <a:solidFill>
                  <a:schemeClr val="accent1"/>
                </a:solidFill>
                <a:latin typeface="Times New Roman" panose="02020603050405020304" pitchFamily="18" charset="0"/>
                <a:cs typeface="Times New Roman" panose="02020603050405020304" pitchFamily="18" charset="0"/>
              </a:rPr>
              <a:t>Vũ</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Thị</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Hồng</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Nhung</a:t>
            </a:r>
            <a:endParaRPr lang="en-US" sz="32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770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970" y="34746"/>
            <a:ext cx="8387255"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b="1" dirty="0">
                <a:solidFill>
                  <a:srgbClr val="7030A0"/>
                </a:solidFill>
                <a:latin typeface="Times New Roman" panose="02020603050405020304" pitchFamily="18" charset="0"/>
                <a:cs typeface="Times New Roman" panose="02020603050405020304" pitchFamily="18" charset="0"/>
              </a:rPr>
              <a:t>3. </a:t>
            </a:r>
            <a:r>
              <a:rPr lang="en-US" sz="3400" b="1" dirty="0" err="1">
                <a:solidFill>
                  <a:srgbClr val="7030A0"/>
                </a:solidFill>
                <a:latin typeface="Times New Roman" panose="02020603050405020304" pitchFamily="18" charset="0"/>
                <a:cs typeface="Times New Roman" panose="02020603050405020304" pitchFamily="18" charset="0"/>
              </a:rPr>
              <a:t>Truyền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thống</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Quân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đội</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nhân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dân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Việt</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nam</a:t>
            </a:r>
            <a:endParaRPr lang="en-US" sz="3400" b="1" dirty="0">
              <a:solidFill>
                <a:srgbClr val="7030A0"/>
              </a:solidFill>
              <a:latin typeface="Times New Roman" panose="02020603050405020304" pitchFamily="18" charset="0"/>
              <a:cs typeface="Times New Roman" panose="02020603050405020304" pitchFamily="18" charset="0"/>
            </a:endParaRPr>
          </a:p>
        </p:txBody>
      </p:sp>
      <p:pic>
        <p:nvPicPr>
          <p:cNvPr id="7170" name="Picture 2" descr="E:\quanng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0" y="709449"/>
            <a:ext cx="6026223" cy="296391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01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192" y="709449"/>
            <a:ext cx="6153807" cy="2963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2-chien si quan doan 3 doc sach o thu vi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0" y="3673366"/>
            <a:ext cx="6026222" cy="318463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E:\24163_369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192" y="3673366"/>
            <a:ext cx="6153808" cy="318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37008" y="85725"/>
            <a:ext cx="9338068" cy="891737"/>
          </a:xfrm>
        </p:spPr>
        <p:txBody>
          <a:bodyPr>
            <a:normAutofit/>
          </a:bodyPr>
          <a:lstStyle/>
          <a:p>
            <a:r>
              <a:rPr lang="en-US" sz="25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II. </a:t>
            </a:r>
            <a:r>
              <a:rPr lang="en-US" sz="2500" b="1" u="sng" dirty="0">
                <a:solidFill>
                  <a:srgbClr val="FF0000"/>
                </a:solidFill>
                <a:latin typeface="Times New Roman" panose="02020603050405020304" pitchFamily="18" charset="0"/>
                <a:cs typeface="Times New Roman" panose="02020603050405020304" pitchFamily="18" charset="0"/>
              </a:rPr>
              <a:t>LỊCH SỬ, BẢN CHẤT, TRUYỀN THỐNG CỦA  CÔNG AN  </a:t>
            </a:r>
            <a:br>
              <a:rPr lang="en-US" sz="2500" b="1" u="sng" dirty="0">
                <a:solidFill>
                  <a:srgbClr val="FF0000"/>
                </a:solidFill>
                <a:latin typeface="Times New Roman" panose="02020603050405020304" pitchFamily="18" charset="0"/>
                <a:cs typeface="Times New Roman" panose="02020603050405020304" pitchFamily="18" charset="0"/>
              </a:rPr>
            </a:br>
            <a:r>
              <a:rPr lang="en-US" sz="2500" b="1" u="sng" dirty="0">
                <a:solidFill>
                  <a:srgbClr val="FF0000"/>
                </a:solidFill>
                <a:latin typeface="Times New Roman" panose="02020603050405020304" pitchFamily="18" charset="0"/>
                <a:cs typeface="Times New Roman" panose="02020603050405020304" pitchFamily="18" charset="0"/>
              </a:rPr>
              <a:t>NHÂN DÂN VIỆT NAM</a:t>
            </a:r>
            <a:endParaRPr lang="en-US" sz="25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0" y="933371"/>
            <a:ext cx="8387255"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solidFill>
                  <a:srgbClr val="7030A0"/>
                </a:solidFill>
                <a:latin typeface="Times New Roman" panose="02020603050405020304" pitchFamily="18" charset="0"/>
                <a:cs typeface="Times New Roman" panose="02020603050405020304" pitchFamily="18" charset="0"/>
              </a:rPr>
              <a:t>1.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Công</a:t>
            </a:r>
            <a:r>
              <a:rPr lang="en-US" sz="2800" dirty="0">
                <a:solidFill>
                  <a:srgbClr val="7030A0"/>
                </a:solidFill>
                <a:latin typeface="Times New Roman" panose="02020603050405020304" pitchFamily="18" charset="0"/>
                <a:cs typeface="Times New Roman" panose="02020603050405020304" pitchFamily="18" charset="0"/>
              </a:rPr>
              <a:t> an </a:t>
            </a:r>
            <a:r>
              <a:rPr lang="en-US" sz="2800" dirty="0" err="1">
                <a:solidFill>
                  <a:srgbClr val="7030A0"/>
                </a:solidFill>
                <a:latin typeface="Times New Roman" panose="02020603050405020304" pitchFamily="18" charset="0"/>
                <a:cs typeface="Times New Roman" panose="02020603050405020304" pitchFamily="18" charset="0"/>
              </a:rPr>
              <a:t>nhân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nam</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126124" y="1480935"/>
            <a:ext cx="8387255" cy="4936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1930 - 1945:</a:t>
            </a:r>
          </a:p>
        </p:txBody>
      </p:sp>
      <p:sp>
        <p:nvSpPr>
          <p:cNvPr id="10" name="Content Placeholder 2"/>
          <p:cNvSpPr>
            <a:spLocks noGrp="1"/>
          </p:cNvSpPr>
          <p:nvPr>
            <p:ph idx="1"/>
          </p:nvPr>
        </p:nvSpPr>
        <p:spPr>
          <a:xfrm>
            <a:off x="63061" y="1974574"/>
            <a:ext cx="7821981" cy="4814053"/>
          </a:xfrm>
        </p:spPr>
        <p:txBody>
          <a:bodyPr>
            <a:noAutofit/>
          </a:bodyPr>
          <a:lstStyle/>
          <a:p>
            <a:pPr marL="0" indent="0">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ác</a:t>
            </a:r>
            <a:r>
              <a:rPr lang="en-US" sz="2200" dirty="0">
                <a:latin typeface="Times New Roman" panose="02020603050405020304" pitchFamily="18" charset="0"/>
                <a:cs typeface="Times New Roman" panose="02020603050405020304" pitchFamily="18" charset="0"/>
              </a:rPr>
              <a:t>. =&gt;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CAND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khởi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DCCH (2/9/1945)</a:t>
            </a:r>
          </a:p>
          <a:p>
            <a:pPr marL="0" indent="0">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chặn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CM. </a:t>
            </a:r>
          </a:p>
          <a:p>
            <a:pPr marL="0" indent="0">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19/8/1945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an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Bắc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Ở Nam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tỉnh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a:t>
            </a:r>
          </a:p>
        </p:txBody>
      </p:sp>
      <p:pic>
        <p:nvPicPr>
          <p:cNvPr id="11" name="Picture 3" descr="E:\CONG 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8165" y="3810343"/>
            <a:ext cx="4403835" cy="30476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FF6491F-8762-48E4-8260-65D290B21286}"/>
              </a:ext>
            </a:extLst>
          </p:cNvPr>
          <p:cNvPicPr>
            <a:picLocks noChangeAspect="1"/>
          </p:cNvPicPr>
          <p:nvPr/>
        </p:nvPicPr>
        <p:blipFill>
          <a:blip r:embed="rId3"/>
          <a:stretch>
            <a:fillRect/>
          </a:stretch>
        </p:blipFill>
        <p:spPr>
          <a:xfrm>
            <a:off x="7788165" y="531593"/>
            <a:ext cx="4340774" cy="3181989"/>
          </a:xfrm>
          <a:prstGeom prst="rect">
            <a:avLst/>
          </a:prstGeom>
        </p:spPr>
      </p:pic>
    </p:spTree>
    <p:extLst>
      <p:ext uri="{BB962C8B-B14F-4D97-AF65-F5344CB8AC3E}">
        <p14:creationId xmlns:p14="http://schemas.microsoft.com/office/powerpoint/2010/main" val="832049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arn(inVertic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arn(inVertic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arn(inVertical)">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barn(inVertical)">
                                      <p:cBhvr>
                                        <p:cTn id="42" dur="500"/>
                                        <p:tgtEl>
                                          <p:spTgt spid="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Effect transition="in" filter="barn(inVertical)">
                                      <p:cBhvr>
                                        <p:cTn id="47" dur="500"/>
                                        <p:tgtEl>
                                          <p:spTgt spid="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animEffect transition="in" filter="barn(inVertical)">
                                      <p:cBhvr>
                                        <p:cTn id="5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13798B-1CC7-4BFB-8329-207A0569830D}"/>
              </a:ext>
            </a:extLst>
          </p:cNvPr>
          <p:cNvSpPr>
            <a:spLocks noGrp="1"/>
          </p:cNvSpPr>
          <p:nvPr>
            <p:ph type="title"/>
          </p:nvPr>
        </p:nvSpPr>
        <p:spPr>
          <a:xfrm>
            <a:off x="145773" y="145774"/>
            <a:ext cx="9409043" cy="439751"/>
          </a:xfrm>
        </p:spPr>
        <p:txBody>
          <a:bodyPr>
            <a:normAutofit fontScale="90000"/>
          </a:bodyPr>
          <a:lstStyle/>
          <a:p>
            <a:r>
              <a:rPr lang="en-US" sz="3100" dirty="0">
                <a:latin typeface="Times New Roman" panose="02020603050405020304" pitchFamily="18" charset="0"/>
                <a:cs typeface="Times New Roman" panose="02020603050405020304" pitchFamily="18" charset="0"/>
              </a:rPr>
              <a:t>b). </a:t>
            </a:r>
            <a:r>
              <a:rPr lang="en-US" sz="3100" dirty="0" err="1">
                <a:latin typeface="Times New Roman" panose="02020603050405020304" pitchFamily="18" charset="0"/>
                <a:cs typeface="Times New Roman" panose="02020603050405020304" pitchFamily="18" charset="0"/>
              </a:rPr>
              <a:t>Trong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kháng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chiến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chống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thực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dân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Pháp</a:t>
            </a:r>
            <a:r>
              <a:rPr lang="en-US" sz="3100" dirty="0">
                <a:latin typeface="Times New Roman" panose="02020603050405020304" pitchFamily="18" charset="0"/>
                <a:cs typeface="Times New Roman" panose="02020603050405020304" pitchFamily="18" charset="0"/>
              </a:rPr>
              <a:t> 9/1945 -  1954</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BA550CBC-80C3-4B0C-B7A4-2CF03A53880C}"/>
              </a:ext>
            </a:extLst>
          </p:cNvPr>
          <p:cNvSpPr>
            <a:spLocks noGrp="1"/>
          </p:cNvSpPr>
          <p:nvPr>
            <p:ph idx="1"/>
          </p:nvPr>
        </p:nvSpPr>
        <p:spPr>
          <a:xfrm>
            <a:off x="279768" y="702365"/>
            <a:ext cx="6418376" cy="6009861"/>
          </a:xfrm>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- 1946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23-SL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1947, </a:t>
            </a:r>
            <a:r>
              <a:rPr lang="en-US" sz="2000" dirty="0" err="1">
                <a:latin typeface="Times New Roman" panose="02020603050405020304" pitchFamily="18" charset="0"/>
                <a:cs typeface="Times New Roman" panose="02020603050405020304" pitchFamily="18" charset="0"/>
              </a:rPr>
              <a:t>nha</a:t>
            </a:r>
            <a:r>
              <a:rPr lang="en-US" sz="2000" dirty="0">
                <a:latin typeface="Times New Roman" panose="02020603050405020304" pitchFamily="18" charset="0"/>
                <a:cs typeface="Times New Roman" panose="02020603050405020304" pitchFamily="18" charset="0"/>
              </a:rPr>
              <a:t> CATW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28/2/1950,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a:t>
            </a:r>
            <a:r>
              <a:rPr lang="en-US" sz="2000" dirty="0">
                <a:latin typeface="Times New Roman" panose="02020603050405020304" pitchFamily="18" charset="0"/>
                <a:cs typeface="Times New Roman" panose="02020603050405020304" pitchFamily="18" charset="0"/>
              </a:rPr>
              <a:t> CA</a:t>
            </a:r>
          </a:p>
          <a:p>
            <a:pPr marL="0" indent="0">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CAND: </a:t>
            </a:r>
          </a:p>
          <a:p>
            <a:pPr marL="0" indent="0">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CAND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7 </a:t>
            </a:r>
            <a:r>
              <a:rPr lang="en-US" dirty="0" err="1">
                <a:latin typeface="Times New Roman" panose="02020603050405020304" pitchFamily="18" charset="0"/>
                <a:cs typeface="Times New Roman" panose="02020603050405020304" pitchFamily="18" charset="0"/>
              </a:rPr>
              <a:t>pố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Ôn</a:t>
            </a:r>
            <a:r>
              <a:rPr lang="en-US" dirty="0">
                <a:latin typeface="Times New Roman" panose="02020603050405020304" pitchFamily="18" charset="0"/>
                <a:cs typeface="Times New Roman" panose="02020603050405020304" pitchFamily="18" charset="0"/>
              </a:rPr>
              <a:t> Nh</a:t>
            </a:r>
            <a:r>
              <a:rPr lang="vi-VN" dirty="0">
                <a:latin typeface="Times New Roman" panose="02020603050405020304" pitchFamily="18" charset="0"/>
                <a:cs typeface="Times New Roman" panose="02020603050405020304" pitchFamily="18" charset="0"/>
              </a:rPr>
              <a: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Hầu</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âm mưu câu kết của Đại Việt và Việt Nam Quốc dân Đảng với quân đội Pháp. Âm mưu của hai đảng này nhằm khi quân Pháp diễu binh mừng </a:t>
            </a:r>
            <a:r>
              <a:rPr lang="vi-VN" dirty="0">
                <a:latin typeface="Times New Roman" panose="02020603050405020304" pitchFamily="18" charset="0"/>
                <a:cs typeface="Times New Roman" panose="02020603050405020304" pitchFamily="18" charset="0"/>
                <a:hlinkClick r:id="rId2" tooltip="Quốc khánh Pháp (trang không tồn tại)"/>
              </a:rPr>
              <a:t>Quốc khánh Pháp</a:t>
            </a:r>
            <a:r>
              <a:rPr lang="vi-VN" dirty="0">
                <a:latin typeface="Times New Roman" panose="02020603050405020304" pitchFamily="18" charset="0"/>
                <a:cs typeface="Times New Roman" panose="02020603050405020304" pitchFamily="18" charset="0"/>
              </a:rPr>
              <a:t> ngày </a:t>
            </a:r>
            <a:r>
              <a:rPr lang="vi-VN" dirty="0">
                <a:latin typeface="Times New Roman" panose="02020603050405020304" pitchFamily="18" charset="0"/>
                <a:cs typeface="Times New Roman" panose="02020603050405020304" pitchFamily="18" charset="0"/>
                <a:hlinkClick r:id="rId3" tooltip="14 tháng 7"/>
              </a:rPr>
              <a:t>14 tháng 7</a:t>
            </a:r>
            <a:r>
              <a:rPr lang="vi-VN" dirty="0">
                <a:latin typeface="Times New Roman" panose="02020603050405020304" pitchFamily="18" charset="0"/>
                <a:cs typeface="Times New Roman" panose="02020603050405020304" pitchFamily="18" charset="0"/>
              </a:rPr>
              <a:t>, sẽ ném lựu đạn vào đoàn lính da đen duyệt binh, sau đó Pháp sẽ vu cho chính quyền Việt Nam tấn công quân Pháp, tạo cớ cho Pháp bao vây các cơ quan trung ương, bắt cán bộ lãnh đạo và nhân viên chính phủ, lật đổ chính phủ Việt Nam Dân chủ Cộng hòa, nhân dịp đó Đại Việt và Quốc dân Đảng sẽ tuyên bố đảo chính, lập chính phủ mới</a:t>
            </a:r>
            <a:r>
              <a:rPr lang="en-US"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6E9F90C9-E532-4E55-915D-F49F6FAB7314}"/>
              </a:ext>
            </a:extLst>
          </p:cNvPr>
          <p:cNvPicPr>
            <a:picLocks noChangeAspect="1"/>
          </p:cNvPicPr>
          <p:nvPr/>
        </p:nvPicPr>
        <p:blipFill>
          <a:blip r:embed="rId4"/>
          <a:stretch>
            <a:fillRect/>
          </a:stretch>
        </p:blipFill>
        <p:spPr>
          <a:xfrm>
            <a:off x="6698144" y="702365"/>
            <a:ext cx="5403368" cy="2914650"/>
          </a:xfrm>
          <a:prstGeom prst="rect">
            <a:avLst/>
          </a:prstGeom>
        </p:spPr>
      </p:pic>
      <p:pic>
        <p:nvPicPr>
          <p:cNvPr id="7" name="Picture 6">
            <a:extLst>
              <a:ext uri="{FF2B5EF4-FFF2-40B4-BE49-F238E27FC236}">
                <a16:creationId xmlns:a16="http://schemas.microsoft.com/office/drawing/2014/main" xmlns="" id="{865D568A-D6EE-4233-B315-E70CAB3CAB47}"/>
              </a:ext>
            </a:extLst>
          </p:cNvPr>
          <p:cNvPicPr>
            <a:picLocks noChangeAspect="1"/>
          </p:cNvPicPr>
          <p:nvPr/>
        </p:nvPicPr>
        <p:blipFill>
          <a:blip r:embed="rId5"/>
          <a:stretch>
            <a:fillRect/>
          </a:stretch>
        </p:blipFill>
        <p:spPr>
          <a:xfrm>
            <a:off x="6698144" y="3733855"/>
            <a:ext cx="5493856" cy="2749826"/>
          </a:xfrm>
          <a:prstGeom prst="rect">
            <a:avLst/>
          </a:prstGeom>
        </p:spPr>
      </p:pic>
    </p:spTree>
    <p:extLst>
      <p:ext uri="{BB962C8B-B14F-4D97-AF65-F5344CB8AC3E}">
        <p14:creationId xmlns:p14="http://schemas.microsoft.com/office/powerpoint/2010/main" val="398502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6270"/>
            <a:ext cx="8907517" cy="67470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latin typeface="Times New Roman" panose="02020603050405020304" pitchFamily="18" charset="0"/>
                <a:cs typeface="Times New Roman" panose="02020603050405020304" pitchFamily="18" charset="0"/>
              </a:rPr>
              <a:t>b).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thực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Pháp</a:t>
            </a:r>
            <a:r>
              <a:rPr lang="en-US" sz="3400" dirty="0">
                <a:latin typeface="Times New Roman" panose="02020603050405020304" pitchFamily="18" charset="0"/>
                <a:cs typeface="Times New Roman" panose="02020603050405020304" pitchFamily="18" charset="0"/>
              </a:rPr>
              <a:t> 9/1945 -  1954</a:t>
            </a:r>
          </a:p>
        </p:txBody>
      </p:sp>
      <p:pic>
        <p:nvPicPr>
          <p:cNvPr id="8194" name="Picture 2" descr="E:\20150722162447700_sequence-01still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74" y="525515"/>
            <a:ext cx="5956081" cy="311631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254" y="509749"/>
            <a:ext cx="6090745" cy="311631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 y="3678624"/>
            <a:ext cx="8907517" cy="67470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latin typeface="Times New Roman" panose="02020603050405020304" pitchFamily="18" charset="0"/>
                <a:cs typeface="Times New Roman" panose="02020603050405020304" pitchFamily="18" charset="0"/>
              </a:rPr>
              <a:t>c).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Mỹ</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cứu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nước</a:t>
            </a:r>
            <a:r>
              <a:rPr lang="en-US" sz="3400" dirty="0">
                <a:latin typeface="Times New Roman" panose="02020603050405020304" pitchFamily="18" charset="0"/>
                <a:cs typeface="Times New Roman" panose="02020603050405020304" pitchFamily="18" charset="0"/>
              </a:rPr>
              <a:t> 1954 -  1975</a:t>
            </a:r>
          </a:p>
        </p:txBody>
      </p:sp>
      <p:pic>
        <p:nvPicPr>
          <p:cNvPr id="8196" name="Picture 4" descr="E:\bo-truong24-4-2015-2_497_298_4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74" y="4120058"/>
            <a:ext cx="595608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E:\thumb_660_ANTT TP HCM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255" y="4120058"/>
            <a:ext cx="6090745" cy="274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707D40-A798-44C5-9186-1F1BF3600A4C}"/>
              </a:ext>
            </a:extLst>
          </p:cNvPr>
          <p:cNvSpPr>
            <a:spLocks noGrp="1"/>
          </p:cNvSpPr>
          <p:nvPr>
            <p:ph type="title"/>
          </p:nvPr>
        </p:nvSpPr>
        <p:spPr>
          <a:xfrm>
            <a:off x="132522" y="111223"/>
            <a:ext cx="9925877" cy="604602"/>
          </a:xfrm>
        </p:spPr>
        <p:txBody>
          <a:bodyPr>
            <a:normAutofit fontScale="90000"/>
          </a:bodyPr>
          <a:lstStyle/>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1954 -  1975</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FC9DC05F-A8E8-41E6-A94A-4AFB3D73E870}"/>
              </a:ext>
            </a:extLst>
          </p:cNvPr>
          <p:cNvSpPr>
            <a:spLocks noGrp="1"/>
          </p:cNvSpPr>
          <p:nvPr>
            <p:ph idx="1"/>
          </p:nvPr>
        </p:nvSpPr>
        <p:spPr>
          <a:xfrm>
            <a:off x="697211" y="1163693"/>
            <a:ext cx="4398249" cy="5131090"/>
          </a:xfrm>
        </p:spPr>
        <p:txBody>
          <a:bodyPr>
            <a:noAutofit/>
          </a:bodyPr>
          <a:lstStyle/>
          <a:p>
            <a:r>
              <a:rPr lang="en-US" sz="2800" dirty="0"/>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XHCN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MN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a:t>
            </a:r>
            <a:endParaRPr lang="en-US" sz="2800" dirty="0"/>
          </a:p>
        </p:txBody>
      </p:sp>
      <p:pic>
        <p:nvPicPr>
          <p:cNvPr id="6" name="Picture 5">
            <a:extLst>
              <a:ext uri="{FF2B5EF4-FFF2-40B4-BE49-F238E27FC236}">
                <a16:creationId xmlns:a16="http://schemas.microsoft.com/office/drawing/2014/main" xmlns="" id="{8580E2C6-B1BF-4099-A33B-BF6901940F5C}"/>
              </a:ext>
            </a:extLst>
          </p:cNvPr>
          <p:cNvPicPr>
            <a:picLocks noChangeAspect="1"/>
          </p:cNvPicPr>
          <p:nvPr/>
        </p:nvPicPr>
        <p:blipFill>
          <a:blip r:embed="rId2"/>
          <a:stretch>
            <a:fillRect/>
          </a:stretch>
        </p:blipFill>
        <p:spPr>
          <a:xfrm>
            <a:off x="5763822" y="715825"/>
            <a:ext cx="5730967" cy="3054419"/>
          </a:xfrm>
          <a:prstGeom prst="rect">
            <a:avLst/>
          </a:prstGeom>
        </p:spPr>
      </p:pic>
      <p:pic>
        <p:nvPicPr>
          <p:cNvPr id="8" name="Picture 7">
            <a:extLst>
              <a:ext uri="{FF2B5EF4-FFF2-40B4-BE49-F238E27FC236}">
                <a16:creationId xmlns:a16="http://schemas.microsoft.com/office/drawing/2014/main" xmlns="" id="{1B3921C9-3685-43A7-98CE-30BF045DE83C}"/>
              </a:ext>
            </a:extLst>
          </p:cNvPr>
          <p:cNvPicPr>
            <a:picLocks noChangeAspect="1"/>
          </p:cNvPicPr>
          <p:nvPr/>
        </p:nvPicPr>
        <p:blipFill>
          <a:blip r:embed="rId3"/>
          <a:stretch>
            <a:fillRect/>
          </a:stretch>
        </p:blipFill>
        <p:spPr>
          <a:xfrm>
            <a:off x="5763821" y="3909392"/>
            <a:ext cx="5730967" cy="2736574"/>
          </a:xfrm>
          <a:prstGeom prst="rect">
            <a:avLst/>
          </a:prstGeom>
        </p:spPr>
      </p:pic>
    </p:spTree>
    <p:extLst>
      <p:ext uri="{BB962C8B-B14F-4D97-AF65-F5344CB8AC3E}">
        <p14:creationId xmlns:p14="http://schemas.microsoft.com/office/powerpoint/2010/main" val="17691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52398"/>
            <a:ext cx="8907517"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latin typeface="Times New Roman" panose="02020603050405020304" pitchFamily="18" charset="0"/>
                <a:cs typeface="Times New Roman" panose="02020603050405020304" pitchFamily="18" charset="0"/>
              </a:rPr>
              <a:t>d).  </a:t>
            </a:r>
            <a:r>
              <a:rPr lang="en-US" sz="3400" dirty="0" err="1">
                <a:latin typeface="Times New Roman" panose="02020603050405020304" pitchFamily="18" charset="0"/>
                <a:cs typeface="Times New Roman" panose="02020603050405020304" pitchFamily="18" charset="0"/>
              </a:rPr>
              <a:t>Đất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nước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a:t>
            </a:r>
          </a:p>
        </p:txBody>
      </p:sp>
      <p:pic>
        <p:nvPicPr>
          <p:cNvPr id="9218" name="Picture 2" descr="E:\16-01-2020-nam-chac-tinh-hinh-dam-bao-an-ninh-chinh-tri-trat-tu-an-toan-xa-hoi-882D4AF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448"/>
            <a:ext cx="6085490" cy="27274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phong-chong-dien-bien-hoa-bi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490" y="709448"/>
            <a:ext cx="6106510" cy="27274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tải xuống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490" y="3436884"/>
            <a:ext cx="6106509" cy="342111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thumb_660_dbff7c49-9bfb-44c9-a750-c3b2ef937e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36884"/>
            <a:ext cx="6085490" cy="342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ppt_x"/>
                                          </p:val>
                                        </p:tav>
                                        <p:tav tm="100000">
                                          <p:val>
                                            <p:strVal val="#ppt_x"/>
                                          </p:val>
                                        </p:tav>
                                      </p:tavLst>
                                    </p:anim>
                                    <p:anim calcmode="lin" valueType="num">
                                      <p:cBhvr additive="base">
                                        <p:cTn id="13"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219"/>
                                        </p:tgtEl>
                                        <p:attrNameLst>
                                          <p:attrName>style.visibility</p:attrName>
                                        </p:attrNameLst>
                                      </p:cBhvr>
                                      <p:to>
                                        <p:strVal val="visible"/>
                                      </p:to>
                                    </p:set>
                                    <p:anim calcmode="lin" valueType="num">
                                      <p:cBhvr additive="base">
                                        <p:cTn id="18" dur="500" fill="hold"/>
                                        <p:tgtEl>
                                          <p:spTgt spid="9219"/>
                                        </p:tgtEl>
                                        <p:attrNameLst>
                                          <p:attrName>ppt_x</p:attrName>
                                        </p:attrNameLst>
                                      </p:cBhvr>
                                      <p:tavLst>
                                        <p:tav tm="0">
                                          <p:val>
                                            <p:strVal val="#ppt_x"/>
                                          </p:val>
                                        </p:tav>
                                        <p:tav tm="100000">
                                          <p:val>
                                            <p:strVal val="#ppt_x"/>
                                          </p:val>
                                        </p:tav>
                                      </p:tavLst>
                                    </p:anim>
                                    <p:anim calcmode="lin" valueType="num">
                                      <p:cBhvr additive="base">
                                        <p:cTn id="19"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221"/>
                                        </p:tgtEl>
                                        <p:attrNameLst>
                                          <p:attrName>style.visibility</p:attrName>
                                        </p:attrNameLst>
                                      </p:cBhvr>
                                      <p:to>
                                        <p:strVal val="visible"/>
                                      </p:to>
                                    </p:set>
                                    <p:anim calcmode="lin" valueType="num">
                                      <p:cBhvr additive="base">
                                        <p:cTn id="24" dur="500" fill="hold"/>
                                        <p:tgtEl>
                                          <p:spTgt spid="9221"/>
                                        </p:tgtEl>
                                        <p:attrNameLst>
                                          <p:attrName>ppt_x</p:attrName>
                                        </p:attrNameLst>
                                      </p:cBhvr>
                                      <p:tavLst>
                                        <p:tav tm="0">
                                          <p:val>
                                            <p:strVal val="#ppt_x"/>
                                          </p:val>
                                        </p:tav>
                                        <p:tav tm="100000">
                                          <p:val>
                                            <p:strVal val="#ppt_x"/>
                                          </p:val>
                                        </p:tav>
                                      </p:tavLst>
                                    </p:anim>
                                    <p:anim calcmode="lin" valueType="num">
                                      <p:cBhvr additive="base">
                                        <p:cTn id="25"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6634" y="3215"/>
            <a:ext cx="8387255"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solidFill>
                  <a:srgbClr val="7030A0"/>
                </a:solidFill>
                <a:latin typeface="Times New Roman" panose="02020603050405020304" pitchFamily="18" charset="0"/>
                <a:cs typeface="Times New Roman" panose="02020603050405020304" pitchFamily="18" charset="0"/>
              </a:rPr>
              <a:t>2. Bản chất của Công an nhân dân Việt nam</a:t>
            </a:r>
            <a:endParaRPr lang="en-US" sz="3400" dirty="0">
              <a:solidFill>
                <a:srgbClr val="7030A0"/>
              </a:solidFill>
              <a:latin typeface="Times New Roman" panose="02020603050405020304" pitchFamily="18" charset="0"/>
              <a:cs typeface="Times New Roman" panose="02020603050405020304" pitchFamily="18" charset="0"/>
            </a:endParaRPr>
          </a:p>
        </p:txBody>
      </p:sp>
      <p:pic>
        <p:nvPicPr>
          <p:cNvPr id="1026" name="Picture 2" descr="E:\tải xuống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34" y="677918"/>
            <a:ext cx="6026862" cy="30269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TBT1-5097-1622788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25" y="3704897"/>
            <a:ext cx="6057571" cy="3042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496" y="677918"/>
            <a:ext cx="6028504" cy="302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E:\CA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495" y="3642163"/>
            <a:ext cx="5975951" cy="310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A0BD1D9-B05C-479B-B3D5-9F872975B550}"/>
              </a:ext>
            </a:extLst>
          </p:cNvPr>
          <p:cNvSpPr>
            <a:spLocks noGrp="1"/>
          </p:cNvSpPr>
          <p:nvPr>
            <p:ph idx="1"/>
          </p:nvPr>
        </p:nvSpPr>
        <p:spPr>
          <a:xfrm>
            <a:off x="756847" y="1007650"/>
            <a:ext cx="8596668" cy="3880773"/>
          </a:xfrm>
        </p:spPr>
        <p:txBody>
          <a:bodyPr>
            <a:normAutofit/>
          </a:bodyPr>
          <a:lstStyle/>
          <a:p>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CAND: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d</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VN.</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33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970" y="34746"/>
            <a:ext cx="8611768"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solidFill>
                  <a:srgbClr val="7030A0"/>
                </a:solidFill>
                <a:latin typeface="Times New Roman" panose="02020603050405020304" pitchFamily="18" charset="0"/>
                <a:cs typeface="Times New Roman" panose="02020603050405020304" pitchFamily="18" charset="0"/>
              </a:rPr>
              <a:t>3. </a:t>
            </a:r>
            <a:r>
              <a:rPr lang="en-US" sz="3400" dirty="0" err="1">
                <a:solidFill>
                  <a:srgbClr val="7030A0"/>
                </a:solidFill>
                <a:latin typeface="Times New Roman" panose="02020603050405020304" pitchFamily="18" charset="0"/>
                <a:cs typeface="Times New Roman" panose="02020603050405020304" pitchFamily="18" charset="0"/>
              </a:rPr>
              <a:t>Truyền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thống</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của</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Công</a:t>
            </a:r>
            <a:r>
              <a:rPr lang="en-US" sz="3400" dirty="0">
                <a:solidFill>
                  <a:srgbClr val="7030A0"/>
                </a:solidFill>
                <a:latin typeface="Times New Roman" panose="02020603050405020304" pitchFamily="18" charset="0"/>
                <a:cs typeface="Times New Roman" panose="02020603050405020304" pitchFamily="18" charset="0"/>
              </a:rPr>
              <a:t> an </a:t>
            </a:r>
            <a:r>
              <a:rPr lang="en-US" sz="3400" dirty="0" err="1">
                <a:solidFill>
                  <a:srgbClr val="7030A0"/>
                </a:solidFill>
                <a:latin typeface="Times New Roman" panose="02020603050405020304" pitchFamily="18" charset="0"/>
                <a:cs typeface="Times New Roman" panose="02020603050405020304" pitchFamily="18" charset="0"/>
              </a:rPr>
              <a:t>nhân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dân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Việt</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nam</a:t>
            </a:r>
            <a:endParaRPr lang="en-US" sz="3400" dirty="0">
              <a:solidFill>
                <a:srgbClr val="7030A0"/>
              </a:solidFill>
              <a:latin typeface="Times New Roman" panose="02020603050405020304" pitchFamily="18" charset="0"/>
              <a:cs typeface="Times New Roman" panose="02020603050405020304" pitchFamily="18" charset="0"/>
            </a:endParaRPr>
          </a:p>
        </p:txBody>
      </p:sp>
      <p:pic>
        <p:nvPicPr>
          <p:cNvPr id="2050" name="Picture 2" descr="E:\images708211_BNCT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4" y="709449"/>
            <a:ext cx="5959366" cy="29639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50e0fe0b-5ad0-4041-b5b2-be97d076900bimage-20211222095406-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490" y="709450"/>
            <a:ext cx="6106509" cy="29639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t21314hat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79" y="3673366"/>
            <a:ext cx="5987211" cy="3058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tieu-chuan-pham-chat-chinh-tri-dao-duc-cong-an-nhan-dan-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489" y="3673366"/>
            <a:ext cx="6106509" cy="305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8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ED9D2-3157-4B6D-95EF-A3B4C380115E}"/>
              </a:ext>
            </a:extLst>
          </p:cNvPr>
          <p:cNvSpPr>
            <a:spLocks noGrp="1"/>
          </p:cNvSpPr>
          <p:nvPr>
            <p:ph type="title"/>
          </p:nvPr>
        </p:nvSpPr>
        <p:spPr>
          <a:xfrm>
            <a:off x="838200" y="212035"/>
            <a:ext cx="10515600" cy="1179443"/>
          </a:xfrm>
        </p:spPr>
        <p:txBody>
          <a:bodyPr>
            <a:normAutofit/>
          </a:bodyPr>
          <a:lstStyle/>
          <a:p>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1.1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xmlns="" id="{CAF634CF-FD51-49F1-98C0-6364A90CBDCE}"/>
              </a:ext>
            </a:extLst>
          </p:cNvPr>
          <p:cNvPicPr>
            <a:picLocks noGrp="1" noChangeAspect="1"/>
          </p:cNvPicPr>
          <p:nvPr>
            <p:ph idx="1"/>
          </p:nvPr>
        </p:nvPicPr>
        <p:blipFill>
          <a:blip r:embed="rId2"/>
          <a:stretch>
            <a:fillRect/>
          </a:stretch>
        </p:blipFill>
        <p:spPr>
          <a:xfrm>
            <a:off x="1007165" y="1391478"/>
            <a:ext cx="9912626" cy="4996070"/>
          </a:xfrm>
        </p:spPr>
      </p:pic>
    </p:spTree>
    <p:extLst>
      <p:ext uri="{BB962C8B-B14F-4D97-AF65-F5344CB8AC3E}">
        <p14:creationId xmlns:p14="http://schemas.microsoft.com/office/powerpoint/2010/main" val="31532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970" y="34746"/>
            <a:ext cx="8611768"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solidFill>
                  <a:srgbClr val="7030A0"/>
                </a:solidFill>
                <a:latin typeface="Times New Roman" panose="02020603050405020304" pitchFamily="18" charset="0"/>
                <a:cs typeface="Times New Roman" panose="02020603050405020304" pitchFamily="18" charset="0"/>
              </a:rPr>
              <a:t>3. Truyền thống của Công an nhân dân Việt nam</a:t>
            </a:r>
            <a:endParaRPr lang="en-US" sz="3400" dirty="0">
              <a:solidFill>
                <a:srgbClr val="7030A0"/>
              </a:solidFill>
              <a:latin typeface="Times New Roman" panose="02020603050405020304" pitchFamily="18" charset="0"/>
              <a:cs typeface="Times New Roman" panose="02020603050405020304" pitchFamily="18" charset="0"/>
            </a:endParaRPr>
          </a:p>
        </p:txBody>
      </p:sp>
      <p:pic>
        <p:nvPicPr>
          <p:cNvPr id="3074" name="Picture 2" descr="E:\thumb_660_3-CSkhuvuc-3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3" y="709449"/>
            <a:ext cx="5948527" cy="2963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thumb_660_626f6b4e-bcf9-4606-b8a0-11b68d8be1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190" y="709449"/>
            <a:ext cx="5948527" cy="296391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124d5103458t95454l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3" y="3673367"/>
            <a:ext cx="5948527" cy="31846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1f4768b8-574b-44a5-9bb3-6848b138bf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189" y="3673365"/>
            <a:ext cx="6058889" cy="318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2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DC31AF7-9A64-44FF-8C42-25000B748E5D}"/>
              </a:ext>
            </a:extLst>
          </p:cNvPr>
          <p:cNvSpPr/>
          <p:nvPr/>
        </p:nvSpPr>
        <p:spPr>
          <a:xfrm>
            <a:off x="687773" y="421621"/>
            <a:ext cx="8145756" cy="1077218"/>
          </a:xfrm>
          <a:prstGeom prst="rect">
            <a:avLst/>
          </a:prstGeom>
        </p:spPr>
        <p:txBody>
          <a:bodyPr wrap="none">
            <a:spAutoFit/>
          </a:bodyPr>
          <a:lstStyle/>
          <a:p>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Truyền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thống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Công</a:t>
            </a:r>
            <a:r>
              <a:rPr lang="en-US" sz="3200" dirty="0">
                <a:solidFill>
                  <a:srgbClr val="7030A0"/>
                </a:solidFill>
                <a:latin typeface="Times New Roman" panose="02020603050405020304" pitchFamily="18" charset="0"/>
                <a:cs typeface="Times New Roman" panose="02020603050405020304" pitchFamily="18" charset="0"/>
              </a:rPr>
              <a:t> an </a:t>
            </a:r>
            <a:r>
              <a:rPr lang="en-US" sz="3200" dirty="0" err="1">
                <a:solidFill>
                  <a:srgbClr val="7030A0"/>
                </a:solidFill>
                <a:latin typeface="Times New Roman" panose="02020603050405020304" pitchFamily="18" charset="0"/>
                <a:cs typeface="Times New Roman" panose="02020603050405020304" pitchFamily="18" charset="0"/>
              </a:rPr>
              <a:t>nhân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dân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nam</a:t>
            </a:r>
            <a:r>
              <a:rPr lang="en-US" sz="3200" dirty="0">
                <a:solidFill>
                  <a:srgbClr val="7030A0"/>
                </a:solidFill>
                <a:latin typeface="Times New Roman" panose="02020603050405020304" pitchFamily="18" charset="0"/>
                <a:cs typeface="Times New Roman" panose="02020603050405020304" pitchFamily="18" charset="0"/>
              </a:rPr>
              <a:t>:</a:t>
            </a:r>
          </a:p>
          <a:p>
            <a:endParaRPr lang="en-US" sz="3200" dirty="0"/>
          </a:p>
        </p:txBody>
      </p:sp>
      <p:sp>
        <p:nvSpPr>
          <p:cNvPr id="3" name="Rectangle 2">
            <a:extLst>
              <a:ext uri="{FF2B5EF4-FFF2-40B4-BE49-F238E27FC236}">
                <a16:creationId xmlns:a16="http://schemas.microsoft.com/office/drawing/2014/main" xmlns="" id="{37C40899-106F-4CC3-B066-F11560E4A7AA}"/>
              </a:ext>
            </a:extLst>
          </p:cNvPr>
          <p:cNvSpPr/>
          <p:nvPr/>
        </p:nvSpPr>
        <p:spPr>
          <a:xfrm>
            <a:off x="556591" y="1375728"/>
            <a:ext cx="9051236" cy="3539430"/>
          </a:xfrm>
          <a:prstGeom prst="rect">
            <a:avLst/>
          </a:prstGeom>
        </p:spPr>
        <p:txBody>
          <a:bodyPr wrap="square">
            <a:spAutoFit/>
          </a:bodyPr>
          <a:lstStyle/>
          <a:p>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Trung</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thành</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thuyệt</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đối</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với</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sự</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nghiệp</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của</a:t>
            </a:r>
            <a:r>
              <a:rPr lang="en-US" sz="2800" i="1" dirty="0">
                <a:solidFill>
                  <a:srgbClr val="000000"/>
                </a:solidFill>
                <a:latin typeface="Times New Roman" panose="02020603050405020304" pitchFamily="18" charset="0"/>
                <a:ea typeface="Arial" panose="020B0604020202020204" pitchFamily="34" charset="0"/>
              </a:rPr>
              <a:t> </a:t>
            </a:r>
            <a:r>
              <a:rPr lang="en-US" sz="2800" i="1" dirty="0" err="1">
                <a:solidFill>
                  <a:srgbClr val="000000"/>
                </a:solidFill>
                <a:latin typeface="Times New Roman" panose="02020603050405020304" pitchFamily="18" charset="0"/>
                <a:ea typeface="Arial" panose="020B0604020202020204" pitchFamily="34" charset="0"/>
              </a:rPr>
              <a:t>Đảng</a:t>
            </a:r>
            <a:endParaRPr lang="en-US" sz="2800" i="1" dirty="0">
              <a:solidFill>
                <a:srgbClr val="000000"/>
              </a:solidFill>
              <a:latin typeface="Times New Roman" panose="02020603050405020304" pitchFamily="18" charset="0"/>
              <a:ea typeface="Arial" panose="020B0604020202020204" pitchFamily="34"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đấu</a:t>
            </a:r>
            <a:endPar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marL="342900" indent="-342900">
              <a:buFontTx/>
              <a:buChar char="-"/>
            </a:pP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an </a:t>
            </a:r>
            <a:r>
              <a:rPr lang="en-US" sz="2800" i="1" dirty="0" err="1">
                <a:latin typeface="Times New Roman" panose="02020603050405020304" pitchFamily="18" charset="0"/>
                <a:cs typeface="Times New Roman" panose="02020603050405020304" pitchFamily="18" charset="0"/>
              </a:rPr>
              <a:t>ninh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tựu</a:t>
            </a:r>
            <a:r>
              <a:rPr lang="en-US" sz="2800" i="1" dirty="0">
                <a:latin typeface="Times New Roman" panose="02020603050405020304" pitchFamily="18" charset="0"/>
                <a:cs typeface="Times New Roman" panose="02020603050405020304" pitchFamily="18" charset="0"/>
              </a:rPr>
              <a:t> khoa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đấu</a:t>
            </a:r>
            <a:r>
              <a:rPr lang="en-US" sz="2800" i="1" dirty="0">
                <a:latin typeface="Times New Roman" panose="02020603050405020304" pitchFamily="18" charset="0"/>
                <a:cs typeface="Times New Roman" panose="02020603050405020304" pitchFamily="18" charset="0"/>
              </a:rPr>
              <a:t>.</a:t>
            </a:r>
          </a:p>
          <a:p>
            <a:pPr marL="342900" indent="-342900">
              <a:buFontTx/>
              <a:buChar char="-"/>
            </a:pPr>
            <a:r>
              <a:rPr lang="en-US" sz="2800" i="1" dirty="0" err="1">
                <a:latin typeface="Times New Roman" panose="02020603050405020304" pitchFamily="18" charset="0"/>
                <a:cs typeface="Times New Roman" panose="02020603050405020304" pitchFamily="18" charset="0"/>
              </a:rPr>
              <a:t>Tận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khéo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đấu</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Quan </a:t>
            </a:r>
            <a:r>
              <a:rPr lang="en-US" sz="2800" i="1" dirty="0" err="1">
                <a:latin typeface="Times New Roman" panose="02020603050405020304" pitchFamily="18" charset="0"/>
                <a:cs typeface="Times New Roman" panose="02020603050405020304" pitchFamily="18" charset="0"/>
              </a:rPr>
              <a:t>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0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37008" y="85725"/>
            <a:ext cx="9338068" cy="8917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III. </a:t>
            </a:r>
            <a:r>
              <a:rPr lang="en-US" sz="2500" b="1" u="sng" dirty="0">
                <a:solidFill>
                  <a:srgbClr val="FF0000"/>
                </a:solidFill>
                <a:latin typeface="Times New Roman" panose="02020603050405020304" pitchFamily="18" charset="0"/>
                <a:cs typeface="Times New Roman" panose="02020603050405020304" pitchFamily="18" charset="0"/>
              </a:rPr>
              <a:t>LỊCH SỬ, TRUYỀN THỐNG CỦA DÂN QUÂN TỰ VỆ</a:t>
            </a:r>
            <a:endParaRPr lang="en-US" sz="25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txBox="1">
            <a:spLocks/>
          </p:cNvSpPr>
          <p:nvPr/>
        </p:nvSpPr>
        <p:spPr>
          <a:xfrm>
            <a:off x="63064" y="491923"/>
            <a:ext cx="8387255"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solidFill>
                  <a:srgbClr val="7030A0"/>
                </a:solidFill>
                <a:latin typeface="Times New Roman" panose="02020603050405020304" pitchFamily="18" charset="0"/>
                <a:cs typeface="Times New Roman" panose="02020603050405020304" pitchFamily="18" charset="0"/>
              </a:rPr>
              <a:t>1.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vệ</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137008" y="1097889"/>
            <a:ext cx="6566224"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1930 - 1945:</a:t>
            </a:r>
          </a:p>
        </p:txBody>
      </p:sp>
      <p:sp>
        <p:nvSpPr>
          <p:cNvPr id="5" name="Content Placeholder 2"/>
          <p:cNvSpPr txBox="1">
            <a:spLocks/>
          </p:cNvSpPr>
          <p:nvPr/>
        </p:nvSpPr>
        <p:spPr>
          <a:xfrm>
            <a:off x="318053" y="1908313"/>
            <a:ext cx="6032937" cy="402644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28/3/1935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 </a:t>
            </a:r>
          </a:p>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a:t>
            </a:r>
          </a:p>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28/3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Picture 4" descr="E:\DQTV 1-1648518072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232" y="3822638"/>
            <a:ext cx="4863547" cy="2949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73CE959A-9F54-43B8-81EE-EFCC9B7C257D}"/>
              </a:ext>
            </a:extLst>
          </p:cNvPr>
          <p:cNvPicPr>
            <a:picLocks noChangeAspect="1"/>
          </p:cNvPicPr>
          <p:nvPr/>
        </p:nvPicPr>
        <p:blipFill>
          <a:blip r:embed="rId3"/>
          <a:stretch>
            <a:fillRect/>
          </a:stretch>
        </p:blipFill>
        <p:spPr>
          <a:xfrm>
            <a:off x="6703232" y="554898"/>
            <a:ext cx="4863547" cy="3167847"/>
          </a:xfrm>
          <a:prstGeom prst="rect">
            <a:avLst/>
          </a:prstGeom>
        </p:spPr>
      </p:pic>
    </p:spTree>
    <p:extLst>
      <p:ext uri="{BB962C8B-B14F-4D97-AF65-F5344CB8AC3E}">
        <p14:creationId xmlns:p14="http://schemas.microsoft.com/office/powerpoint/2010/main" val="38593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26270"/>
            <a:ext cx="8907517" cy="67470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latin typeface="Times New Roman" panose="02020603050405020304" pitchFamily="18" charset="0"/>
                <a:cs typeface="Times New Roman" panose="02020603050405020304" pitchFamily="18" charset="0"/>
              </a:rPr>
              <a:t>b). Trong kháng chiến chống thực dân Pháp 9/1945 -  1954</a:t>
            </a:r>
            <a:endParaRPr lang="en-US" sz="3400" dirty="0">
              <a:latin typeface="Times New Roman" panose="02020603050405020304" pitchFamily="18" charset="0"/>
              <a:cs typeface="Times New Roman" panose="02020603050405020304" pitchFamily="18" charset="0"/>
            </a:endParaRPr>
          </a:p>
        </p:txBody>
      </p:sp>
      <p:pic>
        <p:nvPicPr>
          <p:cNvPr id="4098" name="Picture 2" descr="E:\tải xuống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61" y="3689131"/>
            <a:ext cx="5853117" cy="316886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tải xuống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255" y="700973"/>
            <a:ext cx="6090745" cy="283735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020" y="3689131"/>
            <a:ext cx="5943601" cy="31688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D8E0700-E328-4AD1-8E44-7ABABFB98328}"/>
              </a:ext>
            </a:extLst>
          </p:cNvPr>
          <p:cNvPicPr>
            <a:picLocks noChangeAspect="1"/>
          </p:cNvPicPr>
          <p:nvPr/>
        </p:nvPicPr>
        <p:blipFill>
          <a:blip r:embed="rId5"/>
          <a:stretch>
            <a:fillRect/>
          </a:stretch>
        </p:blipFill>
        <p:spPr>
          <a:xfrm>
            <a:off x="110361" y="700973"/>
            <a:ext cx="5853117" cy="2837357"/>
          </a:xfrm>
          <a:prstGeom prst="rect">
            <a:avLst/>
          </a:prstGeom>
        </p:spPr>
      </p:pic>
    </p:spTree>
    <p:extLst>
      <p:ext uri="{BB962C8B-B14F-4D97-AF65-F5344CB8AC3E}">
        <p14:creationId xmlns:p14="http://schemas.microsoft.com/office/powerpoint/2010/main" val="40596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1889" y="21024"/>
            <a:ext cx="8907517" cy="67470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latin typeface="Times New Roman" panose="02020603050405020304" pitchFamily="18" charset="0"/>
                <a:cs typeface="Times New Roman" panose="02020603050405020304" pitchFamily="18" charset="0"/>
              </a:rPr>
              <a:t>c). Trong kháng chiến chống Mỹ cứu nước 1954 -  1975</a:t>
            </a:r>
            <a:endParaRPr lang="en-US" sz="3400" dirty="0">
              <a:latin typeface="Times New Roman" panose="02020603050405020304" pitchFamily="18" charset="0"/>
              <a:cs typeface="Times New Roman" panose="02020603050405020304" pitchFamily="18" charset="0"/>
            </a:endParaRPr>
          </a:p>
        </p:txBody>
      </p:sp>
      <p:pic>
        <p:nvPicPr>
          <p:cNvPr id="5122" name="Picture 2" descr="E:\to dan quan tu ve ha noi danh b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56" y="551790"/>
            <a:ext cx="6046078" cy="30900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tải xuống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0" y="3641834"/>
            <a:ext cx="5996156" cy="321616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tải xuống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922" y="3641834"/>
            <a:ext cx="6046078" cy="3216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934E597-BAD8-4CFD-BC23-6D3A7B2FF0DD}"/>
              </a:ext>
            </a:extLst>
          </p:cNvPr>
          <p:cNvPicPr>
            <a:picLocks noChangeAspect="1"/>
          </p:cNvPicPr>
          <p:nvPr/>
        </p:nvPicPr>
        <p:blipFill>
          <a:blip r:embed="rId5"/>
          <a:stretch>
            <a:fillRect/>
          </a:stretch>
        </p:blipFill>
        <p:spPr>
          <a:xfrm>
            <a:off x="1045490" y="551791"/>
            <a:ext cx="4196831" cy="3090041"/>
          </a:xfrm>
          <a:prstGeom prst="rect">
            <a:avLst/>
          </a:prstGeom>
        </p:spPr>
      </p:pic>
    </p:spTree>
    <p:extLst>
      <p:ext uri="{BB962C8B-B14F-4D97-AF65-F5344CB8AC3E}">
        <p14:creationId xmlns:p14="http://schemas.microsoft.com/office/powerpoint/2010/main" val="24769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52398"/>
            <a:ext cx="8907517"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latin typeface="Times New Roman" panose="02020603050405020304" pitchFamily="18" charset="0"/>
                <a:cs typeface="Times New Roman" panose="02020603050405020304" pitchFamily="18" charset="0"/>
              </a:rPr>
              <a:t>d).  Từ năm 1975 đến nay:</a:t>
            </a:r>
            <a:endParaRPr lang="en-US" sz="3400" dirty="0">
              <a:latin typeface="Times New Roman" panose="02020603050405020304" pitchFamily="18" charset="0"/>
              <a:cs typeface="Times New Roman" panose="02020603050405020304" pitchFamily="18" charset="0"/>
            </a:endParaRPr>
          </a:p>
        </p:txBody>
      </p:sp>
      <p:pic>
        <p:nvPicPr>
          <p:cNvPr id="6146" name="Picture 2" descr="E:\danquan-1512110777_68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552" y="827101"/>
            <a:ext cx="5970754" cy="273590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danquan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06" y="827101"/>
            <a:ext cx="6004146" cy="27359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b29709a243e1aabff3f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06" y="3563007"/>
            <a:ext cx="6004146" cy="329499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luc-luong-dan-quan-tu-ve-huan-luyen-nang-cao-kha-nang-san-sang-chien-d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079" y="3563007"/>
            <a:ext cx="5950227" cy="329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9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83096" y="34746"/>
            <a:ext cx="8040642"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solidFill>
                  <a:srgbClr val="7030A0"/>
                </a:solidFill>
                <a:latin typeface="Times New Roman" panose="02020603050405020304" pitchFamily="18" charset="0"/>
                <a:cs typeface="Times New Roman" panose="02020603050405020304" pitchFamily="18" charset="0"/>
              </a:rPr>
              <a:t>2. </a:t>
            </a:r>
            <a:r>
              <a:rPr lang="en-US" sz="3400" dirty="0" err="1">
                <a:solidFill>
                  <a:srgbClr val="7030A0"/>
                </a:solidFill>
                <a:latin typeface="Times New Roman" panose="02020603050405020304" pitchFamily="18" charset="0"/>
                <a:cs typeface="Times New Roman" panose="02020603050405020304" pitchFamily="18" charset="0"/>
              </a:rPr>
              <a:t>Truyền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thống</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của</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lực</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lượng</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Dân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quân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tự</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vệ</a:t>
            </a:r>
            <a:endParaRPr lang="en-US" sz="3400" dirty="0">
              <a:solidFill>
                <a:srgbClr val="7030A0"/>
              </a:solidFill>
              <a:latin typeface="Times New Roman" panose="02020603050405020304" pitchFamily="18" charset="0"/>
              <a:cs typeface="Times New Roman" panose="02020603050405020304" pitchFamily="18" charset="0"/>
            </a:endParaRPr>
          </a:p>
        </p:txBody>
      </p:sp>
      <p:pic>
        <p:nvPicPr>
          <p:cNvPr id="7170" name="Picture 2" descr="E:\26-03-2022-tp-thu-duc-hop-mat-ky-niem-87-nam-ngay-truyen-thong-luc-luong-dan-quan-tu-ve-6E6B7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66" y="867104"/>
            <a:ext cx="6073517" cy="561252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QuangDienNangCaoChatLuongHuanLuyenDQTV 22032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083" y="867104"/>
            <a:ext cx="6011917" cy="561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1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EE3967DF-B28C-414D-AE5D-A7F85701DA77}"/>
              </a:ext>
            </a:extLst>
          </p:cNvPr>
          <p:cNvSpPr txBox="1">
            <a:spLocks/>
          </p:cNvSpPr>
          <p:nvPr/>
        </p:nvSpPr>
        <p:spPr>
          <a:xfrm>
            <a:off x="556591" y="405807"/>
            <a:ext cx="8040642"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dirty="0">
                <a:solidFill>
                  <a:srgbClr val="7030A0"/>
                </a:solidFill>
                <a:latin typeface="Times New Roman" panose="02020603050405020304" pitchFamily="18" charset="0"/>
                <a:cs typeface="Times New Roman" panose="02020603050405020304" pitchFamily="18" charset="0"/>
              </a:rPr>
              <a:t>2. </a:t>
            </a:r>
            <a:r>
              <a:rPr lang="en-US" sz="3400" dirty="0" err="1">
                <a:solidFill>
                  <a:srgbClr val="7030A0"/>
                </a:solidFill>
                <a:latin typeface="Times New Roman" panose="02020603050405020304" pitchFamily="18" charset="0"/>
                <a:cs typeface="Times New Roman" panose="02020603050405020304" pitchFamily="18" charset="0"/>
              </a:rPr>
              <a:t>Truyền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thống</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của</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lực</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lượng</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Dân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quân</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tự</a:t>
            </a:r>
            <a:r>
              <a:rPr lang="en-US" sz="3400" dirty="0">
                <a:solidFill>
                  <a:srgbClr val="7030A0"/>
                </a:solidFill>
                <a:latin typeface="Times New Roman" panose="02020603050405020304" pitchFamily="18" charset="0"/>
                <a:cs typeface="Times New Roman" panose="02020603050405020304" pitchFamily="18" charset="0"/>
              </a:rPr>
              <a:t> </a:t>
            </a:r>
            <a:r>
              <a:rPr lang="en-US" sz="3400" dirty="0" err="1">
                <a:solidFill>
                  <a:srgbClr val="7030A0"/>
                </a:solidFill>
                <a:latin typeface="Times New Roman" panose="02020603050405020304" pitchFamily="18" charset="0"/>
                <a:cs typeface="Times New Roman" panose="02020603050405020304" pitchFamily="18" charset="0"/>
              </a:rPr>
              <a:t>vệ</a:t>
            </a:r>
            <a:endParaRPr lang="en-US" sz="34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C99330DC-6BD9-4D04-91CA-7E6895499AA8}"/>
              </a:ext>
            </a:extLst>
          </p:cNvPr>
          <p:cNvSpPr txBox="1">
            <a:spLocks/>
          </p:cNvSpPr>
          <p:nvPr/>
        </p:nvSpPr>
        <p:spPr>
          <a:xfrm>
            <a:off x="556591" y="1625007"/>
            <a:ext cx="8040642" cy="30927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Tx/>
              <a:buChar char="-"/>
            </a:pPr>
            <a:r>
              <a:rPr lang="en-US" sz="2800" dirty="0" err="1">
                <a:solidFill>
                  <a:srgbClr val="7030A0"/>
                </a:solidFill>
                <a:latin typeface="Times New Roman" panose="02020603050405020304" pitchFamily="18" charset="0"/>
                <a:cs typeface="Times New Roman" panose="02020603050405020304" pitchFamily="18" charset="0"/>
              </a:rPr>
              <a:t>Trung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Tổ</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quốc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nghiệp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Đảng</a:t>
            </a:r>
            <a:endParaRPr lang="en-US" sz="2800" dirty="0">
              <a:solidFill>
                <a:srgbClr val="7030A0"/>
              </a:solidFill>
              <a:latin typeface="Times New Roman" panose="02020603050405020304" pitchFamily="18" charset="0"/>
              <a:cs typeface="Times New Roman" panose="02020603050405020304" pitchFamily="18" charset="0"/>
            </a:endParaRPr>
          </a:p>
          <a:p>
            <a:pPr>
              <a:buFontTx/>
              <a:buChar char="-"/>
            </a:pPr>
            <a:r>
              <a:rPr lang="en-US" sz="2800" dirty="0" err="1">
                <a:solidFill>
                  <a:srgbClr val="7030A0"/>
                </a:solidFill>
                <a:latin typeface="Times New Roman" panose="02020603050405020304" pitchFamily="18" charset="0"/>
                <a:cs typeface="Times New Roman" panose="02020603050405020304" pitchFamily="18" charset="0"/>
              </a:rPr>
              <a:t>Cách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đánh</a:t>
            </a:r>
            <a:r>
              <a:rPr lang="en-US" sz="2800" dirty="0">
                <a:solidFill>
                  <a:srgbClr val="7030A0"/>
                </a:solidFill>
                <a:latin typeface="Times New Roman" panose="02020603050405020304" pitchFamily="18" charset="0"/>
                <a:cs typeface="Times New Roman" panose="02020603050405020304" pitchFamily="18" charset="0"/>
              </a:rPr>
              <a:t> du </a:t>
            </a:r>
            <a:r>
              <a:rPr lang="en-US" sz="2800" dirty="0" err="1">
                <a:solidFill>
                  <a:srgbClr val="7030A0"/>
                </a:solidFill>
                <a:latin typeface="Times New Roman" panose="02020603050405020304" pitchFamily="18" charset="0"/>
                <a:cs typeface="Times New Roman" panose="02020603050405020304" pitchFamily="18" charset="0"/>
              </a:rPr>
              <a:t>kích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vệ</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trở</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thành</a:t>
            </a:r>
            <a:r>
              <a:rPr lang="en-US" sz="2800" dirty="0">
                <a:solidFill>
                  <a:srgbClr val="7030A0"/>
                </a:solidFill>
                <a:latin typeface="Times New Roman" panose="02020603050405020304" pitchFamily="18" charset="0"/>
                <a:cs typeface="Times New Roman" panose="02020603050405020304" pitchFamily="18" charset="0"/>
              </a:rPr>
              <a:t> di </a:t>
            </a:r>
            <a:r>
              <a:rPr lang="en-US" sz="2800" dirty="0" err="1">
                <a:solidFill>
                  <a:srgbClr val="7030A0"/>
                </a:solidFill>
                <a:latin typeface="Times New Roman" panose="02020603050405020304" pitchFamily="18" charset="0"/>
                <a:cs typeface="Times New Roman" panose="02020603050405020304" pitchFamily="18" charset="0"/>
              </a:rPr>
              <a:t>sản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kho</a:t>
            </a:r>
            <a:r>
              <a:rPr lang="en-US" sz="2800" dirty="0">
                <a:solidFill>
                  <a:srgbClr val="7030A0"/>
                </a:solidFill>
                <a:latin typeface="Times New Roman" panose="02020603050405020304" pitchFamily="18" charset="0"/>
                <a:cs typeface="Times New Roman" panose="02020603050405020304" pitchFamily="18" charset="0"/>
              </a:rPr>
              <a:t> tang </a:t>
            </a:r>
            <a:r>
              <a:rPr lang="en-US" sz="2800" dirty="0" err="1">
                <a:solidFill>
                  <a:srgbClr val="7030A0"/>
                </a:solidFill>
                <a:latin typeface="Times New Roman" panose="02020603050405020304" pitchFamily="18" charset="0"/>
                <a:cs typeface="Times New Roman" panose="02020603050405020304" pitchFamily="18" charset="0"/>
              </a:rPr>
              <a:t>nghệ</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Việt</a:t>
            </a:r>
            <a:r>
              <a:rPr lang="en-US" sz="2800" dirty="0">
                <a:solidFill>
                  <a:srgbClr val="7030A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417557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5D7CD7A-76BF-43DE-BB38-CC0CCDD752C4}"/>
              </a:ext>
            </a:extLst>
          </p:cNvPr>
          <p:cNvSpPr txBox="1"/>
          <p:nvPr/>
        </p:nvSpPr>
        <p:spPr>
          <a:xfrm>
            <a:off x="3309730" y="3075057"/>
            <a:ext cx="5572540"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II. CỦNG CỐ BÀI HỌC</a:t>
            </a:r>
          </a:p>
        </p:txBody>
      </p:sp>
    </p:spTree>
    <p:extLst>
      <p:ext uri="{BB962C8B-B14F-4D97-AF65-F5344CB8AC3E}">
        <p14:creationId xmlns:p14="http://schemas.microsoft.com/office/powerpoint/2010/main" val="4043848857"/>
      </p:ext>
    </p:extLst>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043DDC67-1D95-4726-A1C9-64E02D29975C}"/>
              </a:ext>
            </a:extLst>
          </p:cNvPr>
          <p:cNvSpPr>
            <a:spLocks noChangeArrowheads="1"/>
          </p:cNvSpPr>
          <p:nvPr/>
        </p:nvSpPr>
        <p:spPr bwMode="auto">
          <a:xfrm>
            <a:off x="2970141" y="2155568"/>
            <a:ext cx="6725652" cy="2308324"/>
          </a:xfrm>
          <a:prstGeom prst="rect">
            <a:avLst/>
          </a:prstGeom>
          <a:noFill/>
          <a:ln w="9525">
            <a:noFill/>
            <a:miter lim="800000"/>
            <a:headEnd/>
            <a:tailEnd/>
          </a:ln>
        </p:spPr>
        <p:txBody>
          <a:bodyPr wrap="square" anchor="ctr">
            <a:spAutoFit/>
          </a:bodyPr>
          <a:lstStyle/>
          <a:p>
            <a:pPr algn="just"/>
            <a:r>
              <a:rPr lang="en-US" sz="2400" b="1">
                <a:solidFill>
                  <a:srgbClr val="FF0000"/>
                </a:solidFill>
                <a:latin typeface="Times New Roman" pitchFamily="18" charset="0"/>
                <a:cs typeface="Times New Roman" pitchFamily="18" charset="0"/>
              </a:rPr>
              <a:t>Lực lượng vũ trang VN gồm:</a:t>
            </a:r>
            <a:endParaRPr lang="en-US" sz="2400" b="1" dirty="0">
              <a:solidFill>
                <a:srgbClr val="FF0000"/>
              </a:solidFill>
              <a:latin typeface="Times New Roman" pitchFamily="18" charset="0"/>
              <a:cs typeface="Times New Roman" pitchFamily="18" charset="0"/>
            </a:endParaRPr>
          </a:p>
          <a:p>
            <a:pPr algn="just"/>
            <a:endParaRPr lang="en-US" sz="2400" b="1" dirty="0">
              <a:solidFill>
                <a:srgbClr val="FF000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Quân đội ND, Công an ND.</a:t>
            </a:r>
            <a:r>
              <a:rPr lang="en-US" sz="2400" dirty="0">
                <a:solidFill>
                  <a:srgbClr val="002060"/>
                </a:solidFill>
                <a:latin typeface="Times New Roman" pitchFamily="18" charset="0"/>
                <a:cs typeface="Times New Roman" pitchFamily="18" charset="0"/>
              </a:rPr>
              <a:t>		     </a:t>
            </a:r>
          </a:p>
          <a:p>
            <a:pPr marL="457200" indent="-101600" algn="just" eaLnBrk="0" hangingPunct="0">
              <a:buFontTx/>
              <a:buAutoNum type="alphaUcPeriod"/>
              <a:defRPr/>
            </a:pPr>
            <a:r>
              <a:rPr lang="en-US" sz="2400" dirty="0">
                <a:solidFill>
                  <a:srgbClr val="002060"/>
                </a:solidFill>
                <a:latin typeface="Times New Roman" pitchFamily="18" charset="0"/>
                <a:cs typeface="Times New Roman" pitchFamily="18" charset="0"/>
              </a:rPr>
              <a:t> </a:t>
            </a:r>
            <a:r>
              <a:rPr lang="en-US" sz="2400" err="1">
                <a:solidFill>
                  <a:srgbClr val="002060"/>
                </a:solidFill>
                <a:latin typeface="Times New Roman" pitchFamily="18" charset="0"/>
                <a:cs typeface="Times New Roman" pitchFamily="18" charset="0"/>
              </a:rPr>
              <a:t>Công</a:t>
            </a:r>
            <a:r>
              <a:rPr lang="en-US" sz="2400">
                <a:solidFill>
                  <a:srgbClr val="002060"/>
                </a:solidFill>
                <a:latin typeface="Times New Roman" pitchFamily="18" charset="0"/>
                <a:cs typeface="Times New Roman" pitchFamily="18" charset="0"/>
              </a:rPr>
              <a:t> an ND, Quân đội ND, Dân quân tự vệ.</a:t>
            </a:r>
            <a:endParaRPr lang="en-US" sz="2400" dirty="0">
              <a:solidFill>
                <a:srgbClr val="00206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Công an ND, Dân quan tự vệ.</a:t>
            </a:r>
            <a:endParaRPr lang="en-US" sz="2400" dirty="0">
              <a:solidFill>
                <a:srgbClr val="00206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Quân đội, Dân quân tự vệ.</a:t>
            </a:r>
            <a:r>
              <a:rPr lang="en-US" sz="2400" dirty="0">
                <a:latin typeface="Times New Roman" pitchFamily="18" charset="0"/>
                <a:cs typeface="Times New Roman" pitchFamily="18" charset="0"/>
              </a:rPr>
              <a:t>		     </a:t>
            </a:r>
          </a:p>
        </p:txBody>
      </p:sp>
      <p:sp>
        <p:nvSpPr>
          <p:cNvPr id="4" name="Text Box 8">
            <a:extLst>
              <a:ext uri="{FF2B5EF4-FFF2-40B4-BE49-F238E27FC236}">
                <a16:creationId xmlns:a16="http://schemas.microsoft.com/office/drawing/2014/main" xmlns="" id="{A876129B-B742-4D64-953F-5C51BE2ED805}"/>
              </a:ext>
            </a:extLst>
          </p:cNvPr>
          <p:cNvSpPr txBox="1">
            <a:spLocks noChangeArrowheads="1"/>
          </p:cNvSpPr>
          <p:nvPr/>
        </p:nvSpPr>
        <p:spPr bwMode="auto">
          <a:xfrm>
            <a:off x="4990406" y="1033419"/>
            <a:ext cx="2211181" cy="523220"/>
          </a:xfrm>
          <a:prstGeom prst="rect">
            <a:avLst/>
          </a:prstGeom>
          <a:noFill/>
          <a:ln w="9525">
            <a:noFill/>
            <a:miter lim="800000"/>
            <a:headEnd/>
            <a:tailEnd/>
          </a:ln>
        </p:spPr>
        <p:txBody>
          <a:bodyPr wrap="square">
            <a:spAutoFit/>
          </a:bodyPr>
          <a:lstStyle/>
          <a:p>
            <a:pPr algn="ctr">
              <a:spcBef>
                <a:spcPct val="50000"/>
              </a:spcBef>
            </a:pPr>
            <a:r>
              <a:rPr lang="en-US" sz="28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cs typeface="Times New Roman" pitchFamily="18" charset="0"/>
              </a:rPr>
              <a:t>CÂU HỎI 1:</a:t>
            </a:r>
            <a:endParaRPr lang="en-US" sz="28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lack" pitchFamily="34" charset="0"/>
            </a:endParaRPr>
          </a:p>
        </p:txBody>
      </p:sp>
      <p:sp>
        <p:nvSpPr>
          <p:cNvPr id="5" name="Flowchart: Terminator 4">
            <a:extLst>
              <a:ext uri="{FF2B5EF4-FFF2-40B4-BE49-F238E27FC236}">
                <a16:creationId xmlns:a16="http://schemas.microsoft.com/office/drawing/2014/main" xmlns="" id="{95E3D154-5650-4205-9E92-10FDFD69E002}"/>
              </a:ext>
            </a:extLst>
          </p:cNvPr>
          <p:cNvSpPr/>
          <p:nvPr/>
        </p:nvSpPr>
        <p:spPr bwMode="auto">
          <a:xfrm>
            <a:off x="4762497" y="5138530"/>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err="1">
                <a:solidFill>
                  <a:srgbClr val="FF0000"/>
                </a:solidFill>
              </a:rPr>
              <a:t>Đáp</a:t>
            </a:r>
            <a:r>
              <a:rPr lang="en-US" sz="2400" b="1">
                <a:solidFill>
                  <a:srgbClr val="FF0000"/>
                </a:solidFill>
              </a:rPr>
              <a:t> </a:t>
            </a:r>
            <a:r>
              <a:rPr lang="en-US" sz="2400" b="1" err="1">
                <a:solidFill>
                  <a:srgbClr val="FF0000"/>
                </a:solidFill>
              </a:rPr>
              <a:t>án</a:t>
            </a:r>
            <a:r>
              <a:rPr lang="en-US" sz="2400" b="1">
                <a:solidFill>
                  <a:srgbClr val="FF0000"/>
                </a:solidFill>
              </a:rPr>
              <a:t>: B</a:t>
            </a:r>
          </a:p>
        </p:txBody>
      </p:sp>
    </p:spTree>
    <p:extLst>
      <p:ext uri="{BB962C8B-B14F-4D97-AF65-F5344CB8AC3E}">
        <p14:creationId xmlns:p14="http://schemas.microsoft.com/office/powerpoint/2010/main" val="5618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ox(i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79228" y="126123"/>
            <a:ext cx="5962743" cy="187609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dirty="0">
                <a:solidFill>
                  <a:schemeClr val="accent3">
                    <a:lumMod val="50000"/>
                  </a:schemeClr>
                </a:solidFill>
                <a:latin typeface="Times New Roman" panose="02020603050405020304" pitchFamily="18" charset="0"/>
                <a:cs typeface="Times New Roman" panose="02020603050405020304" pitchFamily="18" charset="0"/>
              </a:rPr>
              <a:t>L</a:t>
            </a:r>
            <a:r>
              <a:rPr lang="en-US" sz="2800" b="1" dirty="0">
                <a:solidFill>
                  <a:schemeClr val="accent3">
                    <a:lumMod val="50000"/>
                  </a:schemeClr>
                </a:solidFill>
                <a:latin typeface="Times New Roman" panose="02020603050405020304" pitchFamily="18" charset="0"/>
                <a:cs typeface="Times New Roman" panose="02020603050405020304" pitchFamily="18" charset="0"/>
              </a:rPr>
              <a:t>ỰC LƯỢNG </a:t>
            </a:r>
          </a:p>
          <a:p>
            <a:pPr algn="ctr"/>
            <a:r>
              <a:rPr lang="en-US" sz="2800" b="1" dirty="0">
                <a:solidFill>
                  <a:schemeClr val="accent3">
                    <a:lumMod val="50000"/>
                  </a:schemeClr>
                </a:solidFill>
                <a:latin typeface="Times New Roman" panose="02020603050405020304" pitchFamily="18" charset="0"/>
                <a:cs typeface="Times New Roman" panose="02020603050405020304" pitchFamily="18" charset="0"/>
              </a:rPr>
              <a:t>VŨ TRANG</a:t>
            </a:r>
            <a:r>
              <a:rPr lang="vi-VN" sz="2800" b="1" dirty="0">
                <a:solidFill>
                  <a:schemeClr val="accent3">
                    <a:lumMod val="50000"/>
                  </a:schemeClr>
                </a:solidFill>
                <a:latin typeface="Times New Roman" panose="02020603050405020304" pitchFamily="18" charset="0"/>
                <a:cs typeface="Times New Roman" panose="02020603050405020304" pitchFamily="18" charset="0"/>
              </a:rPr>
              <a:t> NHÂN DÂN VIỆT NAM </a:t>
            </a:r>
            <a:endParaRPr lang="en-US" sz="2800" b="1" dirty="0">
              <a:solidFill>
                <a:schemeClr val="accent3">
                  <a:lumMod val="50000"/>
                </a:schemeClr>
              </a:solidFill>
              <a:latin typeface="Times New Roman" panose="02020603050405020304" pitchFamily="18" charset="0"/>
              <a:cs typeface="Times New Roman" panose="02020603050405020304" pitchFamily="18" charset="0"/>
            </a:endParaRPr>
          </a:p>
        </p:txBody>
      </p:sp>
      <p:cxnSp>
        <p:nvCxnSpPr>
          <p:cNvPr id="6" name="Straight Arrow Connector 5"/>
          <p:cNvCxnSpPr>
            <a:cxnSpLocks/>
            <a:stCxn id="4" idx="3"/>
          </p:cNvCxnSpPr>
          <p:nvPr/>
        </p:nvCxnSpPr>
        <p:spPr>
          <a:xfrm flipH="1">
            <a:off x="1797271" y="1727472"/>
            <a:ext cx="2355180" cy="10326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4" idx="4"/>
          </p:cNvCxnSpPr>
          <p:nvPr/>
        </p:nvCxnSpPr>
        <p:spPr>
          <a:xfrm flipH="1">
            <a:off x="6245470" y="2002220"/>
            <a:ext cx="15130" cy="7579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4" idx="5"/>
          </p:cNvCxnSpPr>
          <p:nvPr/>
        </p:nvCxnSpPr>
        <p:spPr>
          <a:xfrm>
            <a:off x="8368748" y="1727472"/>
            <a:ext cx="2052259" cy="10326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E:\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15" y="2716556"/>
            <a:ext cx="3653256" cy="4087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CONG 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271" y="2720414"/>
            <a:ext cx="4153327" cy="4066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QTV 1-16485180720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578" y="2716556"/>
            <a:ext cx="3809085" cy="404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42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additive="base">
                                        <p:cTn id="28" dur="500" fill="hold"/>
                                        <p:tgtEl>
                                          <p:spTgt spid="1027"/>
                                        </p:tgtEl>
                                        <p:attrNameLst>
                                          <p:attrName>ppt_x</p:attrName>
                                        </p:attrNameLst>
                                      </p:cBhvr>
                                      <p:tavLst>
                                        <p:tav tm="0">
                                          <p:val>
                                            <p:strVal val="#ppt_x"/>
                                          </p:val>
                                        </p:tav>
                                        <p:tav tm="100000">
                                          <p:val>
                                            <p:strVal val="#ppt_x"/>
                                          </p:val>
                                        </p:tav>
                                      </p:tavLst>
                                    </p:anim>
                                    <p:anim calcmode="lin" valueType="num">
                                      <p:cBhvr additive="base">
                                        <p:cTn id="29"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 calcmode="lin" valueType="num">
                                      <p:cBhvr additive="base">
                                        <p:cTn id="39" dur="500" fill="hold"/>
                                        <p:tgtEl>
                                          <p:spTgt spid="1028"/>
                                        </p:tgtEl>
                                        <p:attrNameLst>
                                          <p:attrName>ppt_x</p:attrName>
                                        </p:attrNameLst>
                                      </p:cBhvr>
                                      <p:tavLst>
                                        <p:tav tm="0">
                                          <p:val>
                                            <p:strVal val="#ppt_x"/>
                                          </p:val>
                                        </p:tav>
                                        <p:tav tm="100000">
                                          <p:val>
                                            <p:strVal val="#ppt_x"/>
                                          </p:val>
                                        </p:tav>
                                      </p:tavLst>
                                    </p:anim>
                                    <p:anim calcmode="lin" valueType="num">
                                      <p:cBhvr additive="base">
                                        <p:cTn id="4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AutoShape 7">
            <a:extLst>
              <a:ext uri="{FF2B5EF4-FFF2-40B4-BE49-F238E27FC236}">
                <a16:creationId xmlns:a16="http://schemas.microsoft.com/office/drawing/2014/main" xmlns="" id="{4FCAF541-A5BB-4510-A66B-809F72606A04}"/>
              </a:ext>
            </a:extLst>
          </p:cNvPr>
          <p:cNvSpPr>
            <a:spLocks noChangeArrowheads="1"/>
          </p:cNvSpPr>
          <p:nvPr/>
        </p:nvSpPr>
        <p:spPr bwMode="auto">
          <a:xfrm>
            <a:off x="5301007" y="1470233"/>
            <a:ext cx="1536700" cy="341312"/>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endParaRPr lang="en-US"/>
          </a:p>
        </p:txBody>
      </p:sp>
      <p:sp>
        <p:nvSpPr>
          <p:cNvPr id="3" name="Flowchart: Terminator 2">
            <a:extLst>
              <a:ext uri="{FF2B5EF4-FFF2-40B4-BE49-F238E27FC236}">
                <a16:creationId xmlns:a16="http://schemas.microsoft.com/office/drawing/2014/main" xmlns="" id="{E496024B-B0D6-4BFF-819C-E66FB8980DED}"/>
              </a:ext>
            </a:extLst>
          </p:cNvPr>
          <p:cNvSpPr/>
          <p:nvPr/>
        </p:nvSpPr>
        <p:spPr bwMode="auto">
          <a:xfrm>
            <a:off x="4762500" y="4735236"/>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dirty="0" err="1">
                <a:solidFill>
                  <a:srgbClr val="FF0000"/>
                </a:solidFill>
              </a:rPr>
              <a:t>Đáp</a:t>
            </a:r>
            <a:r>
              <a:rPr lang="en-US" sz="2400" b="1" dirty="0">
                <a:solidFill>
                  <a:srgbClr val="FF0000"/>
                </a:solidFill>
              </a:rPr>
              <a:t> </a:t>
            </a:r>
            <a:r>
              <a:rPr lang="en-US" sz="2400" b="1" dirty="0" err="1">
                <a:solidFill>
                  <a:srgbClr val="FF0000"/>
                </a:solidFill>
              </a:rPr>
              <a:t>án</a:t>
            </a:r>
            <a:r>
              <a:rPr lang="en-US" sz="2400" b="1" dirty="0">
                <a:solidFill>
                  <a:srgbClr val="FF0000"/>
                </a:solidFill>
              </a:rPr>
              <a:t>: C</a:t>
            </a:r>
          </a:p>
        </p:txBody>
      </p:sp>
      <p:sp>
        <p:nvSpPr>
          <p:cNvPr id="4" name="Text Box 8">
            <a:extLst>
              <a:ext uri="{FF2B5EF4-FFF2-40B4-BE49-F238E27FC236}">
                <a16:creationId xmlns:a16="http://schemas.microsoft.com/office/drawing/2014/main" xmlns="" id="{EC9DCAAC-963C-4D10-A552-A115B3EDB4D0}"/>
              </a:ext>
            </a:extLst>
          </p:cNvPr>
          <p:cNvSpPr txBox="1">
            <a:spLocks noChangeArrowheads="1"/>
          </p:cNvSpPr>
          <p:nvPr/>
        </p:nvSpPr>
        <p:spPr bwMode="auto">
          <a:xfrm>
            <a:off x="5227982" y="1490870"/>
            <a:ext cx="1612900" cy="400050"/>
          </a:xfrm>
          <a:prstGeom prst="rect">
            <a:avLst/>
          </a:prstGeom>
          <a:noFill/>
          <a:ln w="9525">
            <a:noFill/>
            <a:miter lim="800000"/>
            <a:headEnd/>
            <a:tailEnd/>
          </a:ln>
        </p:spPr>
        <p:txBody>
          <a:bodyPr>
            <a:spAutoFit/>
          </a:bodyPr>
          <a:lstStyle/>
          <a:p>
            <a:pPr algn="ctr">
              <a:spcBef>
                <a:spcPct val="50000"/>
              </a:spcBef>
            </a:pPr>
            <a:r>
              <a:rPr lang="en-US" sz="2000" b="1" dirty="0">
                <a:latin typeface="Times New Roman" pitchFamily="18" charset="0"/>
                <a:cs typeface="Times New Roman" pitchFamily="18" charset="0"/>
              </a:rPr>
              <a:t>CÂU HỎI  2</a:t>
            </a:r>
            <a:endParaRPr lang="en-US" b="1" dirty="0">
              <a:latin typeface=".VnBlack" pitchFamily="34" charset="0"/>
            </a:endParaRPr>
          </a:p>
        </p:txBody>
      </p:sp>
      <p:sp>
        <p:nvSpPr>
          <p:cNvPr id="5" name="Text Box 10">
            <a:extLst>
              <a:ext uri="{FF2B5EF4-FFF2-40B4-BE49-F238E27FC236}">
                <a16:creationId xmlns:a16="http://schemas.microsoft.com/office/drawing/2014/main" xmlns="" id="{D6E6B7A5-17EC-44B5-B099-D32F708DD792}"/>
              </a:ext>
            </a:extLst>
          </p:cNvPr>
          <p:cNvSpPr txBox="1">
            <a:spLocks noChangeArrowheads="1"/>
          </p:cNvSpPr>
          <p:nvPr/>
        </p:nvSpPr>
        <p:spPr bwMode="auto">
          <a:xfrm>
            <a:off x="1709531" y="2280324"/>
            <a:ext cx="9263270" cy="1938992"/>
          </a:xfrm>
          <a:prstGeom prst="rect">
            <a:avLst/>
          </a:prstGeom>
          <a:noFill/>
          <a:ln w="9525">
            <a:noFill/>
            <a:miter lim="800000"/>
            <a:headEnd/>
            <a:tailEnd/>
          </a:ln>
        </p:spPr>
        <p:txBody>
          <a:bodyPr wrap="square">
            <a:spAutoFit/>
          </a:bodyPr>
          <a:lstStyle/>
          <a:p>
            <a:pPr marL="342900" indent="-342900" algn="just"/>
            <a:r>
              <a:rPr lang="en-US" sz="2400" b="1">
                <a:solidFill>
                  <a:srgbClr val="FF0000"/>
                </a:solidFill>
                <a:latin typeface="Times New Roman" pitchFamily="18" charset="0"/>
                <a:cs typeface="Times New Roman" pitchFamily="18" charset="0"/>
              </a:rPr>
              <a:t> Ngày truyền thống của lực lượng Dân quân tự vệ là ngày.</a:t>
            </a:r>
            <a:endParaRPr lang="en-US" sz="2400" b="1" dirty="0">
              <a:solidFill>
                <a:srgbClr val="FF0000"/>
              </a:solidFill>
              <a:latin typeface="Times New Roman" pitchFamily="18" charset="0"/>
              <a:cs typeface="Times New Roman" pitchFamily="18" charset="0"/>
            </a:endParaRPr>
          </a:p>
          <a:p>
            <a:pPr marL="342900" indent="-342900"/>
            <a:r>
              <a:rPr lang="en-US" sz="2400">
                <a:solidFill>
                  <a:srgbClr val="0000FF"/>
                </a:solidFill>
                <a:latin typeface="Times New Roman" pitchFamily="18" charset="0"/>
                <a:cs typeface="Times New Roman" pitchFamily="18" charset="0"/>
              </a:rPr>
              <a:t>A.19/8/1945.</a:t>
            </a:r>
            <a:endParaRPr lang="en-US" sz="2400" dirty="0">
              <a:solidFill>
                <a:srgbClr val="0000FF"/>
              </a:solidFill>
              <a:latin typeface="Times New Roman" pitchFamily="18" charset="0"/>
              <a:cs typeface="Times New Roman" pitchFamily="18" charset="0"/>
            </a:endParaRPr>
          </a:p>
          <a:p>
            <a:pPr marL="342900" indent="-342900"/>
            <a:r>
              <a:rPr lang="en-US" sz="2400">
                <a:solidFill>
                  <a:srgbClr val="0000FF"/>
                </a:solidFill>
                <a:latin typeface="Times New Roman" pitchFamily="18" charset="0"/>
                <a:cs typeface="Times New Roman" pitchFamily="18" charset="0"/>
              </a:rPr>
              <a:t>B. 22/12/1944</a:t>
            </a:r>
            <a:endParaRPr lang="en-US" sz="2400" dirty="0">
              <a:solidFill>
                <a:srgbClr val="0000FF"/>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C</a:t>
            </a:r>
            <a:r>
              <a:rPr lang="en-US" sz="2400">
                <a:solidFill>
                  <a:srgbClr val="0000FF"/>
                </a:solidFill>
                <a:latin typeface="Times New Roman" pitchFamily="18" charset="0"/>
                <a:cs typeface="Times New Roman" pitchFamily="18" charset="0"/>
              </a:rPr>
              <a:t>. 28/3/1935</a:t>
            </a:r>
            <a:endParaRPr lang="en-US" sz="2400" dirty="0">
              <a:solidFill>
                <a:srgbClr val="0000FF"/>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D</a:t>
            </a:r>
            <a:r>
              <a:rPr lang="en-US" sz="2400">
                <a:solidFill>
                  <a:srgbClr val="0000FF"/>
                </a:solidFill>
                <a:latin typeface="Times New Roman" pitchFamily="18" charset="0"/>
                <a:cs typeface="Times New Roman" pitchFamily="18" charset="0"/>
              </a:rPr>
              <a:t>. 3/2/1930</a:t>
            </a:r>
            <a:endParaRPr lang="en-US" sz="2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723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ox(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ox(i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ox(i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i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xmlns="" id="{1013C83C-CAB2-4681-BE14-DF289D424279}"/>
              </a:ext>
            </a:extLst>
          </p:cNvPr>
          <p:cNvSpPr/>
          <p:nvPr/>
        </p:nvSpPr>
        <p:spPr bwMode="auto">
          <a:xfrm>
            <a:off x="4730750" y="5347252"/>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err="1">
                <a:solidFill>
                  <a:srgbClr val="FF0000"/>
                </a:solidFill>
              </a:rPr>
              <a:t>Đáp</a:t>
            </a:r>
            <a:r>
              <a:rPr lang="en-US" sz="2400" b="1">
                <a:solidFill>
                  <a:srgbClr val="FF0000"/>
                </a:solidFill>
              </a:rPr>
              <a:t> </a:t>
            </a:r>
            <a:r>
              <a:rPr lang="en-US" sz="2400" b="1" err="1">
                <a:solidFill>
                  <a:srgbClr val="FF0000"/>
                </a:solidFill>
              </a:rPr>
              <a:t>án</a:t>
            </a:r>
            <a:r>
              <a:rPr lang="en-US" sz="2400" b="1">
                <a:solidFill>
                  <a:srgbClr val="FF0000"/>
                </a:solidFill>
              </a:rPr>
              <a:t>: A</a:t>
            </a:r>
          </a:p>
        </p:txBody>
      </p:sp>
      <p:sp>
        <p:nvSpPr>
          <p:cNvPr id="3" name="AutoShape 6">
            <a:extLst>
              <a:ext uri="{FF2B5EF4-FFF2-40B4-BE49-F238E27FC236}">
                <a16:creationId xmlns:a16="http://schemas.microsoft.com/office/drawing/2014/main" xmlns="" id="{7B320130-154F-4AFC-B8D1-4A5EBF831536}"/>
              </a:ext>
            </a:extLst>
          </p:cNvPr>
          <p:cNvSpPr>
            <a:spLocks noChangeArrowheads="1"/>
          </p:cNvSpPr>
          <p:nvPr/>
        </p:nvSpPr>
        <p:spPr bwMode="auto">
          <a:xfrm>
            <a:off x="5257800" y="1379676"/>
            <a:ext cx="1676400" cy="439737"/>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endParaRPr lang="en-US"/>
          </a:p>
        </p:txBody>
      </p:sp>
      <p:sp>
        <p:nvSpPr>
          <p:cNvPr id="4" name="AutoShape 7">
            <a:extLst>
              <a:ext uri="{FF2B5EF4-FFF2-40B4-BE49-F238E27FC236}">
                <a16:creationId xmlns:a16="http://schemas.microsoft.com/office/drawing/2014/main" xmlns="" id="{94E2AB85-A04A-4056-ABCC-C6297835766D}"/>
              </a:ext>
            </a:extLst>
          </p:cNvPr>
          <p:cNvSpPr>
            <a:spLocks noChangeArrowheads="1"/>
          </p:cNvSpPr>
          <p:nvPr/>
        </p:nvSpPr>
        <p:spPr bwMode="auto">
          <a:xfrm>
            <a:off x="5330825" y="1430476"/>
            <a:ext cx="1536700" cy="341312"/>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endParaRPr lang="en-US"/>
          </a:p>
        </p:txBody>
      </p:sp>
      <p:sp>
        <p:nvSpPr>
          <p:cNvPr id="5" name="Text Box 8">
            <a:extLst>
              <a:ext uri="{FF2B5EF4-FFF2-40B4-BE49-F238E27FC236}">
                <a16:creationId xmlns:a16="http://schemas.microsoft.com/office/drawing/2014/main" xmlns="" id="{BD01A931-A778-4C99-BC05-AF9470FA80DE}"/>
              </a:ext>
            </a:extLst>
          </p:cNvPr>
          <p:cNvSpPr txBox="1">
            <a:spLocks noChangeArrowheads="1"/>
          </p:cNvSpPr>
          <p:nvPr/>
        </p:nvSpPr>
        <p:spPr bwMode="auto">
          <a:xfrm>
            <a:off x="5257800" y="1451113"/>
            <a:ext cx="1612900" cy="400050"/>
          </a:xfrm>
          <a:prstGeom prst="rect">
            <a:avLst/>
          </a:prstGeom>
          <a:noFill/>
          <a:ln w="9525">
            <a:noFill/>
            <a:miter lim="800000"/>
            <a:headEnd/>
            <a:tailEnd/>
          </a:ln>
        </p:spPr>
        <p:txBody>
          <a:bodyPr>
            <a:spAutoFit/>
          </a:bodyPr>
          <a:lstStyle/>
          <a:p>
            <a:pPr algn="ctr">
              <a:spcBef>
                <a:spcPct val="50000"/>
              </a:spcBef>
            </a:pPr>
            <a:r>
              <a:rPr lang="en-US" sz="2000" b="1" dirty="0">
                <a:latin typeface="Times New Roman" pitchFamily="18" charset="0"/>
                <a:cs typeface="Times New Roman" pitchFamily="18" charset="0"/>
              </a:rPr>
              <a:t>CÂU HỎI  3</a:t>
            </a:r>
            <a:endParaRPr lang="en-US" b="1" dirty="0">
              <a:latin typeface=".VnBlack" pitchFamily="34" charset="0"/>
            </a:endParaRPr>
          </a:p>
        </p:txBody>
      </p:sp>
      <p:sp>
        <p:nvSpPr>
          <p:cNvPr id="6" name="Rectangle 9">
            <a:extLst>
              <a:ext uri="{FF2B5EF4-FFF2-40B4-BE49-F238E27FC236}">
                <a16:creationId xmlns:a16="http://schemas.microsoft.com/office/drawing/2014/main" xmlns="" id="{75E19CE7-9801-416E-9DEF-730E7D0CAB5E}"/>
              </a:ext>
            </a:extLst>
          </p:cNvPr>
          <p:cNvSpPr>
            <a:spLocks noChangeArrowheads="1"/>
          </p:cNvSpPr>
          <p:nvPr/>
        </p:nvSpPr>
        <p:spPr bwMode="auto">
          <a:xfrm>
            <a:off x="1576552" y="2255410"/>
            <a:ext cx="9207062" cy="2677656"/>
          </a:xfrm>
          <a:prstGeom prst="rect">
            <a:avLst/>
          </a:prstGeom>
          <a:noFill/>
          <a:ln w="9525">
            <a:noFill/>
            <a:miter lim="800000"/>
            <a:headEnd/>
            <a:tailEnd/>
          </a:ln>
        </p:spPr>
        <p:txBody>
          <a:bodyPr wrap="square" anchor="ctr">
            <a:spAutoFit/>
          </a:bodyPr>
          <a:lstStyle/>
          <a:p>
            <a:r>
              <a:rPr lang="en-US" sz="2400" b="1">
                <a:solidFill>
                  <a:srgbClr val="FF0000"/>
                </a:solidFill>
                <a:latin typeface="Times New Roman" pitchFamily="18" charset="0"/>
                <a:cs typeface="Times New Roman" pitchFamily="18" charset="0"/>
              </a:rPr>
              <a:t>Đâu là truyền thống của Công an nhân dân </a:t>
            </a:r>
            <a:endParaRPr lang="en-US" sz="2400" b="1" dirty="0">
              <a:solidFill>
                <a:srgbClr val="FF0000"/>
              </a:solidFill>
              <a:latin typeface="Times New Roman" pitchFamily="18" charset="0"/>
              <a:cs typeface="Times New Roman" pitchFamily="18" charset="0"/>
            </a:endParaRPr>
          </a:p>
          <a:p>
            <a:endParaRPr lang="en-US" sz="2400" b="1" dirty="0">
              <a:solidFill>
                <a:srgbClr val="FF0000"/>
              </a:solidFill>
              <a:latin typeface="Times New Roman" pitchFamily="18" charset="0"/>
              <a:cs typeface="Times New Roman" pitchFamily="18" charset="0"/>
            </a:endParaRPr>
          </a:p>
          <a:p>
            <a:r>
              <a:rPr lang="nl-NL" sz="2400" dirty="0">
                <a:solidFill>
                  <a:srgbClr val="002060"/>
                </a:solidFill>
                <a:latin typeface="Times New Roman" pitchFamily="18" charset="0"/>
                <a:cs typeface="Times New Roman" pitchFamily="18" charset="0"/>
              </a:rPr>
              <a:t>     A</a:t>
            </a:r>
            <a:r>
              <a:rPr lang="nl-NL" sz="2400">
                <a:solidFill>
                  <a:srgbClr val="002060"/>
                </a:solidFill>
                <a:latin typeface="Times New Roman" pitchFamily="18" charset="0"/>
                <a:cs typeface="Times New Roman" pitchFamily="18" charset="0"/>
              </a:rPr>
              <a:t>.</a:t>
            </a:r>
            <a:r>
              <a:rPr lang="en-US" sz="2400">
                <a:solidFill>
                  <a:srgbClr val="002060"/>
                </a:solidFill>
                <a:latin typeface="Times New Roman" pitchFamily="18" charset="0"/>
                <a:cs typeface="Times New Roman" pitchFamily="18" charset="0"/>
              </a:rPr>
              <a:t> Gắn bó chặt chẽ với nhân dân, vì nhân dân phục vụ.</a:t>
            </a:r>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B</a:t>
            </a:r>
            <a:r>
              <a:rPr lang="en-US" sz="2400">
                <a:solidFill>
                  <a:srgbClr val="002060"/>
                </a:solidFill>
                <a:latin typeface="Times New Roman" pitchFamily="18" charset="0"/>
                <a:cs typeface="Times New Roman" pitchFamily="18" charset="0"/>
              </a:rPr>
              <a:t>. Quyết chiến, quyết thắng, biết đánh, biết thắng.</a:t>
            </a:r>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C. </a:t>
            </a:r>
            <a:r>
              <a:rPr lang="en-US" sz="2400" dirty="0" err="1">
                <a:solidFill>
                  <a:srgbClr val="002060"/>
                </a:solidFill>
                <a:latin typeface="Times New Roman" pitchFamily="18" charset="0"/>
                <a:cs typeface="Times New Roman" pitchFamily="18" charset="0"/>
              </a:rPr>
              <a:t>Sẵn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sàng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chiến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đấu</a:t>
            </a:r>
            <a:r>
              <a:rPr lang="en-US" sz="2400" dirty="0">
                <a:solidFill>
                  <a:srgbClr val="002060"/>
                </a:solidFill>
                <a:latin typeface="Times New Roman" pitchFamily="18" charset="0"/>
                <a:cs typeface="Times New Roman" pitchFamily="18" charset="0"/>
              </a:rPr>
              <a:t> hi </a:t>
            </a:r>
            <a:r>
              <a:rPr lang="en-US" sz="2400" dirty="0" err="1">
                <a:solidFill>
                  <a:srgbClr val="002060"/>
                </a:solidFill>
                <a:latin typeface="Times New Roman" pitchFamily="18" charset="0"/>
                <a:cs typeface="Times New Roman" pitchFamily="18" charset="0"/>
              </a:rPr>
              <a:t>sinh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vệ</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chắc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tổ</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quốc</a:t>
            </a:r>
            <a:r>
              <a:rPr lang="en-US" sz="2400" dirty="0">
                <a:solidFill>
                  <a:srgbClr val="002060"/>
                </a:solidFill>
                <a:latin typeface="Times New Roman" pitchFamily="18" charset="0"/>
                <a:cs typeface="Times New Roman" pitchFamily="18" charset="0"/>
              </a:rPr>
              <a:t>.</a:t>
            </a:r>
          </a:p>
          <a:p>
            <a:r>
              <a:rPr lang="en-US" sz="2400" dirty="0">
                <a:solidFill>
                  <a:srgbClr val="002060"/>
                </a:solidFill>
                <a:latin typeface="Times New Roman" pitchFamily="18" charset="0"/>
                <a:cs typeface="Times New Roman" pitchFamily="18" charset="0"/>
              </a:rPr>
              <a:t>     D. </a:t>
            </a:r>
            <a:r>
              <a:rPr lang="en-US" sz="2400" dirty="0" err="1">
                <a:solidFill>
                  <a:srgbClr val="002060"/>
                </a:solidFill>
                <a:latin typeface="Times New Roman" pitchFamily="18" charset="0"/>
                <a:cs typeface="Times New Roman" pitchFamily="18" charset="0"/>
              </a:rPr>
              <a:t>Vận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chấp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hành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nước</a:t>
            </a:r>
            <a:r>
              <a:rPr lang="en-US" sz="2400" dirty="0">
                <a:solidFill>
                  <a:srgbClr val="002060"/>
                </a:solidFill>
                <a:latin typeface="Times New Roman" pitchFamily="18" charset="0"/>
                <a:cs typeface="Times New Roman" pitchFamily="18" charset="0"/>
              </a:rPr>
              <a:t>. </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7208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71600" y="116924"/>
            <a:ext cx="9144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6000" b="1" i="0" u="none" strike="noStrike" cap="none" normalizeH="0" baseline="0">
                <a:ln>
                  <a:noFill/>
                </a:ln>
                <a:solidFill>
                  <a:srgbClr val="002060"/>
                </a:solidFill>
                <a:effectLst>
                  <a:outerShdw blurRad="38100" dist="38100" dir="2700000" algn="tl">
                    <a:srgbClr val="C0C0C0"/>
                  </a:outerShdw>
                </a:effectLst>
                <a:latin typeface="Times New Roman" pitchFamily="18" charset="0"/>
                <a:cs typeface="Arial" pitchFamily="34" charset="0"/>
              </a:rPr>
              <a:t>KẾT THÚC</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8920" name="Rectangle 8"/>
          <p:cNvSpPr>
            <a:spLocks noChangeArrowheads="1"/>
          </p:cNvSpPr>
          <p:nvPr/>
        </p:nvSpPr>
        <p:spPr bwMode="auto">
          <a:xfrm>
            <a:off x="1371600" y="4724400"/>
            <a:ext cx="8991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1" u="none" strike="noStrike" cap="none" normalizeH="0" baseline="0">
                <a:ln>
                  <a:noFill/>
                </a:ln>
                <a:solidFill>
                  <a:srgbClr val="FF0000"/>
                </a:solidFill>
                <a:effectLst>
                  <a:outerShdw blurRad="38100" dist="38100" dir="2700000" algn="tl">
                    <a:srgbClr val="C0C0C0"/>
                  </a:outerShdw>
                </a:effectLst>
                <a:latin typeface="Tahoma" pitchFamily="34" charset="0"/>
                <a:cs typeface="Arial" pitchFamily="34" charset="0"/>
              </a:rPr>
              <a:t> </a:t>
            </a:r>
            <a:r>
              <a:rPr lang="en-US" altLang="en-US" sz="2400" b="1" i="1">
                <a:solidFill>
                  <a:srgbClr val="FF0000"/>
                </a:solidFill>
                <a:effectLst>
                  <a:outerShdw blurRad="38100" dist="38100" dir="2700000" algn="tl">
                    <a:srgbClr val="C0C0C0"/>
                  </a:outerShdw>
                </a:effectLst>
                <a:latin typeface="Tahoma" pitchFamily="34" charset="0"/>
                <a:cs typeface="Arial" pitchFamily="34" charset="0"/>
              </a:rPr>
              <a:t>CHÚC CÁC EM LUÔN MẠNH KHỎE VÀ HỌC TỐT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4100" name="Picture 13" descr="Waterfall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2" y="955124"/>
            <a:ext cx="12160468" cy="37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flower1_div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1219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96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005" y="262758"/>
            <a:ext cx="9318010" cy="809297"/>
          </a:xfrm>
        </p:spPr>
        <p:txBody>
          <a:bodyPr>
            <a:normAutofit fontScale="90000"/>
          </a:bodyPr>
          <a:lstStyle/>
          <a:p>
            <a:r>
              <a:rPr lang="en-US" sz="2800" b="1" u="sng" dirty="0">
                <a:solidFill>
                  <a:srgbClr val="FF0000"/>
                </a:solidFill>
                <a:latin typeface="Times New Roman" panose="02020603050405020304" pitchFamily="18" charset="0"/>
                <a:cs typeface="Times New Roman" panose="02020603050405020304" pitchFamily="18" charset="0"/>
              </a:rPr>
              <a:t>I. LỊCH SỬ, BẢN CHẤT, TRUYỀN THỐNG CỦA QUÂN ĐỘI </a:t>
            </a:r>
            <a:br>
              <a:rPr lang="en-US" sz="2800" b="1" u="sng" dirty="0">
                <a:solidFill>
                  <a:srgbClr val="FF0000"/>
                </a:solidFill>
                <a:latin typeface="Times New Roman" panose="02020603050405020304" pitchFamily="18" charset="0"/>
                <a:cs typeface="Times New Roman" panose="02020603050405020304" pitchFamily="18" charset="0"/>
              </a:rPr>
            </a:br>
            <a:r>
              <a:rPr lang="en-US" sz="2800" b="1" u="sng" dirty="0">
                <a:solidFill>
                  <a:srgbClr val="FF0000"/>
                </a:solidFill>
                <a:latin typeface="Times New Roman" panose="02020603050405020304" pitchFamily="18" charset="0"/>
                <a:cs typeface="Times New Roman" panose="02020603050405020304" pitchFamily="18" charset="0"/>
              </a:rPr>
              <a:t>NHÂN DÂN VIỆT NAM</a:t>
            </a:r>
          </a:p>
        </p:txBody>
      </p:sp>
      <p:sp>
        <p:nvSpPr>
          <p:cNvPr id="3" name="Content Placeholder 2"/>
          <p:cNvSpPr>
            <a:spLocks noGrp="1"/>
          </p:cNvSpPr>
          <p:nvPr>
            <p:ph idx="1"/>
          </p:nvPr>
        </p:nvSpPr>
        <p:spPr>
          <a:xfrm>
            <a:off x="143027" y="2364360"/>
            <a:ext cx="8779799" cy="4327988"/>
          </a:xfrm>
        </p:spPr>
        <p:txBody>
          <a:bodyPr>
            <a:noAutofit/>
          </a:bodyPr>
          <a:lstStyle/>
          <a:p>
            <a:pPr marL="0" indent="0">
              <a:buNone/>
            </a:pPr>
            <a:r>
              <a:rPr lang="nl-NL" sz="2400" dirty="0">
                <a:latin typeface="Times New Roman" panose="02020603050405020304" pitchFamily="18" charset="0"/>
                <a:cs typeface="Times New Roman" panose="02020603050405020304" pitchFamily="18" charset="0"/>
              </a:rPr>
              <a:t>+ Trong quá trình phát triển phong trào cách mạng của quần chúng các đội vũ trang đã ra đời: Tự vệ đỏ, Du kích Nam Kì, Du kích Bắc Sơn, các đội Cứu quốc quân,... Đó là nền móng đầu tiên của LLVT cách mạng, của quân đội cách mạng nước ta.</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22/12/1944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Tháng 4 năm 1945, Đảng quyết định hợp nhất các tổ chức vũ trang cả nước thành lập Việt Nam Giải Phóng Quân</a:t>
            </a:r>
            <a:r>
              <a:rPr lang="nl-NL" sz="2400" dirty="0"/>
              <a:t>.</a:t>
            </a:r>
          </a:p>
          <a:p>
            <a:r>
              <a:rPr lang="nl-NL" sz="2400" dirty="0">
                <a:latin typeface="Times New Roman" panose="02020603050405020304" pitchFamily="18" charset="0"/>
                <a:cs typeface="Times New Roman" panose="02020603050405020304" pitchFamily="18" charset="0"/>
              </a:rPr>
              <a:t>- Nghệ thuật quân sự: Lối đánh du kích, bí mật, nhanh chóng, di chuyển linh hoạt.</a:t>
            </a:r>
            <a:endParaRPr lang="en-US" sz="2400"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0" y="1110447"/>
            <a:ext cx="8387255"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a:solidFill>
                  <a:srgbClr val="7030A0"/>
                </a:solidFill>
                <a:latin typeface="Times New Roman" panose="02020603050405020304" pitchFamily="18" charset="0"/>
                <a:cs typeface="Times New Roman" panose="02020603050405020304" pitchFamily="18" charset="0"/>
              </a:rPr>
              <a:t>1. </a:t>
            </a:r>
            <a:r>
              <a:rPr lang="en-US" sz="3200" dirty="0" err="1">
                <a:solidFill>
                  <a:srgbClr val="7030A0"/>
                </a:solidFill>
                <a:latin typeface="Times New Roman" panose="02020603050405020304" pitchFamily="18" charset="0"/>
                <a:cs typeface="Times New Roman" panose="02020603050405020304" pitchFamily="18" charset="0"/>
              </a:rPr>
              <a:t>Lịch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sử</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Quân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đội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nhân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dân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nam</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178671" y="1651265"/>
            <a:ext cx="8387255"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(1930-1945):</a:t>
            </a:r>
          </a:p>
        </p:txBody>
      </p:sp>
      <p:pic>
        <p:nvPicPr>
          <p:cNvPr id="5" name="Picture 4">
            <a:extLst>
              <a:ext uri="{FF2B5EF4-FFF2-40B4-BE49-F238E27FC236}">
                <a16:creationId xmlns:a16="http://schemas.microsoft.com/office/drawing/2014/main" xmlns="" id="{AAD3EDDF-EA65-4D87-9FC7-1980FCA85216}"/>
              </a:ext>
            </a:extLst>
          </p:cNvPr>
          <p:cNvPicPr>
            <a:picLocks noChangeAspect="1"/>
          </p:cNvPicPr>
          <p:nvPr/>
        </p:nvPicPr>
        <p:blipFill>
          <a:blip r:embed="rId2"/>
          <a:stretch>
            <a:fillRect/>
          </a:stretch>
        </p:blipFill>
        <p:spPr>
          <a:xfrm>
            <a:off x="8565926" y="670681"/>
            <a:ext cx="3626074" cy="3387358"/>
          </a:xfrm>
          <a:prstGeom prst="rect">
            <a:avLst/>
          </a:prstGeom>
        </p:spPr>
      </p:pic>
    </p:spTree>
    <p:extLst>
      <p:ext uri="{BB962C8B-B14F-4D97-AF65-F5344CB8AC3E}">
        <p14:creationId xmlns:p14="http://schemas.microsoft.com/office/powerpoint/2010/main" val="1525194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9026" y="152398"/>
            <a:ext cx="9121452"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(9/1945 -  1954)</a:t>
            </a:r>
          </a:p>
        </p:txBody>
      </p:sp>
      <p:pic>
        <p:nvPicPr>
          <p:cNvPr id="3074" name="Picture 2" descr="E:\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410" y="827101"/>
            <a:ext cx="4231564" cy="277371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04795" y="607445"/>
            <a:ext cx="7390082" cy="18309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11/1945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endParaRPr lang="en-US" sz="2800" dirty="0">
              <a:latin typeface="Times New Roman" panose="02020603050405020304" pitchFamily="18" charset="0"/>
              <a:cs typeface="Times New Roman" panose="02020603050405020304" pitchFamily="18" charset="0"/>
            </a:endParaRPr>
          </a:p>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5/1946: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0" indent="0">
              <a:buFont typeface="Wingdings 3"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1951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p:txBody>
      </p:sp>
      <p:graphicFrame>
        <p:nvGraphicFramePr>
          <p:cNvPr id="6" name="Table 5">
            <a:extLst>
              <a:ext uri="{FF2B5EF4-FFF2-40B4-BE49-F238E27FC236}">
                <a16:creationId xmlns:a16="http://schemas.microsoft.com/office/drawing/2014/main" xmlns="" id="{9E28B994-8E14-486C-8C99-466E9AA5D615}"/>
              </a:ext>
            </a:extLst>
          </p:cNvPr>
          <p:cNvGraphicFramePr>
            <a:graphicFrameLocks noGrp="1"/>
          </p:cNvGraphicFramePr>
          <p:nvPr>
            <p:extLst>
              <p:ext uri="{D42A27DB-BD31-4B8C-83A1-F6EECF244321}">
                <p14:modId xmlns:p14="http://schemas.microsoft.com/office/powerpoint/2010/main" val="3381385711"/>
              </p:ext>
            </p:extLst>
          </p:nvPr>
        </p:nvGraphicFramePr>
        <p:xfrm>
          <a:off x="365560" y="2284691"/>
          <a:ext cx="7229317" cy="2944368"/>
        </p:xfrm>
        <a:graphic>
          <a:graphicData uri="http://schemas.openxmlformats.org/drawingml/2006/table">
            <a:tbl>
              <a:tblPr>
                <a:tableStyleId>{5C22544A-7EE6-4342-B048-85BDC9FD1C3A}</a:tableStyleId>
              </a:tblPr>
              <a:tblGrid>
                <a:gridCol w="7229317">
                  <a:extLst>
                    <a:ext uri="{9D8B030D-6E8A-4147-A177-3AD203B41FA5}">
                      <a16:colId xmlns:a16="http://schemas.microsoft.com/office/drawing/2014/main" xmlns="" val="2865993291"/>
                    </a:ext>
                  </a:extLst>
                </a:gridCol>
              </a:tblGrid>
              <a:tr h="2525848">
                <a:tc>
                  <a:txBody>
                    <a:bodyPr/>
                    <a:lstStyle/>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Quân đội chiến đấu, chiến thắng:</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Chiến thắng Việt Bắc thu đông 1947.</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Chiến dịch biên giới (1950), Tây Bắc 1952, Thượng Lào 1953.</a:t>
                      </a:r>
                    </a:p>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Đông xuân 1953-1954, Điện Biên Phủ 1954</a:t>
                      </a:r>
                    </a:p>
                    <a:p>
                      <a:pPr algn="just">
                        <a:lnSpc>
                          <a:spcPct val="115000"/>
                        </a:lnSpc>
                        <a:spcAft>
                          <a:spcPts val="0"/>
                        </a:spcAft>
                      </a:pP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423308351"/>
                  </a:ext>
                </a:extLst>
              </a:tr>
            </a:tbl>
          </a:graphicData>
        </a:graphic>
      </p:graphicFrame>
      <p:graphicFrame>
        <p:nvGraphicFramePr>
          <p:cNvPr id="11" name="Table 10">
            <a:extLst>
              <a:ext uri="{FF2B5EF4-FFF2-40B4-BE49-F238E27FC236}">
                <a16:creationId xmlns:a16="http://schemas.microsoft.com/office/drawing/2014/main" xmlns="" id="{2D19DC30-8E36-4309-9B35-8B9700263951}"/>
              </a:ext>
            </a:extLst>
          </p:cNvPr>
          <p:cNvGraphicFramePr>
            <a:graphicFrameLocks noGrp="1"/>
          </p:cNvGraphicFramePr>
          <p:nvPr>
            <p:extLst>
              <p:ext uri="{D42A27DB-BD31-4B8C-83A1-F6EECF244321}">
                <p14:modId xmlns:p14="http://schemas.microsoft.com/office/powerpoint/2010/main" val="2883697865"/>
              </p:ext>
            </p:extLst>
          </p:nvPr>
        </p:nvGraphicFramePr>
        <p:xfrm>
          <a:off x="333554" y="4934458"/>
          <a:ext cx="9897123" cy="1962912"/>
        </p:xfrm>
        <a:graphic>
          <a:graphicData uri="http://schemas.openxmlformats.org/drawingml/2006/table">
            <a:tbl>
              <a:tblPr>
                <a:tableStyleId>{5C22544A-7EE6-4342-B048-85BDC9FD1C3A}</a:tableStyleId>
              </a:tblPr>
              <a:tblGrid>
                <a:gridCol w="9897123">
                  <a:extLst>
                    <a:ext uri="{9D8B030D-6E8A-4147-A177-3AD203B41FA5}">
                      <a16:colId xmlns:a16="http://schemas.microsoft.com/office/drawing/2014/main" xmlns="" val="520149603"/>
                    </a:ext>
                  </a:extLst>
                </a:gridCol>
              </a:tblGrid>
              <a:tr h="0">
                <a:tc>
                  <a:txBody>
                    <a:bodyPr/>
                    <a:lstStyle/>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Nghệ thuật quân sự:</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dirty="0">
                          <a:effectLst/>
                          <a:latin typeface="Times New Roman" panose="02020603050405020304" pitchFamily="18" charset="0"/>
                          <a:cs typeface="Times New Roman" panose="02020603050405020304" pitchFamily="18" charset="0"/>
                        </a:rPr>
                        <a:t>+ Vận dụng lối đánh du kích, quy mô cấp tiểu đội, trung đội, đại đội, từng bước trưởng thành đánh địch trên quy mô cấp tiểu đoàn, trung đoàn, đại đoàn và chiến dịch.</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435283811"/>
                  </a:ext>
                </a:extLst>
              </a:tr>
            </a:tbl>
          </a:graphicData>
        </a:graphic>
      </p:graphicFrame>
    </p:spTree>
    <p:extLst>
      <p:ext uri="{BB962C8B-B14F-4D97-AF65-F5344CB8AC3E}">
        <p14:creationId xmlns:p14="http://schemas.microsoft.com/office/powerpoint/2010/main" val="1117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additive="base">
                                        <p:cTn id="42" dur="500" fill="hold"/>
                                        <p:tgtEl>
                                          <p:spTgt spid="3074"/>
                                        </p:tgtEl>
                                        <p:attrNameLst>
                                          <p:attrName>ppt_x</p:attrName>
                                        </p:attrNameLst>
                                      </p:cBhvr>
                                      <p:tavLst>
                                        <p:tav tm="0">
                                          <p:val>
                                            <p:strVal val="#ppt_x"/>
                                          </p:val>
                                        </p:tav>
                                        <p:tav tm="100000">
                                          <p:val>
                                            <p:strVal val="#ppt_x"/>
                                          </p:val>
                                        </p:tav>
                                      </p:tavLst>
                                    </p:anim>
                                    <p:anim calcmode="lin" valueType="num">
                                      <p:cBhvr additive="base">
                                        <p:cTn id="4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6D1B9DC-150C-46F1-929D-5CCCCC5A00A6}"/>
              </a:ext>
            </a:extLst>
          </p:cNvPr>
          <p:cNvSpPr txBox="1">
            <a:spLocks noGrp="1"/>
          </p:cNvSpPr>
          <p:nvPr>
            <p:ph type="title"/>
          </p:nvPr>
        </p:nvSpPr>
        <p:spPr>
          <a:xfrm>
            <a:off x="228831" y="125350"/>
            <a:ext cx="9422295" cy="524427"/>
          </a:xfrm>
          <a:prstGeom prst="rect">
            <a:avLst/>
          </a:prstGeom>
        </p:spPr>
        <p:txBody>
          <a:bodyPr vert="horz" lIns="91440" tIns="45720" rIns="91440" bIns="45720" rtlCol="0">
            <a:normAutofit fontScale="9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b="1" dirty="0">
                <a:latin typeface="Times New Roman" panose="02020603050405020304" pitchFamily="18" charset="0"/>
                <a:cs typeface="Times New Roman" panose="02020603050405020304" pitchFamily="18" charset="0"/>
              </a:rPr>
              <a:t>c). </a:t>
            </a:r>
            <a:r>
              <a:rPr lang="en-US" sz="3400" b="1" dirty="0" err="1">
                <a:latin typeface="Times New Roman" panose="02020603050405020304" pitchFamily="18" charset="0"/>
                <a:cs typeface="Times New Roman" panose="02020603050405020304" pitchFamily="18" charset="0"/>
              </a:rPr>
              <a:t>Trong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kháng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chiến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chống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Mỹ</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cứu</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nước</a:t>
            </a:r>
            <a:r>
              <a:rPr lang="en-US" sz="3400" b="1" dirty="0">
                <a:latin typeface="Times New Roman" panose="02020603050405020304" pitchFamily="18" charset="0"/>
                <a:cs typeface="Times New Roman" panose="02020603050405020304" pitchFamily="18" charset="0"/>
              </a:rPr>
              <a:t> 1954 -  1975</a:t>
            </a:r>
          </a:p>
        </p:txBody>
      </p:sp>
      <p:pic>
        <p:nvPicPr>
          <p:cNvPr id="6" name="Picture 3" descr="E:\tải xuống (1).jpg">
            <a:extLst>
              <a:ext uri="{FF2B5EF4-FFF2-40B4-BE49-F238E27FC236}">
                <a16:creationId xmlns:a16="http://schemas.microsoft.com/office/drawing/2014/main" xmlns="" id="{DFFA3690-5145-494B-AD85-86E4394D7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436" y="815975"/>
            <a:ext cx="4231564" cy="3093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xmlns="" id="{A9A6C0D4-16B6-44AA-80D9-0DF8592E1C9D}"/>
              </a:ext>
            </a:extLst>
          </p:cNvPr>
          <p:cNvGraphicFramePr>
            <a:graphicFrameLocks noGrp="1"/>
          </p:cNvGraphicFramePr>
          <p:nvPr>
            <p:extLst>
              <p:ext uri="{D42A27DB-BD31-4B8C-83A1-F6EECF244321}">
                <p14:modId xmlns:p14="http://schemas.microsoft.com/office/powerpoint/2010/main" val="762186007"/>
              </p:ext>
            </p:extLst>
          </p:nvPr>
        </p:nvGraphicFramePr>
        <p:xfrm>
          <a:off x="228830" y="728361"/>
          <a:ext cx="7640841" cy="2239404"/>
        </p:xfrm>
        <a:graphic>
          <a:graphicData uri="http://schemas.openxmlformats.org/drawingml/2006/table">
            <a:tbl>
              <a:tblPr>
                <a:tableStyleId>{5C22544A-7EE6-4342-B048-85BDC9FD1C3A}</a:tableStyleId>
              </a:tblPr>
              <a:tblGrid>
                <a:gridCol w="7640841">
                  <a:extLst>
                    <a:ext uri="{9D8B030D-6E8A-4147-A177-3AD203B41FA5}">
                      <a16:colId xmlns:a16="http://schemas.microsoft.com/office/drawing/2014/main" xmlns="" val="887745966"/>
                    </a:ext>
                  </a:extLst>
                </a:gridCol>
              </a:tblGrid>
              <a:tr h="2239404">
                <a:tc>
                  <a:txBody>
                    <a:bodyPr/>
                    <a:lstStyle/>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QĐND phát triển mạnh: </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Các quân chủng, binh chủng ra đời.</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Hệ thống nhà trường quân đội được xây dựng.</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Có lực lượng hậu bị hùng hậu, một lớp thanh niên có sức khoẻ, có văn hoá vào quân đội theo chế độ NVQS.</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544121461"/>
                  </a:ext>
                </a:extLst>
              </a:tr>
            </a:tbl>
          </a:graphicData>
        </a:graphic>
      </p:graphicFrame>
      <p:graphicFrame>
        <p:nvGraphicFramePr>
          <p:cNvPr id="10" name="Table 9">
            <a:extLst>
              <a:ext uri="{FF2B5EF4-FFF2-40B4-BE49-F238E27FC236}">
                <a16:creationId xmlns:a16="http://schemas.microsoft.com/office/drawing/2014/main" xmlns="" id="{C0259B72-2A42-4A3A-8643-F4D357958FD2}"/>
              </a:ext>
            </a:extLst>
          </p:cNvPr>
          <p:cNvGraphicFramePr>
            <a:graphicFrameLocks noGrp="1"/>
          </p:cNvGraphicFramePr>
          <p:nvPr>
            <p:extLst>
              <p:ext uri="{D42A27DB-BD31-4B8C-83A1-F6EECF244321}">
                <p14:modId xmlns:p14="http://schemas.microsoft.com/office/powerpoint/2010/main" val="148521979"/>
              </p:ext>
            </p:extLst>
          </p:nvPr>
        </p:nvGraphicFramePr>
        <p:xfrm>
          <a:off x="192617" y="3056288"/>
          <a:ext cx="7640841" cy="2699004"/>
        </p:xfrm>
        <a:graphic>
          <a:graphicData uri="http://schemas.openxmlformats.org/drawingml/2006/table">
            <a:tbl>
              <a:tblPr>
                <a:tableStyleId>{5C22544A-7EE6-4342-B048-85BDC9FD1C3A}</a:tableStyleId>
              </a:tblPr>
              <a:tblGrid>
                <a:gridCol w="7640841">
                  <a:extLst>
                    <a:ext uri="{9D8B030D-6E8A-4147-A177-3AD203B41FA5}">
                      <a16:colId xmlns:a16="http://schemas.microsoft.com/office/drawing/2014/main" xmlns="" val="2736039792"/>
                    </a:ext>
                  </a:extLst>
                </a:gridCol>
              </a:tblGrid>
              <a:tr h="0">
                <a:tc>
                  <a:txBody>
                    <a:bodyPr/>
                    <a:lstStyle/>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QĐND cùng nhân dân đánh bại các chiến lược “Chiến tranh đặc biệt”, “Chiến tranh cục bộ”, “Việt Nam hoá chiến tranh” của đế quốc Mĩ.</a:t>
                      </a:r>
                    </a:p>
                    <a:p>
                      <a:pPr algn="just">
                        <a:lnSpc>
                          <a:spcPct val="115000"/>
                        </a:lnSpc>
                        <a:spcAft>
                          <a:spcPts val="0"/>
                        </a:spcAft>
                      </a:pPr>
                      <a:r>
                        <a:rPr lang="nl-NL" sz="2200" dirty="0">
                          <a:effectLst/>
                          <a:latin typeface="Times New Roman" panose="02020603050405020304" pitchFamily="18" charset="0"/>
                          <a:ea typeface="Arial" panose="020B0604020202020204" pitchFamily="34" charset="0"/>
                          <a:cs typeface="Times New Roman" panose="02020603050405020304" pitchFamily="18" charset="0"/>
                        </a:rPr>
                        <a:t>+ Đánh thắng 2 cuộc chiến tranh phá hoại bằng không quân, hải quân của Mỹ bảo vệ miền bắc XHCN.</a:t>
                      </a:r>
                    </a:p>
                    <a:p>
                      <a:pPr algn="just">
                        <a:lnSpc>
                          <a:spcPct val="115000"/>
                        </a:lnSpc>
                        <a:spcAft>
                          <a:spcPts val="0"/>
                        </a:spcAft>
                      </a:pPr>
                      <a:r>
                        <a:rPr lang="nl-NL" sz="2200" dirty="0">
                          <a:effectLst/>
                          <a:latin typeface="Times New Roman" panose="02020603050405020304" pitchFamily="18" charset="0"/>
                          <a:ea typeface="Arial" panose="020B0604020202020204" pitchFamily="34" charset="0"/>
                          <a:cs typeface="Times New Roman" panose="02020603050405020304" pitchFamily="18" charset="0"/>
                        </a:rPr>
                        <a:t>+ Mùa xuân 1975 quân dân ta mowe cuộc tấn công và nổi dậy mùa xuân giải phóng miền nam thống nhất đất n</a:t>
                      </a:r>
                      <a:r>
                        <a:rPr lang="vi-VN" sz="22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2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200" dirty="0">
                          <a:effectLst/>
                          <a:latin typeface="Times New Roman" panose="02020603050405020304" pitchFamily="18" charset="0"/>
                          <a:ea typeface="Arial" panose="020B0604020202020204" pitchFamily="34" charset="0"/>
                          <a:cs typeface="Times New Roman" panose="02020603050405020304" pitchFamily="18" charset="0"/>
                        </a:rPr>
                        <a:t>.</a:t>
                      </a:r>
                    </a:p>
                  </a:txBody>
                  <a:tcPr marL="114300" marR="114300" marT="0" marB="0"/>
                </a:tc>
                <a:extLst>
                  <a:ext uri="{0D108BD9-81ED-4DB2-BD59-A6C34878D82A}">
                    <a16:rowId xmlns:a16="http://schemas.microsoft.com/office/drawing/2014/main" xmlns="" val="1313648298"/>
                  </a:ext>
                </a:extLst>
              </a:tr>
            </a:tbl>
          </a:graphicData>
        </a:graphic>
      </p:graphicFrame>
      <p:graphicFrame>
        <p:nvGraphicFramePr>
          <p:cNvPr id="11" name="Table 10">
            <a:extLst>
              <a:ext uri="{FF2B5EF4-FFF2-40B4-BE49-F238E27FC236}">
                <a16:creationId xmlns:a16="http://schemas.microsoft.com/office/drawing/2014/main" xmlns="" id="{40A61EC8-4CF0-4FC7-8DAB-5E66D202D079}"/>
              </a:ext>
            </a:extLst>
          </p:cNvPr>
          <p:cNvGraphicFramePr>
            <a:graphicFrameLocks noGrp="1"/>
          </p:cNvGraphicFramePr>
          <p:nvPr>
            <p:extLst>
              <p:ext uri="{D42A27DB-BD31-4B8C-83A1-F6EECF244321}">
                <p14:modId xmlns:p14="http://schemas.microsoft.com/office/powerpoint/2010/main" val="2544827599"/>
              </p:ext>
            </p:extLst>
          </p:nvPr>
        </p:nvGraphicFramePr>
        <p:xfrm>
          <a:off x="461744" y="5812954"/>
          <a:ext cx="8956467" cy="771144"/>
        </p:xfrm>
        <a:graphic>
          <a:graphicData uri="http://schemas.openxmlformats.org/drawingml/2006/table">
            <a:tbl>
              <a:tblPr>
                <a:tableStyleId>{5C22544A-7EE6-4342-B048-85BDC9FD1C3A}</a:tableStyleId>
              </a:tblPr>
              <a:tblGrid>
                <a:gridCol w="8956467">
                  <a:extLst>
                    <a:ext uri="{9D8B030D-6E8A-4147-A177-3AD203B41FA5}">
                      <a16:colId xmlns:a16="http://schemas.microsoft.com/office/drawing/2014/main" xmlns="" val="162907822"/>
                    </a:ext>
                  </a:extLst>
                </a:gridCol>
              </a:tblGrid>
              <a:tr h="0">
                <a:tc>
                  <a:txBody>
                    <a:bodyPr/>
                    <a:lstStyle/>
                    <a:p>
                      <a:pPr algn="just">
                        <a:lnSpc>
                          <a:spcPct val="115000"/>
                        </a:lnSpc>
                        <a:spcAft>
                          <a:spcPts val="0"/>
                        </a:spcAft>
                      </a:pPr>
                      <a:r>
                        <a:rPr lang="nl-NL" sz="2200" dirty="0">
                          <a:effectLst/>
                          <a:latin typeface="Times New Roman" panose="02020603050405020304" pitchFamily="18" charset="0"/>
                          <a:cs typeface="Times New Roman" panose="02020603050405020304" pitchFamily="18" charset="0"/>
                        </a:rPr>
                        <a:t>- Nghệ thuật quân sự: Có sự phát triển, từng bước thực hiện các trận đánh lớn, tác chiến hiệp đồng quân chủng, binh chủng.</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4021297010"/>
                  </a:ext>
                </a:extLst>
              </a:tr>
            </a:tbl>
          </a:graphicData>
        </a:graphic>
      </p:graphicFrame>
    </p:spTree>
    <p:extLst>
      <p:ext uri="{BB962C8B-B14F-4D97-AF65-F5344CB8AC3E}">
        <p14:creationId xmlns:p14="http://schemas.microsoft.com/office/powerpoint/2010/main" val="5546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0" y="152398"/>
            <a:ext cx="8907517" cy="5234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a:latin typeface="Times New Roman" panose="02020603050405020304" pitchFamily="18" charset="0"/>
                <a:cs typeface="Times New Roman" panose="02020603050405020304" pitchFamily="18" charset="0"/>
              </a:rPr>
              <a:t>d). Sau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122830" y="675861"/>
            <a:ext cx="9895814" cy="18623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a:p>
            <a:pPr>
              <a:buFontTx/>
              <a:buChar char="-"/>
            </a:pPr>
            <a:endParaRPr lang="en-US" sz="2400" dirty="0">
              <a:latin typeface="Times New Roman" panose="02020603050405020304" pitchFamily="18" charset="0"/>
              <a:cs typeface="Times New Roman" panose="02020603050405020304" pitchFamily="18" charset="0"/>
            </a:endParaRPr>
          </a:p>
        </p:txBody>
      </p:sp>
      <p:pic>
        <p:nvPicPr>
          <p:cNvPr id="4099" name="Picture 3" descr="E:\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8247"/>
            <a:ext cx="3941379" cy="40624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ttxvn_tuan_tra_bien_gi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140" y="2538247"/>
            <a:ext cx="4004442" cy="406241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400-164335775378890168295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582" y="2538247"/>
            <a:ext cx="4230417" cy="40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10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txvn_quan_doi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497" y="709449"/>
            <a:ext cx="6011503" cy="30742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CNQ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72" y="709449"/>
            <a:ext cx="6030724" cy="30742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ttxvn_dai_hoi_dang_bo_quan_do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 y="3783724"/>
            <a:ext cx="6196261" cy="307427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tải xuống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496" y="3783724"/>
            <a:ext cx="5848593" cy="30742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34746"/>
            <a:ext cx="8387255"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b="1" dirty="0">
                <a:solidFill>
                  <a:srgbClr val="7030A0"/>
                </a:solidFill>
                <a:latin typeface="Times New Roman" panose="02020603050405020304" pitchFamily="18" charset="0"/>
                <a:cs typeface="Times New Roman" panose="02020603050405020304" pitchFamily="18" charset="0"/>
              </a:rPr>
              <a:t>2. </a:t>
            </a:r>
            <a:r>
              <a:rPr lang="en-US" sz="3400" b="1" dirty="0" err="1">
                <a:solidFill>
                  <a:srgbClr val="7030A0"/>
                </a:solidFill>
                <a:latin typeface="Times New Roman" panose="02020603050405020304" pitchFamily="18" charset="0"/>
                <a:cs typeface="Times New Roman" panose="02020603050405020304" pitchFamily="18" charset="0"/>
              </a:rPr>
              <a:t>Bản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chất</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của</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Quân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đội</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nhân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dân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Việt</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nam</a:t>
            </a:r>
            <a:endParaRPr lang="en-US" sz="3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72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1970" y="34746"/>
            <a:ext cx="8387255"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b="1" dirty="0">
                <a:solidFill>
                  <a:srgbClr val="7030A0"/>
                </a:solidFill>
                <a:latin typeface="Times New Roman" panose="02020603050405020304" pitchFamily="18" charset="0"/>
                <a:cs typeface="Times New Roman" panose="02020603050405020304" pitchFamily="18" charset="0"/>
              </a:rPr>
              <a:t>3. </a:t>
            </a:r>
            <a:r>
              <a:rPr lang="en-US" sz="3400" b="1" dirty="0" err="1">
                <a:solidFill>
                  <a:srgbClr val="7030A0"/>
                </a:solidFill>
                <a:latin typeface="Times New Roman" panose="02020603050405020304" pitchFamily="18" charset="0"/>
                <a:cs typeface="Times New Roman" panose="02020603050405020304" pitchFamily="18" charset="0"/>
              </a:rPr>
              <a:t>Truyền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thống</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Quân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đội</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nhân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dân</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Việt</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nam</a:t>
            </a:r>
            <a:endParaRPr lang="en-US" sz="3400" b="1" dirty="0">
              <a:solidFill>
                <a:srgbClr val="7030A0"/>
              </a:solidFill>
              <a:latin typeface="Times New Roman" panose="02020603050405020304" pitchFamily="18" charset="0"/>
              <a:cs typeface="Times New Roman" panose="02020603050405020304" pitchFamily="18" charset="0"/>
            </a:endParaRPr>
          </a:p>
        </p:txBody>
      </p:sp>
      <p:pic>
        <p:nvPicPr>
          <p:cNvPr id="6147" name="Picture 3" descr="E:\infographicsquan_doi_nhan_dan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 y="709449"/>
            <a:ext cx="6089285" cy="30112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7737808620131024125005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255" y="583325"/>
            <a:ext cx="6022427" cy="313733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image-20211110062755-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4538"/>
            <a:ext cx="6101255" cy="32634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254" y="3720662"/>
            <a:ext cx="6022427" cy="295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3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1729</TotalTime>
  <Words>1621</Words>
  <Application>Microsoft Office PowerPoint</Application>
  <PresentationFormat>Custom</PresentationFormat>
  <Paragraphs>114</Paragraphs>
  <Slides>32</Slides>
  <Notes>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Facet</vt:lpstr>
      <vt:lpstr>Office Theme</vt:lpstr>
      <vt:lpstr>BÀI 1:  LỊCH SỬ,TRUYỀN THỐNG CỦA LỰC LƯỢNG VŨ TRANG NHÂN DÂN VIỆT NAM</vt:lpstr>
      <vt:lpstr>Quan sát hình 1.1 và cho biết: Lực lượng vũ trang nhân dân Việt Nam gồm những thành phần nào?</vt:lpstr>
      <vt:lpstr>PowerPoint Presentation</vt:lpstr>
      <vt:lpstr>I. LỊCH SỬ, BẢN CHẤT, TRUYỀN THỐNG CỦA QUÂN ĐỘI  NHÂN DÂN VIỆT NAM</vt:lpstr>
      <vt:lpstr>PowerPoint Presentation</vt:lpstr>
      <vt:lpstr>c). Trong kháng chiến chống Mỹ cứu nước 1954 -  1975</vt:lpstr>
      <vt:lpstr>PowerPoint Presentation</vt:lpstr>
      <vt:lpstr>PowerPoint Presentation</vt:lpstr>
      <vt:lpstr>PowerPoint Presentation</vt:lpstr>
      <vt:lpstr>PowerPoint Presentation</vt:lpstr>
      <vt:lpstr>PowerPoint Presentation</vt:lpstr>
      <vt:lpstr>II. LỊCH SỬ, BẢN CHẤT, TRUYỀN THỐNG CỦA  CÔNG AN   NHÂN DÂN VIỆT NAM</vt:lpstr>
      <vt:lpstr>b). Trong kháng chiến chống thực dân Pháp 9/1945 -  1954 </vt:lpstr>
      <vt:lpstr>PowerPoint Presentation</vt:lpstr>
      <vt:lpstr>c). Trong kháng chiến chống Mỹ cứu nước 1954 -  1975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Nguyen Khac Ton</dc:creator>
  <cp:lastModifiedBy>admin</cp:lastModifiedBy>
  <cp:revision>239</cp:revision>
  <dcterms:created xsi:type="dcterms:W3CDTF">2019-10-08T05:12:05Z</dcterms:created>
  <dcterms:modified xsi:type="dcterms:W3CDTF">2024-10-01T01:54:25Z</dcterms:modified>
</cp:coreProperties>
</file>