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1" r:id="rId3"/>
    <p:sldMasterId id="2147483683" r:id="rId4"/>
    <p:sldMasterId id="2147483689" r:id="rId5"/>
    <p:sldMasterId id="2147483693" r:id="rId6"/>
  </p:sldMasterIdLst>
  <p:notesMasterIdLst>
    <p:notesMasterId r:id="rId40"/>
  </p:notesMasterIdLst>
  <p:sldIdLst>
    <p:sldId id="292" r:id="rId7"/>
    <p:sldId id="314" r:id="rId8"/>
    <p:sldId id="315" r:id="rId9"/>
    <p:sldId id="316" r:id="rId10"/>
    <p:sldId id="317" r:id="rId11"/>
    <p:sldId id="318" r:id="rId12"/>
    <p:sldId id="319" r:id="rId13"/>
    <p:sldId id="288" r:id="rId14"/>
    <p:sldId id="294" r:id="rId15"/>
    <p:sldId id="295" r:id="rId16"/>
    <p:sldId id="296" r:id="rId17"/>
    <p:sldId id="301" r:id="rId18"/>
    <p:sldId id="320" r:id="rId19"/>
    <p:sldId id="321" r:id="rId20"/>
    <p:sldId id="322" r:id="rId21"/>
    <p:sldId id="464" r:id="rId22"/>
    <p:sldId id="462" r:id="rId23"/>
    <p:sldId id="463" r:id="rId24"/>
    <p:sldId id="466" r:id="rId25"/>
    <p:sldId id="467" r:id="rId26"/>
    <p:sldId id="468" r:id="rId27"/>
    <p:sldId id="469" r:id="rId28"/>
    <p:sldId id="470" r:id="rId29"/>
    <p:sldId id="471" r:id="rId30"/>
    <p:sldId id="472" r:id="rId31"/>
    <p:sldId id="303" r:id="rId32"/>
    <p:sldId id="473" r:id="rId33"/>
    <p:sldId id="474" r:id="rId34"/>
    <p:sldId id="485" r:id="rId35"/>
    <p:sldId id="487" r:id="rId36"/>
    <p:sldId id="488" r:id="rId37"/>
    <p:sldId id="290"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16" autoAdjust="0"/>
  </p:normalViewPr>
  <p:slideViewPr>
    <p:cSldViewPr snapToGrid="0">
      <p:cViewPr>
        <p:scale>
          <a:sx n="33" d="100"/>
          <a:sy n="33" d="100"/>
        </p:scale>
        <p:origin x="21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6E2C7-C617-4F3E-ADF1-D3DD40F3DA9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3CF87-0236-47DC-9478-365D34E3C7D5}" type="slidenum">
              <a:rPr lang="en-US" smtClean="0"/>
              <a:t>‹#›</a:t>
            </a:fld>
            <a:endParaRPr lang="en-US"/>
          </a:p>
        </p:txBody>
      </p:sp>
    </p:spTree>
    <p:extLst>
      <p:ext uri="{BB962C8B-B14F-4D97-AF65-F5344CB8AC3E}">
        <p14:creationId xmlns:p14="http://schemas.microsoft.com/office/powerpoint/2010/main" val="55656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58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116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24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3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CF87-0236-47DC-9478-365D34E3C7D5}" type="slidenum">
              <a:rPr lang="en-US" smtClean="0"/>
              <a:t>7</a:t>
            </a:fld>
            <a:endParaRPr lang="en-US"/>
          </a:p>
        </p:txBody>
      </p:sp>
    </p:spTree>
    <p:extLst>
      <p:ext uri="{BB962C8B-B14F-4D97-AF65-F5344CB8AC3E}">
        <p14:creationId xmlns:p14="http://schemas.microsoft.com/office/powerpoint/2010/main" val="170626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Những cảnh vật đó là một trong những di sản ở vùng Duyên hải miền Trung.</a:t>
            </a:r>
            <a:r>
              <a:rPr lang="nl-NL" sz="1800" dirty="0">
                <a:effectLst/>
                <a:latin typeface="Times New Roman" panose="02020603050405020304" pitchFamily="18" charset="0"/>
                <a:ea typeface="Times New Roman" panose="02020603050405020304" pitchFamily="18" charset="0"/>
              </a:rPr>
              <a:t> Vậy để biết được những </a:t>
            </a:r>
            <a:r>
              <a:rPr lang="vi-VN" sz="1800" dirty="0">
                <a:effectLst/>
                <a:latin typeface="Times New Roman" panose="02020603050405020304" pitchFamily="18" charset="0"/>
                <a:ea typeface="Times New Roman" panose="02020603050405020304" pitchFamily="18" charset="0"/>
              </a:rPr>
              <a:t>di sản văn hóa vật thể, di sản tư liệu thế giới và di sản văn hóa phi vật thể ở vùng Duyên hải miền Trung, </a:t>
            </a:r>
            <a:r>
              <a:rPr lang="nl-NL" sz="1800" dirty="0">
                <a:effectLst/>
                <a:latin typeface="Times New Roman" panose="02020603050405020304" pitchFamily="18" charset="0"/>
                <a:ea typeface="Times New Roman" panose="02020603050405020304" pitchFamily="18" charset="0"/>
              </a:rPr>
              <a:t>cô mời các em </a:t>
            </a:r>
            <a:r>
              <a:rPr lang="vi-VN" sz="1800" dirty="0">
                <a:effectLst/>
                <a:latin typeface="Times New Roman" panose="02020603050405020304" pitchFamily="18" charset="0"/>
                <a:ea typeface="Times New Roman" panose="02020603050405020304" pitchFamily="18" charset="0"/>
              </a:rPr>
              <a:t>học “</a:t>
            </a:r>
            <a:r>
              <a:rPr lang="vi-VN" sz="1800" b="1" dirty="0">
                <a:effectLst/>
                <a:latin typeface="Times New Roman" panose="02020603050405020304" pitchFamily="18" charset="0"/>
                <a:ea typeface="Times New Roman" panose="02020603050405020304" pitchFamily="18" charset="0"/>
              </a:rPr>
              <a:t>Bài 12: Dân cư, hoạt động sản xuất và một số nét văn hóa ở vùng Duyên hải miền Trung (T4)”</a:t>
            </a:r>
            <a:endParaRPr dirty="0"/>
          </a:p>
        </p:txBody>
      </p:sp>
    </p:spTree>
    <p:extLst>
      <p:ext uri="{BB962C8B-B14F-4D97-AF65-F5344CB8AC3E}">
        <p14:creationId xmlns:p14="http://schemas.microsoft.com/office/powerpoint/2010/main" val="369014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99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24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6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110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7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0961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2932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96684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64506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54142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75434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6134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4334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0746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72913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8049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6892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201686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9265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341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026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94844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62993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9489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650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05609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51430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98602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20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5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78785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C11CD9C-98F9-4896-B4F3-CB8A81CD3871}" type="slidenum">
              <a:rPr lang="en-US" smtClean="0"/>
              <a:t>‹#›</a:t>
            </a:fld>
            <a:endParaRPr lang="en-US"/>
          </a:p>
        </p:txBody>
      </p:sp>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05392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microsoft.com/office/2007/relationships/hdphoto" Target="../media/hdphoto2.wdp"/><Relationship Id="rId4" Type="http://schemas.openxmlformats.org/officeDocument/2006/relationships/theme" Target="../theme/theme2.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8.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microsoft.com/office/2007/relationships/hdphoto" Target="../media/hdphoto1.wdp"/><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jpeg"/><Relationship Id="rId10" Type="http://schemas.microsoft.com/office/2007/relationships/hdphoto" Target="../media/hdphoto3.wdp"/><Relationship Id="rId4" Type="http://schemas.openxmlformats.org/officeDocument/2006/relationships/theme" Target="../theme/theme5.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494D1FA-E0D2-F575-3413-2ED6B14D3A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9313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93705CC-777A-360F-8586-09238C0906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1CD9C-98F9-4896-B4F3-CB8A81CD3871}" type="slidenum">
              <a:rPr lang="en-US" smtClean="0"/>
              <a:t>‹#›</a:t>
            </a:fld>
            <a:endParaRPr lang="en-US"/>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0" name="Picture 9"/>
          <p:cNvPicPr>
            <a:picLocks noChangeAspect="1"/>
          </p:cNvPicPr>
          <p:nvPr userDrawn="1"/>
        </p:nvPicPr>
        <p:blipFill>
          <a:blip r:embed="rId9" cstate="print">
            <a:extLst>
              <a:ext uri="{BEBA8EAE-BF5A-486C-A8C5-ECC9F3942E4B}">
                <a14:imgProps xmlns:a14="http://schemas.microsoft.com/office/drawing/2010/main">
                  <a14:imgLayer r:embed="rId10">
                    <a14:imgEffect>
                      <a14:backgroundRemoval t="3639" b="97514" l="0" r="98328"/>
                    </a14:imgEffect>
                  </a14:imgLayer>
                </a14:imgProps>
              </a:ext>
              <a:ext uri="{28A0092B-C50C-407E-A947-70E740481C1C}">
                <a14:useLocalDpi xmlns:a14="http://schemas.microsoft.com/office/drawing/2010/main" val="0"/>
              </a:ext>
            </a:extLst>
          </a:blip>
          <a:stretch>
            <a:fillRect/>
          </a:stretch>
        </p:blipFill>
        <p:spPr>
          <a:xfrm flipH="1">
            <a:off x="-266822" y="2939142"/>
            <a:ext cx="4335441" cy="3621519"/>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11" cstate="print">
            <a:extLst>
              <a:ext uri="{BEBA8EAE-BF5A-486C-A8C5-ECC9F3942E4B}">
                <a14:imgProps xmlns:a14="http://schemas.microsoft.com/office/drawing/2010/main">
                  <a14:imgLayer r:embed="rId12">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061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8B67796-F042-BBB2-33EE-E536B1F42C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119190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AB5D334-DF91-9855-EB54-72A5E85D62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6315870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5A8EAC-CE37-7291-CA8D-1646066FCD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40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CECB805-FD59-1BC6-3BE7-D6A710BCA1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2534163"/>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3" Type="http://schemas.openxmlformats.org/officeDocument/2006/relationships/image" Target="../media/image11.jpg"/><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slide" Target="slide3.xml"/><Relationship Id="rId11" Type="http://schemas.openxmlformats.org/officeDocument/2006/relationships/image" Target="../media/image13.png"/><Relationship Id="rId5" Type="http://schemas.microsoft.com/office/2007/relationships/hdphoto" Target="../media/hdphoto4.wdp"/><Relationship Id="rId10" Type="http://schemas.openxmlformats.org/officeDocument/2006/relationships/slide" Target="slide7.xml"/><Relationship Id="rId4" Type="http://schemas.openxmlformats.org/officeDocument/2006/relationships/image" Target="../media/image12.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tiff"/></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tif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21.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A68B3-5076-487F-9D94-68907E0FB172}"/>
              </a:ext>
            </a:extLst>
          </p:cNvPr>
          <p:cNvSpPr txBox="1"/>
          <p:nvPr/>
        </p:nvSpPr>
        <p:spPr>
          <a:xfrm>
            <a:off x="2180415" y="198291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rPr>
              <a:t>KHỞI ĐỘNG</a:t>
            </a:r>
            <a:endParaRPr kumimoji="0" lang="en-US" sz="11500" b="0" i="0" u="none" strike="noStrike" kern="0" cap="none" spc="0" normalizeH="0" baseline="0" noProof="0" dirty="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endParaRPr>
          </a:p>
        </p:txBody>
      </p:sp>
    </p:spTree>
    <p:extLst>
      <p:ext uri="{BB962C8B-B14F-4D97-AF65-F5344CB8AC3E}">
        <p14:creationId xmlns:p14="http://schemas.microsoft.com/office/powerpoint/2010/main" val="221391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34296"/>
            <a:ext cx="6859922" cy="3252711"/>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671999" y="2075142"/>
            <a:ext cx="6448926" cy="2800767"/>
          </a:xfrm>
          <a:prstGeom prst="rect">
            <a:avLst/>
          </a:prstGeom>
          <a:noFill/>
        </p:spPr>
        <p:txBody>
          <a:bodyPr wrap="square" rtlCol="0">
            <a:spAutoFit/>
          </a:bodyPr>
          <a:lstStyle/>
          <a:p>
            <a:pPr lvl="0" algn="ctr">
              <a:buClr>
                <a:srgbClr val="000000"/>
              </a:buClr>
            </a:pP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Hoạt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động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3: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Tìm</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hiểu</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một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số</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lễ</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hội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truyền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thống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ở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vùng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Duyên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hải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miền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Trung</a:t>
            </a:r>
            <a:endParaRPr kumimoji="0" lang="en-US" sz="44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690584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1.25E-6 -2.96296E-6 L -1.25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142593" y="346841"/>
            <a:ext cx="8933793" cy="6264166"/>
          </a:xfrm>
          <a:prstGeom prst="round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6212CC7E-F8BA-4958-A135-C73C57CB63AF}"/>
              </a:ext>
            </a:extLst>
          </p:cNvPr>
          <p:cNvSpPr txBox="1"/>
          <p:nvPr/>
        </p:nvSpPr>
        <p:spPr>
          <a:xfrm>
            <a:off x="3468414" y="1141711"/>
            <a:ext cx="8502867" cy="2677656"/>
          </a:xfrm>
          <a:prstGeom prst="rect">
            <a:avLst/>
          </a:prstGeom>
          <a:noFill/>
        </p:spPr>
        <p:txBody>
          <a:bodyPr wrap="square" rtlCol="0">
            <a:spAutoFit/>
          </a:bodyPr>
          <a:lstStyle/>
          <a:p>
            <a:pPr lvl="0" algn="just">
              <a:buClr>
                <a:srgbClr val="000000"/>
              </a:buClr>
              <a:defRPr/>
            </a:pPr>
            <a:r>
              <a:rPr lang="en-US" sz="2800" b="1" kern="0" dirty="0" err="1">
                <a:solidFill>
                  <a:srgbClr val="00FF00">
                    <a:lumMod val="50000"/>
                  </a:srgbClr>
                </a:solidFill>
                <a:cs typeface="Arial"/>
                <a:sym typeface="Arial"/>
              </a:rPr>
              <a:t>Đọc</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thông</a:t>
            </a:r>
            <a:r>
              <a:rPr lang="en-US" sz="2800" b="1" kern="0" dirty="0">
                <a:solidFill>
                  <a:srgbClr val="00FF00">
                    <a:lumMod val="50000"/>
                  </a:srgbClr>
                </a:solidFill>
                <a:cs typeface="Arial"/>
                <a:sym typeface="Arial"/>
              </a:rPr>
              <a:t> tin </a:t>
            </a:r>
            <a:r>
              <a:rPr lang="en-US" sz="2800" b="1" kern="0" dirty="0" err="1">
                <a:solidFill>
                  <a:srgbClr val="00FF00">
                    <a:lumMod val="50000"/>
                  </a:srgbClr>
                </a:solidFill>
                <a:cs typeface="Arial"/>
                <a:sym typeface="Arial"/>
              </a:rPr>
              <a:t>và</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quan</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sát</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hình</a:t>
            </a:r>
            <a:r>
              <a:rPr lang="en-US" sz="2800" b="1" kern="0" dirty="0">
                <a:solidFill>
                  <a:srgbClr val="00FF00">
                    <a:lumMod val="50000"/>
                  </a:srgbClr>
                </a:solidFill>
                <a:cs typeface="Arial"/>
                <a:sym typeface="Arial"/>
              </a:rPr>
              <a:t> 5, </a:t>
            </a:r>
            <a:r>
              <a:rPr lang="en-US" sz="2800" b="1" kern="0" dirty="0" err="1">
                <a:solidFill>
                  <a:srgbClr val="00FF00">
                    <a:lumMod val="50000"/>
                  </a:srgbClr>
                </a:solidFill>
                <a:cs typeface="Arial"/>
                <a:sym typeface="Arial"/>
              </a:rPr>
              <a:t>em</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cho</a:t>
            </a:r>
            <a:r>
              <a:rPr lang="en-US" sz="2800" b="1" kern="0" dirty="0">
                <a:solidFill>
                  <a:srgbClr val="00FF00">
                    <a:lumMod val="50000"/>
                  </a:srgbClr>
                </a:solidFill>
                <a:cs typeface="Arial"/>
                <a:sym typeface="Arial"/>
              </a:rPr>
              <a:t> </a:t>
            </a:r>
            <a:r>
              <a:rPr lang="en-US" sz="2800" b="1" kern="0" dirty="0" err="1">
                <a:solidFill>
                  <a:srgbClr val="00FF00">
                    <a:lumMod val="50000"/>
                  </a:srgbClr>
                </a:solidFill>
                <a:cs typeface="Arial"/>
                <a:sym typeface="Arial"/>
              </a:rPr>
              <a:t>biết</a:t>
            </a:r>
            <a:r>
              <a:rPr lang="en-US" sz="2800" b="1" kern="0" dirty="0">
                <a:solidFill>
                  <a:srgbClr val="00FF00">
                    <a:lumMod val="50000"/>
                  </a:srgbClr>
                </a:solidFill>
                <a:cs typeface="Arial"/>
                <a:sym typeface="Arial"/>
              </a:rPr>
              <a:t>:</a:t>
            </a:r>
          </a:p>
          <a:p>
            <a:pPr marL="457200" lvl="0" indent="-457200" algn="just">
              <a:buClr>
                <a:srgbClr val="000000"/>
              </a:buClr>
              <a:buFont typeface="Arial" panose="020B0604020202020204" pitchFamily="34" charset="0"/>
              <a:buChar char="•"/>
              <a:defRPr/>
            </a:pPr>
            <a:r>
              <a:rPr lang="en-US" sz="2800" kern="0" dirty="0" err="1">
                <a:solidFill>
                  <a:srgbClr val="00FF00">
                    <a:lumMod val="50000"/>
                  </a:srgbClr>
                </a:solidFill>
                <a:cs typeface="Arial"/>
                <a:sym typeface="Arial"/>
              </a:rPr>
              <a:t>Kể</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số</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lễ</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hội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truyền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thống</a:t>
            </a:r>
            <a:r>
              <a:rPr lang="en-US" sz="2800" kern="0" dirty="0">
                <a:solidFill>
                  <a:srgbClr val="00FF00">
                    <a:lumMod val="50000"/>
                  </a:srgbClr>
                </a:solidFill>
                <a:cs typeface="Arial"/>
                <a:sym typeface="Arial"/>
              </a:rPr>
              <a:t> ở </a:t>
            </a:r>
            <a:r>
              <a:rPr lang="en-US" sz="2800" kern="0" dirty="0" err="1">
                <a:solidFill>
                  <a:srgbClr val="00FF00">
                    <a:lumMod val="50000"/>
                  </a:srgbClr>
                </a:solidFill>
                <a:cs typeface="Arial"/>
                <a:sym typeface="Arial"/>
              </a:rPr>
              <a:t>vùng</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Duyên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hải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miền</a:t>
            </a:r>
            <a:r>
              <a:rPr lang="en-US" sz="2800" kern="0" dirty="0">
                <a:solidFill>
                  <a:srgbClr val="00FF00">
                    <a:lumMod val="50000"/>
                  </a:srgbClr>
                </a:solidFill>
                <a:cs typeface="Arial"/>
                <a:sym typeface="Arial"/>
              </a:rPr>
              <a:t> Trung.</a:t>
            </a:r>
          </a:p>
          <a:p>
            <a:pPr marL="457200" lvl="0" indent="-457200" algn="just">
              <a:buClr>
                <a:srgbClr val="000000"/>
              </a:buClr>
              <a:buFont typeface="Arial" panose="020B0604020202020204" pitchFamily="34" charset="0"/>
              <a:buChar char="•"/>
              <a:defRPr/>
            </a:pPr>
            <a:r>
              <a:rPr lang="en-US" sz="2800" kern="0" dirty="0" err="1">
                <a:solidFill>
                  <a:srgbClr val="00FF00">
                    <a:lumMod val="50000"/>
                  </a:srgbClr>
                </a:solidFill>
                <a:cs typeface="Arial"/>
                <a:sym typeface="Arial"/>
              </a:rPr>
              <a:t>Trình</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bày</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số</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nét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về</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một</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lễ</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hội</a:t>
            </a:r>
            <a:r>
              <a:rPr lang="en-US" sz="2800" kern="0" dirty="0">
                <a:solidFill>
                  <a:srgbClr val="00FF00">
                    <a:lumMod val="50000"/>
                  </a:srgbClr>
                </a:solidFill>
                <a:cs typeface="Arial"/>
                <a:sym typeface="Arial"/>
              </a:rPr>
              <a:t> ở </a:t>
            </a:r>
            <a:r>
              <a:rPr lang="en-US" sz="2800" kern="0" dirty="0" err="1">
                <a:solidFill>
                  <a:srgbClr val="00FF00">
                    <a:lumMod val="50000"/>
                  </a:srgbClr>
                </a:solidFill>
                <a:cs typeface="Arial"/>
                <a:sym typeface="Arial"/>
              </a:rPr>
              <a:t>vùng</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Duyên</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hải</a:t>
            </a:r>
            <a:r>
              <a:rPr lang="en-US" sz="2800" kern="0" dirty="0">
                <a:solidFill>
                  <a:srgbClr val="00FF00">
                    <a:lumMod val="50000"/>
                  </a:srgbClr>
                </a:solidFill>
                <a:cs typeface="Arial"/>
                <a:sym typeface="Arial"/>
              </a:rPr>
              <a:t> </a:t>
            </a:r>
            <a:r>
              <a:rPr lang="en-US" sz="2800" kern="0" dirty="0" err="1">
                <a:solidFill>
                  <a:srgbClr val="00FF00">
                    <a:lumMod val="50000"/>
                  </a:srgbClr>
                </a:solidFill>
                <a:cs typeface="Arial"/>
                <a:sym typeface="Arial"/>
              </a:rPr>
              <a:t>miền</a:t>
            </a:r>
            <a:r>
              <a:rPr lang="en-US" sz="2800" kern="0" dirty="0">
                <a:solidFill>
                  <a:srgbClr val="00FF00">
                    <a:lumMod val="50000"/>
                  </a:srgbClr>
                </a:solidFill>
                <a:cs typeface="Arial"/>
                <a:sym typeface="Arial"/>
              </a:rPr>
              <a:t> Trung.</a:t>
            </a:r>
          </a:p>
          <a:p>
            <a:pPr lvl="0" algn="just">
              <a:buClr>
                <a:srgbClr val="000000"/>
              </a:buClr>
              <a:defRPr/>
            </a:pPr>
            <a:endParaRPr kumimoji="0" lang="en-US" sz="2800" b="0" i="0" u="none" strike="noStrike" kern="0" cap="none" spc="0" normalizeH="0" baseline="0" noProof="0" dirty="0">
              <a:ln>
                <a:noFill/>
              </a:ln>
              <a:solidFill>
                <a:srgbClr val="00FF00">
                  <a:lumMod val="50000"/>
                </a:srgbClr>
              </a:solidFill>
              <a:effectLst/>
              <a:uLnTx/>
              <a:uFillTx/>
              <a:latin typeface="Arial"/>
              <a:cs typeface="Arial"/>
              <a:sym typeface="Arial"/>
            </a:endParaRPr>
          </a:p>
        </p:txBody>
      </p:sp>
      <p:pic>
        <p:nvPicPr>
          <p:cNvPr id="1026" name="Picture 2" descr="Chữ gi - Olm">
            <a:extLst>
              <a:ext uri="{FF2B5EF4-FFF2-40B4-BE49-F238E27FC236}">
                <a16:creationId xmlns:a16="http://schemas.microsoft.com/office/drawing/2014/main" id="{0920F939-C89F-4D94-B1E9-FACA5A6F3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48" y="1562915"/>
            <a:ext cx="2327829" cy="50269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4329C-E8F6-41E7-A8F0-A6604C77A893}"/>
              </a:ext>
            </a:extLst>
          </p:cNvPr>
          <p:cNvSpPr txBox="1"/>
          <p:nvPr/>
        </p:nvSpPr>
        <p:spPr>
          <a:xfrm>
            <a:off x="5864773" y="260422"/>
            <a:ext cx="36891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Nhiệm</a:t>
            </a:r>
            <a:r>
              <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vụ</a:t>
            </a:r>
            <a:endPar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BCD9EA7E-DD4F-827C-8934-CDF71220876A}"/>
              </a:ext>
            </a:extLst>
          </p:cNvPr>
          <p:cNvPicPr>
            <a:picLocks noChangeAspect="1"/>
          </p:cNvPicPr>
          <p:nvPr/>
        </p:nvPicPr>
        <p:blipFill>
          <a:blip r:embed="rId4"/>
          <a:stretch>
            <a:fillRect/>
          </a:stretch>
        </p:blipFill>
        <p:spPr>
          <a:xfrm>
            <a:off x="6575894" y="3174124"/>
            <a:ext cx="3976492" cy="3135413"/>
          </a:xfrm>
          <a:prstGeom prst="rect">
            <a:avLst/>
          </a:prstGeom>
        </p:spPr>
      </p:pic>
    </p:spTree>
    <p:extLst>
      <p:ext uri="{BB962C8B-B14F-4D97-AF65-F5344CB8AC3E}">
        <p14:creationId xmlns:p14="http://schemas.microsoft.com/office/powerpoint/2010/main" val="199285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7" name="Rounded Rectangle 18">
            <a:extLst>
              <a:ext uri="{FF2B5EF4-FFF2-40B4-BE49-F238E27FC236}">
                <a16:creationId xmlns:a16="http://schemas.microsoft.com/office/drawing/2014/main" id="{B407F8D3-5E9F-FF3B-0578-64CDAE20ECDA}"/>
              </a:ext>
            </a:extLst>
          </p:cNvPr>
          <p:cNvSpPr/>
          <p:nvPr/>
        </p:nvSpPr>
        <p:spPr>
          <a:xfrm>
            <a:off x="2999581" y="183004"/>
            <a:ext cx="6722488" cy="962623"/>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Các</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lễ</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hội</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truyền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thống</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ở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vùng</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Duyên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hải</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1"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miền</a:t>
            </a:r>
            <a:r>
              <a:rPr kumimoji="0" lang="en-US" sz="32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Trung </a:t>
            </a:r>
          </a:p>
        </p:txBody>
      </p:sp>
      <p:pic>
        <p:nvPicPr>
          <p:cNvPr id="4098" name="Picture 2" descr="Lễ hội Cầu Ngư ở Khánh Hòa có gì đặc sắc? KHÁM PHÁ ngay!">
            <a:extLst>
              <a:ext uri="{FF2B5EF4-FFF2-40B4-BE49-F238E27FC236}">
                <a16:creationId xmlns:a16="http://schemas.microsoft.com/office/drawing/2014/main" id="{F7DAD283-E8A3-2E66-DBC6-6F47C49DE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615" y="1492468"/>
            <a:ext cx="6442657" cy="43512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60FA56-E636-8ECC-7076-B3CE6F81C9B8}"/>
              </a:ext>
            </a:extLst>
          </p:cNvPr>
          <p:cNvSpPr txBox="1"/>
          <p:nvPr/>
        </p:nvSpPr>
        <p:spPr>
          <a:xfrm>
            <a:off x="4992414" y="5843751"/>
            <a:ext cx="3615558" cy="646331"/>
          </a:xfrm>
          <a:prstGeom prst="rect">
            <a:avLst/>
          </a:prstGeom>
          <a:noFill/>
        </p:spPr>
        <p:txBody>
          <a:bodyPr wrap="square" rtlCol="0">
            <a:spAutoFit/>
          </a:bodyPr>
          <a:lstStyle/>
          <a:p>
            <a:r>
              <a:rPr lang="en-US" sz="3600" dirty="0" err="1">
                <a:solidFill>
                  <a:srgbClr val="002060"/>
                </a:solidFill>
              </a:rPr>
              <a:t>Lễ</a:t>
            </a:r>
            <a:r>
              <a:rPr lang="en-US" sz="3600" dirty="0">
                <a:solidFill>
                  <a:srgbClr val="002060"/>
                </a:solidFill>
              </a:rPr>
              <a:t> </a:t>
            </a:r>
            <a:r>
              <a:rPr lang="en-US" sz="3600" dirty="0" err="1">
                <a:solidFill>
                  <a:srgbClr val="002060"/>
                </a:solidFill>
              </a:rPr>
              <a:t>hội</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Ngư</a:t>
            </a:r>
            <a:r>
              <a:rPr lang="en-US" sz="3600" dirty="0">
                <a:solidFill>
                  <a:srgbClr val="002060"/>
                </a:solidFill>
              </a:rPr>
              <a:t> </a:t>
            </a:r>
          </a:p>
        </p:txBody>
      </p:sp>
    </p:spTree>
    <p:extLst>
      <p:ext uri="{BB962C8B-B14F-4D97-AF65-F5344CB8AC3E}">
        <p14:creationId xmlns:p14="http://schemas.microsoft.com/office/powerpoint/2010/main" val="337134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9760FA56-E636-8ECC-7076-B3CE6F81C9B8}"/>
              </a:ext>
            </a:extLst>
          </p:cNvPr>
          <p:cNvSpPr txBox="1"/>
          <p:nvPr/>
        </p:nvSpPr>
        <p:spPr>
          <a:xfrm>
            <a:off x="4677104" y="5717627"/>
            <a:ext cx="3615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a:ea typeface="+mn-ea"/>
                <a:cs typeface="+mn-cs"/>
              </a:rPr>
              <a:t>Lễ</a:t>
            </a:r>
            <a:r>
              <a:rPr kumimoji="0" lang="en-US" sz="3600" b="0" i="0" u="none" strike="noStrike" kern="1200" cap="none" spc="0" normalizeH="0" baseline="0" noProof="0" dirty="0">
                <a:ln>
                  <a:noFill/>
                </a:ln>
                <a:solidFill>
                  <a:srgbClr val="002060"/>
                </a:solidFill>
                <a:effectLst/>
                <a:uLnTx/>
                <a:uFillTx/>
                <a:latin typeface="Arial"/>
                <a:ea typeface="+mn-ea"/>
                <a:cs typeface="+mn-cs"/>
              </a:rPr>
              <a:t> </a:t>
            </a:r>
            <a:r>
              <a:rPr kumimoji="0" lang="en-US" sz="3600" b="0" i="0" u="none" strike="noStrike" kern="1200" cap="none" spc="0" normalizeH="0" baseline="0" noProof="0" dirty="0" err="1">
                <a:ln>
                  <a:noFill/>
                </a:ln>
                <a:solidFill>
                  <a:srgbClr val="002060"/>
                </a:solidFill>
                <a:effectLst/>
                <a:uLnTx/>
                <a:uFillTx/>
                <a:latin typeface="Arial"/>
                <a:ea typeface="+mn-ea"/>
                <a:cs typeface="+mn-cs"/>
              </a:rPr>
              <a:t>hội</a:t>
            </a:r>
            <a:r>
              <a:rPr kumimoji="0" lang="en-US" sz="3600" b="0" i="0" u="none" strike="noStrike" kern="1200" cap="none" spc="0" normalizeH="0" baseline="0" noProof="0" dirty="0">
                <a:ln>
                  <a:noFill/>
                </a:ln>
                <a:solidFill>
                  <a:srgbClr val="002060"/>
                </a:solidFill>
                <a:effectLst/>
                <a:uLnTx/>
                <a:uFillTx/>
                <a:latin typeface="Arial"/>
                <a:ea typeface="+mn-ea"/>
                <a:cs typeface="+mn-cs"/>
              </a:rPr>
              <a:t> </a:t>
            </a:r>
            <a:r>
              <a:rPr kumimoji="0" lang="en-US" sz="3600" b="0" i="0" u="none" strike="noStrike" kern="1200" cap="none" spc="0" normalizeH="0" baseline="0" noProof="0" dirty="0" err="1">
                <a:ln>
                  <a:noFill/>
                </a:ln>
                <a:solidFill>
                  <a:srgbClr val="002060"/>
                </a:solidFill>
                <a:effectLst/>
                <a:uLnTx/>
                <a:uFillTx/>
                <a:latin typeface="Arial"/>
                <a:ea typeface="+mn-ea"/>
                <a:cs typeface="+mn-cs"/>
              </a:rPr>
              <a:t>Tháp</a:t>
            </a:r>
            <a:r>
              <a:rPr kumimoji="0" lang="en-US" sz="3600" b="0" i="0" u="none" strike="noStrike" kern="1200" cap="none" spc="0" normalizeH="0" noProof="0" dirty="0">
                <a:ln>
                  <a:noFill/>
                </a:ln>
                <a:solidFill>
                  <a:srgbClr val="002060"/>
                </a:solidFill>
                <a:effectLst/>
                <a:uLnTx/>
                <a:uFillTx/>
                <a:latin typeface="Arial"/>
                <a:ea typeface="+mn-ea"/>
                <a:cs typeface="+mn-cs"/>
              </a:rPr>
              <a:t> </a:t>
            </a:r>
            <a:r>
              <a:rPr kumimoji="0" lang="en-US" sz="3600" b="0" i="0" u="none" strike="noStrike" kern="1200" cap="none" spc="0" normalizeH="0" noProof="0" dirty="0" err="1">
                <a:ln>
                  <a:noFill/>
                </a:ln>
                <a:solidFill>
                  <a:srgbClr val="002060"/>
                </a:solidFill>
                <a:effectLst/>
                <a:uLnTx/>
                <a:uFillTx/>
                <a:latin typeface="Arial"/>
                <a:ea typeface="+mn-ea"/>
                <a:cs typeface="+mn-cs"/>
              </a:rPr>
              <a:t>Bà</a:t>
            </a:r>
            <a:endParaRPr kumimoji="0" lang="en-US" sz="3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5124" name="Picture 4" descr="Lễ hội Tháp Bà Ponagar - Kinh nghiệm tham gia đầy đủ A-Z">
            <a:extLst>
              <a:ext uri="{FF2B5EF4-FFF2-40B4-BE49-F238E27FC236}">
                <a16:creationId xmlns:a16="http://schemas.microsoft.com/office/drawing/2014/main" id="{77357452-7528-D73F-C108-62868CEF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789" y="651640"/>
            <a:ext cx="7822266" cy="493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9760FA56-E636-8ECC-7076-B3CE6F81C9B8}"/>
              </a:ext>
            </a:extLst>
          </p:cNvPr>
          <p:cNvSpPr txBox="1"/>
          <p:nvPr/>
        </p:nvSpPr>
        <p:spPr>
          <a:xfrm>
            <a:off x="5234153" y="5738647"/>
            <a:ext cx="3615558" cy="646331"/>
          </a:xfrm>
          <a:prstGeom prst="rect">
            <a:avLst/>
          </a:prstGeom>
          <a:noFill/>
        </p:spPr>
        <p:txBody>
          <a:bodyPr wrap="square" rtlCol="0">
            <a:spAutoFit/>
          </a:bodyPr>
          <a:lstStyle/>
          <a:p>
            <a:pPr lvl="0"/>
            <a:r>
              <a:rPr lang="en-US" sz="3600" dirty="0" err="1">
                <a:solidFill>
                  <a:srgbClr val="002060"/>
                </a:solidFill>
              </a:rPr>
              <a:t>Lễ</a:t>
            </a:r>
            <a:r>
              <a:rPr lang="en-US" sz="3600" dirty="0">
                <a:solidFill>
                  <a:srgbClr val="002060"/>
                </a:solidFill>
              </a:rPr>
              <a:t> </a:t>
            </a:r>
            <a:r>
              <a:rPr lang="en-US" sz="3600" dirty="0" err="1">
                <a:solidFill>
                  <a:srgbClr val="002060"/>
                </a:solidFill>
              </a:rPr>
              <a:t>hội</a:t>
            </a:r>
            <a:r>
              <a:rPr lang="en-US" sz="3600" dirty="0">
                <a:solidFill>
                  <a:srgbClr val="002060"/>
                </a:solidFill>
              </a:rPr>
              <a:t> Ka-</a:t>
            </a:r>
            <a:r>
              <a:rPr lang="en-US" sz="3600" dirty="0" err="1">
                <a:solidFill>
                  <a:srgbClr val="002060"/>
                </a:solidFill>
              </a:rPr>
              <a:t>tê</a:t>
            </a:r>
            <a:endParaRPr kumimoji="0" lang="en-US" sz="3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6146" name="Picture 2" descr="Lễ hội Katê của người Chăm tỉnh Bình Thuận được công nhận là di sản văn hóa  phi vật thể quốc gia">
            <a:extLst>
              <a:ext uri="{FF2B5EF4-FFF2-40B4-BE49-F238E27FC236}">
                <a16:creationId xmlns:a16="http://schemas.microsoft.com/office/drawing/2014/main" id="{24ED0A87-9B9C-5837-7407-F2343B259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685" y="683172"/>
            <a:ext cx="6576593" cy="484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33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378372" y="315310"/>
            <a:ext cx="11382704" cy="6316718"/>
          </a:xfrm>
          <a:prstGeom prst="roundRect">
            <a:avLst/>
          </a:prstGeom>
          <a:solidFill>
            <a:schemeClr val="tx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D19B"/>
              </a:solidFill>
              <a:effectLst/>
              <a:uLnTx/>
              <a:uFillTx/>
              <a:latin typeface="Arial"/>
              <a:ea typeface="+mn-ea"/>
              <a:cs typeface="+mn-cs"/>
              <a:sym typeface="Arial"/>
            </a:endParaRPr>
          </a:p>
        </p:txBody>
      </p:sp>
      <p:pic>
        <p:nvPicPr>
          <p:cNvPr id="7170" name="Picture 2" descr="Rộn ràng lễ hội Cầu ngư - Báo Khánh Hòa điện tử">
            <a:extLst>
              <a:ext uri="{FF2B5EF4-FFF2-40B4-BE49-F238E27FC236}">
                <a16:creationId xmlns:a16="http://schemas.microsoft.com/office/drawing/2014/main" id="{8096B55D-CAF7-499F-E6B0-E13AF11A1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38" y="2013060"/>
            <a:ext cx="4824543" cy="322109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DE4AE15-7C20-52C0-EB23-B936BACA0BD6}"/>
              </a:ext>
            </a:extLst>
          </p:cNvPr>
          <p:cNvGrpSpPr/>
          <p:nvPr/>
        </p:nvGrpSpPr>
        <p:grpSpPr>
          <a:xfrm>
            <a:off x="4921323" y="904126"/>
            <a:ext cx="6904232" cy="5219272"/>
            <a:chOff x="7355303" y="1192439"/>
            <a:chExt cx="4106665" cy="2751218"/>
          </a:xfrm>
        </p:grpSpPr>
        <p:sp>
          <p:nvSpPr>
            <p:cNvPr id="4" name="Rectangle: Rounded Corners 3">
              <a:extLst>
                <a:ext uri="{FF2B5EF4-FFF2-40B4-BE49-F238E27FC236}">
                  <a16:creationId xmlns:a16="http://schemas.microsoft.com/office/drawing/2014/main" id="{61EC764C-80C9-5038-F106-E3A5A3EF434D}"/>
                </a:ext>
              </a:extLst>
            </p:cNvPr>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5">
              <a:extLst>
                <a:ext uri="{FF2B5EF4-FFF2-40B4-BE49-F238E27FC236}">
                  <a16:creationId xmlns:a16="http://schemas.microsoft.com/office/drawing/2014/main" id="{CCA11C3C-4878-D311-7AF7-96840A3245F5}"/>
                </a:ext>
              </a:extLst>
            </p:cNvPr>
            <p:cNvSpPr>
              <a:spLocks noChangeArrowheads="1"/>
            </p:cNvSpPr>
            <p:nvPr/>
          </p:nvSpPr>
          <p:spPr bwMode="auto">
            <a:xfrm>
              <a:off x="7449409" y="1398985"/>
              <a:ext cx="3894010" cy="25309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000" b="1" dirty="0">
                  <a:solidFill>
                    <a:srgbClr val="002060"/>
                  </a:solidFill>
                  <a:latin typeface="Calibri" panose="020F0502020204030204" pitchFamily="34" charset="0"/>
                  <a:cs typeface="Calibri" panose="020F0502020204030204" pitchFamily="34" charset="0"/>
                </a:rPr>
                <a:t>L</a:t>
              </a: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ễ hội Cầu Ngư: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Cầu Ngư là tục thờ cúng cá Ông (cá voi) của người dân ven biển miền Trung. Theo truyền thuyết cá voi thường cứu giúp ngư dân khi gặp nạn trên biển. Lễ hội là dịp ngư dân tỏ lòng biết ơn với công đức của cá Ông và cầu mong mùa đánh cá bội thu.</a:t>
              </a:r>
              <a:endParaRPr kumimoji="0" lang="en-US"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gồm hai phần: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phần lễ diễn ra trang trọng với lễ rước, lễ tế theo nghi thức truyền thống</a:t>
              </a:r>
            </a:p>
          </p:txBody>
        </p:sp>
      </p:grpSp>
    </p:spTree>
    <p:extLst>
      <p:ext uri="{BB962C8B-B14F-4D97-AF65-F5344CB8AC3E}">
        <p14:creationId xmlns:p14="http://schemas.microsoft.com/office/powerpoint/2010/main" val="280788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750B-9C60-CFF4-7450-991074C969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1F5BCD-7E17-5A65-B733-4EA946564EDE}"/>
              </a:ext>
            </a:extLst>
          </p:cNvPr>
          <p:cNvSpPr>
            <a:spLocks noGrp="1"/>
          </p:cNvSpPr>
          <p:nvPr>
            <p:ph type="body" idx="1"/>
          </p:nvPr>
        </p:nvSpPr>
        <p:spPr/>
        <p:txBody>
          <a:bodyPr/>
          <a:lstStyle/>
          <a:p>
            <a:endParaRPr lang="en-US" dirty="0"/>
          </a:p>
        </p:txBody>
      </p:sp>
      <p:pic>
        <p:nvPicPr>
          <p:cNvPr id="4" name="Đặc sắc Lễ hội cầu ngư của ngư dân Bình Thuận _ THDT">
            <a:hlinkClick r:id="" action="ppaction://media"/>
            <a:extLst>
              <a:ext uri="{FF2B5EF4-FFF2-40B4-BE49-F238E27FC236}">
                <a16:creationId xmlns:a16="http://schemas.microsoft.com/office/drawing/2014/main" id="{33CD5BA4-3873-DD90-E541-01EB29C114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274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1259339"/>
            <a:ext cx="6904232" cy="5233928"/>
            <a:chOff x="7355303" y="1404642"/>
            <a:chExt cx="4106665" cy="2600266"/>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457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8462FF8-0EF6-949B-E0B6-622B9898D638}"/>
              </a:ext>
            </a:extLst>
          </p:cNvPr>
          <p:cNvPicPr>
            <a:picLocks noChangeAspect="1"/>
          </p:cNvPicPr>
          <p:nvPr/>
        </p:nvPicPr>
        <p:blipFill>
          <a:blip r:embed="rId2"/>
          <a:stretch>
            <a:fillRect/>
          </a:stretch>
        </p:blipFill>
        <p:spPr>
          <a:xfrm>
            <a:off x="692028" y="1964490"/>
            <a:ext cx="3912865" cy="2732926"/>
          </a:xfrm>
          <a:prstGeom prst="rect">
            <a:avLst/>
          </a:prstGeom>
        </p:spPr>
      </p:pic>
    </p:spTree>
    <p:extLst>
      <p:ext uri="{BB962C8B-B14F-4D97-AF65-F5344CB8AC3E}">
        <p14:creationId xmlns:p14="http://schemas.microsoft.com/office/powerpoint/2010/main" val="317692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5276193" y="1259339"/>
            <a:ext cx="6549362" cy="5036359"/>
            <a:chOff x="7355303" y="1404642"/>
            <a:chExt cx="4106665" cy="2502112"/>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502112"/>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2477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Tháp Bà Ponagar Nha Trang </a:t>
              </a:r>
              <a:r>
                <a:rPr kumimoji="0" lang="vi-VN" altLang="en-US" sz="32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được tổ chức với quy mô lớn hàng năm, gắn liền với tục thờ Mẫu có từ lâu đời của dân tộc Việt Nam. Đây là lễ hội truyền thống nhằm tôn vinh, tưởng niệm mẹ Ponagar - người đã có công dạy người dân cách trồng lúa, chăn nuôi, dệt vải và đưa người Chăm Pa đến cuộc sống ấm no. </a:t>
              </a:r>
              <a:endParaRPr kumimoji="0" lang="en-US" altLang="en-US" sz="32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8" name="Picture 2" descr="Lễ hội Katê của người Chăm tỉnh Bình Thuận được công nhận là di sản văn hóa  phi vật thể quốc gia">
            <a:extLst>
              <a:ext uri="{FF2B5EF4-FFF2-40B4-BE49-F238E27FC236}">
                <a16:creationId xmlns:a16="http://schemas.microsoft.com/office/drawing/2014/main" id="{3380C8B6-4F8A-33B7-05A1-7D0DDAEA5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0" y="1933903"/>
            <a:ext cx="4777134" cy="351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7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34296"/>
            <a:ext cx="6859922" cy="3252711"/>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671999" y="2075142"/>
            <a:ext cx="6448926" cy="2800767"/>
          </a:xfrm>
          <a:prstGeom prst="rect">
            <a:avLst/>
          </a:prstGeom>
          <a:noFill/>
        </p:spPr>
        <p:txBody>
          <a:bodyPr wrap="square" rtlCol="0">
            <a:spAutoFit/>
          </a:bodyPr>
          <a:lstStyle/>
          <a:p>
            <a:pPr lvl="0" algn="ctr">
              <a:buClr>
                <a:srgbClr val="000000"/>
              </a:buClr>
            </a:pP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Hoạt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động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4: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Tìm</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hiểu</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một</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số</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di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sản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văn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hoá</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thế</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giới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ở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vùng</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Duyên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hải</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miền</a:t>
            </a:r>
            <a:r>
              <a:rPr lang="en-US" sz="4400" b="1" kern="0" dirty="0">
                <a:solidFill>
                  <a:srgbClr val="FF0000"/>
                </a:solidFill>
                <a:effectLst>
                  <a:glow rad="101600">
                    <a:srgbClr val="FCD19B">
                      <a:alpha val="60000"/>
                    </a:srgbClr>
                  </a:glow>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Arial"/>
                <a:sym typeface="Arial"/>
              </a:rPr>
              <a:t> Trung</a:t>
            </a:r>
            <a:endParaRPr kumimoji="0" lang="en-US" sz="44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4796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1.25E-6 -2.96296E-6 L -1.25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D6AF3B-812E-4AD4-AB93-17810C741FFF}"/>
              </a:ext>
            </a:extLst>
          </p:cNvPr>
          <p:cNvSpPr/>
          <p:nvPr/>
        </p:nvSpPr>
        <p:spPr>
          <a:xfrm>
            <a:off x="2627587" y="346841"/>
            <a:ext cx="9448800" cy="6264166"/>
          </a:xfrm>
          <a:prstGeom prst="round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6212CC7E-F8BA-4958-A135-C73C57CB63AF}"/>
              </a:ext>
            </a:extLst>
          </p:cNvPr>
          <p:cNvSpPr txBox="1"/>
          <p:nvPr/>
        </p:nvSpPr>
        <p:spPr>
          <a:xfrm>
            <a:off x="2806262" y="1709270"/>
            <a:ext cx="9049405" cy="3539430"/>
          </a:xfrm>
          <a:prstGeom prst="rect">
            <a:avLst/>
          </a:prstGeom>
          <a:noFill/>
        </p:spPr>
        <p:txBody>
          <a:bodyPr wrap="square" rtlCol="0">
            <a:spAutoFit/>
          </a:bodyPr>
          <a:lstStyle/>
          <a:p>
            <a:pPr lvl="0" algn="just">
              <a:buClr>
                <a:srgbClr val="000000"/>
              </a:buClr>
              <a:defRPr/>
            </a:pPr>
            <a:r>
              <a:rPr lang="vi-VN" sz="3200" b="1" kern="0" dirty="0">
                <a:solidFill>
                  <a:srgbClr val="00FF00">
                    <a:lumMod val="50000"/>
                  </a:srgbClr>
                </a:solidFill>
                <a:latin typeface="Arial"/>
                <a:cs typeface="Arial"/>
                <a:sym typeface="Arial"/>
              </a:rPr>
              <a:t>+ Đọc thông tin và quan sát hình 7, em hãy: </a:t>
            </a:r>
          </a:p>
          <a:p>
            <a:pPr marL="457200" lvl="0" indent="-457200" algn="just">
              <a:buClr>
                <a:srgbClr val="000000"/>
              </a:buClr>
              <a:buFont typeface="Arial" panose="020B0604020202020204" pitchFamily="34" charset="0"/>
              <a:buChar char="•"/>
              <a:defRPr/>
            </a:pPr>
            <a:r>
              <a:rPr lang="vi-VN" sz="3200" kern="0" dirty="0">
                <a:solidFill>
                  <a:srgbClr val="00FF00">
                    <a:lumMod val="50000"/>
                  </a:srgbClr>
                </a:solidFill>
                <a:latin typeface="Arial"/>
                <a:cs typeface="Arial"/>
                <a:sym typeface="Arial"/>
              </a:rPr>
              <a:t>Xác định trên lược đồ các di sản văn hóa vật thể và di sản tư liệu thế giới ở vùng Duyên hải miền Trung.</a:t>
            </a:r>
          </a:p>
          <a:p>
            <a:pPr marL="457200" lvl="0" indent="-457200" algn="just">
              <a:buClr>
                <a:srgbClr val="000000"/>
              </a:buClr>
              <a:buFont typeface="Arial" panose="020B0604020202020204" pitchFamily="34" charset="0"/>
              <a:buChar char="•"/>
              <a:defRPr/>
            </a:pPr>
            <a:r>
              <a:rPr lang="vi-VN" sz="3200" kern="0" dirty="0">
                <a:solidFill>
                  <a:srgbClr val="00FF00">
                    <a:lumMod val="50000"/>
                  </a:srgbClr>
                </a:solidFill>
                <a:latin typeface="Arial"/>
                <a:cs typeface="Arial"/>
                <a:sym typeface="Arial"/>
              </a:rPr>
              <a:t>Kể tên các di sản văn hóa vật thể, di sản tư liệu thế giới và một số di sản văn hóa phi vật thể ở vùng Duyên hải miền Trung.</a:t>
            </a:r>
          </a:p>
        </p:txBody>
      </p:sp>
      <p:pic>
        <p:nvPicPr>
          <p:cNvPr id="1026" name="Picture 2" descr="Chữ gi - Olm">
            <a:extLst>
              <a:ext uri="{FF2B5EF4-FFF2-40B4-BE49-F238E27FC236}">
                <a16:creationId xmlns:a16="http://schemas.microsoft.com/office/drawing/2014/main" id="{0920F939-C89F-4D94-B1E9-FACA5A6F3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 y="1689039"/>
            <a:ext cx="2327829" cy="50269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4329C-E8F6-41E7-A8F0-A6604C77A893}"/>
              </a:ext>
            </a:extLst>
          </p:cNvPr>
          <p:cNvSpPr txBox="1"/>
          <p:nvPr/>
        </p:nvSpPr>
        <p:spPr>
          <a:xfrm>
            <a:off x="5822731" y="607263"/>
            <a:ext cx="368913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Nhiệm</a:t>
            </a:r>
            <a:r>
              <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rPr>
              <a:t>vụ</a:t>
            </a:r>
            <a:endParaRPr kumimoji="0" lang="en-US" sz="5400" b="0" i="0" u="none" strike="noStrike" kern="0" cap="none" spc="0" normalizeH="0" baseline="0" noProof="0" dirty="0">
              <a:ln>
                <a:noFill/>
              </a:ln>
              <a:solidFill>
                <a:srgbClr val="FFFBF8">
                  <a:lumMod val="50000"/>
                </a:srgbClr>
              </a:solidFill>
              <a:effectLst>
                <a:glow rad="101600">
                  <a:srgbClr val="FCD19B">
                    <a:alpha val="60000"/>
                  </a:srgbClr>
                </a:glow>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73603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6" name="Picture 5">
            <a:extLst>
              <a:ext uri="{FF2B5EF4-FFF2-40B4-BE49-F238E27FC236}">
                <a16:creationId xmlns:a16="http://schemas.microsoft.com/office/drawing/2014/main" id="{169EF1DE-89F3-7FFD-7A24-6F975AE06748}"/>
              </a:ext>
            </a:extLst>
          </p:cNvPr>
          <p:cNvPicPr>
            <a:picLocks noChangeAspect="1"/>
          </p:cNvPicPr>
          <p:nvPr/>
        </p:nvPicPr>
        <p:blipFill>
          <a:blip r:embed="rId2"/>
          <a:stretch>
            <a:fillRect/>
          </a:stretch>
        </p:blipFill>
        <p:spPr>
          <a:xfrm>
            <a:off x="1071561" y="299381"/>
            <a:ext cx="4362287" cy="6443571"/>
          </a:xfrm>
          <a:prstGeom prst="rect">
            <a:avLst/>
          </a:prstGeom>
        </p:spPr>
      </p:pic>
      <p:grpSp>
        <p:nvGrpSpPr>
          <p:cNvPr id="9" name="Group 8">
            <a:extLst>
              <a:ext uri="{FF2B5EF4-FFF2-40B4-BE49-F238E27FC236}">
                <a16:creationId xmlns:a16="http://schemas.microsoft.com/office/drawing/2014/main" id="{A8A58618-A2DA-5D20-8501-2B7AE9041B25}"/>
              </a:ext>
            </a:extLst>
          </p:cNvPr>
          <p:cNvGrpSpPr/>
          <p:nvPr/>
        </p:nvGrpSpPr>
        <p:grpSpPr>
          <a:xfrm>
            <a:off x="5287768" y="365959"/>
            <a:ext cx="6904232" cy="821709"/>
            <a:chOff x="7355303" y="1404642"/>
            <a:chExt cx="4106665" cy="2260659"/>
          </a:xfrm>
        </p:grpSpPr>
        <p:sp>
          <p:nvSpPr>
            <p:cNvPr id="10" name="Rectangle: Rounded Corners 9">
              <a:extLst>
                <a:ext uri="{FF2B5EF4-FFF2-40B4-BE49-F238E27FC236}">
                  <a16:creationId xmlns:a16="http://schemas.microsoft.com/office/drawing/2014/main" id="{E9A61F27-C1FA-0EC3-0743-8C000E7FA61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5">
              <a:extLst>
                <a:ext uri="{FF2B5EF4-FFF2-40B4-BE49-F238E27FC236}">
                  <a16:creationId xmlns:a16="http://schemas.microsoft.com/office/drawing/2014/main" id="{FCC02816-0AC1-993A-33F4-144D4406E7C6}"/>
                </a:ext>
              </a:extLst>
            </p:cNvPr>
            <p:cNvSpPr>
              <a:spLocks noChangeArrowheads="1"/>
            </p:cNvSpPr>
            <p:nvPr/>
          </p:nvSpPr>
          <p:spPr bwMode="auto">
            <a:xfrm>
              <a:off x="7461631" y="1547009"/>
              <a:ext cx="3894010" cy="3211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2" name="Oval 11">
            <a:extLst>
              <a:ext uri="{FF2B5EF4-FFF2-40B4-BE49-F238E27FC236}">
                <a16:creationId xmlns:a16="http://schemas.microsoft.com/office/drawing/2014/main" id="{DBCC16F6-EAB1-247C-DD36-67E3DDBA60A2}"/>
              </a:ext>
            </a:extLst>
          </p:cNvPr>
          <p:cNvSpPr/>
          <p:nvPr/>
        </p:nvSpPr>
        <p:spPr>
          <a:xfrm>
            <a:off x="2123090" y="641131"/>
            <a:ext cx="525517" cy="2837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C53CA8-6143-68F8-AD7D-13AED61E0783}"/>
              </a:ext>
            </a:extLst>
          </p:cNvPr>
          <p:cNvSpPr txBox="1"/>
          <p:nvPr/>
        </p:nvSpPr>
        <p:spPr>
          <a:xfrm>
            <a:off x="5801710" y="1471448"/>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Thành </a:t>
            </a:r>
            <a:r>
              <a:rPr lang="en-US" sz="3600" dirty="0" err="1"/>
              <a:t>nhà</a:t>
            </a:r>
            <a:r>
              <a:rPr lang="en-US" sz="3600" dirty="0"/>
              <a:t> </a:t>
            </a:r>
            <a:r>
              <a:rPr lang="en-US" sz="3600" dirty="0" err="1"/>
              <a:t>Hồ</a:t>
            </a:r>
            <a:endParaRPr lang="en-US" sz="3600" dirty="0"/>
          </a:p>
        </p:txBody>
      </p:sp>
      <p:sp>
        <p:nvSpPr>
          <p:cNvPr id="14" name="Oval 13">
            <a:extLst>
              <a:ext uri="{FF2B5EF4-FFF2-40B4-BE49-F238E27FC236}">
                <a16:creationId xmlns:a16="http://schemas.microsoft.com/office/drawing/2014/main" id="{027A4BD2-5DE5-2A72-DA03-C4F97A1FAFE4}"/>
              </a:ext>
            </a:extLst>
          </p:cNvPr>
          <p:cNvSpPr/>
          <p:nvPr/>
        </p:nvSpPr>
        <p:spPr>
          <a:xfrm>
            <a:off x="3090041" y="2669628"/>
            <a:ext cx="578069" cy="2732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E3A735-B827-81D3-CC0C-769F0EC77C83}"/>
              </a:ext>
            </a:extLst>
          </p:cNvPr>
          <p:cNvSpPr txBox="1"/>
          <p:nvPr/>
        </p:nvSpPr>
        <p:spPr>
          <a:xfrm>
            <a:off x="5854263" y="2186151"/>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t>Cố</a:t>
            </a:r>
            <a:r>
              <a:rPr lang="en-US" sz="3600" dirty="0"/>
              <a:t> </a:t>
            </a:r>
            <a:r>
              <a:rPr lang="en-US" sz="3600" dirty="0" err="1"/>
              <a:t>đô</a:t>
            </a:r>
            <a:r>
              <a:rPr lang="en-US" sz="3600" dirty="0"/>
              <a:t> </a:t>
            </a:r>
            <a:r>
              <a:rPr lang="en-US" sz="3600" dirty="0" err="1"/>
              <a:t>Huế</a:t>
            </a:r>
            <a:endParaRPr lang="en-US" sz="3600" dirty="0"/>
          </a:p>
        </p:txBody>
      </p:sp>
      <p:sp>
        <p:nvSpPr>
          <p:cNvPr id="17" name="Oval 16">
            <a:extLst>
              <a:ext uri="{FF2B5EF4-FFF2-40B4-BE49-F238E27FC236}">
                <a16:creationId xmlns:a16="http://schemas.microsoft.com/office/drawing/2014/main" id="{F07D3BD7-961A-8CFF-5A41-EA05DF6A80C8}"/>
              </a:ext>
            </a:extLst>
          </p:cNvPr>
          <p:cNvSpPr/>
          <p:nvPr/>
        </p:nvSpPr>
        <p:spPr>
          <a:xfrm>
            <a:off x="3846788" y="3090040"/>
            <a:ext cx="273267"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6CD3F1-6F02-F5A4-DE06-28A7F37C4B8D}"/>
              </a:ext>
            </a:extLst>
          </p:cNvPr>
          <p:cNvSpPr txBox="1"/>
          <p:nvPr/>
        </p:nvSpPr>
        <p:spPr>
          <a:xfrm>
            <a:off x="5875284" y="2974427"/>
            <a:ext cx="4960883"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t>Phố</a:t>
            </a:r>
            <a:r>
              <a:rPr lang="en-US" sz="3600" dirty="0"/>
              <a:t> </a:t>
            </a:r>
            <a:r>
              <a:rPr lang="en-US" sz="3600" dirty="0" err="1"/>
              <a:t>cổ</a:t>
            </a:r>
            <a:r>
              <a:rPr lang="en-US" sz="3600" dirty="0"/>
              <a:t> </a:t>
            </a:r>
            <a:r>
              <a:rPr lang="en-US" sz="3600" dirty="0" err="1"/>
              <a:t>Hội</a:t>
            </a:r>
            <a:r>
              <a:rPr lang="en-US" sz="3600" dirty="0"/>
              <a:t> An</a:t>
            </a:r>
          </a:p>
        </p:txBody>
      </p:sp>
      <p:sp>
        <p:nvSpPr>
          <p:cNvPr id="19" name="Oval 18">
            <a:extLst>
              <a:ext uri="{FF2B5EF4-FFF2-40B4-BE49-F238E27FC236}">
                <a16:creationId xmlns:a16="http://schemas.microsoft.com/office/drawing/2014/main" id="{3167CB39-C500-4BA3-059E-31AC2A40521A}"/>
              </a:ext>
            </a:extLst>
          </p:cNvPr>
          <p:cNvSpPr/>
          <p:nvPr/>
        </p:nvSpPr>
        <p:spPr>
          <a:xfrm>
            <a:off x="3531476" y="3205654"/>
            <a:ext cx="367861" cy="2942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8D174BE-58ED-5B52-DB06-AEED0F1420CA}"/>
              </a:ext>
            </a:extLst>
          </p:cNvPr>
          <p:cNvSpPr txBox="1"/>
          <p:nvPr/>
        </p:nvSpPr>
        <p:spPr>
          <a:xfrm>
            <a:off x="5885794" y="3710151"/>
            <a:ext cx="612753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K</a:t>
            </a:r>
            <a:r>
              <a:rPr lang="vi-VN" sz="3600" dirty="0"/>
              <a:t>hu di tích Chăm Mỹ Sơn</a:t>
            </a:r>
            <a:endParaRPr lang="en-US" sz="3600" dirty="0"/>
          </a:p>
        </p:txBody>
      </p:sp>
    </p:spTree>
    <p:extLst>
      <p:ext uri="{BB962C8B-B14F-4D97-AF65-F5344CB8AC3E}">
        <p14:creationId xmlns:p14="http://schemas.microsoft.com/office/powerpoint/2010/main" val="574863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7" grpId="0" animBg="1"/>
      <p:bldP spid="18" grpId="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1219202" y="5654564"/>
            <a:ext cx="10520854" cy="584775"/>
          </a:xfrm>
          <a:prstGeom prst="rect">
            <a:avLst/>
          </a:prstGeom>
          <a:noFill/>
        </p:spPr>
        <p:txBody>
          <a:bodyPr wrap="square" rtlCol="0">
            <a:spAutoFit/>
          </a:bodyPr>
          <a:lstStyle/>
          <a:p>
            <a:r>
              <a:rPr lang="en-US" sz="3200" dirty="0" err="1"/>
              <a:t>Âm</a:t>
            </a:r>
            <a:r>
              <a:rPr lang="en-US" sz="3200" dirty="0"/>
              <a:t> </a:t>
            </a:r>
            <a:r>
              <a:rPr lang="en-US" sz="3200" dirty="0" err="1"/>
              <a:t>nhạc</a:t>
            </a:r>
            <a:r>
              <a:rPr lang="en-US" sz="3200" dirty="0"/>
              <a:t> </a:t>
            </a:r>
            <a:r>
              <a:rPr lang="en-US" sz="3200" dirty="0" err="1"/>
              <a:t>cung</a:t>
            </a:r>
            <a:r>
              <a:rPr lang="en-US" sz="3200" dirty="0"/>
              <a:t> </a:t>
            </a:r>
            <a:r>
              <a:rPr lang="en-US" sz="3200" dirty="0" err="1"/>
              <a:t>đình</a:t>
            </a:r>
            <a:r>
              <a:rPr lang="en-US" sz="3200" dirty="0"/>
              <a:t> </a:t>
            </a:r>
            <a:r>
              <a:rPr lang="en-US" sz="3200" dirty="0" err="1"/>
              <a:t>Việt</a:t>
            </a:r>
            <a:r>
              <a:rPr lang="en-US" sz="3200" dirty="0"/>
              <a:t> Nam - </a:t>
            </a:r>
            <a:r>
              <a:rPr lang="en-US" sz="3200" dirty="0" err="1"/>
              <a:t>Nhã</a:t>
            </a:r>
            <a:r>
              <a:rPr lang="en-US" sz="3200" dirty="0"/>
              <a:t> </a:t>
            </a:r>
            <a:r>
              <a:rPr lang="en-US" sz="3200" dirty="0" err="1"/>
              <a:t>nhạc</a:t>
            </a:r>
            <a:r>
              <a:rPr lang="en-US" sz="3200" dirty="0"/>
              <a:t> (</a:t>
            </a:r>
            <a:r>
              <a:rPr lang="en-US" sz="3200" dirty="0" err="1"/>
              <a:t>triều</a:t>
            </a:r>
            <a:r>
              <a:rPr lang="en-US" sz="3200" dirty="0"/>
              <a:t> </a:t>
            </a:r>
            <a:r>
              <a:rPr lang="en-US" sz="3200" dirty="0" err="1"/>
              <a:t>Nguyễn</a:t>
            </a:r>
            <a:r>
              <a:rPr lang="en-US" sz="3200" dirty="0"/>
              <a:t>)</a:t>
            </a:r>
          </a:p>
        </p:txBody>
      </p:sp>
      <p:pic>
        <p:nvPicPr>
          <p:cNvPr id="8194" name="Picture 2" descr="Nhã nhạc cung đình Huế - khamphahue.com.vn">
            <a:extLst>
              <a:ext uri="{FF2B5EF4-FFF2-40B4-BE49-F238E27FC236}">
                <a16:creationId xmlns:a16="http://schemas.microsoft.com/office/drawing/2014/main" id="{E166ED16-7ED7-A43E-FEF3-A5F294D9E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607" y="1314326"/>
            <a:ext cx="6953962" cy="425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7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5265683" y="6011916"/>
            <a:ext cx="2259724" cy="584775"/>
          </a:xfrm>
          <a:prstGeom prst="rect">
            <a:avLst/>
          </a:prstGeom>
          <a:noFill/>
        </p:spPr>
        <p:txBody>
          <a:bodyPr wrap="square" rtlCol="0">
            <a:spAutoFit/>
          </a:bodyPr>
          <a:lstStyle/>
          <a:p>
            <a:pPr lvl="0"/>
            <a:r>
              <a:rPr lang="en-US" sz="3200" dirty="0" err="1">
                <a:solidFill>
                  <a:srgbClr val="191919"/>
                </a:solidFill>
              </a:rPr>
              <a:t>Dân</a:t>
            </a:r>
            <a:r>
              <a:rPr lang="en-US" sz="3200" dirty="0">
                <a:solidFill>
                  <a:srgbClr val="191919"/>
                </a:solidFill>
              </a:rPr>
              <a:t> ca </a:t>
            </a:r>
            <a:r>
              <a:rPr lang="en-US" sz="3200" dirty="0" err="1">
                <a:solidFill>
                  <a:srgbClr val="191919"/>
                </a:solidFill>
              </a:rPr>
              <a:t>Ví</a:t>
            </a:r>
            <a:endParaRPr kumimoji="0" lang="en-US" sz="3200" b="0" i="0" u="none" strike="noStrike" kern="1200" cap="none" spc="0" normalizeH="0" baseline="0" noProof="0" dirty="0">
              <a:ln>
                <a:noFill/>
              </a:ln>
              <a:solidFill>
                <a:srgbClr val="191919"/>
              </a:solidFill>
              <a:effectLst/>
              <a:uLnTx/>
              <a:uFillTx/>
              <a:latin typeface="Arial"/>
              <a:ea typeface="+mn-ea"/>
              <a:cs typeface="+mn-cs"/>
            </a:endParaRPr>
          </a:p>
        </p:txBody>
      </p:sp>
      <p:pic>
        <p:nvPicPr>
          <p:cNvPr id="11266" name="Picture 2" descr="Dân ca “ví, dặm” hay “ví, giặm” ?">
            <a:extLst>
              <a:ext uri="{FF2B5EF4-FFF2-40B4-BE49-F238E27FC236}">
                <a16:creationId xmlns:a16="http://schemas.microsoft.com/office/drawing/2014/main" id="{01C10B2F-9689-100E-DEB1-68DD33712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315" y="1422346"/>
            <a:ext cx="5912725" cy="443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2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ipe(down)">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396359" y="408001"/>
            <a:ext cx="7462344" cy="1252077"/>
            <a:chOff x="7355303" y="1404642"/>
            <a:chExt cx="4106665" cy="3444673"/>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61631" y="1547009"/>
              <a:ext cx="3894010" cy="3302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Các di sản văn hóa phi vật thể gồm: </a:t>
              </a:r>
              <a:endParaRPr kumimoji="0" lang="en-US" alt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FBAB4A14-57EF-9B8C-38EB-286E56479E7D}"/>
              </a:ext>
            </a:extLst>
          </p:cNvPr>
          <p:cNvSpPr txBox="1"/>
          <p:nvPr/>
        </p:nvSpPr>
        <p:spPr>
          <a:xfrm>
            <a:off x="3300249" y="5948854"/>
            <a:ext cx="5549462" cy="584775"/>
          </a:xfrm>
          <a:prstGeom prst="rect">
            <a:avLst/>
          </a:prstGeom>
          <a:noFill/>
        </p:spPr>
        <p:txBody>
          <a:bodyPr wrap="square" rtlCol="0">
            <a:spAutoFit/>
          </a:bodyPr>
          <a:lstStyle/>
          <a:p>
            <a:pPr lvl="0"/>
            <a:r>
              <a:rPr lang="en-US" sz="3200">
                <a:solidFill>
                  <a:srgbClr val="191919"/>
                </a:solidFill>
              </a:rPr>
              <a:t>Nghệ thuật bài Chòi Trung Bộ</a:t>
            </a:r>
            <a:endParaRPr kumimoji="0" lang="en-US" sz="3200" b="0" i="0" u="none" strike="noStrike" kern="1200" cap="none" spc="0" normalizeH="0" baseline="0" noProof="0" dirty="0">
              <a:ln>
                <a:noFill/>
              </a:ln>
              <a:solidFill>
                <a:srgbClr val="191919"/>
              </a:solidFill>
              <a:effectLst/>
              <a:uLnTx/>
              <a:uFillTx/>
              <a:latin typeface="Arial"/>
              <a:ea typeface="+mn-ea"/>
              <a:cs typeface="+mn-cs"/>
            </a:endParaRPr>
          </a:p>
        </p:txBody>
      </p:sp>
      <p:pic>
        <p:nvPicPr>
          <p:cNvPr id="12292" name="Picture 4" descr="Văn học nghệ thuật - Nghệ thuật Bài Chòi Trung bộ Việt Nam trở...">
            <a:extLst>
              <a:ext uri="{FF2B5EF4-FFF2-40B4-BE49-F238E27FC236}">
                <a16:creationId xmlns:a16="http://schemas.microsoft.com/office/drawing/2014/main" id="{5A2B2AF5-107F-5B43-B5FF-4CDAD511B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32" y="1398860"/>
            <a:ext cx="6511816" cy="440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92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wipe(down)">
                                      <p:cBhvr>
                                        <p:cTn id="1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DB06E7A4-8893-C722-FEE4-540E2E18E05E}"/>
              </a:ext>
            </a:extLst>
          </p:cNvPr>
          <p:cNvPicPr>
            <a:picLocks noChangeAspect="1"/>
          </p:cNvPicPr>
          <p:nvPr/>
        </p:nvPicPr>
        <p:blipFill>
          <a:blip r:embed="rId2"/>
          <a:stretch>
            <a:fillRect/>
          </a:stretch>
        </p:blipFill>
        <p:spPr>
          <a:xfrm>
            <a:off x="483475" y="965664"/>
            <a:ext cx="11246069" cy="5080754"/>
          </a:xfrm>
          <a:prstGeom prst="rect">
            <a:avLst/>
          </a:prstGeom>
        </p:spPr>
      </p:pic>
    </p:spTree>
    <p:extLst>
      <p:ext uri="{BB962C8B-B14F-4D97-AF65-F5344CB8AC3E}">
        <p14:creationId xmlns:p14="http://schemas.microsoft.com/office/powerpoint/2010/main" val="39333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664E3-2BEC-7C40-5973-2A8C37337180}"/>
              </a:ext>
            </a:extLst>
          </p:cNvPr>
          <p:cNvPicPr>
            <a:picLocks noChangeAspect="1"/>
          </p:cNvPicPr>
          <p:nvPr/>
        </p:nvPicPr>
        <p:blipFill>
          <a:blip r:embed="rId2"/>
          <a:stretch>
            <a:fillRect/>
          </a:stretch>
        </p:blipFill>
        <p:spPr>
          <a:xfrm>
            <a:off x="778559" y="1497228"/>
            <a:ext cx="10803048" cy="4157832"/>
          </a:xfrm>
          <a:prstGeom prst="rect">
            <a:avLst/>
          </a:prstGeom>
        </p:spPr>
      </p:pic>
    </p:spTree>
    <p:extLst>
      <p:ext uri="{BB962C8B-B14F-4D97-AF65-F5344CB8AC3E}">
        <p14:creationId xmlns:p14="http://schemas.microsoft.com/office/powerpoint/2010/main" val="78334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43C0831-10AA-BBE3-4218-FC7D87A62F17}"/>
              </a:ext>
            </a:extLst>
          </p:cNvPr>
          <p:cNvGrpSpPr/>
          <p:nvPr/>
        </p:nvGrpSpPr>
        <p:grpSpPr>
          <a:xfrm>
            <a:off x="283779" y="294290"/>
            <a:ext cx="11792606" cy="1424330"/>
            <a:chOff x="7369943" y="1091805"/>
            <a:chExt cx="4106665" cy="3918569"/>
          </a:xfrm>
        </p:grpSpPr>
        <p:sp>
          <p:nvSpPr>
            <p:cNvPr id="7" name="Rectangle: Rounded Corners 6">
              <a:extLst>
                <a:ext uri="{FF2B5EF4-FFF2-40B4-BE49-F238E27FC236}">
                  <a16:creationId xmlns:a16="http://schemas.microsoft.com/office/drawing/2014/main" id="{12303874-165D-B645-70D7-DB94C8293576}"/>
                </a:ext>
              </a:extLst>
            </p:cNvPr>
            <p:cNvSpPr/>
            <p:nvPr/>
          </p:nvSpPr>
          <p:spPr>
            <a:xfrm>
              <a:off x="7369943" y="1091805"/>
              <a:ext cx="4106665" cy="3845790"/>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BE812385-3927-B96E-47B9-DAC9D3F06FC2}"/>
                </a:ext>
              </a:extLst>
            </p:cNvPr>
            <p:cNvSpPr>
              <a:spLocks noChangeArrowheads="1"/>
            </p:cNvSpPr>
            <p:nvPr/>
          </p:nvSpPr>
          <p:spPr bwMode="auto">
            <a:xfrm>
              <a:off x="7479932" y="1200022"/>
              <a:ext cx="3894010" cy="38103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Vẽ vào vở sơ đồ “Con đường di sản miền Trung” ghi tên hoặc dán ảnh các di sản thế giới ở vùng Duyên hải miền Trung (bao gồm di sản thiên nhiên, di sản văn hoá vật thể) và các tỉnh có di sản đó theo gợi ý dưới đây.</a:t>
              </a:r>
              <a:endParaRPr kumimoji="0" lang="en-US" alt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0A0AA46-CF39-6287-8D50-52F0E8FA9017}"/>
              </a:ext>
            </a:extLst>
          </p:cNvPr>
          <p:cNvPicPr>
            <a:picLocks noChangeAspect="1"/>
          </p:cNvPicPr>
          <p:nvPr/>
        </p:nvPicPr>
        <p:blipFill>
          <a:blip r:embed="rId2"/>
          <a:stretch>
            <a:fillRect/>
          </a:stretch>
        </p:blipFill>
        <p:spPr>
          <a:xfrm>
            <a:off x="2932879" y="1861645"/>
            <a:ext cx="5843259" cy="4545948"/>
          </a:xfrm>
          <a:prstGeom prst="rect">
            <a:avLst/>
          </a:prstGeom>
        </p:spPr>
      </p:pic>
    </p:spTree>
    <p:extLst>
      <p:ext uri="{BB962C8B-B14F-4D97-AF65-F5344CB8AC3E}">
        <p14:creationId xmlns:p14="http://schemas.microsoft.com/office/powerpoint/2010/main" val="869562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C0A0AA46-CF39-6287-8D50-52F0E8FA9017}"/>
              </a:ext>
            </a:extLst>
          </p:cNvPr>
          <p:cNvPicPr>
            <a:picLocks noChangeAspect="1"/>
          </p:cNvPicPr>
          <p:nvPr/>
        </p:nvPicPr>
        <p:blipFill>
          <a:blip r:embed="rId2"/>
          <a:stretch>
            <a:fillRect/>
          </a:stretch>
        </p:blipFill>
        <p:spPr>
          <a:xfrm>
            <a:off x="2302258" y="369176"/>
            <a:ext cx="8155535" cy="6344856"/>
          </a:xfrm>
          <a:prstGeom prst="rect">
            <a:avLst/>
          </a:prstGeom>
        </p:spPr>
      </p:pic>
      <p:sp>
        <p:nvSpPr>
          <p:cNvPr id="3" name="Rectangle: Rounded Corners 2">
            <a:extLst>
              <a:ext uri="{FF2B5EF4-FFF2-40B4-BE49-F238E27FC236}">
                <a16:creationId xmlns:a16="http://schemas.microsoft.com/office/drawing/2014/main" id="{003BA82A-23DD-5BEC-AD2B-AC39E86DA88B}"/>
              </a:ext>
            </a:extLst>
          </p:cNvPr>
          <p:cNvSpPr/>
          <p:nvPr/>
        </p:nvSpPr>
        <p:spPr>
          <a:xfrm>
            <a:off x="6600497" y="3121572"/>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Phong </a:t>
            </a:r>
            <a:r>
              <a:rPr lang="en-US" sz="2400" dirty="0" err="1">
                <a:latin typeface="Cambria" panose="02040503050406030204" pitchFamily="18" charset="0"/>
                <a:ea typeface="Cambria" panose="02040503050406030204" pitchFamily="18" charset="0"/>
              </a:rPr>
              <a:t>Nha</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Bàng</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9C05C60D-431B-53AF-4301-AF323E4CFD41}"/>
              </a:ext>
            </a:extLst>
          </p:cNvPr>
          <p:cNvSpPr/>
          <p:nvPr/>
        </p:nvSpPr>
        <p:spPr>
          <a:xfrm>
            <a:off x="2869323" y="3048000"/>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 Bình</a:t>
            </a:r>
          </a:p>
        </p:txBody>
      </p:sp>
      <p:sp>
        <p:nvSpPr>
          <p:cNvPr id="9" name="Rectangle: Rounded Corners 8">
            <a:extLst>
              <a:ext uri="{FF2B5EF4-FFF2-40B4-BE49-F238E27FC236}">
                <a16:creationId xmlns:a16="http://schemas.microsoft.com/office/drawing/2014/main" id="{18F924D0-3728-24B0-D3F1-5E90CA6E14D4}"/>
              </a:ext>
            </a:extLst>
          </p:cNvPr>
          <p:cNvSpPr/>
          <p:nvPr/>
        </p:nvSpPr>
        <p:spPr>
          <a:xfrm>
            <a:off x="6600497" y="4561489"/>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Cố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Huế</a:t>
            </a:r>
            <a:endParaRPr lang="en-US" sz="24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0FE339DD-446C-9C3F-1F7E-9D0E2A5FF305}"/>
              </a:ext>
            </a:extLst>
          </p:cNvPr>
          <p:cNvSpPr/>
          <p:nvPr/>
        </p:nvSpPr>
        <p:spPr>
          <a:xfrm>
            <a:off x="2869323" y="4561489"/>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Thừa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Huế</a:t>
            </a:r>
            <a:endParaRPr lang="en-US" sz="24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93E0649-5ABE-9965-3CD5-EE41B20B3600}"/>
              </a:ext>
            </a:extLst>
          </p:cNvPr>
          <p:cNvSpPr/>
          <p:nvPr/>
        </p:nvSpPr>
        <p:spPr>
          <a:xfrm>
            <a:off x="6600497" y="5686096"/>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Khu</a:t>
            </a:r>
            <a:r>
              <a:rPr lang="en-US" sz="2000" dirty="0">
                <a:latin typeface="Cambria" panose="02040503050406030204" pitchFamily="18" charset="0"/>
                <a:ea typeface="Cambria" panose="02040503050406030204" pitchFamily="18" charset="0"/>
              </a:rPr>
              <a:t> di </a:t>
            </a:r>
            <a:r>
              <a:rPr lang="en-US" sz="2000" dirty="0" err="1">
                <a:latin typeface="Cambria" panose="02040503050406030204" pitchFamily="18" charset="0"/>
                <a:ea typeface="Cambria" panose="02040503050406030204" pitchFamily="18" charset="0"/>
              </a:rPr>
              <a:t>tích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Sơn</a:t>
            </a:r>
            <a:endParaRPr lang="en-US" sz="2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F79CF8BC-CE8E-951F-802B-570AF0266242}"/>
              </a:ext>
            </a:extLst>
          </p:cNvPr>
          <p:cNvSpPr/>
          <p:nvPr/>
        </p:nvSpPr>
        <p:spPr>
          <a:xfrm>
            <a:off x="8523890" y="5665075"/>
            <a:ext cx="1839310"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Phố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Hội</a:t>
            </a:r>
            <a:r>
              <a:rPr lang="en-US" sz="2800" dirty="0">
                <a:latin typeface="Cambria" panose="02040503050406030204" pitchFamily="18" charset="0"/>
                <a:ea typeface="Cambria" panose="02040503050406030204" pitchFamily="18" charset="0"/>
              </a:rPr>
              <a:t> An</a:t>
            </a:r>
          </a:p>
        </p:txBody>
      </p:sp>
      <p:sp>
        <p:nvSpPr>
          <p:cNvPr id="14" name="Rectangle: Rounded Corners 13">
            <a:extLst>
              <a:ext uri="{FF2B5EF4-FFF2-40B4-BE49-F238E27FC236}">
                <a16:creationId xmlns:a16="http://schemas.microsoft.com/office/drawing/2014/main" id="{772A9DC7-7663-6928-DD91-DFE5D48A0760}"/>
              </a:ext>
            </a:extLst>
          </p:cNvPr>
          <p:cNvSpPr/>
          <p:nvPr/>
        </p:nvSpPr>
        <p:spPr>
          <a:xfrm>
            <a:off x="2827282" y="5665075"/>
            <a:ext cx="2165131" cy="94593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Tỉnh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500444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DB96D-37C9-4B14-AD6D-C27CF3CB656D}"/>
              </a:ext>
            </a:extLst>
          </p:cNvPr>
          <p:cNvSpPr txBox="1"/>
          <p:nvPr/>
        </p:nvSpPr>
        <p:spPr>
          <a:xfrm>
            <a:off x="2180415" y="198291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rPr>
              <a:t>VẬN DỤNG</a:t>
            </a:r>
            <a:endParaRPr kumimoji="0" lang="en-US" sz="11500" b="0" i="0" u="none" strike="noStrike" kern="0" cap="none" spc="0" normalizeH="0" baseline="0" noProof="0" dirty="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endParaRPr>
          </a:p>
        </p:txBody>
      </p:sp>
    </p:spTree>
    <p:extLst>
      <p:ext uri="{BB962C8B-B14F-4D97-AF65-F5344CB8AC3E}">
        <p14:creationId xmlns:p14="http://schemas.microsoft.com/office/powerpoint/2010/main" val="1626037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622135" y="9849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7" name="Hình chữ nhật: Góc Tròn 6">
            <a:extLst>
              <a:ext uri="{FF2B5EF4-FFF2-40B4-BE49-F238E27FC236}">
                <a16:creationId xmlns:a16="http://schemas.microsoft.com/office/drawing/2014/main" id="{F5F11CC6-BFEA-1DD3-A0D7-13975A51D795}"/>
              </a:ext>
            </a:extLst>
          </p:cNvPr>
          <p:cNvSpPr/>
          <p:nvPr/>
        </p:nvSpPr>
        <p:spPr>
          <a:xfrm>
            <a:off x="4478289" y="5897217"/>
            <a:ext cx="4275185"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09" y="5897217"/>
            <a:ext cx="38323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Huế</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5" name="Picture 4" descr="Kinh Thành Huế - di sản hơn 100 năm của Triều Nguyễn">
            <a:extLst>
              <a:ext uri="{FF2B5EF4-FFF2-40B4-BE49-F238E27FC236}">
                <a16:creationId xmlns:a16="http://schemas.microsoft.com/office/drawing/2014/main" id="{6151BB8D-10EA-DB9F-7C8F-EDD5EFA2DB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4277" y="1666875"/>
            <a:ext cx="4818698" cy="3640567"/>
          </a:xfrm>
          <a:prstGeom prst="rect">
            <a:avLst/>
          </a:prstGeom>
          <a:noFill/>
          <a:ln>
            <a:noFill/>
          </a:ln>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746116" y="1492469"/>
            <a:ext cx="7983022" cy="2039007"/>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hữ gi - Olm">
            <a:extLst>
              <a:ext uri="{FF2B5EF4-FFF2-40B4-BE49-F238E27FC236}">
                <a16:creationId xmlns:a16="http://schemas.microsoft.com/office/drawing/2014/main" id="{E2EF8987-34BC-4CA1-A421-D52B372F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33491" y="700638"/>
            <a:ext cx="2574192" cy="5558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13F33D-798D-4443-825C-439ABFB8FF71}"/>
              </a:ext>
            </a:extLst>
          </p:cNvPr>
          <p:cNvSpPr txBox="1"/>
          <p:nvPr/>
        </p:nvSpPr>
        <p:spPr>
          <a:xfrm>
            <a:off x="1000196" y="1630885"/>
            <a:ext cx="7685068" cy="1754326"/>
          </a:xfrm>
          <a:prstGeom prst="rect">
            <a:avLst/>
          </a:prstGeom>
          <a:noFill/>
        </p:spPr>
        <p:txBody>
          <a:bodyPr wrap="square" rtlCol="0">
            <a:spAutoFit/>
          </a:bodyPr>
          <a:lstStyle/>
          <a:p>
            <a:pPr lvl="0" algn="ctr"/>
            <a:r>
              <a:rPr lang="vi-VN" sz="3600" b="1" dirty="0">
                <a:solidFill>
                  <a:srgbClr val="002060"/>
                </a:solidFill>
                <a:latin typeface="Cambria" panose="02040503050406030204" pitchFamily="18" charset="0"/>
                <a:ea typeface="Cambria" panose="02040503050406030204" pitchFamily="18" charset="0"/>
              </a:rPr>
              <a:t>Sưu tầm tư liệu và giới thiệu về một di sản thế giới ở vùng Duyên hải miền Trung.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3701094-5195-C5AC-90AE-D5FBE32716CF}"/>
              </a:ext>
            </a:extLst>
          </p:cNvPr>
          <p:cNvPicPr>
            <a:picLocks noChangeAspect="1"/>
          </p:cNvPicPr>
          <p:nvPr/>
        </p:nvPicPr>
        <p:blipFill>
          <a:blip r:embed="rId3"/>
          <a:stretch>
            <a:fillRect/>
          </a:stretch>
        </p:blipFill>
        <p:spPr>
          <a:xfrm>
            <a:off x="3223884" y="0"/>
            <a:ext cx="3810330" cy="1707028"/>
          </a:xfrm>
          <a:prstGeom prst="rect">
            <a:avLst/>
          </a:prstGeom>
        </p:spPr>
      </p:pic>
    </p:spTree>
    <p:extLst>
      <p:ext uri="{BB962C8B-B14F-4D97-AF65-F5344CB8AC3E}">
        <p14:creationId xmlns:p14="http://schemas.microsoft.com/office/powerpoint/2010/main" val="85933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00"/>
                                        <p:tgtEl>
                                          <p:spTgt spid="5"/>
                                        </p:tgtEl>
                                      </p:cBhvr>
                                    </p:animEffect>
                                  </p:childTnLst>
                                </p:cTn>
                              </p:par>
                            </p:childTnLst>
                          </p:cTn>
                        </p:par>
                        <p:par>
                          <p:cTn id="14" fill="hold">
                            <p:stCondLst>
                              <p:cond delay="700"/>
                            </p:stCondLst>
                            <p:childTnLst>
                              <p:par>
                                <p:cTn id="15" presetID="16" presetClass="entr" presetSubtype="2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13314" name="Picture 2" descr="Phố Cổ Hội An - Thành phố cổ đẹp hàng đầu Châu Á - Vntrip.vn">
            <a:extLst>
              <a:ext uri="{FF2B5EF4-FFF2-40B4-BE49-F238E27FC236}">
                <a16:creationId xmlns:a16="http://schemas.microsoft.com/office/drawing/2014/main" id="{02494B1D-D884-C0DA-F279-3E327C8B2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51" y="2052901"/>
            <a:ext cx="4382815" cy="28028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67C3783-CEDA-5F1D-8EB7-AB62DFB6374D}"/>
              </a:ext>
            </a:extLst>
          </p:cNvPr>
          <p:cNvGrpSpPr/>
          <p:nvPr/>
        </p:nvGrpSpPr>
        <p:grpSpPr>
          <a:xfrm>
            <a:off x="5276193" y="1259339"/>
            <a:ext cx="6549362" cy="5036359"/>
            <a:chOff x="7355303" y="1404642"/>
            <a:chExt cx="4106665" cy="2502112"/>
          </a:xfrm>
        </p:grpSpPr>
        <p:sp>
          <p:nvSpPr>
            <p:cNvPr id="7" name="Rectangle: Rounded Corners 6">
              <a:extLst>
                <a:ext uri="{FF2B5EF4-FFF2-40B4-BE49-F238E27FC236}">
                  <a16:creationId xmlns:a16="http://schemas.microsoft.com/office/drawing/2014/main" id="{973D6DCB-8D0A-EFD4-2881-14357DAC71CA}"/>
                </a:ext>
              </a:extLst>
            </p:cNvPr>
            <p:cNvSpPr/>
            <p:nvPr/>
          </p:nvSpPr>
          <p:spPr>
            <a:xfrm>
              <a:off x="7355303" y="1404642"/>
              <a:ext cx="4106665" cy="2502112"/>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2240C760-ADB7-FD5E-0172-940AA67B65AA}"/>
                </a:ext>
              </a:extLst>
            </p:cNvPr>
            <p:cNvSpPr>
              <a:spLocks noChangeArrowheads="1"/>
            </p:cNvSpPr>
            <p:nvPr/>
          </p:nvSpPr>
          <p:spPr bwMode="auto">
            <a:xfrm>
              <a:off x="7487992" y="1557452"/>
              <a:ext cx="3894010" cy="2284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Phố cổ Hội An là một đô thị cổ nằm ở hạ lưu sông Thu Bồn, thuộc vùng đồng bằng ven biển tỉnh Quảng Nam, Việt Nam, cách thành phố Đà Nẵng khoảng 30 km về phía Nam.</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Hội An là một thành phố thuộc tỉnh Quảng Nam có nhiều khu phố cổ được xây từ thế kỷ 16 và vẫn còn tồn tại gần như nguyên vẹn đến nay. Trong các tài liệu cổ của phương Tây, Hội An được gọi Faifo. Phố cổ Hội An được công nhận là một di sản thế giới UNESCO từ năm 1999. Đây là địa điểm thu hút được rất nhiều khách Du Lịch Đà Nẵng – Hội An.</a:t>
              </a:r>
              <a:endParaRPr kumimoji="0" lang="en-US" altLang="en-US" sz="24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7616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9" name="Google Shape;862;p28">
            <a:extLst>
              <a:ext uri="{FF2B5EF4-FFF2-40B4-BE49-F238E27FC236}">
                <a16:creationId xmlns:a16="http://schemas.microsoft.com/office/drawing/2014/main" id="{852FDB8D-6884-403B-9624-CCDEA281BEB7}"/>
              </a:ext>
            </a:extLst>
          </p:cNvPr>
          <p:cNvSpPr txBox="1"/>
          <p:nvPr/>
        </p:nvSpPr>
        <p:spPr>
          <a:xfrm>
            <a:off x="-1750682" y="2745888"/>
            <a:ext cx="21423378" cy="2469169"/>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DẶN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rPr>
              <a:t>					DÒ</a:t>
            </a:r>
            <a:endParaRPr kumimoji="0" sz="8800" b="1" i="0" u="none" strike="noStrike" kern="0" cap="none" spc="0" normalizeH="0" baseline="0" noProof="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UVF Mussica Swash" panose="04000000000000000000" pitchFamily="82" charset="0"/>
              <a:ea typeface="Pompiere"/>
              <a:cs typeface="Pompiere"/>
              <a:sym typeface="Pompiere"/>
            </a:endParaRPr>
          </a:p>
        </p:txBody>
      </p:sp>
      <p:pic>
        <p:nvPicPr>
          <p:cNvPr id="23" name="Picture 22">
            <a:extLst>
              <a:ext uri="{FF2B5EF4-FFF2-40B4-BE49-F238E27FC236}">
                <a16:creationId xmlns:a16="http://schemas.microsoft.com/office/drawing/2014/main" id="{2BC41E08-EF8E-4BC6-8081-A81C6F8651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45419" y="3627456"/>
            <a:ext cx="877478" cy="944544"/>
          </a:xfrm>
          <a:prstGeom prst="rect">
            <a:avLst/>
          </a:prstGeom>
        </p:spPr>
      </p:pic>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spTree>
    <p:extLst>
      <p:ext uri="{BB962C8B-B14F-4D97-AF65-F5344CB8AC3E}">
        <p14:creationId xmlns:p14="http://schemas.microsoft.com/office/powerpoint/2010/main" val="266813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anim calcmode="lin" valueType="num">
                                      <p:cBhvr>
                                        <p:cTn id="14" dur="2000" fill="hold"/>
                                        <p:tgtEl>
                                          <p:spTgt spid="23"/>
                                        </p:tgtEl>
                                        <p:attrNameLst>
                                          <p:attrName>style.rotation</p:attrName>
                                        </p:attrNameLst>
                                      </p:cBhvr>
                                      <p:tavLst>
                                        <p:tav tm="0">
                                          <p:val>
                                            <p:fltVal val="720"/>
                                          </p:val>
                                        </p:tav>
                                        <p:tav tm="100000">
                                          <p:val>
                                            <p:fltVal val="0"/>
                                          </p:val>
                                        </p:tav>
                                      </p:tavLst>
                                    </p:anim>
                                    <p:anim calcmode="lin" valueType="num">
                                      <p:cBhvr>
                                        <p:cTn id="15" dur="2000" fill="hold"/>
                                        <p:tgtEl>
                                          <p:spTgt spid="23"/>
                                        </p:tgtEl>
                                        <p:attrNameLst>
                                          <p:attrName>ppt_h</p:attrName>
                                        </p:attrNameLst>
                                      </p:cBhvr>
                                      <p:tavLst>
                                        <p:tav tm="0">
                                          <p:val>
                                            <p:fltVal val="0"/>
                                          </p:val>
                                        </p:tav>
                                        <p:tav tm="100000">
                                          <p:val>
                                            <p:strVal val="#ppt_h"/>
                                          </p:val>
                                        </p:tav>
                                      </p:tavLst>
                                    </p:anim>
                                    <p:anim calcmode="lin" valueType="num">
                                      <p:cBhvr>
                                        <p:cTn id="16" dur="2000" fill="hold"/>
                                        <p:tgtEl>
                                          <p:spTgt spid="23"/>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4"/>
          <a:stretch>
            <a:fillRect/>
          </a:stretch>
        </p:blipFill>
        <p:spPr>
          <a:xfrm>
            <a:off x="8756047" y="3429000"/>
            <a:ext cx="2681338" cy="3430920"/>
          </a:xfrm>
          <a:prstGeom prst="rect">
            <a:avLst/>
          </a:prstGeom>
        </p:spPr>
      </p:pic>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sp>
        <p:nvSpPr>
          <p:cNvPr id="74" name="Google Shape;862;p28">
            <a:extLst>
              <a:ext uri="{FF2B5EF4-FFF2-40B4-BE49-F238E27FC236}">
                <a16:creationId xmlns:a16="http://schemas.microsoft.com/office/drawing/2014/main" id="{E8C3BF62-63EF-4F08-B45C-565EF40774A2}"/>
              </a:ext>
            </a:extLst>
          </p:cNvPr>
          <p:cNvSpPr txBox="1"/>
          <p:nvPr/>
        </p:nvSpPr>
        <p:spPr>
          <a:xfrm>
            <a:off x="943826" y="1734682"/>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1" i="0" u="none" strike="noStrike" kern="0" cap="none" spc="0" normalizeH="0" baseline="0" noProof="0" dirty="0">
                <a:ln>
                  <a:solidFill>
                    <a:srgbClr val="00FFFF"/>
                  </a:solidFill>
                </a:ln>
                <a:solidFill>
                  <a:srgbClr val="FFFF0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oiny" panose="02000903060500060000" pitchFamily="2" charset="0"/>
                <a:ea typeface="Pompiere"/>
                <a:cs typeface="Pompiere"/>
                <a:sym typeface="Pompiere"/>
              </a:rPr>
              <a:t>Chúc các em học tốt!!!</a:t>
            </a:r>
            <a:endParaRPr kumimoji="0" sz="7200" b="1" i="0" u="none" strike="noStrike" kern="0" cap="none" spc="0" normalizeH="0" baseline="0" noProof="0" dirty="0">
              <a:ln>
                <a:solidFill>
                  <a:srgbClr val="00FFFF"/>
                </a:solidFill>
              </a:ln>
              <a:solidFill>
                <a:srgbClr val="FFFF0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oiny" panose="02000903060500060000" pitchFamily="2" charset="0"/>
              <a:ea typeface="Pompiere"/>
              <a:cs typeface="Pompiere"/>
              <a:sym typeface="Pompiere"/>
            </a:endParaRPr>
          </a:p>
        </p:txBody>
      </p:sp>
    </p:spTree>
    <p:extLst>
      <p:ext uri="{BB962C8B-B14F-4D97-AF65-F5344CB8AC3E}">
        <p14:creationId xmlns:p14="http://schemas.microsoft.com/office/powerpoint/2010/main" val="79433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90779998-9F22-75B6-44E9-468023C846F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4A5E2376-1D59-08F7-B0D3-A43378F57749}"/>
              </a:ext>
            </a:extLst>
          </p:cNvPr>
          <p:cNvGrpSpPr/>
          <p:nvPr/>
        </p:nvGrpSpPr>
        <p:grpSpPr>
          <a:xfrm>
            <a:off x="622135" y="98499"/>
            <a:ext cx="11004880" cy="1348141"/>
            <a:chOff x="308203" y="2337884"/>
            <a:chExt cx="12870924" cy="1399406"/>
          </a:xfrm>
        </p:grpSpPr>
        <p:sp>
          <p:nvSpPr>
            <p:cNvPr id="6" name="Rectangle: Rounded Corners 3">
              <a:extLst>
                <a:ext uri="{FF2B5EF4-FFF2-40B4-BE49-F238E27FC236}">
                  <a16:creationId xmlns:a16="http://schemas.microsoft.com/office/drawing/2014/main" id="{70C7A475-2446-9886-BAC8-41420E12B2DA}"/>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EBC748A2-FB60-101D-0E66-45FC78E5CA9A}"/>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8" name="Hình chữ nhật: Góc Tròn 6">
            <a:extLst>
              <a:ext uri="{FF2B5EF4-FFF2-40B4-BE49-F238E27FC236}">
                <a16:creationId xmlns:a16="http://schemas.microsoft.com/office/drawing/2014/main" id="{158D4324-984C-D887-EB1C-6635385CA173}"/>
              </a:ext>
            </a:extLst>
          </p:cNvPr>
          <p:cNvSpPr/>
          <p:nvPr/>
        </p:nvSpPr>
        <p:spPr>
          <a:xfrm>
            <a:off x="4478289" y="5897217"/>
            <a:ext cx="4275185"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3D6438A2-D4BD-F6C3-69F1-BFD8FCF44533}"/>
              </a:ext>
            </a:extLst>
          </p:cNvPr>
          <p:cNvSpPr txBox="1"/>
          <p:nvPr/>
        </p:nvSpPr>
        <p:spPr>
          <a:xfrm>
            <a:off x="4692509" y="5897217"/>
            <a:ext cx="38323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cổ</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Hội</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descr="Mặt Trời Mỉm Cười Sun Nụ Mùa - Miễn Phí vector hình ảnh trên Pixabay">
            <a:extLst>
              <a:ext uri="{FF2B5EF4-FFF2-40B4-BE49-F238E27FC236}">
                <a16:creationId xmlns:a16="http://schemas.microsoft.com/office/drawing/2014/main" id="{BAD649F7-3DC6-4ABD-3446-D73030BA76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1026" name="Picture 2" descr="kiến trúc phố cổ hội an">
            <a:extLst>
              <a:ext uri="{FF2B5EF4-FFF2-40B4-BE49-F238E27FC236}">
                <a16:creationId xmlns:a16="http://schemas.microsoft.com/office/drawing/2014/main" id="{6D8ED3EE-CD17-69CB-9ACE-404209A3F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499" y="1476672"/>
            <a:ext cx="6772275" cy="416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C953A1A7-B9A0-71D4-D19D-C8B19EE781F0}"/>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8CFB54A4-1641-09C8-0767-00836C3BC3AE}"/>
              </a:ext>
            </a:extLst>
          </p:cNvPr>
          <p:cNvGrpSpPr/>
          <p:nvPr/>
        </p:nvGrpSpPr>
        <p:grpSpPr>
          <a:xfrm>
            <a:off x="622135" y="98500"/>
            <a:ext cx="11004880" cy="1092126"/>
            <a:chOff x="308203" y="2337884"/>
            <a:chExt cx="12870924" cy="1399406"/>
          </a:xfrm>
        </p:grpSpPr>
        <p:sp>
          <p:nvSpPr>
            <p:cNvPr id="12" name="Rectangle: Rounded Corners 3">
              <a:extLst>
                <a:ext uri="{FF2B5EF4-FFF2-40B4-BE49-F238E27FC236}">
                  <a16:creationId xmlns:a16="http://schemas.microsoft.com/office/drawing/2014/main" id="{2F6FB052-627F-91F8-E40C-F04C875A1610}"/>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3" name="Picture 4">
              <a:extLst>
                <a:ext uri="{FF2B5EF4-FFF2-40B4-BE49-F238E27FC236}">
                  <a16:creationId xmlns:a16="http://schemas.microsoft.com/office/drawing/2014/main" id="{68078599-410C-CE7C-E4BC-08D612A7C4FD}"/>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14" name="Hình chữ nhật: Góc Tròn 6">
            <a:extLst>
              <a:ext uri="{FF2B5EF4-FFF2-40B4-BE49-F238E27FC236}">
                <a16:creationId xmlns:a16="http://schemas.microsoft.com/office/drawing/2014/main" id="{D39496E7-B5E7-C78E-2CA2-03FB2DA53644}"/>
              </a:ext>
            </a:extLst>
          </p:cNvPr>
          <p:cNvSpPr/>
          <p:nvPr/>
        </p:nvSpPr>
        <p:spPr>
          <a:xfrm>
            <a:off x="4478289" y="5897217"/>
            <a:ext cx="5056236"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7">
            <a:extLst>
              <a:ext uri="{FF2B5EF4-FFF2-40B4-BE49-F238E27FC236}">
                <a16:creationId xmlns:a16="http://schemas.microsoft.com/office/drawing/2014/main" id="{C252E8F2-A20C-DBA5-09E4-E6FBBB014652}"/>
              </a:ext>
            </a:extLst>
          </p:cNvPr>
          <p:cNvSpPr txBox="1"/>
          <p:nvPr/>
        </p:nvSpPr>
        <p:spPr>
          <a:xfrm>
            <a:off x="4692509" y="5897217"/>
            <a:ext cx="4661041" cy="707886"/>
          </a:xfrm>
          <a:prstGeom prst="rect">
            <a:avLst/>
          </a:prstGeom>
          <a:noFill/>
        </p:spPr>
        <p:txBody>
          <a:bodyPr wrap="square" rtlCol="0">
            <a:spAutoFit/>
          </a:bodyPr>
          <a:lstStyle/>
          <a:p>
            <a:pPr lvl="0" algn="ctr">
              <a:defRPr/>
            </a:pPr>
            <a:r>
              <a:rPr lang="vi-VN" sz="4000" b="1" dirty="0">
                <a:solidFill>
                  <a:prstClr val="black"/>
                </a:solidFill>
                <a:latin typeface="Calibri" panose="020F0502020204030204"/>
              </a:rPr>
              <a:t>Khu di tích Mỹ Sơn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4" descr="Mặt Trời Mỉm Cười Sun Nụ Mùa - Miễn Phí vector hình ảnh trên Pixabay">
            <a:extLst>
              <a:ext uri="{FF2B5EF4-FFF2-40B4-BE49-F238E27FC236}">
                <a16:creationId xmlns:a16="http://schemas.microsoft.com/office/drawing/2014/main" id="{C6DFBBC4-E4D5-7E84-39A5-E63E6263D6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2050" name="Picture 2" descr="Du lịch Thánh địa Mỹ Sơn và nhũng gì bạn cần biết">
            <a:extLst>
              <a:ext uri="{FF2B5EF4-FFF2-40B4-BE49-F238E27FC236}">
                <a16:creationId xmlns:a16="http://schemas.microsoft.com/office/drawing/2014/main" id="{6247610F-1D25-4804-8219-4B49F5EBD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5150" y="1231762"/>
            <a:ext cx="6145213" cy="438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C0CBA410-0C0B-F289-0B17-F240D5E128F4}"/>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1F3606E1-661E-F031-1CE2-2DA9640B0B90}"/>
              </a:ext>
            </a:extLst>
          </p:cNvPr>
          <p:cNvGrpSpPr/>
          <p:nvPr/>
        </p:nvGrpSpPr>
        <p:grpSpPr>
          <a:xfrm>
            <a:off x="622135" y="98500"/>
            <a:ext cx="11004880" cy="1092126"/>
            <a:chOff x="308203" y="2337884"/>
            <a:chExt cx="12870924" cy="1399406"/>
          </a:xfrm>
        </p:grpSpPr>
        <p:sp>
          <p:nvSpPr>
            <p:cNvPr id="5" name="Rectangle: Rounded Corners 3">
              <a:extLst>
                <a:ext uri="{FF2B5EF4-FFF2-40B4-BE49-F238E27FC236}">
                  <a16:creationId xmlns:a16="http://schemas.microsoft.com/office/drawing/2014/main" id="{5ABFAD41-9485-F981-06FC-7C2A6D7BA292}"/>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Em đoán tên địa danh ở bức ảnh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dưới</a:t>
              </a: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đây</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BC54989F-DD27-6F82-91BE-31517CAE3E1D}"/>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7" name="Hình chữ nhật: Góc Tròn 6">
            <a:extLst>
              <a:ext uri="{FF2B5EF4-FFF2-40B4-BE49-F238E27FC236}">
                <a16:creationId xmlns:a16="http://schemas.microsoft.com/office/drawing/2014/main" id="{5073B611-4C5A-D232-AC2F-EA6F5A038561}"/>
              </a:ext>
            </a:extLst>
          </p:cNvPr>
          <p:cNvSpPr/>
          <p:nvPr/>
        </p:nvSpPr>
        <p:spPr>
          <a:xfrm>
            <a:off x="4478289" y="5897217"/>
            <a:ext cx="5056236"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3C2818AD-58C3-FC3A-2CE3-3DF6D830A6AE}"/>
              </a:ext>
            </a:extLst>
          </p:cNvPr>
          <p:cNvSpPr txBox="1"/>
          <p:nvPr/>
        </p:nvSpPr>
        <p:spPr>
          <a:xfrm>
            <a:off x="4692509" y="5897217"/>
            <a:ext cx="4661041" cy="707886"/>
          </a:xfrm>
          <a:prstGeom prst="rect">
            <a:avLst/>
          </a:prstGeom>
          <a:noFill/>
        </p:spPr>
        <p:txBody>
          <a:bodyPr wrap="square" rtlCol="0">
            <a:spAutoFit/>
          </a:bodyPr>
          <a:lstStyle/>
          <a:p>
            <a:pPr lvl="0" algn="ctr">
              <a:defRPr/>
            </a:pPr>
            <a:r>
              <a:rPr lang="en-US" sz="4000" b="1" dirty="0">
                <a:solidFill>
                  <a:prstClr val="black"/>
                </a:solidFill>
                <a:latin typeface="Calibri" panose="020F0502020204030204"/>
              </a:rPr>
              <a:t>Thành </a:t>
            </a:r>
            <a:r>
              <a:rPr lang="en-US" sz="4000" b="1" dirty="0" err="1">
                <a:solidFill>
                  <a:prstClr val="black"/>
                </a:solidFill>
                <a:latin typeface="Calibri" panose="020F0502020204030204"/>
              </a:rPr>
              <a:t>nhà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Hồ</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Mặt Trời Mỉm Cười Sun Nụ Mùa - Miễn Phí vector hình ảnh trên Pixabay">
            <a:extLst>
              <a:ext uri="{FF2B5EF4-FFF2-40B4-BE49-F238E27FC236}">
                <a16:creationId xmlns:a16="http://schemas.microsoft.com/office/drawing/2014/main" id="{6B8603D2-2815-5814-4053-9F104D7CEA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3074" name="Picture 2" descr="Thành nhà Hồ đón lượng khách cao nhất trong 10 năm qua">
            <a:extLst>
              <a:ext uri="{FF2B5EF4-FFF2-40B4-BE49-F238E27FC236}">
                <a16:creationId xmlns:a16="http://schemas.microsoft.com/office/drawing/2014/main" id="{B57BA0B4-8960-D79F-A9E1-0306499AA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1324468"/>
            <a:ext cx="6748463" cy="448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7"/>
          <p:cNvGrpSpPr/>
          <p:nvPr/>
        </p:nvGrpSpPr>
        <p:grpSpPr>
          <a:xfrm>
            <a:off x="3324324" y="4639003"/>
            <a:ext cx="1142674" cy="743619"/>
            <a:chOff x="7305164" y="458679"/>
            <a:chExt cx="4310843" cy="2694160"/>
          </a:xfrm>
        </p:grpSpPr>
        <p:grpSp>
          <p:nvGrpSpPr>
            <p:cNvPr id="810" name="Google Shape;810;p27"/>
            <p:cNvGrpSpPr/>
            <p:nvPr/>
          </p:nvGrpSpPr>
          <p:grpSpPr>
            <a:xfrm>
              <a:off x="7381364" y="458679"/>
              <a:ext cx="4234643" cy="2694160"/>
              <a:chOff x="4343404" y="2314670"/>
              <a:chExt cx="3501152" cy="2227499"/>
            </a:xfrm>
          </p:grpSpPr>
          <p:grpSp>
            <p:nvGrpSpPr>
              <p:cNvPr id="811" name="Google Shape;811;p27"/>
              <p:cNvGrpSpPr/>
              <p:nvPr/>
            </p:nvGrpSpPr>
            <p:grpSpPr>
              <a:xfrm>
                <a:off x="5441441" y="2314670"/>
                <a:ext cx="1837754" cy="1151192"/>
                <a:chOff x="5441441" y="2314670"/>
                <a:chExt cx="1837754" cy="1151192"/>
              </a:xfrm>
            </p:grpSpPr>
            <p:grpSp>
              <p:nvGrpSpPr>
                <p:cNvPr id="812" name="Google Shape;812;p27"/>
                <p:cNvGrpSpPr/>
                <p:nvPr/>
              </p:nvGrpSpPr>
              <p:grpSpPr>
                <a:xfrm>
                  <a:off x="5441441" y="2329052"/>
                  <a:ext cx="412432" cy="1136808"/>
                  <a:chOff x="5441441" y="2329052"/>
                  <a:chExt cx="412432" cy="1136808"/>
                </a:xfrm>
              </p:grpSpPr>
              <p:sp>
                <p:nvSpPr>
                  <p:cNvPr id="813" name="Google Shape;813;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14" name="Google Shape;814;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15" name="Google Shape;815;p27"/>
                <p:cNvGrpSpPr/>
                <p:nvPr/>
              </p:nvGrpSpPr>
              <p:grpSpPr>
                <a:xfrm>
                  <a:off x="5943980" y="2314670"/>
                  <a:ext cx="397954" cy="1145000"/>
                  <a:chOff x="5943980" y="2314670"/>
                  <a:chExt cx="397954" cy="1145000"/>
                </a:xfrm>
              </p:grpSpPr>
              <p:sp>
                <p:nvSpPr>
                  <p:cNvPr id="816" name="Google Shape;816;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17" name="Google Shape;817;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18" name="Google Shape;818;p27"/>
                <p:cNvGrpSpPr/>
                <p:nvPr/>
              </p:nvGrpSpPr>
              <p:grpSpPr>
                <a:xfrm>
                  <a:off x="6428421" y="2319242"/>
                  <a:ext cx="395573" cy="1146620"/>
                  <a:chOff x="6428421" y="2319242"/>
                  <a:chExt cx="395573" cy="1146620"/>
                </a:xfrm>
              </p:grpSpPr>
              <p:sp>
                <p:nvSpPr>
                  <p:cNvPr id="819" name="Google Shape;819;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0" name="Google Shape;820;p27"/>
                  <p:cNvSpPr/>
                  <p:nvPr/>
                </p:nvSpPr>
                <p:spPr>
                  <a:xfrm>
                    <a:off x="6428421" y="2319242"/>
                    <a:ext cx="395573" cy="1146620"/>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21" name="Google Shape;821;p27"/>
                <p:cNvGrpSpPr/>
                <p:nvPr/>
              </p:nvGrpSpPr>
              <p:grpSpPr>
                <a:xfrm>
                  <a:off x="6883622" y="2319242"/>
                  <a:ext cx="395573" cy="1146619"/>
                  <a:chOff x="6883622" y="2319242"/>
                  <a:chExt cx="395573" cy="1146619"/>
                </a:xfrm>
              </p:grpSpPr>
              <p:sp>
                <p:nvSpPr>
                  <p:cNvPr id="822" name="Google Shape;822;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3" name="Google Shape;823;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grpSp>
            <p:nvGrpSpPr>
              <p:cNvPr id="824" name="Google Shape;824;p27"/>
              <p:cNvGrpSpPr/>
              <p:nvPr/>
            </p:nvGrpSpPr>
            <p:grpSpPr>
              <a:xfrm>
                <a:off x="7265765" y="2345436"/>
                <a:ext cx="425005" cy="1114234"/>
                <a:chOff x="7265765" y="2345436"/>
                <a:chExt cx="425005" cy="1114234"/>
              </a:xfrm>
            </p:grpSpPr>
            <p:sp>
              <p:nvSpPr>
                <p:cNvPr id="825" name="Google Shape;825;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6" name="Google Shape;826;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nvGrpSpPr>
              <p:cNvPr id="827" name="Google Shape;827;p27"/>
              <p:cNvGrpSpPr/>
              <p:nvPr/>
            </p:nvGrpSpPr>
            <p:grpSpPr>
              <a:xfrm>
                <a:off x="4343404" y="3317121"/>
                <a:ext cx="3501152" cy="1225048"/>
                <a:chOff x="4343404" y="3317121"/>
                <a:chExt cx="3501152" cy="1225048"/>
              </a:xfrm>
            </p:grpSpPr>
            <p:sp>
              <p:nvSpPr>
                <p:cNvPr id="828" name="Google Shape;828;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29" name="Google Shape;829;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0" name="Google Shape;830;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1" name="Google Shape;831;p27"/>
                <p:cNvSpPr/>
                <p:nvPr/>
              </p:nvSpPr>
              <p:spPr>
                <a:xfrm>
                  <a:off x="6240676" y="3645958"/>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2" name="Google Shape;832;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sp>
              <p:nvSpPr>
                <p:cNvPr id="833" name="Google Shape;833;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71717"/>
                    </a:solidFill>
                    <a:effectLst/>
                    <a:uLnTx/>
                    <a:uFillTx/>
                    <a:latin typeface="Arial"/>
                    <a:ea typeface="Arial"/>
                    <a:cs typeface="Arial"/>
                    <a:sym typeface="Arial"/>
                  </a:endParaRPr>
                </a:p>
              </p:txBody>
            </p:sp>
          </p:grpSp>
        </p:grpSp>
        <p:grpSp>
          <p:nvGrpSpPr>
            <p:cNvPr id="834" name="Google Shape;834;p27"/>
            <p:cNvGrpSpPr/>
            <p:nvPr/>
          </p:nvGrpSpPr>
          <p:grpSpPr>
            <a:xfrm>
              <a:off x="7305164" y="458679"/>
              <a:ext cx="4234643" cy="2694160"/>
              <a:chOff x="4343404" y="2314670"/>
              <a:chExt cx="3501152" cy="2227499"/>
            </a:xfrm>
          </p:grpSpPr>
          <p:grpSp>
            <p:nvGrpSpPr>
              <p:cNvPr id="835" name="Google Shape;835;p27"/>
              <p:cNvGrpSpPr/>
              <p:nvPr/>
            </p:nvGrpSpPr>
            <p:grpSpPr>
              <a:xfrm>
                <a:off x="5441441" y="2314670"/>
                <a:ext cx="1837754" cy="1151191"/>
                <a:chOff x="5441441" y="2314670"/>
                <a:chExt cx="1837754" cy="1151191"/>
              </a:xfrm>
            </p:grpSpPr>
            <p:grpSp>
              <p:nvGrpSpPr>
                <p:cNvPr id="836" name="Google Shape;836;p27"/>
                <p:cNvGrpSpPr/>
                <p:nvPr/>
              </p:nvGrpSpPr>
              <p:grpSpPr>
                <a:xfrm>
                  <a:off x="5441441" y="2329052"/>
                  <a:ext cx="412432" cy="1136808"/>
                  <a:chOff x="5441441" y="2329052"/>
                  <a:chExt cx="412432" cy="1136808"/>
                </a:xfrm>
              </p:grpSpPr>
              <p:sp>
                <p:nvSpPr>
                  <p:cNvPr id="837" name="Google Shape;837;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39" name="Google Shape;839;p27"/>
                <p:cNvGrpSpPr/>
                <p:nvPr/>
              </p:nvGrpSpPr>
              <p:grpSpPr>
                <a:xfrm>
                  <a:off x="5943980" y="2314670"/>
                  <a:ext cx="397954" cy="1145000"/>
                  <a:chOff x="5943980" y="2314670"/>
                  <a:chExt cx="397954" cy="1145000"/>
                </a:xfrm>
              </p:grpSpPr>
              <p:sp>
                <p:nvSpPr>
                  <p:cNvPr id="840" name="Google Shape;840;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1" name="Google Shape;841;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43" name="Google Shape;843;p27"/>
                <p:cNvSpPr/>
                <p:nvPr/>
              </p:nvSpPr>
              <p:spPr>
                <a:xfrm>
                  <a:off x="6450996" y="2341815"/>
                  <a:ext cx="350519" cy="1101472"/>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845" name="Google Shape;845;p27"/>
                <p:cNvGrpSpPr/>
                <p:nvPr/>
              </p:nvGrpSpPr>
              <p:grpSpPr>
                <a:xfrm>
                  <a:off x="6883622" y="2319242"/>
                  <a:ext cx="395573" cy="1146619"/>
                  <a:chOff x="6883622" y="2319242"/>
                  <a:chExt cx="395573" cy="1146619"/>
                </a:xfrm>
              </p:grpSpPr>
              <p:sp>
                <p:nvSpPr>
                  <p:cNvPr id="846" name="Google Shape;846;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7" name="Google Shape;847;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848" name="Google Shape;848;p27"/>
              <p:cNvGrpSpPr/>
              <p:nvPr/>
            </p:nvGrpSpPr>
            <p:grpSpPr>
              <a:xfrm>
                <a:off x="7265765" y="2345436"/>
                <a:ext cx="425005" cy="1114234"/>
                <a:chOff x="7265765" y="2345436"/>
                <a:chExt cx="425005" cy="1114234"/>
              </a:xfrm>
            </p:grpSpPr>
            <p:sp>
              <p:nvSpPr>
                <p:cNvPr id="849" name="Google Shape;849;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0" name="Google Shape;850;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51" name="Google Shape;851;p27"/>
              <p:cNvGrpSpPr/>
              <p:nvPr/>
            </p:nvGrpSpPr>
            <p:grpSpPr>
              <a:xfrm>
                <a:off x="4343404" y="3317121"/>
                <a:ext cx="3501152" cy="1225048"/>
                <a:chOff x="4343404" y="3317121"/>
                <a:chExt cx="3501152" cy="1225048"/>
              </a:xfrm>
            </p:grpSpPr>
            <p:sp>
              <p:nvSpPr>
                <p:cNvPr id="852" name="Google Shape;852;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3" name="Google Shape;853;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4" name="Google Shape;854;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5" name="Google Shape;855;p27"/>
                <p:cNvSpPr/>
                <p:nvPr/>
              </p:nvSpPr>
              <p:spPr>
                <a:xfrm>
                  <a:off x="6266581" y="3629573"/>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6" name="Google Shape;856;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7" name="Google Shape;857;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4"/>
          <a:stretch>
            <a:fillRect/>
          </a:stretch>
        </p:blipFill>
        <p:spPr>
          <a:xfrm>
            <a:off x="8645051" y="4228791"/>
            <a:ext cx="2037644" cy="2607278"/>
          </a:xfrm>
          <a:prstGeom prst="rect">
            <a:avLst/>
          </a:prstGeom>
        </p:spPr>
      </p:pic>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grpSp>
        <p:nvGrpSpPr>
          <p:cNvPr id="51" name="Google Shape;766;p25">
            <a:extLst>
              <a:ext uri="{FF2B5EF4-FFF2-40B4-BE49-F238E27FC236}">
                <a16:creationId xmlns:a16="http://schemas.microsoft.com/office/drawing/2014/main" id="{F8810A10-AB17-430A-8677-4AC77BF2F53F}"/>
              </a:ext>
            </a:extLst>
          </p:cNvPr>
          <p:cNvGrpSpPr/>
          <p:nvPr/>
        </p:nvGrpSpPr>
        <p:grpSpPr>
          <a:xfrm>
            <a:off x="4174435" y="1285461"/>
            <a:ext cx="437817" cy="457183"/>
            <a:chOff x="3688121" y="2981594"/>
            <a:chExt cx="3319085" cy="3319078"/>
          </a:xfrm>
        </p:grpSpPr>
        <p:sp>
          <p:nvSpPr>
            <p:cNvPr id="52" name="Google Shape;767;p25">
              <a:extLst>
                <a:ext uri="{FF2B5EF4-FFF2-40B4-BE49-F238E27FC236}">
                  <a16:creationId xmlns:a16="http://schemas.microsoft.com/office/drawing/2014/main" id="{7AD291D8-DA32-4E6B-A832-B4541DE9E479}"/>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3" name="Google Shape;768;p25">
              <a:extLst>
                <a:ext uri="{FF2B5EF4-FFF2-40B4-BE49-F238E27FC236}">
                  <a16:creationId xmlns:a16="http://schemas.microsoft.com/office/drawing/2014/main" id="{3F6D6959-D4C7-49AC-83AA-88D866E653E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54" name="Google Shape;769;p25">
              <a:extLst>
                <a:ext uri="{FF2B5EF4-FFF2-40B4-BE49-F238E27FC236}">
                  <a16:creationId xmlns:a16="http://schemas.microsoft.com/office/drawing/2014/main" id="{9762F035-DD60-434F-843B-1369CBCB408A}"/>
                </a:ext>
              </a:extLst>
            </p:cNvPr>
            <p:cNvGrpSpPr/>
            <p:nvPr/>
          </p:nvGrpSpPr>
          <p:grpSpPr>
            <a:xfrm>
              <a:off x="3772727" y="3222908"/>
              <a:ext cx="1113024" cy="1160787"/>
              <a:chOff x="6515927" y="3100079"/>
              <a:chExt cx="1113024" cy="1160787"/>
            </a:xfrm>
          </p:grpSpPr>
          <p:sp>
            <p:nvSpPr>
              <p:cNvPr id="62" name="Google Shape;770;p25">
                <a:extLst>
                  <a:ext uri="{FF2B5EF4-FFF2-40B4-BE49-F238E27FC236}">
                    <a16:creationId xmlns:a16="http://schemas.microsoft.com/office/drawing/2014/main" id="{725DFD07-8FD8-4D66-860C-4D7746FD66D2}"/>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63" name="Google Shape;771;p25">
                <a:extLst>
                  <a:ext uri="{FF2B5EF4-FFF2-40B4-BE49-F238E27FC236}">
                    <a16:creationId xmlns:a16="http://schemas.microsoft.com/office/drawing/2014/main" id="{0AD673A5-D8F4-4054-98A0-F6AFDAD93FA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55" name="Google Shape;772;p25">
              <a:extLst>
                <a:ext uri="{FF2B5EF4-FFF2-40B4-BE49-F238E27FC236}">
                  <a16:creationId xmlns:a16="http://schemas.microsoft.com/office/drawing/2014/main" id="{B32759FC-DC05-451C-B441-DB1FC384ED4D}"/>
                </a:ext>
              </a:extLst>
            </p:cNvPr>
            <p:cNvGrpSpPr/>
            <p:nvPr/>
          </p:nvGrpSpPr>
          <p:grpSpPr>
            <a:xfrm>
              <a:off x="5805957" y="3222908"/>
              <a:ext cx="1113021" cy="1160787"/>
              <a:chOff x="8549157" y="3100079"/>
              <a:chExt cx="1113021" cy="1160787"/>
            </a:xfrm>
          </p:grpSpPr>
          <p:sp>
            <p:nvSpPr>
              <p:cNvPr id="60" name="Google Shape;773;p25">
                <a:extLst>
                  <a:ext uri="{FF2B5EF4-FFF2-40B4-BE49-F238E27FC236}">
                    <a16:creationId xmlns:a16="http://schemas.microsoft.com/office/drawing/2014/main" id="{D03B3EAC-41CB-4E49-97D4-B304448D3358}"/>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61" name="Google Shape;774;p25">
                <a:extLst>
                  <a:ext uri="{FF2B5EF4-FFF2-40B4-BE49-F238E27FC236}">
                    <a16:creationId xmlns:a16="http://schemas.microsoft.com/office/drawing/2014/main" id="{D7CDA5BA-C295-41C8-A761-D0C24E132C08}"/>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56" name="Google Shape;775;p25">
              <a:extLst>
                <a:ext uri="{FF2B5EF4-FFF2-40B4-BE49-F238E27FC236}">
                  <a16:creationId xmlns:a16="http://schemas.microsoft.com/office/drawing/2014/main" id="{A7900F15-95A8-47C3-BEAA-F8E532D74D7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7" name="Google Shape;776;p25">
              <a:extLst>
                <a:ext uri="{FF2B5EF4-FFF2-40B4-BE49-F238E27FC236}">
                  <a16:creationId xmlns:a16="http://schemas.microsoft.com/office/drawing/2014/main" id="{1FBF12C8-080C-400C-86C1-BB724A92590B}"/>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8" name="Google Shape;777;p25">
              <a:extLst>
                <a:ext uri="{FF2B5EF4-FFF2-40B4-BE49-F238E27FC236}">
                  <a16:creationId xmlns:a16="http://schemas.microsoft.com/office/drawing/2014/main" id="{FBE12192-2B93-49E6-ACCD-FAAE67791366}"/>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59" name="Google Shape;778;p25">
              <a:extLst>
                <a:ext uri="{FF2B5EF4-FFF2-40B4-BE49-F238E27FC236}">
                  <a16:creationId xmlns:a16="http://schemas.microsoft.com/office/drawing/2014/main" id="{BB3BF2C3-EDB3-4805-B192-57A27128E72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pic>
        <p:nvPicPr>
          <p:cNvPr id="3" name="Picture 2">
            <a:extLst>
              <a:ext uri="{FF2B5EF4-FFF2-40B4-BE49-F238E27FC236}">
                <a16:creationId xmlns:a16="http://schemas.microsoft.com/office/drawing/2014/main" id="{5C0C59CC-C08F-2D10-924C-12C67658A9ED}"/>
              </a:ext>
            </a:extLst>
          </p:cNvPr>
          <p:cNvPicPr>
            <a:picLocks noChangeAspect="1"/>
          </p:cNvPicPr>
          <p:nvPr/>
        </p:nvPicPr>
        <p:blipFill>
          <a:blip r:embed="rId6"/>
          <a:stretch>
            <a:fillRect/>
          </a:stretch>
        </p:blipFill>
        <p:spPr>
          <a:xfrm>
            <a:off x="4184665" y="188133"/>
            <a:ext cx="5499069" cy="1871634"/>
          </a:xfrm>
          <a:prstGeom prst="rect">
            <a:avLst/>
          </a:prstGeom>
        </p:spPr>
      </p:pic>
      <p:pic>
        <p:nvPicPr>
          <p:cNvPr id="9" name="Picture 8">
            <a:extLst>
              <a:ext uri="{FF2B5EF4-FFF2-40B4-BE49-F238E27FC236}">
                <a16:creationId xmlns:a16="http://schemas.microsoft.com/office/drawing/2014/main" id="{8B22B9A2-77A4-15A9-9386-DBCA477DF06E}"/>
              </a:ext>
            </a:extLst>
          </p:cNvPr>
          <p:cNvPicPr>
            <a:picLocks noChangeAspect="1"/>
          </p:cNvPicPr>
          <p:nvPr/>
        </p:nvPicPr>
        <p:blipFill>
          <a:blip r:embed="rId7"/>
          <a:stretch>
            <a:fillRect/>
          </a:stretch>
        </p:blipFill>
        <p:spPr>
          <a:xfrm>
            <a:off x="2636127" y="1633979"/>
            <a:ext cx="9053345" cy="2999492"/>
          </a:xfrm>
          <a:prstGeom prst="rect">
            <a:avLst/>
          </a:prstGeom>
        </p:spPr>
      </p:pic>
    </p:spTree>
    <p:extLst>
      <p:ext uri="{BB962C8B-B14F-4D97-AF65-F5344CB8AC3E}">
        <p14:creationId xmlns:p14="http://schemas.microsoft.com/office/powerpoint/2010/main" val="1747125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A68B3-5076-487F-9D94-68907E0FB172}"/>
              </a:ext>
            </a:extLst>
          </p:cNvPr>
          <p:cNvSpPr txBox="1"/>
          <p:nvPr/>
        </p:nvSpPr>
        <p:spPr>
          <a:xfrm>
            <a:off x="2299150" y="215757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rPr>
              <a:t>KHÁM PHÁ</a:t>
            </a:r>
            <a:endParaRPr kumimoji="0" lang="en-US" sz="11500" b="0" i="0" u="none" strike="noStrike" kern="0" cap="none" spc="0" normalizeH="0" baseline="0" noProof="0" dirty="0">
              <a:ln>
                <a:noFill/>
              </a:ln>
              <a:solidFill>
                <a:srgbClr val="D42C68"/>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cs typeface="Arial"/>
              <a:sym typeface="Arial"/>
            </a:endParaRPr>
          </a:p>
        </p:txBody>
      </p:sp>
    </p:spTree>
    <p:extLst>
      <p:ext uri="{BB962C8B-B14F-4D97-AF65-F5344CB8AC3E}">
        <p14:creationId xmlns:p14="http://schemas.microsoft.com/office/powerpoint/2010/main" val="2700231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941</Words>
  <Application>Microsoft Office PowerPoint</Application>
  <PresentationFormat>Widescreen</PresentationFormat>
  <Paragraphs>69</Paragraphs>
  <Slides>33</Slides>
  <Notes>13</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33</vt:i4>
      </vt:variant>
    </vt:vector>
  </HeadingPairs>
  <TitlesOfParts>
    <vt:vector size="54" baseType="lpstr">
      <vt:lpstr>#9Slide05 SVNClementine</vt:lpstr>
      <vt:lpstr>Abril Fatface</vt:lpstr>
      <vt:lpstr>Aldrich</vt:lpstr>
      <vt:lpstr>Arial</vt:lpstr>
      <vt:lpstr>Calibri</vt:lpstr>
      <vt:lpstr>Calibri Light</vt:lpstr>
      <vt:lpstr>Cambria</vt:lpstr>
      <vt:lpstr>Chau Philomene One</vt:lpstr>
      <vt:lpstr>Coiny</vt:lpstr>
      <vt:lpstr>DM Sans</vt:lpstr>
      <vt:lpstr>Segoe UI Black</vt:lpstr>
      <vt:lpstr>Signika Negative</vt:lpstr>
      <vt:lpstr>Times New Roman</vt:lpstr>
      <vt:lpstr>UTM Azuki</vt:lpstr>
      <vt:lpstr>UVF Mussica Swash</vt:lpstr>
      <vt:lpstr>SlidesMania</vt:lpstr>
      <vt:lpstr>1_Office Theme</vt:lpstr>
      <vt:lpstr>1_Chủ đề Office</vt:lpstr>
      <vt:lpstr>Social Skills Subject for Pre-K: Practicing Polite Habits by Slidesgo</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2023-12-29T10:41:45Z</dcterms:created>
  <dcterms:modified xsi:type="dcterms:W3CDTF">2024-01-11T14:40:03Z</dcterms:modified>
  <cp:category>9Slide.vn</cp:category>
</cp:coreProperties>
</file>