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59" r:id="rId2"/>
  </p:sldMasterIdLst>
  <p:notesMasterIdLst>
    <p:notesMasterId r:id="rId14"/>
  </p:notesMasterIdLst>
  <p:sldIdLst>
    <p:sldId id="272" r:id="rId3"/>
    <p:sldId id="258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embeddedFontLst>
    <p:embeddedFont>
      <p:font typeface="UTM Avo" pitchFamily="18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5ysyeERWjNt3+Rtfea+DxdNAx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7251" autoAdjust="0"/>
  </p:normalViewPr>
  <p:slideViewPr>
    <p:cSldViewPr>
      <p:cViewPr varScale="1">
        <p:scale>
          <a:sx n="48" d="100"/>
          <a:sy n="48" d="100"/>
        </p:scale>
        <p:origin x="-126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</a:endParaRPr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latin typeface="UTM Avo" panose="02040603050506020204" pitchFamily="18" charset="0"/>
              </a:rPr>
              <a:t>Nhấp chuột trái để hiện thị đáp án đúng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</a:endParaRPr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</a:endParaRPr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</a:endParaRPr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</a:endParaRPr>
          </a:p>
        </p:txBody>
      </p:sp>
      <p:sp>
        <p:nvSpPr>
          <p:cNvPr id="235" name="Google Shape;2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latin typeface="UTM Avo" panose="02040603050506020204" pitchFamily="18" charset="0"/>
              </a:rPr>
              <a:t>Nhấp chuột trái để hiện thị đáp án đúng</a:t>
            </a:r>
            <a:endParaRPr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latin typeface="UTM Avo" panose="02040603050506020204" pitchFamily="18" charset="0"/>
              </a:rPr>
              <a:t>Nhấp chuột trái để hiện thị đáp án đúng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latin typeface="UTM Avo" panose="02040603050506020204" pitchFamily="18" charset="0"/>
              </a:rPr>
              <a:t>Nhấp chuột trái để hiện thị đáp án đúng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latin typeface="UTM Avo" panose="02040603050506020204" pitchFamily="18" charset="0"/>
              </a:rPr>
              <a:t>Nhấp chuột trái để hiện thị đáp án đúng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" name="Google Shape;2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1" name="Google Shape;2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6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9"/>
              <a:buFont typeface="Calibri"/>
              <a:buNone/>
              <a:defRPr sz="5999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6" name="Google Shape;86;p3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7" name="Google Shape;87;p36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2" name="Google Shape;92;p3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3" name="Google Shape;93;p37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6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9"/>
              <a:buFont typeface="Calibri"/>
              <a:buNone/>
              <a:defRPr sz="5999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6"/>
          <p:cNvSpPr txBox="1"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4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8" name="Google Shape;98;p4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9" name="Google Shape;99;p46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7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4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5" name="Google Shape;105;p4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6" name="Google Shape;106;p47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8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48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8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48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4" name="Google Shape;114;p4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5" name="Google Shape;115;p48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9" name="Google Shape;119;p4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0" name="Google Shape;120;p49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3" name="Google Shape;123;p5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4" name="Google Shape;124;p50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1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1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UTM Avo" panose="02040603050506020204" pitchFamily="18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8" name="Google Shape;128;p51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9" name="Google Shape;129;p5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30" name="Google Shape;130;p5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31" name="Google Shape;131;p51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2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2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52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6" name="Google Shape;136;p5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37" name="Google Shape;137;p5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38" name="Google Shape;138;p52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5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43" name="Google Shape;143;p5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44" name="Google Shape;144;p53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6" name="Google Shape;2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7" name="Google Shape;2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5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49" name="Google Shape;149;p5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50" name="Google Shape;150;p54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3" name="Google Shape;3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4" name="Google Shape;3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UTM Avo" panose="020406030505060202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UTM Avo" panose="02040603050506020204" pitchFamily="18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4" name="Google Shape;5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5" name="Google Shape;5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UTM Avo" panose="020406030505060202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1" name="Google Shape;6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2" name="Google Shape;6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7" name="Google Shape;67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8" name="Google Shape;68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xmlns="" id="{65224EF3-0149-0698-0722-6E9B9AC9247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32"/>
          <p:cNvSpPr txBox="1"/>
          <p:nvPr/>
        </p:nvSpPr>
        <p:spPr>
          <a:xfrm>
            <a:off x="0" y="-27349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FCFC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www.9slide.vn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7" name="Google Shape;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0" name="Google Shape;1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1" name="Google Shape;1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51E7F5D6-25BD-F6CE-82EC-E555E46EB7C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6" name="Google Shape;76;p3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79" name="Google Shape;79;p3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80" name="Google Shape;80;p35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1" name="Google Shape;81;p35"/>
          <p:cNvSpPr txBox="1"/>
          <p:nvPr/>
        </p:nvSpPr>
        <p:spPr>
          <a:xfrm>
            <a:off x="0" y="-3523508"/>
            <a:ext cx="12192000" cy="44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2" b="0" i="0" u="none" strike="noStrike" cap="none">
                <a:solidFill>
                  <a:srgbClr val="CFCFC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www.9slide.vn</a:t>
            </a:r>
            <a:endParaRPr>
              <a:latin typeface="UTM Avo" panose="02040603050506020204" pitchFamily="18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6" Type="http://schemas.openxmlformats.org/officeDocument/2006/relationships/image" Target="../media/image7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6" Type="http://schemas.openxmlformats.org/officeDocument/2006/relationships/image" Target="../media/image7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image" Target="../media/image7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6" Type="http://schemas.openxmlformats.org/officeDocument/2006/relationships/image" Target="../media/image7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6" Type="http://schemas.openxmlformats.org/officeDocument/2006/relationships/image" Target="../media/image7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57200"/>
            <a:ext cx="10668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4400"/>
            </a:pPr>
            <a:r>
              <a:rPr lang="en-US" sz="6600" b="1" u="sng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KHOA</a:t>
            </a:r>
            <a:r>
              <a:rPr lang="en-US" sz="6600" b="1" u="sng" dirty="0" smtClean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6600" b="1" u="sng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HỌC</a:t>
            </a:r>
            <a:endParaRPr lang="en-US" sz="6600" b="1" u="sng" dirty="0" smtClean="0">
              <a:solidFill>
                <a:srgbClr val="00B0F0"/>
              </a:solidFill>
              <a:latin typeface="UTM Avo" panose="02040603050506020204" pitchFamily="18" charset="0"/>
            </a:endParaRPr>
          </a:p>
          <a:p>
            <a:pPr lvl="0" algn="ctr">
              <a:lnSpc>
                <a:spcPct val="150000"/>
              </a:lnSpc>
              <a:buClr>
                <a:schemeClr val="dk1"/>
              </a:buClr>
              <a:buSzPts val="4400"/>
            </a:pPr>
            <a:r>
              <a:rPr lang="en-US" sz="6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4: </a:t>
            </a:r>
            <a:r>
              <a:rPr lang="en-US" sz="6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6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khí</a:t>
            </a:r>
            <a:r>
              <a:rPr lang="en-US" sz="6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xung</a:t>
            </a:r>
            <a:r>
              <a:rPr lang="en-US" sz="6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quanh</a:t>
            </a:r>
            <a:r>
              <a:rPr lang="en-US" sz="6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ta</a:t>
            </a:r>
            <a:r>
              <a:rPr lang="en-US" sz="6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(</a:t>
            </a:r>
            <a:r>
              <a:rPr lang="en-US" sz="6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6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1)</a:t>
            </a:r>
            <a:endParaRPr lang="en-US" sz="6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559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96400" y="154624"/>
            <a:ext cx="2728647" cy="272864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5"/>
          <p:cNvSpPr/>
          <p:nvPr/>
        </p:nvSpPr>
        <p:spPr>
          <a:xfrm>
            <a:off x="1321212" y="418718"/>
            <a:ext cx="8203788" cy="1943482"/>
          </a:xfrm>
          <a:prstGeom prst="wedgeRoundRectCallout">
            <a:avLst>
              <a:gd name="adj1" fmla="val 55532"/>
              <a:gd name="adj2" fmla="val 15335"/>
              <a:gd name="adj3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Câu 4: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Hiện tượng bàn ghế để lâu ngày không lau sẽ bị bẩn chứng tỏ trong không khí có chứa</a:t>
            </a:r>
            <a:endParaRPr sz="28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299" name="Google Shape;29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774" y="1685418"/>
            <a:ext cx="1528526" cy="153531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5"/>
          <p:cNvSpPr/>
          <p:nvPr/>
        </p:nvSpPr>
        <p:spPr>
          <a:xfrm>
            <a:off x="652026" y="5620574"/>
            <a:ext cx="2649083" cy="8038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A. bụi</a:t>
            </a:r>
            <a:endParaRPr sz="2800">
              <a:latin typeface="UTM Avo" panose="02040603050506020204" pitchFamily="18" charset="0"/>
            </a:endParaRPr>
          </a:p>
        </p:txBody>
      </p:sp>
      <p:pic>
        <p:nvPicPr>
          <p:cNvPr id="301" name="Google Shape;30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0137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5"/>
          <p:cNvSpPr/>
          <p:nvPr/>
        </p:nvSpPr>
        <p:spPr>
          <a:xfrm>
            <a:off x="3356604" y="5620574"/>
            <a:ext cx="2649083" cy="8038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B. </a:t>
            </a:r>
            <a:r>
              <a:rPr lang="en-US" sz="2800">
                <a:latin typeface="UTM Avo" panose="02040603050506020204" pitchFamily="18" charset="0"/>
              </a:rPr>
              <a:t>ô</a:t>
            </a: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-xi</a:t>
            </a:r>
            <a:endParaRPr sz="2800">
              <a:latin typeface="UTM Avo" panose="02040603050506020204" pitchFamily="18" charset="0"/>
            </a:endParaRPr>
          </a:p>
        </p:txBody>
      </p:sp>
      <p:pic>
        <p:nvPicPr>
          <p:cNvPr id="303" name="Google Shape;30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4716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5"/>
          <p:cNvSpPr/>
          <p:nvPr/>
        </p:nvSpPr>
        <p:spPr>
          <a:xfrm>
            <a:off x="6061183" y="5620574"/>
            <a:ext cx="2649083" cy="8038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C. ni-tơ</a:t>
            </a:r>
            <a:endParaRPr sz="2800">
              <a:latin typeface="UTM Avo" panose="02040603050506020204" pitchFamily="18" charset="0"/>
            </a:endParaRPr>
          </a:p>
        </p:txBody>
      </p:sp>
      <p:pic>
        <p:nvPicPr>
          <p:cNvPr id="305" name="Google Shape;30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9294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5"/>
          <p:cNvSpPr/>
          <p:nvPr/>
        </p:nvSpPr>
        <p:spPr>
          <a:xfrm>
            <a:off x="8765761" y="5620574"/>
            <a:ext cx="2969039" cy="8038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D. các-bô-níc</a:t>
            </a:r>
            <a:endParaRPr sz="2800">
              <a:latin typeface="UTM Avo" panose="02040603050506020204" pitchFamily="18" charset="0"/>
            </a:endParaRPr>
          </a:p>
        </p:txBody>
      </p:sp>
      <p:pic>
        <p:nvPicPr>
          <p:cNvPr id="307" name="Google Shape;30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5363"/>
            <a:ext cx="1322389" cy="147701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 animBg="1"/>
      <p:bldP spid="304" grpId="0" animBg="1"/>
      <p:bldP spid="3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559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96400" y="154624"/>
            <a:ext cx="2728647" cy="272864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6"/>
          <p:cNvSpPr/>
          <p:nvPr/>
        </p:nvSpPr>
        <p:spPr>
          <a:xfrm>
            <a:off x="1321212" y="523299"/>
            <a:ext cx="7880171" cy="1535318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Câu 5: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Người ta nói </a:t>
            </a:r>
            <a:r>
              <a:rPr lang="en-US" sz="2800" b="1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không khí ẩm</a:t>
            </a:r>
            <a:r>
              <a:rPr lang="en-US" sz="28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</a:t>
            </a:r>
            <a:r>
              <a:rPr lang="en-US" sz="2800" b="1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tức là trong không khí có chứa</a:t>
            </a:r>
            <a:endParaRPr sz="28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315" name="Google Shape;315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774" y="1685418"/>
            <a:ext cx="1528526" cy="153531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6"/>
          <p:cNvSpPr/>
          <p:nvPr/>
        </p:nvSpPr>
        <p:spPr>
          <a:xfrm>
            <a:off x="652026" y="5620574"/>
            <a:ext cx="2649083" cy="8038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A. hơi nước</a:t>
            </a:r>
            <a:endParaRPr sz="2800">
              <a:latin typeface="UTM Avo" panose="02040603050506020204" pitchFamily="18" charset="0"/>
            </a:endParaRPr>
          </a:p>
        </p:txBody>
      </p:sp>
      <p:pic>
        <p:nvPicPr>
          <p:cNvPr id="317" name="Google Shape;31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0137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6"/>
          <p:cNvSpPr/>
          <p:nvPr/>
        </p:nvSpPr>
        <p:spPr>
          <a:xfrm>
            <a:off x="3356604" y="5620574"/>
            <a:ext cx="2649083" cy="8038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B. khói bụi</a:t>
            </a:r>
            <a:endParaRPr sz="2800">
              <a:latin typeface="UTM Avo" panose="02040603050506020204" pitchFamily="18" charset="0"/>
            </a:endParaRPr>
          </a:p>
        </p:txBody>
      </p:sp>
      <p:pic>
        <p:nvPicPr>
          <p:cNvPr id="319" name="Google Shape;31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4716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6"/>
          <p:cNvSpPr/>
          <p:nvPr/>
        </p:nvSpPr>
        <p:spPr>
          <a:xfrm>
            <a:off x="6061183" y="5620574"/>
            <a:ext cx="2649083" cy="8038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C. ni-tơ</a:t>
            </a:r>
            <a:endParaRPr sz="2800">
              <a:latin typeface="UTM Avo" panose="02040603050506020204" pitchFamily="18" charset="0"/>
            </a:endParaRPr>
          </a:p>
        </p:txBody>
      </p:sp>
      <p:pic>
        <p:nvPicPr>
          <p:cNvPr id="321" name="Google Shape;3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9294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6"/>
          <p:cNvSpPr/>
          <p:nvPr/>
        </p:nvSpPr>
        <p:spPr>
          <a:xfrm>
            <a:off x="8765761" y="5620574"/>
            <a:ext cx="2649083" cy="8038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D. </a:t>
            </a:r>
            <a:r>
              <a:rPr lang="en-US" sz="2800">
                <a:latin typeface="UTM Avo" panose="02040603050506020204" pitchFamily="18" charset="0"/>
              </a:rPr>
              <a:t>ô</a:t>
            </a: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-xi</a:t>
            </a:r>
            <a:endParaRPr sz="2800">
              <a:latin typeface="UTM Avo" panose="02040603050506020204" pitchFamily="18" charset="0"/>
            </a:endParaRPr>
          </a:p>
        </p:txBody>
      </p:sp>
      <p:pic>
        <p:nvPicPr>
          <p:cNvPr id="323" name="Google Shape;323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5363"/>
            <a:ext cx="1322389" cy="147701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 animBg="1"/>
      <p:bldP spid="320" grpId="0" animBg="1"/>
      <p:bldP spid="3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04308" y="1922868"/>
            <a:ext cx="6214358" cy="4445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3"/>
          <p:cNvGrpSpPr/>
          <p:nvPr/>
        </p:nvGrpSpPr>
        <p:grpSpPr>
          <a:xfrm>
            <a:off x="680491" y="1922867"/>
            <a:ext cx="5939616" cy="2718360"/>
            <a:chOff x="318499" y="1388962"/>
            <a:chExt cx="4664466" cy="2134767"/>
          </a:xfrm>
        </p:grpSpPr>
        <p:grpSp>
          <p:nvGrpSpPr>
            <p:cNvPr id="169" name="Google Shape;169;p3"/>
            <p:cNvGrpSpPr/>
            <p:nvPr/>
          </p:nvGrpSpPr>
          <p:grpSpPr>
            <a:xfrm>
              <a:off x="318499" y="1388962"/>
              <a:ext cx="4664466" cy="2078167"/>
              <a:chOff x="297951" y="1542769"/>
              <a:chExt cx="4664466" cy="2078167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297951" y="1542769"/>
                <a:ext cx="4664466" cy="2078167"/>
              </a:xfrm>
              <a:custGeom>
                <a:avLst/>
                <a:gdLst/>
                <a:ahLst/>
                <a:cxnLst/>
                <a:rect l="l" t="t" r="r" b="b"/>
                <a:pathLst>
                  <a:path w="6238240" h="2112010" extrusionOk="0">
                    <a:moveTo>
                      <a:pt x="5615940" y="1541780"/>
                    </a:moveTo>
                    <a:cubicBezTo>
                      <a:pt x="5615940" y="1535430"/>
                      <a:pt x="5617210" y="1530350"/>
                      <a:pt x="5617210" y="1522730"/>
                    </a:cubicBezTo>
                    <a:lnTo>
                      <a:pt x="5617210" y="490220"/>
                    </a:lnTo>
                    <a:cubicBezTo>
                      <a:pt x="5617210" y="220980"/>
                      <a:pt x="5407660" y="0"/>
                      <a:pt x="5151120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1522730"/>
                    </a:lnTo>
                    <a:cubicBezTo>
                      <a:pt x="0" y="1791970"/>
                      <a:pt x="209550" y="2012950"/>
                      <a:pt x="466090" y="2012950"/>
                    </a:cubicBezTo>
                    <a:lnTo>
                      <a:pt x="5149850" y="2012950"/>
                    </a:lnTo>
                    <a:cubicBezTo>
                      <a:pt x="5262880" y="2012950"/>
                      <a:pt x="5367020" y="1969770"/>
                      <a:pt x="5447030" y="1899920"/>
                    </a:cubicBezTo>
                    <a:cubicBezTo>
                      <a:pt x="5577840" y="1971040"/>
                      <a:pt x="5890260" y="2112010"/>
                      <a:pt x="6236970" y="1905000"/>
                    </a:cubicBezTo>
                    <a:cubicBezTo>
                      <a:pt x="6238240" y="1905000"/>
                      <a:pt x="5925820" y="1906270"/>
                      <a:pt x="5615940" y="1541780"/>
                    </a:cubicBezTo>
                    <a:lnTo>
                      <a:pt x="5615940" y="1541780"/>
                    </a:lnTo>
                    <a:close/>
                  </a:path>
                </a:pathLst>
              </a:custGeom>
              <a:solidFill>
                <a:srgbClr val="C7E8F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18" b="0" i="0" u="none" strike="noStrike" cap="none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407409" y="1691745"/>
                <a:ext cx="3938559" cy="1377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Khí nào trong không khí cần cho sự hô hấp của con người, động vật, thực vật? </a:t>
                </a:r>
                <a:endParaRPr sz="2400" b="0" i="0" u="none" strike="noStrike" cap="none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endParaRPr>
              </a:p>
            </p:txBody>
          </p:sp>
        </p:grpSp>
        <p:pic>
          <p:nvPicPr>
            <p:cNvPr id="172" name="Google Shape;1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154757" y="2783800"/>
              <a:ext cx="492569" cy="7399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3" name="Google Shape;173;p3"/>
          <p:cNvGrpSpPr/>
          <p:nvPr/>
        </p:nvGrpSpPr>
        <p:grpSpPr>
          <a:xfrm>
            <a:off x="1778786" y="3863775"/>
            <a:ext cx="3097437" cy="3097436"/>
            <a:chOff x="1181004" y="2851943"/>
            <a:chExt cx="2432462" cy="2432462"/>
          </a:xfrm>
        </p:grpSpPr>
        <p:sp>
          <p:nvSpPr>
            <p:cNvPr id="174" name="Google Shape;174;p3"/>
            <p:cNvSpPr/>
            <p:nvPr/>
          </p:nvSpPr>
          <p:spPr>
            <a:xfrm rot="1314182">
              <a:off x="1462286" y="3133225"/>
              <a:ext cx="1869897" cy="1869897"/>
            </a:xfrm>
            <a:prstGeom prst="irregularSeal2">
              <a:avLst/>
            </a:prstGeom>
            <a:solidFill>
              <a:srgbClr val="EA2138"/>
            </a:solidFill>
            <a:ln w="25400" cap="flat" cmpd="sng">
              <a:solidFill>
                <a:srgbClr val="EA2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66" b="0" i="0" u="none" strike="noStrike" cap="none">
                <a:solidFill>
                  <a:schemeClr val="lt1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175" name="Google Shape;175;p3"/>
            <p:cNvSpPr txBox="1"/>
            <p:nvPr/>
          </p:nvSpPr>
          <p:spPr>
            <a:xfrm>
              <a:off x="1731196" y="3806563"/>
              <a:ext cx="1119883" cy="503444"/>
            </a:xfrm>
            <a:prstGeom prst="rect">
              <a:avLst/>
            </a:prstGeom>
            <a:solidFill>
              <a:srgbClr val="EA2138"/>
            </a:solidFill>
            <a:ln w="9525" cap="flat" cmpd="sng">
              <a:solidFill>
                <a:srgbClr val="EA2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66" b="1" i="0" u="none" strike="noStrike" cap="none">
                  <a:solidFill>
                    <a:schemeClr val="lt1"/>
                  </a:solidFill>
                  <a:latin typeface="UTM Avo" panose="02040603050506020204" pitchFamily="18" charset="0"/>
                  <a:sym typeface="Arial"/>
                </a:rPr>
                <a:t>Ô - xi</a:t>
              </a:r>
              <a:endParaRPr sz="3566" b="1" i="0" u="none" strike="noStrike" cap="none">
                <a:solidFill>
                  <a:schemeClr val="lt1"/>
                </a:solidFill>
                <a:latin typeface="UTM Avo" panose="02040603050506020204" pitchFamily="18" charset="0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603" y="2855608"/>
            <a:ext cx="4980517" cy="369153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/>
          <p:nvPr/>
        </p:nvSpPr>
        <p:spPr>
          <a:xfrm>
            <a:off x="5879471" y="2855608"/>
            <a:ext cx="575884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none" strike="noStrike" cap="none">
                <a:solidFill>
                  <a:sysClr val="windowText" lastClr="000000"/>
                </a:solidFill>
                <a:latin typeface="UTM Avo" panose="02040603050506020204" pitchFamily="18" charset="0"/>
                <a:sym typeface="Arial"/>
              </a:rPr>
              <a:t>Quan sát các hình 1-3 trang 17 SGK và trả lời các câu hỏi: </a:t>
            </a:r>
            <a:endParaRPr b="1">
              <a:solidFill>
                <a:sysClr val="windowText" lastClr="000000"/>
              </a:solidFill>
              <a:latin typeface="UTM Avo" panose="02040603050506020204" pitchFamily="18" charset="0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5865823" y="4148929"/>
            <a:ext cx="590292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36634" marR="0" lvl="0" indent="-436634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Thành phần chính của không khí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là gì?</a:t>
            </a:r>
            <a:endParaRPr>
              <a:latin typeface="UTM Avo" panose="02040603050506020204" pitchFamily="18" charset="0"/>
            </a:endParaRPr>
          </a:p>
          <a:p>
            <a:pPr marL="436634" marR="0" lvl="0" indent="-436634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Ngoài các thành phần chính, trong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không khí còn chứa những gì? 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409603" y="2182965"/>
            <a:ext cx="3980535" cy="540000"/>
          </a:xfrm>
          <a:prstGeom prst="homePlate">
            <a:avLst>
              <a:gd name="adj" fmla="val 50000"/>
            </a:avLst>
          </a:prstGeom>
          <a:solidFill>
            <a:srgbClr val="F0A501"/>
          </a:solidFill>
          <a:ln w="1905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7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Thảo luận nhóm 4HS</a:t>
            </a:r>
            <a:endParaRPr sz="2547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2756047" y="1364355"/>
            <a:ext cx="667990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C7E13"/>
                </a:solidFill>
                <a:latin typeface="UTM Avo" panose="02040603050506020204" pitchFamily="18" charset="0"/>
                <a:sym typeface="Arial"/>
              </a:rPr>
              <a:t>1. THÀNH PHẦN KHÔNG KHÍ</a:t>
            </a:r>
            <a:endParaRPr sz="3200" b="1" i="0" u="none" strike="noStrike" cap="none">
              <a:solidFill>
                <a:srgbClr val="EC7E13"/>
              </a:solidFill>
              <a:latin typeface="UTM Avo" panose="02040603050506020204" pitchFamily="18" charset="0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/>
          <p:nvPr/>
        </p:nvSpPr>
        <p:spPr>
          <a:xfrm>
            <a:off x="6559973" y="2884393"/>
            <a:ext cx="4576600" cy="1089213"/>
          </a:xfrm>
          <a:prstGeom prst="wedgeRoundRectCallout">
            <a:avLst>
              <a:gd name="adj1" fmla="val -63893"/>
              <a:gd name="adj2" fmla="val 42606"/>
              <a:gd name="adj3" fmla="val 16667"/>
            </a:avLst>
          </a:prstGeom>
          <a:solidFill>
            <a:srgbClr val="C7E8F3"/>
          </a:solidFill>
          <a:ln w="25400" cap="flat" cmpd="sng">
            <a:solidFill>
              <a:srgbClr val="7AC0EC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Thành phần chính của không khí gồm: </a:t>
            </a:r>
            <a:r>
              <a:rPr lang="en-US" sz="2400" b="1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ô-xi, ni-tơ</a:t>
            </a:r>
            <a:endParaRPr sz="2400" b="1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6559973" y="4630500"/>
            <a:ext cx="4576600" cy="1702061"/>
          </a:xfrm>
          <a:prstGeom prst="wedgeRoundRectCallout">
            <a:avLst>
              <a:gd name="adj1" fmla="val -67770"/>
              <a:gd name="adj2" fmla="val 15344"/>
              <a:gd name="adj3" fmla="val 16667"/>
            </a:avLst>
          </a:prstGeom>
          <a:solidFill>
            <a:srgbClr val="C7E8F3"/>
          </a:solidFill>
          <a:ln w="25400" cap="flat" cmpd="sng">
            <a:solidFill>
              <a:srgbClr val="7AC0EC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Trong không khí còn chứa: khí các-bô-níc và </a:t>
            </a:r>
            <a:endParaRPr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các chất khí khác. </a:t>
            </a:r>
            <a:endParaRPr>
              <a:latin typeface="UTM Avo" panose="02040603050506020204" pitchFamily="18" charset="0"/>
            </a:endParaRPr>
          </a:p>
        </p:txBody>
      </p:sp>
      <p:pic>
        <p:nvPicPr>
          <p:cNvPr id="196" name="Google Shape;19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603" y="2855608"/>
            <a:ext cx="4980517" cy="369153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/>
          <p:nvPr/>
        </p:nvSpPr>
        <p:spPr>
          <a:xfrm>
            <a:off x="409603" y="2182965"/>
            <a:ext cx="3980535" cy="540000"/>
          </a:xfrm>
          <a:prstGeom prst="homePlate">
            <a:avLst>
              <a:gd name="adj" fmla="val 50000"/>
            </a:avLst>
          </a:prstGeom>
          <a:solidFill>
            <a:srgbClr val="F0A501"/>
          </a:solidFill>
          <a:ln w="1905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7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Thảo luận nhóm 4HS</a:t>
            </a:r>
            <a:endParaRPr sz="2547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2756047" y="1364355"/>
            <a:ext cx="667990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C7E13"/>
                </a:solidFill>
                <a:latin typeface="UTM Avo" panose="02040603050506020204" pitchFamily="18" charset="0"/>
                <a:sym typeface="Arial"/>
              </a:rPr>
              <a:t>1. THÀNH PHẦN KHÔNG KHÍ</a:t>
            </a:r>
            <a:endParaRPr sz="3200" b="1" i="0" u="none" strike="noStrike" cap="none">
              <a:solidFill>
                <a:srgbClr val="EC7E13"/>
              </a:solidFill>
              <a:latin typeface="UTM Avo" panose="02040603050506020204" pitchFamily="18" charset="0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/>
          <p:nvPr/>
        </p:nvSpPr>
        <p:spPr>
          <a:xfrm>
            <a:off x="1813310" y="2389297"/>
            <a:ext cx="8565380" cy="3260876"/>
          </a:xfrm>
          <a:prstGeom prst="roundRect">
            <a:avLst>
              <a:gd name="adj" fmla="val 16667"/>
            </a:avLst>
          </a:prstGeom>
          <a:solidFill>
            <a:srgbClr val="C7E8F3"/>
          </a:solidFill>
          <a:ln w="25400" cap="flat" cmpd="sng">
            <a:solidFill>
              <a:srgbClr val="7AC0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18" b="0" i="0" u="none" strike="noStrike" cap="none">
              <a:solidFill>
                <a:schemeClr val="lt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4315590" y="1626900"/>
            <a:ext cx="3560819" cy="64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66" b="1" i="0" u="none" strike="noStrike" cap="none">
                <a:solidFill>
                  <a:srgbClr val="EC7E13"/>
                </a:solidFill>
                <a:latin typeface="UTM Avo" panose="02040603050506020204" pitchFamily="18" charset="0"/>
                <a:sym typeface="Arial"/>
              </a:rPr>
              <a:t>GHI NHỚ</a:t>
            </a:r>
            <a:endParaRPr sz="3566" b="1" i="0" u="none" strike="noStrike" cap="none">
              <a:solidFill>
                <a:srgbClr val="EC7E13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2193906" y="2726656"/>
            <a:ext cx="7804185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Không khí gồm hai thành phần chính là khí ô-xi và khí ni-tơ. Ngoài ra, không khí còn chứa khí các-bô-níc và các chất khí khác. Trong không khí có cả khói, bụi.</a:t>
            </a:r>
            <a:endParaRPr sz="2800" b="0" i="0" u="none" strike="noStrike" cap="none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05345" y="998684"/>
            <a:ext cx="2728647" cy="272864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/>
          <p:nvPr/>
        </p:nvSpPr>
        <p:spPr>
          <a:xfrm>
            <a:off x="576494" y="1471651"/>
            <a:ext cx="2616593" cy="225568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62A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Ong</a:t>
            </a:r>
            <a:endParaRPr sz="5400" b="0" i="0" u="none" strike="noStrike" cap="none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2635347" y="343810"/>
            <a:ext cx="2616593" cy="225568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62A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non</a:t>
            </a:r>
            <a:endParaRPr sz="5400" b="0" i="0" u="none" strike="noStrike" cap="none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6753055" y="2599492"/>
            <a:ext cx="2616593" cy="225568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62A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việc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4694201" y="1471651"/>
            <a:ext cx="2616593" cy="225568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62A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học</a:t>
            </a:r>
            <a:endParaRPr sz="5400" b="0" i="0" u="none" strike="noStrike" cap="none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242" name="Google Shape;242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00995" y="3436280"/>
            <a:ext cx="2530542" cy="254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-5363"/>
            <a:ext cx="1322389" cy="147701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559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96400" y="154624"/>
            <a:ext cx="2728647" cy="2728647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2"/>
          <p:cNvSpPr/>
          <p:nvPr/>
        </p:nvSpPr>
        <p:spPr>
          <a:xfrm>
            <a:off x="1701668" y="616939"/>
            <a:ext cx="7486802" cy="1535318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Câu 1: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Không khí </a:t>
            </a:r>
            <a:r>
              <a:rPr lang="en-US" sz="2800" b="1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không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chứa thành phần nào sau đây?</a:t>
            </a:r>
            <a:endParaRPr sz="2800" b="1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251" name="Google Shape;25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774" y="1685418"/>
            <a:ext cx="1528526" cy="153531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2"/>
          <p:cNvSpPr/>
          <p:nvPr/>
        </p:nvSpPr>
        <p:spPr>
          <a:xfrm>
            <a:off x="652026" y="5620574"/>
            <a:ext cx="2649083" cy="8038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A. Ô-xi</a:t>
            </a:r>
            <a:endParaRPr sz="1600">
              <a:latin typeface="UTM Avo" panose="02040603050506020204" pitchFamily="18" charset="0"/>
            </a:endParaRPr>
          </a:p>
        </p:txBody>
      </p:sp>
      <p:pic>
        <p:nvPicPr>
          <p:cNvPr id="253" name="Google Shape;25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0137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2"/>
          <p:cNvSpPr/>
          <p:nvPr/>
        </p:nvSpPr>
        <p:spPr>
          <a:xfrm>
            <a:off x="3356604" y="5620574"/>
            <a:ext cx="2649083" cy="8038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B. Khói bụi</a:t>
            </a:r>
            <a:endParaRPr sz="1600">
              <a:latin typeface="UTM Avo" panose="02040603050506020204" pitchFamily="18" charset="0"/>
            </a:endParaRPr>
          </a:p>
        </p:txBody>
      </p:sp>
      <p:pic>
        <p:nvPicPr>
          <p:cNvPr id="255" name="Google Shape;25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4716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2"/>
          <p:cNvSpPr/>
          <p:nvPr/>
        </p:nvSpPr>
        <p:spPr>
          <a:xfrm>
            <a:off x="6061183" y="5620574"/>
            <a:ext cx="2649083" cy="8038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C. Hơi nước</a:t>
            </a:r>
            <a:endParaRPr sz="1600">
              <a:latin typeface="UTM Avo" panose="02040603050506020204" pitchFamily="18" charset="0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9294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2"/>
          <p:cNvSpPr/>
          <p:nvPr/>
        </p:nvSpPr>
        <p:spPr>
          <a:xfrm>
            <a:off x="8765761" y="5620574"/>
            <a:ext cx="2649083" cy="8038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D. Rác thải</a:t>
            </a:r>
            <a:endParaRPr sz="1600">
              <a:latin typeface="UTM Avo" panose="02040603050506020204" pitchFamily="18" charset="0"/>
            </a:endParaRPr>
          </a:p>
        </p:txBody>
      </p:sp>
      <p:pic>
        <p:nvPicPr>
          <p:cNvPr id="259" name="Google Shape;259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5363"/>
            <a:ext cx="1322389" cy="147701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  <p:bldP spid="254" grpId="0" animBg="1"/>
      <p:bldP spid="2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559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96400" y="154624"/>
            <a:ext cx="2728647" cy="272864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3"/>
          <p:cNvSpPr/>
          <p:nvPr/>
        </p:nvSpPr>
        <p:spPr>
          <a:xfrm>
            <a:off x="1255806" y="523299"/>
            <a:ext cx="8269193" cy="1535318"/>
          </a:xfrm>
          <a:prstGeom prst="wedgeRoundRectCallout">
            <a:avLst>
              <a:gd name="adj1" fmla="val 59451"/>
              <a:gd name="adj2" fmla="val 11090"/>
              <a:gd name="adj3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Câu 2: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Thí nghiệm nước đọng bên ngoài cốc nước đá chứng tỏ trong không khí có chứa</a:t>
            </a:r>
            <a:endParaRPr sz="28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267" name="Google Shape;267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774" y="1685418"/>
            <a:ext cx="1528526" cy="153531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3"/>
          <p:cNvSpPr/>
          <p:nvPr/>
        </p:nvSpPr>
        <p:spPr>
          <a:xfrm>
            <a:off x="652026" y="5620574"/>
            <a:ext cx="2649083" cy="8038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A. </a:t>
            </a:r>
            <a:r>
              <a:rPr lang="en-US" sz="2800">
                <a:latin typeface="UTM Avo" panose="02040603050506020204" pitchFamily="18" charset="0"/>
              </a:rPr>
              <a:t>ô</a:t>
            </a: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-xi</a:t>
            </a:r>
            <a:endParaRPr sz="1600">
              <a:latin typeface="UTM Avo" panose="02040603050506020204" pitchFamily="18" charset="0"/>
            </a:endParaRPr>
          </a:p>
        </p:txBody>
      </p:sp>
      <p:pic>
        <p:nvPicPr>
          <p:cNvPr id="269" name="Google Shape;26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0137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3"/>
          <p:cNvSpPr/>
          <p:nvPr/>
        </p:nvSpPr>
        <p:spPr>
          <a:xfrm>
            <a:off x="3356604" y="5620574"/>
            <a:ext cx="2649083" cy="8038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B. khói bụi</a:t>
            </a:r>
            <a:endParaRPr sz="1600">
              <a:latin typeface="UTM Avo" panose="02040603050506020204" pitchFamily="18" charset="0"/>
            </a:endParaRPr>
          </a:p>
        </p:txBody>
      </p:sp>
      <p:pic>
        <p:nvPicPr>
          <p:cNvPr id="271" name="Google Shape;27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4716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3"/>
          <p:cNvSpPr/>
          <p:nvPr/>
        </p:nvSpPr>
        <p:spPr>
          <a:xfrm>
            <a:off x="6061183" y="5620574"/>
            <a:ext cx="2649083" cy="8038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C. </a:t>
            </a:r>
            <a:r>
              <a:rPr lang="en-US" sz="2800">
                <a:latin typeface="UTM Avo" panose="02040603050506020204" pitchFamily="18" charset="0"/>
              </a:rPr>
              <a:t>h</a:t>
            </a: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ơi nước</a:t>
            </a:r>
            <a:endParaRPr sz="1600">
              <a:latin typeface="UTM Avo" panose="02040603050506020204" pitchFamily="18" charset="0"/>
            </a:endParaRPr>
          </a:p>
        </p:txBody>
      </p:sp>
      <p:pic>
        <p:nvPicPr>
          <p:cNvPr id="273" name="Google Shape;27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9294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3"/>
          <p:cNvSpPr/>
          <p:nvPr/>
        </p:nvSpPr>
        <p:spPr>
          <a:xfrm>
            <a:off x="8765761" y="5620574"/>
            <a:ext cx="2649083" cy="8038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D. ni-tơ</a:t>
            </a:r>
            <a:endParaRPr sz="1600">
              <a:latin typeface="UTM Avo" panose="02040603050506020204" pitchFamily="18" charset="0"/>
            </a:endParaRPr>
          </a:p>
        </p:txBody>
      </p:sp>
      <p:pic>
        <p:nvPicPr>
          <p:cNvPr id="275" name="Google Shape;27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5363"/>
            <a:ext cx="1322389" cy="147701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animBg="1"/>
      <p:bldP spid="270" grpId="0" animBg="1"/>
      <p:bldP spid="2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559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96400" y="154624"/>
            <a:ext cx="2728647" cy="272864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4"/>
          <p:cNvSpPr/>
          <p:nvPr/>
        </p:nvSpPr>
        <p:spPr>
          <a:xfrm>
            <a:off x="1701668" y="616939"/>
            <a:ext cx="7486802" cy="1535318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Câu 3: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Không khí gồm hai thành phần chính là</a:t>
            </a:r>
            <a:endParaRPr sz="2800" b="1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283" name="Google Shape;283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774" y="1685418"/>
            <a:ext cx="1528526" cy="153531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4"/>
          <p:cNvSpPr/>
          <p:nvPr/>
        </p:nvSpPr>
        <p:spPr>
          <a:xfrm>
            <a:off x="631054" y="5569168"/>
            <a:ext cx="2649083" cy="10111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UcPeriod"/>
            </a:pPr>
            <a:r>
              <a:rPr lang="en-US" sz="2800">
                <a:latin typeface="UTM Avo" panose="02040603050506020204" pitchFamily="18" charset="0"/>
              </a:rPr>
              <a:t>ô</a:t>
            </a: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-xi và  </a:t>
            </a:r>
            <a:endParaRPr sz="280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các-bô-nic</a:t>
            </a:r>
            <a:endParaRPr sz="2800">
              <a:latin typeface="UTM Avo" panose="02040603050506020204" pitchFamily="18" charset="0"/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0137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4"/>
          <p:cNvSpPr/>
          <p:nvPr/>
        </p:nvSpPr>
        <p:spPr>
          <a:xfrm>
            <a:off x="3335632" y="5569168"/>
            <a:ext cx="2649083" cy="10111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B. </a:t>
            </a:r>
            <a:r>
              <a:rPr lang="en-US" sz="2800">
                <a:latin typeface="UTM Avo" panose="02040603050506020204" pitchFamily="18" charset="0"/>
              </a:rPr>
              <a:t>ô</a:t>
            </a: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-xi và </a:t>
            </a:r>
            <a:endParaRPr sz="280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ni-tơ</a:t>
            </a:r>
            <a:endParaRPr sz="2800">
              <a:latin typeface="UTM Avo" panose="02040603050506020204" pitchFamily="18" charset="0"/>
            </a:endParaRPr>
          </a:p>
        </p:txBody>
      </p:sp>
      <p:pic>
        <p:nvPicPr>
          <p:cNvPr id="287" name="Google Shape;28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4716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/>
          <p:cNvSpPr/>
          <p:nvPr/>
        </p:nvSpPr>
        <p:spPr>
          <a:xfrm>
            <a:off x="6040210" y="5569168"/>
            <a:ext cx="2649083" cy="10111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C. ni-tơ và </a:t>
            </a:r>
            <a:endParaRPr sz="280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các-bô-nic</a:t>
            </a:r>
            <a:endParaRPr sz="2800">
              <a:latin typeface="UTM Avo" panose="02040603050506020204" pitchFamily="18" charset="0"/>
            </a:endParaRPr>
          </a:p>
        </p:txBody>
      </p:sp>
      <p:pic>
        <p:nvPicPr>
          <p:cNvPr id="289" name="Google Shape;28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9294" y="2840520"/>
            <a:ext cx="2802018" cy="28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4"/>
          <p:cNvSpPr/>
          <p:nvPr/>
        </p:nvSpPr>
        <p:spPr>
          <a:xfrm>
            <a:off x="8744789" y="5569168"/>
            <a:ext cx="2649083" cy="10111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D. </a:t>
            </a:r>
            <a:r>
              <a:rPr lang="en-US" sz="2800">
                <a:latin typeface="UTM Avo" panose="02040603050506020204" pitchFamily="18" charset="0"/>
              </a:rPr>
              <a:t>ô</a:t>
            </a: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-xi và    </a:t>
            </a:r>
            <a:endParaRPr sz="280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khí gas</a:t>
            </a:r>
            <a:endParaRPr sz="2800">
              <a:latin typeface="UTM Avo" panose="02040603050506020204" pitchFamily="18" charset="0"/>
            </a:endParaRPr>
          </a:p>
        </p:txBody>
      </p:sp>
      <p:pic>
        <p:nvPicPr>
          <p:cNvPr id="291" name="Google Shape;29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5363"/>
            <a:ext cx="1322389" cy="147701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/>
      <p:bldP spid="288" grpId="0" animBg="1"/>
      <p:bldP spid="29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</TotalTime>
  <Words>348</Words>
  <Application>Microsoft Office PowerPoint</Application>
  <PresentationFormat>Custom</PresentationFormat>
  <Paragraphs>54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UTM Avo</vt:lpstr>
      <vt:lpstr>Noto Sans Symbols</vt:lpstr>
      <vt:lpstr>Calibri</vt:lpstr>
      <vt:lpstr>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>9Slide.vn</Manager>
  <Company>9Slide.vn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HP</cp:lastModifiedBy>
  <cp:revision>11</cp:revision>
  <dcterms:modified xsi:type="dcterms:W3CDTF">2024-10-02T13:49:56Z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61827CDC-00CA-47E7-AC7F-0E4B5A38CF56</vt:lpwstr>
  </property>
  <property fmtid="{D5CDD505-2E9C-101B-9397-08002B2CF9AE}" pid="3" name="ArticulatePath">
    <vt:lpwstr>Template_Công nghệ 3.potm</vt:lpwstr>
  </property>
</Properties>
</file>