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9" r:id="rId3"/>
    <p:sldId id="256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vi-V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1C8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6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BB882-202B-4F62-A539-D0D218DDF5AB}" type="datetimeFigureOut">
              <a:rPr lang="vi-VN"/>
              <a:pPr>
                <a:defRPr/>
              </a:pPr>
              <a:t>24/09/2024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28666-27F0-4CF9-A9DC-75701360CF9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675DB-D42B-44B2-A37E-111846BCADB0}" type="datetimeFigureOut">
              <a:rPr lang="vi-VN"/>
              <a:pPr>
                <a:defRPr/>
              </a:pPr>
              <a:t>24/09/2024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A4CEA-EAA2-41AE-8B74-069E9CF6117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38AEC-46D9-43BC-BCA8-F258EBA06984}" type="datetimeFigureOut">
              <a:rPr lang="vi-VN"/>
              <a:pPr>
                <a:defRPr/>
              </a:pPr>
              <a:t>24/09/2024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CCB76-6D22-4F46-9994-DA54C20F24B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45D94-E197-49D9-A2A4-1DB248980857}" type="datetimeFigureOut">
              <a:rPr lang="vi-VN"/>
              <a:pPr>
                <a:defRPr/>
              </a:pPr>
              <a:t>24/09/2024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3C37A-DA8F-42AC-A398-8BE2ABE0AAE9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D70BB-C30E-417A-8C93-4C6C82F5C0FB}" type="datetimeFigureOut">
              <a:rPr lang="vi-VN"/>
              <a:pPr>
                <a:defRPr/>
              </a:pPr>
              <a:t>24/09/2024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D5B54-346E-4965-981F-F6CF7D97479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CFBE6-098F-40FB-B502-BCBBAFBDA6C8}" type="datetimeFigureOut">
              <a:rPr lang="vi-VN"/>
              <a:pPr>
                <a:defRPr/>
              </a:pPr>
              <a:t>24/09/2024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5045E-97E2-4036-BD8C-320C45F32B3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FF1A4-F041-4042-8322-5A45192E7935}" type="datetimeFigureOut">
              <a:rPr lang="vi-VN"/>
              <a:pPr>
                <a:defRPr/>
              </a:pPr>
              <a:t>24/09/2024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71D06-8AF8-43BE-8220-25A9EEAC445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28328-8789-4F16-A60F-042FCA54381F}" type="datetimeFigureOut">
              <a:rPr lang="vi-VN"/>
              <a:pPr>
                <a:defRPr/>
              </a:pPr>
              <a:t>24/09/2024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134D9-2CE9-41DF-B19C-A8A380FF1EB9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27A57-C939-4B31-93DA-B787E11A6F3B}" type="datetimeFigureOut">
              <a:rPr lang="vi-VN"/>
              <a:pPr>
                <a:defRPr/>
              </a:pPr>
              <a:t>24/09/2024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8FD61-8D1E-43B5-830E-351D11460AE9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6C72E-5552-4280-83B6-271919BE4D85}" type="datetimeFigureOut">
              <a:rPr lang="vi-VN"/>
              <a:pPr>
                <a:defRPr/>
              </a:pPr>
              <a:t>24/09/2024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71777-05D6-4872-8420-05850F35C73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CF9CD-7856-4A49-9D67-D60BA51D2E85}" type="datetimeFigureOut">
              <a:rPr lang="vi-VN"/>
              <a:pPr>
                <a:defRPr/>
              </a:pPr>
              <a:t>24/09/2024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64317-911F-4A32-B32F-69109031972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vi-VN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 smtClean="0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82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D35F95B-A4FB-4632-A0FA-60CCD4024F47}" type="datetimeFigureOut">
              <a:rPr lang="vi-VN"/>
              <a:pPr>
                <a:defRPr/>
              </a:pPr>
              <a:t>24/09/2024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82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82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7BD5EF3-E8FD-44DF-AD8B-043357F89B8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slow">
    <p:wip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Content Placeholder 4" descr="A grass and wheat in a field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2"/>
          <a:srcRect t="53" r="-2" b="-2"/>
          <a:stretch>
            <a:fillRect/>
          </a:stretch>
        </p:blipFill>
        <p:spPr>
          <a:xfrm>
            <a:off x="-6350" y="0"/>
            <a:ext cx="12198350" cy="6858000"/>
          </a:xfrm>
        </p:spPr>
      </p:pic>
      <p:pic>
        <p:nvPicPr>
          <p:cNvPr id="1331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3175" y="868363"/>
            <a:ext cx="9956800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Content Placeholder 4" descr="A grass and wheat in a field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2"/>
          <a:srcRect t="53" r="-2" b="-2"/>
          <a:stretch>
            <a:fillRect/>
          </a:stretch>
        </p:blipFill>
        <p:spPr>
          <a:xfrm>
            <a:off x="-6350" y="0"/>
            <a:ext cx="12198350" cy="6858000"/>
          </a:xfrm>
        </p:spPr>
      </p:pic>
      <p:sp>
        <p:nvSpPr>
          <p:cNvPr id="8" name="Rectangle: Rounded Corners 7">
            <a:extLst>
              <a:ext uri="{FF2B5EF4-FFF2-40B4-BE49-F238E27FC236}"/>
            </a:extLst>
          </p:cNvPr>
          <p:cNvSpPr/>
          <p:nvPr/>
        </p:nvSpPr>
        <p:spPr>
          <a:xfrm>
            <a:off x="274638" y="374650"/>
            <a:ext cx="11622087" cy="6254750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9" name="Oval 8">
            <a:extLst>
              <a:ext uri="{FF2B5EF4-FFF2-40B4-BE49-F238E27FC236}"/>
            </a:extLst>
          </p:cNvPr>
          <p:cNvSpPr/>
          <p:nvPr/>
        </p:nvSpPr>
        <p:spPr>
          <a:xfrm>
            <a:off x="630238" y="512763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200" dirty="0">
                <a:latin typeface="#9Slide03 AmpleSoft Bold" panose="02000000000000000000" pitchFamily="2" charset="-93"/>
              </a:rPr>
              <a:t>2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641475" y="512763"/>
            <a:ext cx="10287000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vi-VN" sz="4000" b="1">
                <a:latin typeface="Calibri" pitchFamily="34" charset="0"/>
                <a:cs typeface="Calibri" pitchFamily="34" charset="0"/>
              </a:rPr>
              <a:t>a) Viết phân số chỉ số phần đã tô màu trong mỗi hình rồi đọc (theo mẫu):</a:t>
            </a:r>
          </a:p>
        </p:txBody>
      </p:sp>
      <p:pic>
        <p:nvPicPr>
          <p:cNvPr id="3" name="Picture 2" descr="A diagram of different colored squares&#10;&#10;Description automatically generated"/>
          <p:cNvPicPr>
            <a:picLocks noChangeAspect="1"/>
          </p:cNvPicPr>
          <p:nvPr/>
        </p:nvPicPr>
        <p:blipFill>
          <a:blip r:embed="rId3"/>
          <a:srcRect l="11739" t="17026" r="7304" b="35733"/>
          <a:stretch>
            <a:fillRect/>
          </a:stretch>
        </p:blipFill>
        <p:spPr bwMode="auto">
          <a:xfrm>
            <a:off x="1087438" y="2146300"/>
            <a:ext cx="9656762" cy="358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Content Placeholder 4" descr="A grass and wheat in a field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2"/>
          <a:srcRect t="53" r="-2" b="-2"/>
          <a:stretch>
            <a:fillRect/>
          </a:stretch>
        </p:blipFill>
        <p:spPr>
          <a:xfrm>
            <a:off x="-6350" y="0"/>
            <a:ext cx="12198350" cy="6858000"/>
          </a:xfrm>
        </p:spPr>
      </p:pic>
      <p:sp>
        <p:nvSpPr>
          <p:cNvPr id="8" name="Rectangle: Rounded Corners 7">
            <a:extLst>
              <a:ext uri="{FF2B5EF4-FFF2-40B4-BE49-F238E27FC236}"/>
            </a:extLst>
          </p:cNvPr>
          <p:cNvSpPr/>
          <p:nvPr/>
        </p:nvSpPr>
        <p:spPr>
          <a:xfrm>
            <a:off x="274638" y="374650"/>
            <a:ext cx="11622087" cy="6254750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9" name="Oval 8">
            <a:extLst>
              <a:ext uri="{FF2B5EF4-FFF2-40B4-BE49-F238E27FC236}"/>
            </a:extLst>
          </p:cNvPr>
          <p:cNvSpPr/>
          <p:nvPr/>
        </p:nvSpPr>
        <p:spPr>
          <a:xfrm>
            <a:off x="630238" y="512763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200" dirty="0">
                <a:latin typeface="#9Slide03 AmpleSoft Bold" panose="02000000000000000000" pitchFamily="2" charset="-93"/>
              </a:rPr>
              <a:t>2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46084" name="TextBox 10"/>
          <p:cNvSpPr txBox="1">
            <a:spLocks noChangeArrowheads="1"/>
          </p:cNvSpPr>
          <p:nvPr/>
        </p:nvSpPr>
        <p:spPr bwMode="auto">
          <a:xfrm>
            <a:off x="1641475" y="512763"/>
            <a:ext cx="10287000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vi-VN" sz="4000" b="1">
                <a:latin typeface="Calibri" pitchFamily="34" charset="0"/>
                <a:cs typeface="Calibri" pitchFamily="34" charset="0"/>
              </a:rPr>
              <a:t>a) Viết phân số chỉ số phần đã tô màu trong mỗi hình rồi đọc (theo mẫu):</a:t>
            </a:r>
          </a:p>
        </p:txBody>
      </p:sp>
      <p:pic>
        <p:nvPicPr>
          <p:cNvPr id="3" name="Picture 2" descr="A diagram of different colored squares&#10;&#10;Description automatically generated"/>
          <p:cNvPicPr>
            <a:picLocks noChangeAspect="1"/>
          </p:cNvPicPr>
          <p:nvPr/>
        </p:nvPicPr>
        <p:blipFill>
          <a:blip r:embed="rId3"/>
          <a:srcRect l="11739" t="65144" r="7304" b="7558"/>
          <a:stretch>
            <a:fillRect/>
          </a:stretch>
        </p:blipFill>
        <p:spPr bwMode="auto">
          <a:xfrm>
            <a:off x="406400" y="1973263"/>
            <a:ext cx="11271250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Content Placeholder 4" descr="A grass and wheat in a field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2"/>
          <a:srcRect t="53" r="-2" b="-2"/>
          <a:stretch>
            <a:fillRect/>
          </a:stretch>
        </p:blipFill>
        <p:spPr>
          <a:xfrm>
            <a:off x="-6350" y="0"/>
            <a:ext cx="12198350" cy="6858000"/>
          </a:xfrm>
        </p:spPr>
      </p:pic>
      <p:sp>
        <p:nvSpPr>
          <p:cNvPr id="8" name="Rectangle: Rounded Corners 7">
            <a:extLst>
              <a:ext uri="{FF2B5EF4-FFF2-40B4-BE49-F238E27FC236}"/>
            </a:extLst>
          </p:cNvPr>
          <p:cNvSpPr/>
          <p:nvPr/>
        </p:nvSpPr>
        <p:spPr>
          <a:xfrm>
            <a:off x="274638" y="374650"/>
            <a:ext cx="11622087" cy="6254750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9" name="Oval 8">
            <a:extLst>
              <a:ext uri="{FF2B5EF4-FFF2-40B4-BE49-F238E27FC236}"/>
            </a:extLst>
          </p:cNvPr>
          <p:cNvSpPr/>
          <p:nvPr/>
        </p:nvSpPr>
        <p:spPr>
          <a:xfrm>
            <a:off x="630238" y="512763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200" dirty="0">
                <a:latin typeface="#9Slide03 AmpleSoft Bold" panose="02000000000000000000" pitchFamily="2" charset="-93"/>
              </a:rPr>
              <a:t>2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47108" name="TextBox 10"/>
          <p:cNvSpPr txBox="1">
            <a:spLocks noChangeArrowheads="1"/>
          </p:cNvSpPr>
          <p:nvPr/>
        </p:nvSpPr>
        <p:spPr bwMode="auto">
          <a:xfrm>
            <a:off x="1641475" y="512763"/>
            <a:ext cx="10287000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4000" b="1">
                <a:latin typeface="Calibri" pitchFamily="34" charset="0"/>
                <a:cs typeface="Calibri" pitchFamily="34" charset="0"/>
              </a:rPr>
              <a:t>b</a:t>
            </a:r>
            <a:r>
              <a:rPr lang="vi-VN" sz="4000" b="1">
                <a:latin typeface="Calibri" pitchFamily="34" charset="0"/>
                <a:cs typeface="Calibri" pitchFamily="34" charset="0"/>
              </a:rPr>
              <a:t>) Viết </a:t>
            </a:r>
            <a:r>
              <a:rPr lang="en-GB" sz="4000" b="1">
                <a:latin typeface="Calibri" pitchFamily="34" charset="0"/>
                <a:cs typeface="Calibri" pitchFamily="34" charset="0"/>
              </a:rPr>
              <a:t>thương của mỗi phép chia sau dưới dạng phân số </a:t>
            </a:r>
            <a:r>
              <a:rPr lang="vi-VN" sz="4000" b="1">
                <a:latin typeface="Calibri" pitchFamily="34" charset="0"/>
                <a:cs typeface="Calibri" pitchFamily="34" charset="0"/>
              </a:rPr>
              <a:t>(theo mẫu):</a:t>
            </a:r>
          </a:p>
        </p:txBody>
      </p:sp>
      <p:pic>
        <p:nvPicPr>
          <p:cNvPr id="47109" name="Picture 4" descr="A math problem with numbers and a pink question mark&#10;&#10;Description automatically generated with medium confidence"/>
          <p:cNvPicPr>
            <a:picLocks noChangeAspect="1"/>
          </p:cNvPicPr>
          <p:nvPr/>
        </p:nvPicPr>
        <p:blipFill>
          <a:blip r:embed="rId3"/>
          <a:srcRect l="13054" t="40942" r="6911" b="12698"/>
          <a:stretch>
            <a:fillRect/>
          </a:stretch>
        </p:blipFill>
        <p:spPr bwMode="auto">
          <a:xfrm>
            <a:off x="923925" y="1938338"/>
            <a:ext cx="10506075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TextBox 5"/>
          <p:cNvSpPr txBox="1">
            <a:spLocks noChangeArrowheads="1"/>
          </p:cNvSpPr>
          <p:nvPr/>
        </p:nvSpPr>
        <p:spPr bwMode="auto">
          <a:xfrm>
            <a:off x="374650" y="3284538"/>
            <a:ext cx="118030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4000" b="1">
                <a:latin typeface="Calibri" pitchFamily="34" charset="0"/>
                <a:cs typeface="Calibri" pitchFamily="34" charset="0"/>
              </a:rPr>
              <a:t>c</a:t>
            </a:r>
            <a:r>
              <a:rPr lang="vi-VN" sz="4000" b="1">
                <a:latin typeface="Calibri" pitchFamily="34" charset="0"/>
                <a:cs typeface="Calibri" pitchFamily="34" charset="0"/>
              </a:rPr>
              <a:t>) Viết </a:t>
            </a:r>
            <a:r>
              <a:rPr lang="en-GB" sz="4000" b="1">
                <a:latin typeface="Calibri" pitchFamily="34" charset="0"/>
                <a:cs typeface="Calibri" pitchFamily="34" charset="0"/>
              </a:rPr>
              <a:t>các số tự nhiên sau thành phân số </a:t>
            </a:r>
            <a:r>
              <a:rPr lang="vi-VN" sz="4000" b="1">
                <a:latin typeface="Calibri" pitchFamily="34" charset="0"/>
                <a:cs typeface="Calibri" pitchFamily="34" charset="0"/>
              </a:rPr>
              <a:t>(theo mẫu):</a:t>
            </a:r>
          </a:p>
        </p:txBody>
      </p:sp>
      <p:pic>
        <p:nvPicPr>
          <p:cNvPr id="47111" name="Picture 9" descr="A math problem with numbers and a question mark&#10;&#10;Description automatically generated with medium confidence"/>
          <p:cNvPicPr>
            <a:picLocks noChangeAspect="1"/>
          </p:cNvPicPr>
          <p:nvPr/>
        </p:nvPicPr>
        <p:blipFill>
          <a:blip r:embed="rId4"/>
          <a:srcRect l="13054" t="41605" r="7439" b="17143"/>
          <a:stretch>
            <a:fillRect/>
          </a:stretch>
        </p:blipFill>
        <p:spPr bwMode="auto">
          <a:xfrm>
            <a:off x="573088" y="4327525"/>
            <a:ext cx="11207750" cy="14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Content Placeholder 4" descr="A grass and wheat in a field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2"/>
          <a:srcRect t="53" r="-2" b="-2"/>
          <a:stretch>
            <a:fillRect/>
          </a:stretch>
        </p:blipFill>
        <p:spPr>
          <a:xfrm>
            <a:off x="-6350" y="0"/>
            <a:ext cx="12198350" cy="6858000"/>
          </a:xfrm>
        </p:spPr>
      </p:pic>
      <p:sp>
        <p:nvSpPr>
          <p:cNvPr id="8" name="Rectangle: Rounded Corners 7">
            <a:extLst>
              <a:ext uri="{FF2B5EF4-FFF2-40B4-BE49-F238E27FC236}"/>
            </a:extLst>
          </p:cNvPr>
          <p:cNvSpPr/>
          <p:nvPr/>
        </p:nvSpPr>
        <p:spPr>
          <a:xfrm>
            <a:off x="274638" y="374650"/>
            <a:ext cx="11622087" cy="6254750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9" name="Oval 8">
            <a:extLst>
              <a:ext uri="{FF2B5EF4-FFF2-40B4-BE49-F238E27FC236}"/>
            </a:extLst>
          </p:cNvPr>
          <p:cNvSpPr/>
          <p:nvPr/>
        </p:nvSpPr>
        <p:spPr>
          <a:xfrm>
            <a:off x="630238" y="512763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200" dirty="0">
                <a:latin typeface="#9Slide03 AmpleSoft Bold" panose="02000000000000000000" pitchFamily="2" charset="-93"/>
              </a:rPr>
              <a:t>2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48132" name="TextBox 10"/>
          <p:cNvSpPr txBox="1">
            <a:spLocks noChangeArrowheads="1"/>
          </p:cNvSpPr>
          <p:nvPr/>
        </p:nvSpPr>
        <p:spPr bwMode="auto">
          <a:xfrm>
            <a:off x="1641475" y="512763"/>
            <a:ext cx="102870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4000" b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Đáp án</a:t>
            </a:r>
            <a:endParaRPr lang="vi-VN" sz="4000" b="1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 descr="A diagram of different colored squares&#10;&#10;Description automatically generated"/>
          <p:cNvPicPr>
            <a:picLocks noChangeAspect="1"/>
          </p:cNvPicPr>
          <p:nvPr/>
        </p:nvPicPr>
        <p:blipFill>
          <a:blip r:embed="rId3"/>
          <a:srcRect l="15749" t="65144" r="68469" b="7558"/>
          <a:stretch>
            <a:fillRect/>
          </a:stretch>
        </p:blipFill>
        <p:spPr bwMode="auto">
          <a:xfrm>
            <a:off x="369888" y="2024063"/>
            <a:ext cx="2447925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TextBox 2"/>
          <p:cNvSpPr txBox="1">
            <a:spLocks noChangeArrowheads="1"/>
          </p:cNvSpPr>
          <p:nvPr/>
        </p:nvSpPr>
        <p:spPr bwMode="auto">
          <a:xfrm>
            <a:off x="898525" y="1346200"/>
            <a:ext cx="6953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4000" b="1">
                <a:latin typeface="Calibri" pitchFamily="34" charset="0"/>
                <a:cs typeface="Calibri" pitchFamily="34" charset="0"/>
              </a:rPr>
              <a:t>a)</a:t>
            </a:r>
            <a:endParaRPr lang="vi-VN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>
            <a:extLst>
              <a:ext uri="{FF2B5EF4-FFF2-40B4-BE49-F238E27FC236}"/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629376" y="1920257"/>
            <a:ext cx="3698272" cy="3197478"/>
          </a:xfrm>
          <a:prstGeom prst="rect">
            <a:avLst/>
          </a:prstGeom>
          <a:blipFill>
            <a:blip r:embed="rId4"/>
            <a:stretch>
              <a:fillRect l="-4942" r="-6260" b="-6286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>
                <a:noFill/>
                <a:latin typeface="+mn-lt"/>
                <a:cs typeface="+mn-cs"/>
              </a:rPr>
              <a:t> </a:t>
            </a:r>
          </a:p>
        </p:txBody>
      </p:sp>
      <p:pic>
        <p:nvPicPr>
          <p:cNvPr id="13" name="Picture 12" descr="A diagram of different colored squares&#10;&#10;Description automatically generated"/>
          <p:cNvPicPr>
            <a:picLocks noChangeAspect="1"/>
          </p:cNvPicPr>
          <p:nvPr/>
        </p:nvPicPr>
        <p:blipFill>
          <a:blip r:embed="rId3"/>
          <a:srcRect l="35155" t="65242" r="49065" b="7460"/>
          <a:stretch>
            <a:fillRect/>
          </a:stretch>
        </p:blipFill>
        <p:spPr bwMode="auto">
          <a:xfrm>
            <a:off x="8020050" y="679450"/>
            <a:ext cx="2447925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/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992158" y="3787999"/>
            <a:ext cx="4673252" cy="2643481"/>
          </a:xfrm>
          <a:prstGeom prst="rect">
            <a:avLst/>
          </a:prstGeom>
          <a:blipFill>
            <a:blip r:embed="rId5"/>
            <a:stretch>
              <a:fillRect l="-3911" r="-2999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>
                <a:noFill/>
                <a:latin typeface="+mn-lt"/>
                <a:cs typeface="+mn-cs"/>
              </a:rPr>
              <a:t> 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Content Placeholder 4" descr="A grass and wheat in a field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2"/>
          <a:srcRect t="53" r="-2" b="-2"/>
          <a:stretch>
            <a:fillRect/>
          </a:stretch>
        </p:blipFill>
        <p:spPr>
          <a:xfrm>
            <a:off x="-6350" y="0"/>
            <a:ext cx="12198350" cy="6858000"/>
          </a:xfrm>
        </p:spPr>
      </p:pic>
      <p:sp>
        <p:nvSpPr>
          <p:cNvPr id="8" name="Rectangle: Rounded Corners 7">
            <a:extLst>
              <a:ext uri="{FF2B5EF4-FFF2-40B4-BE49-F238E27FC236}"/>
            </a:extLst>
          </p:cNvPr>
          <p:cNvSpPr/>
          <p:nvPr/>
        </p:nvSpPr>
        <p:spPr>
          <a:xfrm>
            <a:off x="274638" y="374650"/>
            <a:ext cx="11622087" cy="6254750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9" name="Oval 8">
            <a:extLst>
              <a:ext uri="{FF2B5EF4-FFF2-40B4-BE49-F238E27FC236}"/>
            </a:extLst>
          </p:cNvPr>
          <p:cNvSpPr/>
          <p:nvPr/>
        </p:nvSpPr>
        <p:spPr>
          <a:xfrm>
            <a:off x="630238" y="512763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200" dirty="0">
                <a:latin typeface="#9Slide03 AmpleSoft Bold" panose="02000000000000000000" pitchFamily="2" charset="-93"/>
              </a:rPr>
              <a:t>2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49156" name="TextBox 10"/>
          <p:cNvSpPr txBox="1">
            <a:spLocks noChangeArrowheads="1"/>
          </p:cNvSpPr>
          <p:nvPr/>
        </p:nvSpPr>
        <p:spPr bwMode="auto">
          <a:xfrm>
            <a:off x="1641475" y="512763"/>
            <a:ext cx="102870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4000" b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Đáp án</a:t>
            </a:r>
            <a:endParaRPr lang="vi-VN" sz="4000" b="1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 descr="A diagram of different colored squares&#10;&#10;Description automatically generated"/>
          <p:cNvPicPr>
            <a:picLocks noChangeAspect="1"/>
          </p:cNvPicPr>
          <p:nvPr/>
        </p:nvPicPr>
        <p:blipFill>
          <a:blip r:embed="rId3"/>
          <a:srcRect l="56133" t="65340" r="28085" b="7362"/>
          <a:stretch>
            <a:fillRect/>
          </a:stretch>
        </p:blipFill>
        <p:spPr bwMode="auto">
          <a:xfrm>
            <a:off x="369888" y="2024063"/>
            <a:ext cx="2447925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TextBox 2"/>
          <p:cNvSpPr txBox="1">
            <a:spLocks noChangeArrowheads="1"/>
          </p:cNvSpPr>
          <p:nvPr/>
        </p:nvSpPr>
        <p:spPr bwMode="auto">
          <a:xfrm>
            <a:off x="898525" y="1346200"/>
            <a:ext cx="6953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4000" b="1">
                <a:latin typeface="Calibri" pitchFamily="34" charset="0"/>
                <a:cs typeface="Calibri" pitchFamily="34" charset="0"/>
              </a:rPr>
              <a:t>a)</a:t>
            </a:r>
            <a:endParaRPr lang="vi-VN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>
            <a:extLst>
              <a:ext uri="{FF2B5EF4-FFF2-40B4-BE49-F238E27FC236}"/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629376" y="1920257"/>
            <a:ext cx="3698272" cy="2089483"/>
          </a:xfrm>
          <a:prstGeom prst="rect">
            <a:avLst/>
          </a:prstGeom>
          <a:blipFill>
            <a:blip r:embed="rId4"/>
            <a:stretch>
              <a:fillRect l="-4942" r="-4448" b="-10204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>
                <a:noFill/>
                <a:latin typeface="+mn-lt"/>
                <a:cs typeface="+mn-cs"/>
              </a:rPr>
              <a:t> </a:t>
            </a:r>
          </a:p>
        </p:txBody>
      </p:sp>
      <p:pic>
        <p:nvPicPr>
          <p:cNvPr id="13" name="Picture 12" descr="A diagram of different colored squares&#10;&#10;Description automatically generated"/>
          <p:cNvPicPr>
            <a:picLocks noChangeAspect="1"/>
          </p:cNvPicPr>
          <p:nvPr/>
        </p:nvPicPr>
        <p:blipFill>
          <a:blip r:embed="rId3"/>
          <a:srcRect l="77167" t="65144" r="7053" b="7558"/>
          <a:stretch>
            <a:fillRect/>
          </a:stretch>
        </p:blipFill>
        <p:spPr bwMode="auto">
          <a:xfrm>
            <a:off x="8020050" y="679450"/>
            <a:ext cx="2447925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/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992158" y="3787999"/>
            <a:ext cx="4673252" cy="2098651"/>
          </a:xfrm>
          <a:prstGeom prst="rect">
            <a:avLst/>
          </a:prstGeom>
          <a:blipFill>
            <a:blip r:embed="rId5"/>
            <a:stretch>
              <a:fillRect l="-3911" b="-9855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>
                <a:noFill/>
                <a:latin typeface="+mn-lt"/>
                <a:cs typeface="+mn-cs"/>
              </a:rPr>
              <a:t> 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Content Placeholder 4" descr="A grass and wheat in a field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2"/>
          <a:srcRect t="53" r="-2" b="-2"/>
          <a:stretch>
            <a:fillRect/>
          </a:stretch>
        </p:blipFill>
        <p:spPr>
          <a:xfrm>
            <a:off x="-6350" y="0"/>
            <a:ext cx="12198350" cy="6858000"/>
          </a:xfrm>
        </p:spPr>
      </p:pic>
      <p:sp>
        <p:nvSpPr>
          <p:cNvPr id="8" name="Rectangle: Rounded Corners 7">
            <a:extLst>
              <a:ext uri="{FF2B5EF4-FFF2-40B4-BE49-F238E27FC236}"/>
            </a:extLst>
          </p:cNvPr>
          <p:cNvSpPr/>
          <p:nvPr/>
        </p:nvSpPr>
        <p:spPr>
          <a:xfrm>
            <a:off x="306388" y="301625"/>
            <a:ext cx="11622087" cy="6254750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9" name="Oval 8">
            <a:extLst>
              <a:ext uri="{FF2B5EF4-FFF2-40B4-BE49-F238E27FC236}"/>
            </a:extLst>
          </p:cNvPr>
          <p:cNvSpPr/>
          <p:nvPr/>
        </p:nvSpPr>
        <p:spPr>
          <a:xfrm>
            <a:off x="630238" y="512763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200" dirty="0">
                <a:latin typeface="#9Slide03 AmpleSoft Bold" panose="02000000000000000000" pitchFamily="2" charset="-93"/>
              </a:rPr>
              <a:t>2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50180" name="TextBox 10"/>
          <p:cNvSpPr txBox="1">
            <a:spLocks noChangeArrowheads="1"/>
          </p:cNvSpPr>
          <p:nvPr/>
        </p:nvSpPr>
        <p:spPr bwMode="auto">
          <a:xfrm>
            <a:off x="1641475" y="512763"/>
            <a:ext cx="102870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4000" b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Đáp án</a:t>
            </a:r>
            <a:endParaRPr lang="vi-VN" sz="4000" b="1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0181" name="TextBox 2"/>
          <p:cNvSpPr txBox="1">
            <a:spLocks noChangeArrowheads="1"/>
          </p:cNvSpPr>
          <p:nvPr/>
        </p:nvSpPr>
        <p:spPr bwMode="auto">
          <a:xfrm>
            <a:off x="898525" y="1346200"/>
            <a:ext cx="6953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4000" b="1">
                <a:latin typeface="Calibri" pitchFamily="34" charset="0"/>
                <a:cs typeface="Calibri" pitchFamily="34" charset="0"/>
              </a:rPr>
              <a:t>b)</a:t>
            </a:r>
            <a:endParaRPr lang="vi-VN" sz="4000" b="1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0182" name="Picture 5" descr="A math problem with numbers and a pink question mark&#10;&#10;Description automatically generated with medium confidence"/>
          <p:cNvPicPr>
            <a:picLocks noChangeAspect="1"/>
          </p:cNvPicPr>
          <p:nvPr/>
        </p:nvPicPr>
        <p:blipFill>
          <a:blip r:embed="rId3"/>
          <a:srcRect l="35135" t="40942" r="6911" b="12698"/>
          <a:stretch>
            <a:fillRect/>
          </a:stretch>
        </p:blipFill>
        <p:spPr bwMode="auto">
          <a:xfrm>
            <a:off x="630238" y="2355850"/>
            <a:ext cx="11379200" cy="224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: Rounded Corners 6">
            <a:extLst>
              <a:ext uri="{FF2B5EF4-FFF2-40B4-BE49-F238E27FC236}"/>
            </a:extLst>
          </p:cNvPr>
          <p:cNvSpPr/>
          <p:nvPr/>
        </p:nvSpPr>
        <p:spPr>
          <a:xfrm>
            <a:off x="2551113" y="2524125"/>
            <a:ext cx="831850" cy="8350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41C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>
                <a:solidFill>
                  <a:srgbClr val="E41C83"/>
                </a:solidFill>
              </a:rPr>
              <a:t>11</a:t>
            </a:r>
            <a:endParaRPr lang="vi-VN" sz="3600" dirty="0">
              <a:solidFill>
                <a:srgbClr val="E41C83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/>
            </a:extLst>
          </p:cNvPr>
          <p:cNvSpPr/>
          <p:nvPr/>
        </p:nvSpPr>
        <p:spPr>
          <a:xfrm>
            <a:off x="2551113" y="3563938"/>
            <a:ext cx="831850" cy="8350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41C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>
                <a:solidFill>
                  <a:srgbClr val="E41C83"/>
                </a:solidFill>
              </a:rPr>
              <a:t>5</a:t>
            </a:r>
            <a:endParaRPr lang="vi-VN" sz="3600" dirty="0">
              <a:solidFill>
                <a:srgbClr val="E41C83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/>
            </a:extLst>
          </p:cNvPr>
          <p:cNvSpPr/>
          <p:nvPr/>
        </p:nvSpPr>
        <p:spPr>
          <a:xfrm>
            <a:off x="6648450" y="2459038"/>
            <a:ext cx="831850" cy="8350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41C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>
                <a:solidFill>
                  <a:srgbClr val="E41C83"/>
                </a:solidFill>
              </a:rPr>
              <a:t>9</a:t>
            </a:r>
            <a:endParaRPr lang="vi-VN" sz="3600" dirty="0">
              <a:solidFill>
                <a:srgbClr val="E41C83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/>
            </a:extLst>
          </p:cNvPr>
          <p:cNvSpPr/>
          <p:nvPr/>
        </p:nvSpPr>
        <p:spPr>
          <a:xfrm>
            <a:off x="6534150" y="3498850"/>
            <a:ext cx="1060450" cy="8350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41C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>
                <a:solidFill>
                  <a:srgbClr val="E41C83"/>
                </a:solidFill>
              </a:rPr>
              <a:t>100</a:t>
            </a:r>
            <a:endParaRPr lang="vi-VN" sz="3600" dirty="0">
              <a:solidFill>
                <a:srgbClr val="E41C83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/>
            </a:extLst>
          </p:cNvPr>
          <p:cNvSpPr/>
          <p:nvPr/>
        </p:nvSpPr>
        <p:spPr>
          <a:xfrm>
            <a:off x="10979150" y="2459038"/>
            <a:ext cx="831850" cy="8350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41C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>
                <a:solidFill>
                  <a:srgbClr val="E41C83"/>
                </a:solidFill>
              </a:rPr>
              <a:t>33</a:t>
            </a:r>
            <a:endParaRPr lang="vi-VN" sz="3600" dirty="0">
              <a:solidFill>
                <a:srgbClr val="E41C83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/>
            </a:extLst>
          </p:cNvPr>
          <p:cNvSpPr/>
          <p:nvPr/>
        </p:nvSpPr>
        <p:spPr>
          <a:xfrm>
            <a:off x="10979150" y="3498850"/>
            <a:ext cx="831850" cy="8350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41C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>
                <a:solidFill>
                  <a:srgbClr val="E41C83"/>
                </a:solidFill>
              </a:rPr>
              <a:t>30</a:t>
            </a:r>
            <a:endParaRPr lang="vi-VN" sz="3600" dirty="0">
              <a:solidFill>
                <a:srgbClr val="E41C83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Content Placeholder 4" descr="A grass and wheat in a field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2"/>
          <a:srcRect t="53" r="-2" b="-2"/>
          <a:stretch>
            <a:fillRect/>
          </a:stretch>
        </p:blipFill>
        <p:spPr>
          <a:xfrm>
            <a:off x="-6350" y="0"/>
            <a:ext cx="12198350" cy="6858000"/>
          </a:xfrm>
        </p:spPr>
      </p:pic>
      <p:sp>
        <p:nvSpPr>
          <p:cNvPr id="8" name="Rectangle: Rounded Corners 7">
            <a:extLst>
              <a:ext uri="{FF2B5EF4-FFF2-40B4-BE49-F238E27FC236}"/>
            </a:extLst>
          </p:cNvPr>
          <p:cNvSpPr/>
          <p:nvPr/>
        </p:nvSpPr>
        <p:spPr>
          <a:xfrm>
            <a:off x="306388" y="301625"/>
            <a:ext cx="11622087" cy="6254750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9" name="Oval 8">
            <a:extLst>
              <a:ext uri="{FF2B5EF4-FFF2-40B4-BE49-F238E27FC236}"/>
            </a:extLst>
          </p:cNvPr>
          <p:cNvSpPr/>
          <p:nvPr/>
        </p:nvSpPr>
        <p:spPr>
          <a:xfrm>
            <a:off x="630238" y="512763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200" dirty="0">
                <a:latin typeface="#9Slide03 AmpleSoft Bold" panose="02000000000000000000" pitchFamily="2" charset="-93"/>
              </a:rPr>
              <a:t>2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51204" name="TextBox 10"/>
          <p:cNvSpPr txBox="1">
            <a:spLocks noChangeArrowheads="1"/>
          </p:cNvSpPr>
          <p:nvPr/>
        </p:nvSpPr>
        <p:spPr bwMode="auto">
          <a:xfrm>
            <a:off x="1641475" y="512763"/>
            <a:ext cx="10287000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4000" b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Đáp án</a:t>
            </a:r>
            <a:endParaRPr lang="vi-VN" sz="4000" b="1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205" name="TextBox 2"/>
          <p:cNvSpPr txBox="1">
            <a:spLocks noChangeArrowheads="1"/>
          </p:cNvSpPr>
          <p:nvPr/>
        </p:nvSpPr>
        <p:spPr bwMode="auto">
          <a:xfrm>
            <a:off x="849313" y="1497013"/>
            <a:ext cx="6953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4000" b="1">
                <a:latin typeface="Calibri" pitchFamily="34" charset="0"/>
                <a:cs typeface="Calibri" pitchFamily="34" charset="0"/>
              </a:rPr>
              <a:t>c)</a:t>
            </a:r>
            <a:endParaRPr lang="vi-VN" sz="4000" b="1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06" name="Picture 1" descr="A math problem with numbers and a question mark&#10;&#10;Description automatically generated with medium confidence"/>
          <p:cNvPicPr>
            <a:picLocks noChangeAspect="1"/>
          </p:cNvPicPr>
          <p:nvPr/>
        </p:nvPicPr>
        <p:blipFill>
          <a:blip r:embed="rId3"/>
          <a:srcRect l="37447" t="41605" r="7439" b="17143"/>
          <a:stretch>
            <a:fillRect/>
          </a:stretch>
        </p:blipFill>
        <p:spPr bwMode="auto">
          <a:xfrm>
            <a:off x="423863" y="2554288"/>
            <a:ext cx="11344275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: Rounded Corners 4">
            <a:extLst>
              <a:ext uri="{FF2B5EF4-FFF2-40B4-BE49-F238E27FC236}"/>
            </a:extLst>
          </p:cNvPr>
          <p:cNvSpPr/>
          <p:nvPr/>
        </p:nvSpPr>
        <p:spPr>
          <a:xfrm>
            <a:off x="1884363" y="2681288"/>
            <a:ext cx="1023937" cy="8350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41C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>
                <a:solidFill>
                  <a:srgbClr val="E41C83"/>
                </a:solidFill>
              </a:rPr>
              <a:t>301</a:t>
            </a:r>
            <a:endParaRPr lang="vi-VN" sz="3600" dirty="0">
              <a:solidFill>
                <a:srgbClr val="E41C83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/>
            </a:extLst>
          </p:cNvPr>
          <p:cNvSpPr/>
          <p:nvPr/>
        </p:nvSpPr>
        <p:spPr>
          <a:xfrm>
            <a:off x="1884363" y="3767138"/>
            <a:ext cx="1023937" cy="8350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41C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>
                <a:solidFill>
                  <a:srgbClr val="E41C83"/>
                </a:solidFill>
              </a:rPr>
              <a:t>1</a:t>
            </a:r>
            <a:endParaRPr lang="vi-VN" sz="3600" dirty="0">
              <a:solidFill>
                <a:srgbClr val="E41C83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/>
            </a:extLst>
          </p:cNvPr>
          <p:cNvSpPr/>
          <p:nvPr/>
        </p:nvSpPr>
        <p:spPr>
          <a:xfrm>
            <a:off x="6096000" y="2681288"/>
            <a:ext cx="1023938" cy="8350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41C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>
                <a:solidFill>
                  <a:srgbClr val="E41C83"/>
                </a:solidFill>
              </a:rPr>
              <a:t>12</a:t>
            </a:r>
            <a:endParaRPr lang="vi-VN" sz="3600" dirty="0">
              <a:solidFill>
                <a:srgbClr val="E41C83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/>
            </a:extLst>
          </p:cNvPr>
          <p:cNvSpPr/>
          <p:nvPr/>
        </p:nvSpPr>
        <p:spPr>
          <a:xfrm>
            <a:off x="6096000" y="3767138"/>
            <a:ext cx="1023938" cy="8350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41C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>
                <a:solidFill>
                  <a:srgbClr val="E41C83"/>
                </a:solidFill>
              </a:rPr>
              <a:t>1</a:t>
            </a:r>
            <a:endParaRPr lang="vi-VN" sz="3600" dirty="0">
              <a:solidFill>
                <a:srgbClr val="E41C83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/>
            </a:extLst>
          </p:cNvPr>
          <p:cNvSpPr/>
          <p:nvPr/>
        </p:nvSpPr>
        <p:spPr>
          <a:xfrm>
            <a:off x="10587038" y="2681288"/>
            <a:ext cx="1298575" cy="8350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41C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>
                <a:solidFill>
                  <a:srgbClr val="E41C83"/>
                </a:solidFill>
              </a:rPr>
              <a:t>2025</a:t>
            </a:r>
            <a:endParaRPr lang="vi-VN" sz="3600" dirty="0">
              <a:solidFill>
                <a:srgbClr val="E41C83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/>
            </a:extLst>
          </p:cNvPr>
          <p:cNvSpPr/>
          <p:nvPr/>
        </p:nvSpPr>
        <p:spPr>
          <a:xfrm>
            <a:off x="10736263" y="3767138"/>
            <a:ext cx="1023937" cy="8350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41C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>
                <a:solidFill>
                  <a:srgbClr val="E41C83"/>
                </a:solidFill>
              </a:rPr>
              <a:t>1</a:t>
            </a:r>
            <a:endParaRPr lang="vi-VN" sz="3600" dirty="0">
              <a:solidFill>
                <a:srgbClr val="E41C83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Content Placeholder 4" descr="A grass and wheat in a field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2"/>
          <a:srcRect t="53" r="-2" b="-2"/>
          <a:stretch>
            <a:fillRect/>
          </a:stretch>
        </p:blipFill>
        <p:spPr>
          <a:xfrm>
            <a:off x="-6350" y="0"/>
            <a:ext cx="12198350" cy="6858000"/>
          </a:xfrm>
        </p:spPr>
      </p:pic>
      <p:sp>
        <p:nvSpPr>
          <p:cNvPr id="8" name="Rectangle: Rounded Corners 7">
            <a:extLst>
              <a:ext uri="{FF2B5EF4-FFF2-40B4-BE49-F238E27FC236}"/>
            </a:extLst>
          </p:cNvPr>
          <p:cNvSpPr/>
          <p:nvPr/>
        </p:nvSpPr>
        <p:spPr>
          <a:xfrm>
            <a:off x="306388" y="301625"/>
            <a:ext cx="11622087" cy="6254750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9" name="Oval 8">
            <a:extLst>
              <a:ext uri="{FF2B5EF4-FFF2-40B4-BE49-F238E27FC236}"/>
            </a:extLst>
          </p:cNvPr>
          <p:cNvSpPr/>
          <p:nvPr/>
        </p:nvSpPr>
        <p:spPr>
          <a:xfrm>
            <a:off x="630238" y="512763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200" dirty="0">
                <a:latin typeface="#9Slide03 AmpleSoft Bold" panose="02000000000000000000" pitchFamily="2" charset="-93"/>
              </a:rPr>
              <a:t>3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1689100" y="568325"/>
            <a:ext cx="10287000" cy="1047750"/>
            <a:chOff x="1689354" y="567702"/>
            <a:chExt cx="10287000" cy="1048429"/>
          </a:xfrm>
        </p:grpSpPr>
        <p:sp>
          <p:nvSpPr>
            <p:cNvPr id="52233" name="TextBox 10"/>
            <p:cNvSpPr txBox="1">
              <a:spLocks noChangeArrowheads="1"/>
            </p:cNvSpPr>
            <p:nvPr/>
          </p:nvSpPr>
          <p:spPr bwMode="auto">
            <a:xfrm>
              <a:off x="1689354" y="681086"/>
              <a:ext cx="102870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4000" b="1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a) Nêu hai phân số bằng mỗi phân số sau: </a:t>
              </a:r>
              <a:endParaRPr lang="vi-VN" sz="4000" b="1">
                <a:solidFill>
                  <a:srgbClr val="C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/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0570943" y="567702"/>
              <a:ext cx="1168589" cy="1048429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>
                  <a:noFill/>
                  <a:latin typeface="+mn-lt"/>
                  <a:cs typeface="+mn-cs"/>
                </a:rPr>
                <a:t> </a:t>
              </a:r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496888" y="1690688"/>
            <a:ext cx="10287000" cy="1041400"/>
            <a:chOff x="497205" y="1690714"/>
            <a:chExt cx="10287000" cy="1040734"/>
          </a:xfrm>
        </p:grpSpPr>
        <p:sp>
          <p:nvSpPr>
            <p:cNvPr id="52231" name="TextBox 14"/>
            <p:cNvSpPr txBox="1">
              <a:spLocks noChangeArrowheads="1"/>
            </p:cNvSpPr>
            <p:nvPr/>
          </p:nvSpPr>
          <p:spPr bwMode="auto">
            <a:xfrm>
              <a:off x="497205" y="1805798"/>
              <a:ext cx="102870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4000" b="1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b) Rút gọn các phân số sau: </a:t>
              </a:r>
              <a:endParaRPr lang="vi-VN" sz="4000" b="1">
                <a:solidFill>
                  <a:srgbClr val="C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/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6511007" y="1690714"/>
              <a:ext cx="2994409" cy="1040734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>
                  <a:noFill/>
                  <a:latin typeface="+mn-lt"/>
                  <a:cs typeface="+mn-cs"/>
                </a:rPr>
                <a:t> </a:t>
              </a:r>
            </a:p>
          </p:txBody>
        </p:sp>
      </p:grpSp>
      <p:pic>
        <p:nvPicPr>
          <p:cNvPr id="52230" name="Picture 2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05275" y="3727450"/>
            <a:ext cx="4181475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Content Placeholder 4" descr="A grass and wheat in a field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2"/>
          <a:srcRect t="53" r="-2" b="-2"/>
          <a:stretch>
            <a:fillRect/>
          </a:stretch>
        </p:blipFill>
        <p:spPr>
          <a:xfrm>
            <a:off x="-6350" y="0"/>
            <a:ext cx="12198350" cy="6858000"/>
          </a:xfrm>
        </p:spPr>
      </p:pic>
      <p:sp>
        <p:nvSpPr>
          <p:cNvPr id="8" name="Rectangle: Rounded Corners 7">
            <a:extLst>
              <a:ext uri="{FF2B5EF4-FFF2-40B4-BE49-F238E27FC236}"/>
            </a:extLst>
          </p:cNvPr>
          <p:cNvSpPr/>
          <p:nvPr/>
        </p:nvSpPr>
        <p:spPr>
          <a:xfrm>
            <a:off x="306388" y="301625"/>
            <a:ext cx="11622087" cy="6254750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9" name="Oval 8">
            <a:extLst>
              <a:ext uri="{FF2B5EF4-FFF2-40B4-BE49-F238E27FC236}"/>
            </a:extLst>
          </p:cNvPr>
          <p:cNvSpPr/>
          <p:nvPr/>
        </p:nvSpPr>
        <p:spPr>
          <a:xfrm>
            <a:off x="630238" y="512763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200" dirty="0">
                <a:latin typeface="#9Slide03 AmpleSoft Bold" panose="02000000000000000000" pitchFamily="2" charset="-93"/>
              </a:rPr>
              <a:t>3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grpSp>
        <p:nvGrpSpPr>
          <p:cNvPr id="53252" name="Group 19"/>
          <p:cNvGrpSpPr>
            <a:grpSpLocks/>
          </p:cNvGrpSpPr>
          <p:nvPr/>
        </p:nvGrpSpPr>
        <p:grpSpPr bwMode="auto">
          <a:xfrm>
            <a:off x="1689100" y="568325"/>
            <a:ext cx="10287000" cy="1047750"/>
            <a:chOff x="1689354" y="567702"/>
            <a:chExt cx="10287000" cy="1048429"/>
          </a:xfrm>
        </p:grpSpPr>
        <p:sp>
          <p:nvSpPr>
            <p:cNvPr id="53255" name="TextBox 10"/>
            <p:cNvSpPr txBox="1">
              <a:spLocks noChangeArrowheads="1"/>
            </p:cNvSpPr>
            <p:nvPr/>
          </p:nvSpPr>
          <p:spPr bwMode="auto">
            <a:xfrm>
              <a:off x="1689354" y="681086"/>
              <a:ext cx="102870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4000" b="1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a) Nêu hai phân số bằng mỗi phân số sau: </a:t>
              </a:r>
              <a:endParaRPr lang="vi-VN" sz="4000" b="1">
                <a:solidFill>
                  <a:srgbClr val="C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/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0570943" y="567702"/>
              <a:ext cx="1168589" cy="1048429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>
                  <a:noFill/>
                  <a:latin typeface="+mn-lt"/>
                  <a:cs typeface="+mn-cs"/>
                </a:rPr>
                <a:t> </a:t>
              </a:r>
            </a:p>
          </p:txBody>
        </p:sp>
      </p:grpSp>
      <p:sp>
        <p:nvSpPr>
          <p:cNvPr id="2" name="TextBox 1">
            <a:extLst>
              <a:ext uri="{FF2B5EF4-FFF2-40B4-BE49-F238E27FC236}"/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350743" y="1875102"/>
            <a:ext cx="3140283" cy="1052019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3" name="TextBox 2">
            <a:extLst>
              <a:ext uri="{FF2B5EF4-FFF2-40B4-BE49-F238E27FC236}"/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117336" y="1875102"/>
            <a:ext cx="3257302" cy="1040734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>
                <a:noFill/>
                <a:latin typeface="+mn-lt"/>
                <a:cs typeface="+mn-cs"/>
              </a:rPr>
              <a:t> 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Content Placeholder 4" descr="A grass and wheat in a field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2"/>
          <a:srcRect t="53" r="-2" b="-2"/>
          <a:stretch>
            <a:fillRect/>
          </a:stretch>
        </p:blipFill>
        <p:spPr>
          <a:xfrm>
            <a:off x="-6350" y="0"/>
            <a:ext cx="12198350" cy="6858000"/>
          </a:xfrm>
        </p:spPr>
      </p:pic>
      <p:sp>
        <p:nvSpPr>
          <p:cNvPr id="8" name="Rectangle: Rounded Corners 7">
            <a:extLst>
              <a:ext uri="{FF2B5EF4-FFF2-40B4-BE49-F238E27FC236}"/>
            </a:extLst>
          </p:cNvPr>
          <p:cNvSpPr/>
          <p:nvPr/>
        </p:nvSpPr>
        <p:spPr>
          <a:xfrm>
            <a:off x="306388" y="301625"/>
            <a:ext cx="11622087" cy="6254750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grpSp>
        <p:nvGrpSpPr>
          <p:cNvPr id="54275" name="Group 4"/>
          <p:cNvGrpSpPr>
            <a:grpSpLocks/>
          </p:cNvGrpSpPr>
          <p:nvPr/>
        </p:nvGrpSpPr>
        <p:grpSpPr bwMode="auto">
          <a:xfrm>
            <a:off x="661988" y="584200"/>
            <a:ext cx="10287000" cy="1041400"/>
            <a:chOff x="497205" y="1690714"/>
            <a:chExt cx="10287000" cy="1040734"/>
          </a:xfrm>
        </p:grpSpPr>
        <p:sp>
          <p:nvSpPr>
            <p:cNvPr id="54280" name="TextBox 5"/>
            <p:cNvSpPr txBox="1">
              <a:spLocks noChangeArrowheads="1"/>
            </p:cNvSpPr>
            <p:nvPr/>
          </p:nvSpPr>
          <p:spPr bwMode="auto">
            <a:xfrm>
              <a:off x="497205" y="1805798"/>
              <a:ext cx="102870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4000" b="1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b) Rút gọn các phân số sau: </a:t>
              </a:r>
              <a:endParaRPr lang="vi-VN" sz="4000" b="1">
                <a:solidFill>
                  <a:srgbClr val="C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/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6511007" y="1690714"/>
              <a:ext cx="2994409" cy="1040734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>
                  <a:noFill/>
                  <a:latin typeface="+mn-lt"/>
                  <a:cs typeface="+mn-cs"/>
                </a:rPr>
                <a:t> </a:t>
              </a:r>
            </a:p>
          </p:txBody>
        </p:sp>
      </p:grpSp>
      <p:sp>
        <p:nvSpPr>
          <p:cNvPr id="12" name="TextBox 11">
            <a:extLst>
              <a:ext uri="{FF2B5EF4-FFF2-40B4-BE49-F238E27FC236}"/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-123444" y="1407260"/>
            <a:ext cx="6099048" cy="113306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13" name="TextBox 12">
            <a:extLst>
              <a:ext uri="{FF2B5EF4-FFF2-40B4-BE49-F238E27FC236}"/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-123444" y="2814510"/>
            <a:ext cx="6099048" cy="1133067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15" name="TextBox 14">
            <a:extLst>
              <a:ext uri="{FF2B5EF4-FFF2-40B4-BE49-F238E27FC236}"/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-123444" y="4221760"/>
            <a:ext cx="6099048" cy="1180836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16" name="TextBox 15">
            <a:extLst>
              <a:ext uri="{FF2B5EF4-FFF2-40B4-BE49-F238E27FC236}"/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045966" y="2848693"/>
            <a:ext cx="6099048" cy="1133067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>
                <a:noFill/>
                <a:latin typeface="+mn-lt"/>
                <a:cs typeface="+mn-cs"/>
              </a:rPr>
              <a:t> 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  <p:sp>
        <p:nvSpPr>
          <p:cNvPr id="3687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graphicFrame>
        <p:nvGraphicFramePr>
          <p:cNvPr id="36868" name="Object 4"/>
          <p:cNvGraphicFramePr>
            <a:graphicFrameLocks noChangeAspect="1"/>
          </p:cNvGraphicFramePr>
          <p:nvPr/>
        </p:nvGraphicFramePr>
        <p:xfrm>
          <a:off x="5302250" y="3138488"/>
          <a:ext cx="1589088" cy="582612"/>
        </p:xfrm>
        <a:graphic>
          <a:graphicData uri="http://schemas.openxmlformats.org/presentationml/2006/ole">
            <p:oleObj spid="_x0000_s36868" name="Packager Shell Object" showAsIcon="1" r:id="rId3" imgW="1588320" imgH="582120" progId="Package">
              <p:embed/>
            </p:oleObj>
          </a:graphicData>
        </a:graphic>
      </p:graphicFrame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Content Placeholder 4" descr="A grass and wheat in a field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2"/>
          <a:srcRect t="53" r="-2" b="-2"/>
          <a:stretch>
            <a:fillRect/>
          </a:stretch>
        </p:blipFill>
        <p:spPr>
          <a:xfrm>
            <a:off x="-6350" y="0"/>
            <a:ext cx="12198350" cy="6858000"/>
          </a:xfrm>
        </p:spPr>
      </p:pic>
      <p:sp>
        <p:nvSpPr>
          <p:cNvPr id="8" name="Rectangle: Rounded Corners 7">
            <a:extLst>
              <a:ext uri="{FF2B5EF4-FFF2-40B4-BE49-F238E27FC236}"/>
            </a:extLst>
          </p:cNvPr>
          <p:cNvSpPr/>
          <p:nvPr/>
        </p:nvSpPr>
        <p:spPr>
          <a:xfrm>
            <a:off x="306388" y="301625"/>
            <a:ext cx="11622087" cy="6254750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9" name="Oval 8">
            <a:extLst>
              <a:ext uri="{FF2B5EF4-FFF2-40B4-BE49-F238E27FC236}"/>
            </a:extLst>
          </p:cNvPr>
          <p:cNvSpPr/>
          <p:nvPr/>
        </p:nvSpPr>
        <p:spPr>
          <a:xfrm>
            <a:off x="630238" y="512763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200" dirty="0">
                <a:latin typeface="#9Slide03 AmpleSoft Bold" panose="02000000000000000000" pitchFamily="2" charset="-93"/>
              </a:rPr>
              <a:t>4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55300" name="TextBox 5"/>
          <p:cNvSpPr txBox="1">
            <a:spLocks noChangeArrowheads="1"/>
          </p:cNvSpPr>
          <p:nvPr/>
        </p:nvSpPr>
        <p:spPr bwMode="auto">
          <a:xfrm>
            <a:off x="1741488" y="657225"/>
            <a:ext cx="960596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vi-VN" sz="4400" b="1">
                <a:solidFill>
                  <a:srgbClr val="C00000"/>
                </a:solidFill>
              </a:rPr>
              <a:t>Quy đồng mẫu số hai phân số:</a:t>
            </a:r>
          </a:p>
        </p:txBody>
      </p:sp>
      <p:pic>
        <p:nvPicPr>
          <p:cNvPr id="10" name="Picture 9" descr="A math problem with numbers and symbols&#10;&#10;Description automatically generated with medium confidence"/>
          <p:cNvPicPr>
            <a:picLocks noChangeAspect="1"/>
          </p:cNvPicPr>
          <p:nvPr/>
        </p:nvPicPr>
        <p:blipFill>
          <a:blip r:embed="rId3"/>
          <a:srcRect l="38174" t="36885" r="14758" b="17133"/>
          <a:stretch>
            <a:fillRect/>
          </a:stretch>
        </p:blipFill>
        <p:spPr bwMode="auto">
          <a:xfrm>
            <a:off x="2206625" y="1728788"/>
            <a:ext cx="77724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Content Placeholder 4" descr="A grass and wheat in a field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2"/>
          <a:srcRect t="53" r="-2" b="-2"/>
          <a:stretch>
            <a:fillRect/>
          </a:stretch>
        </p:blipFill>
        <p:spPr>
          <a:xfrm>
            <a:off x="-6350" y="0"/>
            <a:ext cx="12198350" cy="6858000"/>
          </a:xfrm>
        </p:spPr>
      </p:pic>
      <p:sp>
        <p:nvSpPr>
          <p:cNvPr id="8" name="Rectangle: Rounded Corners 7">
            <a:extLst>
              <a:ext uri="{FF2B5EF4-FFF2-40B4-BE49-F238E27FC236}"/>
            </a:extLst>
          </p:cNvPr>
          <p:cNvSpPr/>
          <p:nvPr/>
        </p:nvSpPr>
        <p:spPr>
          <a:xfrm>
            <a:off x="306388" y="301625"/>
            <a:ext cx="11622087" cy="6254750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9" name="Oval 8">
            <a:extLst>
              <a:ext uri="{FF2B5EF4-FFF2-40B4-BE49-F238E27FC236}"/>
            </a:extLst>
          </p:cNvPr>
          <p:cNvSpPr/>
          <p:nvPr/>
        </p:nvSpPr>
        <p:spPr>
          <a:xfrm>
            <a:off x="630238" y="512763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200" dirty="0">
                <a:latin typeface="#9Slide03 AmpleSoft Bold" panose="02000000000000000000" pitchFamily="2" charset="-93"/>
              </a:rPr>
              <a:t>4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56324" name="TextBox 5"/>
          <p:cNvSpPr txBox="1">
            <a:spLocks noChangeArrowheads="1"/>
          </p:cNvSpPr>
          <p:nvPr/>
        </p:nvSpPr>
        <p:spPr bwMode="auto">
          <a:xfrm>
            <a:off x="1741488" y="657225"/>
            <a:ext cx="960596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vi-VN" sz="4400" b="1">
                <a:solidFill>
                  <a:srgbClr val="C00000"/>
                </a:solidFill>
              </a:rPr>
              <a:t>Quy đồng mẫu số hai phân số:</a:t>
            </a:r>
          </a:p>
        </p:txBody>
      </p:sp>
      <p:sp>
        <p:nvSpPr>
          <p:cNvPr id="2" name="TextBox 1">
            <a:extLst>
              <a:ext uri="{FF2B5EF4-FFF2-40B4-BE49-F238E27FC236}"/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12114" y="1781735"/>
            <a:ext cx="2324862" cy="1421608"/>
          </a:xfrm>
          <a:prstGeom prst="rect">
            <a:avLst/>
          </a:prstGeom>
          <a:blipFill>
            <a:blip r:embed="rId3"/>
            <a:stretch>
              <a:fillRect b="-16309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3" name="TextBox 2">
            <a:extLst>
              <a:ext uri="{FF2B5EF4-FFF2-40B4-BE49-F238E27FC236}"/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-1675638" y="3451690"/>
            <a:ext cx="9530334" cy="147732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/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310108" y="3451690"/>
            <a:ext cx="6931152" cy="1267463"/>
          </a:xfrm>
          <a:prstGeom prst="rect">
            <a:avLst/>
          </a:prstGeom>
          <a:blipFill>
            <a:blip r:embed="rId5"/>
            <a:stretch>
              <a:fillRect l="-3078" b="-2885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>
                <a:noFill/>
                <a:latin typeface="+mn-lt"/>
                <a:cs typeface="+mn-cs"/>
              </a:rPr>
              <a:t> 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Content Placeholder 4" descr="A grass and wheat in a field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2"/>
          <a:srcRect t="53" r="-2" b="-2"/>
          <a:stretch>
            <a:fillRect/>
          </a:stretch>
        </p:blipFill>
        <p:spPr>
          <a:xfrm>
            <a:off x="-6350" y="0"/>
            <a:ext cx="12198350" cy="6858000"/>
          </a:xfrm>
        </p:spPr>
      </p:pic>
      <p:sp>
        <p:nvSpPr>
          <p:cNvPr id="8" name="Rectangle: Rounded Corners 7">
            <a:extLst>
              <a:ext uri="{FF2B5EF4-FFF2-40B4-BE49-F238E27FC236}"/>
            </a:extLst>
          </p:cNvPr>
          <p:cNvSpPr/>
          <p:nvPr/>
        </p:nvSpPr>
        <p:spPr>
          <a:xfrm>
            <a:off x="306388" y="301625"/>
            <a:ext cx="11622087" cy="6254750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9" name="Oval 8">
            <a:extLst>
              <a:ext uri="{FF2B5EF4-FFF2-40B4-BE49-F238E27FC236}"/>
            </a:extLst>
          </p:cNvPr>
          <p:cNvSpPr/>
          <p:nvPr/>
        </p:nvSpPr>
        <p:spPr>
          <a:xfrm>
            <a:off x="630238" y="512763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200" dirty="0">
                <a:latin typeface="#9Slide03 AmpleSoft Bold" panose="02000000000000000000" pitchFamily="2" charset="-93"/>
              </a:rPr>
              <a:t>4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57348" name="TextBox 5"/>
          <p:cNvSpPr txBox="1">
            <a:spLocks noChangeArrowheads="1"/>
          </p:cNvSpPr>
          <p:nvPr/>
        </p:nvSpPr>
        <p:spPr bwMode="auto">
          <a:xfrm>
            <a:off x="1741488" y="657225"/>
            <a:ext cx="960596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vi-VN" sz="4400" b="1">
                <a:solidFill>
                  <a:srgbClr val="C00000"/>
                </a:solidFill>
              </a:rPr>
              <a:t>Quy đồng mẫu số hai phân số:</a:t>
            </a:r>
          </a:p>
        </p:txBody>
      </p:sp>
      <p:sp>
        <p:nvSpPr>
          <p:cNvPr id="2" name="TextBox 1">
            <a:extLst>
              <a:ext uri="{FF2B5EF4-FFF2-40B4-BE49-F238E27FC236}"/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12114" y="1781735"/>
            <a:ext cx="2324862" cy="1480534"/>
          </a:xfrm>
          <a:prstGeom prst="rect">
            <a:avLst/>
          </a:prstGeom>
          <a:blipFill>
            <a:blip r:embed="rId3"/>
            <a:stretch>
              <a:fillRect l="-1575" b="-12346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3" name="TextBox 2">
            <a:extLst>
              <a:ext uri="{FF2B5EF4-FFF2-40B4-BE49-F238E27FC236}"/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-1675638" y="3451690"/>
            <a:ext cx="9530334" cy="1480021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/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310108" y="3451690"/>
            <a:ext cx="6931152" cy="1279325"/>
          </a:xfrm>
          <a:prstGeom prst="rect">
            <a:avLst/>
          </a:prstGeom>
          <a:blipFill>
            <a:blip r:embed="rId5"/>
            <a:stretch>
              <a:fillRect l="-3078" b="-2857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>
                <a:noFill/>
                <a:latin typeface="+mn-lt"/>
                <a:cs typeface="+mn-cs"/>
              </a:rPr>
              <a:t> 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  <p:sp>
        <p:nvSpPr>
          <p:cNvPr id="583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pic>
        <p:nvPicPr>
          <p:cNvPr id="58371" name="Content Placeholder 4" descr="A grass and wheat in a field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2"/>
          <a:srcRect t="53" r="-2" b="-2"/>
          <a:stretch>
            <a:fillRect/>
          </a:stretch>
        </p:blipFill>
        <p:spPr>
          <a:xfrm>
            <a:off x="-6350" y="0"/>
            <a:ext cx="12198350" cy="6858000"/>
          </a:xfrm>
        </p:spPr>
      </p:pic>
      <p:sp>
        <p:nvSpPr>
          <p:cNvPr id="58372" name="Freeform 18"/>
          <p:cNvSpPr>
            <a:spLocks/>
          </p:cNvSpPr>
          <p:nvPr/>
        </p:nvSpPr>
        <p:spPr bwMode="auto">
          <a:xfrm>
            <a:off x="1444625" y="217488"/>
            <a:ext cx="8220075" cy="4748212"/>
          </a:xfrm>
          <a:custGeom>
            <a:avLst/>
            <a:gdLst>
              <a:gd name="T0" fmla="*/ 0 w 3044185"/>
              <a:gd name="T1" fmla="*/ 0 h 1849342"/>
              <a:gd name="T2" fmla="*/ 3044185 w 3044185"/>
              <a:gd name="T3" fmla="*/ 0 h 1849342"/>
              <a:gd name="T4" fmla="*/ 3044185 w 3044185"/>
              <a:gd name="T5" fmla="*/ 1849342 h 1849342"/>
              <a:gd name="T6" fmla="*/ 0 w 3044185"/>
              <a:gd name="T7" fmla="*/ 1849342 h 1849342"/>
              <a:gd name="T8" fmla="*/ 0 w 3044185"/>
              <a:gd name="T9" fmla="*/ 0 h 18493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44185"/>
              <a:gd name="T16" fmla="*/ 0 h 1849342"/>
              <a:gd name="T17" fmla="*/ 3044185 w 3044185"/>
              <a:gd name="T18" fmla="*/ 1849342 h 18493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3" name="Freeform 9"/>
          <p:cNvSpPr>
            <a:spLocks/>
          </p:cNvSpPr>
          <p:nvPr/>
        </p:nvSpPr>
        <p:spPr bwMode="auto">
          <a:xfrm>
            <a:off x="6991350" y="2459038"/>
            <a:ext cx="5207000" cy="4616450"/>
          </a:xfrm>
          <a:custGeom>
            <a:avLst/>
            <a:gdLst>
              <a:gd name="T0" fmla="*/ 0 w 3767051"/>
              <a:gd name="T1" fmla="*/ 0 h 3282043"/>
              <a:gd name="T2" fmla="*/ 3767050 w 3767051"/>
              <a:gd name="T3" fmla="*/ 0 h 3282043"/>
              <a:gd name="T4" fmla="*/ 3767050 w 3767051"/>
              <a:gd name="T5" fmla="*/ 3282043 h 3282043"/>
              <a:gd name="T6" fmla="*/ 0 w 3767051"/>
              <a:gd name="T7" fmla="*/ 3282043 h 3282043"/>
              <a:gd name="T8" fmla="*/ 0 w 3767051"/>
              <a:gd name="T9" fmla="*/ 0 h 32820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67051"/>
              <a:gd name="T16" fmla="*/ 0 h 3282043"/>
              <a:gd name="T17" fmla="*/ 3767051 w 3767051"/>
              <a:gd name="T18" fmla="*/ 3282043 h 32820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8374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67025" y="998538"/>
            <a:ext cx="588327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  <p:sp>
        <p:nvSpPr>
          <p:cNvPr id="37890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pic>
        <p:nvPicPr>
          <p:cNvPr id="37891" name="Picture 4" descr="A cartoon of two people in a field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2238" y="0"/>
            <a:ext cx="2182812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: Rounded Corners 9">
            <a:extLst>
              <a:ext uri="{FF2B5EF4-FFF2-40B4-BE49-F238E27FC236}"/>
            </a:extLst>
          </p:cNvPr>
          <p:cNvSpPr/>
          <p:nvPr/>
        </p:nvSpPr>
        <p:spPr>
          <a:xfrm>
            <a:off x="292100" y="201613"/>
            <a:ext cx="2219325" cy="685800"/>
          </a:xfrm>
          <a:prstGeom prst="roundRect">
            <a:avLst>
              <a:gd name="adj" fmla="val 50000"/>
            </a:avLst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60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Bài 4</a:t>
            </a:r>
            <a:endParaRPr lang="vi-VN" sz="60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3074988" y="1136650"/>
            <a:ext cx="6761162" cy="2501900"/>
            <a:chOff x="2357182" y="2044511"/>
            <a:chExt cx="6691255" cy="2003400"/>
          </a:xfrm>
        </p:grpSpPr>
        <p:sp>
          <p:nvSpPr>
            <p:cNvPr id="11" name="TextBox 10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2357182" y="2044511"/>
              <a:ext cx="6691255" cy="193899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6000" dirty="0">
                  <a:ln w="317500">
                    <a:solidFill>
                      <a:schemeClr val="bg1"/>
                    </a:solidFill>
                  </a:ln>
                  <a:effectLst>
                    <a:outerShdw dist="38100" dir="2700000" algn="tl" rotWithShape="0">
                      <a:prstClr val="black"/>
                    </a:outerShdw>
                  </a:effectLst>
                  <a:latin typeface="iCiel Soup of Justice" pitchFamily="2" charset="-93"/>
                  <a:cs typeface="+mn-cs"/>
                </a:rPr>
                <a:t>ÔN TẬP </a:t>
              </a:r>
              <a:r>
                <a:rPr lang="en-GB" sz="6000" dirty="0" err="1">
                  <a:ln w="317500">
                    <a:solidFill>
                      <a:schemeClr val="bg1"/>
                    </a:solidFill>
                  </a:ln>
                  <a:effectLst>
                    <a:outerShdw dist="38100" dir="2700000" algn="tl" rotWithShape="0">
                      <a:prstClr val="black"/>
                    </a:outerShdw>
                  </a:effectLst>
                  <a:latin typeface="iCiel Soup of Justice" pitchFamily="2" charset="-93"/>
                  <a:cs typeface="+mn-cs"/>
                </a:rPr>
                <a:t>và</a:t>
              </a:r>
              <a:r>
                <a:rPr lang="en-GB" sz="6000" dirty="0">
                  <a:ln w="317500">
                    <a:solidFill>
                      <a:schemeClr val="bg1"/>
                    </a:solidFill>
                  </a:ln>
                  <a:effectLst>
                    <a:outerShdw dist="38100" dir="2700000" algn="tl" rotWithShape="0">
                      <a:prstClr val="black"/>
                    </a:outerShdw>
                  </a:effectLst>
                  <a:latin typeface="iCiel Soup of Justice" pitchFamily="2" charset="-93"/>
                  <a:cs typeface="+mn-cs"/>
                </a:rPr>
                <a:t> </a:t>
              </a:r>
              <a:r>
                <a:rPr lang="en-GB" sz="6000" dirty="0" err="1">
                  <a:ln w="317500">
                    <a:solidFill>
                      <a:schemeClr val="bg1"/>
                    </a:solidFill>
                  </a:ln>
                  <a:effectLst>
                    <a:outerShdw dist="38100" dir="2700000" algn="tl" rotWithShape="0">
                      <a:prstClr val="black"/>
                    </a:outerShdw>
                  </a:effectLst>
                  <a:latin typeface="iCiel Soup of Justice" pitchFamily="2" charset="-93"/>
                  <a:cs typeface="+mn-cs"/>
                </a:rPr>
                <a:t>bổ</a:t>
              </a:r>
              <a:r>
                <a:rPr lang="en-GB" sz="6000" dirty="0">
                  <a:ln w="317500">
                    <a:solidFill>
                      <a:schemeClr val="bg1"/>
                    </a:solidFill>
                  </a:ln>
                  <a:effectLst>
                    <a:outerShdw dist="38100" dir="2700000" algn="tl" rotWithShape="0">
                      <a:prstClr val="black"/>
                    </a:outerShdw>
                  </a:effectLst>
                  <a:latin typeface="iCiel Soup of Justice" pitchFamily="2" charset="-93"/>
                  <a:cs typeface="+mn-cs"/>
                </a:rPr>
                <a:t> sung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6000" dirty="0" err="1">
                  <a:ln w="317500">
                    <a:solidFill>
                      <a:schemeClr val="bg1"/>
                    </a:solidFill>
                  </a:ln>
                  <a:effectLst>
                    <a:outerShdw dist="38100" dir="2700000" algn="tl" rotWithShape="0">
                      <a:prstClr val="black"/>
                    </a:outerShdw>
                  </a:effectLst>
                  <a:latin typeface="iCiel Soup of Justice" pitchFamily="2" charset="-93"/>
                  <a:cs typeface="+mn-cs"/>
                </a:rPr>
                <a:t>Về</a:t>
              </a:r>
              <a:r>
                <a:rPr lang="en-GB" sz="6000" dirty="0">
                  <a:ln w="317500">
                    <a:solidFill>
                      <a:schemeClr val="bg1"/>
                    </a:solidFill>
                  </a:ln>
                  <a:effectLst>
                    <a:outerShdw dist="38100" dir="2700000" algn="tl" rotWithShape="0">
                      <a:prstClr val="black"/>
                    </a:outerShdw>
                  </a:effectLst>
                  <a:latin typeface="iCiel Soup of Justice" pitchFamily="2" charset="-93"/>
                  <a:cs typeface="+mn-cs"/>
                </a:rPr>
                <a:t> </a:t>
              </a:r>
              <a:r>
                <a:rPr lang="en-GB" sz="6000" dirty="0" err="1">
                  <a:ln w="317500">
                    <a:solidFill>
                      <a:schemeClr val="bg1"/>
                    </a:solidFill>
                  </a:ln>
                  <a:effectLst>
                    <a:outerShdw dist="38100" dir="2700000" algn="tl" rotWithShape="0">
                      <a:prstClr val="black"/>
                    </a:outerShdw>
                  </a:effectLst>
                  <a:latin typeface="iCiel Soup of Justice" pitchFamily="2" charset="-93"/>
                  <a:cs typeface="+mn-cs"/>
                </a:rPr>
                <a:t>phân</a:t>
              </a:r>
              <a:r>
                <a:rPr lang="en-GB" sz="6000" dirty="0">
                  <a:ln w="317500">
                    <a:solidFill>
                      <a:schemeClr val="bg1"/>
                    </a:solidFill>
                  </a:ln>
                  <a:effectLst>
                    <a:outerShdw dist="38100" dir="2700000" algn="tl" rotWithShape="0">
                      <a:prstClr val="black"/>
                    </a:outerShdw>
                  </a:effectLst>
                  <a:latin typeface="iCiel Soup of Justice" pitchFamily="2" charset="-93"/>
                  <a:cs typeface="+mn-cs"/>
                </a:rPr>
                <a:t> </a:t>
              </a:r>
              <a:r>
                <a:rPr lang="en-GB" sz="6000" dirty="0" err="1">
                  <a:ln w="317500">
                    <a:solidFill>
                      <a:schemeClr val="bg1"/>
                    </a:solidFill>
                  </a:ln>
                  <a:effectLst>
                    <a:outerShdw dist="38100" dir="2700000" algn="tl" rotWithShape="0">
                      <a:prstClr val="black"/>
                    </a:outerShdw>
                  </a:effectLst>
                  <a:latin typeface="iCiel Soup of Justice" pitchFamily="2" charset="-93"/>
                  <a:cs typeface="+mn-cs"/>
                </a:rPr>
                <a:t>số</a:t>
              </a:r>
              <a:endParaRPr lang="vi-VN" sz="6000" dirty="0">
                <a:ln w="317500">
                  <a:solidFill>
                    <a:schemeClr val="bg1"/>
                  </a:solidFill>
                </a:ln>
                <a:effectLst>
                  <a:outerShdw dist="38100" dir="2700000" algn="tl" rotWithShape="0">
                    <a:prstClr val="black"/>
                  </a:outerShdw>
                </a:effectLst>
                <a:latin typeface="iCiel Soup of Justice" pitchFamily="2" charset="-93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/>
              </a:extLst>
            </p:cNvPr>
            <p:cNvSpPr txBox="1"/>
            <p:nvPr/>
          </p:nvSpPr>
          <p:spPr>
            <a:xfrm>
              <a:off x="2357182" y="2108919"/>
              <a:ext cx="6530954" cy="193899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6000" dirty="0">
                  <a:gradFill>
                    <a:gsLst>
                      <a:gs pos="0">
                        <a:srgbClr val="FFC000"/>
                      </a:gs>
                      <a:gs pos="74000">
                        <a:srgbClr val="00B050"/>
                      </a:gs>
                      <a:gs pos="98000">
                        <a:srgbClr val="FF0000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latin typeface="iCiel Soup of Justice" pitchFamily="2" charset="-93"/>
                  <a:cs typeface="+mn-cs"/>
                </a:rPr>
                <a:t>ÔN TẬP </a:t>
              </a:r>
              <a:r>
                <a:rPr lang="en-GB" sz="6000" dirty="0" err="1">
                  <a:gradFill>
                    <a:gsLst>
                      <a:gs pos="0">
                        <a:srgbClr val="FFC000"/>
                      </a:gs>
                      <a:gs pos="74000">
                        <a:srgbClr val="00B050"/>
                      </a:gs>
                      <a:gs pos="98000">
                        <a:srgbClr val="FF0000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latin typeface="iCiel Soup of Justice" pitchFamily="2" charset="-93"/>
                  <a:cs typeface="+mn-cs"/>
                </a:rPr>
                <a:t>và</a:t>
              </a:r>
              <a:r>
                <a:rPr lang="en-GB" sz="6000" dirty="0">
                  <a:gradFill>
                    <a:gsLst>
                      <a:gs pos="0">
                        <a:srgbClr val="FFC000"/>
                      </a:gs>
                      <a:gs pos="74000">
                        <a:srgbClr val="00B050"/>
                      </a:gs>
                      <a:gs pos="98000">
                        <a:srgbClr val="FF0000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latin typeface="iCiel Soup of Justice" pitchFamily="2" charset="-93"/>
                  <a:cs typeface="+mn-cs"/>
                </a:rPr>
                <a:t> </a:t>
              </a:r>
              <a:r>
                <a:rPr lang="en-GB" sz="6000" dirty="0" err="1">
                  <a:gradFill>
                    <a:gsLst>
                      <a:gs pos="0">
                        <a:srgbClr val="FFC000"/>
                      </a:gs>
                      <a:gs pos="74000">
                        <a:srgbClr val="00B050"/>
                      </a:gs>
                      <a:gs pos="98000">
                        <a:srgbClr val="FF0000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latin typeface="iCiel Soup of Justice" pitchFamily="2" charset="-93"/>
                  <a:cs typeface="+mn-cs"/>
                </a:rPr>
                <a:t>bổ</a:t>
              </a:r>
              <a:r>
                <a:rPr lang="en-GB" sz="6000" dirty="0">
                  <a:gradFill>
                    <a:gsLst>
                      <a:gs pos="0">
                        <a:srgbClr val="FFC000"/>
                      </a:gs>
                      <a:gs pos="74000">
                        <a:srgbClr val="00B050"/>
                      </a:gs>
                      <a:gs pos="98000">
                        <a:srgbClr val="FF0000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latin typeface="iCiel Soup of Justice" pitchFamily="2" charset="-93"/>
                  <a:cs typeface="+mn-cs"/>
                </a:rPr>
                <a:t> sung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6000" dirty="0" err="1">
                  <a:gradFill>
                    <a:gsLst>
                      <a:gs pos="0">
                        <a:srgbClr val="FFC000"/>
                      </a:gs>
                      <a:gs pos="74000">
                        <a:srgbClr val="00B050"/>
                      </a:gs>
                      <a:gs pos="98000">
                        <a:srgbClr val="FF0000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latin typeface="iCiel Soup of Justice" pitchFamily="2" charset="-93"/>
                  <a:cs typeface="+mn-cs"/>
                </a:rPr>
                <a:t>Về</a:t>
              </a:r>
              <a:r>
                <a:rPr lang="en-GB" sz="6000" dirty="0">
                  <a:gradFill>
                    <a:gsLst>
                      <a:gs pos="0">
                        <a:srgbClr val="FFC000"/>
                      </a:gs>
                      <a:gs pos="74000">
                        <a:srgbClr val="00B050"/>
                      </a:gs>
                      <a:gs pos="98000">
                        <a:srgbClr val="FF0000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latin typeface="iCiel Soup of Justice" pitchFamily="2" charset="-93"/>
                  <a:cs typeface="+mn-cs"/>
                </a:rPr>
                <a:t> </a:t>
              </a:r>
              <a:r>
                <a:rPr lang="en-GB" sz="6000" dirty="0" err="1">
                  <a:gradFill>
                    <a:gsLst>
                      <a:gs pos="0">
                        <a:srgbClr val="FFC000"/>
                      </a:gs>
                      <a:gs pos="74000">
                        <a:srgbClr val="00B050"/>
                      </a:gs>
                      <a:gs pos="98000">
                        <a:srgbClr val="FF0000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latin typeface="iCiel Soup of Justice" pitchFamily="2" charset="-93"/>
                  <a:cs typeface="+mn-cs"/>
                </a:rPr>
                <a:t>phân</a:t>
              </a:r>
              <a:r>
                <a:rPr lang="en-GB" sz="6000" dirty="0">
                  <a:gradFill>
                    <a:gsLst>
                      <a:gs pos="0">
                        <a:srgbClr val="FFC000"/>
                      </a:gs>
                      <a:gs pos="74000">
                        <a:srgbClr val="00B050"/>
                      </a:gs>
                      <a:gs pos="98000">
                        <a:srgbClr val="FF0000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latin typeface="iCiel Soup of Justice" pitchFamily="2" charset="-93"/>
                  <a:cs typeface="+mn-cs"/>
                </a:rPr>
                <a:t> </a:t>
              </a:r>
              <a:r>
                <a:rPr lang="en-GB" sz="6000" dirty="0" err="1">
                  <a:gradFill>
                    <a:gsLst>
                      <a:gs pos="0">
                        <a:srgbClr val="FFC000"/>
                      </a:gs>
                      <a:gs pos="74000">
                        <a:srgbClr val="00B050"/>
                      </a:gs>
                      <a:gs pos="98000">
                        <a:srgbClr val="FF0000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latin typeface="iCiel Soup of Justice" pitchFamily="2" charset="-93"/>
                  <a:cs typeface="+mn-cs"/>
                </a:rPr>
                <a:t>số</a:t>
              </a:r>
              <a:endParaRPr lang="vi-VN" sz="6000" dirty="0">
                <a:gradFill>
                  <a:gsLst>
                    <a:gs pos="0">
                      <a:srgbClr val="FFC000"/>
                    </a:gs>
                    <a:gs pos="74000">
                      <a:srgbClr val="00B050"/>
                    </a:gs>
                    <a:gs pos="98000">
                      <a:srgbClr val="FF000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iCiel Soup of Justice" pitchFamily="2" charset="-93"/>
                <a:cs typeface="+mn-cs"/>
              </a:endParaRPr>
            </a:p>
          </p:txBody>
        </p: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608513" y="3808413"/>
            <a:ext cx="342106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200" b="1">
                <a:latin typeface="Times New Roman" pitchFamily="18" charset="0"/>
                <a:cs typeface="Times New Roman" pitchFamily="18" charset="0"/>
              </a:rPr>
              <a:t>TUẦN 2:(Tiết 1)</a:t>
            </a:r>
            <a:endParaRPr lang="vi-VN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6" name="Text Box 11"/>
          <p:cNvSpPr txBox="1">
            <a:spLocks noChangeArrowheads="1"/>
          </p:cNvSpPr>
          <p:nvPr/>
        </p:nvSpPr>
        <p:spPr bwMode="auto">
          <a:xfrm>
            <a:off x="2827338" y="4778375"/>
            <a:ext cx="81724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>
                <a:solidFill>
                  <a:srgbClr val="E41C83"/>
                </a:solidFill>
                <a:latin typeface="Times New Roman" pitchFamily="18" charset="0"/>
                <a:cs typeface="Times New Roman" pitchFamily="18" charset="0"/>
              </a:rPr>
              <a:t>Ngô Thị Hồng Huế - Lớp 5A6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>
                <a:latin typeface="Times New Roman" pitchFamily="18" charset="0"/>
                <a:cs typeface="Times New Roman" pitchFamily="18" charset="0"/>
              </a:rPr>
            </a:b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  <p:pic>
        <p:nvPicPr>
          <p:cNvPr id="38915" name="Content Placeholder 4" descr="A grass and wheat in a field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2"/>
          <a:srcRect t="53" r="-2" b="-2"/>
          <a:stretch>
            <a:fillRect/>
          </a:stretch>
        </p:blipFill>
        <p:spPr>
          <a:xfrm>
            <a:off x="-6350" y="0"/>
            <a:ext cx="12198350" cy="6858000"/>
          </a:xfrm>
        </p:spPr>
      </p:pic>
      <p:sp>
        <p:nvSpPr>
          <p:cNvPr id="38916" name="Freeform 18"/>
          <p:cNvSpPr>
            <a:spLocks/>
          </p:cNvSpPr>
          <p:nvPr/>
        </p:nvSpPr>
        <p:spPr bwMode="auto">
          <a:xfrm>
            <a:off x="1444625" y="217488"/>
            <a:ext cx="8220075" cy="4748212"/>
          </a:xfrm>
          <a:custGeom>
            <a:avLst/>
            <a:gdLst>
              <a:gd name="T0" fmla="*/ 0 w 3044185"/>
              <a:gd name="T1" fmla="*/ 0 h 1849342"/>
              <a:gd name="T2" fmla="*/ 3044185 w 3044185"/>
              <a:gd name="T3" fmla="*/ 0 h 1849342"/>
              <a:gd name="T4" fmla="*/ 3044185 w 3044185"/>
              <a:gd name="T5" fmla="*/ 1849342 h 1849342"/>
              <a:gd name="T6" fmla="*/ 0 w 3044185"/>
              <a:gd name="T7" fmla="*/ 1849342 h 1849342"/>
              <a:gd name="T8" fmla="*/ 0 w 3044185"/>
              <a:gd name="T9" fmla="*/ 0 h 18493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44185"/>
              <a:gd name="T16" fmla="*/ 0 h 1849342"/>
              <a:gd name="T17" fmla="*/ 3044185 w 3044185"/>
              <a:gd name="T18" fmla="*/ 1849342 h 18493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7" name="Freeform 9"/>
          <p:cNvSpPr>
            <a:spLocks/>
          </p:cNvSpPr>
          <p:nvPr/>
        </p:nvSpPr>
        <p:spPr bwMode="auto">
          <a:xfrm>
            <a:off x="6991350" y="2459038"/>
            <a:ext cx="5207000" cy="4616450"/>
          </a:xfrm>
          <a:custGeom>
            <a:avLst/>
            <a:gdLst>
              <a:gd name="T0" fmla="*/ 0 w 3767051"/>
              <a:gd name="T1" fmla="*/ 0 h 3282043"/>
              <a:gd name="T2" fmla="*/ 3767050 w 3767051"/>
              <a:gd name="T3" fmla="*/ 0 h 3282043"/>
              <a:gd name="T4" fmla="*/ 3767050 w 3767051"/>
              <a:gd name="T5" fmla="*/ 3282043 h 3282043"/>
              <a:gd name="T6" fmla="*/ 0 w 3767051"/>
              <a:gd name="T7" fmla="*/ 3282043 h 3282043"/>
              <a:gd name="T8" fmla="*/ 0 w 3767051"/>
              <a:gd name="T9" fmla="*/ 0 h 32820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67051"/>
              <a:gd name="T16" fmla="*/ 0 h 3282043"/>
              <a:gd name="T17" fmla="*/ 3767051 w 3767051"/>
              <a:gd name="T18" fmla="*/ 3282043 h 32820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44738" y="1690688"/>
            <a:ext cx="641985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Content Placeholder 4" descr="A grass and wheat in a field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2"/>
          <a:srcRect t="53" r="-2" b="-2"/>
          <a:stretch>
            <a:fillRect/>
          </a:stretch>
        </p:blipFill>
        <p:spPr>
          <a:xfrm>
            <a:off x="-6350" y="0"/>
            <a:ext cx="12198350" cy="6858000"/>
          </a:xfrm>
        </p:spPr>
      </p:pic>
      <p:sp>
        <p:nvSpPr>
          <p:cNvPr id="8" name="Rectangle: Rounded Corners 7">
            <a:extLst>
              <a:ext uri="{FF2B5EF4-FFF2-40B4-BE49-F238E27FC236}"/>
            </a:extLst>
          </p:cNvPr>
          <p:cNvSpPr/>
          <p:nvPr/>
        </p:nvSpPr>
        <p:spPr>
          <a:xfrm>
            <a:off x="274638" y="374650"/>
            <a:ext cx="11622087" cy="6254750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9" name="Oval 8">
            <a:extLst>
              <a:ext uri="{FF2B5EF4-FFF2-40B4-BE49-F238E27FC236}"/>
            </a:extLst>
          </p:cNvPr>
          <p:cNvSpPr/>
          <p:nvPr/>
        </p:nvSpPr>
        <p:spPr>
          <a:xfrm>
            <a:off x="630238" y="512763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200" dirty="0">
                <a:latin typeface="#9Slide03 AmpleSoft Bold" panose="02000000000000000000" pitchFamily="2" charset="-93"/>
              </a:rPr>
              <a:t>1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44638" y="512763"/>
            <a:ext cx="10287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vi-VN" sz="3600" b="1"/>
              <a:t>a) Ghép các thẻ ghi phân số thích hợp với thẻ hình vẽ có số phần đã tô màu tương ứng:</a:t>
            </a:r>
          </a:p>
        </p:txBody>
      </p:sp>
      <p:pic>
        <p:nvPicPr>
          <p:cNvPr id="14" name="Picture 13" descr="A maths and maths numbers and symbols&#10;&#10;Description automatically generated with low confidence"/>
          <p:cNvPicPr>
            <a:picLocks noChangeAspect="1"/>
          </p:cNvPicPr>
          <p:nvPr/>
        </p:nvPicPr>
        <p:blipFill>
          <a:blip r:embed="rId3"/>
          <a:srcRect l="49628" t="36482" r="33524" b="48163"/>
          <a:stretch>
            <a:fillRect/>
          </a:stretch>
        </p:blipFill>
        <p:spPr bwMode="auto">
          <a:xfrm>
            <a:off x="5754688" y="2252663"/>
            <a:ext cx="254952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A maths and maths numbers and symbols&#10;&#10;Description automatically generated with low confidence"/>
          <p:cNvPicPr>
            <a:picLocks noChangeAspect="1"/>
          </p:cNvPicPr>
          <p:nvPr/>
        </p:nvPicPr>
        <p:blipFill>
          <a:blip r:embed="rId3"/>
          <a:srcRect l="17265" t="32478" r="70229" b="48874"/>
          <a:stretch>
            <a:fillRect/>
          </a:stretch>
        </p:blipFill>
        <p:spPr bwMode="auto">
          <a:xfrm>
            <a:off x="858838" y="2087563"/>
            <a:ext cx="16605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A maths and maths numbers and symbols&#10;&#10;Description automatically generated with low confidence"/>
          <p:cNvPicPr>
            <a:picLocks noChangeAspect="1"/>
          </p:cNvPicPr>
          <p:nvPr/>
        </p:nvPicPr>
        <p:blipFill>
          <a:blip r:embed="rId3"/>
          <a:srcRect l="30496" t="28511" r="51074" b="48291"/>
          <a:stretch>
            <a:fillRect/>
          </a:stretch>
        </p:blipFill>
        <p:spPr bwMode="auto">
          <a:xfrm>
            <a:off x="2886075" y="2252663"/>
            <a:ext cx="1965325" cy="152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17" descr="A maths and maths numbers and symbols&#10;&#10;Description automatically generated with low confidence"/>
          <p:cNvPicPr>
            <a:picLocks noChangeAspect="1"/>
          </p:cNvPicPr>
          <p:nvPr/>
        </p:nvPicPr>
        <p:blipFill>
          <a:blip r:embed="rId3"/>
          <a:srcRect l="69025" t="22746" r="12547" b="49207"/>
          <a:stretch>
            <a:fillRect/>
          </a:stretch>
        </p:blipFill>
        <p:spPr bwMode="auto">
          <a:xfrm>
            <a:off x="8845550" y="1808163"/>
            <a:ext cx="2001838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A maths and maths numbers and symbols&#10;&#10;Description automatically generated with low confidence"/>
          <p:cNvPicPr>
            <a:picLocks noChangeAspect="1"/>
          </p:cNvPicPr>
          <p:nvPr/>
        </p:nvPicPr>
        <p:blipFill>
          <a:blip r:embed="rId3"/>
          <a:srcRect l="27007" t="52351" r="28236" b="31375"/>
          <a:stretch>
            <a:fillRect/>
          </a:stretch>
        </p:blipFill>
        <p:spPr bwMode="auto">
          <a:xfrm>
            <a:off x="3506788" y="3778250"/>
            <a:ext cx="5359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A maths and maths numbers and symbols&#10;&#10;Description automatically generated with low confidence"/>
          <p:cNvPicPr>
            <a:picLocks noChangeAspect="1"/>
          </p:cNvPicPr>
          <p:nvPr/>
        </p:nvPicPr>
        <p:blipFill>
          <a:blip r:embed="rId3"/>
          <a:srcRect l="17398" t="68623" r="49036" b="8397"/>
          <a:stretch>
            <a:fillRect/>
          </a:stretch>
        </p:blipFill>
        <p:spPr bwMode="auto">
          <a:xfrm>
            <a:off x="1087438" y="5121275"/>
            <a:ext cx="3209925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A maths and maths numbers and symbols&#10;&#10;Description automatically generated with low confidence"/>
          <p:cNvPicPr>
            <a:picLocks noChangeAspect="1"/>
          </p:cNvPicPr>
          <p:nvPr/>
        </p:nvPicPr>
        <p:blipFill>
          <a:blip r:embed="rId3"/>
          <a:srcRect l="59142" t="69193" r="11870" b="8388"/>
          <a:stretch>
            <a:fillRect/>
          </a:stretch>
        </p:blipFill>
        <p:spPr bwMode="auto">
          <a:xfrm>
            <a:off x="7310438" y="5070475"/>
            <a:ext cx="3068637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Content Placeholder 4" descr="A grass and wheat in a field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2"/>
          <a:srcRect t="53" r="-2" b="-2"/>
          <a:stretch>
            <a:fillRect/>
          </a:stretch>
        </p:blipFill>
        <p:spPr>
          <a:xfrm>
            <a:off x="-6350" y="0"/>
            <a:ext cx="12198350" cy="6858000"/>
          </a:xfrm>
        </p:spPr>
      </p:pic>
      <p:sp>
        <p:nvSpPr>
          <p:cNvPr id="8" name="Rectangle: Rounded Corners 7">
            <a:extLst>
              <a:ext uri="{FF2B5EF4-FFF2-40B4-BE49-F238E27FC236}"/>
            </a:extLst>
          </p:cNvPr>
          <p:cNvSpPr/>
          <p:nvPr/>
        </p:nvSpPr>
        <p:spPr>
          <a:xfrm>
            <a:off x="274638" y="374650"/>
            <a:ext cx="11622087" cy="6254750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9" name="Oval 8">
            <a:extLst>
              <a:ext uri="{FF2B5EF4-FFF2-40B4-BE49-F238E27FC236}"/>
            </a:extLst>
          </p:cNvPr>
          <p:cNvSpPr/>
          <p:nvPr/>
        </p:nvSpPr>
        <p:spPr>
          <a:xfrm>
            <a:off x="630238" y="512763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200" dirty="0">
                <a:latin typeface="#9Slide03 AmpleSoft Bold" panose="02000000000000000000" pitchFamily="2" charset="-93"/>
              </a:rPr>
              <a:t>1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44638" y="-100013"/>
            <a:ext cx="10287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3600" b="1"/>
          </a:p>
          <a:p>
            <a:r>
              <a:rPr lang="vi-VN" sz="3600" b="1"/>
              <a:t>b) Đọc các phân số ở câu a và nêu tử số, mẫu số của mỗi phân số đó.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Content Placeholder 4" descr="A grass and wheat in a field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2"/>
          <a:srcRect t="53" r="-2" b="-2"/>
          <a:stretch>
            <a:fillRect/>
          </a:stretch>
        </p:blipFill>
        <p:spPr>
          <a:xfrm>
            <a:off x="-6350" y="0"/>
            <a:ext cx="12198350" cy="6858000"/>
          </a:xfrm>
        </p:spPr>
      </p:pic>
      <p:sp>
        <p:nvSpPr>
          <p:cNvPr id="8" name="Rectangle: Rounded Corners 7">
            <a:extLst>
              <a:ext uri="{FF2B5EF4-FFF2-40B4-BE49-F238E27FC236}"/>
            </a:extLst>
          </p:cNvPr>
          <p:cNvSpPr/>
          <p:nvPr/>
        </p:nvSpPr>
        <p:spPr>
          <a:xfrm>
            <a:off x="274638" y="374650"/>
            <a:ext cx="11622087" cy="6254750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9" name="Oval 8">
            <a:extLst>
              <a:ext uri="{FF2B5EF4-FFF2-40B4-BE49-F238E27FC236}"/>
            </a:extLst>
          </p:cNvPr>
          <p:cNvSpPr/>
          <p:nvPr/>
        </p:nvSpPr>
        <p:spPr>
          <a:xfrm>
            <a:off x="630238" y="512763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200" dirty="0">
                <a:latin typeface="#9Slide03 AmpleSoft Bold" panose="02000000000000000000" pitchFamily="2" charset="-93"/>
              </a:rPr>
              <a:t>1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41988" name="TextBox 10"/>
          <p:cNvSpPr txBox="1">
            <a:spLocks noChangeArrowheads="1"/>
          </p:cNvSpPr>
          <p:nvPr/>
        </p:nvSpPr>
        <p:spPr bwMode="auto">
          <a:xfrm>
            <a:off x="1544638" y="-100013"/>
            <a:ext cx="10287000" cy="156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4800" b="1"/>
          </a:p>
          <a:p>
            <a:r>
              <a:rPr lang="en-GB" sz="4800" b="1">
                <a:latin typeface="Aptos"/>
              </a:rPr>
              <a:t>Đáp án:</a:t>
            </a:r>
            <a:endParaRPr lang="vi-VN" sz="4800" b="1"/>
          </a:p>
        </p:txBody>
      </p:sp>
      <p:pic>
        <p:nvPicPr>
          <p:cNvPr id="41989" name="Picture 1" descr="A maths and maths numbers and symbols&#10;&#10;Description automatically generated with low confidence"/>
          <p:cNvPicPr>
            <a:picLocks noChangeAspect="1"/>
          </p:cNvPicPr>
          <p:nvPr/>
        </p:nvPicPr>
        <p:blipFill>
          <a:blip r:embed="rId3"/>
          <a:srcRect l="49628" t="36482" r="33524" b="48163"/>
          <a:stretch>
            <a:fillRect/>
          </a:stretch>
        </p:blipFill>
        <p:spPr bwMode="auto">
          <a:xfrm>
            <a:off x="5626100" y="1871663"/>
            <a:ext cx="2551113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2" descr="A maths and maths numbers and symbols&#10;&#10;Description automatically generated with low confidence"/>
          <p:cNvPicPr>
            <a:picLocks noChangeAspect="1"/>
          </p:cNvPicPr>
          <p:nvPr/>
        </p:nvPicPr>
        <p:blipFill>
          <a:blip r:embed="rId3"/>
          <a:srcRect l="17265" t="32478" r="70229" b="48874"/>
          <a:stretch>
            <a:fillRect/>
          </a:stretch>
        </p:blipFill>
        <p:spPr bwMode="auto">
          <a:xfrm>
            <a:off x="731838" y="1704975"/>
            <a:ext cx="1658937" cy="15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4" descr="A maths and maths numbers and symbols&#10;&#10;Description automatically generated with low confidence"/>
          <p:cNvPicPr>
            <a:picLocks noChangeAspect="1"/>
          </p:cNvPicPr>
          <p:nvPr/>
        </p:nvPicPr>
        <p:blipFill>
          <a:blip r:embed="rId3"/>
          <a:srcRect l="30496" t="28511" r="51074" b="48291"/>
          <a:stretch>
            <a:fillRect/>
          </a:stretch>
        </p:blipFill>
        <p:spPr bwMode="auto">
          <a:xfrm>
            <a:off x="2757488" y="1871663"/>
            <a:ext cx="19653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5" descr="A maths and maths numbers and symbols&#10;&#10;Description automatically generated with low confidence"/>
          <p:cNvPicPr>
            <a:picLocks noChangeAspect="1"/>
          </p:cNvPicPr>
          <p:nvPr/>
        </p:nvPicPr>
        <p:blipFill>
          <a:blip r:embed="rId3"/>
          <a:srcRect l="69025" t="22746" r="12547" b="49207"/>
          <a:stretch>
            <a:fillRect/>
          </a:stretch>
        </p:blipFill>
        <p:spPr bwMode="auto">
          <a:xfrm>
            <a:off x="8716963" y="1427163"/>
            <a:ext cx="2001837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6" descr="A maths and maths numbers and symbols&#10;&#10;Description automatically generated with low confidence"/>
          <p:cNvPicPr>
            <a:picLocks noChangeAspect="1"/>
          </p:cNvPicPr>
          <p:nvPr/>
        </p:nvPicPr>
        <p:blipFill>
          <a:blip r:embed="rId3"/>
          <a:srcRect l="27007" t="52351" r="28236" b="31375"/>
          <a:stretch>
            <a:fillRect/>
          </a:stretch>
        </p:blipFill>
        <p:spPr bwMode="auto">
          <a:xfrm>
            <a:off x="3413125" y="3673475"/>
            <a:ext cx="5359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4" name="Picture 9" descr="A maths and maths numbers and symbols&#10;&#10;Description automatically generated with low confidence"/>
          <p:cNvPicPr>
            <a:picLocks noChangeAspect="1"/>
          </p:cNvPicPr>
          <p:nvPr/>
        </p:nvPicPr>
        <p:blipFill>
          <a:blip r:embed="rId3"/>
          <a:srcRect l="17398" t="68623" r="49036" b="8397"/>
          <a:stretch>
            <a:fillRect/>
          </a:stretch>
        </p:blipFill>
        <p:spPr bwMode="auto">
          <a:xfrm>
            <a:off x="960438" y="5170488"/>
            <a:ext cx="320992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5" name="Picture 11" descr="A maths and maths numbers and symbols&#10;&#10;Description automatically generated with low confidence"/>
          <p:cNvPicPr>
            <a:picLocks noChangeAspect="1"/>
          </p:cNvPicPr>
          <p:nvPr/>
        </p:nvPicPr>
        <p:blipFill>
          <a:blip r:embed="rId3"/>
          <a:srcRect l="59142" t="69193" r="11870" b="8388"/>
          <a:stretch>
            <a:fillRect/>
          </a:stretch>
        </p:blipFill>
        <p:spPr bwMode="auto">
          <a:xfrm>
            <a:off x="8021638" y="5060950"/>
            <a:ext cx="3070225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Connector: Curved 13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1736725" y="3217863"/>
            <a:ext cx="2713038" cy="547687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4449763" y="3287713"/>
            <a:ext cx="1814512" cy="511175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Curved 25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rot="10800000" flipV="1">
            <a:off x="3813175" y="3178175"/>
            <a:ext cx="2884488" cy="747713"/>
          </a:xfrm>
          <a:prstGeom prst="curvedConnector3">
            <a:avLst>
              <a:gd name="adj1" fmla="val 81385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Curved 28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rot="10800000" flipV="1">
            <a:off x="4017963" y="4800600"/>
            <a:ext cx="4340225" cy="1379538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Curved 30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rot="10800000" flipV="1">
            <a:off x="7531100" y="2795588"/>
            <a:ext cx="1241425" cy="1008062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Curved 32">
            <a:extLst>
              <a:ext uri="{FF2B5EF4-FFF2-40B4-BE49-F238E27FC236}"/>
            </a:extLst>
          </p:cNvPr>
          <p:cNvCxnSpPr>
            <a:cxnSpLocks/>
            <a:stCxn id="12" idx="1"/>
          </p:cNvCxnSpPr>
          <p:nvPr/>
        </p:nvCxnSpPr>
        <p:spPr>
          <a:xfrm rot="10800000">
            <a:off x="5734050" y="4789488"/>
            <a:ext cx="2287588" cy="1003300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002" name="TextBox 34"/>
          <p:cNvSpPr txBox="1">
            <a:spLocks noChangeArrowheads="1"/>
          </p:cNvSpPr>
          <p:nvPr/>
        </p:nvSpPr>
        <p:spPr bwMode="auto">
          <a:xfrm>
            <a:off x="371475" y="1404938"/>
            <a:ext cx="1685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 b="1">
                <a:latin typeface="Aptos"/>
              </a:rPr>
              <a:t>a)</a:t>
            </a:r>
            <a:endParaRPr lang="vi-VN" sz="3600" b="1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Content Placeholder 4" descr="A grass and wheat in a field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2"/>
          <a:srcRect t="53" r="-2" b="-2"/>
          <a:stretch>
            <a:fillRect/>
          </a:stretch>
        </p:blipFill>
        <p:spPr>
          <a:xfrm>
            <a:off x="-6350" y="0"/>
            <a:ext cx="12198350" cy="6858000"/>
          </a:xfrm>
        </p:spPr>
      </p:pic>
      <p:sp>
        <p:nvSpPr>
          <p:cNvPr id="8" name="Rectangle: Rounded Corners 7">
            <a:extLst>
              <a:ext uri="{FF2B5EF4-FFF2-40B4-BE49-F238E27FC236}"/>
            </a:extLst>
          </p:cNvPr>
          <p:cNvSpPr/>
          <p:nvPr/>
        </p:nvSpPr>
        <p:spPr>
          <a:xfrm>
            <a:off x="274638" y="374650"/>
            <a:ext cx="11622087" cy="6254750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9" name="Oval 8">
            <a:extLst>
              <a:ext uri="{FF2B5EF4-FFF2-40B4-BE49-F238E27FC236}"/>
            </a:extLst>
          </p:cNvPr>
          <p:cNvSpPr/>
          <p:nvPr/>
        </p:nvSpPr>
        <p:spPr>
          <a:xfrm>
            <a:off x="630238" y="512763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200" dirty="0">
                <a:latin typeface="#9Slide03 AmpleSoft Bold" panose="02000000000000000000" pitchFamily="2" charset="-93"/>
              </a:rPr>
              <a:t>1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43012" name="TextBox 10"/>
          <p:cNvSpPr txBox="1">
            <a:spLocks noChangeArrowheads="1"/>
          </p:cNvSpPr>
          <p:nvPr/>
        </p:nvSpPr>
        <p:spPr bwMode="auto">
          <a:xfrm>
            <a:off x="1544638" y="-100013"/>
            <a:ext cx="10287000" cy="156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4800" b="1"/>
          </a:p>
          <a:p>
            <a:r>
              <a:rPr lang="en-GB" sz="4800" b="1">
                <a:latin typeface="Aptos"/>
              </a:rPr>
              <a:t>Đáp án:</a:t>
            </a:r>
            <a:endParaRPr lang="vi-VN" sz="4800" b="1"/>
          </a:p>
        </p:txBody>
      </p:sp>
      <p:sp>
        <p:nvSpPr>
          <p:cNvPr id="43013" name="TextBox 34"/>
          <p:cNvSpPr txBox="1">
            <a:spLocks noChangeArrowheads="1"/>
          </p:cNvSpPr>
          <p:nvPr/>
        </p:nvSpPr>
        <p:spPr bwMode="auto">
          <a:xfrm>
            <a:off x="371475" y="1404938"/>
            <a:ext cx="1685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 b="1">
                <a:latin typeface="Aptos"/>
              </a:rPr>
              <a:t>b)</a:t>
            </a:r>
            <a:endParaRPr lang="vi-VN" sz="3600" b="1"/>
          </a:p>
        </p:txBody>
      </p:sp>
      <p:sp>
        <p:nvSpPr>
          <p:cNvPr id="15" name="TextBox 14">
            <a:extLst>
              <a:ext uri="{FF2B5EF4-FFF2-40B4-BE49-F238E27FC236}"/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214619" y="1801358"/>
            <a:ext cx="10453125" cy="888961"/>
          </a:xfrm>
          <a:prstGeom prst="rect">
            <a:avLst/>
          </a:prstGeom>
          <a:blipFill>
            <a:blip r:embed="rId3"/>
            <a:stretch>
              <a:fillRect b="-1370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16" name="TextBox 15">
            <a:extLst>
              <a:ext uri="{FF2B5EF4-FFF2-40B4-BE49-F238E27FC236}"/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214619" y="2715767"/>
            <a:ext cx="10453125" cy="892745"/>
          </a:xfrm>
          <a:prstGeom prst="rect">
            <a:avLst/>
          </a:prstGeom>
          <a:blipFill>
            <a:blip r:embed="rId4"/>
            <a:stretch>
              <a:fillRect b="-7483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17" name="TextBox 16">
            <a:extLst>
              <a:ext uri="{FF2B5EF4-FFF2-40B4-BE49-F238E27FC236}"/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214619" y="2719335"/>
            <a:ext cx="10453125" cy="892745"/>
          </a:xfrm>
          <a:prstGeom prst="rect">
            <a:avLst/>
          </a:prstGeom>
          <a:blipFill>
            <a:blip r:embed="rId5"/>
            <a:stretch>
              <a:fillRect b="-7483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19" name="TextBox 18">
            <a:extLst>
              <a:ext uri="{FF2B5EF4-FFF2-40B4-BE49-F238E27FC236}"/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214619" y="3709164"/>
            <a:ext cx="7959852" cy="890437"/>
          </a:xfrm>
          <a:prstGeom prst="rect">
            <a:avLst/>
          </a:prstGeom>
          <a:blipFill>
            <a:blip r:embed="rId6"/>
            <a:stretch>
              <a:fillRect b="-2721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20" name="TextBox 19">
            <a:extLst>
              <a:ext uri="{FF2B5EF4-FFF2-40B4-BE49-F238E27FC236}"/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214619" y="4797290"/>
            <a:ext cx="7959852" cy="889924"/>
          </a:xfrm>
          <a:prstGeom prst="rect">
            <a:avLst/>
          </a:prstGeom>
          <a:blipFill>
            <a:blip r:embed="rId7"/>
            <a:stretch>
              <a:fillRect b="-8219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>
                <a:noFill/>
                <a:latin typeface="+mn-lt"/>
                <a:cs typeface="+mn-cs"/>
              </a:rPr>
              <a:t> 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Content Placeholder 4" descr="A grass and wheat in a field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>
          <a:blip r:embed="rId2"/>
          <a:srcRect t="53" r="-2" b="-2"/>
          <a:stretch>
            <a:fillRect/>
          </a:stretch>
        </p:blipFill>
        <p:spPr>
          <a:xfrm>
            <a:off x="-6350" y="0"/>
            <a:ext cx="12198350" cy="6858000"/>
          </a:xfrm>
        </p:spPr>
      </p:pic>
      <p:sp>
        <p:nvSpPr>
          <p:cNvPr id="8" name="Rectangle: Rounded Corners 7">
            <a:extLst>
              <a:ext uri="{FF2B5EF4-FFF2-40B4-BE49-F238E27FC236}"/>
            </a:extLst>
          </p:cNvPr>
          <p:cNvSpPr/>
          <p:nvPr/>
        </p:nvSpPr>
        <p:spPr>
          <a:xfrm>
            <a:off x="274638" y="374650"/>
            <a:ext cx="11622087" cy="6254750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9" name="Oval 8">
            <a:extLst>
              <a:ext uri="{FF2B5EF4-FFF2-40B4-BE49-F238E27FC236}"/>
            </a:extLst>
          </p:cNvPr>
          <p:cNvSpPr/>
          <p:nvPr/>
        </p:nvSpPr>
        <p:spPr>
          <a:xfrm>
            <a:off x="630238" y="512763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200" dirty="0">
                <a:latin typeface="#9Slide03 AmpleSoft Bold" panose="02000000000000000000" pitchFamily="2" charset="-93"/>
              </a:rPr>
              <a:t>1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44036" name="TextBox 10"/>
          <p:cNvSpPr txBox="1">
            <a:spLocks noChangeArrowheads="1"/>
          </p:cNvSpPr>
          <p:nvPr/>
        </p:nvSpPr>
        <p:spPr bwMode="auto">
          <a:xfrm>
            <a:off x="1544638" y="-100013"/>
            <a:ext cx="10287000" cy="156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4800" b="1"/>
          </a:p>
          <a:p>
            <a:r>
              <a:rPr lang="en-GB" sz="4800" b="1">
                <a:latin typeface="Aptos"/>
              </a:rPr>
              <a:t>Đáp án:</a:t>
            </a:r>
            <a:endParaRPr lang="vi-VN" sz="4800" b="1"/>
          </a:p>
        </p:txBody>
      </p:sp>
      <p:sp>
        <p:nvSpPr>
          <p:cNvPr id="44037" name="TextBox 34"/>
          <p:cNvSpPr txBox="1">
            <a:spLocks noChangeArrowheads="1"/>
          </p:cNvSpPr>
          <p:nvPr/>
        </p:nvSpPr>
        <p:spPr bwMode="auto">
          <a:xfrm>
            <a:off x="371475" y="1404938"/>
            <a:ext cx="1685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 b="1">
                <a:latin typeface="Aptos"/>
              </a:rPr>
              <a:t>b)</a:t>
            </a:r>
            <a:endParaRPr lang="vi-VN" sz="3600" b="1"/>
          </a:p>
        </p:txBody>
      </p:sp>
      <p:sp>
        <p:nvSpPr>
          <p:cNvPr id="15" name="TextBox 14">
            <a:extLst>
              <a:ext uri="{FF2B5EF4-FFF2-40B4-BE49-F238E27FC236}"/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71855" y="2156316"/>
            <a:ext cx="12064750" cy="981487"/>
          </a:xfrm>
          <a:prstGeom prst="rect">
            <a:avLst/>
          </a:prstGeom>
          <a:blipFill>
            <a:blip r:embed="rId3"/>
            <a:stretch>
              <a:fillRect b="-4969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20" name="TextBox 19">
            <a:extLst>
              <a:ext uri="{FF2B5EF4-FFF2-40B4-BE49-F238E27FC236}"/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00050" y="3825101"/>
            <a:ext cx="11139678" cy="1067152"/>
          </a:xfrm>
          <a:prstGeom prst="rect">
            <a:avLst/>
          </a:prstGeom>
          <a:blipFill>
            <a:blip r:embed="rId4"/>
            <a:stretch>
              <a:fillRect b="-9091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>
                <a:noFill/>
                <a:latin typeface="+mn-lt"/>
                <a:cs typeface="+mn-cs"/>
              </a:rPr>
              <a:t> 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</TotalTime>
  <Words>217</Words>
  <Application>Microsoft Office PowerPoint</Application>
  <PresentationFormat>Custom</PresentationFormat>
  <Paragraphs>63</Paragraphs>
  <Slides>23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Times New Roman</vt:lpstr>
      <vt:lpstr>#9Slide03 AmpleSoft Bold</vt:lpstr>
      <vt:lpstr>Aptos</vt:lpstr>
      <vt:lpstr>Calibri</vt:lpstr>
      <vt:lpstr>Office Theme</vt:lpstr>
      <vt:lpstr>Package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VO THI YEN NHI</dc:creator>
  <cp:lastModifiedBy>Admin</cp:lastModifiedBy>
  <cp:revision>5</cp:revision>
  <dcterms:created xsi:type="dcterms:W3CDTF">2024-08-15T03:29:19Z</dcterms:created>
  <dcterms:modified xsi:type="dcterms:W3CDTF">2024-09-24T14:16:21Z</dcterms:modified>
</cp:coreProperties>
</file>