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7.svg" ContentType="image/svg+xml"/>
  <Override PartName="/ppt/media/image4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9" r:id="rId4"/>
  </p:sldMasterIdLst>
  <p:notesMasterIdLst>
    <p:notesMasterId r:id="rId12"/>
  </p:notesMasterIdLst>
  <p:sldIdLst>
    <p:sldId id="257" r:id="rId5"/>
    <p:sldId id="291" r:id="rId6"/>
    <p:sldId id="261" r:id="rId7"/>
    <p:sldId id="306" r:id="rId8"/>
    <p:sldId id="288" r:id="rId9"/>
    <p:sldId id="307" r:id="rId10"/>
    <p:sldId id="477" r:id="rId11"/>
    <p:sldId id="478" r:id="rId13"/>
    <p:sldId id="479" r:id="rId14"/>
    <p:sldId id="480" r:id="rId15"/>
    <p:sldId id="481" r:id="rId16"/>
    <p:sldId id="483" r:id="rId17"/>
    <p:sldId id="484" r:id="rId18"/>
    <p:sldId id="482" r:id="rId19"/>
    <p:sldId id="485" r:id="rId20"/>
    <p:sldId id="270" r:id="rId21"/>
    <p:sldId id="487" r:id="rId22"/>
    <p:sldId id="488" r:id="rId23"/>
    <p:sldId id="284" r:id="rId24"/>
    <p:sldId id="486" r:id="rId25"/>
    <p:sldId id="489" r:id="rId26"/>
    <p:sldId id="490" r:id="rId27"/>
    <p:sldId id="491" r:id="rId28"/>
    <p:sldId id="492" r:id="rId29"/>
    <p:sldId id="493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03D5E-F93B-40E6-8897-20718282537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2D4D5-9E39-4219-B4FE-319D1C4C0E4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6E753A-03F2-41F4-82C8-8BE9CB0DB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jpe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323849"/>
            <a:ext cx="1133475" cy="113347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tiff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63.xml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39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3" Type="http://schemas.openxmlformats.org/officeDocument/2006/relationships/image" Target="../media/image40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3.xml"/><Relationship Id="rId3" Type="http://schemas.openxmlformats.org/officeDocument/2006/relationships/image" Target="../media/image41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43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3" Type="http://schemas.openxmlformats.org/officeDocument/2006/relationships/image" Target="../media/image44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64.xml"/><Relationship Id="rId11" Type="http://schemas.openxmlformats.org/officeDocument/2006/relationships/image" Target="../media/image22.png"/><Relationship Id="rId10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77.xml"/><Relationship Id="rId11" Type="http://schemas.openxmlformats.org/officeDocument/2006/relationships/image" Target="../media/image53.png"/><Relationship Id="rId10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9.xml"/><Relationship Id="rId3" Type="http://schemas.openxmlformats.org/officeDocument/2006/relationships/image" Target="../media/image54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66.xml"/><Relationship Id="rId11" Type="http://schemas.openxmlformats.org/officeDocument/2006/relationships/image" Target="../media/image25.png"/><Relationship Id="rId10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0.xml"/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7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147394" y="4019550"/>
            <a:ext cx="4548121" cy="283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001" y="2510478"/>
            <a:ext cx="7608467" cy="1329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4485" y="386969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1)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6256" y="1106509"/>
            <a:ext cx="5834378" cy="963251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476749" y="1362075"/>
            <a:ext cx="7524749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nhỏ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may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tai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5620"/>
            <a:ext cx="4476750" cy="5072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476749" y="1362075"/>
            <a:ext cx="7524749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trong bức tranh đi ngủ đúng giờ trước 11h đêm.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1833245"/>
            <a:ext cx="4477385" cy="4422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476749" y="1362075"/>
            <a:ext cx="7524749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nhỏ đang uống cà phê và ăn bánh ngọt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cà phê và ăn bánh ngọt không tốt cho hệ thần kinh 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4525"/>
            <a:ext cx="4361815" cy="4944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038601" y="1676400"/>
            <a:ext cx="8048624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bị tách ra bị các các xa lánh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trải qua tình huống đó em thấy buồn và tủi 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914525"/>
            <a:ext cx="3344680" cy="2914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143376" y="1504950"/>
            <a:ext cx="8048624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đang hát thể hiện rõ cảm xúc vui vẻ.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trải qua những tình huống đó em thấy rất vui vẻ, thoải mái khi được nghỉ ngơi, tham gia các hoạt động vui chơi, văn nghệ.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195"/>
            <a:ext cx="3935095" cy="5043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038601" y="1676400"/>
            <a:ext cx="8048624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bạn  nhỏ đang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cãi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 cãi với bạn khiến em thấy trong lòng mình bực tức và khó chịu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5145"/>
            <a:ext cx="4038600" cy="495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K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ể thêm một số việc làm có lợi và một số việc làm có hại cho các cơ quan thần kinh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vi-VN" sz="4400" i="1" dirty="0">
                <a:solidFill>
                  <a:prstClr val="black"/>
                </a:solidFill>
                <a:cs typeface="Arial" panose="020B0604020202020204" pitchFamily="34" charset="0"/>
              </a:rPr>
              <a:t>Nghỉ ngơi và vui chơi điều độ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i="1" dirty="0">
                <a:solidFill>
                  <a:prstClr val="black"/>
                </a:solidFill>
                <a:cs typeface="Arial" panose="020B0604020202020204" pitchFamily="34" charset="0"/>
              </a:rPr>
              <a:t>      </a:t>
            </a:r>
            <a:r>
              <a:rPr lang="vi-VN" sz="3600" b="1" i="1" dirty="0">
                <a:solidFill>
                  <a:prstClr val="black"/>
                </a:solidFill>
                <a:cs typeface="Arial" panose="020B0604020202020204" pitchFamily="34" charset="0"/>
              </a:rPr>
              <a:t>Không sử dụng các chất kích thích như rượu, bia, thuốc lá,…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6" y="4250827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0550" y="55245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Một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việc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lợi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cơ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quan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kinh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091" t="29953" r="17860" b="4322"/>
          <a:stretch>
            <a:fillRect/>
          </a:stretch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uống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437" y="5624526"/>
            <a:ext cx="11186288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vi-VN" sz="40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</a:t>
            </a:r>
            <a:r>
              <a:rPr lang="vi-VN" sz="40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Sử dụng các chất kích thích như rượu, bia, ma túy,…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</a:t>
            </a:r>
            <a:r>
              <a:rPr lang="vi-VN" sz="44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Vui chơi và vận động quá sức.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6" y="583560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1" y="445847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0550" y="55245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4576" y="866198"/>
            <a:ext cx="72771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nl-NL" sz="3200" b="1" i="1" dirty="0">
                <a:solidFill>
                  <a:srgbClr val="FFFF00"/>
                </a:solidFill>
              </a:rPr>
              <a:t>Những việc làm có lợi cho cơ quan thần kinh sẽ giúp cho hệ thần kinh luôn mạnh khỏe, suy nghĩ tích cực, lạc quan.</a:t>
            </a:r>
            <a:endParaRPr lang="nl-NL" sz="3200" b="1" i="1" dirty="0">
              <a:solidFill>
                <a:srgbClr val="FFFF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nl-NL" sz="3200" b="1" i="1" dirty="0">
                <a:solidFill>
                  <a:srgbClr val="FFFF00"/>
                </a:solidFill>
              </a:rPr>
              <a:t>Nhưng nếu chúng ta không biết cách chăm sóc cơ quan thần kinh dẫn đến nhiều loại bệnh phổ biến như đau đầu, bạn não, đột quỵ…</a:t>
            </a:r>
            <a:endParaRPr lang="nl-NL" sz="3200" b="1" i="1" dirty="0">
              <a:solidFill>
                <a:srgbClr val="FFFF00"/>
              </a:solidFill>
            </a:endParaRPr>
          </a:p>
          <a:p>
            <a:pPr lvl="0" algn="just"/>
            <a:r>
              <a:rPr lang="en-US" sz="3200" b="1" i="1" dirty="0" err="1">
                <a:solidFill>
                  <a:srgbClr val="FFFF00"/>
                </a:solidFill>
              </a:rPr>
              <a:t>Vì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thế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chúng</a:t>
            </a:r>
            <a:r>
              <a:rPr lang="en-US" sz="3200" b="1" i="1" dirty="0">
                <a:solidFill>
                  <a:srgbClr val="FFFF00"/>
                </a:solidFill>
              </a:rPr>
              <a:t> ta </a:t>
            </a:r>
            <a:r>
              <a:rPr lang="en-US" sz="3200" b="1" i="1" dirty="0" err="1">
                <a:solidFill>
                  <a:srgbClr val="FFFF00"/>
                </a:solidFill>
              </a:rPr>
              <a:t>cần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tránh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những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việc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làm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ảnh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hưởng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đến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sức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khỏe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của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các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cơ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quan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thần</a:t>
            </a:r>
            <a:r>
              <a:rPr lang="en-US" sz="3200" b="1" i="1" dirty="0">
                <a:solidFill>
                  <a:srgbClr val="FFFF00"/>
                </a:solidFill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</a:rPr>
              <a:t>kinh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80503" y="1618743"/>
            <a:ext cx="6216771" cy="4386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610803" y="2131695"/>
            <a:ext cx="6974205" cy="4754880"/>
          </a:xfrm>
          <a:prstGeom prst="rect">
            <a:avLst/>
          </a:prstGeom>
        </p:spPr>
      </p:pic>
      <p:pic>
        <p:nvPicPr>
          <p:cNvPr id="17" name="图片 16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18" name="图片 17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19" name="图片 18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20" name="图片 19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21" name="图片 20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22" name="图片 21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23" name="图片 22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24" name="图片 23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8414" y="587776"/>
            <a:ext cx="6986622" cy="2462997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80503" y="1618743"/>
            <a:ext cx="6216771" cy="4386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610803" y="2131695"/>
            <a:ext cx="6974205" cy="4754880"/>
          </a:xfrm>
          <a:prstGeom prst="rect">
            <a:avLst/>
          </a:prstGeom>
        </p:spPr>
      </p:pic>
      <p:pic>
        <p:nvPicPr>
          <p:cNvPr id="17" name="图片 16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18" name="图片 17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19" name="图片 18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20" name="图片 19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21" name="图片 20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22" name="图片 21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23" name="图片 22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24" name="图片 23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4661" y="219716"/>
            <a:ext cx="5572227" cy="2780017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25" name="Rectangle: Rounded Corners 24"/>
          <p:cNvSpPr/>
          <p:nvPr/>
        </p:nvSpPr>
        <p:spPr>
          <a:xfrm>
            <a:off x="200025" y="231029"/>
            <a:ext cx="11620500" cy="921496"/>
          </a:xfrm>
          <a:custGeom>
            <a:avLst/>
            <a:gdLst>
              <a:gd name="connsiteX0" fmla="*/ 0 w 11620500"/>
              <a:gd name="connsiteY0" fmla="*/ 153586 h 921496"/>
              <a:gd name="connsiteX1" fmla="*/ 153586 w 11620500"/>
              <a:gd name="connsiteY1" fmla="*/ 0 h 921496"/>
              <a:gd name="connsiteX2" fmla="*/ 11466914 w 11620500"/>
              <a:gd name="connsiteY2" fmla="*/ 0 h 921496"/>
              <a:gd name="connsiteX3" fmla="*/ 11620500 w 11620500"/>
              <a:gd name="connsiteY3" fmla="*/ 153586 h 921496"/>
              <a:gd name="connsiteX4" fmla="*/ 11620500 w 11620500"/>
              <a:gd name="connsiteY4" fmla="*/ 767910 h 921496"/>
              <a:gd name="connsiteX5" fmla="*/ 11466914 w 11620500"/>
              <a:gd name="connsiteY5" fmla="*/ 921496 h 921496"/>
              <a:gd name="connsiteX6" fmla="*/ 153586 w 11620500"/>
              <a:gd name="connsiteY6" fmla="*/ 921496 h 921496"/>
              <a:gd name="connsiteX7" fmla="*/ 0 w 11620500"/>
              <a:gd name="connsiteY7" fmla="*/ 767910 h 921496"/>
              <a:gd name="connsiteX8" fmla="*/ 0 w 11620500"/>
              <a:gd name="connsiteY8" fmla="*/ 153586 h 92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500" h="921496" fill="none" extrusionOk="0">
                <a:moveTo>
                  <a:pt x="0" y="153586"/>
                </a:moveTo>
                <a:cubicBezTo>
                  <a:pt x="-452" y="76823"/>
                  <a:pt x="68857" y="1688"/>
                  <a:pt x="153586" y="0"/>
                </a:cubicBezTo>
                <a:cubicBezTo>
                  <a:pt x="3083174" y="-123866"/>
                  <a:pt x="7643565" y="81108"/>
                  <a:pt x="11466914" y="0"/>
                </a:cubicBezTo>
                <a:cubicBezTo>
                  <a:pt x="11554550" y="-4323"/>
                  <a:pt x="11608837" y="69725"/>
                  <a:pt x="11620500" y="153586"/>
                </a:cubicBezTo>
                <a:cubicBezTo>
                  <a:pt x="11646133" y="231444"/>
                  <a:pt x="11608283" y="643937"/>
                  <a:pt x="11620500" y="767910"/>
                </a:cubicBezTo>
                <a:cubicBezTo>
                  <a:pt x="11626135" y="837769"/>
                  <a:pt x="11558551" y="933859"/>
                  <a:pt x="11466914" y="921496"/>
                </a:cubicBezTo>
                <a:cubicBezTo>
                  <a:pt x="9947257" y="903641"/>
                  <a:pt x="2363884" y="812152"/>
                  <a:pt x="153586" y="921496"/>
                </a:cubicBezTo>
                <a:cubicBezTo>
                  <a:pt x="73649" y="909317"/>
                  <a:pt x="5050" y="862162"/>
                  <a:pt x="0" y="767910"/>
                </a:cubicBezTo>
                <a:cubicBezTo>
                  <a:pt x="-32178" y="575144"/>
                  <a:pt x="33487" y="244835"/>
                  <a:pt x="0" y="153586"/>
                </a:cubicBezTo>
                <a:close/>
              </a:path>
              <a:path w="11620500" h="921496" stroke="0" extrusionOk="0">
                <a:moveTo>
                  <a:pt x="0" y="153586"/>
                </a:moveTo>
                <a:cubicBezTo>
                  <a:pt x="12569" y="69504"/>
                  <a:pt x="67006" y="3489"/>
                  <a:pt x="153586" y="0"/>
                </a:cubicBezTo>
                <a:cubicBezTo>
                  <a:pt x="1404285" y="96512"/>
                  <a:pt x="10010254" y="-165548"/>
                  <a:pt x="11466914" y="0"/>
                </a:cubicBezTo>
                <a:cubicBezTo>
                  <a:pt x="11557070" y="134"/>
                  <a:pt x="11633968" y="70962"/>
                  <a:pt x="11620500" y="153586"/>
                </a:cubicBezTo>
                <a:cubicBezTo>
                  <a:pt x="11607874" y="418361"/>
                  <a:pt x="11610028" y="528504"/>
                  <a:pt x="11620500" y="767910"/>
                </a:cubicBezTo>
                <a:cubicBezTo>
                  <a:pt x="11622783" y="840462"/>
                  <a:pt x="11562480" y="916632"/>
                  <a:pt x="11466914" y="921496"/>
                </a:cubicBezTo>
                <a:cubicBezTo>
                  <a:pt x="6470542" y="1083208"/>
                  <a:pt x="1467621" y="1065118"/>
                  <a:pt x="153586" y="921496"/>
                </a:cubicBezTo>
                <a:cubicBezTo>
                  <a:pt x="80047" y="915539"/>
                  <a:pt x="9737" y="848549"/>
                  <a:pt x="0" y="767910"/>
                </a:cubicBezTo>
                <a:cubicBezTo>
                  <a:pt x="26658" y="487162"/>
                  <a:pt x="11968" y="310209"/>
                  <a:pt x="0" y="15358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có cảm xúc như thế nào khi gặp các tình huống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528445"/>
            <a:ext cx="8924290" cy="5329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071" y="4248149"/>
            <a:ext cx="3172929" cy="2792957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/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/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5143499" y="1676400"/>
            <a:ext cx="6943725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được mẹ khen, em sẽ rất vui vẻ và cảm ơn mẹ..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bị mắng, em sẽ rất sợ hãi.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1655"/>
            <a:ext cx="4895850" cy="5045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Hãy nêu cách ứng xử khi gặp những việc làm có ảnh hư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ở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ng xấu tới cảm xúc của các em như: bị dọa nạt, b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ị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 quát mắng khi bị điểm kém,...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4576" y="866198"/>
            <a:ext cx="7277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FFFF00"/>
                </a:solidFill>
                <a:latin typeface="Calibri" panose="020F0502020204030204"/>
              </a:rPr>
              <a:t>Mối quan hệ với gia đình hoặc bạn bè có ảnh hưởng tốt hoặc xấu đến trạng thái cảm xúc </a:t>
            </a:r>
            <a:r>
              <a:rPr lang="en-US" sz="2800" b="1" i="1" dirty="0">
                <a:solidFill>
                  <a:srgbClr val="FFFF00"/>
                </a:solidFill>
                <a:latin typeface="Calibri" panose="020F0502020204030204"/>
              </a:rPr>
              <a:t>(</a:t>
            </a:r>
            <a:r>
              <a:rPr lang="vi-VN" sz="2800" b="1" i="1" dirty="0">
                <a:solidFill>
                  <a:srgbClr val="FFFF00"/>
                </a:solidFill>
                <a:latin typeface="Calibri" panose="020F0502020204030204"/>
              </a:rPr>
              <a:t>hoặc sức khỏe tinh thần) của mỗi chúng ta.</a:t>
            </a:r>
            <a:endParaRPr lang="en-US" sz="2800" b="1" i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i="1" dirty="0">
                <a:solidFill>
                  <a:srgbClr val="FFFF00"/>
                </a:solidFill>
                <a:latin typeface="Calibri" panose="020F0502020204030204"/>
              </a:rPr>
              <a:t>Chúng ta hãy tăng cường những hoạt động vui chơi bên gia đình, người thân để tinh thần chúng ta luôn lạc quan, vui tươi</a:t>
            </a:r>
            <a:r>
              <a:rPr lang="en-US" sz="2800" b="1" i="1" dirty="0">
                <a:solidFill>
                  <a:srgbClr val="FFFF00"/>
                </a:solidFill>
                <a:latin typeface="Calibri" panose="020F0502020204030204"/>
              </a:rPr>
              <a:t>.</a:t>
            </a:r>
            <a:endParaRPr lang="en-US" sz="2800" b="1" i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FFFF00"/>
                </a:solidFill>
                <a:latin typeface="Calibri" panose="020F0502020204030204"/>
              </a:rPr>
              <a:t>C</a:t>
            </a:r>
            <a:r>
              <a:rPr lang="vi-VN" sz="2800" b="1" i="1" dirty="0">
                <a:solidFill>
                  <a:srgbClr val="FFFF00"/>
                </a:solidFill>
                <a:latin typeface="Calibri" panose="020F0502020204030204"/>
              </a:rPr>
              <a:t>ần tránh những hoạt động ảnh hưởng đến hệ thần kinh như ngủ muộn, chơi điện tử nhiều,... sẽ làm cơ quan thần kinh bị căng thẳng, mẹt mỏi.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968058"/>
            <a:ext cx="6309360" cy="2820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7050" y="635"/>
            <a:ext cx="11169015" cy="6857365"/>
            <a:chOff x="830" y="1"/>
            <a:chExt cx="17589" cy="10799"/>
          </a:xfrm>
        </p:grpSpPr>
        <p:grpSp>
          <p:nvGrpSpPr>
            <p:cNvPr id="33" name="组合 32"/>
            <p:cNvGrpSpPr/>
            <p:nvPr/>
          </p:nvGrpSpPr>
          <p:grpSpPr>
            <a:xfrm>
              <a:off x="830" y="1"/>
              <a:ext cx="17589" cy="10799"/>
              <a:chOff x="830" y="328"/>
              <a:chExt cx="17589" cy="10453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830" y="328"/>
                <a:ext cx="17589" cy="10453"/>
              </a:xfrm>
              <a:prstGeom prst="roundRect">
                <a:avLst>
                  <a:gd name="adj" fmla="val 38939"/>
                </a:avLst>
              </a:prstGeom>
              <a:solidFill>
                <a:srgbClr val="F5F2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cs"/>
                </a:endParaRPr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1340" y="782"/>
                <a:ext cx="16525" cy="1020"/>
                <a:chOff x="6174" y="-1100"/>
                <a:chExt cx="6808" cy="1020"/>
              </a:xfrm>
              <a:solidFill>
                <a:srgbClr val="F6C039"/>
              </a:solidFill>
            </p:grpSpPr>
            <p:sp>
              <p:nvSpPr>
                <p:cNvPr id="4" name="矩形 3"/>
                <p:cNvSpPr/>
                <p:nvPr/>
              </p:nvSpPr>
              <p:spPr>
                <a:xfrm>
                  <a:off x="6174" y="-1100"/>
                  <a:ext cx="6808" cy="102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6773" y="-990"/>
                  <a:ext cx="5653" cy="7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di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800" b="1" i="0" u="none" strike="noStrike" kern="1200" cap="none" spc="200" normalizeH="0" baseline="0" noProof="0" dirty="0">
                    <a:ln w="12700">
                      <a:solidFill>
                        <a:srgbClr val="137E92"/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43号-国潮手书" panose="00000500000000000000" charset="-122"/>
                    <a:ea typeface="字魂43号-国潮手书" panose="00000500000000000000" charset="-122"/>
                    <a:cs typeface="+mn-cs"/>
                    <a:sym typeface="+mn-ea"/>
                  </a:endParaRPr>
                </a:p>
              </p:txBody>
            </p:sp>
          </p:grpSp>
        </p:grpSp>
        <p:pic>
          <p:nvPicPr>
            <p:cNvPr id="30" name="图片 29" descr="E:\PPT\PPT\外\图片7.png图片7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064" y="31"/>
              <a:ext cx="1890" cy="2046"/>
            </a:xfrm>
            <a:prstGeom prst="rect">
              <a:avLst/>
            </a:prstGeom>
          </p:spPr>
        </p:pic>
        <p:pic>
          <p:nvPicPr>
            <p:cNvPr id="43" name="图片 42" descr="E:\PPT\PPT\外\图片4.png图片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293" y="1"/>
              <a:ext cx="1682" cy="168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714500" y="381000"/>
            <a:ext cx="968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90637"/>
            <a:ext cx="7239000" cy="1611119"/>
          </a:xfrm>
          <a:prstGeom prst="rect">
            <a:avLst/>
          </a:prstGeom>
        </p:spPr>
      </p:pic>
      <p:grpSp>
        <p:nvGrpSpPr>
          <p:cNvPr id="37" name="组合 1"/>
          <p:cNvGrpSpPr/>
          <p:nvPr/>
        </p:nvGrpSpPr>
        <p:grpSpPr>
          <a:xfrm>
            <a:off x="0" y="4410075"/>
            <a:ext cx="3696144" cy="2626384"/>
            <a:chOff x="-591423" y="1707337"/>
            <a:chExt cx="7679682" cy="5787085"/>
          </a:xfrm>
        </p:grpSpPr>
        <p:pic>
          <p:nvPicPr>
            <p:cNvPr id="38" name="图片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39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40" name="Rectangle: Rounded Corners 39"/>
          <p:cNvSpPr/>
          <p:nvPr/>
        </p:nvSpPr>
        <p:spPr>
          <a:xfrm>
            <a:off x="3174607" y="3819524"/>
            <a:ext cx="7134633" cy="1017115"/>
          </a:xfrm>
          <a:custGeom>
            <a:avLst/>
            <a:gdLst>
              <a:gd name="connsiteX0" fmla="*/ 0 w 7134633"/>
              <a:gd name="connsiteY0" fmla="*/ 169523 h 1017115"/>
              <a:gd name="connsiteX1" fmla="*/ 169523 w 7134633"/>
              <a:gd name="connsiteY1" fmla="*/ 0 h 1017115"/>
              <a:gd name="connsiteX2" fmla="*/ 6965110 w 7134633"/>
              <a:gd name="connsiteY2" fmla="*/ 0 h 1017115"/>
              <a:gd name="connsiteX3" fmla="*/ 7134633 w 7134633"/>
              <a:gd name="connsiteY3" fmla="*/ 169523 h 1017115"/>
              <a:gd name="connsiteX4" fmla="*/ 7134633 w 7134633"/>
              <a:gd name="connsiteY4" fmla="*/ 847592 h 1017115"/>
              <a:gd name="connsiteX5" fmla="*/ 6965110 w 7134633"/>
              <a:gd name="connsiteY5" fmla="*/ 1017115 h 1017115"/>
              <a:gd name="connsiteX6" fmla="*/ 169523 w 7134633"/>
              <a:gd name="connsiteY6" fmla="*/ 1017115 h 1017115"/>
              <a:gd name="connsiteX7" fmla="*/ 0 w 7134633"/>
              <a:gd name="connsiteY7" fmla="*/ 847592 h 1017115"/>
              <a:gd name="connsiteX8" fmla="*/ 0 w 7134633"/>
              <a:gd name="connsiteY8" fmla="*/ 169523 h 101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1017115" fill="none" extrusionOk="0">
                <a:moveTo>
                  <a:pt x="0" y="169523"/>
                </a:moveTo>
                <a:cubicBezTo>
                  <a:pt x="-158" y="78716"/>
                  <a:pt x="76881" y="17702"/>
                  <a:pt x="169523" y="0"/>
                </a:cubicBezTo>
                <a:cubicBezTo>
                  <a:pt x="2131722" y="-123866"/>
                  <a:pt x="5294550" y="81108"/>
                  <a:pt x="6965110" y="0"/>
                </a:cubicBezTo>
                <a:cubicBezTo>
                  <a:pt x="7064585" y="-8989"/>
                  <a:pt x="7125119" y="76683"/>
                  <a:pt x="7134633" y="169523"/>
                </a:cubicBezTo>
                <a:cubicBezTo>
                  <a:pt x="7169669" y="295909"/>
                  <a:pt x="7098344" y="673432"/>
                  <a:pt x="7134633" y="847592"/>
                </a:cubicBezTo>
                <a:cubicBezTo>
                  <a:pt x="7137189" y="934430"/>
                  <a:pt x="7065284" y="1028996"/>
                  <a:pt x="6965110" y="1017115"/>
                </a:cubicBezTo>
                <a:cubicBezTo>
                  <a:pt x="4347645" y="999260"/>
                  <a:pt x="3446287" y="907771"/>
                  <a:pt x="169523" y="1017115"/>
                </a:cubicBezTo>
                <a:cubicBezTo>
                  <a:pt x="81286" y="1003684"/>
                  <a:pt x="4748" y="950083"/>
                  <a:pt x="0" y="847592"/>
                </a:cubicBezTo>
                <a:cubicBezTo>
                  <a:pt x="55489" y="587640"/>
                  <a:pt x="34002" y="351972"/>
                  <a:pt x="0" y="169523"/>
                </a:cubicBezTo>
                <a:close/>
              </a:path>
              <a:path w="7134633" h="1017115" stroke="0" extrusionOk="0">
                <a:moveTo>
                  <a:pt x="0" y="169523"/>
                </a:moveTo>
                <a:cubicBezTo>
                  <a:pt x="11822" y="76595"/>
                  <a:pt x="73087" y="5584"/>
                  <a:pt x="169523" y="0"/>
                </a:cubicBezTo>
                <a:cubicBezTo>
                  <a:pt x="1318425" y="96512"/>
                  <a:pt x="3743399" y="-165548"/>
                  <a:pt x="6965110" y="0"/>
                </a:cubicBezTo>
                <a:cubicBezTo>
                  <a:pt x="7061100" y="59"/>
                  <a:pt x="7140641" y="76879"/>
                  <a:pt x="7134633" y="169523"/>
                </a:cubicBezTo>
                <a:cubicBezTo>
                  <a:pt x="7161945" y="312480"/>
                  <a:pt x="7190743" y="546671"/>
                  <a:pt x="7134633" y="847592"/>
                </a:cubicBezTo>
                <a:cubicBezTo>
                  <a:pt x="7137875" y="923792"/>
                  <a:pt x="7074182" y="1010121"/>
                  <a:pt x="6965110" y="1017115"/>
                </a:cubicBezTo>
                <a:cubicBezTo>
                  <a:pt x="5654363" y="1178827"/>
                  <a:pt x="2959557" y="1160737"/>
                  <a:pt x="169523" y="1017115"/>
                </a:cubicBezTo>
                <a:cubicBezTo>
                  <a:pt x="79027" y="1015463"/>
                  <a:pt x="11649" y="936211"/>
                  <a:pt x="0" y="847592"/>
                </a:cubicBezTo>
                <a:cubicBezTo>
                  <a:pt x="-1847" y="774984"/>
                  <a:pt x="-5705" y="406031"/>
                  <a:pt x="0" y="16952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gương mặt nào 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rgbClr val="F6C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80503" y="1618743"/>
            <a:ext cx="6216771" cy="4386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610803" y="2131695"/>
            <a:ext cx="6974205" cy="4754880"/>
          </a:xfrm>
          <a:prstGeom prst="rect">
            <a:avLst/>
          </a:prstGeom>
        </p:spPr>
      </p:pic>
      <p:pic>
        <p:nvPicPr>
          <p:cNvPr id="17" name="图片 16" descr="E:\PPT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18" name="图片 17" descr="E:\PPT\PPT\外\图片5.png图片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19" name="图片 18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20" name="图片 19" descr="E:\PPT\PPT\外\图片6.png图片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21" name="图片 20" descr="E:\PPT\PPT\外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22" name="图片 21" descr="E:\PPT\PPT\外\图片7.png图片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23" name="图片 22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24" name="图片 23" descr="E:\PPT\PPT\外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331" y="684934"/>
            <a:ext cx="6693988" cy="2402032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25" name="Rectangle: Rounded Corners 24"/>
          <p:cNvSpPr/>
          <p:nvPr/>
        </p:nvSpPr>
        <p:spPr>
          <a:xfrm>
            <a:off x="200025" y="231029"/>
            <a:ext cx="11620500" cy="921496"/>
          </a:xfrm>
          <a:custGeom>
            <a:avLst/>
            <a:gdLst>
              <a:gd name="connsiteX0" fmla="*/ 0 w 11620500"/>
              <a:gd name="connsiteY0" fmla="*/ 153586 h 921496"/>
              <a:gd name="connsiteX1" fmla="*/ 153586 w 11620500"/>
              <a:gd name="connsiteY1" fmla="*/ 0 h 921496"/>
              <a:gd name="connsiteX2" fmla="*/ 11466914 w 11620500"/>
              <a:gd name="connsiteY2" fmla="*/ 0 h 921496"/>
              <a:gd name="connsiteX3" fmla="*/ 11620500 w 11620500"/>
              <a:gd name="connsiteY3" fmla="*/ 153586 h 921496"/>
              <a:gd name="connsiteX4" fmla="*/ 11620500 w 11620500"/>
              <a:gd name="connsiteY4" fmla="*/ 767910 h 921496"/>
              <a:gd name="connsiteX5" fmla="*/ 11466914 w 11620500"/>
              <a:gd name="connsiteY5" fmla="*/ 921496 h 921496"/>
              <a:gd name="connsiteX6" fmla="*/ 153586 w 11620500"/>
              <a:gd name="connsiteY6" fmla="*/ 921496 h 921496"/>
              <a:gd name="connsiteX7" fmla="*/ 0 w 11620500"/>
              <a:gd name="connsiteY7" fmla="*/ 767910 h 921496"/>
              <a:gd name="connsiteX8" fmla="*/ 0 w 11620500"/>
              <a:gd name="connsiteY8" fmla="*/ 153586 h 92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20500" h="921496" fill="none" extrusionOk="0">
                <a:moveTo>
                  <a:pt x="0" y="153586"/>
                </a:moveTo>
                <a:cubicBezTo>
                  <a:pt x="-452" y="76823"/>
                  <a:pt x="68857" y="1688"/>
                  <a:pt x="153586" y="0"/>
                </a:cubicBezTo>
                <a:cubicBezTo>
                  <a:pt x="3083174" y="-123866"/>
                  <a:pt x="7643565" y="81108"/>
                  <a:pt x="11466914" y="0"/>
                </a:cubicBezTo>
                <a:cubicBezTo>
                  <a:pt x="11554550" y="-4323"/>
                  <a:pt x="11608837" y="69725"/>
                  <a:pt x="11620500" y="153586"/>
                </a:cubicBezTo>
                <a:cubicBezTo>
                  <a:pt x="11646133" y="231444"/>
                  <a:pt x="11608283" y="643937"/>
                  <a:pt x="11620500" y="767910"/>
                </a:cubicBezTo>
                <a:cubicBezTo>
                  <a:pt x="11626135" y="837769"/>
                  <a:pt x="11558551" y="933859"/>
                  <a:pt x="11466914" y="921496"/>
                </a:cubicBezTo>
                <a:cubicBezTo>
                  <a:pt x="9947257" y="903641"/>
                  <a:pt x="2363884" y="812152"/>
                  <a:pt x="153586" y="921496"/>
                </a:cubicBezTo>
                <a:cubicBezTo>
                  <a:pt x="73649" y="909317"/>
                  <a:pt x="5050" y="862162"/>
                  <a:pt x="0" y="767910"/>
                </a:cubicBezTo>
                <a:cubicBezTo>
                  <a:pt x="-32178" y="575144"/>
                  <a:pt x="33487" y="244835"/>
                  <a:pt x="0" y="153586"/>
                </a:cubicBezTo>
                <a:close/>
              </a:path>
              <a:path w="11620500" h="921496" stroke="0" extrusionOk="0">
                <a:moveTo>
                  <a:pt x="0" y="153586"/>
                </a:moveTo>
                <a:cubicBezTo>
                  <a:pt x="12569" y="69504"/>
                  <a:pt x="67006" y="3489"/>
                  <a:pt x="153586" y="0"/>
                </a:cubicBezTo>
                <a:cubicBezTo>
                  <a:pt x="1404285" y="96512"/>
                  <a:pt x="10010254" y="-165548"/>
                  <a:pt x="11466914" y="0"/>
                </a:cubicBezTo>
                <a:cubicBezTo>
                  <a:pt x="11557070" y="134"/>
                  <a:pt x="11633968" y="70962"/>
                  <a:pt x="11620500" y="153586"/>
                </a:cubicBezTo>
                <a:cubicBezTo>
                  <a:pt x="11607874" y="418361"/>
                  <a:pt x="11610028" y="528504"/>
                  <a:pt x="11620500" y="767910"/>
                </a:cubicBezTo>
                <a:cubicBezTo>
                  <a:pt x="11622783" y="840462"/>
                  <a:pt x="11562480" y="916632"/>
                  <a:pt x="11466914" y="921496"/>
                </a:cubicBezTo>
                <a:cubicBezTo>
                  <a:pt x="6470542" y="1083208"/>
                  <a:pt x="1467621" y="1065118"/>
                  <a:pt x="153586" y="921496"/>
                </a:cubicBezTo>
                <a:cubicBezTo>
                  <a:pt x="80047" y="915539"/>
                  <a:pt x="9737" y="848549"/>
                  <a:pt x="0" y="767910"/>
                </a:cubicBezTo>
                <a:cubicBezTo>
                  <a:pt x="26658" y="487162"/>
                  <a:pt x="11968" y="310209"/>
                  <a:pt x="0" y="15358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vẽ và cho biết việc làm nào có lợi hay có hại cho cơ quan thần kinh.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505"/>
            <a:ext cx="5998210" cy="535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1552575"/>
            <a:ext cx="5962650" cy="5334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76125" y="3009775"/>
              <a:ext cx="8127776" cy="352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mô tả ý nghĩa của từng hình.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đã bao giờ trải qua các tình huống như trong các hình này chưa?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giác của em khi đó thế nào?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làm nào có lợi? Vì sao?</a:t>
              </a:r>
              <a:endParaRPr lang="vi-VN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/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/>
                  <p:cNvPicPr>
                    <a:picLocks noChangeAspect="1"/>
                  </p:cNvPicPr>
                  <p:nvPr/>
                </p:nvPicPr>
                <p:blipFill>
                  <a:blip r:embed="rId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/>
                <p:cNvPicPr>
                  <a:picLocks noChangeAspect="1"/>
                </p:cNvPicPr>
                <p:nvPr/>
              </p:nvPicPr>
              <p:blipFill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/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6450"/>
            <a:ext cx="4178935" cy="4782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peech Bubble: Rectangle with Corners Rounded 4"/>
          <p:cNvSpPr/>
          <p:nvPr/>
        </p:nvSpPr>
        <p:spPr>
          <a:xfrm flipH="1">
            <a:off x="4476749" y="1362075"/>
            <a:ext cx="7524749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 thành viên trong gia đình đang ngồi chơi nói chuyện rất vui.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thấy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vui vẻ, thoải mái khi được </a:t>
            </a: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bên cạnh những người thân yêu.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0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285750" y="635"/>
            <a:ext cx="11572875" cy="6857365"/>
          </a:xfrm>
          <a:prstGeom prst="roundRect">
            <a:avLst>
              <a:gd name="adj" fmla="val 38939"/>
            </a:avLst>
          </a:prstGeom>
          <a:solidFill>
            <a:srgbClr val="F5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0" y="-29210"/>
            <a:ext cx="12193905" cy="6916420"/>
            <a:chOff x="-2" y="-46"/>
            <a:chExt cx="19203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16782" y="-46"/>
              <a:ext cx="2419" cy="10892"/>
            </a:xfrm>
            <a:prstGeom prst="rect">
              <a:avLst/>
            </a:prstGeom>
          </p:spPr>
        </p:pic>
      </p:grpSp>
      <p:sp>
        <p:nvSpPr>
          <p:cNvPr id="10" name="Speech Bubble: Rectangle with Corners Rounded 4"/>
          <p:cNvSpPr/>
          <p:nvPr/>
        </p:nvSpPr>
        <p:spPr>
          <a:xfrm flipH="1">
            <a:off x="4476749" y="1362075"/>
            <a:ext cx="7524749" cy="3083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buông diều gương mặt cảm xúc vui và thích thú.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khiến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em thấy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rất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vui vẻ, thoải mái khi được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vui chơi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cùng các bạn của mình.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2770"/>
            <a:ext cx="4158615" cy="5044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2998</Words>
  <Application>WPS Presentation</Application>
  <PresentationFormat>Custom</PresentationFormat>
  <Paragraphs>82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SimSun</vt:lpstr>
      <vt:lpstr>Wingdings</vt:lpstr>
      <vt:lpstr>Microsoft YaHei</vt:lpstr>
      <vt:lpstr>Wingdings</vt:lpstr>
      <vt:lpstr>Arial</vt:lpstr>
      <vt:lpstr>Calibri</vt:lpstr>
      <vt:lpstr>字魂43号-国潮手书</vt:lpstr>
      <vt:lpstr>Cambria</vt:lpstr>
      <vt:lpstr>Calibri</vt:lpstr>
      <vt:lpstr>Times New Roman</vt:lpstr>
      <vt:lpstr>Arial Unicode MS</vt:lpstr>
      <vt:lpstr>等线</vt:lpstr>
      <vt:lpstr>Calibri Light</vt:lpstr>
      <vt:lpstr>Office 主题​​</vt:lpstr>
      <vt:lpstr>1_Office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Tạ Thị Thu Hiền</cp:lastModifiedBy>
  <cp:revision>42</cp:revision>
  <dcterms:created xsi:type="dcterms:W3CDTF">2022-12-30T00:51:00Z</dcterms:created>
  <dcterms:modified xsi:type="dcterms:W3CDTF">2024-04-19T01:22:43Z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30916F0275AE483BAA0F954BE3622410_13</vt:lpwstr>
  </property>
  <property fmtid="{D5CDD505-2E9C-101B-9397-08002B2CF9AE}" pid="3" name="KSOProductBuildVer">
    <vt:lpwstr>1033-12.2.0.13489</vt:lpwstr>
  </property>
</Properties>
</file>