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2"/>
  </p:notesMasterIdLst>
  <p:sldIdLst>
    <p:sldId id="310" r:id="rId3"/>
    <p:sldId id="334" r:id="rId4"/>
    <p:sldId id="324" r:id="rId5"/>
    <p:sldId id="280" r:id="rId6"/>
    <p:sldId id="416" r:id="rId7"/>
    <p:sldId id="439" r:id="rId8"/>
    <p:sldId id="417" r:id="rId9"/>
    <p:sldId id="418" r:id="rId10"/>
    <p:sldId id="440" r:id="rId11"/>
    <p:sldId id="432" r:id="rId12"/>
    <p:sldId id="441" r:id="rId13"/>
    <p:sldId id="421" r:id="rId14"/>
    <p:sldId id="420" r:id="rId15"/>
    <p:sldId id="442" r:id="rId16"/>
    <p:sldId id="443" r:id="rId17"/>
    <p:sldId id="445" r:id="rId18"/>
    <p:sldId id="425" r:id="rId19"/>
    <p:sldId id="446" r:id="rId20"/>
    <p:sldId id="448" r:id="rId21"/>
    <p:sldId id="447" r:id="rId22"/>
    <p:sldId id="449" r:id="rId23"/>
    <p:sldId id="426" r:id="rId24"/>
    <p:sldId id="427" r:id="rId25"/>
    <p:sldId id="428" r:id="rId26"/>
    <p:sldId id="433" r:id="rId27"/>
    <p:sldId id="434" r:id="rId28"/>
    <p:sldId id="435" r:id="rId29"/>
    <p:sldId id="444" r:id="rId30"/>
    <p:sldId id="261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Arial-Rounded" panose="020B0604020202020204" charset="0"/>
      <p:regular r:id="rId43"/>
      <p:bold r:id="rId44"/>
    </p:embeddedFont>
    <p:embeddedFont>
      <p:font typeface="Quicksand Medium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F"/>
    <a:srgbClr val="0418AC"/>
    <a:srgbClr val="FEE7EF"/>
    <a:srgbClr val="D50D8E"/>
    <a:srgbClr val="8D3A96"/>
    <a:srgbClr val="CD7115"/>
    <a:srgbClr val="CFB913"/>
    <a:srgbClr val="3FAF5A"/>
    <a:srgbClr val="009242"/>
    <a:srgbClr val="C86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61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998484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Bùi Thị Kim Thoa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029" y="1229592"/>
            <a:ext cx="2100105" cy="1055077"/>
            <a:chOff x="1006600" y="715019"/>
            <a:chExt cx="2100105" cy="1055077"/>
          </a:xfrm>
        </p:grpSpPr>
        <p:sp>
          <p:nvSpPr>
            <p:cNvPr id="7" name="Right Arrow 6"/>
            <p:cNvSpPr/>
            <p:nvPr/>
          </p:nvSpPr>
          <p:spPr>
            <a:xfrm>
              <a:off x="1006600" y="715019"/>
              <a:ext cx="2100105" cy="1055077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8650" y="980948"/>
              <a:ext cx="16466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</a:rPr>
                <a:t>giả giọng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8028" y="2586119"/>
            <a:ext cx="2100105" cy="1055077"/>
            <a:chOff x="1006599" y="2071546"/>
            <a:chExt cx="2100105" cy="1055077"/>
          </a:xfrm>
        </p:grpSpPr>
        <p:sp>
          <p:nvSpPr>
            <p:cNvPr id="10" name="Right Arrow 9"/>
            <p:cNvSpPr/>
            <p:nvPr/>
          </p:nvSpPr>
          <p:spPr>
            <a:xfrm>
              <a:off x="1006599" y="2071546"/>
              <a:ext cx="2100105" cy="1055077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401272" y="2337475"/>
              <a:ext cx="9813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</a:rPr>
                <a:t>tíu tít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18134" y="1495520"/>
            <a:ext cx="6078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smtClean="0"/>
              <a:t>: </a:t>
            </a:r>
            <a:r>
              <a:rPr lang="vi-VN" sz="2800"/>
              <a:t>cố ý nói giống tiếng của người khác</a:t>
            </a:r>
            <a:endParaRPr lang="en-US" sz="2800"/>
          </a:p>
        </p:txBody>
      </p:sp>
      <p:sp>
        <p:nvSpPr>
          <p:cNvPr id="13" name="Rectangle 12"/>
          <p:cNvSpPr/>
          <p:nvPr/>
        </p:nvSpPr>
        <p:spPr>
          <a:xfrm>
            <a:off x="2508569" y="2868354"/>
            <a:ext cx="6234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smtClean="0"/>
              <a:t>: </a:t>
            </a:r>
            <a:r>
              <a:rPr lang="vi-VN" sz="2800"/>
              <a:t>tả tiếng nói cười liên tiếp không ngớt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840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0790" y="0"/>
            <a:ext cx="28841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Khi mẹ vắng nhà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195665" y="420381"/>
            <a:ext cx="86752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smtClean="0"/>
              <a:t>      Trong khu rừng nọ có một đàn dê con sống cùng mẹ. Một hôm, trước khi đi kiếm cỏ, dê mẹ dặn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Ai đến gọi cửa, các con đừng mở nhé ! Chỉ mở cửa khi nghe tiếng mẹ.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con sói nấp gần đó. Đợi dê mẹ đi xa, nó gõ cửa và giả giọng dê mẹ. 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Nhớ lời mẹ, đàn dê con nói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Không phải giọng mẹ.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Sói đành bỏ đi.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lúc sau, dê mẹ về. Nghe đúng tiếng mẹ, đàn dê con ra mở cửa và tíu tít khoe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- Lúc mẹ đi vắng, có tiếng gọi cửa, nhưng không phải giọng của mẹ nên chúng con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Dê mẹ xoa đầu đàn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 Các con ngoan lắm !</a:t>
            </a:r>
          </a:p>
          <a:p>
            <a:pPr algn="r"/>
            <a:r>
              <a:rPr lang="en-US" sz="2000" smtClean="0"/>
              <a:t>(Theo  </a:t>
            </a:r>
            <a:r>
              <a:rPr lang="en-US" sz="2000" i="1" smtClean="0"/>
              <a:t>Truyện cổ Grim</a:t>
            </a:r>
            <a:r>
              <a:rPr lang="en-US" sz="2000" smtClean="0">
                <a:solidFill>
                  <a:schemeClr val="tx1"/>
                </a:solidFill>
              </a:rPr>
              <a:t>)</a:t>
            </a:r>
            <a:r>
              <a:rPr lang="en-US" sz="20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0678" y="-24048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1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1692771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smtClean="0"/>
              <a:t>       Trong </a:t>
            </a:r>
            <a:r>
              <a:rPr lang="en-US" sz="2600"/>
              <a:t>khu rừng nọ có một đàn dê con sống cùng mẹ. Một hôm, trước khi đi kiếm cỏ, dê mẹ dặn con :</a:t>
            </a:r>
          </a:p>
          <a:p>
            <a:pPr algn="just"/>
            <a:r>
              <a:rPr lang="en-US" sz="2600"/>
              <a:t>     - Ai đến gọi cửa, các con đừng mở nhé ! Chỉ mở cửa khi nghe tiếng mẹ.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685" y="2584181"/>
            <a:ext cx="54558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/>
              <a:t>a . Dê </a:t>
            </a:r>
            <a:r>
              <a:rPr lang="en-US" sz="2600" dirty="0" smtClean="0"/>
              <a:t>mẹ</a:t>
            </a:r>
            <a:r>
              <a:rPr lang="vi-VN" sz="2600" dirty="0" smtClean="0"/>
              <a:t> </a:t>
            </a:r>
            <a:r>
              <a:rPr lang="vi-VN" sz="2600" dirty="0"/>
              <a:t>dặn </a:t>
            </a:r>
            <a:r>
              <a:rPr lang="vi-VN" sz="2600" dirty="0" smtClean="0"/>
              <a:t>d</a:t>
            </a:r>
            <a:r>
              <a:rPr lang="en-US" sz="2600" dirty="0"/>
              <a:t>ê</a:t>
            </a:r>
            <a:r>
              <a:rPr lang="vi-VN" sz="2600" dirty="0" smtClean="0"/>
              <a:t> </a:t>
            </a:r>
            <a:r>
              <a:rPr lang="vi-VN" sz="2600" dirty="0"/>
              <a:t>con chỉ được mở cửa khi nào ? 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3429685" y="3588805"/>
            <a:ext cx="52252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smtClean="0">
                <a:solidFill>
                  <a:srgbClr val="0418AC"/>
                </a:solidFill>
              </a:rPr>
              <a:t>      Dê</a:t>
            </a:r>
            <a:r>
              <a:rPr lang="vi-VN" sz="2600" smtClean="0">
                <a:solidFill>
                  <a:srgbClr val="0418AC"/>
                </a:solidFill>
              </a:rPr>
              <a:t> </a:t>
            </a:r>
            <a:r>
              <a:rPr lang="vi-VN" sz="2600">
                <a:solidFill>
                  <a:srgbClr val="0418AC"/>
                </a:solidFill>
              </a:rPr>
              <a:t>mẹ dặn đàn con chỉ được mở cửa khi nghe tiếng </a:t>
            </a:r>
            <a:r>
              <a:rPr lang="vi-VN" sz="2600" smtClean="0">
                <a:solidFill>
                  <a:srgbClr val="0418AC"/>
                </a:solidFill>
              </a:rPr>
              <a:t>mẹ</a:t>
            </a:r>
            <a:r>
              <a:rPr lang="en-US" sz="2600" smtClean="0">
                <a:solidFill>
                  <a:srgbClr val="0418AC"/>
                </a:solidFill>
              </a:rPr>
              <a:t>.</a:t>
            </a:r>
            <a:endParaRPr lang="en-US" sz="2600">
              <a:solidFill>
                <a:srgbClr val="0418A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62"/>
          <a:stretch/>
        </p:blipFill>
        <p:spPr bwMode="auto">
          <a:xfrm>
            <a:off x="341221" y="2501558"/>
            <a:ext cx="2282012" cy="255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0678" y="-24048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2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092881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smtClean="0"/>
              <a:t>       </a:t>
            </a:r>
            <a:r>
              <a:rPr lang="en-US" sz="2600"/>
              <a:t>Một con sói nấp gần đó. Đợi dê mẹ đi xa, nó gõ cửa và giả giọng dê mẹ. </a:t>
            </a:r>
          </a:p>
          <a:p>
            <a:pPr algn="just"/>
            <a:r>
              <a:rPr lang="en-US" sz="2600"/>
              <a:t>       Nhớ lời mẹ, đàn dê con nói :</a:t>
            </a:r>
          </a:p>
          <a:p>
            <a:pPr algn="just"/>
            <a:r>
              <a:rPr lang="en-US" sz="2600"/>
              <a:t>     - Không phải giọng mẹ. Không mở.</a:t>
            </a:r>
          </a:p>
          <a:p>
            <a:pPr algn="just"/>
            <a:r>
              <a:rPr lang="en-US" sz="2600"/>
              <a:t>       Sói đành bỏ đi.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1922" y="2901668"/>
            <a:ext cx="5963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b . Sói làm gì khi </a:t>
            </a:r>
            <a:r>
              <a:rPr lang="en-US" sz="2800" smtClean="0"/>
              <a:t>d</a:t>
            </a:r>
            <a:r>
              <a:rPr lang="vi-VN" sz="2800" smtClean="0"/>
              <a:t>ê </a:t>
            </a:r>
            <a:r>
              <a:rPr lang="vi-VN" sz="2800"/>
              <a:t>mẹ vừa đi </a:t>
            </a:r>
            <a:r>
              <a:rPr lang="vi-VN" sz="2800" smtClean="0"/>
              <a:t>xa</a:t>
            </a:r>
            <a:r>
              <a:rPr lang="en-US" sz="2800" smtClean="0"/>
              <a:t> ?</a:t>
            </a:r>
            <a:r>
              <a:rPr lang="vi-VN" sz="2800" smtClean="0"/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2970011" y="3484208"/>
            <a:ext cx="5472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smtClean="0">
                <a:solidFill>
                  <a:srgbClr val="0418AC"/>
                </a:solidFill>
              </a:rPr>
              <a:t>      </a:t>
            </a:r>
            <a:r>
              <a:rPr lang="vi-VN" sz="2800">
                <a:solidFill>
                  <a:srgbClr val="0418AC"/>
                </a:solidFill>
              </a:rPr>
              <a:t>Khi dê mẹ vừa đi xa , </a:t>
            </a:r>
            <a:r>
              <a:rPr lang="vi-VN" sz="2800" smtClean="0">
                <a:solidFill>
                  <a:srgbClr val="0418AC"/>
                </a:solidFill>
              </a:rPr>
              <a:t>s</a:t>
            </a:r>
            <a:r>
              <a:rPr lang="en-US" sz="2800" smtClean="0">
                <a:solidFill>
                  <a:srgbClr val="0418AC"/>
                </a:solidFill>
              </a:rPr>
              <a:t>ói</a:t>
            </a:r>
            <a:r>
              <a:rPr lang="vi-VN" sz="2800" smtClean="0">
                <a:solidFill>
                  <a:srgbClr val="0418AC"/>
                </a:solidFill>
              </a:rPr>
              <a:t> </a:t>
            </a:r>
            <a:r>
              <a:rPr lang="vi-VN" sz="2800">
                <a:solidFill>
                  <a:srgbClr val="0418AC"/>
                </a:solidFill>
              </a:rPr>
              <a:t>gõ cửa và giả giọng </a:t>
            </a:r>
            <a:r>
              <a:rPr lang="en-US" sz="2800" smtClean="0">
                <a:solidFill>
                  <a:srgbClr val="0418AC"/>
                </a:solidFill>
              </a:rPr>
              <a:t>dê mẹ.</a:t>
            </a:r>
            <a:endParaRPr lang="en-US" sz="2600">
              <a:solidFill>
                <a:srgbClr val="0418A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6" y="2869494"/>
            <a:ext cx="2401891" cy="21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7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0678" y="-24048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3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769031"/>
            <a:ext cx="8061274" cy="2308324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/>
              <a:t>       </a:t>
            </a:r>
            <a:r>
              <a:rPr lang="en-US" sz="2400"/>
              <a:t>Một lúc sau, dê mẹ về. Nghe đúng tiếng mẹ, đàn dê con ra mở cửa và tíu tít khoe :</a:t>
            </a:r>
          </a:p>
          <a:p>
            <a:pPr algn="just"/>
            <a:r>
              <a:rPr lang="en-US" sz="2400"/>
              <a:t>      - Lúc mẹ đi vắng, có tiếng gọi cửa, nhưng không phải giọng của mẹ nên chúng con không mở.</a:t>
            </a:r>
          </a:p>
          <a:p>
            <a:pPr algn="just"/>
            <a:r>
              <a:rPr lang="en-US" sz="2400"/>
              <a:t>       Dê mẹ xoa đầu đàn con :</a:t>
            </a:r>
          </a:p>
          <a:p>
            <a:pPr algn="just"/>
            <a:r>
              <a:rPr lang="en-US" sz="2400"/>
              <a:t>     -  Các con ngoan lắm !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1922" y="3221190"/>
            <a:ext cx="59634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/>
              <a:t>c. Nghe chuyện , dê mẹ đã nói gì với đàn con </a:t>
            </a:r>
            <a:r>
              <a:rPr lang="en-US" sz="2500" smtClean="0"/>
              <a:t>?</a:t>
            </a:r>
            <a:endParaRPr lang="en-US" sz="2500"/>
          </a:p>
        </p:txBody>
      </p:sp>
      <p:sp>
        <p:nvSpPr>
          <p:cNvPr id="8" name="Rectangle 7"/>
          <p:cNvSpPr/>
          <p:nvPr/>
        </p:nvSpPr>
        <p:spPr>
          <a:xfrm>
            <a:off x="2951922" y="4055233"/>
            <a:ext cx="54723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smtClean="0">
                <a:solidFill>
                  <a:srgbClr val="0418AC"/>
                </a:solidFill>
              </a:rPr>
              <a:t>      </a:t>
            </a:r>
            <a:r>
              <a:rPr lang="vi-VN" sz="2500">
                <a:solidFill>
                  <a:srgbClr val="0418AC"/>
                </a:solidFill>
              </a:rPr>
              <a:t>Nghe chuyện , </a:t>
            </a:r>
            <a:r>
              <a:rPr lang="vi-VN" sz="2500" smtClean="0">
                <a:solidFill>
                  <a:srgbClr val="0418AC"/>
                </a:solidFill>
              </a:rPr>
              <a:t>d</a:t>
            </a:r>
            <a:r>
              <a:rPr lang="en-US" sz="2500">
                <a:solidFill>
                  <a:srgbClr val="0418AC"/>
                </a:solidFill>
              </a:rPr>
              <a:t>ê</a:t>
            </a:r>
            <a:r>
              <a:rPr lang="vi-VN" sz="2500" smtClean="0">
                <a:solidFill>
                  <a:srgbClr val="0418AC"/>
                </a:solidFill>
              </a:rPr>
              <a:t> </a:t>
            </a:r>
            <a:r>
              <a:rPr lang="vi-VN" sz="2500">
                <a:solidFill>
                  <a:srgbClr val="0418AC"/>
                </a:solidFill>
              </a:rPr>
              <a:t>mẹ khen đàn con ngoan .</a:t>
            </a:r>
            <a:endParaRPr lang="en-US" sz="2500">
              <a:solidFill>
                <a:srgbClr val="0418AC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27"/>
          <a:stretch/>
        </p:blipFill>
        <p:spPr bwMode="auto">
          <a:xfrm>
            <a:off x="381066" y="2999879"/>
            <a:ext cx="2127894" cy="21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0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8373" y="54161"/>
            <a:ext cx="6462025" cy="461665"/>
          </a:xfrm>
          <a:prstGeom prst="rect">
            <a:avLst/>
          </a:prstGeom>
          <a:solidFill>
            <a:srgbClr val="FFD1FF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418AC"/>
                </a:solidFill>
              </a:rPr>
              <a:t>Thỏ con không được mở cửa cho người lạ</a:t>
            </a:r>
            <a:endParaRPr lang="en-US" sz="2400" b="1">
              <a:solidFill>
                <a:srgbClr val="0418AC"/>
              </a:solidFill>
            </a:endParaRPr>
          </a:p>
        </p:txBody>
      </p:sp>
      <p:pic>
        <p:nvPicPr>
          <p:cNvPr id="4" name="không mở cửa cho nguoi l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88" y="574458"/>
            <a:ext cx="8540944" cy="40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77" y="99925"/>
            <a:ext cx="77659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Viết vào vở câu trả lời cho câu hỏi b ở mục 3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92" y="222942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674" y="2713511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 dê mẹ vừa đi xa, sói gõ cửa và giả giọng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291" y="3376159"/>
            <a:ext cx="5352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dê mẹ. 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713" y="1781244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   Viết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292" y="782238"/>
            <a:ext cx="746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Khi dê mẹ vừa đi xa, sói  ……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9640" y="771607"/>
            <a:ext cx="46560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418AC"/>
                </a:solidFill>
              </a:rPr>
              <a:t>gõ cửa và giả giọng dê mẹ. </a:t>
            </a:r>
            <a:endParaRPr lang="en-US" sz="2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43" y="95250"/>
            <a:ext cx="345578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28575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99" y="0"/>
            <a:ext cx="383261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28575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3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3" y="2959367"/>
            <a:ext cx="8743950" cy="2147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4" name="Rounded Rectangle 13"/>
          <p:cNvSpPr/>
          <p:nvPr/>
        </p:nvSpPr>
        <p:spPr>
          <a:xfrm>
            <a:off x="561635" y="753626"/>
            <a:ext cx="8130706" cy="633047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Chọn từ ngữ để hoàn thiện câu và viết câu vào vở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0393" y="753626"/>
            <a:ext cx="3156772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418AC"/>
                </a:solidFill>
              </a:rPr>
              <a:t>m</a:t>
            </a:r>
            <a:r>
              <a:rPr lang="en-US" sz="2800" smtClean="0">
                <a:solidFill>
                  <a:srgbClr val="0418AC"/>
                </a:solidFill>
              </a:rPr>
              <a:t>ời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5266" y="753626"/>
            <a:ext cx="244344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mở cửa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69205" y="753625"/>
            <a:ext cx="2190542" cy="633047"/>
          </a:xfrm>
          <a:prstGeom prst="roundRect">
            <a:avLst>
              <a:gd name="adj" fmla="val 87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418AC"/>
                </a:solidFill>
              </a:rPr>
              <a:t>n</a:t>
            </a:r>
            <a:r>
              <a:rPr lang="en-US" sz="2800" smtClean="0">
                <a:solidFill>
                  <a:srgbClr val="0418AC"/>
                </a:solidFill>
              </a:rPr>
              <a:t>ghe lời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42547" y="1512966"/>
            <a:ext cx="8652975" cy="92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</a:rPr>
              <a:t>Khi ở nhà một mình, em không được   …….    cho</a:t>
            </a:r>
          </a:p>
          <a:p>
            <a:r>
              <a:rPr lang="en-US" sz="2800" smtClean="0">
                <a:solidFill>
                  <a:schemeClr val="tx1"/>
                </a:solidFill>
              </a:rPr>
              <a:t>người lạ.       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983" y="3438205"/>
            <a:ext cx="848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 ở nhà một mình, em không được mở cửa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430" y="2497702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   Viết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 rot="8579991">
            <a:off x="960891" y="3195557"/>
            <a:ext cx="180581" cy="129605"/>
          </a:xfrm>
          <a:prstGeom prst="arc">
            <a:avLst/>
          </a:prstGeom>
          <a:ln w="19050">
            <a:solidFill>
              <a:srgbClr val="0418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6728" y="4101758"/>
            <a:ext cx="2899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cho người lạ.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5409E-6 L 0.12743 -2.25409E-6 C 0.18473 -2.25409E-6 0.25556 0.033 0.25556 0.06013 L 0.25556 0.12211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6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 animBg="1"/>
      <p:bldP spid="3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>
                <a:solidFill>
                  <a:schemeClr val="tx1"/>
                </a:solidFill>
              </a:rPr>
              <a:t>Quan sát tranh và </a:t>
            </a:r>
            <a:r>
              <a:rPr lang="en-US" sz="2400" smtClean="0">
                <a:solidFill>
                  <a:schemeClr val="tx1"/>
                </a:solidFill>
              </a:rPr>
              <a:t>kể lại câu chuyện </a:t>
            </a:r>
            <a:r>
              <a:rPr lang="en-US" sz="2400" i="1" smtClean="0">
                <a:solidFill>
                  <a:schemeClr val="tx1"/>
                </a:solidFill>
              </a:rPr>
              <a:t>Khi mẹ vắng nhà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6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4937"/>
            <a:ext cx="2282012" cy="288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93" y="912518"/>
            <a:ext cx="2304756" cy="287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75" y="924909"/>
            <a:ext cx="2312338" cy="288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13" y="943862"/>
            <a:ext cx="2297175" cy="283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9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4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22352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Nghe viết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055" y="850805"/>
            <a:ext cx="7512899" cy="892552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r>
              <a:rPr lang="en-US" sz="2600" smtClean="0"/>
              <a:t>      Lúc dê mẹ vừa đi, sói đến gọi cửa. Đàn dê con biết sói giả giọng mẹ nên không mở cửa.</a:t>
            </a:r>
            <a:endParaRPr lang="en-US" sz="26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75" y="2736536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1913" y="2971158"/>
            <a:ext cx="8313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Lúc dê mẹ vừa đi, sói đến gọi cửa. </a:t>
            </a:r>
            <a:r>
              <a:rPr lang="en-US" sz="32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Đàn dê</a:t>
            </a:r>
            <a:endParaRPr lang="en-US" sz="32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431" y="2274871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   Viết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694" y="3839159"/>
            <a:ext cx="8008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con biết sói giả giọng mẹ nên không mở cửa.</a:t>
            </a:r>
            <a:endParaRPr lang="en-US" sz="3200"/>
          </a:p>
        </p:txBody>
      </p:sp>
      <p:sp>
        <p:nvSpPr>
          <p:cNvPr id="9" name="Oval 8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7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Chọn chữ phù hợp thay cho bông hoa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746" y="552631"/>
            <a:ext cx="233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a. </a:t>
            </a:r>
            <a:r>
              <a:rPr lang="en-US" sz="2800">
                <a:solidFill>
                  <a:schemeClr val="tx1"/>
                </a:solidFill>
              </a:rPr>
              <a:t>c</a:t>
            </a:r>
            <a:r>
              <a:rPr lang="en-US" sz="2800" smtClean="0">
                <a:solidFill>
                  <a:schemeClr val="tx1"/>
                </a:solidFill>
              </a:rPr>
              <a:t> hay k 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430" y="2213266"/>
            <a:ext cx="264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b. v hay d 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5771" y="1365347"/>
            <a:ext cx="108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ì lạ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210" y="1383864"/>
            <a:ext cx="117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ỏ non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2548" y="1399112"/>
            <a:ext cx="176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ể chuyện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167" y="3109311"/>
            <a:ext cx="147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ề nhà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210" y="3065896"/>
            <a:ext cx="1311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ê con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3387" y="3058939"/>
            <a:ext cx="1567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ội vã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8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2" y="1220640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03042" y="1322309"/>
            <a:ext cx="548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k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8" y="1232901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68699" y="1334570"/>
            <a:ext cx="750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c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46" y="1224827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43835" y="1326496"/>
            <a:ext cx="750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k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5" y="2948008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67095" y="3041603"/>
            <a:ext cx="750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v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35" y="2949751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72470" y="3012570"/>
            <a:ext cx="73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d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57" y="2918973"/>
            <a:ext cx="809974" cy="7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71857" y="2997384"/>
            <a:ext cx="8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v</a:t>
            </a:r>
            <a:endParaRPr lang="en-US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54" y="1661993"/>
            <a:ext cx="2306020" cy="246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3" y="1639410"/>
            <a:ext cx="2515372" cy="284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7127" y="0"/>
            <a:ext cx="77432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</a:t>
            </a:r>
            <a:r>
              <a:rPr lang="en-US" sz="2400">
                <a:solidFill>
                  <a:schemeClr val="tx1"/>
                </a:solidFill>
              </a:rPr>
              <a:t>Quan sát tranh và dùng từ ngữ trong khung để nói theo </a:t>
            </a:r>
            <a:r>
              <a:rPr lang="en-US" sz="2400" smtClean="0">
                <a:solidFill>
                  <a:schemeClr val="tx1"/>
                </a:solidFill>
              </a:rPr>
              <a:t>tranh </a:t>
            </a:r>
            <a:r>
              <a:rPr lang="vi-VN" sz="2400" b="1"/>
              <a:t>: </a:t>
            </a:r>
            <a:r>
              <a:rPr lang="vi-VN" sz="2400" b="1" i="1"/>
              <a:t>Những gì em cần phải tự làm ? Những gì em không được tự ý làm ? </a:t>
            </a:r>
            <a:r>
              <a:rPr lang="en-US" sz="2400" i="1" smtClean="0">
                <a:solidFill>
                  <a:schemeClr val="tx1"/>
                </a:solidFill>
              </a:rPr>
              <a:t> </a:t>
            </a:r>
            <a:endParaRPr lang="en-US" sz="2400" i="1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2547" y="29939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9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094" y="1200329"/>
            <a:ext cx="66581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Mặc quần áo                          lấy đồ vật trên cao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415" y="4127837"/>
            <a:ext cx="31302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1. </a:t>
            </a:r>
            <a:r>
              <a:rPr lang="vi-VN" sz="2000"/>
              <a:t>Một bạn nhỏ đang tự </a:t>
            </a:r>
            <a:r>
              <a:rPr lang="en-US" sz="2000" smtClean="0"/>
              <a:t>m</a:t>
            </a:r>
            <a:r>
              <a:rPr lang="vi-VN" sz="2000" smtClean="0"/>
              <a:t>ặc </a:t>
            </a:r>
            <a:r>
              <a:rPr lang="vi-VN" sz="2000"/>
              <a:t>quần áo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5652" y="4127837"/>
            <a:ext cx="49298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2. </a:t>
            </a:r>
            <a:r>
              <a:rPr lang="vi-VN" sz="2000"/>
              <a:t>Bạn  nhỏ đang đứng trên ghế và kiễng chân lấy một đồ vật trên tử bếp cao . 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76213"/>
            <a:ext cx="81629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38649" y="-56338"/>
            <a:ext cx="480776" cy="520995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943" y="87116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Thảo luận nhóm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547" y="4291611"/>
            <a:ext cx="524855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/>
              <a:t>a . Em thấy những gì trong bức tranh </a:t>
            </a:r>
            <a:r>
              <a:rPr lang="vi-VN" sz="2000" smtClean="0"/>
              <a:t>?</a:t>
            </a:r>
            <a:endParaRPr lang="en-US" sz="2000" smtClean="0"/>
          </a:p>
          <a:p>
            <a:r>
              <a:rPr lang="vi-VN" sz="2000"/>
              <a:t>b . Theo em , bạn nhỏ nên làm gì ? Vì sao ? </a:t>
            </a:r>
            <a:endParaRPr lang="en-US" sz="2000" b="1"/>
          </a:p>
        </p:txBody>
      </p:sp>
      <p:sp>
        <p:nvSpPr>
          <p:cNvPr id="13" name="TextBox 12"/>
          <p:cNvSpPr txBox="1"/>
          <p:nvPr/>
        </p:nvSpPr>
        <p:spPr>
          <a:xfrm>
            <a:off x="719425" y="0"/>
            <a:ext cx="31726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/>
              <a:t>Quan sát tranh dưới đây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0070C0"/>
          </a:solidFill>
          <a:ln w="7620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ĐIỀU EM CẦN BIẾT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70C0"/>
                </a:solidFill>
              </a:rPr>
              <a:t>4</a:t>
            </a:r>
            <a:endParaRPr lang="en-US" sz="6000" b="1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3418" y="1959308"/>
            <a:ext cx="6789695" cy="102801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4738" y="2044087"/>
            <a:ext cx="603452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 mẹ vắng nhà</a:t>
            </a:r>
            <a:endParaRPr lang="en-US" sz="4000" b="1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4593" y="1928949"/>
            <a:ext cx="1055077" cy="102801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221" y="1932472"/>
            <a:ext cx="793820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7" y="0"/>
            <a:ext cx="3541990" cy="509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4664" y="1679712"/>
            <a:ext cx="385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Nhìn vào bức tranh em thấy gì 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330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0790" y="0"/>
            <a:ext cx="28841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Khi mẹ vắng nhà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195665" y="420381"/>
            <a:ext cx="86752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smtClean="0"/>
              <a:t>      Trong khu rừng nọ có một đàn dê con sống cùng mẹ. Một hôm, trước khi đi kiếm cỏ, dê mẹ dặn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Ai đến gọi cửa, các con đừng mở nhé ! Chỉ mở cửa khi nghe tiếng mẹ.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con sói nấp gần đó. Đợi dê mẹ đi xa, nó gõ cửa và giả giọng dê mẹ. 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Nhớ lời mẹ, đàn dê con nói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Không phải giọng mẹ.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Sói đành bỏ đi.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lúc sau, dê mẹ về. Nghe đúng tiếng mẹ, đàn dê con ra mở cửa và tíu tít khoe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- Lúc mẹ đi vắng, có tiếng gọi cửa, nhưng không phải giọng của mẹ nên chúng con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Dê mẹ xoa đầu đàn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 Các con ngoan lắm !</a:t>
            </a:r>
          </a:p>
          <a:p>
            <a:pPr algn="r"/>
            <a:r>
              <a:rPr lang="en-US" sz="2000" smtClean="0"/>
              <a:t>(Theo  </a:t>
            </a:r>
            <a:r>
              <a:rPr lang="en-US" sz="2000" i="1" smtClean="0"/>
              <a:t>Truyện cổ Grim</a:t>
            </a:r>
            <a:r>
              <a:rPr lang="en-US" sz="2000" smtClean="0">
                <a:solidFill>
                  <a:schemeClr val="tx1"/>
                </a:solidFill>
              </a:rPr>
              <a:t>)</a:t>
            </a:r>
            <a:r>
              <a:rPr lang="en-US" sz="20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6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805" y="1054096"/>
            <a:ext cx="76396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418AC"/>
                </a:solidFill>
              </a:rPr>
              <a:t> </a:t>
            </a:r>
            <a:r>
              <a:rPr lang="en-US" sz="2800">
                <a:solidFill>
                  <a:srgbClr val="0418AC"/>
                </a:solidFill>
              </a:rPr>
              <a:t>Trong khu rừng nọ có một đàn dê con sống cùng </a:t>
            </a:r>
            <a:r>
              <a:rPr lang="en-US" sz="2800" smtClean="0">
                <a:solidFill>
                  <a:srgbClr val="0418AC"/>
                </a:solidFill>
              </a:rPr>
              <a:t>mẹ.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805" y="2722828"/>
            <a:ext cx="7928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418AC"/>
                </a:solidFill>
              </a:rPr>
              <a:t>       </a:t>
            </a:r>
            <a:r>
              <a:rPr lang="en-US" sz="2800">
                <a:solidFill>
                  <a:srgbClr val="0418AC"/>
                </a:solidFill>
              </a:rPr>
              <a:t>Đợi dê mẹ đi xa, nó gõ cửa và giả giọng dê mẹ.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30108" y="1100494"/>
            <a:ext cx="145930" cy="4096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238369" y="1510110"/>
            <a:ext cx="214708" cy="379770"/>
            <a:chOff x="4036634" y="3613350"/>
            <a:chExt cx="189104" cy="296494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/>
          <p:cNvCxnSpPr/>
          <p:nvPr/>
        </p:nvCxnSpPr>
        <p:spPr>
          <a:xfrm flipH="1">
            <a:off x="3938841" y="2706297"/>
            <a:ext cx="145930" cy="4096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7903" y="2722828"/>
            <a:ext cx="145930" cy="4096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679631" y="3193303"/>
            <a:ext cx="214708" cy="379770"/>
            <a:chOff x="4036634" y="3613350"/>
            <a:chExt cx="189104" cy="296494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75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0790" y="0"/>
            <a:ext cx="28841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/>
              <a:t>Khi mẹ vắng nhà</a:t>
            </a:r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195665" y="420381"/>
            <a:ext cx="86752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smtClean="0"/>
              <a:t>      Trong khu rừng nọ có một đàn dê con sống cùng mẹ. Một hôm, trước khi đi kiếm cỏ, dê mẹ dặn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Ai đến gọi cửa, các con đừng mở nhé ! Chỉ mở cửa khi nghe tiếng mẹ.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con sói nấp gần đó. Đợi dê mẹ đi xa, nó gõ cửa và giả giọng dê mẹ. 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Nhớ lời mẹ, đàn dê con nói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Không phải giọng mẹ.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Sói đành bỏ đi.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Một lúc sau, dê mẹ về. Nghe đúng tiếng mẹ, đàn dê con ra mở cửa và tíu tít khoe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- Lúc mẹ đi vắng, có tiếng gọi cửa, nhưng không phải giọng của mẹ nên chúng con không mở.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  Dê mẹ xoa đầu đàn con :</a:t>
            </a:r>
          </a:p>
          <a:p>
            <a:pPr algn="just"/>
            <a:r>
              <a:rPr lang="en-US" sz="2000"/>
              <a:t> </a:t>
            </a:r>
            <a:r>
              <a:rPr lang="en-US" sz="2000" smtClean="0"/>
              <a:t>    -  Các con ngoan lắm !</a:t>
            </a:r>
          </a:p>
          <a:p>
            <a:pPr algn="r"/>
            <a:r>
              <a:rPr lang="en-US" sz="2000" smtClean="0"/>
              <a:t>(Theo  </a:t>
            </a:r>
            <a:r>
              <a:rPr lang="en-US" sz="2000" i="1" smtClean="0"/>
              <a:t>Truyện cổ Grim</a:t>
            </a:r>
            <a:r>
              <a:rPr lang="en-US" sz="2000" smtClean="0">
                <a:solidFill>
                  <a:schemeClr val="tx1"/>
                </a:solidFill>
              </a:rPr>
              <a:t>)</a:t>
            </a:r>
            <a:r>
              <a:rPr lang="en-US" sz="200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665" y="4730113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tx1"/>
                </a:solidFill>
              </a:rPr>
              <a:t>Chia đoạn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6" y="4785333"/>
            <a:ext cx="91392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tx1"/>
                </a:solidFill>
              </a:rPr>
              <a:t>Đọc nối tiếp từng đoạn. Giải nghĩa từ: </a:t>
            </a:r>
            <a:r>
              <a:rPr lang="en-US" sz="1800" smtClean="0">
                <a:solidFill>
                  <a:srgbClr val="D50D8E"/>
                </a:solidFill>
              </a:rPr>
              <a:t>giả giọng, tíu tít.</a:t>
            </a:r>
            <a:endParaRPr lang="en-US" sz="1800">
              <a:solidFill>
                <a:srgbClr val="D50D8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81581" y="1033669"/>
            <a:ext cx="424123" cy="298155"/>
            <a:chOff x="307557" y="2012342"/>
            <a:chExt cx="424123" cy="379898"/>
          </a:xfrm>
        </p:grpSpPr>
        <p:grpSp>
          <p:nvGrpSpPr>
            <p:cNvPr id="12" name="Group 11"/>
            <p:cNvGrpSpPr/>
            <p:nvPr/>
          </p:nvGrpSpPr>
          <p:grpSpPr>
            <a:xfrm>
              <a:off x="307557" y="2012470"/>
              <a:ext cx="214708" cy="379770"/>
              <a:chOff x="4036634" y="3613350"/>
              <a:chExt cx="189104" cy="29649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447628" y="201234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1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70790" y="2584174"/>
            <a:ext cx="438551" cy="288550"/>
            <a:chOff x="307557" y="2012342"/>
            <a:chExt cx="438551" cy="379898"/>
          </a:xfrm>
        </p:grpSpPr>
        <p:grpSp>
          <p:nvGrpSpPr>
            <p:cNvPr id="17" name="Group 16"/>
            <p:cNvGrpSpPr/>
            <p:nvPr/>
          </p:nvGrpSpPr>
          <p:grpSpPr>
            <a:xfrm>
              <a:off x="307557" y="2012470"/>
              <a:ext cx="214708" cy="379770"/>
              <a:chOff x="4036634" y="3613350"/>
              <a:chExt cx="189104" cy="296494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447628" y="201234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2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36103" y="4441563"/>
            <a:ext cx="438551" cy="338554"/>
            <a:chOff x="307557" y="2012342"/>
            <a:chExt cx="438551" cy="445732"/>
          </a:xfrm>
        </p:grpSpPr>
        <p:grpSp>
          <p:nvGrpSpPr>
            <p:cNvPr id="22" name="Group 21"/>
            <p:cNvGrpSpPr/>
            <p:nvPr/>
          </p:nvGrpSpPr>
          <p:grpSpPr>
            <a:xfrm>
              <a:off x="307557" y="2012470"/>
              <a:ext cx="214708" cy="379770"/>
              <a:chOff x="4036634" y="3613350"/>
              <a:chExt cx="189104" cy="296494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447628" y="2012342"/>
              <a:ext cx="298480" cy="445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3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4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4577</TotalTime>
  <Words>1240</Words>
  <Application>Microsoft Office PowerPoint</Application>
  <PresentationFormat>On-screen Show (16:9)</PresentationFormat>
  <Paragraphs>145</Paragraphs>
  <Slides>29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Lato</vt:lpstr>
      <vt:lpstr>HP001 4 hàng</vt:lpstr>
      <vt:lpstr>Times New Roman</vt:lpstr>
      <vt:lpstr>Arial Rounded MT Bold</vt:lpstr>
      <vt:lpstr>Arial-Rounded</vt:lpstr>
      <vt:lpstr>Arial</vt:lpstr>
      <vt:lpstr>Quicksand Medium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Windows User</cp:lastModifiedBy>
  <cp:revision>594</cp:revision>
  <dcterms:modified xsi:type="dcterms:W3CDTF">2024-04-05T09:48:47Z</dcterms:modified>
</cp:coreProperties>
</file>