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 id="2147483661" r:id="rId2"/>
  </p:sldMasterIdLst>
  <p:notesMasterIdLst>
    <p:notesMasterId r:id="rId29"/>
  </p:notesMasterIdLst>
  <p:sldIdLst>
    <p:sldId id="310" r:id="rId3"/>
    <p:sldId id="334" r:id="rId4"/>
    <p:sldId id="324" r:id="rId5"/>
    <p:sldId id="280" r:id="rId6"/>
    <p:sldId id="314" r:id="rId7"/>
    <p:sldId id="329" r:id="rId8"/>
    <p:sldId id="352" r:id="rId9"/>
    <p:sldId id="353" r:id="rId10"/>
    <p:sldId id="354" r:id="rId11"/>
    <p:sldId id="368" r:id="rId12"/>
    <p:sldId id="335" r:id="rId13"/>
    <p:sldId id="333" r:id="rId14"/>
    <p:sldId id="355" r:id="rId15"/>
    <p:sldId id="356" r:id="rId16"/>
    <p:sldId id="365" r:id="rId17"/>
    <p:sldId id="366" r:id="rId18"/>
    <p:sldId id="357" r:id="rId19"/>
    <p:sldId id="358" r:id="rId20"/>
    <p:sldId id="359" r:id="rId21"/>
    <p:sldId id="360" r:id="rId22"/>
    <p:sldId id="370" r:id="rId23"/>
    <p:sldId id="361" r:id="rId24"/>
    <p:sldId id="362" r:id="rId25"/>
    <p:sldId id="363" r:id="rId26"/>
    <p:sldId id="364" r:id="rId27"/>
    <p:sldId id="261" r:id="rId28"/>
  </p:sldIdLst>
  <p:sldSz cx="9144000" cy="5143500" type="screen16x9"/>
  <p:notesSz cx="6858000" cy="9144000"/>
  <p:embeddedFontLst>
    <p:embeddedFont>
      <p:font typeface="Quicksand Medium" panose="020B0604020202020204" charset="0"/>
      <p:regular r:id="rId30"/>
    </p:embeddedFont>
    <p:embeddedFont>
      <p:font typeface="Arial-Rounded" panose="020B0604020202020204" charset="0"/>
      <p:regular r:id="rId31"/>
      <p:bold r:id="rId32"/>
    </p:embeddedFont>
    <p:embeddedFont>
      <p:font typeface="Calibri Light" panose="020F0302020204030204" pitchFamily="34" charset="0"/>
      <p:regular r:id="rId33"/>
      <p:italic r:id="rId34"/>
    </p:embeddedFont>
    <p:embeddedFont>
      <p:font typeface="Calibri" panose="020F0502020204030204" pitchFamily="34" charset="0"/>
      <p:regular r:id="rId35"/>
      <p:bold r:id="rId36"/>
      <p:italic r:id="rId37"/>
      <p:boldItalic r:id="rId38"/>
    </p:embeddedFont>
    <p:embeddedFont>
      <p:font typeface="HP001 4 hàng" panose="020B0603050302020204" pitchFamily="34" charset="0"/>
      <p:regular r:id="rId39"/>
      <p:bold r:id="rId40"/>
    </p:embeddedFont>
    <p:embeddedFont>
      <p:font typeface="Lato" panose="020B0604020202020204" charset="0"/>
      <p:regular r:id="rId41"/>
      <p:bold r:id="rId42"/>
      <p:italic r:id="rId43"/>
      <p:bold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4F05E"/>
    <a:srgbClr val="0418AC"/>
    <a:srgbClr val="009242"/>
    <a:srgbClr val="FEE7EF"/>
    <a:srgbClr val="8BBD31"/>
    <a:srgbClr val="3FAF5A"/>
    <a:srgbClr val="FEFBF6"/>
    <a:srgbClr val="57EF7F"/>
    <a:srgbClr val="2CD434"/>
    <a:srgbClr val="72CE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70" autoAdjust="0"/>
    <p:restoredTop sz="95501" autoAdjust="0"/>
  </p:normalViewPr>
  <p:slideViewPr>
    <p:cSldViewPr snapToGrid="0">
      <p:cViewPr varScale="1">
        <p:scale>
          <a:sx n="92" d="100"/>
          <a:sy n="92" d="100"/>
        </p:scale>
        <p:origin x="612" y="66"/>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0.fntdata"/><Relationship Id="rId21" Type="http://schemas.openxmlformats.org/officeDocument/2006/relationships/slide" Target="slides/slide19.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7.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2.fntdata"/><Relationship Id="rId44" Type="http://schemas.openxmlformats.org/officeDocument/2006/relationships/font" Target="fonts/font1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35546686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30851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65af97229a_8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65af97229a_8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0197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4/5/2024</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8220459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4/5/2024</a:t>
            </a:fld>
            <a:endParaRPr lang="en-US" kern="1200">
              <a:solidFill>
                <a:prstClr val="black">
                  <a:tint val="75000"/>
                </a:prstClr>
              </a:solidFill>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2325414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4/5/2024</a:t>
            </a:fld>
            <a:endParaRPr lang="en-US" kern="1200">
              <a:solidFill>
                <a:prstClr val="black">
                  <a:tint val="75000"/>
                </a:prstClr>
              </a:solidFill>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7493505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4/5/2024</a:t>
            </a:fld>
            <a:endParaRPr lang="en-US" kern="1200">
              <a:solidFill>
                <a:prstClr val="black">
                  <a:tint val="75000"/>
                </a:prstClr>
              </a:solidFill>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7851125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4/5/2024</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6814484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4/5/2024</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1013192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4/5/2024</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8481452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4/5/2024</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5499906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3613434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4/5/2024</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02399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4/5/2024</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725081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4/5/2024</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5131005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dpi="0" rotWithShape="1">
          <a:blip r:embed="rId8">
            <a:lum/>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dirty="0"/>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4" r:id="rId4"/>
    <p:sldLayoutId id="2147483655" r:id="rId5"/>
    <p:sldLayoutId id="2147483657"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Lato" panose="020F0502020204030203" pitchFamily="34" charset="0"/>
          <a:ea typeface="Lato" panose="020F0502020204030203" pitchFamily="34" charset="0"/>
          <a:cs typeface="Lato" panose="020F0502020204030203"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4/5/2024</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87984614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6.png"/><Relationship Id="rId1" Type="http://schemas.openxmlformats.org/officeDocument/2006/relationships/slideLayout" Target="../slideLayouts/slideLayout4.xml"/><Relationship Id="rId5" Type="http://schemas.microsoft.com/office/2007/relationships/hdphoto" Target="../media/hdphoto6.wdp"/><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4.xml"/><Relationship Id="rId4" Type="http://schemas.microsoft.com/office/2007/relationships/hdphoto" Target="../media/hdphoto4.wdp"/></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extBox 2"/>
          <p:cNvSpPr txBox="1"/>
          <p:nvPr/>
        </p:nvSpPr>
        <p:spPr>
          <a:xfrm>
            <a:off x="1422400" y="670560"/>
            <a:ext cx="6360160" cy="523220"/>
          </a:xfrm>
          <a:prstGeom prst="rect">
            <a:avLst/>
          </a:prstGeom>
          <a:solidFill>
            <a:schemeClr val="accent6">
              <a:lumMod val="20000"/>
              <a:lumOff val="80000"/>
            </a:schemeClr>
          </a:solidFill>
          <a:ln>
            <a:solidFill>
              <a:schemeClr val="accent1"/>
            </a:solidFill>
          </a:ln>
        </p:spPr>
        <p:txBody>
          <a:bodyPr wrap="square" rtlCol="0">
            <a:spAutoFit/>
          </a:bodyPr>
          <a:lstStyle/>
          <a:p>
            <a:r>
              <a:rPr lang="en-US" sz="2800" smtClean="0">
                <a:solidFill>
                  <a:srgbClr val="0070C0"/>
                </a:solidFill>
                <a:latin typeface="Times New Roman" pitchFamily="18" charset="0"/>
                <a:cs typeface="Times New Roman" pitchFamily="18" charset="0"/>
              </a:rPr>
              <a:t>KẾT NỐI TRI THỨC VỚI CUỘC SỐNG</a:t>
            </a:r>
            <a:endParaRPr lang="en-US" sz="2800">
              <a:solidFill>
                <a:srgbClr val="0070C0"/>
              </a:solidFill>
              <a:latin typeface="Times New Roman" pitchFamily="18" charset="0"/>
              <a:cs typeface="Times New Roman" pitchFamily="18" charset="0"/>
            </a:endParaRPr>
          </a:p>
        </p:txBody>
      </p:sp>
      <p:sp>
        <p:nvSpPr>
          <p:cNvPr id="4" name="TextBox 3"/>
          <p:cNvSpPr txBox="1"/>
          <p:nvPr/>
        </p:nvSpPr>
        <p:spPr>
          <a:xfrm>
            <a:off x="3442524" y="1434812"/>
            <a:ext cx="2258952" cy="584775"/>
          </a:xfrm>
          <a:prstGeom prst="rect">
            <a:avLst/>
          </a:prstGeom>
          <a:solidFill>
            <a:srgbClr val="FEE7EF"/>
          </a:solidFill>
          <a:ln>
            <a:solidFill>
              <a:srgbClr val="7030A0"/>
            </a:solidFill>
          </a:ln>
        </p:spPr>
        <p:txBody>
          <a:bodyPr wrap="none" rtlCol="0">
            <a:spAutoFit/>
          </a:bodyPr>
          <a:lstStyle/>
          <a:p>
            <a:r>
              <a:rPr lang="en-US" sz="3200" smtClean="0">
                <a:solidFill>
                  <a:srgbClr val="FF0000"/>
                </a:solidFill>
                <a:latin typeface="Times New Roman" pitchFamily="18" charset="0"/>
                <a:cs typeface="Times New Roman" pitchFamily="18" charset="0"/>
              </a:rPr>
              <a:t>Tiếng Việt 1</a:t>
            </a:r>
            <a:endParaRPr lang="en-US" sz="3200">
              <a:solidFill>
                <a:srgbClr val="FF0000"/>
              </a:solidFill>
              <a:latin typeface="Times New Roman" pitchFamily="18" charset="0"/>
              <a:cs typeface="Times New Roman" pitchFamily="18" charset="0"/>
            </a:endParaRPr>
          </a:p>
        </p:txBody>
      </p:sp>
      <p:sp>
        <p:nvSpPr>
          <p:cNvPr id="5" name="TextBox 4"/>
          <p:cNvSpPr txBox="1"/>
          <p:nvPr/>
        </p:nvSpPr>
        <p:spPr>
          <a:xfrm>
            <a:off x="1981199" y="2368550"/>
            <a:ext cx="4998484" cy="707886"/>
          </a:xfrm>
          <a:prstGeom prst="rect">
            <a:avLst/>
          </a:prstGeom>
          <a:solidFill>
            <a:srgbClr val="FFFF99"/>
          </a:solidFill>
          <a:ln w="28575">
            <a:solidFill>
              <a:srgbClr val="00B050"/>
            </a:solidFill>
          </a:ln>
        </p:spPr>
        <p:txBody>
          <a:bodyPr wrap="none" rtlCol="0">
            <a:spAutoFit/>
          </a:bodyPr>
          <a:lstStyle/>
          <a:p>
            <a:r>
              <a:rPr lang="en-US" sz="4000" dirty="0" smtClean="0">
                <a:solidFill>
                  <a:srgbClr val="FF0000"/>
                </a:solidFill>
                <a:latin typeface="Times New Roman" pitchFamily="18" charset="0"/>
                <a:cs typeface="Times New Roman" pitchFamily="18" charset="0"/>
              </a:rPr>
              <a:t>GV: Bùi Thị Kim Thoa</a:t>
            </a:r>
            <a:endParaRPr lang="en-US" sz="40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710342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Chú voi con ở bản Đôn hay nhất - Cao Lê Hà Trang - Nhạc thiếu thi Việt Nam hay nhất - LalaT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90250" y="450150"/>
            <a:ext cx="7386059" cy="4291445"/>
          </a:xfrm>
          <a:prstGeom prst="rect">
            <a:avLst/>
          </a:prstGeom>
        </p:spPr>
      </p:pic>
    </p:spTree>
    <p:extLst>
      <p:ext uri="{BB962C8B-B14F-4D97-AF65-F5344CB8AC3E}">
        <p14:creationId xmlns:p14="http://schemas.microsoft.com/office/powerpoint/2010/main" val="24586913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360659" y="1913860"/>
            <a:ext cx="5188457" cy="1265042"/>
          </a:xfrm>
          <a:prstGeom prst="roundRect">
            <a:avLst/>
          </a:prstGeom>
          <a:solidFill>
            <a:srgbClr val="00924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bg1"/>
                </a:solidFill>
              </a:rPr>
              <a:t>Trả lời câu hỏi</a:t>
            </a:r>
            <a:endParaRPr lang="en-US" sz="4800">
              <a:solidFill>
                <a:schemeClr val="bg1"/>
              </a:solidFill>
            </a:endParaRPr>
          </a:p>
        </p:txBody>
      </p:sp>
      <p:sp>
        <p:nvSpPr>
          <p:cNvPr id="3" name="Oval 2"/>
          <p:cNvSpPr/>
          <p:nvPr/>
        </p:nvSpPr>
        <p:spPr>
          <a:xfrm>
            <a:off x="1585638" y="1976269"/>
            <a:ext cx="1210726" cy="1096540"/>
          </a:xfrm>
          <a:prstGeom prst="ellipse">
            <a:avLst/>
          </a:prstGeom>
          <a:solidFill>
            <a:srgbClr val="57EF7F"/>
          </a:solidFill>
          <a:ln>
            <a:solidFill>
              <a:srgbClr val="041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rgbClr val="FF0000"/>
                </a:solidFill>
              </a:rPr>
              <a:t>3</a:t>
            </a:r>
            <a:endParaRPr lang="en-US" sz="4800">
              <a:solidFill>
                <a:srgbClr val="FF0000"/>
              </a:solidFill>
            </a:endParaRPr>
          </a:p>
        </p:txBody>
      </p:sp>
      <p:sp>
        <p:nvSpPr>
          <p:cNvPr id="2" name="TextBox 1"/>
          <p:cNvSpPr txBox="1"/>
          <p:nvPr/>
        </p:nvSpPr>
        <p:spPr>
          <a:xfrm>
            <a:off x="3944679" y="1105786"/>
            <a:ext cx="954107" cy="461665"/>
          </a:xfrm>
          <a:prstGeom prst="rect">
            <a:avLst/>
          </a:prstGeom>
          <a:noFill/>
        </p:spPr>
        <p:txBody>
          <a:bodyPr wrap="none" rtlCol="0">
            <a:spAutoFit/>
          </a:bodyPr>
          <a:lstStyle/>
          <a:p>
            <a:r>
              <a:rPr lang="en-US" sz="2400" smtClean="0">
                <a:solidFill>
                  <a:srgbClr val="FF0000"/>
                </a:solidFill>
              </a:rPr>
              <a:t>Tiết 2</a:t>
            </a:r>
            <a:endParaRPr lang="en-US" sz="2400">
              <a:solidFill>
                <a:srgbClr val="FF0000"/>
              </a:solidFill>
            </a:endParaRPr>
          </a:p>
        </p:txBody>
      </p:sp>
      <p:grpSp>
        <p:nvGrpSpPr>
          <p:cNvPr id="6" name="Group 5"/>
          <p:cNvGrpSpPr/>
          <p:nvPr/>
        </p:nvGrpSpPr>
        <p:grpSpPr>
          <a:xfrm>
            <a:off x="0" y="478464"/>
            <a:ext cx="9144000" cy="4732450"/>
            <a:chOff x="0" y="478464"/>
            <a:chExt cx="9144000" cy="4732450"/>
          </a:xfrm>
        </p:grpSpPr>
        <p:pic>
          <p:nvPicPr>
            <p:cNvPr id="7" name="Picture 2" descr="E:\QUYNH\anh tai ve poiwer oint\dao maijp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9714" l="0" r="51333"/>
                      </a14:imgEffect>
                    </a14:imgLayer>
                  </a14:imgProps>
                </a:ext>
                <a:ext uri="{28A0092B-C50C-407E-A947-70E740481C1C}">
                  <a14:useLocalDpi xmlns:a14="http://schemas.microsoft.com/office/drawing/2010/main" val="0"/>
                </a:ext>
              </a:extLst>
            </a:blip>
            <a:srcRect r="44975"/>
            <a:stretch/>
          </p:blipFill>
          <p:spPr bwMode="auto">
            <a:xfrm>
              <a:off x="0" y="2542427"/>
              <a:ext cx="3189768" cy="266848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E:\QUYNH\anh tai ve poiwer oint\dao maijp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9714" l="0" r="51333"/>
                      </a14:imgEffect>
                    </a14:imgLayer>
                  </a14:imgProps>
                </a:ext>
                <a:ext uri="{28A0092B-C50C-407E-A947-70E740481C1C}">
                  <a14:useLocalDpi xmlns:a14="http://schemas.microsoft.com/office/drawing/2010/main" val="0"/>
                </a:ext>
              </a:extLst>
            </a:blip>
            <a:srcRect r="44975"/>
            <a:stretch/>
          </p:blipFill>
          <p:spPr bwMode="auto">
            <a:xfrm flipH="1">
              <a:off x="7147093" y="478464"/>
              <a:ext cx="1996907" cy="136824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367679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28015" y="78441"/>
            <a:ext cx="2545989" cy="461665"/>
          </a:xfrm>
          <a:prstGeom prst="rect">
            <a:avLst/>
          </a:prstGeom>
          <a:solidFill>
            <a:schemeClr val="bg1"/>
          </a:solidFill>
        </p:spPr>
        <p:txBody>
          <a:bodyPr wrap="square" rtlCol="0">
            <a:spAutoFit/>
          </a:bodyPr>
          <a:lstStyle/>
          <a:p>
            <a:r>
              <a:rPr lang="en-US" sz="2400" smtClean="0">
                <a:solidFill>
                  <a:schemeClr val="tx1"/>
                </a:solidFill>
              </a:rPr>
              <a:t>   Trả lời câu hỏi                                           </a:t>
            </a:r>
            <a:endParaRPr lang="en-US" sz="2400">
              <a:solidFill>
                <a:schemeClr val="tx1"/>
              </a:solidFill>
            </a:endParaRPr>
          </a:p>
        </p:txBody>
      </p:sp>
      <p:sp>
        <p:nvSpPr>
          <p:cNvPr id="8" name="Oval 7"/>
          <p:cNvSpPr/>
          <p:nvPr/>
        </p:nvSpPr>
        <p:spPr>
          <a:xfrm>
            <a:off x="107712" y="4361"/>
            <a:ext cx="605363" cy="548270"/>
          </a:xfrm>
          <a:prstGeom prst="ellipse">
            <a:avLst/>
          </a:prstGeom>
          <a:solidFill>
            <a:srgbClr val="57EF7F"/>
          </a:solidFill>
          <a:ln>
            <a:solidFill>
              <a:srgbClr val="041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solidFill>
                  <a:srgbClr val="FF0000"/>
                </a:solidFill>
              </a:rPr>
              <a:t>3</a:t>
            </a:r>
            <a:endParaRPr lang="en-US" sz="2400">
              <a:solidFill>
                <a:srgbClr val="FF0000"/>
              </a:solidFill>
            </a:endParaRPr>
          </a:p>
        </p:txBody>
      </p:sp>
      <p:sp>
        <p:nvSpPr>
          <p:cNvPr id="9" name="TextBox 8"/>
          <p:cNvSpPr txBox="1"/>
          <p:nvPr/>
        </p:nvSpPr>
        <p:spPr>
          <a:xfrm>
            <a:off x="238745" y="552631"/>
            <a:ext cx="7457701" cy="461665"/>
          </a:xfrm>
          <a:prstGeom prst="rect">
            <a:avLst/>
          </a:prstGeom>
          <a:noFill/>
        </p:spPr>
        <p:txBody>
          <a:bodyPr wrap="square" rtlCol="0">
            <a:spAutoFit/>
          </a:bodyPr>
          <a:lstStyle/>
          <a:p>
            <a:r>
              <a:rPr lang="en-US" sz="2400" smtClean="0">
                <a:solidFill>
                  <a:schemeClr val="tx1"/>
                </a:solidFill>
              </a:rPr>
              <a:t>a. Những bạn nào đến mừng sinh nhật voi con ? </a:t>
            </a:r>
            <a:endParaRPr lang="en-US" sz="2400">
              <a:solidFill>
                <a:schemeClr val="tx1"/>
              </a:solidFill>
            </a:endParaRPr>
          </a:p>
        </p:txBody>
      </p:sp>
      <p:sp>
        <p:nvSpPr>
          <p:cNvPr id="10" name="TextBox 9"/>
          <p:cNvSpPr txBox="1"/>
          <p:nvPr/>
        </p:nvSpPr>
        <p:spPr>
          <a:xfrm>
            <a:off x="285917" y="1322353"/>
            <a:ext cx="5512449" cy="461665"/>
          </a:xfrm>
          <a:prstGeom prst="rect">
            <a:avLst/>
          </a:prstGeom>
          <a:noFill/>
        </p:spPr>
        <p:txBody>
          <a:bodyPr wrap="square" rtlCol="0">
            <a:spAutoFit/>
          </a:bodyPr>
          <a:lstStyle/>
          <a:p>
            <a:r>
              <a:rPr lang="en-US" sz="2400" smtClean="0">
                <a:solidFill>
                  <a:schemeClr val="tx1"/>
                </a:solidFill>
              </a:rPr>
              <a:t>b. Voi con làm gì để cảm ơn các bạn? </a:t>
            </a:r>
            <a:endParaRPr lang="en-US" sz="2400">
              <a:solidFill>
                <a:schemeClr val="tx1"/>
              </a:solidFill>
            </a:endParaRPr>
          </a:p>
        </p:txBody>
      </p:sp>
      <p:sp>
        <p:nvSpPr>
          <p:cNvPr id="11" name="TextBox 10"/>
          <p:cNvSpPr txBox="1"/>
          <p:nvPr/>
        </p:nvSpPr>
        <p:spPr>
          <a:xfrm>
            <a:off x="264442" y="2134664"/>
            <a:ext cx="5410801" cy="461665"/>
          </a:xfrm>
          <a:prstGeom prst="rect">
            <a:avLst/>
          </a:prstGeom>
          <a:noFill/>
        </p:spPr>
        <p:txBody>
          <a:bodyPr wrap="square" rtlCol="0">
            <a:spAutoFit/>
          </a:bodyPr>
          <a:lstStyle/>
          <a:p>
            <a:r>
              <a:rPr lang="en-US" sz="2400" smtClean="0">
                <a:solidFill>
                  <a:schemeClr val="tx1"/>
                </a:solidFill>
              </a:rPr>
              <a:t>c. Sinh nhật của voi con như thế nào? </a:t>
            </a:r>
            <a:endParaRPr lang="en-US" sz="2400">
              <a:solidFill>
                <a:schemeClr val="tx1"/>
              </a:solidFill>
            </a:endParaRPr>
          </a:p>
        </p:txBody>
      </p:sp>
      <p:sp>
        <p:nvSpPr>
          <p:cNvPr id="12" name="TextBox 11"/>
          <p:cNvSpPr txBox="1"/>
          <p:nvPr/>
        </p:nvSpPr>
        <p:spPr>
          <a:xfrm>
            <a:off x="285917" y="961135"/>
            <a:ext cx="8124340" cy="461665"/>
          </a:xfrm>
          <a:prstGeom prst="rect">
            <a:avLst/>
          </a:prstGeom>
          <a:noFill/>
        </p:spPr>
        <p:txBody>
          <a:bodyPr wrap="none" rtlCol="0">
            <a:spAutoFit/>
          </a:bodyPr>
          <a:lstStyle/>
          <a:p>
            <a:r>
              <a:rPr lang="en-US" sz="2400" smtClean="0">
                <a:solidFill>
                  <a:srgbClr val="0418AC"/>
                </a:solidFill>
              </a:rPr>
              <a:t>Đến mừng sinh nhật voi con có bạn thỏ, gấu, khỉ, sóc, vẹt.</a:t>
            </a:r>
            <a:endParaRPr lang="en-US" sz="2400">
              <a:solidFill>
                <a:srgbClr val="0418AC"/>
              </a:solidFill>
            </a:endParaRPr>
          </a:p>
        </p:txBody>
      </p:sp>
      <p:sp>
        <p:nvSpPr>
          <p:cNvPr id="13" name="TextBox 12"/>
          <p:cNvSpPr txBox="1"/>
          <p:nvPr/>
        </p:nvSpPr>
        <p:spPr>
          <a:xfrm>
            <a:off x="289689" y="1763056"/>
            <a:ext cx="5845297" cy="461665"/>
          </a:xfrm>
          <a:prstGeom prst="rect">
            <a:avLst/>
          </a:prstGeom>
          <a:noFill/>
        </p:spPr>
        <p:txBody>
          <a:bodyPr wrap="square" rtlCol="0">
            <a:spAutoFit/>
          </a:bodyPr>
          <a:lstStyle/>
          <a:p>
            <a:r>
              <a:rPr lang="en-US" sz="2400" smtClean="0">
                <a:solidFill>
                  <a:srgbClr val="0418AC"/>
                </a:solidFill>
              </a:rPr>
              <a:t>Voi con huơ vòi để cảm ơn các bạn.</a:t>
            </a:r>
            <a:endParaRPr lang="en-US" sz="2400">
              <a:solidFill>
                <a:srgbClr val="0418AC"/>
              </a:solidFill>
            </a:endParaRPr>
          </a:p>
        </p:txBody>
      </p:sp>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8703" l="0" r="98801">
                        <a14:foregroundMark x1="48328" y1="68541" x2="48328" y2="68541"/>
                        <a14:foregroundMark x1="19369" y1="53081" x2="19369" y2="53081"/>
                        <a14:foregroundMark x1="47634" y1="21405" x2="47634" y2="21405"/>
                        <a14:foregroundMark x1="22334" y1="85622" x2="22334" y2="85622"/>
                        <a14:backgroundMark x1="51104" y1="39784" x2="51104" y2="39784"/>
                        <a14:backgroundMark x1="58486" y1="23135" x2="58486" y2="23135"/>
                        <a14:backgroundMark x1="3407" y1="70811" x2="3407" y2="70811"/>
                        <a14:backgroundMark x1="44543" y1="64649" x2="44543" y2="64649"/>
                        <a14:backgroundMark x1="66246" y1="38054" x2="66246" y2="38054"/>
                        <a14:backgroundMark x1="35773" y1="21838" x2="35773" y2="21838"/>
                      </a14:backgroundRemoval>
                    </a14:imgEffect>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241728" y="2134664"/>
            <a:ext cx="4729198" cy="3008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264442" y="2507337"/>
            <a:ext cx="8489103" cy="461665"/>
          </a:xfrm>
          <a:prstGeom prst="rect">
            <a:avLst/>
          </a:prstGeom>
          <a:noFill/>
        </p:spPr>
        <p:txBody>
          <a:bodyPr wrap="square" rtlCol="0">
            <a:spAutoFit/>
          </a:bodyPr>
          <a:lstStyle/>
          <a:p>
            <a:r>
              <a:rPr lang="en-US" sz="2400" smtClean="0">
                <a:solidFill>
                  <a:srgbClr val="0418AC"/>
                </a:solidFill>
              </a:rPr>
              <a:t>Sinh nhật của voi con rất vui.</a:t>
            </a:r>
            <a:endParaRPr lang="en-US" sz="2400">
              <a:solidFill>
                <a:srgbClr val="0418AC"/>
              </a:solidFill>
            </a:endParaRPr>
          </a:p>
        </p:txBody>
      </p:sp>
    </p:spTree>
    <p:extLst>
      <p:ext uri="{BB962C8B-B14F-4D97-AF65-F5344CB8AC3E}">
        <p14:creationId xmlns:p14="http://schemas.microsoft.com/office/powerpoint/2010/main" val="3646870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571386" y="1913860"/>
            <a:ext cx="2562214" cy="1265042"/>
          </a:xfrm>
          <a:prstGeom prst="roundRect">
            <a:avLst/>
          </a:prstGeom>
          <a:solidFill>
            <a:srgbClr val="00924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bg1"/>
                </a:solidFill>
              </a:rPr>
              <a:t>Viết </a:t>
            </a:r>
            <a:endParaRPr lang="en-US" sz="4800">
              <a:solidFill>
                <a:schemeClr val="bg1"/>
              </a:solidFill>
            </a:endParaRPr>
          </a:p>
        </p:txBody>
      </p:sp>
      <p:sp>
        <p:nvSpPr>
          <p:cNvPr id="3" name="Oval 2"/>
          <p:cNvSpPr/>
          <p:nvPr/>
        </p:nvSpPr>
        <p:spPr>
          <a:xfrm>
            <a:off x="2796364" y="1976269"/>
            <a:ext cx="1210726" cy="1096540"/>
          </a:xfrm>
          <a:prstGeom prst="ellipse">
            <a:avLst/>
          </a:prstGeom>
          <a:solidFill>
            <a:srgbClr val="57EF7F"/>
          </a:solidFill>
          <a:ln>
            <a:solidFill>
              <a:srgbClr val="041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rgbClr val="FF0000"/>
                </a:solidFill>
              </a:rPr>
              <a:t>4</a:t>
            </a:r>
            <a:endParaRPr lang="en-US" sz="4800">
              <a:solidFill>
                <a:srgbClr val="FF0000"/>
              </a:solidFill>
            </a:endParaRPr>
          </a:p>
        </p:txBody>
      </p:sp>
      <p:grpSp>
        <p:nvGrpSpPr>
          <p:cNvPr id="4" name="Group 3"/>
          <p:cNvGrpSpPr/>
          <p:nvPr/>
        </p:nvGrpSpPr>
        <p:grpSpPr>
          <a:xfrm>
            <a:off x="0" y="478464"/>
            <a:ext cx="9144000" cy="4732450"/>
            <a:chOff x="0" y="478464"/>
            <a:chExt cx="9144000" cy="4732450"/>
          </a:xfrm>
        </p:grpSpPr>
        <p:pic>
          <p:nvPicPr>
            <p:cNvPr id="6" name="Picture 2" descr="E:\QUYNH\anh tai ve poiwer oint\dao maijp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9714" l="0" r="51333"/>
                      </a14:imgEffect>
                    </a14:imgLayer>
                  </a14:imgProps>
                </a:ext>
                <a:ext uri="{28A0092B-C50C-407E-A947-70E740481C1C}">
                  <a14:useLocalDpi xmlns:a14="http://schemas.microsoft.com/office/drawing/2010/main" val="0"/>
                </a:ext>
              </a:extLst>
            </a:blip>
            <a:srcRect r="44975"/>
            <a:stretch/>
          </p:blipFill>
          <p:spPr bwMode="auto">
            <a:xfrm>
              <a:off x="0" y="2542427"/>
              <a:ext cx="3189768" cy="26684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E:\QUYNH\anh tai ve poiwer oint\dao maijp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9714" l="0" r="51333"/>
                      </a14:imgEffect>
                    </a14:imgLayer>
                  </a14:imgProps>
                </a:ext>
                <a:ext uri="{28A0092B-C50C-407E-A947-70E740481C1C}">
                  <a14:useLocalDpi xmlns:a14="http://schemas.microsoft.com/office/drawing/2010/main" val="0"/>
                </a:ext>
              </a:extLst>
            </a:blip>
            <a:srcRect r="44975"/>
            <a:stretch/>
          </p:blipFill>
          <p:spPr bwMode="auto">
            <a:xfrm flipH="1">
              <a:off x="7147093" y="478464"/>
              <a:ext cx="1996907" cy="136824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767734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49809" y="69754"/>
            <a:ext cx="7038059" cy="461665"/>
          </a:xfrm>
          <a:prstGeom prst="rect">
            <a:avLst/>
          </a:prstGeom>
          <a:solidFill>
            <a:schemeClr val="bg1"/>
          </a:solidFill>
        </p:spPr>
        <p:txBody>
          <a:bodyPr wrap="square" rtlCol="0">
            <a:spAutoFit/>
          </a:bodyPr>
          <a:lstStyle/>
          <a:p>
            <a:r>
              <a:rPr lang="en-US" sz="2400" smtClean="0">
                <a:solidFill>
                  <a:schemeClr val="tx1"/>
                </a:solidFill>
              </a:rPr>
              <a:t>   Viết vào vở câu trả lời cho câu hỏi b ở mục 3</a:t>
            </a:r>
            <a:endParaRPr lang="en-US" sz="2400">
              <a:solidFill>
                <a:schemeClr val="tx1"/>
              </a:solidFill>
            </a:endParaRPr>
          </a:p>
        </p:txBody>
      </p:sp>
      <p:sp>
        <p:nvSpPr>
          <p:cNvPr id="6" name="Oval 5"/>
          <p:cNvSpPr/>
          <p:nvPr/>
        </p:nvSpPr>
        <p:spPr>
          <a:xfrm>
            <a:off x="429506" y="-4326"/>
            <a:ext cx="605363" cy="548270"/>
          </a:xfrm>
          <a:prstGeom prst="ellipse">
            <a:avLst/>
          </a:prstGeom>
          <a:solidFill>
            <a:srgbClr val="57EF7F"/>
          </a:solidFill>
          <a:ln>
            <a:solidFill>
              <a:srgbClr val="041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rgbClr val="FF0000"/>
                </a:solidFill>
              </a:rPr>
              <a:t>4</a:t>
            </a:r>
            <a:endParaRPr lang="en-US" sz="3600">
              <a:solidFill>
                <a:srgbClr val="FF0000"/>
              </a:solidFill>
            </a:endParaRPr>
          </a:p>
        </p:txBody>
      </p:sp>
      <p:sp>
        <p:nvSpPr>
          <p:cNvPr id="7" name="TextBox 6"/>
          <p:cNvSpPr txBox="1"/>
          <p:nvPr/>
        </p:nvSpPr>
        <p:spPr>
          <a:xfrm>
            <a:off x="732187" y="997030"/>
            <a:ext cx="5123518" cy="461665"/>
          </a:xfrm>
          <a:prstGeom prst="rect">
            <a:avLst/>
          </a:prstGeom>
          <a:noFill/>
        </p:spPr>
        <p:txBody>
          <a:bodyPr wrap="none" rtlCol="0">
            <a:spAutoFit/>
          </a:bodyPr>
          <a:lstStyle/>
          <a:p>
            <a:r>
              <a:rPr lang="en-US" sz="2400" smtClean="0">
                <a:solidFill>
                  <a:schemeClr val="tx1"/>
                </a:solidFill>
              </a:rPr>
              <a:t>Voi con …….     để cảm ơn các bạn.</a:t>
            </a:r>
            <a:endParaRPr lang="en-US" sz="2400">
              <a:solidFill>
                <a:schemeClr val="tx1"/>
              </a:solidFill>
            </a:endParaRPr>
          </a:p>
        </p:txBody>
      </p:sp>
      <p:sp>
        <p:nvSpPr>
          <p:cNvPr id="8" name="TextBox 7"/>
          <p:cNvSpPr txBox="1"/>
          <p:nvPr/>
        </p:nvSpPr>
        <p:spPr>
          <a:xfrm>
            <a:off x="1850407" y="978048"/>
            <a:ext cx="1208985" cy="461665"/>
          </a:xfrm>
          <a:prstGeom prst="rect">
            <a:avLst/>
          </a:prstGeom>
          <a:noFill/>
        </p:spPr>
        <p:txBody>
          <a:bodyPr wrap="none" rtlCol="0">
            <a:spAutoFit/>
          </a:bodyPr>
          <a:lstStyle/>
          <a:p>
            <a:r>
              <a:rPr lang="en-US" sz="2400" smtClean="0">
                <a:solidFill>
                  <a:srgbClr val="0418AC"/>
                </a:solidFill>
              </a:rPr>
              <a:t>huơ vòi</a:t>
            </a:r>
            <a:endParaRPr lang="en-US" sz="2400">
              <a:solidFill>
                <a:srgbClr val="0418AC"/>
              </a:solidFill>
            </a:endParaRPr>
          </a:p>
        </p:txBody>
      </p:sp>
      <p:pic>
        <p:nvPicPr>
          <p:cNvPr id="1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4040" y="2245147"/>
            <a:ext cx="8743950" cy="214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759776" y="2714678"/>
            <a:ext cx="8082518" cy="584775"/>
          </a:xfrm>
          <a:prstGeom prst="rect">
            <a:avLst/>
          </a:prstGeom>
        </p:spPr>
        <p:txBody>
          <a:bodyPr wrap="square">
            <a:spAutoFit/>
          </a:bodyPr>
          <a:lstStyle/>
          <a:p>
            <a:r>
              <a:rPr lang="en-US" sz="3200" b="1" smtClean="0">
                <a:solidFill>
                  <a:srgbClr val="0418AC"/>
                </a:solidFill>
                <a:latin typeface="HP001 4 hàng" pitchFamily="34" charset="0"/>
                <a:ea typeface="Arial-Rounded" pitchFamily="34" charset="0"/>
                <a:cs typeface="Arial-Rounded" pitchFamily="34" charset="0"/>
              </a:rPr>
              <a:t>Voi con huơ vòi để cảm ơn các bạn.</a:t>
            </a:r>
            <a:endParaRPr lang="en-US" sz="3200" b="1">
              <a:solidFill>
                <a:srgbClr val="0418AC"/>
              </a:solidFill>
              <a:latin typeface="HP001 4 hàng" pitchFamily="34" charset="0"/>
              <a:ea typeface="Arial-Rounded" pitchFamily="34" charset="0"/>
              <a:cs typeface="Arial-Rounded" pitchFamily="34" charset="0"/>
            </a:endParaRPr>
          </a:p>
        </p:txBody>
      </p:sp>
      <p:sp>
        <p:nvSpPr>
          <p:cNvPr id="14" name="TextBox 13"/>
          <p:cNvSpPr txBox="1"/>
          <p:nvPr/>
        </p:nvSpPr>
        <p:spPr>
          <a:xfrm>
            <a:off x="410713" y="1781244"/>
            <a:ext cx="1078187" cy="461665"/>
          </a:xfrm>
          <a:prstGeom prst="rect">
            <a:avLst/>
          </a:prstGeom>
          <a:solidFill>
            <a:srgbClr val="009242"/>
          </a:solidFill>
        </p:spPr>
        <p:txBody>
          <a:bodyPr wrap="square" rtlCol="0">
            <a:spAutoFit/>
          </a:bodyPr>
          <a:lstStyle/>
          <a:p>
            <a:r>
              <a:rPr lang="en-US" sz="2400" smtClean="0">
                <a:solidFill>
                  <a:schemeClr val="bg1"/>
                </a:solidFill>
              </a:rPr>
              <a:t>   Viết</a:t>
            </a:r>
            <a:endParaRPr lang="en-US" sz="2400">
              <a:solidFill>
                <a:schemeClr val="bg1"/>
              </a:solidFill>
            </a:endParaRPr>
          </a:p>
        </p:txBody>
      </p:sp>
    </p:spTree>
    <p:extLst>
      <p:ext uri="{BB962C8B-B14F-4D97-AF65-F5344CB8AC3E}">
        <p14:creationId xmlns:p14="http://schemas.microsoft.com/office/powerpoint/2010/main" val="2414652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086" y="436418"/>
            <a:ext cx="4104308" cy="4509777"/>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0283" t="22627" r="9997" b="23492"/>
          <a:stretch/>
        </p:blipFill>
        <p:spPr>
          <a:xfrm>
            <a:off x="5049981" y="1641764"/>
            <a:ext cx="2888673" cy="3003095"/>
          </a:xfrm>
          <a:prstGeom prst="rect">
            <a:avLst/>
          </a:prstGeom>
        </p:spPr>
      </p:pic>
    </p:spTree>
    <p:extLst>
      <p:ext uri="{BB962C8B-B14F-4D97-AF65-F5344CB8AC3E}">
        <p14:creationId xmlns:p14="http://schemas.microsoft.com/office/powerpoint/2010/main" val="23812088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556183884346619622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14350" y="285750"/>
            <a:ext cx="8115300" cy="4572000"/>
          </a:xfrm>
          <a:prstGeom prst="rect">
            <a:avLst/>
          </a:prstGeom>
        </p:spPr>
      </p:pic>
    </p:spTree>
    <p:extLst>
      <p:ext uri="{BB962C8B-B14F-4D97-AF65-F5344CB8AC3E}">
        <p14:creationId xmlns:p14="http://schemas.microsoft.com/office/powerpoint/2010/main" val="13989969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100000">
                <p:cTn id="7" fill="hold" display="0">
                  <p:stCondLst>
                    <p:cond delay="indefinite"/>
                  </p:stCondLst>
                </p:cTn>
                <p:tgtEl>
                  <p:spTgt spid="5"/>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360659" y="1913860"/>
            <a:ext cx="5188457" cy="1265042"/>
          </a:xfrm>
          <a:prstGeom prst="roundRect">
            <a:avLst/>
          </a:prstGeom>
          <a:solidFill>
            <a:srgbClr val="00924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bg1"/>
                </a:solidFill>
              </a:rPr>
              <a:t>Chọn từ ngữ</a:t>
            </a:r>
            <a:endParaRPr lang="en-US" sz="4800">
              <a:solidFill>
                <a:schemeClr val="bg1"/>
              </a:solidFill>
            </a:endParaRPr>
          </a:p>
        </p:txBody>
      </p:sp>
      <p:sp>
        <p:nvSpPr>
          <p:cNvPr id="3" name="Oval 2"/>
          <p:cNvSpPr/>
          <p:nvPr/>
        </p:nvSpPr>
        <p:spPr>
          <a:xfrm>
            <a:off x="1585638" y="1976269"/>
            <a:ext cx="1210726" cy="1096540"/>
          </a:xfrm>
          <a:prstGeom prst="ellipse">
            <a:avLst/>
          </a:prstGeom>
          <a:solidFill>
            <a:srgbClr val="57EF7F"/>
          </a:solidFill>
          <a:ln>
            <a:solidFill>
              <a:srgbClr val="041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rgbClr val="FF0000"/>
                </a:solidFill>
              </a:rPr>
              <a:t>5</a:t>
            </a:r>
            <a:endParaRPr lang="en-US" sz="4800">
              <a:solidFill>
                <a:srgbClr val="FF0000"/>
              </a:solidFill>
            </a:endParaRPr>
          </a:p>
        </p:txBody>
      </p:sp>
      <p:sp>
        <p:nvSpPr>
          <p:cNvPr id="2" name="TextBox 1"/>
          <p:cNvSpPr txBox="1"/>
          <p:nvPr/>
        </p:nvSpPr>
        <p:spPr>
          <a:xfrm>
            <a:off x="3944679" y="1105786"/>
            <a:ext cx="954107" cy="461665"/>
          </a:xfrm>
          <a:prstGeom prst="rect">
            <a:avLst/>
          </a:prstGeom>
          <a:noFill/>
        </p:spPr>
        <p:txBody>
          <a:bodyPr wrap="none" rtlCol="0">
            <a:spAutoFit/>
          </a:bodyPr>
          <a:lstStyle/>
          <a:p>
            <a:r>
              <a:rPr lang="en-US" sz="2400" smtClean="0">
                <a:solidFill>
                  <a:srgbClr val="FF0000"/>
                </a:solidFill>
              </a:rPr>
              <a:t>Tiết 3</a:t>
            </a:r>
            <a:endParaRPr lang="en-US" sz="2400">
              <a:solidFill>
                <a:srgbClr val="FF0000"/>
              </a:solidFill>
            </a:endParaRPr>
          </a:p>
        </p:txBody>
      </p:sp>
      <p:grpSp>
        <p:nvGrpSpPr>
          <p:cNvPr id="6" name="Group 5"/>
          <p:cNvGrpSpPr/>
          <p:nvPr/>
        </p:nvGrpSpPr>
        <p:grpSpPr>
          <a:xfrm>
            <a:off x="0" y="478464"/>
            <a:ext cx="9144000" cy="4732450"/>
            <a:chOff x="0" y="478464"/>
            <a:chExt cx="9144000" cy="4732450"/>
          </a:xfrm>
        </p:grpSpPr>
        <p:pic>
          <p:nvPicPr>
            <p:cNvPr id="7" name="Picture 2" descr="E:\QUYNH\anh tai ve poiwer oint\dao maijp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9714" l="0" r="51333"/>
                      </a14:imgEffect>
                    </a14:imgLayer>
                  </a14:imgProps>
                </a:ext>
                <a:ext uri="{28A0092B-C50C-407E-A947-70E740481C1C}">
                  <a14:useLocalDpi xmlns:a14="http://schemas.microsoft.com/office/drawing/2010/main" val="0"/>
                </a:ext>
              </a:extLst>
            </a:blip>
            <a:srcRect r="44975"/>
            <a:stretch/>
          </p:blipFill>
          <p:spPr bwMode="auto">
            <a:xfrm>
              <a:off x="0" y="2542427"/>
              <a:ext cx="3189768" cy="266848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E:\QUYNH\anh tai ve poiwer oint\dao maijp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9714" l="0" r="51333"/>
                      </a14:imgEffect>
                    </a14:imgLayer>
                  </a14:imgProps>
                </a:ext>
                <a:ext uri="{28A0092B-C50C-407E-A947-70E740481C1C}">
                  <a14:useLocalDpi xmlns:a14="http://schemas.microsoft.com/office/drawing/2010/main" val="0"/>
                </a:ext>
              </a:extLst>
            </a:blip>
            <a:srcRect r="44975"/>
            <a:stretch/>
          </p:blipFill>
          <p:spPr bwMode="auto">
            <a:xfrm flipH="1">
              <a:off x="7147093" y="478464"/>
              <a:ext cx="1996907" cy="136824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3238525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6775" y="2736536"/>
            <a:ext cx="8743950" cy="214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802525" y="753626"/>
            <a:ext cx="7055286" cy="633047"/>
          </a:xfrm>
          <a:prstGeom prst="roundRect">
            <a:avLst/>
          </a:prstGeom>
          <a:solidFill>
            <a:srgbClr val="FEE7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rgbClr val="0418AC"/>
              </a:solidFill>
            </a:endParaRPr>
          </a:p>
        </p:txBody>
      </p:sp>
      <p:sp>
        <p:nvSpPr>
          <p:cNvPr id="3" name="TextBox 2"/>
          <p:cNvSpPr txBox="1"/>
          <p:nvPr/>
        </p:nvSpPr>
        <p:spPr>
          <a:xfrm>
            <a:off x="647127" y="82176"/>
            <a:ext cx="7743247" cy="461665"/>
          </a:xfrm>
          <a:prstGeom prst="rect">
            <a:avLst/>
          </a:prstGeom>
          <a:solidFill>
            <a:schemeClr val="bg1"/>
          </a:solidFill>
        </p:spPr>
        <p:txBody>
          <a:bodyPr wrap="square" rtlCol="0">
            <a:spAutoFit/>
          </a:bodyPr>
          <a:lstStyle/>
          <a:p>
            <a:r>
              <a:rPr lang="en-US" sz="2400" smtClean="0">
                <a:solidFill>
                  <a:schemeClr val="tx1"/>
                </a:solidFill>
              </a:rPr>
              <a:t>   Chọn từ ngữ để hoàn thiện câu và viết câu vào vở</a:t>
            </a:r>
            <a:endParaRPr lang="en-US" sz="2400">
              <a:solidFill>
                <a:schemeClr val="tx1"/>
              </a:solidFill>
            </a:endParaRPr>
          </a:p>
        </p:txBody>
      </p:sp>
      <p:sp>
        <p:nvSpPr>
          <p:cNvPr id="4" name="Oval 3"/>
          <p:cNvSpPr/>
          <p:nvPr/>
        </p:nvSpPr>
        <p:spPr>
          <a:xfrm>
            <a:off x="126824" y="8096"/>
            <a:ext cx="605363" cy="548270"/>
          </a:xfrm>
          <a:prstGeom prst="ellipse">
            <a:avLst/>
          </a:prstGeom>
          <a:solidFill>
            <a:srgbClr val="57EF7F"/>
          </a:solidFill>
          <a:ln>
            <a:solidFill>
              <a:srgbClr val="041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rgbClr val="FF0000"/>
                </a:solidFill>
              </a:rPr>
              <a:t>5</a:t>
            </a:r>
            <a:endParaRPr lang="en-US" sz="3600">
              <a:solidFill>
                <a:srgbClr val="FF0000"/>
              </a:solidFill>
            </a:endParaRPr>
          </a:p>
        </p:txBody>
      </p:sp>
      <p:sp>
        <p:nvSpPr>
          <p:cNvPr id="5" name="Rounded Rectangle 4"/>
          <p:cNvSpPr/>
          <p:nvPr/>
        </p:nvSpPr>
        <p:spPr>
          <a:xfrm>
            <a:off x="1034981" y="753626"/>
            <a:ext cx="2532184" cy="63304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rgbClr val="0418AC"/>
                </a:solidFill>
              </a:rPr>
              <a:t>tốt đẹp</a:t>
            </a:r>
            <a:endParaRPr lang="en-US" sz="2800">
              <a:solidFill>
                <a:srgbClr val="0418AC"/>
              </a:solidFill>
            </a:endParaRPr>
          </a:p>
        </p:txBody>
      </p:sp>
      <p:sp>
        <p:nvSpPr>
          <p:cNvPr id="6" name="Rounded Rectangle 5"/>
          <p:cNvSpPr/>
          <p:nvPr/>
        </p:nvSpPr>
        <p:spPr>
          <a:xfrm>
            <a:off x="3697794" y="753626"/>
            <a:ext cx="1868993" cy="63304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rgbClr val="0418AC"/>
                </a:solidFill>
              </a:rPr>
              <a:t>vui</a:t>
            </a:r>
            <a:endParaRPr lang="en-US" sz="2800">
              <a:solidFill>
                <a:srgbClr val="0418AC"/>
              </a:solidFill>
            </a:endParaRPr>
          </a:p>
        </p:txBody>
      </p:sp>
      <p:sp>
        <p:nvSpPr>
          <p:cNvPr id="7" name="Rounded Rectangle 6"/>
          <p:cNvSpPr/>
          <p:nvPr/>
        </p:nvSpPr>
        <p:spPr>
          <a:xfrm>
            <a:off x="5777803" y="753626"/>
            <a:ext cx="1868993" cy="63304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rgbClr val="0418AC"/>
                </a:solidFill>
              </a:rPr>
              <a:t>buồn bã</a:t>
            </a:r>
            <a:endParaRPr lang="en-US" sz="2800">
              <a:solidFill>
                <a:srgbClr val="0418AC"/>
              </a:solidFill>
            </a:endParaRPr>
          </a:p>
        </p:txBody>
      </p:sp>
      <p:sp>
        <p:nvSpPr>
          <p:cNvPr id="8" name="Rounded Rectangle 7"/>
          <p:cNvSpPr/>
          <p:nvPr/>
        </p:nvSpPr>
        <p:spPr>
          <a:xfrm>
            <a:off x="659143" y="1417146"/>
            <a:ext cx="7963862" cy="92444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smtClean="0">
                <a:solidFill>
                  <a:schemeClr val="tx1"/>
                </a:solidFill>
              </a:rPr>
              <a:t>Vân rất ……… vì được đi chơi cùng các bạn.</a:t>
            </a:r>
            <a:endParaRPr lang="en-US" sz="2800">
              <a:solidFill>
                <a:schemeClr val="tx1"/>
              </a:solidFill>
            </a:endParaRPr>
          </a:p>
        </p:txBody>
      </p:sp>
      <p:sp>
        <p:nvSpPr>
          <p:cNvPr id="10" name="Rectangle 9"/>
          <p:cNvSpPr/>
          <p:nvPr/>
        </p:nvSpPr>
        <p:spPr>
          <a:xfrm>
            <a:off x="604595" y="3208360"/>
            <a:ext cx="7612287" cy="584775"/>
          </a:xfrm>
          <a:prstGeom prst="rect">
            <a:avLst/>
          </a:prstGeom>
        </p:spPr>
        <p:txBody>
          <a:bodyPr wrap="square">
            <a:spAutoFit/>
          </a:bodyPr>
          <a:lstStyle/>
          <a:p>
            <a:pPr algn="ctr"/>
            <a:r>
              <a:rPr lang="en-US" sz="3200" b="1" smtClean="0">
                <a:solidFill>
                  <a:srgbClr val="0418AC"/>
                </a:solidFill>
                <a:latin typeface="HP001 4 hàng" pitchFamily="34" charset="0"/>
                <a:ea typeface="Arial-Rounded" pitchFamily="34" charset="0"/>
                <a:cs typeface="Arial-Rounded" pitchFamily="34" charset="0"/>
              </a:rPr>
              <a:t>Vân rất vui vì được đi chơi cùng các bạn.</a:t>
            </a:r>
            <a:endParaRPr lang="en-US" sz="3200" b="1">
              <a:solidFill>
                <a:srgbClr val="0418AC"/>
              </a:solidFill>
              <a:latin typeface="HP001 4 hàng" pitchFamily="34" charset="0"/>
              <a:ea typeface="Arial-Rounded" pitchFamily="34" charset="0"/>
              <a:cs typeface="Arial-Rounded" pitchFamily="34" charset="0"/>
            </a:endParaRPr>
          </a:p>
        </p:txBody>
      </p:sp>
      <p:sp>
        <p:nvSpPr>
          <p:cNvPr id="12" name="TextBox 11"/>
          <p:cNvSpPr txBox="1"/>
          <p:nvPr/>
        </p:nvSpPr>
        <p:spPr>
          <a:xfrm>
            <a:off x="263431" y="2274871"/>
            <a:ext cx="1078187" cy="461665"/>
          </a:xfrm>
          <a:prstGeom prst="rect">
            <a:avLst/>
          </a:prstGeom>
          <a:solidFill>
            <a:srgbClr val="009242"/>
          </a:solidFill>
        </p:spPr>
        <p:txBody>
          <a:bodyPr wrap="square" rtlCol="0">
            <a:spAutoFit/>
          </a:bodyPr>
          <a:lstStyle/>
          <a:p>
            <a:r>
              <a:rPr lang="en-US" sz="2400" smtClean="0">
                <a:solidFill>
                  <a:schemeClr val="bg1"/>
                </a:solidFill>
              </a:rPr>
              <a:t>   Viết</a:t>
            </a:r>
            <a:endParaRPr lang="en-US" sz="2400">
              <a:solidFill>
                <a:schemeClr val="bg1"/>
              </a:solidFill>
            </a:endParaRPr>
          </a:p>
        </p:txBody>
      </p:sp>
    </p:spTree>
    <p:extLst>
      <p:ext uri="{BB962C8B-B14F-4D97-AF65-F5344CB8AC3E}">
        <p14:creationId xmlns:p14="http://schemas.microsoft.com/office/powerpoint/2010/main" val="199608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path" presetSubtype="0" accel="50000" decel="50000" fill="hold" grpId="0" nodeType="clickEffect">
                                  <p:stCondLst>
                                    <p:cond delay="0"/>
                                  </p:stCondLst>
                                  <p:childTnLst>
                                    <p:animMotion origin="layout" path="M 2.77778E-6 3.63973E-6 L -0.11893 3.63973E-6 C -0.17257 3.63973E-6 -0.23872 0.03948 -0.23872 0.07248 L -0.23872 0.14774 " pathEditMode="relative" rAng="0" ptsTypes="FfFF">
                                      <p:cBhvr>
                                        <p:cTn id="6" dur="2000" fill="hold"/>
                                        <p:tgtEl>
                                          <p:spTgt spid="6"/>
                                        </p:tgtEl>
                                        <p:attrNameLst>
                                          <p:attrName>ppt_x</p:attrName>
                                          <p:attrName>ppt_y</p:attrName>
                                        </p:attrNameLst>
                                      </p:cBhvr>
                                      <p:rCtr x="-11944" y="7372"/>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par>
                                <p:cTn id="12" presetID="16" presetClass="entr" presetSubtype="21"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360659" y="1913860"/>
            <a:ext cx="5188457" cy="1265042"/>
          </a:xfrm>
          <a:prstGeom prst="roundRect">
            <a:avLst/>
          </a:prstGeom>
          <a:solidFill>
            <a:srgbClr val="00924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bg1"/>
                </a:solidFill>
              </a:rPr>
              <a:t>Nói</a:t>
            </a:r>
            <a:endParaRPr lang="en-US" sz="4800">
              <a:solidFill>
                <a:schemeClr val="bg1"/>
              </a:solidFill>
            </a:endParaRPr>
          </a:p>
        </p:txBody>
      </p:sp>
      <p:sp>
        <p:nvSpPr>
          <p:cNvPr id="3" name="Oval 2"/>
          <p:cNvSpPr/>
          <p:nvPr/>
        </p:nvSpPr>
        <p:spPr>
          <a:xfrm>
            <a:off x="1585638" y="1976269"/>
            <a:ext cx="1210726" cy="1096540"/>
          </a:xfrm>
          <a:prstGeom prst="ellipse">
            <a:avLst/>
          </a:prstGeom>
          <a:solidFill>
            <a:srgbClr val="57EF7F"/>
          </a:solidFill>
          <a:ln>
            <a:solidFill>
              <a:srgbClr val="041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rgbClr val="FF0000"/>
                </a:solidFill>
              </a:rPr>
              <a:t>6</a:t>
            </a:r>
            <a:endParaRPr lang="en-US" sz="4800">
              <a:solidFill>
                <a:srgbClr val="FF0000"/>
              </a:solidFill>
            </a:endParaRPr>
          </a:p>
        </p:txBody>
      </p:sp>
      <p:grpSp>
        <p:nvGrpSpPr>
          <p:cNvPr id="6" name="Group 5"/>
          <p:cNvGrpSpPr/>
          <p:nvPr/>
        </p:nvGrpSpPr>
        <p:grpSpPr>
          <a:xfrm>
            <a:off x="0" y="478464"/>
            <a:ext cx="9144000" cy="4732450"/>
            <a:chOff x="0" y="478464"/>
            <a:chExt cx="9144000" cy="4732450"/>
          </a:xfrm>
        </p:grpSpPr>
        <p:pic>
          <p:nvPicPr>
            <p:cNvPr id="7" name="Picture 2" descr="E:\QUYNH\anh tai ve poiwer oint\dao maijp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9714" l="0" r="51333"/>
                      </a14:imgEffect>
                    </a14:imgLayer>
                  </a14:imgProps>
                </a:ext>
                <a:ext uri="{28A0092B-C50C-407E-A947-70E740481C1C}">
                  <a14:useLocalDpi xmlns:a14="http://schemas.microsoft.com/office/drawing/2010/main" val="0"/>
                </a:ext>
              </a:extLst>
            </a:blip>
            <a:srcRect r="44975"/>
            <a:stretch/>
          </p:blipFill>
          <p:spPr bwMode="auto">
            <a:xfrm>
              <a:off x="0" y="2542427"/>
              <a:ext cx="3189768" cy="266848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E:\QUYNH\anh tai ve poiwer oint\dao maijp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9714" l="0" r="51333"/>
                      </a14:imgEffect>
                    </a14:imgLayer>
                  </a14:imgProps>
                </a:ext>
                <a:ext uri="{28A0092B-C50C-407E-A947-70E740481C1C}">
                  <a14:useLocalDpi xmlns:a14="http://schemas.microsoft.com/office/drawing/2010/main" val="0"/>
                </a:ext>
              </a:extLst>
            </a:blip>
            <a:srcRect r="44975"/>
            <a:stretch/>
          </p:blipFill>
          <p:spPr bwMode="auto">
            <a:xfrm flipH="1">
              <a:off x="7147093" y="478464"/>
              <a:ext cx="1996907" cy="136824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043806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892287" y="1709530"/>
            <a:ext cx="4125201" cy="1630018"/>
          </a:xfrm>
          <a:prstGeom prst="roundRect">
            <a:avLst/>
          </a:prstGeom>
          <a:solidFill>
            <a:srgbClr val="00924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smtClean="0">
                <a:solidFill>
                  <a:schemeClr val="bg1"/>
                </a:solidFill>
                <a:latin typeface="Arial" pitchFamily="34" charset="0"/>
                <a:cs typeface="Arial" pitchFamily="34" charset="0"/>
              </a:rPr>
              <a:t>Khởi động</a:t>
            </a:r>
            <a:endParaRPr lang="en-US" sz="5400">
              <a:solidFill>
                <a:schemeClr val="bg1"/>
              </a:solidFill>
              <a:latin typeface="Arial" pitchFamily="34" charset="0"/>
              <a:cs typeface="Arial" pitchFamily="34" charset="0"/>
            </a:endParaRPr>
          </a:p>
        </p:txBody>
      </p:sp>
      <p:sp>
        <p:nvSpPr>
          <p:cNvPr id="3" name="Oval 2"/>
          <p:cNvSpPr/>
          <p:nvPr/>
        </p:nvSpPr>
        <p:spPr>
          <a:xfrm>
            <a:off x="2064103" y="1953039"/>
            <a:ext cx="1212574" cy="1143000"/>
          </a:xfrm>
          <a:prstGeom prst="ellipse">
            <a:avLst/>
          </a:prstGeom>
          <a:solidFill>
            <a:srgbClr val="57EF7F"/>
          </a:solidFill>
          <a:ln>
            <a:solidFill>
              <a:srgbClr val="041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rgbClr val="FF0000"/>
                </a:solidFill>
              </a:rPr>
              <a:t>1</a:t>
            </a:r>
            <a:endParaRPr lang="en-US" sz="4800">
              <a:solidFill>
                <a:srgbClr val="FF0000"/>
              </a:solidFill>
            </a:endParaRPr>
          </a:p>
        </p:txBody>
      </p:sp>
      <p:grpSp>
        <p:nvGrpSpPr>
          <p:cNvPr id="2" name="Group 1"/>
          <p:cNvGrpSpPr/>
          <p:nvPr/>
        </p:nvGrpSpPr>
        <p:grpSpPr>
          <a:xfrm>
            <a:off x="0" y="478464"/>
            <a:ext cx="9144000" cy="4732450"/>
            <a:chOff x="0" y="478464"/>
            <a:chExt cx="9144000" cy="4732450"/>
          </a:xfrm>
        </p:grpSpPr>
        <p:pic>
          <p:nvPicPr>
            <p:cNvPr id="1026" name="Picture 2" descr="E:\QUYNH\anh tai ve poiwer oint\dao maijp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9714" l="0" r="51333"/>
                      </a14:imgEffect>
                    </a14:imgLayer>
                  </a14:imgProps>
                </a:ext>
                <a:ext uri="{28A0092B-C50C-407E-A947-70E740481C1C}">
                  <a14:useLocalDpi xmlns:a14="http://schemas.microsoft.com/office/drawing/2010/main" val="0"/>
                </a:ext>
              </a:extLst>
            </a:blip>
            <a:srcRect r="44975"/>
            <a:stretch/>
          </p:blipFill>
          <p:spPr bwMode="auto">
            <a:xfrm>
              <a:off x="0" y="2542427"/>
              <a:ext cx="3189768" cy="26684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E:\QUYNH\anh tai ve poiwer oint\dao maijp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9714" l="0" r="51333"/>
                      </a14:imgEffect>
                    </a14:imgLayer>
                  </a14:imgProps>
                </a:ext>
                <a:ext uri="{28A0092B-C50C-407E-A947-70E740481C1C}">
                  <a14:useLocalDpi xmlns:a14="http://schemas.microsoft.com/office/drawing/2010/main" val="0"/>
                </a:ext>
              </a:extLst>
            </a:blip>
            <a:srcRect r="44975"/>
            <a:stretch/>
          </p:blipFill>
          <p:spPr bwMode="auto">
            <a:xfrm flipH="1">
              <a:off x="7147093" y="478464"/>
              <a:ext cx="1996907" cy="136824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099078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47127" y="82176"/>
            <a:ext cx="8082203" cy="430887"/>
          </a:xfrm>
          <a:prstGeom prst="rect">
            <a:avLst/>
          </a:prstGeom>
          <a:solidFill>
            <a:schemeClr val="bg1"/>
          </a:solidFill>
        </p:spPr>
        <p:txBody>
          <a:bodyPr wrap="square" rtlCol="0">
            <a:spAutoFit/>
          </a:bodyPr>
          <a:lstStyle/>
          <a:p>
            <a:r>
              <a:rPr lang="en-US" sz="2200" smtClean="0">
                <a:solidFill>
                  <a:schemeClr val="tx1"/>
                </a:solidFill>
              </a:rPr>
              <a:t>   Quan sát tranh và dùng từ ngữ trong khung để nói theo tranh </a:t>
            </a:r>
            <a:endParaRPr lang="en-US" sz="2200">
              <a:solidFill>
                <a:schemeClr val="tx1"/>
              </a:solidFill>
            </a:endParaRPr>
          </a:p>
        </p:txBody>
      </p:sp>
      <p:sp>
        <p:nvSpPr>
          <p:cNvPr id="4" name="Oval 3"/>
          <p:cNvSpPr/>
          <p:nvPr/>
        </p:nvSpPr>
        <p:spPr>
          <a:xfrm>
            <a:off x="126824" y="8096"/>
            <a:ext cx="605363" cy="548270"/>
          </a:xfrm>
          <a:prstGeom prst="ellipse">
            <a:avLst/>
          </a:prstGeom>
          <a:solidFill>
            <a:srgbClr val="57EF7F"/>
          </a:solidFill>
          <a:ln>
            <a:solidFill>
              <a:srgbClr val="041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rgbClr val="FF0000"/>
                </a:solidFill>
              </a:rPr>
              <a:t>6</a:t>
            </a:r>
            <a:endParaRPr lang="en-US" sz="3600">
              <a:solidFill>
                <a:srgbClr val="FF0000"/>
              </a:solidFill>
            </a:endParaRPr>
          </a:p>
        </p:txBody>
      </p:sp>
      <p:sp>
        <p:nvSpPr>
          <p:cNvPr id="13" name="TextBox 12"/>
          <p:cNvSpPr txBox="1"/>
          <p:nvPr/>
        </p:nvSpPr>
        <p:spPr>
          <a:xfrm>
            <a:off x="1837973" y="666967"/>
            <a:ext cx="5487860" cy="461665"/>
          </a:xfrm>
          <a:prstGeom prst="rect">
            <a:avLst/>
          </a:prstGeom>
          <a:solidFill>
            <a:schemeClr val="bg1"/>
          </a:solidFill>
          <a:ln w="19050">
            <a:solidFill>
              <a:schemeClr val="tx1"/>
            </a:solidFill>
          </a:ln>
        </p:spPr>
        <p:txBody>
          <a:bodyPr wrap="square" rtlCol="0">
            <a:spAutoFit/>
          </a:bodyPr>
          <a:lstStyle/>
          <a:p>
            <a:r>
              <a:rPr lang="en-US" sz="2400" smtClean="0">
                <a:solidFill>
                  <a:schemeClr val="tx1"/>
                </a:solidFill>
              </a:rPr>
              <a:t>chơi đùa 	gấu 	hát 	sinh nhật</a:t>
            </a:r>
            <a:endParaRPr lang="en-US" sz="2400">
              <a:solidFill>
                <a:schemeClr val="tx1"/>
              </a:solidFill>
            </a:endParaRPr>
          </a:p>
        </p:txBody>
      </p:sp>
      <p:pic>
        <p:nvPicPr>
          <p:cNvPr id="4098"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26824" y="1292903"/>
            <a:ext cx="4440718" cy="2181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l="5305"/>
          <a:stretch/>
        </p:blipFill>
        <p:spPr bwMode="auto">
          <a:xfrm>
            <a:off x="4648528" y="1262534"/>
            <a:ext cx="4435838" cy="2211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43230" y="3737113"/>
            <a:ext cx="3770584" cy="400110"/>
          </a:xfrm>
          <a:prstGeom prst="rect">
            <a:avLst/>
          </a:prstGeom>
          <a:noFill/>
        </p:spPr>
        <p:txBody>
          <a:bodyPr wrap="none" rtlCol="0">
            <a:spAutoFit/>
          </a:bodyPr>
          <a:lstStyle/>
          <a:p>
            <a:r>
              <a:rPr lang="en-US" sz="2000" smtClean="0"/>
              <a:t>Gấu mẹ chơi đùa cùng gấu con</a:t>
            </a:r>
            <a:endParaRPr lang="en-US" sz="2000"/>
          </a:p>
        </p:txBody>
      </p:sp>
      <p:sp>
        <p:nvSpPr>
          <p:cNvPr id="16" name="TextBox 15"/>
          <p:cNvSpPr txBox="1"/>
          <p:nvPr/>
        </p:nvSpPr>
        <p:spPr>
          <a:xfrm>
            <a:off x="4526708" y="3737113"/>
            <a:ext cx="4557658" cy="400110"/>
          </a:xfrm>
          <a:prstGeom prst="rect">
            <a:avLst/>
          </a:prstGeom>
          <a:noFill/>
        </p:spPr>
        <p:txBody>
          <a:bodyPr wrap="none" rtlCol="0">
            <a:spAutoFit/>
          </a:bodyPr>
          <a:lstStyle/>
          <a:p>
            <a:r>
              <a:rPr lang="en-US" sz="2000" smtClean="0"/>
              <a:t>Các bạn nhỏ đang hát mừng sinh nhật</a:t>
            </a:r>
            <a:endParaRPr lang="en-US" sz="2000"/>
          </a:p>
        </p:txBody>
      </p:sp>
    </p:spTree>
    <p:extLst>
      <p:ext uri="{BB962C8B-B14F-4D97-AF65-F5344CB8AC3E}">
        <p14:creationId xmlns:p14="http://schemas.microsoft.com/office/powerpoint/2010/main" val="1447463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Chú voi con ở bản Đôn hay nhất - Cao Lê Hà Trang - Nhạc thiếu thi Việt Nam hay nhất - LalaT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90250" y="450150"/>
            <a:ext cx="7386059" cy="4291445"/>
          </a:xfrm>
          <a:prstGeom prst="rect">
            <a:avLst/>
          </a:prstGeom>
        </p:spPr>
      </p:pic>
    </p:spTree>
    <p:extLst>
      <p:ext uri="{BB962C8B-B14F-4D97-AF65-F5344CB8AC3E}">
        <p14:creationId xmlns:p14="http://schemas.microsoft.com/office/powerpoint/2010/main" val="24519479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571386" y="1913860"/>
            <a:ext cx="2562214" cy="1265042"/>
          </a:xfrm>
          <a:prstGeom prst="roundRect">
            <a:avLst/>
          </a:prstGeom>
          <a:solidFill>
            <a:srgbClr val="00924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bg1"/>
                </a:solidFill>
              </a:rPr>
              <a:t>Viết </a:t>
            </a:r>
            <a:endParaRPr lang="en-US" sz="4800">
              <a:solidFill>
                <a:schemeClr val="bg1"/>
              </a:solidFill>
            </a:endParaRPr>
          </a:p>
        </p:txBody>
      </p:sp>
      <p:sp>
        <p:nvSpPr>
          <p:cNvPr id="3" name="Oval 2"/>
          <p:cNvSpPr/>
          <p:nvPr/>
        </p:nvSpPr>
        <p:spPr>
          <a:xfrm>
            <a:off x="2796364" y="1976269"/>
            <a:ext cx="1210726" cy="1096540"/>
          </a:xfrm>
          <a:prstGeom prst="ellipse">
            <a:avLst/>
          </a:prstGeom>
          <a:solidFill>
            <a:srgbClr val="57EF7F"/>
          </a:solidFill>
          <a:ln>
            <a:solidFill>
              <a:srgbClr val="041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rgbClr val="FF0000"/>
                </a:solidFill>
              </a:rPr>
              <a:t>7</a:t>
            </a:r>
            <a:endParaRPr lang="en-US" sz="4800">
              <a:solidFill>
                <a:srgbClr val="FF0000"/>
              </a:solidFill>
            </a:endParaRPr>
          </a:p>
        </p:txBody>
      </p:sp>
      <p:grpSp>
        <p:nvGrpSpPr>
          <p:cNvPr id="4" name="Group 3"/>
          <p:cNvGrpSpPr/>
          <p:nvPr/>
        </p:nvGrpSpPr>
        <p:grpSpPr>
          <a:xfrm>
            <a:off x="0" y="478464"/>
            <a:ext cx="9144000" cy="4732450"/>
            <a:chOff x="0" y="478464"/>
            <a:chExt cx="9144000" cy="4732450"/>
          </a:xfrm>
        </p:grpSpPr>
        <p:pic>
          <p:nvPicPr>
            <p:cNvPr id="6" name="Picture 2" descr="E:\QUYNH\anh tai ve poiwer oint\dao maijp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9714" l="0" r="51333"/>
                      </a14:imgEffect>
                    </a14:imgLayer>
                  </a14:imgProps>
                </a:ext>
                <a:ext uri="{28A0092B-C50C-407E-A947-70E740481C1C}">
                  <a14:useLocalDpi xmlns:a14="http://schemas.microsoft.com/office/drawing/2010/main" val="0"/>
                </a:ext>
              </a:extLst>
            </a:blip>
            <a:srcRect r="44975"/>
            <a:stretch/>
          </p:blipFill>
          <p:spPr bwMode="auto">
            <a:xfrm>
              <a:off x="0" y="2542427"/>
              <a:ext cx="3189768" cy="26684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E:\QUYNH\anh tai ve poiwer oint\dao maijp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9714" l="0" r="51333"/>
                      </a14:imgEffect>
                    </a14:imgLayer>
                  </a14:imgProps>
                </a:ext>
                <a:ext uri="{28A0092B-C50C-407E-A947-70E740481C1C}">
                  <a14:useLocalDpi xmlns:a14="http://schemas.microsoft.com/office/drawing/2010/main" val="0"/>
                </a:ext>
              </a:extLst>
            </a:blip>
            <a:srcRect r="44975"/>
            <a:stretch/>
          </p:blipFill>
          <p:spPr bwMode="auto">
            <a:xfrm flipH="1">
              <a:off x="7147093" y="478464"/>
              <a:ext cx="1996907" cy="1368247"/>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p:cNvSpPr txBox="1"/>
          <p:nvPr/>
        </p:nvSpPr>
        <p:spPr>
          <a:xfrm>
            <a:off x="3944679" y="1105786"/>
            <a:ext cx="954107" cy="461665"/>
          </a:xfrm>
          <a:prstGeom prst="rect">
            <a:avLst/>
          </a:prstGeom>
          <a:noFill/>
        </p:spPr>
        <p:txBody>
          <a:bodyPr wrap="none" rtlCol="0">
            <a:spAutoFit/>
          </a:bodyPr>
          <a:lstStyle/>
          <a:p>
            <a:r>
              <a:rPr lang="en-US" sz="2400" smtClean="0">
                <a:solidFill>
                  <a:srgbClr val="FF0000"/>
                </a:solidFill>
              </a:rPr>
              <a:t>Tiết 4</a:t>
            </a:r>
            <a:endParaRPr lang="en-US" sz="2400">
              <a:solidFill>
                <a:srgbClr val="FF0000"/>
              </a:solidFill>
            </a:endParaRPr>
          </a:p>
        </p:txBody>
      </p:sp>
    </p:spTree>
    <p:extLst>
      <p:ext uri="{BB962C8B-B14F-4D97-AF65-F5344CB8AC3E}">
        <p14:creationId xmlns:p14="http://schemas.microsoft.com/office/powerpoint/2010/main" val="188453702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47127" y="82176"/>
            <a:ext cx="2235221" cy="461665"/>
          </a:xfrm>
          <a:prstGeom prst="rect">
            <a:avLst/>
          </a:prstGeom>
          <a:solidFill>
            <a:schemeClr val="bg1"/>
          </a:solidFill>
        </p:spPr>
        <p:txBody>
          <a:bodyPr wrap="square" rtlCol="0">
            <a:spAutoFit/>
          </a:bodyPr>
          <a:lstStyle/>
          <a:p>
            <a:r>
              <a:rPr lang="en-US" sz="2400" smtClean="0">
                <a:solidFill>
                  <a:schemeClr val="tx1"/>
                </a:solidFill>
              </a:rPr>
              <a:t>   Nghe viết </a:t>
            </a:r>
            <a:endParaRPr lang="en-US" sz="2400">
              <a:solidFill>
                <a:schemeClr val="tx1"/>
              </a:solidFill>
            </a:endParaRPr>
          </a:p>
        </p:txBody>
      </p:sp>
      <p:sp>
        <p:nvSpPr>
          <p:cNvPr id="5" name="Oval 4"/>
          <p:cNvSpPr/>
          <p:nvPr/>
        </p:nvSpPr>
        <p:spPr>
          <a:xfrm>
            <a:off x="126824" y="8096"/>
            <a:ext cx="605363" cy="548270"/>
          </a:xfrm>
          <a:prstGeom prst="ellipse">
            <a:avLst/>
          </a:prstGeom>
          <a:solidFill>
            <a:srgbClr val="57EF7F"/>
          </a:solidFill>
          <a:ln>
            <a:solidFill>
              <a:srgbClr val="041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rgbClr val="FF0000"/>
                </a:solidFill>
              </a:rPr>
              <a:t>7</a:t>
            </a:r>
            <a:endParaRPr lang="en-US" sz="3600">
              <a:solidFill>
                <a:srgbClr val="FF0000"/>
              </a:solidFill>
            </a:endParaRPr>
          </a:p>
        </p:txBody>
      </p:sp>
      <p:sp>
        <p:nvSpPr>
          <p:cNvPr id="6" name="Rectangle 5"/>
          <p:cNvSpPr/>
          <p:nvPr/>
        </p:nvSpPr>
        <p:spPr>
          <a:xfrm>
            <a:off x="180552" y="586433"/>
            <a:ext cx="6693960" cy="830997"/>
          </a:xfrm>
          <a:prstGeom prst="rect">
            <a:avLst/>
          </a:prstGeom>
        </p:spPr>
        <p:txBody>
          <a:bodyPr wrap="square">
            <a:spAutoFit/>
          </a:bodyPr>
          <a:lstStyle/>
          <a:p>
            <a:r>
              <a:rPr lang="en-US" sz="2400" smtClean="0"/>
              <a:t>     Các bạn chúc mừng sinh nhật voi con.</a:t>
            </a:r>
          </a:p>
          <a:p>
            <a:r>
              <a:rPr lang="en-US" sz="2400" smtClean="0"/>
              <a:t>Nó huơ vòi cảm ơn các bạn.</a:t>
            </a:r>
            <a:endParaRPr lang="en-US" sz="2400"/>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6775" y="2736536"/>
            <a:ext cx="8743950" cy="214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418530" y="2971160"/>
            <a:ext cx="8313467" cy="830997"/>
          </a:xfrm>
          <a:prstGeom prst="rect">
            <a:avLst/>
          </a:prstGeom>
        </p:spPr>
        <p:txBody>
          <a:bodyPr wrap="square">
            <a:spAutoFit/>
          </a:bodyPr>
          <a:lstStyle/>
          <a:p>
            <a:pPr algn="ctr">
              <a:lnSpc>
                <a:spcPct val="150000"/>
              </a:lnSpc>
            </a:pPr>
            <a:r>
              <a:rPr lang="en-US" sz="3200" b="1" smtClean="0">
                <a:solidFill>
                  <a:srgbClr val="0418AC"/>
                </a:solidFill>
                <a:latin typeface="HP001 4 hàng" pitchFamily="34" charset="0"/>
                <a:ea typeface="Arial-Rounded" pitchFamily="34" charset="0"/>
                <a:cs typeface="Arial-Rounded" pitchFamily="34" charset="0"/>
              </a:rPr>
              <a:t>Các bạn chúc mừng sinh nhật voi con. Nó</a:t>
            </a:r>
            <a:endParaRPr lang="en-US" sz="3200" b="1">
              <a:solidFill>
                <a:srgbClr val="0418AC"/>
              </a:solidFill>
              <a:latin typeface="HP001 4 hàng" pitchFamily="34" charset="0"/>
              <a:ea typeface="Arial-Rounded" pitchFamily="34" charset="0"/>
              <a:cs typeface="Arial-Rounded" pitchFamily="34" charset="0"/>
            </a:endParaRPr>
          </a:p>
        </p:txBody>
      </p:sp>
      <p:sp>
        <p:nvSpPr>
          <p:cNvPr id="9" name="TextBox 8"/>
          <p:cNvSpPr txBox="1"/>
          <p:nvPr/>
        </p:nvSpPr>
        <p:spPr>
          <a:xfrm>
            <a:off x="263431" y="2274871"/>
            <a:ext cx="1078187" cy="461665"/>
          </a:xfrm>
          <a:prstGeom prst="rect">
            <a:avLst/>
          </a:prstGeom>
          <a:solidFill>
            <a:srgbClr val="009242"/>
          </a:solidFill>
        </p:spPr>
        <p:txBody>
          <a:bodyPr wrap="square" rtlCol="0">
            <a:spAutoFit/>
          </a:bodyPr>
          <a:lstStyle/>
          <a:p>
            <a:r>
              <a:rPr lang="en-US" sz="2400" smtClean="0">
                <a:solidFill>
                  <a:schemeClr val="bg1"/>
                </a:solidFill>
              </a:rPr>
              <a:t>   Viết</a:t>
            </a:r>
            <a:endParaRPr lang="en-US" sz="2400">
              <a:solidFill>
                <a:schemeClr val="bg1"/>
              </a:solidFill>
            </a:endParaRPr>
          </a:p>
        </p:txBody>
      </p:sp>
      <p:sp>
        <p:nvSpPr>
          <p:cNvPr id="2" name="Rectangle 1"/>
          <p:cNvSpPr/>
          <p:nvPr/>
        </p:nvSpPr>
        <p:spPr>
          <a:xfrm>
            <a:off x="89694" y="3839159"/>
            <a:ext cx="4591321" cy="584775"/>
          </a:xfrm>
          <a:prstGeom prst="rect">
            <a:avLst/>
          </a:prstGeom>
        </p:spPr>
        <p:txBody>
          <a:bodyPr wrap="none">
            <a:spAutoFit/>
          </a:bodyPr>
          <a:lstStyle/>
          <a:p>
            <a:r>
              <a:rPr lang="en-US" sz="3200" b="1">
                <a:solidFill>
                  <a:srgbClr val="0418AC"/>
                </a:solidFill>
                <a:latin typeface="HP001 4 hàng" pitchFamily="34" charset="0"/>
                <a:ea typeface="Arial-Rounded" pitchFamily="34" charset="0"/>
                <a:cs typeface="Arial-Rounded" pitchFamily="34" charset="0"/>
              </a:rPr>
              <a:t> </a:t>
            </a:r>
            <a:r>
              <a:rPr lang="en-US" sz="3200" b="1" smtClean="0">
                <a:solidFill>
                  <a:srgbClr val="0418AC"/>
                </a:solidFill>
                <a:latin typeface="HP001 4 hàng" pitchFamily="34" charset="0"/>
                <a:ea typeface="Arial-Rounded" pitchFamily="34" charset="0"/>
                <a:cs typeface="Arial-Rounded" pitchFamily="34" charset="0"/>
              </a:rPr>
              <a:t>huơ vòi cảm ơn các bạn.</a:t>
            </a:r>
            <a:endParaRPr lang="en-US" sz="3200"/>
          </a:p>
        </p:txBody>
      </p:sp>
      <p:pic>
        <p:nvPicPr>
          <p:cNvPr id="10"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8703" l="0" r="98801">
                        <a14:foregroundMark x1="48328" y1="68541" x2="48328" y2="68541"/>
                        <a14:foregroundMark x1="19369" y1="53081" x2="19369" y2="53081"/>
                        <a14:foregroundMark x1="47634" y1="21405" x2="47634" y2="21405"/>
                        <a14:foregroundMark x1="22334" y1="85622" x2="22334" y2="85622"/>
                        <a14:backgroundMark x1="51104" y1="39784" x2="51104" y2="39784"/>
                        <a14:backgroundMark x1="58486" y1="23135" x2="58486" y2="23135"/>
                        <a14:backgroundMark x1="3407" y1="70811" x2="3407" y2="70811"/>
                        <a14:backgroundMark x1="44543" y1="64649" x2="44543" y2="64649"/>
                        <a14:backgroundMark x1="66246" y1="38054" x2="66246" y2="38054"/>
                        <a14:backgroundMark x1="35773" y1="21838" x2="35773" y2="21838"/>
                      </a14:backgroundRemoval>
                    </a14:imgEffect>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817561" y="449307"/>
            <a:ext cx="3690335" cy="2347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1785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animBg="1"/>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47127" y="82176"/>
            <a:ext cx="7743247" cy="830997"/>
          </a:xfrm>
          <a:prstGeom prst="rect">
            <a:avLst/>
          </a:prstGeom>
          <a:solidFill>
            <a:schemeClr val="bg1"/>
          </a:solidFill>
        </p:spPr>
        <p:txBody>
          <a:bodyPr wrap="square" rtlCol="0">
            <a:spAutoFit/>
          </a:bodyPr>
          <a:lstStyle/>
          <a:p>
            <a:r>
              <a:rPr lang="en-US" sz="2400" smtClean="0">
                <a:solidFill>
                  <a:schemeClr val="tx1"/>
                </a:solidFill>
              </a:rPr>
              <a:t>   Tìm trong hoặc ngoài bài đọc </a:t>
            </a:r>
            <a:r>
              <a:rPr lang="en-US" sz="2400" i="1" smtClean="0">
                <a:solidFill>
                  <a:schemeClr val="tx1"/>
                </a:solidFill>
              </a:rPr>
              <a:t>Sinh nhật của voi con </a:t>
            </a:r>
            <a:r>
              <a:rPr lang="en-US" sz="2400" smtClean="0">
                <a:solidFill>
                  <a:schemeClr val="tx1"/>
                </a:solidFill>
              </a:rPr>
              <a:t>từ ngữ có tiếng chứa vần oăc, oac, uơ</a:t>
            </a:r>
            <a:r>
              <a:rPr lang="en-US" sz="2400" i="1" smtClean="0">
                <a:solidFill>
                  <a:schemeClr val="tx1"/>
                </a:solidFill>
              </a:rPr>
              <a:t> , ua</a:t>
            </a:r>
            <a:endParaRPr lang="en-US" sz="2400" i="1">
              <a:solidFill>
                <a:schemeClr val="tx1"/>
              </a:solidFill>
            </a:endParaRPr>
          </a:p>
        </p:txBody>
      </p:sp>
      <p:sp>
        <p:nvSpPr>
          <p:cNvPr id="5" name="Oval 4"/>
          <p:cNvSpPr/>
          <p:nvPr/>
        </p:nvSpPr>
        <p:spPr>
          <a:xfrm>
            <a:off x="126824" y="8096"/>
            <a:ext cx="605363" cy="548270"/>
          </a:xfrm>
          <a:prstGeom prst="ellipse">
            <a:avLst/>
          </a:prstGeom>
          <a:solidFill>
            <a:srgbClr val="57EF7F"/>
          </a:solidFill>
          <a:ln>
            <a:solidFill>
              <a:srgbClr val="041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rgbClr val="FF0000"/>
                </a:solidFill>
              </a:rPr>
              <a:t>8</a:t>
            </a:r>
            <a:endParaRPr lang="en-US" sz="3600">
              <a:solidFill>
                <a:srgbClr val="FF0000"/>
              </a:solidFill>
            </a:endParaRPr>
          </a:p>
        </p:txBody>
      </p:sp>
      <p:cxnSp>
        <p:nvCxnSpPr>
          <p:cNvPr id="23" name="Straight Connector 22"/>
          <p:cNvCxnSpPr/>
          <p:nvPr/>
        </p:nvCxnSpPr>
        <p:spPr>
          <a:xfrm>
            <a:off x="126824" y="1019312"/>
            <a:ext cx="8126173" cy="0"/>
          </a:xfrm>
          <a:prstGeom prst="line">
            <a:avLst/>
          </a:prstGeom>
          <a:ln w="19050">
            <a:solidFill>
              <a:srgbClr val="0418AC"/>
            </a:solidFill>
            <a:prstDash val="lgDashDot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299646" y="1019312"/>
            <a:ext cx="0" cy="203201"/>
          </a:xfrm>
          <a:prstGeom prst="line">
            <a:avLst/>
          </a:prstGeom>
          <a:ln w="19050">
            <a:solidFill>
              <a:srgbClr val="0418AC"/>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917169" y="1222513"/>
            <a:ext cx="764953" cy="523220"/>
          </a:xfrm>
          <a:prstGeom prst="rect">
            <a:avLst/>
          </a:prstGeom>
          <a:solidFill>
            <a:srgbClr val="FEE7EF"/>
          </a:solidFill>
          <a:ln w="12700">
            <a:solidFill>
              <a:srgbClr val="009242"/>
            </a:solidFill>
          </a:ln>
        </p:spPr>
        <p:txBody>
          <a:bodyPr wrap="none" rtlCol="0">
            <a:spAutoFit/>
          </a:bodyPr>
          <a:lstStyle/>
          <a:p>
            <a:pPr algn="ctr"/>
            <a:r>
              <a:rPr lang="en-US" sz="2800" smtClean="0"/>
              <a:t>oăc</a:t>
            </a:r>
            <a:endParaRPr lang="en-US" sz="2800"/>
          </a:p>
        </p:txBody>
      </p:sp>
      <p:cxnSp>
        <p:nvCxnSpPr>
          <p:cNvPr id="27" name="Straight Connector 26"/>
          <p:cNvCxnSpPr/>
          <p:nvPr/>
        </p:nvCxnSpPr>
        <p:spPr>
          <a:xfrm>
            <a:off x="1299646" y="1754327"/>
            <a:ext cx="0" cy="203201"/>
          </a:xfrm>
          <a:prstGeom prst="line">
            <a:avLst/>
          </a:prstGeom>
          <a:ln w="19050">
            <a:solidFill>
              <a:srgbClr val="0418AC"/>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126824" y="1948934"/>
            <a:ext cx="2105063" cy="523220"/>
          </a:xfrm>
          <a:prstGeom prst="rect">
            <a:avLst/>
          </a:prstGeom>
          <a:solidFill>
            <a:srgbClr val="FEE7EF"/>
          </a:solidFill>
          <a:ln w="12700">
            <a:solidFill>
              <a:srgbClr val="009242"/>
            </a:solidFill>
          </a:ln>
        </p:spPr>
        <p:txBody>
          <a:bodyPr wrap="none" rtlCol="0">
            <a:spAutoFit/>
          </a:bodyPr>
          <a:lstStyle/>
          <a:p>
            <a:pPr algn="ctr"/>
            <a:r>
              <a:rPr lang="en-US" sz="2800" smtClean="0"/>
              <a:t>ngúc ngoắc</a:t>
            </a:r>
            <a:endParaRPr lang="en-US" sz="2800"/>
          </a:p>
        </p:txBody>
      </p:sp>
      <p:cxnSp>
        <p:nvCxnSpPr>
          <p:cNvPr id="29" name="Straight Connector 28"/>
          <p:cNvCxnSpPr/>
          <p:nvPr/>
        </p:nvCxnSpPr>
        <p:spPr>
          <a:xfrm>
            <a:off x="3603278" y="1019312"/>
            <a:ext cx="0" cy="203201"/>
          </a:xfrm>
          <a:prstGeom prst="line">
            <a:avLst/>
          </a:prstGeom>
          <a:ln w="19050">
            <a:solidFill>
              <a:srgbClr val="0418AC"/>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3220801" y="1222513"/>
            <a:ext cx="764953" cy="523220"/>
          </a:xfrm>
          <a:prstGeom prst="rect">
            <a:avLst/>
          </a:prstGeom>
          <a:solidFill>
            <a:srgbClr val="FEE7EF"/>
          </a:solidFill>
          <a:ln w="12700">
            <a:solidFill>
              <a:srgbClr val="009242"/>
            </a:solidFill>
          </a:ln>
        </p:spPr>
        <p:txBody>
          <a:bodyPr wrap="none" rtlCol="0">
            <a:spAutoFit/>
          </a:bodyPr>
          <a:lstStyle/>
          <a:p>
            <a:pPr algn="ctr"/>
            <a:r>
              <a:rPr lang="en-US" sz="2800" smtClean="0"/>
              <a:t>oac</a:t>
            </a:r>
            <a:endParaRPr lang="en-US" sz="2800"/>
          </a:p>
        </p:txBody>
      </p:sp>
      <p:cxnSp>
        <p:nvCxnSpPr>
          <p:cNvPr id="31" name="Straight Connector 30"/>
          <p:cNvCxnSpPr/>
          <p:nvPr/>
        </p:nvCxnSpPr>
        <p:spPr>
          <a:xfrm>
            <a:off x="5880964" y="1027906"/>
            <a:ext cx="0" cy="203201"/>
          </a:xfrm>
          <a:prstGeom prst="line">
            <a:avLst/>
          </a:prstGeom>
          <a:ln w="19050">
            <a:solidFill>
              <a:srgbClr val="0418AC"/>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5570621" y="1231107"/>
            <a:ext cx="620684" cy="523220"/>
          </a:xfrm>
          <a:prstGeom prst="rect">
            <a:avLst/>
          </a:prstGeom>
          <a:solidFill>
            <a:srgbClr val="84F05E"/>
          </a:solidFill>
          <a:ln w="12700">
            <a:solidFill>
              <a:srgbClr val="009242"/>
            </a:solidFill>
          </a:ln>
        </p:spPr>
        <p:txBody>
          <a:bodyPr wrap="none" rtlCol="0">
            <a:spAutoFit/>
          </a:bodyPr>
          <a:lstStyle/>
          <a:p>
            <a:pPr algn="ctr"/>
            <a:r>
              <a:rPr lang="en-US" sz="2800" smtClean="0"/>
              <a:t>uơ</a:t>
            </a:r>
            <a:endParaRPr lang="en-US" sz="2800"/>
          </a:p>
        </p:txBody>
      </p:sp>
      <p:cxnSp>
        <p:nvCxnSpPr>
          <p:cNvPr id="33" name="Straight Connector 32"/>
          <p:cNvCxnSpPr/>
          <p:nvPr/>
        </p:nvCxnSpPr>
        <p:spPr>
          <a:xfrm>
            <a:off x="7719703" y="1027906"/>
            <a:ext cx="0" cy="203201"/>
          </a:xfrm>
          <a:prstGeom prst="line">
            <a:avLst/>
          </a:prstGeom>
          <a:ln w="19050">
            <a:solidFill>
              <a:srgbClr val="0418AC"/>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7426993" y="1231107"/>
            <a:ext cx="585418" cy="523220"/>
          </a:xfrm>
          <a:prstGeom prst="rect">
            <a:avLst/>
          </a:prstGeom>
          <a:solidFill>
            <a:srgbClr val="84F05E"/>
          </a:solidFill>
          <a:ln w="12700">
            <a:solidFill>
              <a:srgbClr val="009242"/>
            </a:solidFill>
          </a:ln>
        </p:spPr>
        <p:txBody>
          <a:bodyPr wrap="none" rtlCol="0">
            <a:spAutoFit/>
          </a:bodyPr>
          <a:lstStyle/>
          <a:p>
            <a:pPr algn="ctr"/>
            <a:r>
              <a:rPr lang="en-US" sz="2800" smtClean="0"/>
              <a:t>ua</a:t>
            </a:r>
            <a:endParaRPr lang="en-US" sz="2800"/>
          </a:p>
        </p:txBody>
      </p:sp>
      <p:cxnSp>
        <p:nvCxnSpPr>
          <p:cNvPr id="36" name="Straight Connector 35"/>
          <p:cNvCxnSpPr/>
          <p:nvPr/>
        </p:nvCxnSpPr>
        <p:spPr>
          <a:xfrm>
            <a:off x="1299646" y="2479883"/>
            <a:ext cx="0" cy="203201"/>
          </a:xfrm>
          <a:prstGeom prst="line">
            <a:avLst/>
          </a:prstGeom>
          <a:ln w="19050">
            <a:solidFill>
              <a:srgbClr val="0418AC"/>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277507" y="2674490"/>
            <a:ext cx="1803700" cy="523220"/>
          </a:xfrm>
          <a:prstGeom prst="rect">
            <a:avLst/>
          </a:prstGeom>
          <a:solidFill>
            <a:srgbClr val="FEE7EF"/>
          </a:solidFill>
          <a:ln w="12700">
            <a:solidFill>
              <a:srgbClr val="009242"/>
            </a:solidFill>
          </a:ln>
        </p:spPr>
        <p:txBody>
          <a:bodyPr wrap="none" rtlCol="0">
            <a:spAutoFit/>
          </a:bodyPr>
          <a:lstStyle/>
          <a:p>
            <a:pPr algn="ctr"/>
            <a:r>
              <a:rPr lang="en-US" sz="2800" smtClean="0"/>
              <a:t>ngoắc tay</a:t>
            </a:r>
            <a:endParaRPr lang="en-US" sz="2800"/>
          </a:p>
        </p:txBody>
      </p:sp>
      <p:cxnSp>
        <p:nvCxnSpPr>
          <p:cNvPr id="38" name="Straight Connector 37"/>
          <p:cNvCxnSpPr/>
          <p:nvPr/>
        </p:nvCxnSpPr>
        <p:spPr>
          <a:xfrm>
            <a:off x="1299646" y="3195501"/>
            <a:ext cx="0" cy="203201"/>
          </a:xfrm>
          <a:prstGeom prst="line">
            <a:avLst/>
          </a:prstGeom>
          <a:ln w="19050">
            <a:solidFill>
              <a:srgbClr val="0418AC"/>
            </a:solidFill>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336882" y="3398703"/>
            <a:ext cx="1345240" cy="523220"/>
          </a:xfrm>
          <a:prstGeom prst="rect">
            <a:avLst/>
          </a:prstGeom>
          <a:solidFill>
            <a:srgbClr val="FEE7EF"/>
          </a:solidFill>
          <a:ln w="12700">
            <a:solidFill>
              <a:srgbClr val="009242"/>
            </a:solidFill>
          </a:ln>
        </p:spPr>
        <p:txBody>
          <a:bodyPr wrap="none" rtlCol="0">
            <a:spAutoFit/>
          </a:bodyPr>
          <a:lstStyle/>
          <a:p>
            <a:pPr algn="ctr"/>
            <a:r>
              <a:rPr lang="en-US" sz="2800" smtClean="0"/>
              <a:t>lạ hoắc</a:t>
            </a:r>
            <a:endParaRPr lang="en-US" sz="2800"/>
          </a:p>
        </p:txBody>
      </p:sp>
      <p:cxnSp>
        <p:nvCxnSpPr>
          <p:cNvPr id="40" name="Straight Connector 39"/>
          <p:cNvCxnSpPr/>
          <p:nvPr/>
        </p:nvCxnSpPr>
        <p:spPr>
          <a:xfrm>
            <a:off x="3578265" y="1752118"/>
            <a:ext cx="0" cy="203201"/>
          </a:xfrm>
          <a:prstGeom prst="line">
            <a:avLst/>
          </a:prstGeom>
          <a:ln w="19050">
            <a:solidFill>
              <a:srgbClr val="0418AC"/>
            </a:solidFill>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2666231" y="1946725"/>
            <a:ext cx="1844275" cy="523220"/>
          </a:xfrm>
          <a:prstGeom prst="rect">
            <a:avLst/>
          </a:prstGeom>
          <a:solidFill>
            <a:srgbClr val="FEE7EF"/>
          </a:solidFill>
          <a:ln w="12700">
            <a:solidFill>
              <a:srgbClr val="009242"/>
            </a:solidFill>
          </a:ln>
        </p:spPr>
        <p:txBody>
          <a:bodyPr wrap="square" rtlCol="0">
            <a:spAutoFit/>
          </a:bodyPr>
          <a:lstStyle/>
          <a:p>
            <a:pPr algn="ctr"/>
            <a:r>
              <a:rPr lang="en-US" sz="2800" smtClean="0"/>
              <a:t>rách toạc</a:t>
            </a:r>
            <a:endParaRPr lang="en-US" sz="2800"/>
          </a:p>
        </p:txBody>
      </p:sp>
      <p:cxnSp>
        <p:nvCxnSpPr>
          <p:cNvPr id="42" name="Straight Connector 41"/>
          <p:cNvCxnSpPr/>
          <p:nvPr/>
        </p:nvCxnSpPr>
        <p:spPr>
          <a:xfrm>
            <a:off x="3578265" y="2477674"/>
            <a:ext cx="0" cy="203201"/>
          </a:xfrm>
          <a:prstGeom prst="line">
            <a:avLst/>
          </a:prstGeom>
          <a:ln w="19050">
            <a:solidFill>
              <a:srgbClr val="0418AC"/>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2496014" y="2672281"/>
            <a:ext cx="1923925" cy="523220"/>
          </a:xfrm>
          <a:prstGeom prst="rect">
            <a:avLst/>
          </a:prstGeom>
          <a:solidFill>
            <a:srgbClr val="FEE7EF"/>
          </a:solidFill>
          <a:ln w="12700">
            <a:solidFill>
              <a:srgbClr val="009242"/>
            </a:solidFill>
          </a:ln>
        </p:spPr>
        <p:txBody>
          <a:bodyPr wrap="none" rtlCol="0">
            <a:spAutoFit/>
          </a:bodyPr>
          <a:lstStyle/>
          <a:p>
            <a:pPr algn="ctr"/>
            <a:r>
              <a:rPr lang="en-US" sz="2800" smtClean="0"/>
              <a:t>ngoác mắt</a:t>
            </a:r>
            <a:endParaRPr lang="en-US" sz="2800"/>
          </a:p>
        </p:txBody>
      </p:sp>
      <p:cxnSp>
        <p:nvCxnSpPr>
          <p:cNvPr id="44" name="Straight Connector 43"/>
          <p:cNvCxnSpPr/>
          <p:nvPr/>
        </p:nvCxnSpPr>
        <p:spPr>
          <a:xfrm>
            <a:off x="3578265" y="3193292"/>
            <a:ext cx="0" cy="203201"/>
          </a:xfrm>
          <a:prstGeom prst="line">
            <a:avLst/>
          </a:prstGeom>
          <a:ln w="19050">
            <a:solidFill>
              <a:srgbClr val="0418AC"/>
            </a:solidFill>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2175418" y="3387899"/>
            <a:ext cx="2565125" cy="523220"/>
          </a:xfrm>
          <a:prstGeom prst="rect">
            <a:avLst/>
          </a:prstGeom>
          <a:solidFill>
            <a:srgbClr val="FEE7EF"/>
          </a:solidFill>
          <a:ln w="12700">
            <a:solidFill>
              <a:srgbClr val="009242"/>
            </a:solidFill>
          </a:ln>
        </p:spPr>
        <p:txBody>
          <a:bodyPr wrap="none" rtlCol="0">
            <a:spAutoFit/>
          </a:bodyPr>
          <a:lstStyle/>
          <a:p>
            <a:pPr algn="ctr"/>
            <a:r>
              <a:rPr lang="en-US" sz="2800" smtClean="0"/>
              <a:t>toạc móng heo</a:t>
            </a:r>
            <a:endParaRPr lang="en-US" sz="2800"/>
          </a:p>
        </p:txBody>
      </p:sp>
      <p:cxnSp>
        <p:nvCxnSpPr>
          <p:cNvPr id="46" name="Straight Connector 45"/>
          <p:cNvCxnSpPr/>
          <p:nvPr/>
        </p:nvCxnSpPr>
        <p:spPr>
          <a:xfrm>
            <a:off x="1351751" y="3921058"/>
            <a:ext cx="0" cy="203201"/>
          </a:xfrm>
          <a:prstGeom prst="line">
            <a:avLst/>
          </a:prstGeom>
          <a:ln w="19050">
            <a:solidFill>
              <a:srgbClr val="0418AC"/>
            </a:solidFill>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449040" y="4115665"/>
            <a:ext cx="1564852" cy="523220"/>
          </a:xfrm>
          <a:prstGeom prst="rect">
            <a:avLst/>
          </a:prstGeom>
          <a:solidFill>
            <a:srgbClr val="FEE7EF"/>
          </a:solidFill>
          <a:ln w="12700">
            <a:solidFill>
              <a:srgbClr val="009242"/>
            </a:solidFill>
          </a:ln>
        </p:spPr>
        <p:txBody>
          <a:bodyPr wrap="none" rtlCol="0">
            <a:spAutoFit/>
          </a:bodyPr>
          <a:lstStyle/>
          <a:p>
            <a:pPr algn="ctr"/>
            <a:r>
              <a:rPr lang="en-US" sz="2800" smtClean="0"/>
              <a:t>mê hoặc</a:t>
            </a:r>
            <a:endParaRPr lang="en-US" sz="2800"/>
          </a:p>
        </p:txBody>
      </p:sp>
      <p:cxnSp>
        <p:nvCxnSpPr>
          <p:cNvPr id="48" name="Straight Connector 47"/>
          <p:cNvCxnSpPr/>
          <p:nvPr/>
        </p:nvCxnSpPr>
        <p:spPr>
          <a:xfrm>
            <a:off x="3568942" y="3929652"/>
            <a:ext cx="0" cy="203201"/>
          </a:xfrm>
          <a:prstGeom prst="line">
            <a:avLst/>
          </a:prstGeom>
          <a:ln w="19050">
            <a:solidFill>
              <a:srgbClr val="0418AC"/>
            </a:solidFill>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2465857" y="4124259"/>
            <a:ext cx="1965603" cy="523220"/>
          </a:xfrm>
          <a:prstGeom prst="rect">
            <a:avLst/>
          </a:prstGeom>
          <a:solidFill>
            <a:srgbClr val="FEE7EF"/>
          </a:solidFill>
          <a:ln w="12700">
            <a:solidFill>
              <a:srgbClr val="009242"/>
            </a:solidFill>
          </a:ln>
        </p:spPr>
        <p:txBody>
          <a:bodyPr wrap="none" rtlCol="0">
            <a:spAutoFit/>
          </a:bodyPr>
          <a:lstStyle/>
          <a:p>
            <a:pPr algn="ctr"/>
            <a:r>
              <a:rPr lang="en-US" sz="2800" dirty="0" smtClean="0"/>
              <a:t>to</a:t>
            </a:r>
            <a:r>
              <a:rPr lang="vi-VN" sz="2800" dirty="0" smtClean="0"/>
              <a:t>ang</a:t>
            </a:r>
            <a:r>
              <a:rPr lang="en-US" sz="2800" dirty="0" smtClean="0"/>
              <a:t> hoác</a:t>
            </a:r>
            <a:endParaRPr lang="en-US" sz="2800" dirty="0"/>
          </a:p>
        </p:txBody>
      </p:sp>
      <p:cxnSp>
        <p:nvCxnSpPr>
          <p:cNvPr id="55" name="Straight Connector 54"/>
          <p:cNvCxnSpPr/>
          <p:nvPr/>
        </p:nvCxnSpPr>
        <p:spPr>
          <a:xfrm>
            <a:off x="5902495" y="1760712"/>
            <a:ext cx="0" cy="203201"/>
          </a:xfrm>
          <a:prstGeom prst="line">
            <a:avLst/>
          </a:prstGeom>
          <a:ln w="19050">
            <a:solidFill>
              <a:srgbClr val="0418AC"/>
            </a:solidFill>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5036556" y="1955319"/>
            <a:ext cx="1565749" cy="523220"/>
          </a:xfrm>
          <a:prstGeom prst="rect">
            <a:avLst/>
          </a:prstGeom>
          <a:solidFill>
            <a:srgbClr val="84F05E"/>
          </a:solidFill>
          <a:ln w="12700">
            <a:solidFill>
              <a:srgbClr val="009242"/>
            </a:solidFill>
          </a:ln>
        </p:spPr>
        <p:txBody>
          <a:bodyPr wrap="square" rtlCol="0">
            <a:spAutoFit/>
          </a:bodyPr>
          <a:lstStyle/>
          <a:p>
            <a:pPr algn="ctr"/>
            <a:r>
              <a:rPr lang="en-US" sz="2800" smtClean="0"/>
              <a:t>huơ vòi</a:t>
            </a:r>
            <a:endParaRPr lang="en-US" sz="2800"/>
          </a:p>
        </p:txBody>
      </p:sp>
      <p:cxnSp>
        <p:nvCxnSpPr>
          <p:cNvPr id="57" name="Straight Connector 56"/>
          <p:cNvCxnSpPr/>
          <p:nvPr/>
        </p:nvCxnSpPr>
        <p:spPr>
          <a:xfrm>
            <a:off x="5902495" y="2486268"/>
            <a:ext cx="0" cy="203201"/>
          </a:xfrm>
          <a:prstGeom prst="line">
            <a:avLst/>
          </a:prstGeom>
          <a:ln w="19050">
            <a:solidFill>
              <a:srgbClr val="0418AC"/>
            </a:solidFill>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4962112" y="2680875"/>
            <a:ext cx="1640193" cy="523220"/>
          </a:xfrm>
          <a:prstGeom prst="rect">
            <a:avLst/>
          </a:prstGeom>
          <a:solidFill>
            <a:srgbClr val="84F05E"/>
          </a:solidFill>
          <a:ln w="12700">
            <a:solidFill>
              <a:srgbClr val="009242"/>
            </a:solidFill>
          </a:ln>
        </p:spPr>
        <p:txBody>
          <a:bodyPr wrap="none" rtlCol="0">
            <a:spAutoFit/>
          </a:bodyPr>
          <a:lstStyle/>
          <a:p>
            <a:pPr algn="ctr"/>
            <a:r>
              <a:rPr lang="en-US" sz="2800" smtClean="0"/>
              <a:t>thuở xưa</a:t>
            </a:r>
            <a:endParaRPr lang="en-US" sz="2800"/>
          </a:p>
        </p:txBody>
      </p:sp>
      <p:cxnSp>
        <p:nvCxnSpPr>
          <p:cNvPr id="59" name="Straight Connector 58"/>
          <p:cNvCxnSpPr/>
          <p:nvPr/>
        </p:nvCxnSpPr>
        <p:spPr>
          <a:xfrm>
            <a:off x="5902495" y="3201886"/>
            <a:ext cx="0" cy="203201"/>
          </a:xfrm>
          <a:prstGeom prst="line">
            <a:avLst/>
          </a:prstGeom>
          <a:ln w="19050">
            <a:solidFill>
              <a:srgbClr val="0418AC"/>
            </a:solidFill>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5193301" y="3396013"/>
            <a:ext cx="1399742" cy="523220"/>
          </a:xfrm>
          <a:prstGeom prst="rect">
            <a:avLst/>
          </a:prstGeom>
          <a:solidFill>
            <a:srgbClr val="84F05E"/>
          </a:solidFill>
          <a:ln w="12700">
            <a:solidFill>
              <a:srgbClr val="009242"/>
            </a:solidFill>
          </a:ln>
        </p:spPr>
        <p:txBody>
          <a:bodyPr wrap="none" rtlCol="0">
            <a:spAutoFit/>
          </a:bodyPr>
          <a:lstStyle/>
          <a:p>
            <a:pPr algn="ctr"/>
            <a:r>
              <a:rPr lang="en-US" sz="2800" smtClean="0"/>
              <a:t>huơ tay</a:t>
            </a:r>
            <a:endParaRPr lang="en-US" sz="2800"/>
          </a:p>
        </p:txBody>
      </p:sp>
      <p:cxnSp>
        <p:nvCxnSpPr>
          <p:cNvPr id="63" name="Straight Connector 62"/>
          <p:cNvCxnSpPr/>
          <p:nvPr/>
        </p:nvCxnSpPr>
        <p:spPr>
          <a:xfrm>
            <a:off x="7729025" y="1771131"/>
            <a:ext cx="0" cy="203201"/>
          </a:xfrm>
          <a:prstGeom prst="line">
            <a:avLst/>
          </a:prstGeom>
          <a:ln w="19050">
            <a:solidFill>
              <a:srgbClr val="0418AC"/>
            </a:solidFill>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6816991" y="1965738"/>
            <a:ext cx="1844275" cy="523220"/>
          </a:xfrm>
          <a:prstGeom prst="rect">
            <a:avLst/>
          </a:prstGeom>
          <a:solidFill>
            <a:srgbClr val="84F05E"/>
          </a:solidFill>
          <a:ln w="12700">
            <a:solidFill>
              <a:srgbClr val="009242"/>
            </a:solidFill>
          </a:ln>
        </p:spPr>
        <p:txBody>
          <a:bodyPr wrap="square" rtlCol="0">
            <a:spAutoFit/>
          </a:bodyPr>
          <a:lstStyle/>
          <a:p>
            <a:pPr algn="ctr"/>
            <a:r>
              <a:rPr lang="en-US" sz="2800" smtClean="0"/>
              <a:t>con rùa</a:t>
            </a:r>
            <a:endParaRPr lang="en-US" sz="2800"/>
          </a:p>
        </p:txBody>
      </p:sp>
      <p:cxnSp>
        <p:nvCxnSpPr>
          <p:cNvPr id="65" name="Straight Connector 64"/>
          <p:cNvCxnSpPr/>
          <p:nvPr/>
        </p:nvCxnSpPr>
        <p:spPr>
          <a:xfrm>
            <a:off x="7729025" y="2496687"/>
            <a:ext cx="0" cy="203201"/>
          </a:xfrm>
          <a:prstGeom prst="line">
            <a:avLst/>
          </a:prstGeom>
          <a:ln w="19050">
            <a:solidFill>
              <a:srgbClr val="0418AC"/>
            </a:solidFill>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6796659" y="2691294"/>
            <a:ext cx="1624163" cy="523220"/>
          </a:xfrm>
          <a:prstGeom prst="rect">
            <a:avLst/>
          </a:prstGeom>
          <a:solidFill>
            <a:srgbClr val="84F05E"/>
          </a:solidFill>
          <a:ln w="12700">
            <a:solidFill>
              <a:srgbClr val="009242"/>
            </a:solidFill>
          </a:ln>
        </p:spPr>
        <p:txBody>
          <a:bodyPr wrap="none" rtlCol="0">
            <a:spAutoFit/>
          </a:bodyPr>
          <a:lstStyle/>
          <a:p>
            <a:pPr algn="ctr"/>
            <a:r>
              <a:rPr lang="en-US" sz="2800"/>
              <a:t>k</a:t>
            </a:r>
            <a:r>
              <a:rPr lang="en-US" sz="2800" smtClean="0"/>
              <a:t>húc cua</a:t>
            </a:r>
            <a:endParaRPr lang="en-US" sz="2800"/>
          </a:p>
        </p:txBody>
      </p:sp>
      <p:cxnSp>
        <p:nvCxnSpPr>
          <p:cNvPr id="67" name="Straight Connector 66"/>
          <p:cNvCxnSpPr/>
          <p:nvPr/>
        </p:nvCxnSpPr>
        <p:spPr>
          <a:xfrm>
            <a:off x="7729025" y="3212305"/>
            <a:ext cx="0" cy="203201"/>
          </a:xfrm>
          <a:prstGeom prst="line">
            <a:avLst/>
          </a:prstGeom>
          <a:ln w="19050">
            <a:solidFill>
              <a:srgbClr val="0418AC"/>
            </a:solidFill>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7047082" y="3406432"/>
            <a:ext cx="1345240" cy="523220"/>
          </a:xfrm>
          <a:prstGeom prst="rect">
            <a:avLst/>
          </a:prstGeom>
          <a:solidFill>
            <a:srgbClr val="84F05E"/>
          </a:solidFill>
          <a:ln w="12700">
            <a:solidFill>
              <a:srgbClr val="009242"/>
            </a:solidFill>
          </a:ln>
        </p:spPr>
        <p:txBody>
          <a:bodyPr wrap="none" rtlCol="0">
            <a:spAutoFit/>
          </a:bodyPr>
          <a:lstStyle/>
          <a:p>
            <a:pPr algn="ctr"/>
            <a:r>
              <a:rPr lang="en-US" sz="2800" smtClean="0"/>
              <a:t>cái búa</a:t>
            </a:r>
            <a:endParaRPr lang="en-US" sz="2800"/>
          </a:p>
        </p:txBody>
      </p:sp>
    </p:spTree>
    <p:extLst>
      <p:ext uri="{BB962C8B-B14F-4D97-AF65-F5344CB8AC3E}">
        <p14:creationId xmlns:p14="http://schemas.microsoft.com/office/powerpoint/2010/main" val="6990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par>
                                <p:cTn id="8" presetID="16" presetClass="entr" presetSubtype="21"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arn(inVertical)">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barn(inVertical)">
                                      <p:cBhvr>
                                        <p:cTn id="15" dur="500"/>
                                        <p:tgtEl>
                                          <p:spTgt spid="37"/>
                                        </p:tgtEl>
                                      </p:cBhvr>
                                    </p:animEffect>
                                  </p:childTnLst>
                                </p:cTn>
                              </p:par>
                              <p:par>
                                <p:cTn id="16" presetID="16" presetClass="entr" presetSubtype="21" fill="hold"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barn(inVertical)">
                                      <p:cBhvr>
                                        <p:cTn id="18" dur="500"/>
                                        <p:tgtEl>
                                          <p:spTgt spid="3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barn(inVertical)">
                                      <p:cBhvr>
                                        <p:cTn id="23" dur="500"/>
                                        <p:tgtEl>
                                          <p:spTgt spid="39"/>
                                        </p:tgtEl>
                                      </p:cBhvr>
                                    </p:animEffect>
                                  </p:childTnLst>
                                </p:cTn>
                              </p:par>
                              <p:par>
                                <p:cTn id="24" presetID="16" presetClass="entr" presetSubtype="21" fill="hold" nodeType="with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barn(inVertical)">
                                      <p:cBhvr>
                                        <p:cTn id="26" dur="500"/>
                                        <p:tgtEl>
                                          <p:spTgt spid="3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barn(inVertical)">
                                      <p:cBhvr>
                                        <p:cTn id="31" dur="500"/>
                                        <p:tgtEl>
                                          <p:spTgt spid="47"/>
                                        </p:tgtEl>
                                      </p:cBhvr>
                                    </p:animEffect>
                                  </p:childTnLst>
                                </p:cTn>
                              </p:par>
                              <p:par>
                                <p:cTn id="32" presetID="16" presetClass="entr" presetSubtype="21" fill="hold" nodeType="with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barn(inVertical)">
                                      <p:cBhvr>
                                        <p:cTn id="34" dur="500"/>
                                        <p:tgtEl>
                                          <p:spTgt spid="4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barn(inVertical)">
                                      <p:cBhvr>
                                        <p:cTn id="39" dur="500"/>
                                        <p:tgtEl>
                                          <p:spTgt spid="41"/>
                                        </p:tgtEl>
                                      </p:cBhvr>
                                    </p:animEffect>
                                  </p:childTnLst>
                                </p:cTn>
                              </p:par>
                              <p:par>
                                <p:cTn id="40" presetID="16" presetClass="entr" presetSubtype="21" fill="hold" nodeType="with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barn(inVertical)">
                                      <p:cBhvr>
                                        <p:cTn id="42" dur="500"/>
                                        <p:tgtEl>
                                          <p:spTgt spid="4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barn(inVertical)">
                                      <p:cBhvr>
                                        <p:cTn id="47" dur="500"/>
                                        <p:tgtEl>
                                          <p:spTgt spid="43"/>
                                        </p:tgtEl>
                                      </p:cBhvr>
                                    </p:animEffect>
                                  </p:childTnLst>
                                </p:cTn>
                              </p:par>
                              <p:par>
                                <p:cTn id="48" presetID="16" presetClass="entr" presetSubtype="21" fill="hold" nodeType="withEffect">
                                  <p:stCondLst>
                                    <p:cond delay="0"/>
                                  </p:stCondLst>
                                  <p:childTnLst>
                                    <p:set>
                                      <p:cBhvr>
                                        <p:cTn id="49" dur="1" fill="hold">
                                          <p:stCondLst>
                                            <p:cond delay="0"/>
                                          </p:stCondLst>
                                        </p:cTn>
                                        <p:tgtEl>
                                          <p:spTgt spid="42"/>
                                        </p:tgtEl>
                                        <p:attrNameLst>
                                          <p:attrName>style.visibility</p:attrName>
                                        </p:attrNameLst>
                                      </p:cBhvr>
                                      <p:to>
                                        <p:strVal val="visible"/>
                                      </p:to>
                                    </p:set>
                                    <p:animEffect transition="in" filter="barn(inVertical)">
                                      <p:cBhvr>
                                        <p:cTn id="50" dur="500"/>
                                        <p:tgtEl>
                                          <p:spTgt spid="42"/>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45"/>
                                        </p:tgtEl>
                                        <p:attrNameLst>
                                          <p:attrName>style.visibility</p:attrName>
                                        </p:attrNameLst>
                                      </p:cBhvr>
                                      <p:to>
                                        <p:strVal val="visible"/>
                                      </p:to>
                                    </p:set>
                                    <p:animEffect transition="in" filter="barn(inVertical)">
                                      <p:cBhvr>
                                        <p:cTn id="55" dur="500"/>
                                        <p:tgtEl>
                                          <p:spTgt spid="45"/>
                                        </p:tgtEl>
                                      </p:cBhvr>
                                    </p:animEffect>
                                  </p:childTnLst>
                                </p:cTn>
                              </p:par>
                              <p:par>
                                <p:cTn id="56" presetID="16" presetClass="entr" presetSubtype="21" fill="hold" nodeType="withEffect">
                                  <p:stCondLst>
                                    <p:cond delay="0"/>
                                  </p:stCondLst>
                                  <p:childTnLst>
                                    <p:set>
                                      <p:cBhvr>
                                        <p:cTn id="57" dur="1" fill="hold">
                                          <p:stCondLst>
                                            <p:cond delay="0"/>
                                          </p:stCondLst>
                                        </p:cTn>
                                        <p:tgtEl>
                                          <p:spTgt spid="44"/>
                                        </p:tgtEl>
                                        <p:attrNameLst>
                                          <p:attrName>style.visibility</p:attrName>
                                        </p:attrNameLst>
                                      </p:cBhvr>
                                      <p:to>
                                        <p:strVal val="visible"/>
                                      </p:to>
                                    </p:set>
                                    <p:animEffect transition="in" filter="barn(inVertical)">
                                      <p:cBhvr>
                                        <p:cTn id="58" dur="500"/>
                                        <p:tgtEl>
                                          <p:spTgt spid="44"/>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49"/>
                                        </p:tgtEl>
                                        <p:attrNameLst>
                                          <p:attrName>style.visibility</p:attrName>
                                        </p:attrNameLst>
                                      </p:cBhvr>
                                      <p:to>
                                        <p:strVal val="visible"/>
                                      </p:to>
                                    </p:set>
                                    <p:animEffect transition="in" filter="barn(inVertical)">
                                      <p:cBhvr>
                                        <p:cTn id="63" dur="500"/>
                                        <p:tgtEl>
                                          <p:spTgt spid="49"/>
                                        </p:tgtEl>
                                      </p:cBhvr>
                                    </p:animEffect>
                                  </p:childTnLst>
                                </p:cTn>
                              </p:par>
                              <p:par>
                                <p:cTn id="64" presetID="16" presetClass="entr" presetSubtype="21" fill="hold" nodeType="withEffect">
                                  <p:stCondLst>
                                    <p:cond delay="0"/>
                                  </p:stCondLst>
                                  <p:childTnLst>
                                    <p:set>
                                      <p:cBhvr>
                                        <p:cTn id="65" dur="1" fill="hold">
                                          <p:stCondLst>
                                            <p:cond delay="0"/>
                                          </p:stCondLst>
                                        </p:cTn>
                                        <p:tgtEl>
                                          <p:spTgt spid="48"/>
                                        </p:tgtEl>
                                        <p:attrNameLst>
                                          <p:attrName>style.visibility</p:attrName>
                                        </p:attrNameLst>
                                      </p:cBhvr>
                                      <p:to>
                                        <p:strVal val="visible"/>
                                      </p:to>
                                    </p:set>
                                    <p:animEffect transition="in" filter="barn(inVertical)">
                                      <p:cBhvr>
                                        <p:cTn id="66" dur="500"/>
                                        <p:tgtEl>
                                          <p:spTgt spid="48"/>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56"/>
                                        </p:tgtEl>
                                        <p:attrNameLst>
                                          <p:attrName>style.visibility</p:attrName>
                                        </p:attrNameLst>
                                      </p:cBhvr>
                                      <p:to>
                                        <p:strVal val="visible"/>
                                      </p:to>
                                    </p:set>
                                    <p:animEffect transition="in" filter="barn(inVertical)">
                                      <p:cBhvr>
                                        <p:cTn id="71" dur="500"/>
                                        <p:tgtEl>
                                          <p:spTgt spid="56"/>
                                        </p:tgtEl>
                                      </p:cBhvr>
                                    </p:animEffect>
                                  </p:childTnLst>
                                </p:cTn>
                              </p:par>
                              <p:par>
                                <p:cTn id="72" presetID="16" presetClass="entr" presetSubtype="21" fill="hold" nodeType="withEffect">
                                  <p:stCondLst>
                                    <p:cond delay="0"/>
                                  </p:stCondLst>
                                  <p:childTnLst>
                                    <p:set>
                                      <p:cBhvr>
                                        <p:cTn id="73" dur="1" fill="hold">
                                          <p:stCondLst>
                                            <p:cond delay="0"/>
                                          </p:stCondLst>
                                        </p:cTn>
                                        <p:tgtEl>
                                          <p:spTgt spid="55"/>
                                        </p:tgtEl>
                                        <p:attrNameLst>
                                          <p:attrName>style.visibility</p:attrName>
                                        </p:attrNameLst>
                                      </p:cBhvr>
                                      <p:to>
                                        <p:strVal val="visible"/>
                                      </p:to>
                                    </p:set>
                                    <p:animEffect transition="in" filter="barn(inVertical)">
                                      <p:cBhvr>
                                        <p:cTn id="74" dur="500"/>
                                        <p:tgtEl>
                                          <p:spTgt spid="55"/>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58"/>
                                        </p:tgtEl>
                                        <p:attrNameLst>
                                          <p:attrName>style.visibility</p:attrName>
                                        </p:attrNameLst>
                                      </p:cBhvr>
                                      <p:to>
                                        <p:strVal val="visible"/>
                                      </p:to>
                                    </p:set>
                                    <p:animEffect transition="in" filter="barn(inVertical)">
                                      <p:cBhvr>
                                        <p:cTn id="79" dur="500"/>
                                        <p:tgtEl>
                                          <p:spTgt spid="58"/>
                                        </p:tgtEl>
                                      </p:cBhvr>
                                    </p:animEffect>
                                  </p:childTnLst>
                                </p:cTn>
                              </p:par>
                              <p:par>
                                <p:cTn id="80" presetID="16" presetClass="entr" presetSubtype="21" fill="hold" nodeType="withEffect">
                                  <p:stCondLst>
                                    <p:cond delay="0"/>
                                  </p:stCondLst>
                                  <p:childTnLst>
                                    <p:set>
                                      <p:cBhvr>
                                        <p:cTn id="81" dur="1" fill="hold">
                                          <p:stCondLst>
                                            <p:cond delay="0"/>
                                          </p:stCondLst>
                                        </p:cTn>
                                        <p:tgtEl>
                                          <p:spTgt spid="57"/>
                                        </p:tgtEl>
                                        <p:attrNameLst>
                                          <p:attrName>style.visibility</p:attrName>
                                        </p:attrNameLst>
                                      </p:cBhvr>
                                      <p:to>
                                        <p:strVal val="visible"/>
                                      </p:to>
                                    </p:set>
                                    <p:animEffect transition="in" filter="barn(inVertical)">
                                      <p:cBhvr>
                                        <p:cTn id="82" dur="500"/>
                                        <p:tgtEl>
                                          <p:spTgt spid="57"/>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60"/>
                                        </p:tgtEl>
                                        <p:attrNameLst>
                                          <p:attrName>style.visibility</p:attrName>
                                        </p:attrNameLst>
                                      </p:cBhvr>
                                      <p:to>
                                        <p:strVal val="visible"/>
                                      </p:to>
                                    </p:set>
                                    <p:animEffect transition="in" filter="barn(inVertical)">
                                      <p:cBhvr>
                                        <p:cTn id="87" dur="500"/>
                                        <p:tgtEl>
                                          <p:spTgt spid="60"/>
                                        </p:tgtEl>
                                      </p:cBhvr>
                                    </p:animEffect>
                                  </p:childTnLst>
                                </p:cTn>
                              </p:par>
                              <p:par>
                                <p:cTn id="88" presetID="16" presetClass="entr" presetSubtype="21" fill="hold" nodeType="withEffect">
                                  <p:stCondLst>
                                    <p:cond delay="0"/>
                                  </p:stCondLst>
                                  <p:childTnLst>
                                    <p:set>
                                      <p:cBhvr>
                                        <p:cTn id="89" dur="1" fill="hold">
                                          <p:stCondLst>
                                            <p:cond delay="0"/>
                                          </p:stCondLst>
                                        </p:cTn>
                                        <p:tgtEl>
                                          <p:spTgt spid="59"/>
                                        </p:tgtEl>
                                        <p:attrNameLst>
                                          <p:attrName>style.visibility</p:attrName>
                                        </p:attrNameLst>
                                      </p:cBhvr>
                                      <p:to>
                                        <p:strVal val="visible"/>
                                      </p:to>
                                    </p:set>
                                    <p:animEffect transition="in" filter="barn(inVertical)">
                                      <p:cBhvr>
                                        <p:cTn id="90" dur="500"/>
                                        <p:tgtEl>
                                          <p:spTgt spid="59"/>
                                        </p:tgtEl>
                                      </p:cBhvr>
                                    </p:animEffect>
                                  </p:childTnLst>
                                </p:cTn>
                              </p:par>
                            </p:childTnLst>
                          </p:cTn>
                        </p:par>
                      </p:childTnLst>
                    </p:cTn>
                  </p:par>
                  <p:par>
                    <p:cTn id="91" fill="hold">
                      <p:stCondLst>
                        <p:cond delay="indefinite"/>
                      </p:stCondLst>
                      <p:childTnLst>
                        <p:par>
                          <p:cTn id="92" fill="hold">
                            <p:stCondLst>
                              <p:cond delay="0"/>
                            </p:stCondLst>
                            <p:childTnLst>
                              <p:par>
                                <p:cTn id="93" presetID="16" presetClass="entr" presetSubtype="21" fill="hold" grpId="0" nodeType="clickEffect">
                                  <p:stCondLst>
                                    <p:cond delay="0"/>
                                  </p:stCondLst>
                                  <p:childTnLst>
                                    <p:set>
                                      <p:cBhvr>
                                        <p:cTn id="94" dur="1" fill="hold">
                                          <p:stCondLst>
                                            <p:cond delay="0"/>
                                          </p:stCondLst>
                                        </p:cTn>
                                        <p:tgtEl>
                                          <p:spTgt spid="64"/>
                                        </p:tgtEl>
                                        <p:attrNameLst>
                                          <p:attrName>style.visibility</p:attrName>
                                        </p:attrNameLst>
                                      </p:cBhvr>
                                      <p:to>
                                        <p:strVal val="visible"/>
                                      </p:to>
                                    </p:set>
                                    <p:animEffect transition="in" filter="barn(inVertical)">
                                      <p:cBhvr>
                                        <p:cTn id="95" dur="500"/>
                                        <p:tgtEl>
                                          <p:spTgt spid="64"/>
                                        </p:tgtEl>
                                      </p:cBhvr>
                                    </p:animEffect>
                                  </p:childTnLst>
                                </p:cTn>
                              </p:par>
                              <p:par>
                                <p:cTn id="96" presetID="16" presetClass="entr" presetSubtype="21" fill="hold" nodeType="withEffect">
                                  <p:stCondLst>
                                    <p:cond delay="0"/>
                                  </p:stCondLst>
                                  <p:childTnLst>
                                    <p:set>
                                      <p:cBhvr>
                                        <p:cTn id="97" dur="1" fill="hold">
                                          <p:stCondLst>
                                            <p:cond delay="0"/>
                                          </p:stCondLst>
                                        </p:cTn>
                                        <p:tgtEl>
                                          <p:spTgt spid="63"/>
                                        </p:tgtEl>
                                        <p:attrNameLst>
                                          <p:attrName>style.visibility</p:attrName>
                                        </p:attrNameLst>
                                      </p:cBhvr>
                                      <p:to>
                                        <p:strVal val="visible"/>
                                      </p:to>
                                    </p:set>
                                    <p:animEffect transition="in" filter="barn(inVertical)">
                                      <p:cBhvr>
                                        <p:cTn id="98" dur="500"/>
                                        <p:tgtEl>
                                          <p:spTgt spid="63"/>
                                        </p:tgtEl>
                                      </p:cBhvr>
                                    </p:animEffect>
                                  </p:childTnLst>
                                </p:cTn>
                              </p:par>
                            </p:childTnLst>
                          </p:cTn>
                        </p:par>
                      </p:childTnLst>
                    </p:cTn>
                  </p:par>
                  <p:par>
                    <p:cTn id="99" fill="hold">
                      <p:stCondLst>
                        <p:cond delay="indefinite"/>
                      </p:stCondLst>
                      <p:childTnLst>
                        <p:par>
                          <p:cTn id="100" fill="hold">
                            <p:stCondLst>
                              <p:cond delay="0"/>
                            </p:stCondLst>
                            <p:childTnLst>
                              <p:par>
                                <p:cTn id="101" presetID="16" presetClass="entr" presetSubtype="21" fill="hold" grpId="0" nodeType="clickEffect">
                                  <p:stCondLst>
                                    <p:cond delay="0"/>
                                  </p:stCondLst>
                                  <p:childTnLst>
                                    <p:set>
                                      <p:cBhvr>
                                        <p:cTn id="102" dur="1" fill="hold">
                                          <p:stCondLst>
                                            <p:cond delay="0"/>
                                          </p:stCondLst>
                                        </p:cTn>
                                        <p:tgtEl>
                                          <p:spTgt spid="66"/>
                                        </p:tgtEl>
                                        <p:attrNameLst>
                                          <p:attrName>style.visibility</p:attrName>
                                        </p:attrNameLst>
                                      </p:cBhvr>
                                      <p:to>
                                        <p:strVal val="visible"/>
                                      </p:to>
                                    </p:set>
                                    <p:animEffect transition="in" filter="barn(inVertical)">
                                      <p:cBhvr>
                                        <p:cTn id="103" dur="500"/>
                                        <p:tgtEl>
                                          <p:spTgt spid="66"/>
                                        </p:tgtEl>
                                      </p:cBhvr>
                                    </p:animEffect>
                                  </p:childTnLst>
                                </p:cTn>
                              </p:par>
                              <p:par>
                                <p:cTn id="104" presetID="16" presetClass="entr" presetSubtype="21" fill="hold" nodeType="withEffect">
                                  <p:stCondLst>
                                    <p:cond delay="0"/>
                                  </p:stCondLst>
                                  <p:childTnLst>
                                    <p:set>
                                      <p:cBhvr>
                                        <p:cTn id="105" dur="1" fill="hold">
                                          <p:stCondLst>
                                            <p:cond delay="0"/>
                                          </p:stCondLst>
                                        </p:cTn>
                                        <p:tgtEl>
                                          <p:spTgt spid="65"/>
                                        </p:tgtEl>
                                        <p:attrNameLst>
                                          <p:attrName>style.visibility</p:attrName>
                                        </p:attrNameLst>
                                      </p:cBhvr>
                                      <p:to>
                                        <p:strVal val="visible"/>
                                      </p:to>
                                    </p:set>
                                    <p:animEffect transition="in" filter="barn(inVertical)">
                                      <p:cBhvr>
                                        <p:cTn id="106" dur="500"/>
                                        <p:tgtEl>
                                          <p:spTgt spid="65"/>
                                        </p:tgtEl>
                                      </p:cBhvr>
                                    </p:animEffect>
                                  </p:childTnLst>
                                </p:cTn>
                              </p:par>
                            </p:childTnLst>
                          </p:cTn>
                        </p:par>
                      </p:childTnLst>
                    </p:cTn>
                  </p:par>
                  <p:par>
                    <p:cTn id="107" fill="hold">
                      <p:stCondLst>
                        <p:cond delay="indefinite"/>
                      </p:stCondLst>
                      <p:childTnLst>
                        <p:par>
                          <p:cTn id="108" fill="hold">
                            <p:stCondLst>
                              <p:cond delay="0"/>
                            </p:stCondLst>
                            <p:childTnLst>
                              <p:par>
                                <p:cTn id="109" presetID="16" presetClass="entr" presetSubtype="21" fill="hold" grpId="0" nodeType="clickEffect">
                                  <p:stCondLst>
                                    <p:cond delay="0"/>
                                  </p:stCondLst>
                                  <p:childTnLst>
                                    <p:set>
                                      <p:cBhvr>
                                        <p:cTn id="110" dur="1" fill="hold">
                                          <p:stCondLst>
                                            <p:cond delay="0"/>
                                          </p:stCondLst>
                                        </p:cTn>
                                        <p:tgtEl>
                                          <p:spTgt spid="68"/>
                                        </p:tgtEl>
                                        <p:attrNameLst>
                                          <p:attrName>style.visibility</p:attrName>
                                        </p:attrNameLst>
                                      </p:cBhvr>
                                      <p:to>
                                        <p:strVal val="visible"/>
                                      </p:to>
                                    </p:set>
                                    <p:animEffect transition="in" filter="barn(inVertical)">
                                      <p:cBhvr>
                                        <p:cTn id="111" dur="500"/>
                                        <p:tgtEl>
                                          <p:spTgt spid="68"/>
                                        </p:tgtEl>
                                      </p:cBhvr>
                                    </p:animEffect>
                                  </p:childTnLst>
                                </p:cTn>
                              </p:par>
                              <p:par>
                                <p:cTn id="112" presetID="16" presetClass="entr" presetSubtype="21" fill="hold" nodeType="withEffect">
                                  <p:stCondLst>
                                    <p:cond delay="0"/>
                                  </p:stCondLst>
                                  <p:childTnLst>
                                    <p:set>
                                      <p:cBhvr>
                                        <p:cTn id="113" dur="1" fill="hold">
                                          <p:stCondLst>
                                            <p:cond delay="0"/>
                                          </p:stCondLst>
                                        </p:cTn>
                                        <p:tgtEl>
                                          <p:spTgt spid="67"/>
                                        </p:tgtEl>
                                        <p:attrNameLst>
                                          <p:attrName>style.visibility</p:attrName>
                                        </p:attrNameLst>
                                      </p:cBhvr>
                                      <p:to>
                                        <p:strVal val="visible"/>
                                      </p:to>
                                    </p:set>
                                    <p:animEffect transition="in" filter="barn(inVertical)">
                                      <p:cBhvr>
                                        <p:cTn id="114"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7" grpId="0" animBg="1"/>
      <p:bldP spid="39" grpId="0" animBg="1"/>
      <p:bldP spid="41" grpId="0" animBg="1"/>
      <p:bldP spid="43" grpId="0" animBg="1"/>
      <p:bldP spid="45" grpId="0" animBg="1"/>
      <p:bldP spid="47" grpId="0" animBg="1"/>
      <p:bldP spid="49" grpId="0" animBg="1"/>
      <p:bldP spid="56" grpId="0" animBg="1"/>
      <p:bldP spid="58" grpId="0" animBg="1"/>
      <p:bldP spid="60" grpId="0" animBg="1"/>
      <p:bldP spid="64" grpId="0" animBg="1"/>
      <p:bldP spid="66" grpId="0" animBg="1"/>
      <p:bldP spid="6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47127" y="82176"/>
            <a:ext cx="7743247" cy="461665"/>
          </a:xfrm>
          <a:prstGeom prst="rect">
            <a:avLst/>
          </a:prstGeom>
          <a:solidFill>
            <a:schemeClr val="bg1"/>
          </a:solidFill>
        </p:spPr>
        <p:txBody>
          <a:bodyPr wrap="square" rtlCol="0">
            <a:spAutoFit/>
          </a:bodyPr>
          <a:lstStyle/>
          <a:p>
            <a:r>
              <a:rPr lang="en-US" sz="2400" smtClean="0">
                <a:solidFill>
                  <a:schemeClr val="tx1"/>
                </a:solidFill>
              </a:rPr>
              <a:t>   Nói lời chúc mừng sinh nhật một người bạn của em</a:t>
            </a:r>
            <a:endParaRPr lang="en-US" sz="2400">
              <a:solidFill>
                <a:schemeClr val="tx1"/>
              </a:solidFill>
            </a:endParaRPr>
          </a:p>
        </p:txBody>
      </p:sp>
      <p:sp>
        <p:nvSpPr>
          <p:cNvPr id="5" name="Oval 4"/>
          <p:cNvSpPr/>
          <p:nvPr/>
        </p:nvSpPr>
        <p:spPr>
          <a:xfrm>
            <a:off x="126824" y="8096"/>
            <a:ext cx="605363" cy="548270"/>
          </a:xfrm>
          <a:prstGeom prst="ellipse">
            <a:avLst/>
          </a:prstGeom>
          <a:solidFill>
            <a:srgbClr val="57EF7F"/>
          </a:solidFill>
          <a:ln>
            <a:solidFill>
              <a:srgbClr val="041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rgbClr val="FF0000"/>
                </a:solidFill>
              </a:rPr>
              <a:t>9</a:t>
            </a:r>
            <a:endParaRPr lang="en-US" sz="3600">
              <a:solidFill>
                <a:srgbClr val="FF0000"/>
              </a:solidFill>
            </a:endParaRPr>
          </a:p>
        </p:txBody>
      </p:sp>
      <p:pic>
        <p:nvPicPr>
          <p:cNvPr id="5122"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277253" y="543841"/>
            <a:ext cx="6482994" cy="4425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249836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90"/>
        <p:cNvGrpSpPr/>
        <p:nvPr/>
      </p:nvGrpSpPr>
      <p:grpSpPr>
        <a:xfrm>
          <a:off x="0" y="0"/>
          <a:ext cx="0" cy="0"/>
          <a:chOff x="0" y="0"/>
          <a:chExt cx="0" cy="0"/>
        </a:xfrm>
      </p:grpSpPr>
      <p:sp>
        <p:nvSpPr>
          <p:cNvPr id="3" name="Rectangle 2">
            <a:extLst>
              <a:ext uri="{FF2B5EF4-FFF2-40B4-BE49-F238E27FC236}">
                <a16:creationId xmlns:a16="http://schemas.microsoft.com/office/drawing/2014/main" id="{344AB88F-3A6B-44F3-A7AE-A3AB23060D0C}"/>
              </a:ext>
            </a:extLst>
          </p:cNvPr>
          <p:cNvSpPr/>
          <p:nvPr/>
        </p:nvSpPr>
        <p:spPr>
          <a:xfrm>
            <a:off x="329610" y="977266"/>
            <a:ext cx="5401338" cy="3188969"/>
          </a:xfrm>
          <a:prstGeom prst="rect">
            <a:avLst/>
          </a:prstGeom>
          <a:noFill/>
          <a:ln>
            <a:noFill/>
          </a:ln>
        </p:spPr>
        <p:txBody>
          <a:bodyPr spcFirstLastPara="1" wrap="square" lIns="91425" tIns="91425" rIns="91425" bIns="91425" anchor="ctr" anchorCtr="0">
            <a:noAutofit/>
          </a:bodyPr>
          <a:lstStyle/>
          <a:p>
            <a:pPr algn="ctr">
              <a:lnSpc>
                <a:spcPct val="150000"/>
              </a:lnSpc>
              <a:buClr>
                <a:schemeClr val="dk1"/>
              </a:buClr>
              <a:buSzPts val="5200"/>
            </a:pPr>
            <a:r>
              <a:rPr lang="en-GB" sz="6000" b="1" spc="10" dirty="0" err="1">
                <a:solidFill>
                  <a:schemeClr val="dk1"/>
                </a:solidFill>
                <a:latin typeface="Quicksand Medium" panose="00000600000000000000" pitchFamily="2" charset="0"/>
                <a:ea typeface="Arial-Rounded" panose="020B0500000000000000" pitchFamily="34" charset="0"/>
                <a:cs typeface="Arial-Rounded" panose="020B0500000000000000" pitchFamily="34" charset="0"/>
              </a:rPr>
              <a:t>CỦNG</a:t>
            </a:r>
            <a:r>
              <a:rPr lang="en-GB" sz="6000" b="1" spc="10" dirty="0">
                <a:solidFill>
                  <a:schemeClr val="dk1"/>
                </a:solidFill>
                <a:latin typeface="Quicksand Medium" panose="00000600000000000000" pitchFamily="2" charset="0"/>
                <a:ea typeface="Arial-Rounded" panose="020B0500000000000000" pitchFamily="34" charset="0"/>
                <a:cs typeface="Arial-Rounded" panose="020B0500000000000000" pitchFamily="34" charset="0"/>
              </a:rPr>
              <a:t> </a:t>
            </a:r>
            <a:r>
              <a:rPr lang="en-GB" sz="6000" b="1" spc="10" dirty="0" err="1">
                <a:solidFill>
                  <a:schemeClr val="dk1"/>
                </a:solidFill>
                <a:latin typeface="Quicksand Medium" panose="00000600000000000000" pitchFamily="2" charset="0"/>
                <a:ea typeface="Arial-Rounded" panose="020B0500000000000000" pitchFamily="34" charset="0"/>
                <a:cs typeface="Arial-Rounded" panose="020B0500000000000000" pitchFamily="34" charset="0"/>
              </a:rPr>
              <a:t>CỐ</a:t>
            </a:r>
            <a:r>
              <a:rPr lang="en-GB" sz="6000" b="1" spc="10" dirty="0">
                <a:solidFill>
                  <a:schemeClr val="dk1"/>
                </a:solidFill>
                <a:latin typeface="Quicksand Medium" panose="00000600000000000000" pitchFamily="2" charset="0"/>
                <a:ea typeface="Arial-Rounded" panose="020B0500000000000000" pitchFamily="34" charset="0"/>
                <a:cs typeface="Arial-Rounded" panose="020B0500000000000000" pitchFamily="34" charset="0"/>
              </a:rPr>
              <a:t> </a:t>
            </a:r>
          </a:p>
          <a:p>
            <a:pPr algn="ctr">
              <a:lnSpc>
                <a:spcPct val="150000"/>
              </a:lnSpc>
              <a:buClr>
                <a:schemeClr val="dk1"/>
              </a:buClr>
              <a:buSzPts val="5200"/>
            </a:pPr>
            <a:r>
              <a:rPr lang="en-GB" sz="6000" b="1" spc="10" dirty="0" err="1">
                <a:solidFill>
                  <a:schemeClr val="dk1"/>
                </a:solidFill>
                <a:latin typeface="Quicksand Medium" panose="00000600000000000000" pitchFamily="2" charset="0"/>
                <a:ea typeface="Arial-Rounded" panose="020B0500000000000000" pitchFamily="34" charset="0"/>
                <a:cs typeface="Arial-Rounded" panose="020B0500000000000000" pitchFamily="34" charset="0"/>
              </a:rPr>
              <a:t>BÀI</a:t>
            </a:r>
            <a:r>
              <a:rPr lang="en-GB" sz="6000" b="1" spc="10" dirty="0">
                <a:solidFill>
                  <a:schemeClr val="dk1"/>
                </a:solidFill>
                <a:latin typeface="Quicksand Medium" panose="00000600000000000000" pitchFamily="2" charset="0"/>
                <a:ea typeface="Arial-Rounded" panose="020B0500000000000000" pitchFamily="34" charset="0"/>
                <a:cs typeface="Arial-Rounded" panose="020B0500000000000000" pitchFamily="34" charset="0"/>
              </a:rPr>
              <a:t> </a:t>
            </a:r>
            <a:r>
              <a:rPr lang="en-GB" sz="6000" b="1" spc="10" dirty="0" err="1">
                <a:solidFill>
                  <a:schemeClr val="dk1"/>
                </a:solidFill>
                <a:latin typeface="Quicksand Medium" panose="00000600000000000000" pitchFamily="2" charset="0"/>
                <a:ea typeface="Arial-Rounded" panose="020B0500000000000000" pitchFamily="34" charset="0"/>
                <a:cs typeface="Arial-Rounded" panose="020B0500000000000000" pitchFamily="34" charset="0"/>
              </a:rPr>
              <a:t>HỌC</a:t>
            </a:r>
            <a:r>
              <a:rPr lang="en-GB" sz="6000" b="1" spc="10" dirty="0">
                <a:solidFill>
                  <a:schemeClr val="dk1"/>
                </a:solidFill>
                <a:latin typeface="Quicksand Medium" panose="00000600000000000000" pitchFamily="2" charset="0"/>
                <a:ea typeface="Arial-Rounded" panose="020B0500000000000000" pitchFamily="34" charset="0"/>
                <a:cs typeface="Arial-Rounded" panose="020B0500000000000000" pitchFamily="34" charset="0"/>
              </a:rPr>
              <a:t> </a:t>
            </a:r>
          </a:p>
        </p:txBody>
      </p:sp>
      <p:pic>
        <p:nvPicPr>
          <p:cNvPr id="7" name="Picture 6">
            <a:extLst>
              <a:ext uri="{FF2B5EF4-FFF2-40B4-BE49-F238E27FC236}">
                <a16:creationId xmlns:a16="http://schemas.microsoft.com/office/drawing/2014/main" id="{3DC8453C-C512-4489-80A2-2910095B8EFB}"/>
              </a:ext>
            </a:extLst>
          </p:cNvPr>
          <p:cNvPicPr>
            <a:picLocks noChangeAspect="1"/>
          </p:cNvPicPr>
          <p:nvPr/>
        </p:nvPicPr>
        <p:blipFill>
          <a:blip r:embed="rId4"/>
          <a:stretch>
            <a:fillRect/>
          </a:stretch>
        </p:blipFill>
        <p:spPr>
          <a:xfrm>
            <a:off x="6191480" y="2976914"/>
            <a:ext cx="2952520" cy="2166585"/>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480777" y="56338"/>
            <a:ext cx="5775940" cy="400110"/>
          </a:xfrm>
          <a:prstGeom prst="rect">
            <a:avLst/>
          </a:prstGeom>
          <a:solidFill>
            <a:schemeClr val="bg1"/>
          </a:solidFill>
        </p:spPr>
        <p:txBody>
          <a:bodyPr wrap="none" rtlCol="0">
            <a:spAutoFit/>
          </a:bodyPr>
          <a:lstStyle/>
          <a:p>
            <a:r>
              <a:rPr lang="en-US" sz="2000" smtClean="0"/>
              <a:t>Quan sát tranh và nói về từng con vật trong tranh</a:t>
            </a:r>
            <a:endParaRPr lang="en-US" sz="2000"/>
          </a:p>
        </p:txBody>
      </p:sp>
      <p:sp>
        <p:nvSpPr>
          <p:cNvPr id="16" name="Oval 15"/>
          <p:cNvSpPr/>
          <p:nvPr/>
        </p:nvSpPr>
        <p:spPr>
          <a:xfrm>
            <a:off x="1" y="0"/>
            <a:ext cx="480776" cy="520995"/>
          </a:xfrm>
          <a:prstGeom prst="ellipse">
            <a:avLst/>
          </a:prstGeom>
          <a:solidFill>
            <a:schemeClr val="bg1"/>
          </a:solidFill>
          <a:ln>
            <a:solidFill>
              <a:srgbClr val="041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solidFill>
                  <a:srgbClr val="0418AC"/>
                </a:solidFill>
              </a:rPr>
              <a:t>1</a:t>
            </a:r>
            <a:endParaRPr lang="en-US" sz="2400">
              <a:solidFill>
                <a:srgbClr val="0418AC"/>
              </a:solidFill>
            </a:endParaRPr>
          </a:p>
        </p:txBody>
      </p:sp>
      <p:sp>
        <p:nvSpPr>
          <p:cNvPr id="19" name="TextBox 18"/>
          <p:cNvSpPr txBox="1"/>
          <p:nvPr/>
        </p:nvSpPr>
        <p:spPr>
          <a:xfrm>
            <a:off x="6858591" y="120885"/>
            <a:ext cx="1851789" cy="369332"/>
          </a:xfrm>
          <a:prstGeom prst="rect">
            <a:avLst/>
          </a:prstGeom>
          <a:solidFill>
            <a:schemeClr val="bg1"/>
          </a:solidFill>
        </p:spPr>
        <p:txBody>
          <a:bodyPr wrap="none" rtlCol="0">
            <a:spAutoFit/>
          </a:bodyPr>
          <a:lstStyle/>
          <a:p>
            <a:r>
              <a:rPr lang="en-US" sz="1800" smtClean="0">
                <a:solidFill>
                  <a:srgbClr val="FF0000"/>
                </a:solidFill>
              </a:rPr>
              <a:t>Thảo luận nhóm</a:t>
            </a:r>
            <a:endParaRPr lang="en-US" sz="1800">
              <a:solidFill>
                <a:srgbClr val="FF0000"/>
              </a:solidFill>
            </a:endParaRPr>
          </a:p>
        </p:txBody>
      </p:sp>
      <p:sp>
        <p:nvSpPr>
          <p:cNvPr id="11" name="TextBox 10"/>
          <p:cNvSpPr txBox="1"/>
          <p:nvPr/>
        </p:nvSpPr>
        <p:spPr>
          <a:xfrm>
            <a:off x="89525" y="4229187"/>
            <a:ext cx="3369833" cy="584775"/>
          </a:xfrm>
          <a:prstGeom prst="rect">
            <a:avLst/>
          </a:prstGeom>
          <a:solidFill>
            <a:schemeClr val="bg1"/>
          </a:solidFill>
        </p:spPr>
        <p:txBody>
          <a:bodyPr wrap="none" rtlCol="0">
            <a:spAutoFit/>
          </a:bodyPr>
          <a:lstStyle/>
          <a:p>
            <a:r>
              <a:rPr lang="en-US" sz="1600" smtClean="0">
                <a:solidFill>
                  <a:schemeClr val="tx1"/>
                </a:solidFill>
              </a:rPr>
              <a:t>Tranh có những con vật nào ? </a:t>
            </a:r>
          </a:p>
          <a:p>
            <a:r>
              <a:rPr lang="en-US" sz="1600" smtClean="0">
                <a:solidFill>
                  <a:schemeClr val="tx1"/>
                </a:solidFill>
              </a:rPr>
              <a:t>Những con vật này có gì đặc biệt ?</a:t>
            </a:r>
            <a:endParaRPr lang="en-US" sz="1600">
              <a:solidFill>
                <a:schemeClr val="tx1"/>
              </a:solidFill>
            </a:endParaRPr>
          </a:p>
        </p:txBody>
      </p:sp>
      <p:pic>
        <p:nvPicPr>
          <p:cNvPr id="2"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726" b="100000" l="387" r="98376">
                        <a14:backgroundMark x1="12142" y1="37239" x2="12142" y2="37239"/>
                        <a14:backgroundMark x1="8043" y1="13715" x2="8043" y2="13715"/>
                        <a14:backgroundMark x1="22738" y1="38147" x2="22738" y2="38147"/>
                        <a14:backgroundMark x1="52049" y1="18983" x2="52049" y2="18983"/>
                        <a14:backgroundMark x1="67981" y1="82198" x2="67981" y2="82198"/>
                        <a14:backgroundMark x1="79196" y1="43415" x2="79196" y2="43415"/>
                      </a14:backgroundRemoval>
                    </a14:imgEffect>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774442" y="305551"/>
            <a:ext cx="5275402" cy="4491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9120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53"/>
        <p:cNvGrpSpPr/>
        <p:nvPr/>
      </p:nvGrpSpPr>
      <p:grpSpPr>
        <a:xfrm>
          <a:off x="0" y="0"/>
          <a:ext cx="0" cy="0"/>
          <a:chOff x="0" y="0"/>
          <a:chExt cx="0" cy="0"/>
        </a:xfrm>
      </p:grpSpPr>
      <p:pic>
        <p:nvPicPr>
          <p:cNvPr id="6" name="Picture 5">
            <a:extLst>
              <a:ext uri="{FF2B5EF4-FFF2-40B4-BE49-F238E27FC236}">
                <a16:creationId xmlns:a16="http://schemas.microsoft.com/office/drawing/2014/main" id="{50AF093B-0823-42E9-99FC-2AB0093227DF}"/>
              </a:ext>
            </a:extLst>
          </p:cNvPr>
          <p:cNvPicPr>
            <a:picLocks noChangeAspect="1"/>
          </p:cNvPicPr>
          <p:nvPr/>
        </p:nvPicPr>
        <p:blipFill>
          <a:blip r:embed="rId4"/>
          <a:stretch>
            <a:fillRect/>
          </a:stretch>
        </p:blipFill>
        <p:spPr>
          <a:xfrm>
            <a:off x="174526" y="1747468"/>
            <a:ext cx="1401031" cy="3383280"/>
          </a:xfrm>
          <a:prstGeom prst="rect">
            <a:avLst/>
          </a:prstGeom>
        </p:spPr>
      </p:pic>
      <p:sp>
        <p:nvSpPr>
          <p:cNvPr id="2" name="Rounded Rectangle 1"/>
          <p:cNvSpPr/>
          <p:nvPr/>
        </p:nvSpPr>
        <p:spPr>
          <a:xfrm>
            <a:off x="-2" y="0"/>
            <a:ext cx="9144001" cy="1448656"/>
          </a:xfrm>
          <a:prstGeom prst="roundRect">
            <a:avLst/>
          </a:prstGeom>
          <a:solidFill>
            <a:srgbClr val="3FAF5A"/>
          </a:solidFill>
          <a:ln w="76200">
            <a:solidFill>
              <a:srgbClr val="8BBD3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smtClean="0"/>
              <a:t>TÔI VÀ CÁC BẠN</a:t>
            </a:r>
            <a:endParaRPr lang="en-US" sz="4800" b="1"/>
          </a:p>
        </p:txBody>
      </p:sp>
      <p:sp>
        <p:nvSpPr>
          <p:cNvPr id="5" name="Oval 4"/>
          <p:cNvSpPr/>
          <p:nvPr/>
        </p:nvSpPr>
        <p:spPr>
          <a:xfrm>
            <a:off x="-225781" y="-180975"/>
            <a:ext cx="1575559" cy="129058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smtClean="0">
                <a:solidFill>
                  <a:srgbClr val="2CD434"/>
                </a:solidFill>
              </a:rPr>
              <a:t>1</a:t>
            </a:r>
            <a:endParaRPr lang="en-US" sz="6000" b="1">
              <a:solidFill>
                <a:srgbClr val="2CD434"/>
              </a:solidFill>
            </a:endParaRPr>
          </a:p>
        </p:txBody>
      </p:sp>
      <p:grpSp>
        <p:nvGrpSpPr>
          <p:cNvPr id="7" name="Group 6"/>
          <p:cNvGrpSpPr/>
          <p:nvPr/>
        </p:nvGrpSpPr>
        <p:grpSpPr>
          <a:xfrm>
            <a:off x="1142999" y="1705251"/>
            <a:ext cx="7790793" cy="1150177"/>
            <a:chOff x="1143000" y="2412173"/>
            <a:chExt cx="6553201" cy="1150177"/>
          </a:xfrm>
        </p:grpSpPr>
        <p:pic>
          <p:nvPicPr>
            <p:cNvPr id="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7413" y="2469755"/>
              <a:ext cx="5768788" cy="109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2412173"/>
              <a:ext cx="1017587" cy="1017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1905001" y="2579060"/>
              <a:ext cx="5121462" cy="584763"/>
            </a:xfrm>
            <a:prstGeom prst="rect">
              <a:avLst/>
            </a:prstGeom>
            <a:noFill/>
          </p:spPr>
          <p:txBody>
            <a:bodyPr wrap="square" lIns="91428" tIns="45714" rIns="91428" bIns="45714" rtlCol="0">
              <a:spAutoFit/>
            </a:bodyPr>
            <a:lstStyle/>
            <a:p>
              <a:pPr algn="ctr"/>
              <a:r>
                <a:rPr lang="en-US" sz="3200" b="1" smtClean="0">
                  <a:solidFill>
                    <a:srgbClr val="00863D"/>
                  </a:solidFill>
                  <a:latin typeface="Arial-Rounded" pitchFamily="34" charset="0"/>
                  <a:ea typeface="Arial-Rounded" pitchFamily="34" charset="0"/>
                  <a:cs typeface="Arial-Rounded" pitchFamily="34" charset="0"/>
                </a:rPr>
                <a:t>SINH NHẬT CỦA VOI CON</a:t>
              </a:r>
              <a:endParaRPr lang="en-US" sz="3200" b="1">
                <a:solidFill>
                  <a:srgbClr val="00863D"/>
                </a:solidFill>
                <a:latin typeface="Arial-Rounded" pitchFamily="34" charset="0"/>
                <a:ea typeface="Arial-Rounded" pitchFamily="34" charset="0"/>
                <a:cs typeface="Arial-Rounded" pitchFamily="34" charset="0"/>
              </a:endParaRPr>
            </a:p>
          </p:txBody>
        </p:sp>
      </p:grpSp>
      <p:sp>
        <p:nvSpPr>
          <p:cNvPr id="11" name="TextBox 10"/>
          <p:cNvSpPr txBox="1"/>
          <p:nvPr/>
        </p:nvSpPr>
        <p:spPr>
          <a:xfrm>
            <a:off x="1252579" y="1747468"/>
            <a:ext cx="990600" cy="954095"/>
          </a:xfrm>
          <a:prstGeom prst="rect">
            <a:avLst/>
          </a:prstGeom>
          <a:noFill/>
        </p:spPr>
        <p:txBody>
          <a:bodyPr wrap="square" lIns="91428" tIns="45714" rIns="91428" bIns="45714" rtlCol="0">
            <a:spAutoFit/>
          </a:bodyPr>
          <a:lstStyle/>
          <a:p>
            <a:pPr algn="ctr"/>
            <a:r>
              <a:rPr lang="en-US" sz="2400" b="1" smtClean="0">
                <a:solidFill>
                  <a:schemeClr val="bg1"/>
                </a:solidFill>
                <a:latin typeface="Arial-Rounded" pitchFamily="34" charset="0"/>
                <a:ea typeface="Arial-Rounded" pitchFamily="34" charset="0"/>
                <a:cs typeface="Arial-Rounded" pitchFamily="34" charset="0"/>
              </a:rPr>
              <a:t>Bài</a:t>
            </a:r>
          </a:p>
          <a:p>
            <a:pPr algn="ctr"/>
            <a:r>
              <a:rPr lang="en-US" sz="3200" b="1" smtClean="0">
                <a:solidFill>
                  <a:schemeClr val="bg1"/>
                </a:solidFill>
                <a:latin typeface="Arial Rounded MT Bold" pitchFamily="34" charset="0"/>
                <a:ea typeface="Arial-Rounded" pitchFamily="34" charset="0"/>
                <a:cs typeface="Times New Roman" pitchFamily="18" charset="0"/>
              </a:rPr>
              <a:t>5</a:t>
            </a:r>
            <a:endParaRPr lang="en-US" sz="3200" b="1">
              <a:solidFill>
                <a:schemeClr val="bg1"/>
              </a:solidFill>
              <a:latin typeface="Arial Rounded MT Bold" pitchFamily="34" charset="0"/>
              <a:ea typeface="Arial-Rounded" pitchFamily="34"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892287" y="1709530"/>
            <a:ext cx="3071191" cy="1630018"/>
          </a:xfrm>
          <a:prstGeom prst="roundRect">
            <a:avLst/>
          </a:prstGeom>
          <a:solidFill>
            <a:srgbClr val="00924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smtClean="0">
                <a:solidFill>
                  <a:schemeClr val="bg1"/>
                </a:solidFill>
              </a:rPr>
              <a:t>Đọc</a:t>
            </a:r>
            <a:endParaRPr lang="en-US" sz="6600">
              <a:solidFill>
                <a:schemeClr val="bg1"/>
              </a:solidFill>
            </a:endParaRPr>
          </a:p>
        </p:txBody>
      </p:sp>
      <p:sp>
        <p:nvSpPr>
          <p:cNvPr id="3" name="Oval 2"/>
          <p:cNvSpPr/>
          <p:nvPr/>
        </p:nvSpPr>
        <p:spPr>
          <a:xfrm>
            <a:off x="2064103" y="1953039"/>
            <a:ext cx="1212574" cy="1143000"/>
          </a:xfrm>
          <a:prstGeom prst="ellipse">
            <a:avLst/>
          </a:prstGeom>
          <a:solidFill>
            <a:srgbClr val="57EF7F"/>
          </a:solidFill>
          <a:ln>
            <a:solidFill>
              <a:srgbClr val="041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rgbClr val="FF0000"/>
                </a:solidFill>
              </a:rPr>
              <a:t>2</a:t>
            </a:r>
            <a:endParaRPr lang="en-US" sz="4800">
              <a:solidFill>
                <a:srgbClr val="FF0000"/>
              </a:solidFill>
            </a:endParaRPr>
          </a:p>
        </p:txBody>
      </p:sp>
      <p:grpSp>
        <p:nvGrpSpPr>
          <p:cNvPr id="4" name="Group 3"/>
          <p:cNvGrpSpPr/>
          <p:nvPr/>
        </p:nvGrpSpPr>
        <p:grpSpPr>
          <a:xfrm>
            <a:off x="0" y="478464"/>
            <a:ext cx="9144000" cy="4732450"/>
            <a:chOff x="0" y="478464"/>
            <a:chExt cx="9144000" cy="4732450"/>
          </a:xfrm>
        </p:grpSpPr>
        <p:pic>
          <p:nvPicPr>
            <p:cNvPr id="6" name="Picture 2" descr="E:\QUYNH\anh tai ve poiwer oint\dao maijp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9714" l="0" r="51333"/>
                      </a14:imgEffect>
                    </a14:imgLayer>
                  </a14:imgProps>
                </a:ext>
                <a:ext uri="{28A0092B-C50C-407E-A947-70E740481C1C}">
                  <a14:useLocalDpi xmlns:a14="http://schemas.microsoft.com/office/drawing/2010/main" val="0"/>
                </a:ext>
              </a:extLst>
            </a:blip>
            <a:srcRect r="44975"/>
            <a:stretch/>
          </p:blipFill>
          <p:spPr bwMode="auto">
            <a:xfrm>
              <a:off x="0" y="2542427"/>
              <a:ext cx="3189768" cy="26684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E:\QUYNH\anh tai ve poiwer oint\dao maijp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9714" l="0" r="51333"/>
                      </a14:imgEffect>
                    </a14:imgLayer>
                  </a14:imgProps>
                </a:ext>
                <a:ext uri="{28A0092B-C50C-407E-A947-70E740481C1C}">
                  <a14:useLocalDpi xmlns:a14="http://schemas.microsoft.com/office/drawing/2010/main" val="0"/>
                </a:ext>
              </a:extLst>
            </a:blip>
            <a:srcRect r="44975"/>
            <a:stretch/>
          </p:blipFill>
          <p:spPr bwMode="auto">
            <a:xfrm flipH="1">
              <a:off x="7147093" y="478464"/>
              <a:ext cx="1996907" cy="136824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818617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12259" y="26078"/>
            <a:ext cx="4102405" cy="584775"/>
          </a:xfrm>
          <a:prstGeom prst="rect">
            <a:avLst/>
          </a:prstGeom>
          <a:noFill/>
        </p:spPr>
        <p:txBody>
          <a:bodyPr wrap="none" rtlCol="0">
            <a:spAutoFit/>
          </a:bodyPr>
          <a:lstStyle/>
          <a:p>
            <a:r>
              <a:rPr lang="en-US" sz="3200" smtClean="0"/>
              <a:t>Sinh nhật của voi con</a:t>
            </a:r>
            <a:endParaRPr lang="en-US" sz="3200"/>
          </a:p>
        </p:txBody>
      </p:sp>
      <p:pic>
        <p:nvPicPr>
          <p:cNvPr id="7"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625" b="94226" l="1221" r="96892">
                        <a14:foregroundMark x1="71587" y1="47769" x2="71587" y2="47769"/>
                        <a14:foregroundMark x1="67925" y1="49606" x2="67925" y2="49606"/>
                        <a14:foregroundMark x1="29634" y1="48819" x2="29634" y2="48819"/>
                        <a14:foregroundMark x1="29523" y1="62205" x2="29523" y2="62205"/>
                        <a14:foregroundMark x1="38069" y1="63255" x2="38069" y2="63255"/>
                        <a14:foregroundMark x1="39845" y1="50656" x2="39845" y2="50656"/>
                        <a14:foregroundMark x1="41953" y1="40945" x2="41953" y2="40945"/>
                        <a14:foregroundMark x1="43174" y1="41995" x2="43174" y2="41995"/>
                        <a14:foregroundMark x1="37847" y1="36745" x2="37847" y2="36745"/>
                        <a14:foregroundMark x1="43174" y1="40157" x2="43174" y2="40157"/>
                        <a14:foregroundMark x1="32852" y1="24672" x2="32852" y2="24672"/>
                        <a14:foregroundMark x1="25749" y1="24672" x2="25749" y2="24672"/>
                        <a14:foregroundMark x1="20422" y1="17848" x2="20422" y2="17848"/>
                        <a14:foregroundMark x1="17314" y1="9186" x2="17314" y2="9186"/>
                        <a14:foregroundMark x1="13097" y1="38845" x2="13097" y2="38845"/>
                        <a14:foregroundMark x1="8768" y1="44357" x2="8768" y2="44357"/>
                        <a14:foregroundMark x1="5216" y1="60105" x2="5216" y2="60105"/>
                        <a14:foregroundMark x1="12986" y1="74016" x2="12986" y2="74016"/>
                        <a14:foregroundMark x1="11876" y1="81627" x2="11876" y2="81627"/>
                        <a14:foregroundMark x1="24750" y1="86877" x2="24750" y2="86877"/>
                        <a14:foregroundMark x1="33185" y1="85827" x2="33185" y2="85827"/>
                        <a14:foregroundMark x1="31964" y1="74278" x2="31964" y2="74278"/>
                        <a14:foregroundMark x1="31521" y1="79528" x2="31521" y2="79528"/>
                        <a14:foregroundMark x1="29412" y1="85564" x2="29412" y2="85564"/>
                        <a14:backgroundMark x1="36404" y1="49869" x2="36404" y2="49869"/>
                      </a14:backgroundRemoval>
                    </a14:imgEffect>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b="8028"/>
          <a:stretch/>
        </p:blipFill>
        <p:spPr bwMode="auto">
          <a:xfrm>
            <a:off x="2412259" y="407918"/>
            <a:ext cx="4317104" cy="167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00405" y="2011572"/>
            <a:ext cx="8004456" cy="3139321"/>
          </a:xfrm>
          <a:prstGeom prst="rect">
            <a:avLst/>
          </a:prstGeom>
          <a:noFill/>
        </p:spPr>
        <p:txBody>
          <a:bodyPr wrap="square" rtlCol="0">
            <a:spAutoFit/>
          </a:bodyPr>
          <a:lstStyle/>
          <a:p>
            <a:pPr algn="just"/>
            <a:r>
              <a:rPr lang="en-US" sz="2200" dirty="0"/>
              <a:t> </a:t>
            </a:r>
            <a:r>
              <a:rPr lang="en-US" sz="2200" dirty="0" smtClean="0"/>
              <a:t>    Hôm nay là sinh nhật của voi con, nhưng nó bị ốm. Đang buồn bã, bỗng voi con nghe tiếng gọi. Thì ra các bạn đến chúc mừng sinh nhật voi. Thỏ trắng mang cà rốt. Gấu đen ngoạm nguyên một nải chuối. Khỉ vàng và sóc nâu tặng voi tiết mục “ngúc ngoắc đuôi”. Vẹt mỏ khoằm thay mặt các bạn nói những lời chúc tốt đẹp.</a:t>
            </a:r>
          </a:p>
          <a:p>
            <a:pPr algn="just"/>
            <a:r>
              <a:rPr lang="en-US" sz="2200" dirty="0"/>
              <a:t> </a:t>
            </a:r>
            <a:r>
              <a:rPr lang="en-US" sz="2200" dirty="0" smtClean="0"/>
              <a:t>    Voi con vui ơi là vui. Nó huơ vòi mấy vòng để cảm ơn các bạn.</a:t>
            </a:r>
          </a:p>
          <a:p>
            <a:pPr algn="r"/>
            <a:r>
              <a:rPr lang="en-US" sz="2000" dirty="0" smtClean="0"/>
              <a:t>( Lâm Anh )</a:t>
            </a:r>
            <a:endParaRPr lang="en-US" sz="1800" dirty="0"/>
          </a:p>
        </p:txBody>
      </p:sp>
    </p:spTree>
    <p:extLst>
      <p:ext uri="{BB962C8B-B14F-4D97-AF65-F5344CB8AC3E}">
        <p14:creationId xmlns:p14="http://schemas.microsoft.com/office/powerpoint/2010/main" val="3940945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12259" y="26078"/>
            <a:ext cx="4102405" cy="584775"/>
          </a:xfrm>
          <a:prstGeom prst="rect">
            <a:avLst/>
          </a:prstGeom>
          <a:noFill/>
        </p:spPr>
        <p:txBody>
          <a:bodyPr wrap="none" rtlCol="0">
            <a:spAutoFit/>
          </a:bodyPr>
          <a:lstStyle/>
          <a:p>
            <a:r>
              <a:rPr lang="en-US" sz="3200"/>
              <a:t>Sinh nhật của voi con</a:t>
            </a:r>
          </a:p>
        </p:txBody>
      </p:sp>
      <p:sp>
        <p:nvSpPr>
          <p:cNvPr id="6" name="TextBox 5"/>
          <p:cNvSpPr txBox="1"/>
          <p:nvPr/>
        </p:nvSpPr>
        <p:spPr>
          <a:xfrm>
            <a:off x="311718" y="518279"/>
            <a:ext cx="8234133" cy="2800767"/>
          </a:xfrm>
          <a:prstGeom prst="rect">
            <a:avLst/>
          </a:prstGeom>
          <a:noFill/>
        </p:spPr>
        <p:txBody>
          <a:bodyPr wrap="square" rtlCol="0">
            <a:spAutoFit/>
          </a:bodyPr>
          <a:lstStyle/>
          <a:p>
            <a:pPr algn="just"/>
            <a:r>
              <a:rPr lang="en-US" sz="2200"/>
              <a:t> </a:t>
            </a:r>
            <a:r>
              <a:rPr lang="en-US" sz="2200" smtClean="0"/>
              <a:t>    </a:t>
            </a:r>
            <a:r>
              <a:rPr lang="en-US" sz="2200"/>
              <a:t>Hôm nay là sinh nhật của voi con, nhưng nó bị ốm. Đang buồn bã, bỗng voi con nghe tiếng gọi. Thì ra các bạn đến chúc mừng sinh nhật voi. Thỏ trắng mang cà rốt. Gấu đen ngoạm nguyên một nải chuối. Khỉ vàng và sóc nâu tặng voi tiết mục “ngúc ngoắc đuôi”. Vẹt mỏ khoằm thay mặt các bạn nói những lời chúc tốt đẹp.</a:t>
            </a:r>
          </a:p>
          <a:p>
            <a:pPr algn="just"/>
            <a:r>
              <a:rPr lang="en-US" sz="2200"/>
              <a:t>     Voi con vui ơi là vui. Nó huơ vòi mấy vòng để cảm ơn các bạn</a:t>
            </a:r>
            <a:r>
              <a:rPr lang="en-US" sz="2200" smtClean="0"/>
              <a:t>.</a:t>
            </a:r>
            <a:endParaRPr lang="en-US" sz="2200"/>
          </a:p>
        </p:txBody>
      </p:sp>
      <p:sp>
        <p:nvSpPr>
          <p:cNvPr id="35" name="TextBox 34"/>
          <p:cNvSpPr txBox="1"/>
          <p:nvPr/>
        </p:nvSpPr>
        <p:spPr>
          <a:xfrm>
            <a:off x="1766702" y="2995881"/>
            <a:ext cx="4283772" cy="584775"/>
          </a:xfrm>
          <a:prstGeom prst="rect">
            <a:avLst/>
          </a:prstGeom>
          <a:noFill/>
        </p:spPr>
        <p:txBody>
          <a:bodyPr wrap="square" rtlCol="0">
            <a:spAutoFit/>
          </a:bodyPr>
          <a:lstStyle/>
          <a:p>
            <a:r>
              <a:rPr lang="en-US" sz="1800" dirty="0" smtClean="0">
                <a:solidFill>
                  <a:schemeClr val="tx1"/>
                </a:solidFill>
              </a:rPr>
              <a:t> </a:t>
            </a:r>
            <a:r>
              <a:rPr lang="en-US" sz="3200" b="1" dirty="0" smtClean="0">
                <a:solidFill>
                  <a:srgbClr val="FF0000"/>
                </a:solidFill>
              </a:rPr>
              <a:t>oam, oăc, oăm, uơ</a:t>
            </a:r>
            <a:endParaRPr lang="en-US" sz="3200" b="1" dirty="0">
              <a:solidFill>
                <a:schemeClr val="tx1"/>
              </a:solidFill>
            </a:endParaRPr>
          </a:p>
        </p:txBody>
      </p:sp>
      <p:cxnSp>
        <p:nvCxnSpPr>
          <p:cNvPr id="20" name="Straight Connector 19"/>
          <p:cNvCxnSpPr/>
          <p:nvPr/>
        </p:nvCxnSpPr>
        <p:spPr>
          <a:xfrm>
            <a:off x="7616525" y="1585248"/>
            <a:ext cx="81185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83822" y="3454399"/>
            <a:ext cx="8126173" cy="0"/>
          </a:xfrm>
          <a:prstGeom prst="line">
            <a:avLst/>
          </a:prstGeom>
          <a:ln w="19050">
            <a:solidFill>
              <a:srgbClr val="0418AC"/>
            </a:solidFill>
            <a:prstDash val="lgDashDotDot"/>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174167" y="3454399"/>
            <a:ext cx="0" cy="203201"/>
          </a:xfrm>
          <a:prstGeom prst="line">
            <a:avLst/>
          </a:prstGeom>
          <a:ln w="19050">
            <a:solidFill>
              <a:srgbClr val="0418AC"/>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31577" y="3657600"/>
            <a:ext cx="885179" cy="523220"/>
          </a:xfrm>
          <a:prstGeom prst="rect">
            <a:avLst/>
          </a:prstGeom>
          <a:solidFill>
            <a:srgbClr val="FEE7EF"/>
          </a:solidFill>
          <a:ln w="12700">
            <a:solidFill>
              <a:srgbClr val="009242"/>
            </a:solidFill>
          </a:ln>
        </p:spPr>
        <p:txBody>
          <a:bodyPr wrap="none" rtlCol="0">
            <a:spAutoFit/>
          </a:bodyPr>
          <a:lstStyle/>
          <a:p>
            <a:pPr algn="ctr"/>
            <a:r>
              <a:rPr lang="en-US" sz="2800" smtClean="0"/>
              <a:t>oam</a:t>
            </a:r>
            <a:endParaRPr lang="en-US" sz="2800"/>
          </a:p>
        </p:txBody>
      </p:sp>
      <p:cxnSp>
        <p:nvCxnSpPr>
          <p:cNvPr id="25" name="Straight Connector 24"/>
          <p:cNvCxnSpPr/>
          <p:nvPr/>
        </p:nvCxnSpPr>
        <p:spPr>
          <a:xfrm>
            <a:off x="1174167" y="4180820"/>
            <a:ext cx="0" cy="203201"/>
          </a:xfrm>
          <a:prstGeom prst="line">
            <a:avLst/>
          </a:prstGeom>
          <a:ln w="19050">
            <a:solidFill>
              <a:srgbClr val="0418AC"/>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512250" y="4384021"/>
            <a:ext cx="1285929" cy="523220"/>
          </a:xfrm>
          <a:prstGeom prst="rect">
            <a:avLst/>
          </a:prstGeom>
          <a:solidFill>
            <a:srgbClr val="FEE7EF"/>
          </a:solidFill>
          <a:ln w="12700">
            <a:solidFill>
              <a:srgbClr val="009242"/>
            </a:solidFill>
          </a:ln>
        </p:spPr>
        <p:txBody>
          <a:bodyPr wrap="none" rtlCol="0">
            <a:spAutoFit/>
          </a:bodyPr>
          <a:lstStyle/>
          <a:p>
            <a:pPr algn="ctr"/>
            <a:r>
              <a:rPr lang="en-US" sz="2800" smtClean="0"/>
              <a:t>ngoạm</a:t>
            </a:r>
            <a:endParaRPr lang="en-US" sz="2800"/>
          </a:p>
        </p:txBody>
      </p:sp>
      <p:cxnSp>
        <p:nvCxnSpPr>
          <p:cNvPr id="23" name="Straight Connector 22"/>
          <p:cNvCxnSpPr/>
          <p:nvPr/>
        </p:nvCxnSpPr>
        <p:spPr>
          <a:xfrm>
            <a:off x="1227864" y="2241231"/>
            <a:ext cx="69038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901490" y="2241231"/>
            <a:ext cx="83947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4043723" y="2917092"/>
            <a:ext cx="40318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3002967" y="3454399"/>
            <a:ext cx="0" cy="203201"/>
          </a:xfrm>
          <a:prstGeom prst="line">
            <a:avLst/>
          </a:prstGeom>
          <a:ln w="19050">
            <a:solidFill>
              <a:srgbClr val="0418AC"/>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2620490" y="3657600"/>
            <a:ext cx="764953" cy="523220"/>
          </a:xfrm>
          <a:prstGeom prst="rect">
            <a:avLst/>
          </a:prstGeom>
          <a:solidFill>
            <a:srgbClr val="FEE7EF"/>
          </a:solidFill>
          <a:ln w="12700">
            <a:solidFill>
              <a:srgbClr val="009242"/>
            </a:solidFill>
          </a:ln>
        </p:spPr>
        <p:txBody>
          <a:bodyPr wrap="none" rtlCol="0">
            <a:spAutoFit/>
          </a:bodyPr>
          <a:lstStyle/>
          <a:p>
            <a:pPr algn="ctr"/>
            <a:r>
              <a:rPr lang="en-US" sz="2800" smtClean="0"/>
              <a:t>oăc</a:t>
            </a:r>
            <a:endParaRPr lang="en-US" sz="2800"/>
          </a:p>
        </p:txBody>
      </p:sp>
      <p:cxnSp>
        <p:nvCxnSpPr>
          <p:cNvPr id="41" name="Straight Connector 40"/>
          <p:cNvCxnSpPr/>
          <p:nvPr/>
        </p:nvCxnSpPr>
        <p:spPr>
          <a:xfrm>
            <a:off x="4805449" y="3454399"/>
            <a:ext cx="0" cy="203201"/>
          </a:xfrm>
          <a:prstGeom prst="line">
            <a:avLst/>
          </a:prstGeom>
          <a:ln w="19050">
            <a:solidFill>
              <a:srgbClr val="0418AC"/>
            </a:solidFill>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4362859" y="3657600"/>
            <a:ext cx="885179" cy="523220"/>
          </a:xfrm>
          <a:prstGeom prst="rect">
            <a:avLst/>
          </a:prstGeom>
          <a:solidFill>
            <a:srgbClr val="FEE7EF"/>
          </a:solidFill>
          <a:ln w="12700">
            <a:solidFill>
              <a:srgbClr val="009242"/>
            </a:solidFill>
          </a:ln>
        </p:spPr>
        <p:txBody>
          <a:bodyPr wrap="none" rtlCol="0">
            <a:spAutoFit/>
          </a:bodyPr>
          <a:lstStyle/>
          <a:p>
            <a:pPr algn="ctr"/>
            <a:r>
              <a:rPr lang="en-US" sz="2800" smtClean="0"/>
              <a:t>oăm</a:t>
            </a:r>
            <a:endParaRPr lang="en-US" sz="2800"/>
          </a:p>
        </p:txBody>
      </p:sp>
      <p:cxnSp>
        <p:nvCxnSpPr>
          <p:cNvPr id="43" name="Straight Connector 42"/>
          <p:cNvCxnSpPr/>
          <p:nvPr/>
        </p:nvCxnSpPr>
        <p:spPr>
          <a:xfrm>
            <a:off x="6852909" y="3454399"/>
            <a:ext cx="0" cy="203201"/>
          </a:xfrm>
          <a:prstGeom prst="line">
            <a:avLst/>
          </a:prstGeom>
          <a:ln w="19050">
            <a:solidFill>
              <a:srgbClr val="0418AC"/>
            </a:solidFill>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6542566" y="3657600"/>
            <a:ext cx="620684" cy="523220"/>
          </a:xfrm>
          <a:prstGeom prst="rect">
            <a:avLst/>
          </a:prstGeom>
          <a:solidFill>
            <a:srgbClr val="FEE7EF"/>
          </a:solidFill>
          <a:ln w="12700">
            <a:solidFill>
              <a:srgbClr val="009242"/>
            </a:solidFill>
          </a:ln>
        </p:spPr>
        <p:txBody>
          <a:bodyPr wrap="none" rtlCol="0">
            <a:spAutoFit/>
          </a:bodyPr>
          <a:lstStyle/>
          <a:p>
            <a:pPr algn="ctr"/>
            <a:r>
              <a:rPr lang="en-US" sz="2800"/>
              <a:t>u</a:t>
            </a:r>
            <a:r>
              <a:rPr lang="en-US" sz="2800" smtClean="0"/>
              <a:t>ơ</a:t>
            </a:r>
            <a:endParaRPr lang="en-US" sz="2800"/>
          </a:p>
        </p:txBody>
      </p:sp>
      <p:cxnSp>
        <p:nvCxnSpPr>
          <p:cNvPr id="46" name="Straight Connector 45"/>
          <p:cNvCxnSpPr/>
          <p:nvPr/>
        </p:nvCxnSpPr>
        <p:spPr>
          <a:xfrm>
            <a:off x="3024484" y="4180820"/>
            <a:ext cx="0" cy="203201"/>
          </a:xfrm>
          <a:prstGeom prst="line">
            <a:avLst/>
          </a:prstGeom>
          <a:ln w="19050">
            <a:solidFill>
              <a:srgbClr val="0418AC"/>
            </a:solidFill>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2422679" y="4384021"/>
            <a:ext cx="1165704" cy="523220"/>
          </a:xfrm>
          <a:prstGeom prst="rect">
            <a:avLst/>
          </a:prstGeom>
          <a:solidFill>
            <a:srgbClr val="FEE7EF"/>
          </a:solidFill>
          <a:ln w="12700">
            <a:solidFill>
              <a:srgbClr val="009242"/>
            </a:solidFill>
          </a:ln>
        </p:spPr>
        <p:txBody>
          <a:bodyPr wrap="none" rtlCol="0">
            <a:spAutoFit/>
          </a:bodyPr>
          <a:lstStyle/>
          <a:p>
            <a:pPr algn="ctr"/>
            <a:r>
              <a:rPr lang="en-US" sz="2800" smtClean="0"/>
              <a:t>ngoắc</a:t>
            </a:r>
            <a:endParaRPr lang="en-US" sz="2800"/>
          </a:p>
        </p:txBody>
      </p:sp>
      <p:cxnSp>
        <p:nvCxnSpPr>
          <p:cNvPr id="48" name="Straight Connector 47"/>
          <p:cNvCxnSpPr/>
          <p:nvPr/>
        </p:nvCxnSpPr>
        <p:spPr>
          <a:xfrm>
            <a:off x="4824401" y="4180820"/>
            <a:ext cx="0" cy="203201"/>
          </a:xfrm>
          <a:prstGeom prst="line">
            <a:avLst/>
          </a:prstGeom>
          <a:ln w="19050">
            <a:solidFill>
              <a:srgbClr val="0418AC"/>
            </a:solidFill>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4172901" y="4384021"/>
            <a:ext cx="1265090" cy="523220"/>
          </a:xfrm>
          <a:prstGeom prst="rect">
            <a:avLst/>
          </a:prstGeom>
          <a:solidFill>
            <a:srgbClr val="FEE7EF"/>
          </a:solidFill>
          <a:ln w="12700">
            <a:solidFill>
              <a:srgbClr val="009242"/>
            </a:solidFill>
          </a:ln>
        </p:spPr>
        <p:txBody>
          <a:bodyPr wrap="none" rtlCol="0">
            <a:spAutoFit/>
          </a:bodyPr>
          <a:lstStyle/>
          <a:p>
            <a:pPr algn="ctr"/>
            <a:r>
              <a:rPr lang="en-US" sz="2800" smtClean="0"/>
              <a:t>khoằm</a:t>
            </a:r>
            <a:endParaRPr lang="en-US" sz="2800"/>
          </a:p>
        </p:txBody>
      </p:sp>
      <p:cxnSp>
        <p:nvCxnSpPr>
          <p:cNvPr id="50" name="Straight Connector 49"/>
          <p:cNvCxnSpPr/>
          <p:nvPr/>
        </p:nvCxnSpPr>
        <p:spPr>
          <a:xfrm>
            <a:off x="6871861" y="4180820"/>
            <a:ext cx="0" cy="203201"/>
          </a:xfrm>
          <a:prstGeom prst="line">
            <a:avLst/>
          </a:prstGeom>
          <a:ln w="19050">
            <a:solidFill>
              <a:srgbClr val="0418AC"/>
            </a:solidFill>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6442379" y="4384021"/>
            <a:ext cx="821059" cy="523220"/>
          </a:xfrm>
          <a:prstGeom prst="rect">
            <a:avLst/>
          </a:prstGeom>
          <a:solidFill>
            <a:srgbClr val="FEE7EF"/>
          </a:solidFill>
          <a:ln w="12700">
            <a:solidFill>
              <a:srgbClr val="009242"/>
            </a:solidFill>
          </a:ln>
        </p:spPr>
        <p:txBody>
          <a:bodyPr wrap="none" rtlCol="0">
            <a:spAutoFit/>
          </a:bodyPr>
          <a:lstStyle/>
          <a:p>
            <a:pPr algn="ctr"/>
            <a:r>
              <a:rPr lang="en-US" sz="2800" smtClean="0"/>
              <a:t>huơ</a:t>
            </a:r>
            <a:endParaRPr lang="en-US" sz="2800"/>
          </a:p>
        </p:txBody>
      </p:sp>
    </p:spTree>
    <p:extLst>
      <p:ext uri="{BB962C8B-B14F-4D97-AF65-F5344CB8AC3E}">
        <p14:creationId xmlns:p14="http://schemas.microsoft.com/office/powerpoint/2010/main" val="514629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barn(inVertical)">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barn(inVertical)">
                                      <p:cBhvr>
                                        <p:cTn id="27" dur="500"/>
                                        <p:tgtEl>
                                          <p:spTgt spid="3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35"/>
                                        </p:tgtEl>
                                      </p:cBhvr>
                                    </p:animEffect>
                                    <p:set>
                                      <p:cBhvr>
                                        <p:cTn id="32" dur="1" fill="hold">
                                          <p:stCondLst>
                                            <p:cond delay="499"/>
                                          </p:stCondLst>
                                        </p:cTn>
                                        <p:tgtEl>
                                          <p:spTgt spid="3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barn(inVertical)">
                                      <p:cBhvr>
                                        <p:cTn id="37" dur="500"/>
                                        <p:tgtEl>
                                          <p:spTgt spid="21"/>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barn(inVertical)">
                                      <p:cBhvr>
                                        <p:cTn id="40" dur="5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barn(inVertical)">
                                      <p:cBhvr>
                                        <p:cTn id="45" dur="500"/>
                                        <p:tgtEl>
                                          <p:spTgt spid="39"/>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40"/>
                                        </p:tgtEl>
                                        <p:attrNameLst>
                                          <p:attrName>style.visibility</p:attrName>
                                        </p:attrNameLst>
                                      </p:cBhvr>
                                      <p:to>
                                        <p:strVal val="visible"/>
                                      </p:to>
                                    </p:set>
                                    <p:animEffect transition="in" filter="barn(inVertical)">
                                      <p:cBhvr>
                                        <p:cTn id="48" dur="500"/>
                                        <p:tgtEl>
                                          <p:spTgt spid="40"/>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barn(inVertical)">
                                      <p:cBhvr>
                                        <p:cTn id="53" dur="500"/>
                                        <p:tgtEl>
                                          <p:spTgt spid="41"/>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42"/>
                                        </p:tgtEl>
                                        <p:attrNameLst>
                                          <p:attrName>style.visibility</p:attrName>
                                        </p:attrNameLst>
                                      </p:cBhvr>
                                      <p:to>
                                        <p:strVal val="visible"/>
                                      </p:to>
                                    </p:set>
                                    <p:animEffect transition="in" filter="barn(inVertical)">
                                      <p:cBhvr>
                                        <p:cTn id="56" dur="500"/>
                                        <p:tgtEl>
                                          <p:spTgt spid="42"/>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43"/>
                                        </p:tgtEl>
                                        <p:attrNameLst>
                                          <p:attrName>style.visibility</p:attrName>
                                        </p:attrNameLst>
                                      </p:cBhvr>
                                      <p:to>
                                        <p:strVal val="visible"/>
                                      </p:to>
                                    </p:set>
                                    <p:animEffect transition="in" filter="barn(inVertical)">
                                      <p:cBhvr>
                                        <p:cTn id="61" dur="500"/>
                                        <p:tgtEl>
                                          <p:spTgt spid="43"/>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44"/>
                                        </p:tgtEl>
                                        <p:attrNameLst>
                                          <p:attrName>style.visibility</p:attrName>
                                        </p:attrNameLst>
                                      </p:cBhvr>
                                      <p:to>
                                        <p:strVal val="visible"/>
                                      </p:to>
                                    </p:set>
                                    <p:animEffect transition="in" filter="barn(inVertical)">
                                      <p:cBhvr>
                                        <p:cTn id="64" dur="500"/>
                                        <p:tgtEl>
                                          <p:spTgt spid="44"/>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barn(inVertical)">
                                      <p:cBhvr>
                                        <p:cTn id="69" dur="500"/>
                                        <p:tgtEl>
                                          <p:spTgt spid="25"/>
                                        </p:tgtEl>
                                      </p:cBhvr>
                                    </p:animEffect>
                                  </p:childTnLst>
                                </p:cTn>
                              </p:par>
                              <p:par>
                                <p:cTn id="70" presetID="16" presetClass="entr" presetSubtype="21" fill="hold" grpId="0" nodeType="with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barn(inVertical)">
                                      <p:cBhvr>
                                        <p:cTn id="72" dur="500"/>
                                        <p:tgtEl>
                                          <p:spTgt spid="26"/>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46"/>
                                        </p:tgtEl>
                                        <p:attrNameLst>
                                          <p:attrName>style.visibility</p:attrName>
                                        </p:attrNameLst>
                                      </p:cBhvr>
                                      <p:to>
                                        <p:strVal val="visible"/>
                                      </p:to>
                                    </p:set>
                                    <p:animEffect transition="in" filter="barn(inVertical)">
                                      <p:cBhvr>
                                        <p:cTn id="77" dur="500"/>
                                        <p:tgtEl>
                                          <p:spTgt spid="46"/>
                                        </p:tgtEl>
                                      </p:cBhvr>
                                    </p:animEffect>
                                  </p:childTnLst>
                                </p:cTn>
                              </p:par>
                              <p:par>
                                <p:cTn id="78" presetID="16" presetClass="entr" presetSubtype="21" fill="hold" grpId="0" nodeType="withEffect">
                                  <p:stCondLst>
                                    <p:cond delay="0"/>
                                  </p:stCondLst>
                                  <p:childTnLst>
                                    <p:set>
                                      <p:cBhvr>
                                        <p:cTn id="79" dur="1" fill="hold">
                                          <p:stCondLst>
                                            <p:cond delay="0"/>
                                          </p:stCondLst>
                                        </p:cTn>
                                        <p:tgtEl>
                                          <p:spTgt spid="47"/>
                                        </p:tgtEl>
                                        <p:attrNameLst>
                                          <p:attrName>style.visibility</p:attrName>
                                        </p:attrNameLst>
                                      </p:cBhvr>
                                      <p:to>
                                        <p:strVal val="visible"/>
                                      </p:to>
                                    </p:set>
                                    <p:animEffect transition="in" filter="barn(inVertical)">
                                      <p:cBhvr>
                                        <p:cTn id="80" dur="500"/>
                                        <p:tgtEl>
                                          <p:spTgt spid="47"/>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nodeType="clickEffect">
                                  <p:stCondLst>
                                    <p:cond delay="0"/>
                                  </p:stCondLst>
                                  <p:childTnLst>
                                    <p:set>
                                      <p:cBhvr>
                                        <p:cTn id="84" dur="1" fill="hold">
                                          <p:stCondLst>
                                            <p:cond delay="0"/>
                                          </p:stCondLst>
                                        </p:cTn>
                                        <p:tgtEl>
                                          <p:spTgt spid="48"/>
                                        </p:tgtEl>
                                        <p:attrNameLst>
                                          <p:attrName>style.visibility</p:attrName>
                                        </p:attrNameLst>
                                      </p:cBhvr>
                                      <p:to>
                                        <p:strVal val="visible"/>
                                      </p:to>
                                    </p:set>
                                    <p:animEffect transition="in" filter="barn(inVertical)">
                                      <p:cBhvr>
                                        <p:cTn id="85" dur="500"/>
                                        <p:tgtEl>
                                          <p:spTgt spid="48"/>
                                        </p:tgtEl>
                                      </p:cBhvr>
                                    </p:animEffect>
                                  </p:childTnLst>
                                </p:cTn>
                              </p:par>
                              <p:par>
                                <p:cTn id="86" presetID="16" presetClass="entr" presetSubtype="21" fill="hold" grpId="0" nodeType="withEffect">
                                  <p:stCondLst>
                                    <p:cond delay="0"/>
                                  </p:stCondLst>
                                  <p:childTnLst>
                                    <p:set>
                                      <p:cBhvr>
                                        <p:cTn id="87" dur="1" fill="hold">
                                          <p:stCondLst>
                                            <p:cond delay="0"/>
                                          </p:stCondLst>
                                        </p:cTn>
                                        <p:tgtEl>
                                          <p:spTgt spid="49"/>
                                        </p:tgtEl>
                                        <p:attrNameLst>
                                          <p:attrName>style.visibility</p:attrName>
                                        </p:attrNameLst>
                                      </p:cBhvr>
                                      <p:to>
                                        <p:strVal val="visible"/>
                                      </p:to>
                                    </p:set>
                                    <p:animEffect transition="in" filter="barn(inVertical)">
                                      <p:cBhvr>
                                        <p:cTn id="88" dur="500"/>
                                        <p:tgtEl>
                                          <p:spTgt spid="49"/>
                                        </p:tgtEl>
                                      </p:cBhvr>
                                    </p:animEffect>
                                  </p:childTnLst>
                                </p:cTn>
                              </p:par>
                            </p:childTnLst>
                          </p:cTn>
                        </p:par>
                      </p:childTnLst>
                    </p:cTn>
                  </p:par>
                  <p:par>
                    <p:cTn id="89" fill="hold">
                      <p:stCondLst>
                        <p:cond delay="indefinite"/>
                      </p:stCondLst>
                      <p:childTnLst>
                        <p:par>
                          <p:cTn id="90" fill="hold">
                            <p:stCondLst>
                              <p:cond delay="0"/>
                            </p:stCondLst>
                            <p:childTnLst>
                              <p:par>
                                <p:cTn id="91" presetID="16" presetClass="entr" presetSubtype="21" fill="hold" nodeType="clickEffect">
                                  <p:stCondLst>
                                    <p:cond delay="0"/>
                                  </p:stCondLst>
                                  <p:childTnLst>
                                    <p:set>
                                      <p:cBhvr>
                                        <p:cTn id="92" dur="1" fill="hold">
                                          <p:stCondLst>
                                            <p:cond delay="0"/>
                                          </p:stCondLst>
                                        </p:cTn>
                                        <p:tgtEl>
                                          <p:spTgt spid="50"/>
                                        </p:tgtEl>
                                        <p:attrNameLst>
                                          <p:attrName>style.visibility</p:attrName>
                                        </p:attrNameLst>
                                      </p:cBhvr>
                                      <p:to>
                                        <p:strVal val="visible"/>
                                      </p:to>
                                    </p:set>
                                    <p:animEffect transition="in" filter="barn(inVertical)">
                                      <p:cBhvr>
                                        <p:cTn id="93" dur="500"/>
                                        <p:tgtEl>
                                          <p:spTgt spid="50"/>
                                        </p:tgtEl>
                                      </p:cBhvr>
                                    </p:animEffect>
                                  </p:childTnLst>
                                </p:cTn>
                              </p:par>
                              <p:par>
                                <p:cTn id="94" presetID="16" presetClass="entr" presetSubtype="21" fill="hold" grpId="0" nodeType="withEffect">
                                  <p:stCondLst>
                                    <p:cond delay="0"/>
                                  </p:stCondLst>
                                  <p:childTnLst>
                                    <p:set>
                                      <p:cBhvr>
                                        <p:cTn id="95" dur="1" fill="hold">
                                          <p:stCondLst>
                                            <p:cond delay="0"/>
                                          </p:stCondLst>
                                        </p:cTn>
                                        <p:tgtEl>
                                          <p:spTgt spid="51"/>
                                        </p:tgtEl>
                                        <p:attrNameLst>
                                          <p:attrName>style.visibility</p:attrName>
                                        </p:attrNameLst>
                                      </p:cBhvr>
                                      <p:to>
                                        <p:strVal val="visible"/>
                                      </p:to>
                                    </p:set>
                                    <p:animEffect transition="in" filter="barn(inVertical)">
                                      <p:cBhvr>
                                        <p:cTn id="96"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5" grpId="1"/>
      <p:bldP spid="22" grpId="0" animBg="1"/>
      <p:bldP spid="26" grpId="0" animBg="1"/>
      <p:bldP spid="40" grpId="0" animBg="1"/>
      <p:bldP spid="42" grpId="0" animBg="1"/>
      <p:bldP spid="44" grpId="0" animBg="1"/>
      <p:bldP spid="47" grpId="0" animBg="1"/>
      <p:bldP spid="49" grpId="0" animBg="1"/>
      <p:bldP spid="5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399382" y="3692487"/>
            <a:ext cx="8383371" cy="769441"/>
          </a:xfrm>
          <a:prstGeom prst="rect">
            <a:avLst/>
          </a:prstGeom>
          <a:solidFill>
            <a:schemeClr val="bg1"/>
          </a:solidFill>
        </p:spPr>
        <p:txBody>
          <a:bodyPr wrap="square" rtlCol="0">
            <a:spAutoFit/>
          </a:bodyPr>
          <a:lstStyle/>
          <a:p>
            <a:pPr algn="just"/>
            <a:r>
              <a:rPr lang="en-US" sz="2200" smtClean="0">
                <a:solidFill>
                  <a:srgbClr val="0418AC"/>
                </a:solidFill>
              </a:rPr>
              <a:t>        Khỉ </a:t>
            </a:r>
            <a:r>
              <a:rPr lang="en-US" sz="2200">
                <a:solidFill>
                  <a:srgbClr val="0418AC"/>
                </a:solidFill>
              </a:rPr>
              <a:t>vàng và sóc nâu tặng voi tiết mục “ngúc ngoắc đuôi”. Vẹt mỏ khoằm thay mặt các bạn nói những lời chúc tốt đẹp.</a:t>
            </a:r>
          </a:p>
        </p:txBody>
      </p:sp>
      <p:sp>
        <p:nvSpPr>
          <p:cNvPr id="4" name="TextBox 3"/>
          <p:cNvSpPr txBox="1"/>
          <p:nvPr/>
        </p:nvSpPr>
        <p:spPr>
          <a:xfrm>
            <a:off x="537386" y="4461928"/>
            <a:ext cx="2441694" cy="369332"/>
          </a:xfrm>
          <a:prstGeom prst="rect">
            <a:avLst/>
          </a:prstGeom>
          <a:solidFill>
            <a:schemeClr val="bg1"/>
          </a:solidFill>
        </p:spPr>
        <p:txBody>
          <a:bodyPr wrap="none" rtlCol="0">
            <a:spAutoFit/>
          </a:bodyPr>
          <a:lstStyle/>
          <a:p>
            <a:r>
              <a:rPr lang="en-US" sz="1800" smtClean="0">
                <a:solidFill>
                  <a:schemeClr val="tx1"/>
                </a:solidFill>
              </a:rPr>
              <a:t>Đọc nối tiếp từng câu </a:t>
            </a:r>
            <a:endParaRPr lang="en-US" sz="1800">
              <a:solidFill>
                <a:schemeClr val="tx1"/>
              </a:solidFill>
            </a:endParaRPr>
          </a:p>
        </p:txBody>
      </p:sp>
      <p:sp>
        <p:nvSpPr>
          <p:cNvPr id="2" name="TextBox 1"/>
          <p:cNvSpPr txBox="1"/>
          <p:nvPr/>
        </p:nvSpPr>
        <p:spPr>
          <a:xfrm>
            <a:off x="2412259" y="26078"/>
            <a:ext cx="4102405" cy="584775"/>
          </a:xfrm>
          <a:prstGeom prst="rect">
            <a:avLst/>
          </a:prstGeom>
          <a:noFill/>
        </p:spPr>
        <p:txBody>
          <a:bodyPr wrap="none" rtlCol="0">
            <a:spAutoFit/>
          </a:bodyPr>
          <a:lstStyle/>
          <a:p>
            <a:r>
              <a:rPr lang="en-US" sz="3200"/>
              <a:t>Sinh nhật của voi con</a:t>
            </a:r>
          </a:p>
        </p:txBody>
      </p:sp>
      <p:sp>
        <p:nvSpPr>
          <p:cNvPr id="6" name="TextBox 5"/>
          <p:cNvSpPr txBox="1"/>
          <p:nvPr/>
        </p:nvSpPr>
        <p:spPr>
          <a:xfrm>
            <a:off x="537386" y="592104"/>
            <a:ext cx="8234133" cy="3108543"/>
          </a:xfrm>
          <a:prstGeom prst="rect">
            <a:avLst/>
          </a:prstGeom>
          <a:noFill/>
        </p:spPr>
        <p:txBody>
          <a:bodyPr wrap="square" rtlCol="0">
            <a:spAutoFit/>
          </a:bodyPr>
          <a:lstStyle/>
          <a:p>
            <a:pPr algn="just"/>
            <a:r>
              <a:rPr lang="en-US" sz="2200"/>
              <a:t> </a:t>
            </a:r>
            <a:r>
              <a:rPr lang="en-US" sz="2200" smtClean="0"/>
              <a:t>    </a:t>
            </a:r>
            <a:r>
              <a:rPr lang="en-US" sz="2200"/>
              <a:t>Hôm nay là sinh nhật của voi con, nhưng nó bị ốm. Đang buồn bã, bỗng voi con nghe tiếng gọi. Thì ra các bạn đến chúc mừng sinh nhật voi. Thỏ trắng mang cà rốt. Gấu đen ngoạm nguyên một nải chuối. Khỉ vàng và sóc nâu tặng voi tiết mục “ngúc ngoắc đuôi”. Vẹt mỏ khoằm thay mặt các bạn nói những lời chúc tốt đẹp.</a:t>
            </a:r>
          </a:p>
          <a:p>
            <a:pPr algn="just"/>
            <a:r>
              <a:rPr lang="en-US" sz="2200"/>
              <a:t>     Voi con vui ơi là vui. Nó huơ vòi mấy vòng để cảm ơn các bạn.</a:t>
            </a:r>
          </a:p>
          <a:p>
            <a:pPr algn="r"/>
            <a:r>
              <a:rPr lang="en-US" sz="2000"/>
              <a:t>( Lâm Anh )</a:t>
            </a:r>
            <a:endParaRPr lang="en-US" sz="1800"/>
          </a:p>
        </p:txBody>
      </p:sp>
      <p:cxnSp>
        <p:nvCxnSpPr>
          <p:cNvPr id="5" name="Straight Connector 4"/>
          <p:cNvCxnSpPr/>
          <p:nvPr/>
        </p:nvCxnSpPr>
        <p:spPr>
          <a:xfrm flipH="1">
            <a:off x="3643286" y="3692487"/>
            <a:ext cx="101600" cy="3150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5802572" y="3727810"/>
            <a:ext cx="101600" cy="3150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8165058" y="3692487"/>
            <a:ext cx="152400" cy="315006"/>
            <a:chOff x="7292623" y="3733972"/>
            <a:chExt cx="152400" cy="315006"/>
          </a:xfrm>
        </p:grpSpPr>
        <p:cxnSp>
          <p:nvCxnSpPr>
            <p:cNvPr id="20" name="Straight Connector 19"/>
            <p:cNvCxnSpPr/>
            <p:nvPr/>
          </p:nvCxnSpPr>
          <p:spPr>
            <a:xfrm flipH="1">
              <a:off x="7292623" y="3733972"/>
              <a:ext cx="101600" cy="3150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7343423" y="3733972"/>
              <a:ext cx="101600" cy="3150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2" name="Straight Connector 21"/>
          <p:cNvCxnSpPr/>
          <p:nvPr/>
        </p:nvCxnSpPr>
        <p:spPr>
          <a:xfrm flipH="1">
            <a:off x="1807210" y="4048978"/>
            <a:ext cx="101600" cy="3150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4002982" y="4042816"/>
            <a:ext cx="101600" cy="3150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37386" y="3708755"/>
            <a:ext cx="1354858" cy="400110"/>
          </a:xfrm>
          <a:prstGeom prst="rect">
            <a:avLst/>
          </a:prstGeom>
          <a:solidFill>
            <a:schemeClr val="bg1"/>
          </a:solidFill>
        </p:spPr>
        <p:txBody>
          <a:bodyPr wrap="none" rtlCol="0">
            <a:spAutoFit/>
          </a:bodyPr>
          <a:lstStyle/>
          <a:p>
            <a:r>
              <a:rPr lang="en-US" sz="2000" smtClean="0">
                <a:solidFill>
                  <a:schemeClr val="tx1"/>
                </a:solidFill>
              </a:rPr>
              <a:t>Chia đoạn</a:t>
            </a:r>
            <a:endParaRPr lang="en-US" sz="2000">
              <a:solidFill>
                <a:schemeClr val="tx1"/>
              </a:solidFill>
            </a:endParaRPr>
          </a:p>
        </p:txBody>
      </p:sp>
      <p:grpSp>
        <p:nvGrpSpPr>
          <p:cNvPr id="29" name="Group 28"/>
          <p:cNvGrpSpPr/>
          <p:nvPr/>
        </p:nvGrpSpPr>
        <p:grpSpPr>
          <a:xfrm>
            <a:off x="2594772" y="2257786"/>
            <a:ext cx="407336" cy="338554"/>
            <a:chOff x="4245430" y="1358049"/>
            <a:chExt cx="407336" cy="338554"/>
          </a:xfrm>
        </p:grpSpPr>
        <p:grpSp>
          <p:nvGrpSpPr>
            <p:cNvPr id="30" name="Group 29"/>
            <p:cNvGrpSpPr/>
            <p:nvPr/>
          </p:nvGrpSpPr>
          <p:grpSpPr>
            <a:xfrm>
              <a:off x="4245430" y="1441342"/>
              <a:ext cx="163284" cy="255261"/>
              <a:chOff x="4245430" y="1441342"/>
              <a:chExt cx="163284" cy="255261"/>
            </a:xfrm>
          </p:grpSpPr>
          <p:cxnSp>
            <p:nvCxnSpPr>
              <p:cNvPr id="32" name="Straight Connector 31"/>
              <p:cNvCxnSpPr/>
              <p:nvPr/>
            </p:nvCxnSpPr>
            <p:spPr>
              <a:xfrm flipH="1">
                <a:off x="4245430" y="1441342"/>
                <a:ext cx="108856" cy="24594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4299858" y="1450659"/>
                <a:ext cx="108856" cy="24594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p:nvSpPr>
          <p:spPr>
            <a:xfrm>
              <a:off x="4354286" y="1358049"/>
              <a:ext cx="298480" cy="338554"/>
            </a:xfrm>
            <a:prstGeom prst="rect">
              <a:avLst/>
            </a:prstGeom>
            <a:noFill/>
          </p:spPr>
          <p:txBody>
            <a:bodyPr wrap="none" rtlCol="0">
              <a:spAutoFit/>
            </a:bodyPr>
            <a:lstStyle/>
            <a:p>
              <a:r>
                <a:rPr lang="en-US" sz="1600" b="1" smtClean="0">
                  <a:solidFill>
                    <a:srgbClr val="FF0000"/>
                  </a:solidFill>
                </a:rPr>
                <a:t>1</a:t>
              </a:r>
              <a:endParaRPr lang="en-US" sz="1600" b="1">
                <a:solidFill>
                  <a:srgbClr val="FF0000"/>
                </a:solidFill>
              </a:endParaRPr>
            </a:p>
          </p:txBody>
        </p:sp>
      </p:grpSp>
      <p:grpSp>
        <p:nvGrpSpPr>
          <p:cNvPr id="34" name="Group 33"/>
          <p:cNvGrpSpPr/>
          <p:nvPr/>
        </p:nvGrpSpPr>
        <p:grpSpPr>
          <a:xfrm>
            <a:off x="1214815" y="2909570"/>
            <a:ext cx="407336" cy="338554"/>
            <a:chOff x="4245430" y="1358049"/>
            <a:chExt cx="407336" cy="338554"/>
          </a:xfrm>
        </p:grpSpPr>
        <p:grpSp>
          <p:nvGrpSpPr>
            <p:cNvPr id="35" name="Group 34"/>
            <p:cNvGrpSpPr/>
            <p:nvPr/>
          </p:nvGrpSpPr>
          <p:grpSpPr>
            <a:xfrm>
              <a:off x="4245430" y="1441342"/>
              <a:ext cx="163284" cy="255261"/>
              <a:chOff x="4245430" y="1441342"/>
              <a:chExt cx="163284" cy="255261"/>
            </a:xfrm>
          </p:grpSpPr>
          <p:cxnSp>
            <p:nvCxnSpPr>
              <p:cNvPr id="37" name="Straight Connector 36"/>
              <p:cNvCxnSpPr/>
              <p:nvPr/>
            </p:nvCxnSpPr>
            <p:spPr>
              <a:xfrm flipH="1">
                <a:off x="4245430" y="1441342"/>
                <a:ext cx="108856" cy="24594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4299858" y="1450659"/>
                <a:ext cx="108856" cy="24594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6" name="TextBox 35"/>
            <p:cNvSpPr txBox="1"/>
            <p:nvPr/>
          </p:nvSpPr>
          <p:spPr>
            <a:xfrm>
              <a:off x="4354286" y="1358049"/>
              <a:ext cx="298480" cy="338554"/>
            </a:xfrm>
            <a:prstGeom prst="rect">
              <a:avLst/>
            </a:prstGeom>
            <a:noFill/>
          </p:spPr>
          <p:txBody>
            <a:bodyPr wrap="none" rtlCol="0">
              <a:spAutoFit/>
            </a:bodyPr>
            <a:lstStyle/>
            <a:p>
              <a:r>
                <a:rPr lang="en-US" sz="1600" b="1">
                  <a:solidFill>
                    <a:srgbClr val="FF0000"/>
                  </a:solidFill>
                </a:rPr>
                <a:t>2</a:t>
              </a:r>
            </a:p>
          </p:txBody>
        </p:sp>
      </p:grpSp>
      <p:grpSp>
        <p:nvGrpSpPr>
          <p:cNvPr id="39" name="Group 38"/>
          <p:cNvGrpSpPr/>
          <p:nvPr/>
        </p:nvGrpSpPr>
        <p:grpSpPr>
          <a:xfrm>
            <a:off x="7406371" y="4048978"/>
            <a:ext cx="152400" cy="315006"/>
            <a:chOff x="7292623" y="3733972"/>
            <a:chExt cx="152400" cy="315006"/>
          </a:xfrm>
        </p:grpSpPr>
        <p:cxnSp>
          <p:nvCxnSpPr>
            <p:cNvPr id="40" name="Straight Connector 39"/>
            <p:cNvCxnSpPr/>
            <p:nvPr/>
          </p:nvCxnSpPr>
          <p:spPr>
            <a:xfrm flipH="1">
              <a:off x="7292623" y="3733972"/>
              <a:ext cx="101600" cy="3150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7343423" y="3733972"/>
              <a:ext cx="101600" cy="3150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3042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arn(inVertical)">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arn(inVertical)">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barn(inVertical)">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barn(inVertical)">
                                      <p:cBhvr>
                                        <p:cTn id="47" dur="500"/>
                                        <p:tgtEl>
                                          <p:spTgt spid="3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5"/>
                                        </p:tgtEl>
                                      </p:cBhvr>
                                    </p:animEffect>
                                    <p:set>
                                      <p:cBhvr>
                                        <p:cTn id="55" dur="1" fill="hold">
                                          <p:stCondLst>
                                            <p:cond delay="499"/>
                                          </p:stCondLst>
                                        </p:cTn>
                                        <p:tgtEl>
                                          <p:spTgt spid="5"/>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8"/>
                                        </p:tgtEl>
                                      </p:cBhvr>
                                    </p:animEffect>
                                    <p:set>
                                      <p:cBhvr>
                                        <p:cTn id="61" dur="1" fill="hold">
                                          <p:stCondLst>
                                            <p:cond delay="499"/>
                                          </p:stCondLst>
                                        </p:cTn>
                                        <p:tgtEl>
                                          <p:spTgt spid="8"/>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22"/>
                                        </p:tgtEl>
                                      </p:cBhvr>
                                    </p:animEffect>
                                    <p:set>
                                      <p:cBhvr>
                                        <p:cTn id="64" dur="1" fill="hold">
                                          <p:stCondLst>
                                            <p:cond delay="499"/>
                                          </p:stCondLst>
                                        </p:cTn>
                                        <p:tgtEl>
                                          <p:spTgt spid="22"/>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23"/>
                                        </p:tgtEl>
                                      </p:cBhvr>
                                    </p:animEffect>
                                    <p:set>
                                      <p:cBhvr>
                                        <p:cTn id="67" dur="1" fill="hold">
                                          <p:stCondLst>
                                            <p:cond delay="499"/>
                                          </p:stCondLst>
                                        </p:cTn>
                                        <p:tgtEl>
                                          <p:spTgt spid="23"/>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500"/>
                                        <p:tgtEl>
                                          <p:spTgt spid="39"/>
                                        </p:tgtEl>
                                      </p:cBhvr>
                                    </p:animEffect>
                                    <p:set>
                                      <p:cBhvr>
                                        <p:cTn id="70" dur="1" fill="hold">
                                          <p:stCondLst>
                                            <p:cond delay="499"/>
                                          </p:stCondLst>
                                        </p:cTn>
                                        <p:tgtEl>
                                          <p:spTgt spid="39"/>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9"/>
                                        </p:tgtEl>
                                        <p:attrNameLst>
                                          <p:attrName>style.visibility</p:attrName>
                                        </p:attrNameLst>
                                      </p:cBhvr>
                                      <p:to>
                                        <p:strVal val="visible"/>
                                      </p:to>
                                    </p:set>
                                    <p:animEffect transition="in" filter="barn(inVertical)">
                                      <p:cBhvr>
                                        <p:cTn id="75" dur="500"/>
                                        <p:tgtEl>
                                          <p:spTgt spid="9"/>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nodeType="clickEffect">
                                  <p:stCondLst>
                                    <p:cond delay="0"/>
                                  </p:stCondLst>
                                  <p:childTnLst>
                                    <p:set>
                                      <p:cBhvr>
                                        <p:cTn id="79" dur="1" fill="hold">
                                          <p:stCondLst>
                                            <p:cond delay="0"/>
                                          </p:stCondLst>
                                        </p:cTn>
                                        <p:tgtEl>
                                          <p:spTgt spid="29"/>
                                        </p:tgtEl>
                                        <p:attrNameLst>
                                          <p:attrName>style.visibility</p:attrName>
                                        </p:attrNameLst>
                                      </p:cBhvr>
                                      <p:to>
                                        <p:strVal val="visible"/>
                                      </p:to>
                                    </p:set>
                                    <p:animEffect transition="in" filter="barn(inVertical)">
                                      <p:cBhvr>
                                        <p:cTn id="80" dur="500"/>
                                        <p:tgtEl>
                                          <p:spTgt spid="29"/>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nodeType="clickEffect">
                                  <p:stCondLst>
                                    <p:cond delay="0"/>
                                  </p:stCondLst>
                                  <p:childTnLst>
                                    <p:set>
                                      <p:cBhvr>
                                        <p:cTn id="84" dur="1" fill="hold">
                                          <p:stCondLst>
                                            <p:cond delay="0"/>
                                          </p:stCondLst>
                                        </p:cTn>
                                        <p:tgtEl>
                                          <p:spTgt spid="34"/>
                                        </p:tgtEl>
                                        <p:attrNameLst>
                                          <p:attrName>style.visibility</p:attrName>
                                        </p:attrNameLst>
                                      </p:cBhvr>
                                      <p:to>
                                        <p:strVal val="visible"/>
                                      </p:to>
                                    </p:set>
                                    <p:animEffect transition="in" filter="barn(inVertical)">
                                      <p:cBhvr>
                                        <p:cTn id="8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4" grpId="0" animBg="1"/>
      <p:bldP spid="4" grpId="1"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12259" y="26078"/>
            <a:ext cx="4102405" cy="584775"/>
          </a:xfrm>
          <a:prstGeom prst="rect">
            <a:avLst/>
          </a:prstGeom>
          <a:noFill/>
        </p:spPr>
        <p:txBody>
          <a:bodyPr wrap="none" rtlCol="0">
            <a:spAutoFit/>
          </a:bodyPr>
          <a:lstStyle/>
          <a:p>
            <a:r>
              <a:rPr lang="en-US" sz="3200"/>
              <a:t>Sinh nhật của voi con</a:t>
            </a:r>
          </a:p>
        </p:txBody>
      </p:sp>
      <p:sp>
        <p:nvSpPr>
          <p:cNvPr id="48" name="TextBox 47"/>
          <p:cNvSpPr txBox="1"/>
          <p:nvPr/>
        </p:nvSpPr>
        <p:spPr>
          <a:xfrm>
            <a:off x="277742" y="3795883"/>
            <a:ext cx="6490879" cy="369332"/>
          </a:xfrm>
          <a:prstGeom prst="rect">
            <a:avLst/>
          </a:prstGeom>
          <a:solidFill>
            <a:schemeClr val="bg1"/>
          </a:solidFill>
        </p:spPr>
        <p:txBody>
          <a:bodyPr wrap="none" rtlCol="0">
            <a:spAutoFit/>
          </a:bodyPr>
          <a:lstStyle/>
          <a:p>
            <a:r>
              <a:rPr lang="en-US" sz="1800" smtClean="0">
                <a:solidFill>
                  <a:schemeClr val="tx1"/>
                </a:solidFill>
              </a:rPr>
              <a:t>Giải nghĩa : </a:t>
            </a:r>
            <a:r>
              <a:rPr lang="en-US" sz="1800" smtClean="0">
                <a:solidFill>
                  <a:srgbClr val="0418AC"/>
                </a:solidFill>
              </a:rPr>
              <a:t>ngoạm, tiết mục,ngúc ngoắc, mỏ khoằm, huơ vòi.</a:t>
            </a:r>
            <a:endParaRPr lang="en-US" sz="1800">
              <a:solidFill>
                <a:schemeClr val="tx1"/>
              </a:solidFill>
            </a:endParaRPr>
          </a:p>
        </p:txBody>
      </p:sp>
      <p:sp>
        <p:nvSpPr>
          <p:cNvPr id="5" name="TextBox 4"/>
          <p:cNvSpPr txBox="1"/>
          <p:nvPr/>
        </p:nvSpPr>
        <p:spPr>
          <a:xfrm>
            <a:off x="537386" y="592104"/>
            <a:ext cx="8234133" cy="3108543"/>
          </a:xfrm>
          <a:prstGeom prst="rect">
            <a:avLst/>
          </a:prstGeom>
          <a:noFill/>
        </p:spPr>
        <p:txBody>
          <a:bodyPr wrap="square" rtlCol="0">
            <a:spAutoFit/>
          </a:bodyPr>
          <a:lstStyle/>
          <a:p>
            <a:pPr algn="just"/>
            <a:r>
              <a:rPr lang="en-US" sz="2200"/>
              <a:t> </a:t>
            </a:r>
            <a:r>
              <a:rPr lang="en-US" sz="2200" smtClean="0"/>
              <a:t>    </a:t>
            </a:r>
            <a:r>
              <a:rPr lang="en-US" sz="2200"/>
              <a:t>Hôm nay là sinh nhật của voi con, nhưng nó bị ốm. Đang buồn bã, bỗng voi con nghe tiếng gọi. Thì ra các bạn đến chúc mừng sinh nhật voi. Thỏ trắng mang cà rốt. Gấu đen ngoạm nguyên một nải chuối. Khỉ vàng và sóc nâu tặng voi tiết mục “ngúc ngoắc đuôi”. Vẹt mỏ khoằm thay mặt các bạn nói những lời chúc tốt đẹp.</a:t>
            </a:r>
          </a:p>
          <a:p>
            <a:pPr algn="just"/>
            <a:r>
              <a:rPr lang="en-US" sz="2200"/>
              <a:t>     Voi con vui ơi là vui. Nó huơ vòi mấy vòng để cảm ơn các bạn.</a:t>
            </a:r>
          </a:p>
          <a:p>
            <a:pPr algn="r"/>
            <a:r>
              <a:rPr lang="en-US" sz="2000"/>
              <a:t>( Lâm Anh )</a:t>
            </a:r>
            <a:endParaRPr lang="en-US" sz="1800"/>
          </a:p>
        </p:txBody>
      </p:sp>
    </p:spTree>
    <p:extLst>
      <p:ext uri="{BB962C8B-B14F-4D97-AF65-F5344CB8AC3E}">
        <p14:creationId xmlns:p14="http://schemas.microsoft.com/office/powerpoint/2010/main" val="3453816435"/>
      </p:ext>
    </p:extLst>
  </p:cSld>
  <p:clrMapOvr>
    <a:masterClrMapping/>
  </p:clrMapOvr>
  <p:timing>
    <p:tnLst>
      <p:par>
        <p:cTn id="1" dur="indefinite" restart="never" nodeType="tmRoot"/>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3618</TotalTime>
  <Words>887</Words>
  <Application>Microsoft Office PowerPoint</Application>
  <PresentationFormat>On-screen Show (16:9)</PresentationFormat>
  <Paragraphs>118</Paragraphs>
  <Slides>26</Slides>
  <Notes>2</Notes>
  <HiddenSlides>0</HiddenSlides>
  <MMClips>3</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26</vt:i4>
      </vt:variant>
    </vt:vector>
  </HeadingPairs>
  <TitlesOfParts>
    <vt:vector size="37" baseType="lpstr">
      <vt:lpstr>Quicksand Medium</vt:lpstr>
      <vt:lpstr>Times New Roman</vt:lpstr>
      <vt:lpstr>Arial Rounded MT Bold</vt:lpstr>
      <vt:lpstr>Arial</vt:lpstr>
      <vt:lpstr>Arial-Rounded</vt:lpstr>
      <vt:lpstr>Calibri Light</vt:lpstr>
      <vt:lpstr>Calibri</vt:lpstr>
      <vt:lpstr>HP001 4 hàng</vt:lpstr>
      <vt:lpstr>Lato</vt:lpstr>
      <vt:lpstr>Simple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dc:title>
  <dc:creator>Admin</dc:creator>
  <cp:lastModifiedBy>Windows User</cp:lastModifiedBy>
  <cp:revision>404</cp:revision>
  <dcterms:modified xsi:type="dcterms:W3CDTF">2024-04-05T09:55:54Z</dcterms:modified>
</cp:coreProperties>
</file>