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92" r:id="rId2"/>
    <p:sldId id="293" r:id="rId3"/>
    <p:sldId id="288" r:id="rId4"/>
    <p:sldId id="272" r:id="rId5"/>
    <p:sldId id="274" r:id="rId6"/>
    <p:sldId id="278" r:id="rId7"/>
    <p:sldId id="277" r:id="rId8"/>
    <p:sldId id="280" r:id="rId9"/>
    <p:sldId id="276" r:id="rId10"/>
    <p:sldId id="282" r:id="rId11"/>
    <p:sldId id="284" r:id="rId12"/>
    <p:sldId id="285" r:id="rId13"/>
    <p:sldId id="287" r:id="rId14"/>
    <p:sldId id="259" r:id="rId15"/>
    <p:sldId id="294" r:id="rId16"/>
    <p:sldId id="267" r:id="rId17"/>
    <p:sldId id="261" r:id="rId18"/>
    <p:sldId id="273" r:id="rId19"/>
    <p:sldId id="269" r:id="rId20"/>
    <p:sldId id="262" r:id="rId21"/>
    <p:sldId id="270" r:id="rId22"/>
    <p:sldId id="271" r:id="rId23"/>
    <p:sldId id="263" r:id="rId24"/>
    <p:sldId id="264" r:id="rId25"/>
    <p:sldId id="289" r:id="rId26"/>
    <p:sldId id="29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6408D5-4DB7-498D-A061-F063D950DDDF}" type="datetimeFigureOut">
              <a:rPr lang="en-US" smtClean="0"/>
              <a:t>12/20/2021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0AF83E-866A-4395-9C61-34C24973A656}" type="slidenum">
              <a:rPr lang="en-US" smtClean="0"/>
              <a:t>‹#›</a:t>
            </a:fld>
            <a:endParaRPr lang="en-US"/>
          </a:p>
        </p:txBody>
      </p:sp>
    </p:spTree>
    <p:extLst>
      <p:ext uri="{BB962C8B-B14F-4D97-AF65-F5344CB8AC3E}">
        <p14:creationId xmlns:p14="http://schemas.microsoft.com/office/powerpoint/2010/main" val="2739796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7C7658-DD5F-497C-9395-5C29738E05F8}" type="slidenum">
              <a:rPr lang="en-US" smtClean="0"/>
              <a:t>2</a:t>
            </a:fld>
            <a:endParaRPr lang="en-US"/>
          </a:p>
        </p:txBody>
      </p:sp>
    </p:spTree>
    <p:extLst>
      <p:ext uri="{BB962C8B-B14F-4D97-AF65-F5344CB8AC3E}">
        <p14:creationId xmlns:p14="http://schemas.microsoft.com/office/powerpoint/2010/main" val="259150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7C7658-DD5F-497C-9395-5C29738E05F8}" type="slidenum">
              <a:rPr lang="en-US" smtClean="0"/>
              <a:t>16</a:t>
            </a:fld>
            <a:endParaRPr lang="en-US"/>
          </a:p>
        </p:txBody>
      </p:sp>
    </p:spTree>
    <p:extLst>
      <p:ext uri="{BB962C8B-B14F-4D97-AF65-F5344CB8AC3E}">
        <p14:creationId xmlns:p14="http://schemas.microsoft.com/office/powerpoint/2010/main" val="3057316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fld id="{E068F340-0E12-4D90-921F-B2D0B6FB462D}" type="slidenum">
              <a:rPr lang="en-US" altLang="en-US" smtClean="0"/>
              <a:pPr eaLnBrk="1" hangingPunct="1"/>
              <a:t>24</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2527084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2339462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903517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632901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85F22B-A181-43C3-80E7-312ACB2D1CF8}"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1732111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85F22B-A181-43C3-80E7-312ACB2D1CF8}"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3886200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85F22B-A181-43C3-80E7-312ACB2D1CF8}" type="datetimeFigureOut">
              <a:rPr lang="en-US" smtClean="0"/>
              <a:t>12/20/2021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539710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85F22B-A181-43C3-80E7-312ACB2D1CF8}" type="datetimeFigureOut">
              <a:rPr lang="en-US" smtClean="0"/>
              <a:t>12/20/2021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1663127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5F22B-A181-43C3-80E7-312ACB2D1CF8}" type="datetimeFigureOut">
              <a:rPr lang="en-US" smtClean="0"/>
              <a:t>12/20/2021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369887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85F22B-A181-43C3-80E7-312ACB2D1CF8}"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770667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85F22B-A181-43C3-80E7-312ACB2D1CF8}"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extLst>
      <p:ext uri="{BB962C8B-B14F-4D97-AF65-F5344CB8AC3E}">
        <p14:creationId xmlns:p14="http://schemas.microsoft.com/office/powerpoint/2010/main" val="2931879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5F22B-A181-43C3-80E7-312ACB2D1CF8}" type="datetimeFigureOut">
              <a:rPr lang="en-US" smtClean="0"/>
              <a:t>12/20/2021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2249DE-64E2-4A85-BA24-CD42311A4D9E}" type="slidenum">
              <a:rPr lang="en-US" smtClean="0"/>
              <a:t>‹#›</a:t>
            </a:fld>
            <a:endParaRPr lang="en-US"/>
          </a:p>
        </p:txBody>
      </p:sp>
    </p:spTree>
    <p:extLst>
      <p:ext uri="{BB962C8B-B14F-4D97-AF65-F5344CB8AC3E}">
        <p14:creationId xmlns:p14="http://schemas.microsoft.com/office/powerpoint/2010/main" val="663117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tags" Target="../tags/tag3.xml"/><Relationship Id="rId7" Type="http://schemas.openxmlformats.org/officeDocument/2006/relationships/image" Target="../media/image24.jpeg"/><Relationship Id="rId12" Type="http://schemas.openxmlformats.org/officeDocument/2006/relationships/audio" Target="NUL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1.wav"/><Relationship Id="rId11" Type="http://schemas.openxmlformats.org/officeDocument/2006/relationships/image" Target="../media/image28.gif"/><Relationship Id="rId5" Type="http://schemas.openxmlformats.org/officeDocument/2006/relationships/notesSlide" Target="../notesSlides/notesSlide3.xml"/><Relationship Id="rId10" Type="http://schemas.openxmlformats.org/officeDocument/2006/relationships/image" Target="../media/image27.gif"/><Relationship Id="rId4" Type="http://schemas.openxmlformats.org/officeDocument/2006/relationships/slideLayout" Target="../slideLayouts/slideLayout2.xml"/><Relationship Id="rId9" Type="http://schemas.openxmlformats.org/officeDocument/2006/relationships/image" Target="../media/image26.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f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1828800"/>
            <a:ext cx="8763000" cy="923330"/>
          </a:xfrm>
          <a:prstGeom prst="rect">
            <a:avLst/>
          </a:prstGeom>
          <a:no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BÀI 61: </a:t>
            </a:r>
            <a:r>
              <a:rPr lang="en-US" sz="5400" b="1" dirty="0" smtClean="0">
                <a:solidFill>
                  <a:srgbClr val="FF0000"/>
                </a:solidFill>
                <a:latin typeface="Times New Roman" panose="02020603050405020304" pitchFamily="18" charset="0"/>
                <a:cs typeface="Times New Roman" panose="02020603050405020304" pitchFamily="18" charset="0"/>
              </a:rPr>
              <a:t>ong  ông  ung   ưng</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4836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35382" y="2514600"/>
            <a:ext cx="3657600" cy="838200"/>
          </a:xfrm>
          <a:prstGeom prst="rect">
            <a:avLst/>
          </a:prstGeom>
          <a:solidFill>
            <a:srgbClr val="FFEEB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dirty="0">
                <a:solidFill>
                  <a:schemeClr val="tx1"/>
                </a:solidFill>
                <a:latin typeface="Times New Roman" panose="02020603050405020304" charset="0"/>
                <a:cs typeface="Times New Roman" panose="02020603050405020304" charset="0"/>
              </a:rPr>
              <a:t>t</a:t>
            </a:r>
            <a:r>
              <a:rPr lang="en-US" sz="4800" b="1" dirty="0" smtClean="0">
                <a:solidFill>
                  <a:schemeClr val="tx1"/>
                </a:solidFill>
                <a:latin typeface="Times New Roman" panose="02020603050405020304" charset="0"/>
                <a:cs typeface="Times New Roman" panose="02020603050405020304" charset="0"/>
              </a:rPr>
              <a:t>r</a:t>
            </a:r>
            <a:r>
              <a:rPr lang="en-US" sz="4800" b="1" dirty="0" smtClean="0">
                <a:solidFill>
                  <a:srgbClr val="FF0000"/>
                </a:solidFill>
                <a:latin typeface="Times New Roman" panose="02020603050405020304" charset="0"/>
                <a:cs typeface="Times New Roman" panose="02020603050405020304" charset="0"/>
              </a:rPr>
              <a:t>ong</a:t>
            </a:r>
            <a:endParaRPr lang="en-US" sz="4800" b="1" dirty="0">
              <a:solidFill>
                <a:srgbClr val="FF0000"/>
              </a:solidFill>
              <a:latin typeface="Times New Roman" panose="02020603050405020304" charset="0"/>
              <a:cs typeface="Times New Roman" panose="02020603050405020304" charset="0"/>
            </a:endParaRPr>
          </a:p>
        </p:txBody>
      </p:sp>
      <p:sp>
        <p:nvSpPr>
          <p:cNvPr id="5" name="Rectangle 4"/>
          <p:cNvSpPr/>
          <p:nvPr/>
        </p:nvSpPr>
        <p:spPr>
          <a:xfrm>
            <a:off x="2514600" y="1669473"/>
            <a:ext cx="1828800" cy="838200"/>
          </a:xfrm>
          <a:prstGeom prst="rect">
            <a:avLst/>
          </a:prstGeom>
          <a:solidFill>
            <a:srgbClr val="FFEEB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dirty="0" smtClean="0">
                <a:solidFill>
                  <a:schemeClr val="tx1"/>
                </a:solidFill>
                <a:latin typeface="Times New Roman" panose="02020603050405020304" charset="0"/>
                <a:cs typeface="Times New Roman" panose="02020603050405020304" charset="0"/>
              </a:rPr>
              <a:t>tr</a:t>
            </a:r>
            <a:endParaRPr lang="en-US" sz="4800" b="1" dirty="0">
              <a:solidFill>
                <a:srgbClr val="FF0000"/>
              </a:solidFill>
              <a:latin typeface="Times New Roman" panose="02020603050405020304" charset="0"/>
              <a:cs typeface="Times New Roman" panose="02020603050405020304" charset="0"/>
            </a:endParaRPr>
          </a:p>
        </p:txBody>
      </p:sp>
      <p:sp>
        <p:nvSpPr>
          <p:cNvPr id="6" name="Rectangle 5"/>
          <p:cNvSpPr/>
          <p:nvPr/>
        </p:nvSpPr>
        <p:spPr>
          <a:xfrm>
            <a:off x="4343400" y="1676401"/>
            <a:ext cx="1849582" cy="838200"/>
          </a:xfrm>
          <a:prstGeom prst="rect">
            <a:avLst/>
          </a:prstGeom>
          <a:solidFill>
            <a:srgbClr val="FFEEB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dirty="0" smtClean="0">
                <a:solidFill>
                  <a:srgbClr val="FF0000"/>
                </a:solidFill>
                <a:latin typeface="Times New Roman" panose="02020603050405020304" charset="0"/>
                <a:cs typeface="Times New Roman" panose="02020603050405020304" charset="0"/>
              </a:rPr>
              <a:t>ong</a:t>
            </a:r>
            <a:endParaRPr lang="en-US" sz="4800" b="1" dirty="0">
              <a:solidFill>
                <a:srgbClr val="FF0000"/>
              </a:solidFill>
              <a:latin typeface="Times New Roman" panose="02020603050405020304" charset="0"/>
              <a:cs typeface="Times New Roman" panose="02020603050405020304" charset="0"/>
            </a:endParaRPr>
          </a:p>
        </p:txBody>
      </p:sp>
      <p:sp>
        <p:nvSpPr>
          <p:cNvPr id="7" name="TextBox 6"/>
          <p:cNvSpPr txBox="1"/>
          <p:nvPr/>
        </p:nvSpPr>
        <p:spPr>
          <a:xfrm>
            <a:off x="457200" y="533400"/>
            <a:ext cx="8229600" cy="1107996"/>
          </a:xfrm>
          <a:prstGeom prst="rect">
            <a:avLst/>
          </a:prstGeom>
          <a:noFill/>
        </p:spPr>
        <p:txBody>
          <a:bodyPr wrap="square"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o</a:t>
            </a:r>
            <a:r>
              <a:rPr lang="en-US" sz="6600" b="1" dirty="0" smtClean="0">
                <a:solidFill>
                  <a:srgbClr val="FF0000"/>
                </a:solidFill>
                <a:latin typeface="Times New Roman" panose="02020603050405020304" pitchFamily="18" charset="0"/>
                <a:cs typeface="Times New Roman" panose="02020603050405020304" pitchFamily="18" charset="0"/>
              </a:rPr>
              <a:t>ng   ông    ung    ưng</a:t>
            </a:r>
            <a:endParaRPr lang="en-US" sz="66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04800" y="3345873"/>
            <a:ext cx="8534400"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d</a:t>
            </a:r>
            <a:r>
              <a:rPr lang="en-US" sz="5400" b="1" dirty="0" smtClean="0">
                <a:latin typeface="Times New Roman" panose="02020603050405020304" pitchFamily="18" charset="0"/>
                <a:cs typeface="Times New Roman" panose="02020603050405020304" pitchFamily="18" charset="0"/>
              </a:rPr>
              <a:t>òng     võng    bổng   cộng</a:t>
            </a:r>
            <a:endParaRPr lang="en-US" sz="54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97873" y="4177146"/>
            <a:ext cx="8839200"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t</a:t>
            </a:r>
            <a:r>
              <a:rPr lang="en-US" sz="5400" b="1" dirty="0" smtClean="0">
                <a:latin typeface="Times New Roman" panose="02020603050405020304" pitchFamily="18" charset="0"/>
                <a:cs typeface="Times New Roman" panose="02020603050405020304" pitchFamily="18" charset="0"/>
              </a:rPr>
              <a:t>húng    vũng    đựng   hửng</a:t>
            </a:r>
            <a:endParaRPr lang="en-US" sz="54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13855" y="5371982"/>
            <a:ext cx="3262746" cy="838200"/>
          </a:xfrm>
          <a:prstGeom prst="rect">
            <a:avLst/>
          </a:prstGeom>
          <a:solidFill>
            <a:srgbClr val="FFEEB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400" b="1" dirty="0">
                <a:solidFill>
                  <a:schemeClr val="tx1"/>
                </a:solidFill>
                <a:latin typeface="Times New Roman" panose="02020603050405020304" charset="0"/>
                <a:cs typeface="Times New Roman" panose="02020603050405020304" charset="0"/>
              </a:rPr>
              <a:t>c</a:t>
            </a:r>
            <a:r>
              <a:rPr lang="en-US" sz="4400" b="1" dirty="0" smtClean="0">
                <a:solidFill>
                  <a:schemeClr val="tx1"/>
                </a:solidFill>
                <a:latin typeface="Times New Roman" panose="02020603050405020304" charset="0"/>
                <a:cs typeface="Times New Roman" panose="02020603050405020304" charset="0"/>
              </a:rPr>
              <a:t>hong chóng</a:t>
            </a:r>
            <a:endParaRPr lang="en-US" sz="4400" b="1" dirty="0">
              <a:solidFill>
                <a:srgbClr val="FF0000"/>
              </a:solidFill>
              <a:latin typeface="Times New Roman" panose="02020603050405020304" charset="0"/>
              <a:cs typeface="Times New Roman" panose="02020603050405020304" charset="0"/>
            </a:endParaRPr>
          </a:p>
        </p:txBody>
      </p:sp>
      <p:sp>
        <p:nvSpPr>
          <p:cNvPr id="14" name="Rectangle 13"/>
          <p:cNvSpPr/>
          <p:nvPr/>
        </p:nvSpPr>
        <p:spPr>
          <a:xfrm>
            <a:off x="3276601" y="5371982"/>
            <a:ext cx="2666999" cy="838200"/>
          </a:xfrm>
          <a:prstGeom prst="rect">
            <a:avLst/>
          </a:prstGeom>
          <a:solidFill>
            <a:srgbClr val="FFEEB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400" b="1" dirty="0">
                <a:solidFill>
                  <a:schemeClr val="tx1"/>
                </a:solidFill>
                <a:latin typeface="Times New Roman" panose="02020603050405020304" charset="0"/>
                <a:cs typeface="Times New Roman" panose="02020603050405020304" charset="0"/>
              </a:rPr>
              <a:t>b</a:t>
            </a:r>
            <a:r>
              <a:rPr lang="en-US" sz="4400" b="1" dirty="0" smtClean="0">
                <a:solidFill>
                  <a:schemeClr val="tx1"/>
                </a:solidFill>
                <a:latin typeface="Times New Roman" panose="02020603050405020304" charset="0"/>
                <a:cs typeface="Times New Roman" panose="02020603050405020304" charset="0"/>
              </a:rPr>
              <a:t>ông súng</a:t>
            </a:r>
            <a:endParaRPr lang="en-US" sz="4400" b="1" dirty="0">
              <a:solidFill>
                <a:srgbClr val="FF0000"/>
              </a:solidFill>
              <a:latin typeface="Times New Roman" panose="02020603050405020304" charset="0"/>
              <a:cs typeface="Times New Roman" panose="02020603050405020304" charset="0"/>
            </a:endParaRPr>
          </a:p>
        </p:txBody>
      </p:sp>
      <p:sp>
        <p:nvSpPr>
          <p:cNvPr id="15" name="Rectangle 14"/>
          <p:cNvSpPr/>
          <p:nvPr/>
        </p:nvSpPr>
        <p:spPr>
          <a:xfrm>
            <a:off x="5943600" y="5371982"/>
            <a:ext cx="3151909" cy="838200"/>
          </a:xfrm>
          <a:prstGeom prst="rect">
            <a:avLst/>
          </a:prstGeom>
          <a:solidFill>
            <a:srgbClr val="FFEEB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400" b="1" dirty="0">
                <a:solidFill>
                  <a:schemeClr val="tx1"/>
                </a:solidFill>
                <a:latin typeface="Times New Roman" panose="02020603050405020304" charset="0"/>
                <a:cs typeface="Times New Roman" panose="02020603050405020304" charset="0"/>
              </a:rPr>
              <a:t>b</a:t>
            </a:r>
            <a:r>
              <a:rPr lang="en-US" sz="4400" b="1" dirty="0" smtClean="0">
                <a:solidFill>
                  <a:schemeClr val="tx1"/>
                </a:solidFill>
                <a:latin typeface="Times New Roman" panose="02020603050405020304" charset="0"/>
                <a:cs typeface="Times New Roman" panose="02020603050405020304" charset="0"/>
              </a:rPr>
              <a:t>ánh chưng</a:t>
            </a:r>
            <a:endParaRPr lang="en-US" sz="4400" b="1"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24984184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615"/>
          <a:stretch/>
        </p:blipFill>
        <p:spPr>
          <a:xfrm>
            <a:off x="228600" y="990600"/>
            <a:ext cx="4170218" cy="4724400"/>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1346"/>
          <a:stretch/>
        </p:blipFill>
        <p:spPr>
          <a:xfrm>
            <a:off x="4572000" y="990600"/>
            <a:ext cx="3906982" cy="4745182"/>
          </a:xfrm>
          <a:prstGeom prst="rect">
            <a:avLst/>
          </a:prstGeom>
        </p:spPr>
      </p:pic>
    </p:spTree>
    <p:extLst>
      <p:ext uri="{BB962C8B-B14F-4D97-AF65-F5344CB8AC3E}">
        <p14:creationId xmlns:p14="http://schemas.microsoft.com/office/powerpoint/2010/main" val="2637921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1870"/>
          <a:stretch/>
        </p:blipFill>
        <p:spPr>
          <a:xfrm>
            <a:off x="228600" y="1676400"/>
            <a:ext cx="3990109" cy="4525962"/>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9091"/>
          <a:stretch/>
        </p:blipFill>
        <p:spPr>
          <a:xfrm>
            <a:off x="4343400" y="1600200"/>
            <a:ext cx="4495800" cy="4572000"/>
          </a:xfrm>
          <a:prstGeom prst="rect">
            <a:avLst/>
          </a:prstGeom>
        </p:spPr>
      </p:pic>
    </p:spTree>
    <p:extLst>
      <p:ext uri="{BB962C8B-B14F-4D97-AF65-F5344CB8AC3E}">
        <p14:creationId xmlns:p14="http://schemas.microsoft.com/office/powerpoint/2010/main" val="23914992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1111" b="10000"/>
          <a:stretch/>
        </p:blipFill>
        <p:spPr>
          <a:xfrm>
            <a:off x="914400" y="3505200"/>
            <a:ext cx="7467600" cy="2895600"/>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31111" b="34445"/>
          <a:stretch/>
        </p:blipFill>
        <p:spPr>
          <a:xfrm>
            <a:off x="914400" y="381000"/>
            <a:ext cx="7467600" cy="2971800"/>
          </a:xfrm>
          <a:prstGeom prst="rect">
            <a:avLst/>
          </a:prstGeom>
        </p:spPr>
      </p:pic>
    </p:spTree>
    <p:extLst>
      <p:ext uri="{BB962C8B-B14F-4D97-AF65-F5344CB8AC3E}">
        <p14:creationId xmlns:p14="http://schemas.microsoft.com/office/powerpoint/2010/main" val="223760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err="1" smtClean="0">
                <a:latin typeface=".VnAvant" pitchFamily="34" charset="0"/>
              </a:rPr>
              <a:t>gi¶i</a:t>
            </a:r>
            <a:r>
              <a:rPr lang="en-US" sz="4800" b="1" dirty="0" smtClean="0">
                <a:latin typeface=".VnAvant" pitchFamily="34" charset="0"/>
              </a:rPr>
              <a:t> </a:t>
            </a:r>
            <a:r>
              <a:rPr lang="en-US" sz="4800" b="1" dirty="0" err="1" smtClean="0">
                <a:latin typeface=".VnAvant" pitchFamily="34" charset="0"/>
              </a:rPr>
              <a:t>lao</a:t>
            </a:r>
            <a:endParaRPr lang="en-US" sz="4800" b="1" dirty="0">
              <a:latin typeface=".VnAvant" pitchFamily="34" charset="0"/>
            </a:endParaRPr>
          </a:p>
        </p:txBody>
      </p:sp>
      <p:pic>
        <p:nvPicPr>
          <p:cNvPr id="4" name="video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71600" y="1157276"/>
            <a:ext cx="6624602" cy="4968888"/>
          </a:xfrm>
        </p:spPr>
      </p:pic>
    </p:spTree>
    <p:extLst>
      <p:ext uri="{BB962C8B-B14F-4D97-AF65-F5344CB8AC3E}">
        <p14:creationId xmlns:p14="http://schemas.microsoft.com/office/powerpoint/2010/main" val="1058002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68062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2"/>
          <p:cNvSpPr>
            <a:spLocks noChangeShapeType="1"/>
          </p:cNvSpPr>
          <p:nvPr/>
        </p:nvSpPr>
        <p:spPr bwMode="auto">
          <a:xfrm>
            <a:off x="2228850" y="838200"/>
            <a:ext cx="63104" cy="5181600"/>
          </a:xfrm>
          <a:prstGeom prst="line">
            <a:avLst/>
          </a:prstGeom>
          <a:noFill/>
          <a:ln w="9525">
            <a:solidFill>
              <a:srgbClr val="008000"/>
            </a:solidFill>
            <a:round/>
            <a:headEnd/>
            <a:tailEnd/>
          </a:ln>
          <a:scene3d>
            <a:camera prst="legacyObliqueTopLeft"/>
            <a:lightRig rig="legacyFlat3" dir="t"/>
          </a:scene3d>
          <a:sp3d extrusionH="430200" prstMaterial="legacyMatte">
            <a:bevelT w="13500" h="13500" prst="angle"/>
            <a:bevelB w="13500" h="13500" prst="angle"/>
            <a:extrusionClr>
              <a:srgbClr val="008000"/>
            </a:extrusionClr>
          </a:sp3d>
          <a:extLst>
            <a:ext uri="{909E8E84-426E-40DD-AFC4-6F175D3DCCD1}">
              <a14:hiddenFill xmlns:a14="http://schemas.microsoft.com/office/drawing/2010/main">
                <a:noFill/>
              </a14:hiddenFill>
            </a:ext>
          </a:extLst>
        </p:spPr>
        <p:txBody>
          <a:bodyPr>
            <a:spAutoFit/>
            <a:flatTx/>
          </a:bodyPr>
          <a:lstStyle/>
          <a:p>
            <a:endParaRPr lang="en-US" dirty="0"/>
          </a:p>
        </p:txBody>
      </p:sp>
      <p:sp>
        <p:nvSpPr>
          <p:cNvPr id="14339" name="Line 3"/>
          <p:cNvSpPr>
            <a:spLocks noChangeShapeType="1"/>
          </p:cNvSpPr>
          <p:nvPr/>
        </p:nvSpPr>
        <p:spPr bwMode="auto">
          <a:xfrm flipV="1">
            <a:off x="2286000" y="5943600"/>
            <a:ext cx="4686300" cy="76200"/>
          </a:xfrm>
          <a:prstGeom prst="line">
            <a:avLst/>
          </a:prstGeom>
          <a:noFill/>
          <a:ln w="9525">
            <a:solidFill>
              <a:srgbClr val="CC99FF"/>
            </a:solidFill>
            <a:round/>
            <a:headEnd/>
            <a:tailEnd/>
          </a:ln>
          <a:scene3d>
            <a:camera prst="legacyObliqueTopLeft"/>
            <a:lightRig rig="legacyFlat3" dir="t"/>
          </a:scene3d>
          <a:sp3d extrusionH="430200" prstMaterial="legacyMatte">
            <a:bevelT w="13500" h="13500" prst="angle"/>
            <a:bevelB w="13500" h="13500" prst="angle"/>
            <a:extrusionClr>
              <a:srgbClr val="CC99FF"/>
            </a:extrusionClr>
          </a:sp3d>
          <a:extLst>
            <a:ext uri="{909E8E84-426E-40DD-AFC4-6F175D3DCCD1}">
              <a14:hiddenFill xmlns:a14="http://schemas.microsoft.com/office/drawing/2010/main">
                <a:noFill/>
              </a14:hiddenFill>
            </a:ext>
          </a:extLst>
        </p:spPr>
        <p:txBody>
          <a:bodyPr>
            <a:spAutoFit/>
            <a:flatTx/>
          </a:bodyPr>
          <a:lstStyle/>
          <a:p>
            <a:endParaRPr lang="en-US" dirty="0"/>
          </a:p>
        </p:txBody>
      </p:sp>
      <p:sp>
        <p:nvSpPr>
          <p:cNvPr id="14340" name="Line 4"/>
          <p:cNvSpPr>
            <a:spLocks noChangeShapeType="1"/>
          </p:cNvSpPr>
          <p:nvPr/>
        </p:nvSpPr>
        <p:spPr bwMode="auto">
          <a:xfrm flipV="1">
            <a:off x="2228850" y="838200"/>
            <a:ext cx="4629150" cy="46038"/>
          </a:xfrm>
          <a:prstGeom prst="line">
            <a:avLst/>
          </a:prstGeom>
          <a:noFill/>
          <a:ln w="9525">
            <a:solidFill>
              <a:srgbClr val="CC3300"/>
            </a:solidFill>
            <a:round/>
            <a:headEnd/>
            <a:tailEnd/>
          </a:ln>
          <a:scene3d>
            <a:camera prst="legacyObliqueTopLeft"/>
            <a:lightRig rig="legacyFlat3" dir="t"/>
          </a:scene3d>
          <a:sp3d extrusionH="430200" prstMaterial="legacyMatte">
            <a:bevelT w="13500" h="13500" prst="angle"/>
            <a:bevelB w="13500" h="13500" prst="angle"/>
            <a:extrusionClr>
              <a:srgbClr val="CC3300"/>
            </a:extrusionClr>
          </a:sp3d>
          <a:extLst>
            <a:ext uri="{909E8E84-426E-40DD-AFC4-6F175D3DCCD1}">
              <a14:hiddenFill xmlns:a14="http://schemas.microsoft.com/office/drawing/2010/main">
                <a:noFill/>
              </a14:hiddenFill>
            </a:ext>
          </a:extLst>
        </p:spPr>
        <p:txBody>
          <a:bodyPr>
            <a:spAutoFit/>
            <a:flatTx/>
          </a:bodyPr>
          <a:lstStyle/>
          <a:p>
            <a:endParaRPr lang="en-US" dirty="0"/>
          </a:p>
        </p:txBody>
      </p:sp>
      <p:sp>
        <p:nvSpPr>
          <p:cNvPr id="14341" name="Line 5"/>
          <p:cNvSpPr>
            <a:spLocks noChangeShapeType="1"/>
          </p:cNvSpPr>
          <p:nvPr/>
        </p:nvSpPr>
        <p:spPr bwMode="auto">
          <a:xfrm>
            <a:off x="6894911" y="838200"/>
            <a:ext cx="34528" cy="5105400"/>
          </a:xfrm>
          <a:prstGeom prst="line">
            <a:avLst/>
          </a:prstGeom>
          <a:noFill/>
          <a:ln w="9525">
            <a:solidFill>
              <a:srgbClr val="FFCC00"/>
            </a:solidFill>
            <a:round/>
            <a:headEnd/>
            <a:tailEnd/>
          </a:ln>
          <a:scene3d>
            <a:camera prst="legacyObliqueTopLeft"/>
            <a:lightRig rig="legacyFlat3" dir="t"/>
          </a:scene3d>
          <a:sp3d extrusionH="430200" prstMaterial="legacyMatte">
            <a:bevelT w="13500" h="13500" prst="angle"/>
            <a:bevelB w="13500" h="13500" prst="angle"/>
            <a:extrusionClr>
              <a:srgbClr val="FFCC00"/>
            </a:extrusionClr>
          </a:sp3d>
          <a:extLst>
            <a:ext uri="{909E8E84-426E-40DD-AFC4-6F175D3DCCD1}">
              <a14:hiddenFill xmlns:a14="http://schemas.microsoft.com/office/drawing/2010/main">
                <a:noFill/>
              </a14:hiddenFill>
            </a:ext>
          </a:extLst>
        </p:spPr>
        <p:txBody>
          <a:bodyPr>
            <a:spAutoFit/>
            <a:flatTx/>
          </a:bodyPr>
          <a:lstStyle/>
          <a:p>
            <a:endParaRPr lang="en-US" dirty="0"/>
          </a:p>
        </p:txBody>
      </p:sp>
      <p:sp>
        <p:nvSpPr>
          <p:cNvPr id="14342" name="Line 6"/>
          <p:cNvSpPr>
            <a:spLocks noChangeShapeType="1"/>
          </p:cNvSpPr>
          <p:nvPr/>
        </p:nvSpPr>
        <p:spPr bwMode="auto">
          <a:xfrm>
            <a:off x="2386012" y="2743200"/>
            <a:ext cx="34529" cy="3048000"/>
          </a:xfrm>
          <a:prstGeom prst="line">
            <a:avLst/>
          </a:prstGeom>
          <a:noFill/>
          <a:ln w="107950">
            <a:solidFill>
              <a:srgbClr val="0066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spAutoFit/>
          </a:bodyPr>
          <a:lstStyle/>
          <a:p>
            <a:endParaRPr lang="en-US" dirty="0"/>
          </a:p>
        </p:txBody>
      </p:sp>
      <p:sp>
        <p:nvSpPr>
          <p:cNvPr id="14343" name="Line 7"/>
          <p:cNvSpPr>
            <a:spLocks noChangeShapeType="1"/>
          </p:cNvSpPr>
          <p:nvPr/>
        </p:nvSpPr>
        <p:spPr bwMode="auto">
          <a:xfrm>
            <a:off x="2141936" y="5638800"/>
            <a:ext cx="1872853"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14344" name="Line 8"/>
          <p:cNvSpPr>
            <a:spLocks noChangeShapeType="1"/>
          </p:cNvSpPr>
          <p:nvPr/>
        </p:nvSpPr>
        <p:spPr bwMode="auto">
          <a:xfrm flipH="1">
            <a:off x="2286000" y="5715000"/>
            <a:ext cx="2028825" cy="46038"/>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14345" name="Line 9"/>
          <p:cNvSpPr>
            <a:spLocks noChangeShapeType="1"/>
          </p:cNvSpPr>
          <p:nvPr/>
        </p:nvSpPr>
        <p:spPr bwMode="auto">
          <a:xfrm>
            <a:off x="2514600" y="2819400"/>
            <a:ext cx="34529" cy="2971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14346" name="Line 10"/>
          <p:cNvSpPr>
            <a:spLocks noChangeShapeType="1"/>
          </p:cNvSpPr>
          <p:nvPr/>
        </p:nvSpPr>
        <p:spPr bwMode="auto">
          <a:xfrm>
            <a:off x="2471737" y="2895600"/>
            <a:ext cx="100013" cy="2895600"/>
          </a:xfrm>
          <a:prstGeom prst="line">
            <a:avLst/>
          </a:prstGeom>
          <a:noFill/>
          <a:ln w="9525">
            <a:solidFill>
              <a:srgbClr val="FFFF66"/>
            </a:solidFill>
            <a:round/>
            <a:headEnd/>
            <a:tailEnd/>
          </a:ln>
          <a:extLst>
            <a:ext uri="{909E8E84-426E-40DD-AFC4-6F175D3DCCD1}">
              <a14:hiddenFill xmlns:a14="http://schemas.microsoft.com/office/drawing/2010/main">
                <a:noFill/>
              </a14:hiddenFill>
            </a:ext>
          </a:extLst>
        </p:spPr>
        <p:txBody>
          <a:bodyPr>
            <a:spAutoFit/>
          </a:bodyPr>
          <a:lstStyle/>
          <a:p>
            <a:endParaRPr lang="en-US" dirty="0"/>
          </a:p>
        </p:txBody>
      </p:sp>
      <p:sp>
        <p:nvSpPr>
          <p:cNvPr id="14348" name="WordArt 12"/>
          <p:cNvSpPr>
            <a:spLocks noChangeArrowheads="1" noChangeShapeType="1" noTextEdit="1"/>
          </p:cNvSpPr>
          <p:nvPr/>
        </p:nvSpPr>
        <p:spPr bwMode="auto">
          <a:xfrm>
            <a:off x="2943225" y="1447802"/>
            <a:ext cx="3128963" cy="2773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err="1">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Tiết</a:t>
            </a: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 2</a:t>
            </a:r>
          </a:p>
        </p:txBody>
      </p:sp>
    </p:spTree>
    <p:extLst>
      <p:ext uri="{BB962C8B-B14F-4D97-AF65-F5344CB8AC3E}">
        <p14:creationId xmlns:p14="http://schemas.microsoft.com/office/powerpoint/2010/main" val="35784086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4800" y="4267200"/>
            <a:ext cx="8458200" cy="2862322"/>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       Nam theo mẹ đi chợ. Chợ đông vui và bán đủ thứ. Ngay từ cổng là những dãy hàng đồ dùng gia đình. Bên trong là hàng rau, thịt và cá.Nam thích lắm vì lần đầu cùng mẹ đi chợ.</a:t>
            </a:r>
            <a:endParaRPr lang="en-US" sz="3600" dirty="0">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1004"/>
            <a:ext cx="8915400" cy="4254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481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457200" y="990600"/>
            <a:ext cx="8229600" cy="5262979"/>
          </a:xfrm>
          <a:prstGeom prst="rect">
            <a:avLst/>
          </a:prstGeom>
          <a:noFill/>
        </p:spPr>
        <p:txBody>
          <a:bodyPr wrap="square" rtlCol="0">
            <a:spAutoFit/>
          </a:bodyPr>
          <a:lstStyle/>
          <a:p>
            <a:pPr marL="0" indent="0" algn="just">
              <a:buNone/>
            </a:pPr>
            <a:r>
              <a:rPr lang="en-US" sz="3200" b="1" dirty="0" smtClean="0">
                <a:latin typeface=".VnAvant" pitchFamily="34" charset="0"/>
              </a:rPr>
              <a:t>       </a:t>
            </a:r>
            <a:r>
              <a:rPr lang="en-US" sz="4800" b="1" dirty="0" smtClean="0">
                <a:latin typeface="Times New Roman" panose="02020603050405020304" pitchFamily="18" charset="0"/>
                <a:cs typeface="Times New Roman" panose="02020603050405020304" pitchFamily="18" charset="0"/>
              </a:rPr>
              <a:t>Nam theo mẹ đi chợ. Chợ đông vui và bán đủ thứ. Ngay từ cổng là những dãy hàng đồ dùng gia đình. Bên trong là hàng rau, thịt và cá. Nam thích lắm vì lần đầu cùng mẹ đi chợ.</a:t>
            </a:r>
            <a:endParaRPr lang="en-US" sz="4800" b="1" dirty="0">
              <a:latin typeface="Times New Roman" panose="02020603050405020304" pitchFamily="18" charset="0"/>
              <a:cs typeface="Times New Roman" panose="02020603050405020304" pitchFamily="18" charset="0"/>
            </a:endParaRPr>
          </a:p>
        </p:txBody>
      </p:sp>
      <p:sp>
        <p:nvSpPr>
          <p:cNvPr id="3" name="TextBox 2"/>
          <p:cNvSpPr txBox="1"/>
          <p:nvPr/>
        </p:nvSpPr>
        <p:spPr>
          <a:xfrm rot="4229340">
            <a:off x="1070354" y="2008856"/>
            <a:ext cx="609600" cy="923330"/>
          </a:xfrm>
          <a:prstGeom prst="rect">
            <a:avLst/>
          </a:prstGeom>
          <a:noFill/>
        </p:spPr>
        <p:txBody>
          <a:bodyPr wrap="square" rtlCol="0">
            <a:spAutoFit/>
          </a:bodyPr>
          <a:lstStyle/>
          <a:p>
            <a:r>
              <a:rPr lang="en-US" sz="5400" dirty="0">
                <a:solidFill>
                  <a:srgbClr val="FF0000"/>
                </a:solidFill>
              </a:rPr>
              <a:t>/</a:t>
            </a:r>
          </a:p>
        </p:txBody>
      </p:sp>
      <p:sp>
        <p:nvSpPr>
          <p:cNvPr id="5" name="TextBox 4"/>
          <p:cNvSpPr txBox="1"/>
          <p:nvPr/>
        </p:nvSpPr>
        <p:spPr>
          <a:xfrm rot="4229340">
            <a:off x="1756154" y="2757970"/>
            <a:ext cx="609600" cy="923330"/>
          </a:xfrm>
          <a:prstGeom prst="rect">
            <a:avLst/>
          </a:prstGeom>
          <a:noFill/>
        </p:spPr>
        <p:txBody>
          <a:bodyPr wrap="square" rtlCol="0">
            <a:spAutoFit/>
          </a:bodyPr>
          <a:lstStyle/>
          <a:p>
            <a:r>
              <a:rPr lang="en-US" sz="5400" dirty="0">
                <a:solidFill>
                  <a:srgbClr val="FF0000"/>
                </a:solidFill>
              </a:rPr>
              <a:t>/</a:t>
            </a:r>
          </a:p>
        </p:txBody>
      </p:sp>
      <p:sp>
        <p:nvSpPr>
          <p:cNvPr id="6" name="TextBox 5"/>
          <p:cNvSpPr txBox="1"/>
          <p:nvPr/>
        </p:nvSpPr>
        <p:spPr>
          <a:xfrm rot="4229340">
            <a:off x="6937755" y="3526993"/>
            <a:ext cx="609600" cy="923330"/>
          </a:xfrm>
          <a:prstGeom prst="rect">
            <a:avLst/>
          </a:prstGeom>
          <a:noFill/>
        </p:spPr>
        <p:txBody>
          <a:bodyPr wrap="square" rtlCol="0">
            <a:spAutoFit/>
          </a:bodyPr>
          <a:lstStyle/>
          <a:p>
            <a:r>
              <a:rPr lang="en-US" sz="5400" dirty="0">
                <a:solidFill>
                  <a:srgbClr val="FF0000"/>
                </a:solidFill>
              </a:rPr>
              <a:t>/</a:t>
            </a:r>
          </a:p>
        </p:txBody>
      </p:sp>
      <p:sp>
        <p:nvSpPr>
          <p:cNvPr id="7" name="TextBox 6"/>
          <p:cNvSpPr txBox="1"/>
          <p:nvPr/>
        </p:nvSpPr>
        <p:spPr>
          <a:xfrm rot="4229340">
            <a:off x="1049570" y="3526992"/>
            <a:ext cx="609600" cy="923330"/>
          </a:xfrm>
          <a:prstGeom prst="rect">
            <a:avLst/>
          </a:prstGeom>
          <a:noFill/>
        </p:spPr>
        <p:txBody>
          <a:bodyPr wrap="square" rtlCol="0">
            <a:spAutoFit/>
          </a:bodyPr>
          <a:lstStyle/>
          <a:p>
            <a:r>
              <a:rPr lang="en-US" sz="5400" dirty="0">
                <a:solidFill>
                  <a:srgbClr val="FF0000"/>
                </a:solidFill>
              </a:rPr>
              <a:t>/</a:t>
            </a:r>
          </a:p>
        </p:txBody>
      </p:sp>
      <p:sp>
        <p:nvSpPr>
          <p:cNvPr id="8" name="TextBox 7"/>
          <p:cNvSpPr txBox="1"/>
          <p:nvPr/>
        </p:nvSpPr>
        <p:spPr>
          <a:xfrm rot="4229340">
            <a:off x="6709154" y="5009024"/>
            <a:ext cx="609600" cy="923330"/>
          </a:xfrm>
          <a:prstGeom prst="rect">
            <a:avLst/>
          </a:prstGeom>
          <a:noFill/>
        </p:spPr>
        <p:txBody>
          <a:bodyPr wrap="square" rtlCol="0">
            <a:spAutoFit/>
          </a:bodyPr>
          <a:lstStyle/>
          <a:p>
            <a:r>
              <a:rPr lang="en-US" sz="5400" dirty="0">
                <a:solidFill>
                  <a:srgbClr val="FF0000"/>
                </a:solidFill>
              </a:rPr>
              <a:t>/</a:t>
            </a:r>
          </a:p>
        </p:txBody>
      </p:sp>
      <p:sp>
        <p:nvSpPr>
          <p:cNvPr id="9" name="TextBox 8"/>
          <p:cNvSpPr txBox="1"/>
          <p:nvPr/>
        </p:nvSpPr>
        <p:spPr>
          <a:xfrm rot="4229340">
            <a:off x="4263645" y="2784228"/>
            <a:ext cx="609600" cy="923330"/>
          </a:xfrm>
          <a:prstGeom prst="rect">
            <a:avLst/>
          </a:prstGeom>
          <a:noFill/>
        </p:spPr>
        <p:txBody>
          <a:bodyPr wrap="square" rtlCol="0">
            <a:spAutoFit/>
          </a:bodyPr>
          <a:lstStyle/>
          <a:p>
            <a:r>
              <a:rPr lang="en-US" sz="5400" dirty="0">
                <a:solidFill>
                  <a:srgbClr val="FF0000"/>
                </a:solidFill>
              </a:rPr>
              <a:t>/</a:t>
            </a:r>
          </a:p>
        </p:txBody>
      </p:sp>
    </p:spTree>
    <p:extLst>
      <p:ext uri="{BB962C8B-B14F-4D97-AF65-F5344CB8AC3E}">
        <p14:creationId xmlns:p14="http://schemas.microsoft.com/office/powerpoint/2010/main" val="241857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OneDrive\NAM HOC 2019- 2020\e TIN\Tap huan Elearning_2018\Minh hoa\Anh\001-6_500_01.png">
            <a:extLst>
              <a:ext uri="{FF2B5EF4-FFF2-40B4-BE49-F238E27FC236}">
                <a16:creationId xmlns:a16="http://schemas.microsoft.com/office/drawing/2014/main" id="{78ED9BA3-D843-4197-B16B-CB061D7D3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616" y="700089"/>
            <a:ext cx="5647135"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3">
            <a:extLst>
              <a:ext uri="{FF2B5EF4-FFF2-40B4-BE49-F238E27FC236}">
                <a16:creationId xmlns:a16="http://schemas.microsoft.com/office/drawing/2014/main" id="{458FB854-7680-48DA-A765-071EFCB64D6E}"/>
              </a:ext>
            </a:extLst>
          </p:cNvPr>
          <p:cNvSpPr txBox="1">
            <a:spLocks noChangeArrowheads="1"/>
          </p:cNvSpPr>
          <p:nvPr/>
        </p:nvSpPr>
        <p:spPr bwMode="auto">
          <a:xfrm>
            <a:off x="2590800" y="2586040"/>
            <a:ext cx="43183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200" b="1" dirty="0"/>
              <a:t>GIẢI LAO</a:t>
            </a:r>
          </a:p>
        </p:txBody>
      </p:sp>
    </p:spTree>
    <p:extLst>
      <p:ext uri="{BB962C8B-B14F-4D97-AF65-F5344CB8AC3E}">
        <p14:creationId xmlns:p14="http://schemas.microsoft.com/office/powerpoint/2010/main" val="20843764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2"/>
          <p:cNvSpPr>
            <a:spLocks noChangeShapeType="1"/>
          </p:cNvSpPr>
          <p:nvPr/>
        </p:nvSpPr>
        <p:spPr bwMode="auto">
          <a:xfrm>
            <a:off x="2228850" y="838200"/>
            <a:ext cx="63104" cy="5181600"/>
          </a:xfrm>
          <a:prstGeom prst="line">
            <a:avLst/>
          </a:prstGeom>
          <a:noFill/>
          <a:ln w="9525">
            <a:solidFill>
              <a:srgbClr val="008000"/>
            </a:solidFill>
            <a:round/>
            <a:headEnd/>
            <a:tailEnd/>
          </a:ln>
          <a:scene3d>
            <a:camera prst="legacyObliqueTopLeft"/>
            <a:lightRig rig="legacyFlat3" dir="t"/>
          </a:scene3d>
          <a:sp3d extrusionH="430200" prstMaterial="legacyMatte">
            <a:bevelT w="13500" h="13500" prst="angle"/>
            <a:bevelB w="13500" h="13500" prst="angle"/>
            <a:extrusionClr>
              <a:srgbClr val="008000"/>
            </a:extrusionClr>
          </a:sp3d>
          <a:extLst>
            <a:ext uri="{909E8E84-426E-40DD-AFC4-6F175D3DCCD1}">
              <a14:hiddenFill xmlns:a14="http://schemas.microsoft.com/office/drawing/2010/main">
                <a:noFill/>
              </a14:hiddenFill>
            </a:ext>
          </a:extLst>
        </p:spPr>
        <p:txBody>
          <a:bodyPr>
            <a:spAutoFit/>
            <a:flatTx/>
          </a:bodyPr>
          <a:lstStyle/>
          <a:p>
            <a:endParaRPr lang="en-US"/>
          </a:p>
        </p:txBody>
      </p:sp>
      <p:sp>
        <p:nvSpPr>
          <p:cNvPr id="14339" name="Line 3"/>
          <p:cNvSpPr>
            <a:spLocks noChangeShapeType="1"/>
          </p:cNvSpPr>
          <p:nvPr/>
        </p:nvSpPr>
        <p:spPr bwMode="auto">
          <a:xfrm flipV="1">
            <a:off x="2286000" y="5943600"/>
            <a:ext cx="4686300" cy="76200"/>
          </a:xfrm>
          <a:prstGeom prst="line">
            <a:avLst/>
          </a:prstGeom>
          <a:noFill/>
          <a:ln w="9525">
            <a:solidFill>
              <a:srgbClr val="CC99FF"/>
            </a:solidFill>
            <a:round/>
            <a:headEnd/>
            <a:tailEnd/>
          </a:ln>
          <a:scene3d>
            <a:camera prst="legacyObliqueTopLeft"/>
            <a:lightRig rig="legacyFlat3" dir="t"/>
          </a:scene3d>
          <a:sp3d extrusionH="430200" prstMaterial="legacyMatte">
            <a:bevelT w="13500" h="13500" prst="angle"/>
            <a:bevelB w="13500" h="13500" prst="angle"/>
            <a:extrusionClr>
              <a:srgbClr val="CC99FF"/>
            </a:extrusionClr>
          </a:sp3d>
          <a:extLst>
            <a:ext uri="{909E8E84-426E-40DD-AFC4-6F175D3DCCD1}">
              <a14:hiddenFill xmlns:a14="http://schemas.microsoft.com/office/drawing/2010/main">
                <a:noFill/>
              </a14:hiddenFill>
            </a:ext>
          </a:extLst>
        </p:spPr>
        <p:txBody>
          <a:bodyPr>
            <a:spAutoFit/>
            <a:flatTx/>
          </a:bodyPr>
          <a:lstStyle/>
          <a:p>
            <a:endParaRPr lang="en-US"/>
          </a:p>
        </p:txBody>
      </p:sp>
      <p:sp>
        <p:nvSpPr>
          <p:cNvPr id="14340" name="Line 4"/>
          <p:cNvSpPr>
            <a:spLocks noChangeShapeType="1"/>
          </p:cNvSpPr>
          <p:nvPr/>
        </p:nvSpPr>
        <p:spPr bwMode="auto">
          <a:xfrm flipV="1">
            <a:off x="2228850" y="838200"/>
            <a:ext cx="4629150" cy="46038"/>
          </a:xfrm>
          <a:prstGeom prst="line">
            <a:avLst/>
          </a:prstGeom>
          <a:noFill/>
          <a:ln w="9525">
            <a:solidFill>
              <a:srgbClr val="CC3300"/>
            </a:solidFill>
            <a:round/>
            <a:headEnd/>
            <a:tailEnd/>
          </a:ln>
          <a:scene3d>
            <a:camera prst="legacyObliqueTopLeft"/>
            <a:lightRig rig="legacyFlat3" dir="t"/>
          </a:scene3d>
          <a:sp3d extrusionH="430200" prstMaterial="legacyMatte">
            <a:bevelT w="13500" h="13500" prst="angle"/>
            <a:bevelB w="13500" h="13500" prst="angle"/>
            <a:extrusionClr>
              <a:srgbClr val="CC3300"/>
            </a:extrusionClr>
          </a:sp3d>
          <a:extLst>
            <a:ext uri="{909E8E84-426E-40DD-AFC4-6F175D3DCCD1}">
              <a14:hiddenFill xmlns:a14="http://schemas.microsoft.com/office/drawing/2010/main">
                <a:noFill/>
              </a14:hiddenFill>
            </a:ext>
          </a:extLst>
        </p:spPr>
        <p:txBody>
          <a:bodyPr>
            <a:spAutoFit/>
            <a:flatTx/>
          </a:bodyPr>
          <a:lstStyle/>
          <a:p>
            <a:endParaRPr lang="en-US"/>
          </a:p>
        </p:txBody>
      </p:sp>
      <p:sp>
        <p:nvSpPr>
          <p:cNvPr id="14341" name="Line 5"/>
          <p:cNvSpPr>
            <a:spLocks noChangeShapeType="1"/>
          </p:cNvSpPr>
          <p:nvPr/>
        </p:nvSpPr>
        <p:spPr bwMode="auto">
          <a:xfrm>
            <a:off x="6894911" y="838200"/>
            <a:ext cx="34528" cy="5105400"/>
          </a:xfrm>
          <a:prstGeom prst="line">
            <a:avLst/>
          </a:prstGeom>
          <a:noFill/>
          <a:ln w="9525">
            <a:solidFill>
              <a:srgbClr val="FFCC00"/>
            </a:solidFill>
            <a:round/>
            <a:headEnd/>
            <a:tailEnd/>
          </a:ln>
          <a:scene3d>
            <a:camera prst="legacyObliqueTopLeft"/>
            <a:lightRig rig="legacyFlat3" dir="t"/>
          </a:scene3d>
          <a:sp3d extrusionH="430200" prstMaterial="legacyMatte">
            <a:bevelT w="13500" h="13500" prst="angle"/>
            <a:bevelB w="13500" h="13500" prst="angle"/>
            <a:extrusionClr>
              <a:srgbClr val="FFCC00"/>
            </a:extrusionClr>
          </a:sp3d>
          <a:extLst>
            <a:ext uri="{909E8E84-426E-40DD-AFC4-6F175D3DCCD1}">
              <a14:hiddenFill xmlns:a14="http://schemas.microsoft.com/office/drawing/2010/main">
                <a:noFill/>
              </a14:hiddenFill>
            </a:ext>
          </a:extLst>
        </p:spPr>
        <p:txBody>
          <a:bodyPr>
            <a:spAutoFit/>
            <a:flatTx/>
          </a:bodyPr>
          <a:lstStyle/>
          <a:p>
            <a:endParaRPr lang="en-US"/>
          </a:p>
        </p:txBody>
      </p:sp>
      <p:sp>
        <p:nvSpPr>
          <p:cNvPr id="14342" name="Line 6"/>
          <p:cNvSpPr>
            <a:spLocks noChangeShapeType="1"/>
          </p:cNvSpPr>
          <p:nvPr/>
        </p:nvSpPr>
        <p:spPr bwMode="auto">
          <a:xfrm>
            <a:off x="2386012" y="2743200"/>
            <a:ext cx="34529" cy="3048000"/>
          </a:xfrm>
          <a:prstGeom prst="line">
            <a:avLst/>
          </a:prstGeom>
          <a:noFill/>
          <a:ln w="107950">
            <a:solidFill>
              <a:srgbClr val="0066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spAutoFit/>
          </a:bodyPr>
          <a:lstStyle/>
          <a:p>
            <a:endParaRPr lang="en-US"/>
          </a:p>
        </p:txBody>
      </p:sp>
      <p:sp>
        <p:nvSpPr>
          <p:cNvPr id="14343" name="Line 7"/>
          <p:cNvSpPr>
            <a:spLocks noChangeShapeType="1"/>
          </p:cNvSpPr>
          <p:nvPr/>
        </p:nvSpPr>
        <p:spPr bwMode="auto">
          <a:xfrm>
            <a:off x="2141936" y="5638800"/>
            <a:ext cx="1872853"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344" name="Line 8"/>
          <p:cNvSpPr>
            <a:spLocks noChangeShapeType="1"/>
          </p:cNvSpPr>
          <p:nvPr/>
        </p:nvSpPr>
        <p:spPr bwMode="auto">
          <a:xfrm flipH="1">
            <a:off x="2286000" y="5715000"/>
            <a:ext cx="2028825" cy="46038"/>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345" name="Line 9"/>
          <p:cNvSpPr>
            <a:spLocks noChangeShapeType="1"/>
          </p:cNvSpPr>
          <p:nvPr/>
        </p:nvSpPr>
        <p:spPr bwMode="auto">
          <a:xfrm>
            <a:off x="2514600" y="2819400"/>
            <a:ext cx="34529" cy="2971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346" name="Line 10"/>
          <p:cNvSpPr>
            <a:spLocks noChangeShapeType="1"/>
          </p:cNvSpPr>
          <p:nvPr/>
        </p:nvSpPr>
        <p:spPr bwMode="auto">
          <a:xfrm>
            <a:off x="2471737" y="2895600"/>
            <a:ext cx="100013" cy="2895600"/>
          </a:xfrm>
          <a:prstGeom prst="line">
            <a:avLst/>
          </a:prstGeom>
          <a:noFill/>
          <a:ln w="9525">
            <a:solidFill>
              <a:srgbClr val="FFFF66"/>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348" name="WordArt 12"/>
          <p:cNvSpPr>
            <a:spLocks noChangeArrowheads="1" noChangeShapeType="1" noTextEdit="1"/>
          </p:cNvSpPr>
          <p:nvPr/>
        </p:nvSpPr>
        <p:spPr bwMode="auto">
          <a:xfrm>
            <a:off x="2943225" y="1447802"/>
            <a:ext cx="3128963" cy="2773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err="1">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Tiết</a:t>
            </a: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 1</a:t>
            </a:r>
          </a:p>
        </p:txBody>
      </p:sp>
    </p:spTree>
    <p:extLst>
      <p:ext uri="{BB962C8B-B14F-4D97-AF65-F5344CB8AC3E}">
        <p14:creationId xmlns:p14="http://schemas.microsoft.com/office/powerpoint/2010/main" val="17634050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782"/>
            <a:ext cx="8946741" cy="672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59620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err="1" smtClean="0">
                <a:solidFill>
                  <a:srgbClr val="FF0000"/>
                </a:solidFill>
                <a:latin typeface="Times New Roman" pitchFamily="18" charset="0"/>
                <a:cs typeface="Times New Roman" pitchFamily="18" charset="0"/>
              </a:rPr>
              <a:t>Một</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số</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hình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ảnh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về</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chợ</a:t>
            </a:r>
            <a:endParaRPr lang="en-US"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dirty="0"/>
          </a:p>
        </p:txBody>
      </p:sp>
      <p:pic>
        <p:nvPicPr>
          <p:cNvPr id="6146" name="Picture 2" descr="D:\lớp 1 năm 2020 -2021 knttvcs\ảnh tiếng việt\image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523" y="1219200"/>
            <a:ext cx="4066573" cy="258377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lớp 1 năm 2020 -2021 knttvcs\ảnh tiếng việt\tải xuống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962400"/>
            <a:ext cx="4122296"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lớp 1 năm 2020 -2021 knttvcs\ảnh tiếng việt\tải xuống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781" y="4114800"/>
            <a:ext cx="3858765" cy="26484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lớp 1 năm 2020 -2021 knttvcs\ảnh tiếng việt\unnamed.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3879546" cy="258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86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arn(inVertical)">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barn(inVertical)">
                                      <p:cBhvr>
                                        <p:cTn id="17" dur="5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147"/>
                                        </p:tgtEl>
                                        <p:attrNameLst>
                                          <p:attrName>style.visibility</p:attrName>
                                        </p:attrNameLst>
                                      </p:cBhvr>
                                      <p:to>
                                        <p:strVal val="visible"/>
                                      </p:to>
                                    </p:set>
                                    <p:animEffect transition="in" filter="barn(inVertical)">
                                      <p:cBhvr>
                                        <p:cTn id="22"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solidFill>
                  <a:srgbClr val="FF0000"/>
                </a:solidFill>
                <a:latin typeface="Times New Roman" pitchFamily="18" charset="0"/>
                <a:cs typeface="Times New Roman" pitchFamily="18" charset="0"/>
              </a:rPr>
              <a:t>Một</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số</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hình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ảnh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của</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siêu</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thị</a:t>
            </a:r>
            <a:endParaRPr lang="en-US"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dirty="0"/>
          </a:p>
        </p:txBody>
      </p:sp>
      <p:pic>
        <p:nvPicPr>
          <p:cNvPr id="7170" name="Picture 2" descr="D:\lớp 1 năm 2020 -2021 knttvcs\ảnh tiếng việt\sieu-thi-15833789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810000"/>
            <a:ext cx="4142508" cy="25527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lớp 1 năm 2020 -2021 knttvcs\ảnh tiếng việt\tải xuống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366" y="1143000"/>
            <a:ext cx="4227742" cy="2534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lớp 1 năm 2020 -2021 knttvcs\ảnh tiếng việt\tải xuống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09" y="3810000"/>
            <a:ext cx="4355091" cy="25527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D:\lớp 1 năm 2020 -2021 knttvcs\ảnh tiếng việt\images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62" y="1066800"/>
            <a:ext cx="4300538" cy="261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26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fade">
                                      <p:cBhvr>
                                        <p:cTn id="7" dur="1000"/>
                                        <p:tgtEl>
                                          <p:spTgt spid="7173"/>
                                        </p:tgtEl>
                                      </p:cBhvr>
                                    </p:animEffect>
                                    <p:anim calcmode="lin" valueType="num">
                                      <p:cBhvr>
                                        <p:cTn id="8" dur="1000" fill="hold"/>
                                        <p:tgtEl>
                                          <p:spTgt spid="7173"/>
                                        </p:tgtEl>
                                        <p:attrNameLst>
                                          <p:attrName>ppt_x</p:attrName>
                                        </p:attrNameLst>
                                      </p:cBhvr>
                                      <p:tavLst>
                                        <p:tav tm="0">
                                          <p:val>
                                            <p:strVal val="#ppt_x"/>
                                          </p:val>
                                        </p:tav>
                                        <p:tav tm="100000">
                                          <p:val>
                                            <p:strVal val="#ppt_x"/>
                                          </p:val>
                                        </p:tav>
                                      </p:tavLst>
                                    </p:anim>
                                    <p:anim calcmode="lin" valueType="num">
                                      <p:cBhvr>
                                        <p:cTn id="9" dur="1000" fill="hold"/>
                                        <p:tgtEl>
                                          <p:spTgt spid="717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1"/>
                                        </p:tgtEl>
                                        <p:attrNameLst>
                                          <p:attrName>style.visibility</p:attrName>
                                        </p:attrNameLst>
                                      </p:cBhvr>
                                      <p:to>
                                        <p:strVal val="visible"/>
                                      </p:to>
                                    </p:set>
                                    <p:animEffect transition="in" filter="fade">
                                      <p:cBhvr>
                                        <p:cTn id="14" dur="1000"/>
                                        <p:tgtEl>
                                          <p:spTgt spid="7171"/>
                                        </p:tgtEl>
                                      </p:cBhvr>
                                    </p:animEffect>
                                    <p:anim calcmode="lin" valueType="num">
                                      <p:cBhvr>
                                        <p:cTn id="15" dur="1000" fill="hold"/>
                                        <p:tgtEl>
                                          <p:spTgt spid="7171"/>
                                        </p:tgtEl>
                                        <p:attrNameLst>
                                          <p:attrName>ppt_x</p:attrName>
                                        </p:attrNameLst>
                                      </p:cBhvr>
                                      <p:tavLst>
                                        <p:tav tm="0">
                                          <p:val>
                                            <p:strVal val="#ppt_x"/>
                                          </p:val>
                                        </p:tav>
                                        <p:tav tm="100000">
                                          <p:val>
                                            <p:strVal val="#ppt_x"/>
                                          </p:val>
                                        </p:tav>
                                      </p:tavLst>
                                    </p:anim>
                                    <p:anim calcmode="lin" valueType="num">
                                      <p:cBhvr>
                                        <p:cTn id="16"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2"/>
                                        </p:tgtEl>
                                        <p:attrNameLst>
                                          <p:attrName>style.visibility</p:attrName>
                                        </p:attrNameLst>
                                      </p:cBhvr>
                                      <p:to>
                                        <p:strVal val="visible"/>
                                      </p:to>
                                    </p:set>
                                    <p:animEffect transition="in" filter="fade">
                                      <p:cBhvr>
                                        <p:cTn id="21" dur="1000"/>
                                        <p:tgtEl>
                                          <p:spTgt spid="7172"/>
                                        </p:tgtEl>
                                      </p:cBhvr>
                                    </p:animEffect>
                                    <p:anim calcmode="lin" valueType="num">
                                      <p:cBhvr>
                                        <p:cTn id="22" dur="1000" fill="hold"/>
                                        <p:tgtEl>
                                          <p:spTgt spid="7172"/>
                                        </p:tgtEl>
                                        <p:attrNameLst>
                                          <p:attrName>ppt_x</p:attrName>
                                        </p:attrNameLst>
                                      </p:cBhvr>
                                      <p:tavLst>
                                        <p:tav tm="0">
                                          <p:val>
                                            <p:strVal val="#ppt_x"/>
                                          </p:val>
                                        </p:tav>
                                        <p:tav tm="100000">
                                          <p:val>
                                            <p:strVal val="#ppt_x"/>
                                          </p:val>
                                        </p:tav>
                                      </p:tavLst>
                                    </p:anim>
                                    <p:anim calcmode="lin" valueType="num">
                                      <p:cBhvr>
                                        <p:cTn id="23"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170"/>
                                        </p:tgtEl>
                                        <p:attrNameLst>
                                          <p:attrName>style.visibility</p:attrName>
                                        </p:attrNameLst>
                                      </p:cBhvr>
                                      <p:to>
                                        <p:strVal val="visible"/>
                                      </p:to>
                                    </p:set>
                                    <p:animEffect transition="in" filter="fade">
                                      <p:cBhvr>
                                        <p:cTn id="28" dur="1000"/>
                                        <p:tgtEl>
                                          <p:spTgt spid="7170"/>
                                        </p:tgtEl>
                                      </p:cBhvr>
                                    </p:animEffect>
                                    <p:anim calcmode="lin" valueType="num">
                                      <p:cBhvr>
                                        <p:cTn id="29" dur="1000" fill="hold"/>
                                        <p:tgtEl>
                                          <p:spTgt spid="7170"/>
                                        </p:tgtEl>
                                        <p:attrNameLst>
                                          <p:attrName>ppt_x</p:attrName>
                                        </p:attrNameLst>
                                      </p:cBhvr>
                                      <p:tavLst>
                                        <p:tav tm="0">
                                          <p:val>
                                            <p:strVal val="#ppt_x"/>
                                          </p:val>
                                        </p:tav>
                                        <p:tav tm="100000">
                                          <p:val>
                                            <p:strVal val="#ppt_x"/>
                                          </p:val>
                                        </p:tav>
                                      </p:tavLst>
                                    </p:anim>
                                    <p:anim calcmode="lin" valueType="num">
                                      <p:cBhvr>
                                        <p:cTn id="30"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a:extLst>
              <a:ext uri="{FF2B5EF4-FFF2-40B4-BE49-F238E27FC236}">
                <a16:creationId xmlns:a16="http://schemas.microsoft.com/office/drawing/2014/main" id="{5C94FE37-4B82-489C-A86D-FE45A8DF63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
            <a:ext cx="6826937" cy="674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190751" y="1882914"/>
            <a:ext cx="4667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4000" b="1" dirty="0" err="1">
                <a:solidFill>
                  <a:srgbClr val="C00000"/>
                </a:solidFill>
                <a:latin typeface="Times New Roman" panose="02020603050405020304" pitchFamily="18" charset="0"/>
                <a:cs typeface="Times New Roman" panose="02020603050405020304" pitchFamily="18" charset="0"/>
              </a:rPr>
              <a:t>Củng</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cố</a:t>
            </a:r>
            <a:r>
              <a:rPr lang="en-US" altLang="en-US" sz="4000" b="1" dirty="0">
                <a:solidFill>
                  <a:srgbClr val="C00000"/>
                </a:solidFill>
                <a:latin typeface="Times New Roman" panose="02020603050405020304" pitchFamily="18" charset="0"/>
                <a:cs typeface="Times New Roman" panose="02020603050405020304" pitchFamily="18" charset="0"/>
              </a:rPr>
              <a:t> - </a:t>
            </a:r>
            <a:r>
              <a:rPr lang="en-US" altLang="en-US" sz="4000" b="1" dirty="0" err="1">
                <a:solidFill>
                  <a:srgbClr val="C00000"/>
                </a:solidFill>
                <a:latin typeface="Times New Roman" panose="02020603050405020304" pitchFamily="18" charset="0"/>
                <a:cs typeface="Times New Roman" panose="02020603050405020304" pitchFamily="18" charset="0"/>
              </a:rPr>
              <a:t>Dặn</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dò</a:t>
            </a:r>
            <a:endParaRPr lang="en-US" altLang="en-US" sz="4000" b="1" dirty="0">
              <a:solidFill>
                <a:srgbClr val="C00000"/>
              </a:solidFill>
              <a:latin typeface="Times New Roman" panose="02020603050405020304" pitchFamily="18" charset="0"/>
              <a:cs typeface="Times New Roman" panose="02020603050405020304" pitchFamily="18" charset="0"/>
            </a:endParaRPr>
          </a:p>
        </p:txBody>
      </p:sp>
      <p:sp>
        <p:nvSpPr>
          <p:cNvPr id="27652"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190750" y="2416314"/>
            <a:ext cx="46672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indent="-571500">
              <a:spcBef>
                <a:spcPct val="0"/>
              </a:spcBef>
              <a:buClrTx/>
              <a:buFontTx/>
              <a:buChar char="-"/>
            </a:pPr>
            <a:r>
              <a:rPr lang="en-US" altLang="en-US" sz="4000" b="1" dirty="0" err="1" smtClean="0">
                <a:solidFill>
                  <a:srgbClr val="002060"/>
                </a:solidFill>
                <a:latin typeface="Times New Roman" panose="02020603050405020304" pitchFamily="18" charset="0"/>
                <a:cs typeface="Times New Roman" panose="02020603050405020304" pitchFamily="18" charset="0"/>
              </a:rPr>
              <a:t>Nhận</a:t>
            </a:r>
            <a:r>
              <a:rPr lang="en-US" altLang="en-US" sz="4000" b="1" dirty="0" smtClean="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xét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tiết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smtClean="0">
                <a:solidFill>
                  <a:srgbClr val="002060"/>
                </a:solidFill>
                <a:latin typeface="Times New Roman" panose="02020603050405020304" pitchFamily="18" charset="0"/>
                <a:cs typeface="Times New Roman" panose="02020603050405020304" pitchFamily="18" charset="0"/>
              </a:rPr>
              <a:t>học</a:t>
            </a:r>
            <a:endParaRPr lang="en-US" altLang="en-US" sz="4000" b="1" dirty="0" smtClean="0">
              <a:solidFill>
                <a:srgbClr val="002060"/>
              </a:solidFill>
              <a:latin typeface="Times New Roman" panose="02020603050405020304" pitchFamily="18" charset="0"/>
              <a:cs typeface="Times New Roman" panose="02020603050405020304" pitchFamily="18" charset="0"/>
            </a:endParaRPr>
          </a:p>
          <a:p>
            <a:pPr>
              <a:spcBef>
                <a:spcPct val="0"/>
              </a:spcBef>
              <a:buClrTx/>
              <a:buNone/>
            </a:pPr>
            <a:endParaRPr lang="en-US" alt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4667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85850" y="0"/>
            <a:ext cx="6915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6"/>
          <p:cNvSpPr>
            <a:spLocks noChangeArrowheads="1" noChangeShapeType="1" noTextEdit="1"/>
          </p:cNvSpPr>
          <p:nvPr>
            <p:custDataLst>
              <p:tags r:id="rId2"/>
            </p:custDataLst>
          </p:nvPr>
        </p:nvSpPr>
        <p:spPr bwMode="auto">
          <a:xfrm>
            <a:off x="1306116" y="1857377"/>
            <a:ext cx="6572250" cy="2124075"/>
          </a:xfrm>
          <a:prstGeom prst="rect">
            <a:avLst/>
          </a:prstGeom>
        </p:spPr>
        <p:txBody>
          <a:bodyPr wrap="none" fromWordArt="1">
            <a:prstTxWarp prst="textWave1">
              <a:avLst>
                <a:gd name="adj1" fmla="val 13005"/>
                <a:gd name="adj2" fmla="val 0"/>
              </a:avLst>
            </a:prstTxWarp>
          </a:bodyPr>
          <a:lstStyle/>
          <a:p>
            <a:pPr algn="ctr"/>
            <a:r>
              <a:rPr lang="vi-VN" sz="2900" b="1" kern="10">
                <a:ln w="9525">
                  <a:solidFill>
                    <a:srgbClr val="0000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Chúc các em chăm ngoan, học giỏi.</a:t>
            </a:r>
            <a:endParaRPr lang="en-US" sz="2900" b="1" kern="10">
              <a:ln w="9525">
                <a:solidFill>
                  <a:srgbClr val="0000FF"/>
                </a:solidFill>
                <a:round/>
                <a:headEnd/>
                <a:tailEnd/>
              </a:ln>
              <a:solidFill>
                <a:srgbClr val="FF0000"/>
              </a:solidFill>
              <a:effectLst>
                <a:outerShdw dist="53882" dir="2700000" algn="ctr" rotWithShape="0">
                  <a:srgbClr val="9999FF">
                    <a:alpha val="79999"/>
                  </a:srgbClr>
                </a:outerShdw>
              </a:effectLst>
              <a:latin typeface="Times New Roman"/>
              <a:cs typeface="Times New Roman"/>
            </a:endParaRPr>
          </a:p>
        </p:txBody>
      </p:sp>
      <p:sp>
        <p:nvSpPr>
          <p:cNvPr id="142340" name="WordArt 12"/>
          <p:cNvSpPr>
            <a:spLocks noChangeArrowheads="1" noChangeShapeType="1" noTextEdit="1"/>
          </p:cNvSpPr>
          <p:nvPr>
            <p:custDataLst>
              <p:tags r:id="rId3"/>
            </p:custDataLst>
          </p:nvPr>
        </p:nvSpPr>
        <p:spPr bwMode="auto">
          <a:xfrm>
            <a:off x="3225405" y="0"/>
            <a:ext cx="2530078" cy="1428750"/>
          </a:xfrm>
          <a:prstGeom prst="rect">
            <a:avLst/>
          </a:prstGeom>
        </p:spPr>
        <p:txBody>
          <a:bodyPr wrap="none" fromWordArt="1">
            <a:prstTxWarp prst="textPlain">
              <a:avLst>
                <a:gd name="adj" fmla="val 50000"/>
              </a:avLst>
            </a:prstTxWarp>
          </a:bodyPr>
          <a:lstStyle/>
          <a:p>
            <a:pPr algn="ctr"/>
            <a:r>
              <a:rPr lang="vi-VN" sz="2900" b="1" kern="10">
                <a:ln w="22225">
                  <a:solidFill>
                    <a:srgbClr val="FF00FF"/>
                  </a:solidFill>
                  <a:round/>
                  <a:headEnd/>
                  <a:tailEnd/>
                </a:ln>
                <a:solidFill>
                  <a:srgbClr val="000099"/>
                </a:solidFill>
                <a:effectLst>
                  <a:outerShdw dist="45791" dir="2021404" algn="ctr" rotWithShape="0">
                    <a:srgbClr val="B2B2B2">
                      <a:alpha val="79999"/>
                    </a:srgbClr>
                  </a:outerShdw>
                </a:effectLst>
                <a:latin typeface="Times New Roman"/>
                <a:cs typeface="Times New Roman"/>
              </a:rPr>
              <a:t>CHÀO TẠM BIỆT</a:t>
            </a:r>
            <a:endParaRPr lang="en-US" sz="2900" b="1" kern="10">
              <a:ln w="22225">
                <a:solidFill>
                  <a:srgbClr val="FF00FF"/>
                </a:solidFill>
                <a:round/>
                <a:headEnd/>
                <a:tailEnd/>
              </a:ln>
              <a:solidFill>
                <a:srgbClr val="000099"/>
              </a:solidFill>
              <a:effectLst>
                <a:outerShdw dist="45791" dir="2021404" algn="ctr" rotWithShape="0">
                  <a:srgbClr val="B2B2B2">
                    <a:alpha val="79999"/>
                  </a:srgbClr>
                </a:outerShdw>
              </a:effectLst>
              <a:latin typeface="Times New Roman"/>
              <a:cs typeface="Times New Roman"/>
            </a:endParaRPr>
          </a:p>
        </p:txBody>
      </p:sp>
      <p:pic>
        <p:nvPicPr>
          <p:cNvPr id="142342" name="Picture 54" descr="nature%20(6)"/>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28750" y="269877"/>
            <a:ext cx="16573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10" descr="1153132qsksesct1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400300" y="3086100"/>
            <a:ext cx="571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10" descr="1153132qsksesct1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85850" y="-96838"/>
            <a:ext cx="571500" cy="266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Picture 13" descr="1224088f9z0urr8e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203722" y="3581402"/>
            <a:ext cx="5286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6" name="Picture 13" descr="1224088f9z0urr8e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43750" y="3714752"/>
            <a:ext cx="5286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Picture 13" descr="1224088f9z0urr8e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665119" y="244477"/>
            <a:ext cx="5286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8" name="Picture 13" descr="1224088f9z0urr8e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327922" y="3579815"/>
            <a:ext cx="5286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9" name="Picture 18" descr="2067166a35x1e8i0t"/>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20366" y="5210177"/>
            <a:ext cx="942976"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89611316"/>
      </p:ext>
    </p:extLst>
  </p:cSld>
  <p:clrMapOvr>
    <a:masterClrMapping/>
  </p:clrMapOvr>
  <mc:AlternateContent xmlns:mc="http://schemas.openxmlformats.org/markup-compatibility/2006" xmlns:p14="http://schemas.microsoft.com/office/powerpoint/2010/main">
    <mc:Choice Requires="p14">
      <p:transition spd="slow" p14:dur="1250" advClick="0" advTm="360929">
        <p:sndAc>
          <p:stSnd>
            <p:snd r:embed="rId6" name="applause.wav"/>
          </p:stSnd>
        </p:sndAc>
      </p:transition>
    </mc:Choice>
    <mc:Fallback xmlns="">
      <p:transition spd="slow" advClick="0" advTm="360929">
        <p:sndAc>
          <p:stSnd>
            <p:snd r:embed="rId12" name="applause.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2" presetClass="emph" presetSubtype="0" fill="hold" grpId="1" nodeType="withEffect">
                                  <p:stCondLst>
                                    <p:cond delay="0"/>
                                  </p:stCondLst>
                                  <p:childTnLst>
                                    <p:animClr clrSpc="hsl" dir="cw">
                                      <p:cBhvr override="childStyle">
                                        <p:cTn id="11" dur="3000" fill="hold"/>
                                        <p:tgtEl>
                                          <p:spTgt spid="5"/>
                                        </p:tgtEl>
                                        <p:attrNameLst>
                                          <p:attrName>style.color</p:attrName>
                                        </p:attrNameLst>
                                      </p:cBhvr>
                                      <p:by>
                                        <p:hsl h="-7200000" s="0" l="0"/>
                                      </p:by>
                                    </p:animClr>
                                    <p:animClr clrSpc="hsl" dir="cw">
                                      <p:cBhvr>
                                        <p:cTn id="12" dur="3000" fill="hold"/>
                                        <p:tgtEl>
                                          <p:spTgt spid="5"/>
                                        </p:tgtEl>
                                        <p:attrNameLst>
                                          <p:attrName>fillcolor</p:attrName>
                                        </p:attrNameLst>
                                      </p:cBhvr>
                                      <p:by>
                                        <p:hsl h="-7200000" s="0" l="0"/>
                                      </p:by>
                                    </p:animClr>
                                    <p:animClr clrSpc="hsl" dir="cw">
                                      <p:cBhvr>
                                        <p:cTn id="13" dur="3000" fill="hold"/>
                                        <p:tgtEl>
                                          <p:spTgt spid="5"/>
                                        </p:tgtEl>
                                        <p:attrNameLst>
                                          <p:attrName>stroke.color</p:attrName>
                                        </p:attrNameLst>
                                      </p:cBhvr>
                                      <p:by>
                                        <p:hsl h="-7200000" s="0" l="0"/>
                                      </p:by>
                                    </p:animClr>
                                    <p:set>
                                      <p:cBhvr>
                                        <p:cTn id="14" dur="30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72888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219200" y="3876673"/>
            <a:ext cx="6400800" cy="1752600"/>
          </a:xfrm>
        </p:spPr>
        <p:txBody>
          <a:bodyPr/>
          <a:lstStyle/>
          <a:p>
            <a:endParaRPr lang="en-US"/>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1796" b="15384"/>
          <a:stretch/>
        </p:blipFill>
        <p:spPr bwMode="auto">
          <a:xfrm>
            <a:off x="-152400" y="263524"/>
            <a:ext cx="9144001" cy="468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0513" t="88461" r="15385"/>
          <a:stretch/>
        </p:blipFill>
        <p:spPr bwMode="auto">
          <a:xfrm>
            <a:off x="228600" y="4943472"/>
            <a:ext cx="8382000" cy="962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2741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a hồ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4831" y="457200"/>
            <a:ext cx="8034337" cy="4525963"/>
          </a:xfrm>
        </p:spPr>
      </p:pic>
      <p:pic>
        <p:nvPicPr>
          <p:cNvPr id="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88461"/>
          <a:stretch/>
        </p:blipFill>
        <p:spPr bwMode="auto">
          <a:xfrm>
            <a:off x="34635" y="5105400"/>
            <a:ext cx="9144001"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42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33700" y="2971798"/>
            <a:ext cx="2095500" cy="1200329"/>
          </a:xfrm>
          <a:prstGeom prst="rect">
            <a:avLst/>
          </a:prstGeom>
          <a:noFill/>
        </p:spPr>
        <p:txBody>
          <a:bodyPr wrap="square" rtlCol="0">
            <a:spAutoFit/>
          </a:bodyPr>
          <a:lstStyle/>
          <a:p>
            <a:r>
              <a:rPr lang="en-US" sz="7200" b="1" dirty="0" smtClean="0">
                <a:solidFill>
                  <a:srgbClr val="FF0000"/>
                </a:solidFill>
                <a:latin typeface="Times New Roman" panose="02020603050405020304" pitchFamily="18" charset="0"/>
                <a:cs typeface="Times New Roman" panose="02020603050405020304" pitchFamily="18" charset="0"/>
              </a:rPr>
              <a:t>ông</a:t>
            </a:r>
            <a:endParaRPr lang="en-US" sz="72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029200" y="2971799"/>
            <a:ext cx="2095500" cy="1200329"/>
          </a:xfrm>
          <a:prstGeom prst="rect">
            <a:avLst/>
          </a:prstGeom>
          <a:noFill/>
        </p:spPr>
        <p:txBody>
          <a:bodyPr wrap="square" rtlCol="0">
            <a:spAutoFit/>
          </a:bodyPr>
          <a:lstStyle/>
          <a:p>
            <a:r>
              <a:rPr lang="en-US" sz="7200" b="1" dirty="0" smtClean="0">
                <a:solidFill>
                  <a:srgbClr val="FF0000"/>
                </a:solidFill>
                <a:latin typeface="Times New Roman" panose="02020603050405020304" pitchFamily="18" charset="0"/>
                <a:cs typeface="Times New Roman" panose="02020603050405020304" pitchFamily="18" charset="0"/>
              </a:rPr>
              <a:t>ung</a:t>
            </a:r>
            <a:endParaRPr lang="en-US" sz="72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838200" y="2971800"/>
            <a:ext cx="2095500" cy="1200329"/>
          </a:xfrm>
          <a:prstGeom prst="rect">
            <a:avLst/>
          </a:prstGeom>
          <a:noFill/>
        </p:spPr>
        <p:txBody>
          <a:bodyPr wrap="square" rtlCol="0">
            <a:spAutoFit/>
          </a:bodyPr>
          <a:lstStyle/>
          <a:p>
            <a:r>
              <a:rPr lang="en-US" sz="7200" b="1" dirty="0">
                <a:solidFill>
                  <a:srgbClr val="FF0000"/>
                </a:solidFill>
                <a:latin typeface="Times New Roman" panose="02020603050405020304" pitchFamily="18" charset="0"/>
                <a:cs typeface="Times New Roman" panose="02020603050405020304" pitchFamily="18" charset="0"/>
              </a:rPr>
              <a:t>o</a:t>
            </a:r>
            <a:r>
              <a:rPr lang="en-US" sz="7200" b="1" dirty="0" smtClean="0">
                <a:solidFill>
                  <a:srgbClr val="FF0000"/>
                </a:solidFill>
                <a:latin typeface="Times New Roman" panose="02020603050405020304" pitchFamily="18" charset="0"/>
                <a:cs typeface="Times New Roman" panose="02020603050405020304" pitchFamily="18" charset="0"/>
              </a:rPr>
              <a:t>ng</a:t>
            </a:r>
            <a:endParaRPr lang="en-US" sz="72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781800" y="2992578"/>
            <a:ext cx="2095500" cy="1200329"/>
          </a:xfrm>
          <a:prstGeom prst="rect">
            <a:avLst/>
          </a:prstGeom>
          <a:noFill/>
        </p:spPr>
        <p:txBody>
          <a:bodyPr wrap="square" rtlCol="0">
            <a:spAutoFit/>
          </a:bodyPr>
          <a:lstStyle/>
          <a:p>
            <a:r>
              <a:rPr lang="en-US" sz="7200" b="1" dirty="0" smtClean="0">
                <a:solidFill>
                  <a:srgbClr val="FF0000"/>
                </a:solidFill>
                <a:latin typeface=".VnAvant" panose="020B7200000000000000" pitchFamily="34" charset="0"/>
              </a:rPr>
              <a:t> </a:t>
            </a:r>
            <a:r>
              <a:rPr lang="en-US" sz="7200" b="1" dirty="0" smtClean="0">
                <a:solidFill>
                  <a:srgbClr val="FF0000"/>
                </a:solidFill>
                <a:latin typeface="Times New Roman" panose="02020603050405020304" pitchFamily="18" charset="0"/>
                <a:cs typeface="Times New Roman" panose="02020603050405020304" pitchFamily="18" charset="0"/>
              </a:rPr>
              <a:t>ưng</a:t>
            </a:r>
            <a:endParaRPr lang="en-US" sz="7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257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35382" y="2514600"/>
            <a:ext cx="3657600" cy="838200"/>
          </a:xfrm>
          <a:prstGeom prst="rect">
            <a:avLst/>
          </a:prstGeom>
          <a:solidFill>
            <a:srgbClr val="FFEEB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dirty="0">
                <a:solidFill>
                  <a:schemeClr val="tx1"/>
                </a:solidFill>
                <a:latin typeface="Times New Roman" panose="02020603050405020304" charset="0"/>
                <a:cs typeface="Times New Roman" panose="02020603050405020304" charset="0"/>
              </a:rPr>
              <a:t>t</a:t>
            </a:r>
            <a:r>
              <a:rPr lang="en-US" sz="4800" b="1" dirty="0" smtClean="0">
                <a:solidFill>
                  <a:schemeClr val="tx1"/>
                </a:solidFill>
                <a:latin typeface="Times New Roman" panose="02020603050405020304" charset="0"/>
                <a:cs typeface="Times New Roman" panose="02020603050405020304" charset="0"/>
              </a:rPr>
              <a:t>r</a:t>
            </a:r>
            <a:r>
              <a:rPr lang="en-US" sz="4800" b="1" dirty="0" smtClean="0">
                <a:solidFill>
                  <a:srgbClr val="FF0000"/>
                </a:solidFill>
                <a:latin typeface="Times New Roman" panose="02020603050405020304" charset="0"/>
                <a:cs typeface="Times New Roman" panose="02020603050405020304" charset="0"/>
              </a:rPr>
              <a:t>ong</a:t>
            </a:r>
            <a:endParaRPr lang="en-US" sz="4800" b="1" dirty="0">
              <a:solidFill>
                <a:srgbClr val="FF0000"/>
              </a:solidFill>
              <a:latin typeface="Times New Roman" panose="02020603050405020304" charset="0"/>
              <a:cs typeface="Times New Roman" panose="02020603050405020304" charset="0"/>
            </a:endParaRPr>
          </a:p>
        </p:txBody>
      </p:sp>
      <p:sp>
        <p:nvSpPr>
          <p:cNvPr id="5" name="Rectangle 4"/>
          <p:cNvSpPr/>
          <p:nvPr/>
        </p:nvSpPr>
        <p:spPr>
          <a:xfrm>
            <a:off x="2514600" y="1669473"/>
            <a:ext cx="1828800" cy="838200"/>
          </a:xfrm>
          <a:prstGeom prst="rect">
            <a:avLst/>
          </a:prstGeom>
          <a:solidFill>
            <a:srgbClr val="FFEEB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dirty="0" smtClean="0">
                <a:solidFill>
                  <a:schemeClr val="tx1"/>
                </a:solidFill>
                <a:latin typeface="Times New Roman" panose="02020603050405020304" charset="0"/>
                <a:cs typeface="Times New Roman" panose="02020603050405020304" charset="0"/>
              </a:rPr>
              <a:t>tr</a:t>
            </a:r>
            <a:endParaRPr lang="en-US" sz="4800" b="1" dirty="0">
              <a:solidFill>
                <a:srgbClr val="FF0000"/>
              </a:solidFill>
              <a:latin typeface="Times New Roman" panose="02020603050405020304" charset="0"/>
              <a:cs typeface="Times New Roman" panose="02020603050405020304" charset="0"/>
            </a:endParaRPr>
          </a:p>
        </p:txBody>
      </p:sp>
      <p:sp>
        <p:nvSpPr>
          <p:cNvPr id="6" name="Rectangle 5"/>
          <p:cNvSpPr/>
          <p:nvPr/>
        </p:nvSpPr>
        <p:spPr>
          <a:xfrm>
            <a:off x="4343400" y="1669473"/>
            <a:ext cx="1828800" cy="838200"/>
          </a:xfrm>
          <a:prstGeom prst="rect">
            <a:avLst/>
          </a:prstGeom>
          <a:solidFill>
            <a:srgbClr val="FFEEB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dirty="0" smtClean="0">
                <a:solidFill>
                  <a:srgbClr val="FF0000"/>
                </a:solidFill>
                <a:latin typeface="Times New Roman" panose="02020603050405020304" charset="0"/>
                <a:cs typeface="Times New Roman" panose="02020603050405020304" charset="0"/>
              </a:rPr>
              <a:t>ong</a:t>
            </a:r>
            <a:endParaRPr lang="en-US" sz="4800" b="1" dirty="0">
              <a:solidFill>
                <a:srgbClr val="FF0000"/>
              </a:solidFill>
              <a:latin typeface="Times New Roman" panose="02020603050405020304" charset="0"/>
              <a:cs typeface="Times New Roman" panose="02020603050405020304" charset="0"/>
            </a:endParaRPr>
          </a:p>
        </p:txBody>
      </p:sp>
      <p:sp>
        <p:nvSpPr>
          <p:cNvPr id="7" name="TextBox 6"/>
          <p:cNvSpPr txBox="1"/>
          <p:nvPr/>
        </p:nvSpPr>
        <p:spPr>
          <a:xfrm>
            <a:off x="457200" y="533400"/>
            <a:ext cx="8229600" cy="1107996"/>
          </a:xfrm>
          <a:prstGeom prst="rect">
            <a:avLst/>
          </a:prstGeom>
          <a:noFill/>
        </p:spPr>
        <p:txBody>
          <a:bodyPr wrap="square"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o</a:t>
            </a:r>
            <a:r>
              <a:rPr lang="en-US" sz="6600" b="1" dirty="0" smtClean="0">
                <a:solidFill>
                  <a:srgbClr val="FF0000"/>
                </a:solidFill>
                <a:latin typeface="Times New Roman" panose="02020603050405020304" pitchFamily="18" charset="0"/>
                <a:cs typeface="Times New Roman" panose="02020603050405020304" pitchFamily="18" charset="0"/>
              </a:rPr>
              <a:t>ng   ông    ung    ưng</a:t>
            </a:r>
            <a:endParaRPr lang="en-US" sz="66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39436" y="3967044"/>
            <a:ext cx="8534400"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d</a:t>
            </a:r>
            <a:r>
              <a:rPr lang="en-US" sz="6000" b="1" dirty="0" smtClean="0">
                <a:latin typeface="Times New Roman" panose="02020603050405020304" pitchFamily="18" charset="0"/>
                <a:cs typeface="Times New Roman" panose="02020603050405020304" pitchFamily="18" charset="0"/>
              </a:rPr>
              <a:t>òng   võng   bổng  cộng</a:t>
            </a:r>
            <a:endParaRPr lang="en-US" sz="60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39436" y="4899217"/>
            <a:ext cx="8839200"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t</a:t>
            </a:r>
            <a:r>
              <a:rPr lang="en-US" sz="6000" b="1" dirty="0" smtClean="0">
                <a:latin typeface="Times New Roman" panose="02020603050405020304" pitchFamily="18" charset="0"/>
                <a:cs typeface="Times New Roman" panose="02020603050405020304" pitchFamily="18" charset="0"/>
              </a:rPr>
              <a:t>húng   vũng  đựng  hửng</a:t>
            </a:r>
            <a:endParaRPr lang="en-US" sz="6000" b="1" dirty="0">
              <a:latin typeface="Times New Roman" panose="02020603050405020304" pitchFamily="18" charset="0"/>
              <a:cs typeface="Times New Roman" panose="02020603050405020304" pitchFamily="18" charset="0"/>
            </a:endParaRPr>
          </a:p>
        </p:txBody>
      </p:sp>
      <p:sp>
        <p:nvSpPr>
          <p:cNvPr id="10" name="TextBox 9"/>
          <p:cNvSpPr txBox="1"/>
          <p:nvPr/>
        </p:nvSpPr>
        <p:spPr>
          <a:xfrm rot="4229340">
            <a:off x="7358505" y="4461206"/>
            <a:ext cx="609600" cy="923330"/>
          </a:xfrm>
          <a:prstGeom prst="rect">
            <a:avLst/>
          </a:prstGeom>
          <a:noFill/>
        </p:spPr>
        <p:txBody>
          <a:bodyPr wrap="square" rtlCol="0">
            <a:spAutoFit/>
          </a:bodyPr>
          <a:lstStyle/>
          <a:p>
            <a:r>
              <a:rPr lang="en-US" sz="5400" dirty="0">
                <a:solidFill>
                  <a:srgbClr val="FF0000"/>
                </a:solidFill>
              </a:rPr>
              <a:t>/</a:t>
            </a:r>
          </a:p>
        </p:txBody>
      </p:sp>
      <p:sp>
        <p:nvSpPr>
          <p:cNvPr id="11" name="TextBox 10"/>
          <p:cNvSpPr txBox="1"/>
          <p:nvPr/>
        </p:nvSpPr>
        <p:spPr>
          <a:xfrm rot="4229340">
            <a:off x="5252362" y="4432972"/>
            <a:ext cx="609600" cy="923330"/>
          </a:xfrm>
          <a:prstGeom prst="rect">
            <a:avLst/>
          </a:prstGeom>
          <a:noFill/>
        </p:spPr>
        <p:txBody>
          <a:bodyPr wrap="square" rtlCol="0">
            <a:spAutoFit/>
          </a:bodyPr>
          <a:lstStyle/>
          <a:p>
            <a:r>
              <a:rPr lang="en-US" sz="5400" dirty="0">
                <a:solidFill>
                  <a:srgbClr val="FF0000"/>
                </a:solidFill>
              </a:rPr>
              <a:t>/</a:t>
            </a:r>
          </a:p>
        </p:txBody>
      </p:sp>
      <p:sp>
        <p:nvSpPr>
          <p:cNvPr id="12" name="TextBox 11"/>
          <p:cNvSpPr txBox="1"/>
          <p:nvPr/>
        </p:nvSpPr>
        <p:spPr>
          <a:xfrm rot="4229340">
            <a:off x="3024173" y="4432972"/>
            <a:ext cx="609600" cy="923330"/>
          </a:xfrm>
          <a:prstGeom prst="rect">
            <a:avLst/>
          </a:prstGeom>
          <a:noFill/>
        </p:spPr>
        <p:txBody>
          <a:bodyPr wrap="square" rtlCol="0">
            <a:spAutoFit/>
          </a:bodyPr>
          <a:lstStyle/>
          <a:p>
            <a:r>
              <a:rPr lang="en-US" sz="5400" dirty="0">
                <a:solidFill>
                  <a:srgbClr val="FF0000"/>
                </a:solidFill>
              </a:rPr>
              <a:t>/</a:t>
            </a:r>
          </a:p>
        </p:txBody>
      </p:sp>
      <p:sp>
        <p:nvSpPr>
          <p:cNvPr id="13" name="TextBox 12"/>
          <p:cNvSpPr txBox="1"/>
          <p:nvPr/>
        </p:nvSpPr>
        <p:spPr>
          <a:xfrm rot="4229340">
            <a:off x="831274" y="4432973"/>
            <a:ext cx="609600" cy="923330"/>
          </a:xfrm>
          <a:prstGeom prst="rect">
            <a:avLst/>
          </a:prstGeom>
          <a:noFill/>
        </p:spPr>
        <p:txBody>
          <a:bodyPr wrap="square" rtlCol="0">
            <a:spAutoFit/>
          </a:bodyPr>
          <a:lstStyle/>
          <a:p>
            <a:r>
              <a:rPr lang="en-US" sz="5400" dirty="0">
                <a:solidFill>
                  <a:srgbClr val="FF0000"/>
                </a:solidFill>
              </a:rPr>
              <a:t>/</a:t>
            </a:r>
          </a:p>
        </p:txBody>
      </p:sp>
      <p:sp>
        <p:nvSpPr>
          <p:cNvPr id="14" name="TextBox 13"/>
          <p:cNvSpPr txBox="1"/>
          <p:nvPr/>
        </p:nvSpPr>
        <p:spPr>
          <a:xfrm rot="4229340">
            <a:off x="1295400" y="5402934"/>
            <a:ext cx="609600" cy="923330"/>
          </a:xfrm>
          <a:prstGeom prst="rect">
            <a:avLst/>
          </a:prstGeom>
          <a:noFill/>
        </p:spPr>
        <p:txBody>
          <a:bodyPr wrap="square" rtlCol="0">
            <a:spAutoFit/>
          </a:bodyPr>
          <a:lstStyle/>
          <a:p>
            <a:r>
              <a:rPr lang="en-US" sz="5400" dirty="0">
                <a:solidFill>
                  <a:srgbClr val="FF0000"/>
                </a:solidFill>
              </a:rPr>
              <a:t>/</a:t>
            </a:r>
          </a:p>
        </p:txBody>
      </p:sp>
      <p:sp>
        <p:nvSpPr>
          <p:cNvPr id="15" name="TextBox 14"/>
          <p:cNvSpPr txBox="1"/>
          <p:nvPr/>
        </p:nvSpPr>
        <p:spPr>
          <a:xfrm rot="4229340">
            <a:off x="3488602" y="5402936"/>
            <a:ext cx="609600" cy="923330"/>
          </a:xfrm>
          <a:prstGeom prst="rect">
            <a:avLst/>
          </a:prstGeom>
          <a:noFill/>
        </p:spPr>
        <p:txBody>
          <a:bodyPr wrap="square" rtlCol="0">
            <a:spAutoFit/>
          </a:bodyPr>
          <a:lstStyle/>
          <a:p>
            <a:r>
              <a:rPr lang="en-US" sz="5400" dirty="0">
                <a:solidFill>
                  <a:srgbClr val="FF0000"/>
                </a:solidFill>
              </a:rPr>
              <a:t>/</a:t>
            </a:r>
          </a:p>
        </p:txBody>
      </p:sp>
      <p:sp>
        <p:nvSpPr>
          <p:cNvPr id="16" name="TextBox 15"/>
          <p:cNvSpPr txBox="1"/>
          <p:nvPr/>
        </p:nvSpPr>
        <p:spPr>
          <a:xfrm rot="4229340">
            <a:off x="5533470" y="5437050"/>
            <a:ext cx="609600" cy="1015663"/>
          </a:xfrm>
          <a:prstGeom prst="rect">
            <a:avLst/>
          </a:prstGeom>
          <a:noFill/>
        </p:spPr>
        <p:txBody>
          <a:bodyPr wrap="square" rtlCol="0">
            <a:spAutoFit/>
          </a:bodyPr>
          <a:lstStyle/>
          <a:p>
            <a:r>
              <a:rPr lang="en-US" sz="6000" dirty="0">
                <a:solidFill>
                  <a:srgbClr val="FF0000"/>
                </a:solidFill>
              </a:rPr>
              <a:t>/</a:t>
            </a:r>
          </a:p>
        </p:txBody>
      </p:sp>
      <p:sp>
        <p:nvSpPr>
          <p:cNvPr id="17" name="TextBox 16"/>
          <p:cNvSpPr txBox="1"/>
          <p:nvPr/>
        </p:nvSpPr>
        <p:spPr>
          <a:xfrm rot="4229340">
            <a:off x="7481635" y="5437051"/>
            <a:ext cx="733929" cy="1015663"/>
          </a:xfrm>
          <a:prstGeom prst="rect">
            <a:avLst/>
          </a:prstGeom>
          <a:noFill/>
        </p:spPr>
        <p:txBody>
          <a:bodyPr wrap="square" rtlCol="0">
            <a:spAutoFit/>
          </a:bodyPr>
          <a:lstStyle/>
          <a:p>
            <a:r>
              <a:rPr lang="en-US" sz="6000" dirty="0">
                <a:solidFill>
                  <a:srgbClr val="FF0000"/>
                </a:solidFill>
              </a:rPr>
              <a:t>/</a:t>
            </a:r>
          </a:p>
        </p:txBody>
      </p:sp>
    </p:spTree>
    <p:extLst>
      <p:ext uri="{BB962C8B-B14F-4D97-AF65-F5344CB8AC3E}">
        <p14:creationId xmlns:p14="http://schemas.microsoft.com/office/powerpoint/2010/main" val="82062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9" grpId="0"/>
      <p:bldP spid="10" grpId="0"/>
      <p:bldP spid="11" grpId="0"/>
      <p:bldP spid="12" grpId="0"/>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48000" y="4755075"/>
            <a:ext cx="4495800"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c</a:t>
            </a:r>
            <a:r>
              <a:rPr lang="en-US" sz="5400" b="1" dirty="0" smtClean="0">
                <a:latin typeface="Times New Roman" panose="02020603050405020304" pitchFamily="18" charset="0"/>
                <a:cs typeface="Times New Roman" panose="02020603050405020304" pitchFamily="18" charset="0"/>
              </a:rPr>
              <a:t>hong chóng</a:t>
            </a:r>
            <a:endParaRPr lang="en-US" sz="5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150" y="808894"/>
            <a:ext cx="4991100" cy="3705187"/>
          </a:xfrm>
          <a:prstGeom prst="rect">
            <a:avLst/>
          </a:prstGeom>
        </p:spPr>
      </p:pic>
    </p:spTree>
    <p:extLst>
      <p:ext uri="{BB962C8B-B14F-4D97-AF65-F5344CB8AC3E}">
        <p14:creationId xmlns:p14="http://schemas.microsoft.com/office/powerpoint/2010/main" val="67426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474188" y="5283259"/>
            <a:ext cx="4298211"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b</a:t>
            </a:r>
            <a:r>
              <a:rPr lang="en-US" sz="4800" b="1" dirty="0" smtClean="0">
                <a:latin typeface="Times New Roman" panose="02020603050405020304" pitchFamily="18" charset="0"/>
                <a:cs typeface="Times New Roman" panose="02020603050405020304" pitchFamily="18" charset="0"/>
              </a:rPr>
              <a:t>ông súng</a:t>
            </a:r>
            <a:endParaRPr lang="en-US" sz="48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30259"/>
            <a:ext cx="6076950" cy="4953000"/>
          </a:xfrm>
          <a:prstGeom prst="rect">
            <a:avLst/>
          </a:prstGeom>
        </p:spPr>
      </p:pic>
    </p:spTree>
    <p:extLst>
      <p:ext uri="{BB962C8B-B14F-4D97-AF65-F5344CB8AC3E}">
        <p14:creationId xmlns:p14="http://schemas.microsoft.com/office/powerpoint/2010/main" val="356675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971800" y="5181600"/>
            <a:ext cx="4419600"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b</a:t>
            </a:r>
            <a:r>
              <a:rPr lang="en-US" sz="5400" b="1" dirty="0" smtClean="0">
                <a:latin typeface="Times New Roman" panose="02020603050405020304" pitchFamily="18" charset="0"/>
                <a:cs typeface="Times New Roman" panose="02020603050405020304" pitchFamily="18" charset="0"/>
              </a:rPr>
              <a:t>ánh chưng</a:t>
            </a:r>
            <a:endParaRPr lang="en-US" sz="54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762000"/>
            <a:ext cx="5943600" cy="4343400"/>
          </a:xfrm>
          <a:prstGeom prst="rect">
            <a:avLst/>
          </a:prstGeom>
        </p:spPr>
      </p:pic>
    </p:spTree>
    <p:extLst>
      <p:ext uri="{BB962C8B-B14F-4D97-AF65-F5344CB8AC3E}">
        <p14:creationId xmlns:p14="http://schemas.microsoft.com/office/powerpoint/2010/main" val="227027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400" y="152401"/>
            <a:ext cx="1905000" cy="685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400" b="1" dirty="0" smtClean="0">
                <a:solidFill>
                  <a:schemeClr val="tx1"/>
                </a:solidFill>
              </a:rPr>
              <a:t>   </a:t>
            </a:r>
            <a:r>
              <a:rPr lang="en-US" sz="4400" b="1" dirty="0" err="1" smtClean="0">
                <a:solidFill>
                  <a:schemeClr val="tx1"/>
                </a:solidFill>
              </a:rPr>
              <a:t>Đọc</a:t>
            </a:r>
            <a:endParaRPr lang="en-US" sz="4400" b="1" dirty="0">
              <a:solidFill>
                <a:schemeClr val="tx1"/>
              </a:solidFill>
            </a:endParaRPr>
          </a:p>
        </p:txBody>
      </p:sp>
      <p:sp>
        <p:nvSpPr>
          <p:cNvPr id="5" name="Oval 4"/>
          <p:cNvSpPr/>
          <p:nvPr/>
        </p:nvSpPr>
        <p:spPr>
          <a:xfrm>
            <a:off x="228600" y="228601"/>
            <a:ext cx="838200" cy="580293"/>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4400" dirty="0" smtClean="0">
                <a:solidFill>
                  <a:schemeClr val="tx1"/>
                </a:solidFill>
              </a:rPr>
              <a:t>2</a:t>
            </a:r>
            <a:endParaRPr lang="en-US" sz="4400" dirty="0">
              <a:solidFill>
                <a:schemeClr val="tx1"/>
              </a:solidFill>
            </a:endParaRPr>
          </a:p>
        </p:txBody>
      </p:sp>
      <p:sp>
        <p:nvSpPr>
          <p:cNvPr id="11" name="TextBox 10"/>
          <p:cNvSpPr txBox="1"/>
          <p:nvPr/>
        </p:nvSpPr>
        <p:spPr>
          <a:xfrm>
            <a:off x="152400" y="3806195"/>
            <a:ext cx="3550228"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c</a:t>
            </a:r>
            <a:r>
              <a:rPr lang="en-US" sz="4000" b="1" dirty="0" smtClean="0">
                <a:latin typeface="Times New Roman" panose="02020603050405020304" pitchFamily="18" charset="0"/>
                <a:cs typeface="Times New Roman" panose="02020603050405020304" pitchFamily="18" charset="0"/>
              </a:rPr>
              <a:t>hong chóng</a:t>
            </a:r>
            <a:endParaRPr lang="en-US" sz="40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3293593" y="3851884"/>
            <a:ext cx="2687458"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b</a:t>
            </a:r>
            <a:r>
              <a:rPr lang="en-US" sz="4000" b="1" dirty="0" smtClean="0">
                <a:latin typeface="Times New Roman" panose="02020603050405020304" pitchFamily="18" charset="0"/>
                <a:cs typeface="Times New Roman" panose="02020603050405020304" pitchFamily="18" charset="0"/>
              </a:rPr>
              <a:t>ông súng</a:t>
            </a:r>
            <a:endParaRPr lang="en-US" sz="40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981051" y="3851884"/>
            <a:ext cx="2971800"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b</a:t>
            </a:r>
            <a:r>
              <a:rPr lang="en-US" sz="4000" b="1" dirty="0" smtClean="0">
                <a:latin typeface="Times New Roman" panose="02020603050405020304" pitchFamily="18" charset="0"/>
                <a:cs typeface="Times New Roman" panose="02020603050405020304" pitchFamily="18" charset="0"/>
              </a:rPr>
              <a:t>ánh chưng</a:t>
            </a:r>
            <a:endParaRPr lang="en-US" sz="40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1419454"/>
            <a:ext cx="2143125" cy="2143125"/>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309255"/>
            <a:ext cx="2590800" cy="2465106"/>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3347" y="1309255"/>
            <a:ext cx="3107208" cy="2363524"/>
          </a:xfrm>
          <a:prstGeom prst="rect">
            <a:avLst/>
          </a:prstGeom>
        </p:spPr>
      </p:pic>
    </p:spTree>
    <p:extLst>
      <p:ext uri="{BB962C8B-B14F-4D97-AF65-F5344CB8AC3E}">
        <p14:creationId xmlns:p14="http://schemas.microsoft.com/office/powerpoint/2010/main" val="18525487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B68A5AE1-99C1-41FA-AFAB-4C5CB90654C0}"/>
  <p:tag name="ISPRING_CUSTOM_TIMING_USED" val="1"/>
  <p:tag name="ISPRING_PLAYER_LAYOUT_TYPE" val="Full"/>
  <p:tag name="GENSWF_SLIDE_TITLE" val="CHÀO TẠM BIỆT"/>
  <p:tag name="GENSWF_ADVANCE_TIME" val="360.929"/>
  <p:tag name="ISPRING_SLIDE_ID_2" val="{BA8CF360-01C9-45C1-8B88-BDF8F12F771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3974DFE4-7392-4B66-9F7E-A7DFF6BAB262}&quot;/&gt;&lt;isInvalidForFieldText val=&quot;0&quot;/&gt;&lt;Image&gt;&lt;filename val=&quot;C:\Users\Truc\AppData\Local\Temp\PR\data\asimages\{3974DFE4-7392-4B66-9F7E-A7DFF6BAB262}_60.png&quot;/&gt;&lt;left val=&quot;23&quot;/&gt;&lt;top val=&quot;156&quot;/&gt;&lt;width val=&quot;971&quot;/&gt;&lt;height val=&quot;181&quot;/&gt;&lt;hasText val=&quot;1&quot;/&gt;&lt;/Image&gt;&lt;/ThreeDShapeInfo&gt;"/>
  <p:tag name="PRESENTER_SHAPETEXTINFO" val="&lt;ShapeTextInfo&gt;&lt;TableIndex row=&quot;-1&quot; col=&quot;-1&quot;&gt;&lt;linesCount val=&quot;1&quot;/&gt;&lt;lineCharCount val=&quot;33&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5122C7E-7D84-4D7B-8FA9-7A5437FCCD52}&quot;/&gt;&lt;isInvalidForFieldText val=&quot;0&quot;/&gt;&lt;Image&gt;&lt;filename val=&quot;C:\Users\Truc\AppData\Local\Temp\PR\data\asimages\{35122C7E-7D84-4D7B-8FA9-7A5437FCCD52}_60.png&quot;/&gt;&lt;left val=&quot;305&quot;/&gt;&lt;top val=&quot;0&quot;/&gt;&lt;width val=&quot;377&quot;/&gt;&lt;height val=&quot;124&quot;/&gt;&lt;hasText val=&quot;1&quot;/&gt;&lt;/Image&gt;&lt;/ThreeDShapeInfo&gt;"/>
  <p:tag name="PRESENTER_SHAPETEXTINFO" val="&lt;ShapeTextInfo&gt;&lt;TableIndex row=&quot;-1&quot; col=&quot;-1&quot;&gt;&lt;linesCount val=&quot;1&quot;/&gt;&lt;lineCharCount val=&quot;16&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TotalTime>
  <Words>216</Words>
  <Application>Microsoft Office PowerPoint</Application>
  <PresentationFormat>On-screen Show (4:3)</PresentationFormat>
  <Paragraphs>57</Paragraphs>
  <Slides>26</Slides>
  <Notes>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.VnAvant</vt: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gi¶i lao</vt:lpstr>
      <vt:lpstr>PowerPoint Presentation</vt:lpstr>
      <vt:lpstr>PowerPoint Presentation</vt:lpstr>
      <vt:lpstr>PowerPoint Presentation</vt:lpstr>
      <vt:lpstr>PowerPoint Presentation</vt:lpstr>
      <vt:lpstr>PowerPoint Presentation</vt:lpstr>
      <vt:lpstr>PowerPoint Presentation</vt:lpstr>
      <vt:lpstr>Một số hình ảnh về chợ</vt:lpstr>
      <vt:lpstr>Một số hình ảnh của siêu thị</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30</cp:revision>
  <dcterms:created xsi:type="dcterms:W3CDTF">2020-08-18T11:46:26Z</dcterms:created>
  <dcterms:modified xsi:type="dcterms:W3CDTF">2021-12-20T01:19:17Z</dcterms:modified>
</cp:coreProperties>
</file>