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2" r:id="rId4"/>
  </p:sldMasterIdLst>
  <p:notesMasterIdLst>
    <p:notesMasterId r:id="rId37"/>
  </p:notesMasterIdLst>
  <p:sldIdLst>
    <p:sldId id="257" r:id="rId5"/>
    <p:sldId id="287" r:id="rId6"/>
    <p:sldId id="288" r:id="rId7"/>
    <p:sldId id="289" r:id="rId8"/>
    <p:sldId id="269" r:id="rId9"/>
    <p:sldId id="290" r:id="rId10"/>
    <p:sldId id="293" r:id="rId11"/>
    <p:sldId id="295" r:id="rId12"/>
    <p:sldId id="327" r:id="rId13"/>
    <p:sldId id="324" r:id="rId14"/>
    <p:sldId id="326" r:id="rId15"/>
    <p:sldId id="325" r:id="rId16"/>
    <p:sldId id="296" r:id="rId17"/>
    <p:sldId id="297" r:id="rId18"/>
    <p:sldId id="328" r:id="rId19"/>
    <p:sldId id="329" r:id="rId20"/>
    <p:sldId id="2666" r:id="rId21"/>
    <p:sldId id="276" r:id="rId22"/>
    <p:sldId id="277" r:id="rId23"/>
    <p:sldId id="278" r:id="rId24"/>
    <p:sldId id="279" r:id="rId25"/>
    <p:sldId id="280" r:id="rId26"/>
    <p:sldId id="281" r:id="rId27"/>
    <p:sldId id="2667" r:id="rId28"/>
    <p:sldId id="286" r:id="rId29"/>
    <p:sldId id="2668" r:id="rId30"/>
    <p:sldId id="298" r:id="rId31"/>
    <p:sldId id="294" r:id="rId32"/>
    <p:sldId id="2669" r:id="rId33"/>
    <p:sldId id="2670" r:id="rId34"/>
    <p:sldId id="2665"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62393-6628-431D-B797-3009C182E664}"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008C7-33EF-4258-A558-B6AA342AEFDA}" type="slidenum">
              <a:rPr lang="en-US" smtClean="0"/>
              <a:t>‹#›</a:t>
            </a:fld>
            <a:endParaRPr lang="en-US"/>
          </a:p>
        </p:txBody>
      </p:sp>
    </p:spTree>
    <p:extLst>
      <p:ext uri="{BB962C8B-B14F-4D97-AF65-F5344CB8AC3E}">
        <p14:creationId xmlns:p14="http://schemas.microsoft.com/office/powerpoint/2010/main" val="299841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B3F24-B618-4465-805C-DAACBFBBDE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212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nhập các mặt cần phải nhận xét.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895F8-1AE4-4219-A2DC-5DE9BB4B5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9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B3F24-B618-4465-805C-DAACBFBBDE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052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nhập các mặt cần đưa ra phương hướng trong tuần tới.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895F8-1AE4-4219-A2DC-5DE9BB4B5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85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606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89566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66921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6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89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40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97063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39242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86019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330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651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1189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895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7985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71539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632301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61805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1511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635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263046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574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4766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631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2190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88752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5283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4267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476923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266675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2/8/2024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648382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2400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4215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103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15361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1773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0061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351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55180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0597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911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80398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6845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020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76689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575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7488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35259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3788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192DD224-12D8-FA98-B5C1-7978FEBD0B0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66655" y="274752"/>
            <a:ext cx="1327805" cy="1327805"/>
          </a:xfrm>
          <a:prstGeom prst="rect">
            <a:avLst/>
          </a:prstGeom>
        </p:spPr>
      </p:pic>
    </p:spTree>
    <p:extLst>
      <p:ext uri="{BB962C8B-B14F-4D97-AF65-F5344CB8AC3E}">
        <p14:creationId xmlns:p14="http://schemas.microsoft.com/office/powerpoint/2010/main" val="713157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6152493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954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1661298"/>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6237" y="1080923"/>
            <a:ext cx="3622146" cy="12464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50" normalizeH="0" baseline="0" noProof="0" dirty="0">
                <a:ln w="152400" cmpd="sng">
                  <a:solidFill>
                    <a:prstClr val="white"/>
                  </a:solidFill>
                  <a:prstDash val="solid"/>
                </a:ln>
                <a:solidFill>
                  <a:prstClr val="white"/>
                </a:solidFill>
                <a:effectLst/>
                <a:uLnTx/>
                <a:uFillTx/>
                <a:latin typeface="#9Slide07 SVNZiclets" panose="02000603000000000000" pitchFamily="2" charset="0"/>
                <a:ea typeface="+mn-ea"/>
                <a:cs typeface="+mn-cs"/>
              </a:rPr>
              <a:t>EM YÊU</a:t>
            </a:r>
          </a:p>
        </p:txBody>
      </p:sp>
      <p:pic>
        <p:nvPicPr>
          <p:cNvPr id="3" name="Picture 2">
            <a:extLst>
              <a:ext uri="{FF2B5EF4-FFF2-40B4-BE49-F238E27FC236}">
                <a16:creationId xmlns:a16="http://schemas.microsoft.com/office/drawing/2014/main" id="{7979BA56-ECD9-4901-9D54-27007565FB52}"/>
              </a:ext>
            </a:extLst>
          </p:cNvPr>
          <p:cNvPicPr>
            <a:picLocks noChangeAspect="1"/>
          </p:cNvPicPr>
          <p:nvPr/>
        </p:nvPicPr>
        <p:blipFill>
          <a:blip r:embed="rId2"/>
          <a:stretch>
            <a:fillRect/>
          </a:stretch>
        </p:blipFill>
        <p:spPr>
          <a:xfrm>
            <a:off x="1943954" y="584483"/>
            <a:ext cx="7626757" cy="1286367"/>
          </a:xfrm>
          <a:prstGeom prst="rect">
            <a:avLst/>
          </a:prstGeom>
        </p:spPr>
      </p:pic>
      <p:pic>
        <p:nvPicPr>
          <p:cNvPr id="6" name="Picture 5">
            <a:extLst>
              <a:ext uri="{FF2B5EF4-FFF2-40B4-BE49-F238E27FC236}">
                <a16:creationId xmlns:a16="http://schemas.microsoft.com/office/drawing/2014/main" id="{646CAE6F-A5D8-EFF6-9D97-729B2F7C77C9}"/>
              </a:ext>
            </a:extLst>
          </p:cNvPr>
          <p:cNvPicPr>
            <a:picLocks noChangeAspect="1"/>
          </p:cNvPicPr>
          <p:nvPr/>
        </p:nvPicPr>
        <p:blipFill>
          <a:blip r:embed="rId3"/>
          <a:stretch>
            <a:fillRect/>
          </a:stretch>
        </p:blipFill>
        <p:spPr>
          <a:xfrm>
            <a:off x="4336411" y="1573866"/>
            <a:ext cx="3023878" cy="1024217"/>
          </a:xfrm>
          <a:prstGeom prst="rect">
            <a:avLst/>
          </a:prstGeom>
        </p:spPr>
      </p:pic>
      <p:pic>
        <p:nvPicPr>
          <p:cNvPr id="9" name="Picture 8">
            <a:extLst>
              <a:ext uri="{FF2B5EF4-FFF2-40B4-BE49-F238E27FC236}">
                <a16:creationId xmlns:a16="http://schemas.microsoft.com/office/drawing/2014/main" id="{E746D1D5-F460-7023-DD70-7E9FE1E8F1D4}"/>
              </a:ext>
            </a:extLst>
          </p:cNvPr>
          <p:cNvPicPr>
            <a:picLocks noChangeAspect="1"/>
          </p:cNvPicPr>
          <p:nvPr/>
        </p:nvPicPr>
        <p:blipFill>
          <a:blip r:embed="rId4"/>
          <a:stretch>
            <a:fillRect/>
          </a:stretch>
        </p:blipFill>
        <p:spPr>
          <a:xfrm>
            <a:off x="963510" y="2567068"/>
            <a:ext cx="9693480" cy="2523963"/>
          </a:xfrm>
          <a:prstGeom prst="rect">
            <a:avLst/>
          </a:prstGeom>
        </p:spPr>
      </p:pic>
    </p:spTree>
    <p:extLst>
      <p:ext uri="{BB962C8B-B14F-4D97-AF65-F5344CB8AC3E}">
        <p14:creationId xmlns:p14="http://schemas.microsoft.com/office/powerpoint/2010/main" val="259572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Mỗi người đều có cảm nhận riêng về cảnh quan thiên nhiên, chúng ta có thể chia sẻ cảm nhận ấy với mọi người, khuyến khích người khác đến để trải nghiệm trực những cảnh quan tươi đẹp đó ở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2</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308324"/>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cs typeface="Calibri" panose="020F0502020204030204" pitchFamily="34" charset="0"/>
              </a:rPr>
              <a:t>Xây dựng </a:t>
            </a:r>
            <a:r>
              <a:rPr lang="vi-VN" sz="4800" b="1" i="1" dirty="0">
                <a:solidFill>
                  <a:srgbClr val="002060"/>
                </a:solidFill>
                <a:latin typeface="Calibri" panose="020F0502020204030204" pitchFamily="34" charset="0"/>
                <a:cs typeface="Calibri" panose="020F0502020204030204" pitchFamily="34" charset="0"/>
              </a:rPr>
              <a:t>Hành trình trải nghiệm</a:t>
            </a:r>
            <a:r>
              <a:rPr lang="vi-VN" sz="4800" b="1" dirty="0">
                <a:solidFill>
                  <a:srgbClr val="002060"/>
                </a:solidFill>
                <a:latin typeface="Calibri" panose="020F0502020204030204" pitchFamily="34" charset="0"/>
                <a:cs typeface="Calibri" panose="020F0502020204030204" pitchFamily="34" charset="0"/>
              </a:rPr>
              <a:t> để giới thiệu về cảnh quan thiên nhiên ở địa phương</a:t>
            </a:r>
          </a:p>
        </p:txBody>
      </p:sp>
    </p:spTree>
    <p:extLst>
      <p:ext uri="{BB962C8B-B14F-4D97-AF65-F5344CB8AC3E}">
        <p14:creationId xmlns:p14="http://schemas.microsoft.com/office/powerpoint/2010/main" val="156176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1047750" y="1"/>
            <a:ext cx="9982200" cy="91440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Xác định thông tin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cảnh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quan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đưa vào hành trình: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Cloud 4">
            <a:extLst>
              <a:ext uri="{FF2B5EF4-FFF2-40B4-BE49-F238E27FC236}">
                <a16:creationId xmlns:a16="http://schemas.microsoft.com/office/drawing/2014/main" id="{F43D94C1-B34D-A656-4582-B214FA899336}"/>
              </a:ext>
            </a:extLst>
          </p:cNvPr>
          <p:cNvSpPr/>
          <p:nvPr/>
        </p:nvSpPr>
        <p:spPr>
          <a:xfrm>
            <a:off x="742950" y="1905000"/>
            <a:ext cx="3009900" cy="163830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Vị</a:t>
            </a:r>
            <a:r>
              <a:rPr lang="en-US" sz="3200" b="1" dirty="0"/>
              <a:t> </a:t>
            </a:r>
            <a:r>
              <a:rPr lang="en-US" sz="3200" b="1" dirty="0" err="1"/>
              <a:t>trí</a:t>
            </a:r>
            <a:r>
              <a:rPr lang="en-US" sz="3200" b="1" dirty="0"/>
              <a:t> </a:t>
            </a:r>
            <a:r>
              <a:rPr lang="en-US" sz="3200" b="1" dirty="0" err="1"/>
              <a:t>của</a:t>
            </a:r>
            <a:r>
              <a:rPr lang="en-US" sz="3200" b="1" dirty="0"/>
              <a:t> </a:t>
            </a:r>
            <a:r>
              <a:rPr lang="en-US" sz="3200" b="1" dirty="0" err="1"/>
              <a:t>cảnh</a:t>
            </a:r>
            <a:r>
              <a:rPr lang="en-US" sz="3200" b="1" dirty="0"/>
              <a:t> </a:t>
            </a:r>
            <a:r>
              <a:rPr lang="en-US" sz="3200" b="1" dirty="0" err="1"/>
              <a:t>quan</a:t>
            </a:r>
            <a:endParaRPr lang="en-US" sz="3200" b="1" dirty="0"/>
          </a:p>
        </p:txBody>
      </p:sp>
      <p:sp>
        <p:nvSpPr>
          <p:cNvPr id="7" name="Cloud 6">
            <a:extLst>
              <a:ext uri="{FF2B5EF4-FFF2-40B4-BE49-F238E27FC236}">
                <a16:creationId xmlns:a16="http://schemas.microsoft.com/office/drawing/2014/main" id="{D95B7CD0-AD14-06DE-703B-C153F0CF0A3F}"/>
              </a:ext>
            </a:extLst>
          </p:cNvPr>
          <p:cNvSpPr/>
          <p:nvPr/>
        </p:nvSpPr>
        <p:spPr>
          <a:xfrm>
            <a:off x="4219575" y="1495425"/>
            <a:ext cx="356235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Đặc điểm nổi bật của cảnh quan</a:t>
            </a:r>
            <a:endParaRPr lang="en-US" sz="3200" b="1" dirty="0"/>
          </a:p>
        </p:txBody>
      </p:sp>
      <p:sp>
        <p:nvSpPr>
          <p:cNvPr id="8" name="Cloud 7">
            <a:extLst>
              <a:ext uri="{FF2B5EF4-FFF2-40B4-BE49-F238E27FC236}">
                <a16:creationId xmlns:a16="http://schemas.microsoft.com/office/drawing/2014/main" id="{B1ABC224-A3CC-8082-5E7C-ED42A724A343}"/>
              </a:ext>
            </a:extLst>
          </p:cNvPr>
          <p:cNvSpPr/>
          <p:nvPr/>
        </p:nvSpPr>
        <p:spPr>
          <a:xfrm>
            <a:off x="8020050" y="1638300"/>
            <a:ext cx="365760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Thứ</a:t>
            </a:r>
            <a:r>
              <a:rPr lang="en-US" sz="2400" b="1" dirty="0"/>
              <a:t> </a:t>
            </a:r>
            <a:r>
              <a:rPr lang="en-US" sz="2400" b="1" dirty="0" err="1"/>
              <a:t>tự</a:t>
            </a:r>
            <a:r>
              <a:rPr lang="en-US" sz="2400" b="1" dirty="0"/>
              <a:t> </a:t>
            </a:r>
            <a:r>
              <a:rPr lang="en-US" sz="2400" b="1" dirty="0" err="1"/>
              <a:t>của</a:t>
            </a:r>
            <a:r>
              <a:rPr lang="en-US" sz="2400" b="1" dirty="0"/>
              <a:t> </a:t>
            </a:r>
            <a:r>
              <a:rPr lang="en-US" sz="2400" b="1" dirty="0" err="1"/>
              <a:t>cảnh</a:t>
            </a:r>
            <a:r>
              <a:rPr lang="en-US" sz="2400" b="1" dirty="0"/>
              <a:t> </a:t>
            </a:r>
            <a:r>
              <a:rPr lang="en-US" sz="2400" b="1" dirty="0" err="1"/>
              <a:t>quan</a:t>
            </a:r>
            <a:r>
              <a:rPr lang="en-US" sz="2400" b="1" dirty="0"/>
              <a:t> </a:t>
            </a:r>
            <a:r>
              <a:rPr lang="en-US" sz="2400" b="1" dirty="0" err="1"/>
              <a:t>trên</a:t>
            </a:r>
            <a:r>
              <a:rPr lang="en-US" sz="2400" b="1" dirty="0"/>
              <a:t> </a:t>
            </a:r>
            <a:r>
              <a:rPr lang="en-US" sz="2400" b="1" i="1" dirty="0" err="1"/>
              <a:t>Hành</a:t>
            </a:r>
            <a:r>
              <a:rPr lang="en-US" sz="2400" b="1" i="1" dirty="0"/>
              <a:t> </a:t>
            </a:r>
            <a:r>
              <a:rPr lang="en-US" sz="2400" b="1" i="1" dirty="0" err="1"/>
              <a:t>trình</a:t>
            </a:r>
            <a:r>
              <a:rPr lang="en-US" sz="2400" b="1" i="1" dirty="0"/>
              <a:t> </a:t>
            </a:r>
            <a:r>
              <a:rPr lang="en-US" sz="2400" b="1" i="1" dirty="0" err="1"/>
              <a:t>trải</a:t>
            </a:r>
            <a:r>
              <a:rPr lang="en-US" sz="2400" b="1" i="1" dirty="0"/>
              <a:t> </a:t>
            </a:r>
            <a:r>
              <a:rPr lang="en-US" sz="2400" b="1" i="1" dirty="0" err="1"/>
              <a:t>nghiệm</a:t>
            </a:r>
            <a:endParaRPr lang="en-US" sz="2400" b="1" i="1" dirty="0"/>
          </a:p>
        </p:txBody>
      </p:sp>
    </p:spTree>
    <p:extLst>
      <p:ext uri="{BB962C8B-B14F-4D97-AF65-F5344CB8AC3E}">
        <p14:creationId xmlns:p14="http://schemas.microsoft.com/office/powerpoint/2010/main" val="13281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A5797B8-B9BD-482B-9412-C22BB8541B98}"/>
              </a:ext>
            </a:extLst>
          </p:cNvPr>
          <p:cNvSpPr txBox="1"/>
          <p:nvPr/>
        </p:nvSpPr>
        <p:spPr>
          <a:xfrm>
            <a:off x="825854" y="581831"/>
            <a:ext cx="1057402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Thống</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nhất</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cách</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vẽ</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sơ</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đồ</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Hành</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trình</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trải</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nghiệm</a:t>
            </a:r>
            <a:endParaRPr kumimoji="0" lang="en-US" sz="4000" b="1"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C67DC691-3CA3-53C3-503F-26CCCF7F876B}"/>
              </a:ext>
            </a:extLst>
          </p:cNvPr>
          <p:cNvPicPr>
            <a:picLocks noChangeAspect="1"/>
          </p:cNvPicPr>
          <p:nvPr/>
        </p:nvPicPr>
        <p:blipFill>
          <a:blip r:embed="rId2"/>
          <a:stretch>
            <a:fillRect/>
          </a:stretch>
        </p:blipFill>
        <p:spPr>
          <a:xfrm>
            <a:off x="1709737" y="2038350"/>
            <a:ext cx="7858621" cy="2952750"/>
          </a:xfrm>
          <a:prstGeom prst="rect">
            <a:avLst/>
          </a:prstGeom>
        </p:spPr>
      </p:pic>
    </p:spTree>
    <p:extLst>
      <p:ext uri="{BB962C8B-B14F-4D97-AF65-F5344CB8AC3E}">
        <p14:creationId xmlns:p14="http://schemas.microsoft.com/office/powerpoint/2010/main" val="226645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822904"/>
            <a:ext cx="9218930" cy="1736646"/>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en-US" sz="4800" b="1" dirty="0" err="1">
                <a:solidFill>
                  <a:prstClr val="black"/>
                </a:solidFill>
                <a:ea typeface="Roboto" panose="02000000000000000000" pitchFamily="2" charset="0"/>
                <a:cs typeface="Arial" panose="020B0604020202020204" pitchFamily="34" charset="0"/>
              </a:rPr>
              <a:t>Phân</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công</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nhiệm</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vụ</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tìm</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hiểu</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thông</a:t>
            </a:r>
            <a:r>
              <a:rPr lang="en-US" sz="4800" b="1" dirty="0">
                <a:solidFill>
                  <a:prstClr val="black"/>
                </a:solidFill>
                <a:ea typeface="Roboto" panose="02000000000000000000" pitchFamily="2" charset="0"/>
                <a:cs typeface="Arial" panose="020B0604020202020204" pitchFamily="34" charset="0"/>
              </a:rPr>
              <a:t> tin </a:t>
            </a:r>
            <a:r>
              <a:rPr lang="en-US" sz="4800" b="1" dirty="0" err="1">
                <a:solidFill>
                  <a:prstClr val="black"/>
                </a:solidFill>
                <a:ea typeface="Roboto" panose="02000000000000000000" pitchFamily="2" charset="0"/>
                <a:cs typeface="Arial" panose="020B0604020202020204" pitchFamily="34" charset="0"/>
              </a:rPr>
              <a:t>cho</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từng</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thành</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viên</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422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b="1" dirty="0">
                <a:solidFill>
                  <a:prstClr val="black"/>
                </a:solidFill>
                <a:latin typeface="Calibri" panose="020F0502020204030204"/>
              </a:rPr>
              <a:t>   </a:t>
            </a:r>
            <a:r>
              <a:rPr lang="vi-VN" sz="5400" b="1" dirty="0">
                <a:solidFill>
                  <a:prstClr val="black"/>
                </a:solidFill>
                <a:latin typeface="Calibri" panose="020F0502020204030204"/>
              </a:rPr>
              <a:t>Chúng ta cần tận dụng mọi nguồn thông tin để đưa vào Hành trình trải nghiệm của mình nhằm lôi cuốn được khách du lịch....</a:t>
            </a:r>
            <a:endParaRPr kumimoji="0" lang="vi-VN" sz="5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57462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2648463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AFCA6-C802-E8B0-0CBA-54E824F1E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382E1263-04B2-8CD6-7411-3B1FAEE86E96}"/>
              </a:ext>
            </a:extLst>
          </p:cNvPr>
          <p:cNvPicPr>
            <a:picLocks noChangeAspect="1"/>
          </p:cNvPicPr>
          <p:nvPr/>
        </p:nvPicPr>
        <p:blipFill>
          <a:blip r:embed="rId3"/>
          <a:stretch>
            <a:fillRect/>
          </a:stretch>
        </p:blipFill>
        <p:spPr>
          <a:xfrm>
            <a:off x="3753102" y="4078868"/>
            <a:ext cx="4992589" cy="2199155"/>
          </a:xfrm>
          <a:prstGeom prst="rect">
            <a:avLst/>
          </a:prstGeom>
        </p:spPr>
      </p:pic>
      <p:sp>
        <p:nvSpPr>
          <p:cNvPr id="3" name="TextBox 2">
            <a:extLst>
              <a:ext uri="{FF2B5EF4-FFF2-40B4-BE49-F238E27FC236}">
                <a16:creationId xmlns:a16="http://schemas.microsoft.com/office/drawing/2014/main" id="{E525216D-11AA-B452-5C2C-1B2C4C18EA46}"/>
              </a:ext>
            </a:extLst>
          </p:cNvPr>
          <p:cNvSpPr txBox="1"/>
          <p:nvPr/>
        </p:nvSpPr>
        <p:spPr>
          <a:xfrm>
            <a:off x="3295650" y="1924050"/>
            <a:ext cx="5438775" cy="2246769"/>
          </a:xfrm>
          <a:prstGeom prst="rect">
            <a:avLst/>
          </a:prstGeom>
          <a:noFill/>
        </p:spPr>
        <p:txBody>
          <a:bodyPr wrap="square" rtlCol="0">
            <a:spAutoFit/>
          </a:bodyPr>
          <a:lstStyle/>
          <a:p>
            <a:pPr algn="ctr"/>
            <a:r>
              <a:rPr lang="nl-NL" sz="2800" b="1" dirty="0">
                <a:ea typeface="Times New Roman" panose="02020603050405020304" pitchFamily="18" charset="0"/>
                <a:cs typeface="Times New Roman" panose="02020603050405020304" pitchFamily="18" charset="0"/>
              </a:rPr>
              <a:t>V</a:t>
            </a:r>
            <a:r>
              <a:rPr lang="nl-NL" sz="2800" b="1" dirty="0">
                <a:effectLst/>
                <a:ea typeface="Times New Roman" panose="02020603050405020304" pitchFamily="18" charset="0"/>
                <a:cs typeface="Times New Roman" panose="02020603050405020304" pitchFamily="18" charset="0"/>
              </a:rPr>
              <a:t>ề nhà chia sẻ cùng với người thân: </a:t>
            </a:r>
            <a:r>
              <a:rPr lang="en-US" sz="2800" b="1" dirty="0" err="1">
                <a:effectLst/>
                <a:ea typeface="Calibri" panose="020F0502020204030204" pitchFamily="34" charset="0"/>
                <a:cs typeface="Times New Roman" panose="02020603050405020304" pitchFamily="18" charset="0"/>
              </a:rPr>
              <a:t>Hành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trải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nghiệm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mà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mình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đã</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xây</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dựng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khuyến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khích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người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thân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sẽ</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trải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nghiệm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cuộc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hành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trực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tiếp</a:t>
            </a:r>
            <a:endParaRPr lang="en-US" sz="2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85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1000" fill="hold"/>
                                            <p:tgtEl>
                                              <p:spTgt spid="25"/>
                                            </p:tgtEl>
                                            <p:attrNameLst>
                                              <p:attrName>ppt_x</p:attrName>
                                            </p:attrNameLst>
                                          </p:cBhvr>
                                          <p:tavLst>
                                            <p:tav tm="0">
                                              <p:val>
                                                <p:strVal val="#ppt_x"/>
                                              </p:val>
                                            </p:tav>
                                            <p:tav tm="100000">
                                              <p:val>
                                                <p:strVal val="#ppt_x"/>
                                              </p:val>
                                            </p:tav>
                                          </p:tavLst>
                                        </p:anim>
                                        <p:anim calcmode="lin" valueType="num">
                                          <p:cBhvr additive="base">
                                            <p:cTn id="17"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281" b="91086" l="51001" r="93087">
                        <a14:foregroundMark x1="83505" y1="13402" x2="83505" y2="13402"/>
                        <a14:foregroundMark x1="92420" y1="26986" x2="90540" y2="38448"/>
                        <a14:foregroundMark x1="80958" y1="86173" x2="78351" y2="91086"/>
                        <a14:foregroundMark x1="83748" y1="90115" x2="82596" y2="90843"/>
                        <a14:foregroundMark x1="51001" y1="39600" x2="53548" y2="41722"/>
                        <a14:foregroundMark x1="91207" y1="37720" x2="93087" y2="36810"/>
                      </a14:backgroundRemoval>
                    </a14:imgEffect>
                  </a14:imgLayer>
                </a14:imgProps>
              </a:ext>
              <a:ext uri="{28A0092B-C50C-407E-A947-70E740481C1C}">
                <a14:useLocalDpi xmlns:a14="http://schemas.microsoft.com/office/drawing/2010/main" val="0"/>
              </a:ext>
            </a:extLst>
          </a:blip>
          <a:srcRect l="48597" t="12164" r="4619" b="7135"/>
          <a:stretch/>
        </p:blipFill>
        <p:spPr>
          <a:xfrm flipH="1">
            <a:off x="529325" y="395264"/>
            <a:ext cx="3208422" cy="5534528"/>
          </a:xfrm>
          <a:prstGeom prst="rect">
            <a:avLst/>
          </a:prstGeom>
        </p:spPr>
      </p:pic>
      <p:pic>
        <p:nvPicPr>
          <p:cNvPr id="2" name="Picture 1">
            <a:extLst>
              <a:ext uri="{FF2B5EF4-FFF2-40B4-BE49-F238E27FC236}">
                <a16:creationId xmlns:a16="http://schemas.microsoft.com/office/drawing/2014/main" id="{9BFD1D90-C1B5-4EB0-8F07-1D7CFE5260B6}"/>
              </a:ext>
            </a:extLst>
          </p:cNvPr>
          <p:cNvPicPr>
            <a:picLocks noChangeAspect="1"/>
          </p:cNvPicPr>
          <p:nvPr/>
        </p:nvPicPr>
        <p:blipFill>
          <a:blip r:embed="rId5"/>
          <a:stretch>
            <a:fillRect/>
          </a:stretch>
        </p:blipFill>
        <p:spPr>
          <a:xfrm>
            <a:off x="2371750" y="0"/>
            <a:ext cx="7753300" cy="6858000"/>
          </a:xfrm>
          <a:prstGeom prst="rect">
            <a:avLst/>
          </a:prstGeom>
        </p:spPr>
      </p:pic>
    </p:spTree>
    <p:extLst>
      <p:ext uri="{BB962C8B-B14F-4D97-AF65-F5344CB8AC3E}">
        <p14:creationId xmlns:p14="http://schemas.microsoft.com/office/powerpoint/2010/main" val="13311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974" y="351692"/>
            <a:ext cx="11576255" cy="620396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Hình ảnh 12" descr="Ảnh có chứa phim hoạt hình, Mặt người, Phim hoạt hình, Hoạt hình&#10;&#10;Mô tả được tạo tự động">
            <a:extLst>
              <a:ext uri="{FF2B5EF4-FFF2-40B4-BE49-F238E27FC236}">
                <a16:creationId xmlns:a16="http://schemas.microsoft.com/office/drawing/2014/main" id="{9CD1C25F-83FE-C8DD-0E53-8139198E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28" y="1297351"/>
            <a:ext cx="6327510" cy="6327510"/>
          </a:xfrm>
          <a:prstGeom prst="rect">
            <a:avLst/>
          </a:prstGeom>
        </p:spPr>
      </p:pic>
      <p:pic>
        <p:nvPicPr>
          <p:cNvPr id="2" name="Picture 1">
            <a:extLst>
              <a:ext uri="{FF2B5EF4-FFF2-40B4-BE49-F238E27FC236}">
                <a16:creationId xmlns:a16="http://schemas.microsoft.com/office/drawing/2014/main" id="{204DC8D8-4DDA-44A9-A152-BFB2F6591749}"/>
              </a:ext>
            </a:extLst>
          </p:cNvPr>
          <p:cNvPicPr>
            <a:picLocks noChangeAspect="1"/>
          </p:cNvPicPr>
          <p:nvPr/>
        </p:nvPicPr>
        <p:blipFill>
          <a:blip r:embed="rId4"/>
          <a:stretch>
            <a:fillRect/>
          </a:stretch>
        </p:blipFill>
        <p:spPr>
          <a:xfrm>
            <a:off x="5619942" y="-254163"/>
            <a:ext cx="6572058" cy="6809822"/>
          </a:xfrm>
          <a:prstGeom prst="rect">
            <a:avLst/>
          </a:prstGeom>
        </p:spPr>
      </p:pic>
    </p:spTree>
    <p:extLst>
      <p:ext uri="{BB962C8B-B14F-4D97-AF65-F5344CB8AC3E}">
        <p14:creationId xmlns:p14="http://schemas.microsoft.com/office/powerpoint/2010/main" val="27293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5" name="Picture 4">
            <a:extLst>
              <a:ext uri="{FF2B5EF4-FFF2-40B4-BE49-F238E27FC236}">
                <a16:creationId xmlns:a16="http://schemas.microsoft.com/office/drawing/2014/main" id="{BA45A150-3521-54BB-55AD-A76B3ABAE1EF}"/>
              </a:ext>
            </a:extLst>
          </p:cNvPr>
          <p:cNvPicPr>
            <a:picLocks noChangeAspect="1"/>
          </p:cNvPicPr>
          <p:nvPr/>
        </p:nvPicPr>
        <p:blipFill>
          <a:blip r:embed="rId4"/>
          <a:stretch>
            <a:fillRect/>
          </a:stretch>
        </p:blipFill>
        <p:spPr>
          <a:xfrm>
            <a:off x="1766704" y="1859957"/>
            <a:ext cx="8620491" cy="1956986"/>
          </a:xfrm>
          <a:prstGeom prst="rect">
            <a:avLst/>
          </a:prstGeom>
        </p:spPr>
      </p:pic>
    </p:spTree>
    <p:extLst>
      <p:ext uri="{BB962C8B-B14F-4D97-AF65-F5344CB8AC3E}">
        <p14:creationId xmlns:p14="http://schemas.microsoft.com/office/powerpoint/2010/main" val="143848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5974" y="575187"/>
            <a:ext cx="11576255" cy="598047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图片 2"/>
          <p:cNvPicPr>
            <a:picLocks noChangeAspect="1"/>
          </p:cNvPicPr>
          <p:nvPr/>
        </p:nvPicPr>
        <p:blipFill rotWithShape="1">
          <a:blip r:embed="rId3">
            <a:extLst>
              <a:ext uri="{28A0092B-C50C-407E-A947-70E740481C1C}">
                <a14:useLocalDpi xmlns:a14="http://schemas.microsoft.com/office/drawing/2010/main" val="0"/>
              </a:ext>
            </a:extLst>
          </a:blip>
          <a:srcRect l="33170" t="63523" r="26186" b="20907"/>
          <a:stretch/>
        </p:blipFill>
        <p:spPr>
          <a:xfrm>
            <a:off x="7422960" y="575187"/>
            <a:ext cx="5068390" cy="1384663"/>
          </a:xfrm>
          <a:prstGeom prst="rect">
            <a:avLst/>
          </a:prstGeom>
        </p:spPr>
      </p:pic>
      <p:pic>
        <p:nvPicPr>
          <p:cNvPr id="2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8103" y="5642210"/>
            <a:ext cx="942617" cy="1606731"/>
          </a:xfrm>
          <a:prstGeom prst="rect">
            <a:avLst/>
          </a:prstGeom>
        </p:spPr>
      </p:pic>
      <p:pic>
        <p:nvPicPr>
          <p:cNvPr id="26"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974" y="699096"/>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8083" y="1869136"/>
            <a:ext cx="460528" cy="784990"/>
          </a:xfrm>
          <a:prstGeom prst="rect">
            <a:avLst/>
          </a:prstGeom>
        </p:spPr>
      </p:pic>
      <p:pic>
        <p:nvPicPr>
          <p:cNvPr id="29"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988" y="794941"/>
            <a:ext cx="353092" cy="601861"/>
          </a:xfrm>
          <a:prstGeom prst="rect">
            <a:avLst/>
          </a:prstGeom>
        </p:spPr>
      </p:pic>
      <p:pic>
        <p:nvPicPr>
          <p:cNvPr id="30"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932" y="239677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29"/>
          <p:cNvSpPr txBox="1">
            <a:spLocks noChangeArrowheads="1"/>
          </p:cNvSpPr>
          <p:nvPr/>
        </p:nvSpPr>
        <p:spPr bwMode="auto">
          <a:xfrm>
            <a:off x="1119082" y="2503132"/>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rPr>
              <a:t>01</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2" name="文本框 31"/>
          <p:cNvSpPr txBox="1">
            <a:spLocks noChangeArrowheads="1"/>
          </p:cNvSpPr>
          <p:nvPr/>
        </p:nvSpPr>
        <p:spPr bwMode="auto">
          <a:xfrm>
            <a:off x="1906324" y="2322776"/>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3"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86" y="330067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29"/>
          <p:cNvSpPr txBox="1">
            <a:spLocks noChangeArrowheads="1"/>
          </p:cNvSpPr>
          <p:nvPr/>
        </p:nvSpPr>
        <p:spPr bwMode="auto">
          <a:xfrm>
            <a:off x="2108236" y="3407032"/>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02</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5" name="文本框 31"/>
          <p:cNvSpPr txBox="1">
            <a:spLocks noChangeArrowheads="1"/>
          </p:cNvSpPr>
          <p:nvPr/>
        </p:nvSpPr>
        <p:spPr bwMode="auto">
          <a:xfrm>
            <a:off x="2933202" y="3312941"/>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9240" y="4290835"/>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29"/>
          <p:cNvSpPr txBox="1">
            <a:spLocks noChangeArrowheads="1"/>
          </p:cNvSpPr>
          <p:nvPr/>
        </p:nvSpPr>
        <p:spPr bwMode="auto">
          <a:xfrm>
            <a:off x="3097390" y="4397197"/>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03</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8" name="文本框 31"/>
          <p:cNvSpPr txBox="1">
            <a:spLocks noChangeArrowheads="1"/>
          </p:cNvSpPr>
          <p:nvPr/>
        </p:nvSpPr>
        <p:spPr bwMode="auto">
          <a:xfrm>
            <a:off x="3922356" y="4303106"/>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9"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394" y="5280997"/>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29"/>
          <p:cNvSpPr txBox="1">
            <a:spLocks noChangeArrowheads="1"/>
          </p:cNvSpPr>
          <p:nvPr/>
        </p:nvSpPr>
        <p:spPr bwMode="auto">
          <a:xfrm>
            <a:off x="4086544" y="5387359"/>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04</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41" name="文本框 31"/>
          <p:cNvSpPr txBox="1">
            <a:spLocks noChangeArrowheads="1"/>
          </p:cNvSpPr>
          <p:nvPr/>
        </p:nvSpPr>
        <p:spPr bwMode="auto">
          <a:xfrm>
            <a:off x="4911510" y="5293268"/>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7"/>
          <p:cNvSpPr/>
          <p:nvPr/>
        </p:nvSpPr>
        <p:spPr>
          <a:xfrm>
            <a:off x="2005394" y="1145524"/>
            <a:ext cx="680065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Tổng kết tuần</a:t>
            </a:r>
            <a:endParaRPr kumimoji="0" lang="zh-CN" altLang="en-US" sz="5000" b="1" i="0" u="none" strike="noStrike" kern="1200" cap="none" spc="0" normalizeH="0" baseline="0" noProof="0" dirty="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endParaRPr>
          </a:p>
        </p:txBody>
      </p:sp>
    </p:spTree>
    <p:extLst>
      <p:ext uri="{BB962C8B-B14F-4D97-AF65-F5344CB8AC3E}">
        <p14:creationId xmlns:p14="http://schemas.microsoft.com/office/powerpoint/2010/main" val="347795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ox(in)">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ox(i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ox(in)">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7" grpId="0"/>
      <p:bldP spid="38" grpId="0"/>
      <p:bldP spid="40" grpId="0"/>
      <p:bldP spid="4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517" y="444559"/>
            <a:ext cx="11576255" cy="598047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2">
            <a:extLst>
              <a:ext uri="{FF2B5EF4-FFF2-40B4-BE49-F238E27FC236}">
                <a16:creationId xmlns:a16="http://schemas.microsoft.com/office/drawing/2014/main" id="{4A716FE1-5523-6496-99D2-56957ED34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 y="2762250"/>
            <a:ext cx="4929944" cy="3662781"/>
          </a:xfrm>
          <a:prstGeom prst="rect">
            <a:avLst/>
          </a:prstGeom>
        </p:spPr>
      </p:pic>
      <p:pic>
        <p:nvPicPr>
          <p:cNvPr id="2" name="Picture 1">
            <a:extLst>
              <a:ext uri="{FF2B5EF4-FFF2-40B4-BE49-F238E27FC236}">
                <a16:creationId xmlns:a16="http://schemas.microsoft.com/office/drawing/2014/main" id="{AFCF48F3-35E5-40C7-B6DD-DD284CDE5F4C}"/>
              </a:ext>
            </a:extLst>
          </p:cNvPr>
          <p:cNvPicPr>
            <a:picLocks noChangeAspect="1"/>
          </p:cNvPicPr>
          <p:nvPr/>
        </p:nvPicPr>
        <p:blipFill>
          <a:blip r:embed="rId5"/>
          <a:stretch>
            <a:fillRect/>
          </a:stretch>
        </p:blipFill>
        <p:spPr>
          <a:xfrm>
            <a:off x="4497771" y="669560"/>
            <a:ext cx="7273158" cy="5480779"/>
          </a:xfrm>
          <a:prstGeom prst="rect">
            <a:avLst/>
          </a:prstGeom>
        </p:spPr>
      </p:pic>
    </p:spTree>
    <p:extLst>
      <p:ext uri="{BB962C8B-B14F-4D97-AF65-F5344CB8AC3E}">
        <p14:creationId xmlns:p14="http://schemas.microsoft.com/office/powerpoint/2010/main" val="173061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5974" y="362857"/>
            <a:ext cx="11576255" cy="619280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图片 2"/>
          <p:cNvPicPr>
            <a:picLocks noChangeAspect="1"/>
          </p:cNvPicPr>
          <p:nvPr/>
        </p:nvPicPr>
        <p:blipFill rotWithShape="1">
          <a:blip r:embed="rId3">
            <a:extLst>
              <a:ext uri="{28A0092B-C50C-407E-A947-70E740481C1C}">
                <a14:useLocalDpi xmlns:a14="http://schemas.microsoft.com/office/drawing/2010/main" val="0"/>
              </a:ext>
            </a:extLst>
          </a:blip>
          <a:srcRect l="33170" t="63523" r="26186" b="20907"/>
          <a:stretch/>
        </p:blipFill>
        <p:spPr>
          <a:xfrm>
            <a:off x="7496656" y="559938"/>
            <a:ext cx="5068390" cy="1384663"/>
          </a:xfrm>
          <a:prstGeom prst="rect">
            <a:avLst/>
          </a:prstGeom>
        </p:spPr>
      </p:pic>
      <p:pic>
        <p:nvPicPr>
          <p:cNvPr id="3"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8540" y="1527618"/>
            <a:ext cx="942617" cy="1606731"/>
          </a:xfrm>
          <a:prstGeom prst="rect">
            <a:avLst/>
          </a:prstGeom>
        </p:spPr>
      </p:pic>
      <p:pic>
        <p:nvPicPr>
          <p:cNvPr id="4"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974" y="656172"/>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p:nvPr/>
        </p:nvSpPr>
        <p:spPr>
          <a:xfrm>
            <a:off x="1812362" y="1111095"/>
            <a:ext cx="680065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Phương</a:t>
            </a:r>
            <a:r>
              <a:rPr kumimoji="0" lang="en-US" altLang="zh-CN" sz="45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 hướng tuần sau</a:t>
            </a:r>
            <a:endParaRPr kumimoji="0" lang="zh-CN" altLang="en-US" sz="4500" b="1" i="0" u="none" strike="noStrike" kern="1200" cap="none" spc="0" normalizeH="0" baseline="0" noProof="0" dirty="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endParaRPr>
          </a:p>
        </p:txBody>
      </p:sp>
      <p:pic>
        <p:nvPicPr>
          <p:cNvPr id="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015" y="2014375"/>
            <a:ext cx="460528" cy="784990"/>
          </a:xfrm>
          <a:prstGeom prst="rect">
            <a:avLst/>
          </a:prstGeom>
        </p:spPr>
      </p:pic>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988" y="752017"/>
            <a:ext cx="353092" cy="601861"/>
          </a:xfrm>
          <a:prstGeom prst="rect">
            <a:avLst/>
          </a:prstGeom>
        </p:spPr>
      </p:pic>
      <p:pic>
        <p:nvPicPr>
          <p:cNvPr id="8"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932" y="2353846"/>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9"/>
          <p:cNvSpPr txBox="1">
            <a:spLocks noChangeArrowheads="1"/>
          </p:cNvSpPr>
          <p:nvPr/>
        </p:nvSpPr>
        <p:spPr bwMode="auto">
          <a:xfrm>
            <a:off x="1119082" y="2460208"/>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rPr>
              <a:t>01</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0" name="文本框 31"/>
          <p:cNvSpPr txBox="1">
            <a:spLocks noChangeArrowheads="1"/>
          </p:cNvSpPr>
          <p:nvPr/>
        </p:nvSpPr>
        <p:spPr bwMode="auto">
          <a:xfrm>
            <a:off x="1931683" y="2315634"/>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86" y="334401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9"/>
          <p:cNvSpPr txBox="1">
            <a:spLocks noChangeArrowheads="1"/>
          </p:cNvSpPr>
          <p:nvPr/>
        </p:nvSpPr>
        <p:spPr bwMode="auto">
          <a:xfrm>
            <a:off x="2108236" y="3450373"/>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02</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3" name="文本框 31"/>
          <p:cNvSpPr txBox="1">
            <a:spLocks noChangeArrowheads="1"/>
          </p:cNvSpPr>
          <p:nvPr/>
        </p:nvSpPr>
        <p:spPr bwMode="auto">
          <a:xfrm>
            <a:off x="2933202" y="3356282"/>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9240" y="4403188"/>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29"/>
          <p:cNvSpPr txBox="1">
            <a:spLocks noChangeArrowheads="1"/>
          </p:cNvSpPr>
          <p:nvPr/>
        </p:nvSpPr>
        <p:spPr bwMode="auto">
          <a:xfrm>
            <a:off x="3097390" y="4509550"/>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03</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6" name="文本框 31"/>
          <p:cNvSpPr txBox="1">
            <a:spLocks noChangeArrowheads="1"/>
          </p:cNvSpPr>
          <p:nvPr/>
        </p:nvSpPr>
        <p:spPr bwMode="auto">
          <a:xfrm>
            <a:off x="3922356" y="4415459"/>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394" y="551412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9"/>
          <p:cNvSpPr txBox="1">
            <a:spLocks noChangeArrowheads="1"/>
          </p:cNvSpPr>
          <p:nvPr/>
        </p:nvSpPr>
        <p:spPr bwMode="auto">
          <a:xfrm>
            <a:off x="4086544" y="5620483"/>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04</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9" name="文本框 31"/>
          <p:cNvSpPr txBox="1">
            <a:spLocks noChangeArrowheads="1"/>
          </p:cNvSpPr>
          <p:nvPr/>
        </p:nvSpPr>
        <p:spPr bwMode="auto">
          <a:xfrm>
            <a:off x="4911510" y="5526392"/>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83776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13" grpId="0"/>
      <p:bldP spid="15" grpId="0"/>
      <p:bldP spid="16"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5" name="Picture 4">
            <a:extLst>
              <a:ext uri="{FF2B5EF4-FFF2-40B4-BE49-F238E27FC236}">
                <a16:creationId xmlns:a16="http://schemas.microsoft.com/office/drawing/2014/main" id="{32EC9393-428D-DCE1-0F46-10A03EE2B1ED}"/>
              </a:ext>
            </a:extLst>
          </p:cNvPr>
          <p:cNvPicPr>
            <a:picLocks noChangeAspect="1"/>
          </p:cNvPicPr>
          <p:nvPr/>
        </p:nvPicPr>
        <p:blipFill>
          <a:blip r:embed="rId4"/>
          <a:stretch>
            <a:fillRect/>
          </a:stretch>
        </p:blipFill>
        <p:spPr>
          <a:xfrm>
            <a:off x="2625548" y="751255"/>
            <a:ext cx="7017104" cy="1774090"/>
          </a:xfrm>
          <a:prstGeom prst="rect">
            <a:avLst/>
          </a:prstGeom>
        </p:spPr>
      </p:pic>
      <p:pic>
        <p:nvPicPr>
          <p:cNvPr id="7" name="Picture 6">
            <a:extLst>
              <a:ext uri="{FF2B5EF4-FFF2-40B4-BE49-F238E27FC236}">
                <a16:creationId xmlns:a16="http://schemas.microsoft.com/office/drawing/2014/main" id="{7ABFAD28-883C-9AB0-DEB8-BA6E2C64859F}"/>
              </a:ext>
            </a:extLst>
          </p:cNvPr>
          <p:cNvPicPr>
            <a:picLocks noChangeAspect="1"/>
          </p:cNvPicPr>
          <p:nvPr/>
        </p:nvPicPr>
        <p:blipFill>
          <a:blip r:embed="rId5"/>
          <a:stretch>
            <a:fillRect/>
          </a:stretch>
        </p:blipFill>
        <p:spPr>
          <a:xfrm>
            <a:off x="788211" y="2493956"/>
            <a:ext cx="10577477" cy="1603387"/>
          </a:xfrm>
          <a:prstGeom prst="rect">
            <a:avLst/>
          </a:prstGeom>
        </p:spPr>
      </p:pic>
    </p:spTree>
    <p:extLst>
      <p:ext uri="{BB962C8B-B14F-4D97-AF65-F5344CB8AC3E}">
        <p14:creationId xmlns:p14="http://schemas.microsoft.com/office/powerpoint/2010/main" val="90972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3</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123658"/>
          </a:xfrm>
          <a:prstGeom prst="rect">
            <a:avLst/>
          </a:prstGeom>
          <a:noFill/>
        </p:spPr>
        <p:txBody>
          <a:bodyPr wrap="square" rtlCol="0">
            <a:spAutoFit/>
          </a:bodyPr>
          <a:lstStyle/>
          <a:p>
            <a:pPr lvl="0" algn="ctr"/>
            <a:r>
              <a:rPr lang="vi-VN" sz="6600" b="1" dirty="0">
                <a:solidFill>
                  <a:srgbClr val="002060"/>
                </a:solidFill>
                <a:latin typeface="Calibri" panose="020F0502020204030204" pitchFamily="34" charset="0"/>
                <a:cs typeface="Calibri" panose="020F0502020204030204" pitchFamily="34" charset="0"/>
              </a:rPr>
              <a:t>Chia sẻ thu hoạch sau trải nghiệm</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8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E1605B-3E65-980C-8449-E5C6AFD7421C}"/>
              </a:ext>
            </a:extLst>
          </p:cNvPr>
          <p:cNvSpPr txBox="1"/>
          <p:nvPr/>
        </p:nvSpPr>
        <p:spPr>
          <a:xfrm>
            <a:off x="781050" y="1295400"/>
            <a:ext cx="6791325" cy="3785652"/>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err="1">
                <a:solidFill>
                  <a:srgbClr val="002060"/>
                </a:solidFill>
              </a:rPr>
              <a:t>Từng</a:t>
            </a:r>
            <a:r>
              <a:rPr lang="en-US" sz="4000" b="1" dirty="0">
                <a:solidFill>
                  <a:srgbClr val="002060"/>
                </a:solidFill>
              </a:rPr>
              <a:t> </a:t>
            </a:r>
            <a:r>
              <a:rPr lang="en-US" sz="4000" b="1" dirty="0" err="1">
                <a:solidFill>
                  <a:srgbClr val="002060"/>
                </a:solidFill>
              </a:rPr>
              <a:t>thành</a:t>
            </a:r>
            <a:r>
              <a:rPr lang="en-US" sz="4000" b="1" dirty="0">
                <a:solidFill>
                  <a:srgbClr val="002060"/>
                </a:solidFill>
              </a:rPr>
              <a:t> </a:t>
            </a:r>
            <a:r>
              <a:rPr lang="en-US" sz="4000" b="1" dirty="0" err="1">
                <a:solidFill>
                  <a:srgbClr val="002060"/>
                </a:solidFill>
              </a:rPr>
              <a:t>viên</a:t>
            </a:r>
            <a:r>
              <a:rPr lang="en-US" sz="4000" b="1" dirty="0">
                <a:solidFill>
                  <a:srgbClr val="002060"/>
                </a:solidFill>
              </a:rPr>
              <a:t> </a:t>
            </a:r>
            <a:r>
              <a:rPr lang="en-US" sz="4000" b="1" dirty="0" err="1">
                <a:solidFill>
                  <a:srgbClr val="002060"/>
                </a:solidFill>
              </a:rPr>
              <a:t>trình</a:t>
            </a:r>
            <a:r>
              <a:rPr lang="en-US" sz="4000" b="1" dirty="0">
                <a:solidFill>
                  <a:srgbClr val="002060"/>
                </a:solidFill>
              </a:rPr>
              <a:t> </a:t>
            </a:r>
            <a:r>
              <a:rPr lang="en-US" sz="4000" b="1" dirty="0" err="1">
                <a:solidFill>
                  <a:srgbClr val="002060"/>
                </a:solidFill>
              </a:rPr>
              <a:t>bày</a:t>
            </a:r>
            <a:r>
              <a:rPr lang="en-US" sz="4000" b="1" dirty="0">
                <a:solidFill>
                  <a:srgbClr val="002060"/>
                </a:solidFill>
              </a:rPr>
              <a:t> </a:t>
            </a:r>
            <a:r>
              <a:rPr lang="en-US" sz="4000" b="1" dirty="0" err="1">
                <a:solidFill>
                  <a:srgbClr val="002060"/>
                </a:solidFill>
              </a:rPr>
              <a:t>thông</a:t>
            </a:r>
            <a:r>
              <a:rPr lang="en-US" sz="4000" b="1" dirty="0">
                <a:solidFill>
                  <a:srgbClr val="002060"/>
                </a:solidFill>
              </a:rPr>
              <a:t> tin </a:t>
            </a:r>
            <a:r>
              <a:rPr lang="en-US" sz="4000" b="1" dirty="0" err="1">
                <a:solidFill>
                  <a:srgbClr val="002060"/>
                </a:solidFill>
              </a:rPr>
              <a:t>mình</a:t>
            </a:r>
            <a:r>
              <a:rPr lang="en-US" sz="4000" b="1" dirty="0">
                <a:solidFill>
                  <a:srgbClr val="002060"/>
                </a:solidFill>
              </a:rPr>
              <a:t> </a:t>
            </a:r>
            <a:r>
              <a:rPr lang="en-US" sz="4000" b="1" dirty="0" err="1">
                <a:solidFill>
                  <a:srgbClr val="002060"/>
                </a:solidFill>
              </a:rPr>
              <a:t>tìm</a:t>
            </a:r>
            <a:r>
              <a:rPr lang="en-US" sz="4000" b="1" dirty="0">
                <a:solidFill>
                  <a:srgbClr val="002060"/>
                </a:solidFill>
              </a:rPr>
              <a:t> </a:t>
            </a:r>
            <a:r>
              <a:rPr lang="en-US" sz="4000" b="1" dirty="0" err="1">
                <a:solidFill>
                  <a:srgbClr val="002060"/>
                </a:solidFill>
              </a:rPr>
              <a:t>hiểu</a:t>
            </a:r>
            <a:r>
              <a:rPr lang="en-US" sz="4000" b="1" dirty="0">
                <a:solidFill>
                  <a:srgbClr val="002060"/>
                </a:solidFill>
              </a:rPr>
              <a:t> </a:t>
            </a:r>
            <a:r>
              <a:rPr lang="en-US" sz="4000" b="1" dirty="0" err="1">
                <a:solidFill>
                  <a:srgbClr val="002060"/>
                </a:solidFill>
              </a:rPr>
              <a:t>được</a:t>
            </a:r>
            <a:r>
              <a:rPr lang="en-US" sz="4000" b="1" dirty="0">
                <a:solidFill>
                  <a:srgbClr val="002060"/>
                </a:solidFill>
              </a:rPr>
              <a:t>.</a:t>
            </a:r>
          </a:p>
          <a:p>
            <a:pPr marL="571500" indent="-571500" algn="just">
              <a:buFont typeface="Arial" panose="020B0604020202020204" pitchFamily="34" charset="0"/>
              <a:buChar char="•"/>
            </a:pPr>
            <a:r>
              <a:rPr lang="en-US" sz="4000" b="1" dirty="0" err="1">
                <a:solidFill>
                  <a:srgbClr val="002060"/>
                </a:solidFill>
              </a:rPr>
              <a:t>Lựa</a:t>
            </a:r>
            <a:r>
              <a:rPr lang="en-US" sz="4000" b="1" dirty="0">
                <a:solidFill>
                  <a:srgbClr val="002060"/>
                </a:solidFill>
              </a:rPr>
              <a:t> </a:t>
            </a:r>
            <a:r>
              <a:rPr lang="en-US" sz="4000" b="1" dirty="0" err="1">
                <a:solidFill>
                  <a:srgbClr val="002060"/>
                </a:solidFill>
              </a:rPr>
              <a:t>chọn</a:t>
            </a:r>
            <a:r>
              <a:rPr lang="en-US" sz="4000" b="1" dirty="0">
                <a:solidFill>
                  <a:srgbClr val="002060"/>
                </a:solidFill>
              </a:rPr>
              <a:t> </a:t>
            </a:r>
            <a:r>
              <a:rPr lang="en-US" sz="4000" b="1" dirty="0" err="1">
                <a:solidFill>
                  <a:srgbClr val="002060"/>
                </a:solidFill>
              </a:rPr>
              <a:t>nội</a:t>
            </a:r>
            <a:r>
              <a:rPr lang="en-US" sz="4000" b="1" dirty="0">
                <a:solidFill>
                  <a:srgbClr val="002060"/>
                </a:solidFill>
              </a:rPr>
              <a:t> dung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đưa</a:t>
            </a:r>
            <a:r>
              <a:rPr lang="en-US" sz="4000" b="1" dirty="0">
                <a:solidFill>
                  <a:srgbClr val="002060"/>
                </a:solidFill>
              </a:rPr>
              <a:t> </a:t>
            </a:r>
            <a:r>
              <a:rPr lang="en-US" sz="4000" b="1" dirty="0" err="1">
                <a:solidFill>
                  <a:srgbClr val="002060"/>
                </a:solidFill>
              </a:rPr>
              <a:t>vào</a:t>
            </a:r>
            <a:r>
              <a:rPr lang="en-US" sz="4000" b="1" dirty="0">
                <a:solidFill>
                  <a:srgbClr val="002060"/>
                </a:solidFill>
              </a:rPr>
              <a:t> </a:t>
            </a:r>
            <a:r>
              <a:rPr lang="en-US" sz="4000" b="1" dirty="0" err="1">
                <a:solidFill>
                  <a:srgbClr val="002060"/>
                </a:solidFill>
              </a:rPr>
              <a:t>sơ</a:t>
            </a:r>
            <a:r>
              <a:rPr lang="en-US" sz="4000" b="1" dirty="0">
                <a:solidFill>
                  <a:srgbClr val="002060"/>
                </a:solidFill>
              </a:rPr>
              <a:t> </a:t>
            </a:r>
            <a:r>
              <a:rPr lang="en-US" sz="4000" b="1" dirty="0" err="1">
                <a:solidFill>
                  <a:srgbClr val="002060"/>
                </a:solidFill>
              </a:rPr>
              <a:t>đồ</a:t>
            </a:r>
            <a:r>
              <a:rPr lang="en-US" sz="4000" b="1" dirty="0">
                <a:solidFill>
                  <a:srgbClr val="002060"/>
                </a:solidFill>
              </a:rPr>
              <a:t> </a:t>
            </a:r>
            <a:r>
              <a:rPr lang="en-US" sz="4000" b="1" i="1" dirty="0" err="1">
                <a:solidFill>
                  <a:srgbClr val="002060"/>
                </a:solidFill>
              </a:rPr>
              <a:t>Hành</a:t>
            </a:r>
            <a:r>
              <a:rPr lang="en-US" sz="4000" b="1" i="1" dirty="0">
                <a:solidFill>
                  <a:srgbClr val="002060"/>
                </a:solidFill>
              </a:rPr>
              <a:t> </a:t>
            </a:r>
            <a:r>
              <a:rPr lang="en-US" sz="4000" b="1" i="1" dirty="0" err="1">
                <a:solidFill>
                  <a:srgbClr val="002060"/>
                </a:solidFill>
              </a:rPr>
              <a:t>trình</a:t>
            </a:r>
            <a:r>
              <a:rPr lang="en-US" sz="4000" b="1" i="1" dirty="0">
                <a:solidFill>
                  <a:srgbClr val="002060"/>
                </a:solidFill>
              </a:rPr>
              <a:t> </a:t>
            </a:r>
            <a:r>
              <a:rPr lang="en-US" sz="4000" b="1" i="1" dirty="0" err="1">
                <a:solidFill>
                  <a:srgbClr val="002060"/>
                </a:solidFill>
              </a:rPr>
              <a:t>trải</a:t>
            </a:r>
            <a:r>
              <a:rPr lang="en-US" sz="4000" b="1" i="1" dirty="0">
                <a:solidFill>
                  <a:srgbClr val="002060"/>
                </a:solidFill>
              </a:rPr>
              <a:t> </a:t>
            </a:r>
            <a:r>
              <a:rPr lang="en-US" sz="4000" b="1" i="1" dirty="0" err="1">
                <a:solidFill>
                  <a:srgbClr val="002060"/>
                </a:solidFill>
              </a:rPr>
              <a:t>nghiệm</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em</a:t>
            </a:r>
            <a:r>
              <a:rPr lang="en-US" sz="4000" b="1" dirty="0">
                <a:solidFill>
                  <a:srgbClr val="002060"/>
                </a:solidFill>
              </a:rPr>
              <a:t>.</a:t>
            </a:r>
          </a:p>
        </p:txBody>
      </p:sp>
      <p:sp>
        <p:nvSpPr>
          <p:cNvPr id="4" name="Freeform 8">
            <a:extLst>
              <a:ext uri="{FF2B5EF4-FFF2-40B4-BE49-F238E27FC236}">
                <a16:creationId xmlns:a16="http://schemas.microsoft.com/office/drawing/2014/main" id="{C378BE11-219D-9FC9-1AFB-CF8253B433F5}"/>
              </a:ext>
            </a:extLst>
          </p:cNvPr>
          <p:cNvSpPr/>
          <p:nvPr/>
        </p:nvSpPr>
        <p:spPr>
          <a:xfrm>
            <a:off x="9832994" y="2437494"/>
            <a:ext cx="1895954" cy="4049031"/>
          </a:xfrm>
          <a:custGeom>
            <a:avLst/>
            <a:gdLst/>
            <a:ahLst/>
            <a:cxnLst/>
            <a:rect l="l" t="t" r="r" b="b"/>
            <a:pathLst>
              <a:path w="2179056" h="4450838">
                <a:moveTo>
                  <a:pt x="0" y="0"/>
                </a:moveTo>
                <a:lnTo>
                  <a:pt x="2179056" y="0"/>
                </a:lnTo>
                <a:lnTo>
                  <a:pt x="2179056" y="4450838"/>
                </a:lnTo>
                <a:lnTo>
                  <a:pt x="0" y="445083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0">
            <a:extLst>
              <a:ext uri="{FF2B5EF4-FFF2-40B4-BE49-F238E27FC236}">
                <a16:creationId xmlns:a16="http://schemas.microsoft.com/office/drawing/2014/main" id="{7969229E-4106-3172-0E68-44196D1021C1}"/>
              </a:ext>
            </a:extLst>
          </p:cNvPr>
          <p:cNvSpPr/>
          <p:nvPr/>
        </p:nvSpPr>
        <p:spPr>
          <a:xfrm>
            <a:off x="7987408" y="2361294"/>
            <a:ext cx="2034638" cy="4049031"/>
          </a:xfrm>
          <a:custGeom>
            <a:avLst/>
            <a:gdLst/>
            <a:ahLst/>
            <a:cxnLst/>
            <a:rect l="l" t="t" r="r" b="b"/>
            <a:pathLst>
              <a:path w="2236546" h="4450838">
                <a:moveTo>
                  <a:pt x="0" y="0"/>
                </a:moveTo>
                <a:lnTo>
                  <a:pt x="2236546" y="0"/>
                </a:lnTo>
                <a:lnTo>
                  <a:pt x="2236546" y="4450838"/>
                </a:lnTo>
                <a:lnTo>
                  <a:pt x="0" y="445083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45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14:presetBounceEnd="8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80000">
                                          <p:cBhvr additive="base">
                                            <p:cTn id="12" dur="1000" fill="hold"/>
                                            <p:tgtEl>
                                              <p:spTgt spid="4"/>
                                            </p:tgtEl>
                                            <p:attrNameLst>
                                              <p:attrName>ppt_x</p:attrName>
                                            </p:attrNameLst>
                                          </p:cBhvr>
                                          <p:tavLst>
                                            <p:tav tm="0">
                                              <p:val>
                                                <p:strVal val="1+#ppt_w/2"/>
                                              </p:val>
                                            </p:tav>
                                            <p:tav tm="100000">
                                              <p:val>
                                                <p:strVal val="#ppt_x"/>
                                              </p:val>
                                            </p:tav>
                                          </p:tavLst>
                                        </p:anim>
                                        <p:anim calcmode="lin" valueType="num" p14:bounceEnd="80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4</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123658"/>
          </a:xfrm>
          <a:prstGeom prst="rect">
            <a:avLst/>
          </a:prstGeom>
          <a:noFill/>
        </p:spPr>
        <p:txBody>
          <a:bodyPr wrap="square" rtlCol="0">
            <a:spAutoFit/>
          </a:bodyPr>
          <a:lstStyle/>
          <a:p>
            <a:pPr lvl="0" algn="ctr"/>
            <a:r>
              <a:rPr lang="vi-VN" sz="6600" b="1" dirty="0">
                <a:solidFill>
                  <a:srgbClr val="002060"/>
                </a:solidFill>
                <a:latin typeface="Calibri" panose="020F0502020204030204" pitchFamily="34" charset="0"/>
                <a:cs typeface="Calibri" panose="020F0502020204030204" pitchFamily="34" charset="0"/>
              </a:rPr>
              <a:t>Thiết kế sơ đồ </a:t>
            </a:r>
            <a:r>
              <a:rPr lang="vi-VN" sz="6600" b="1" i="1" dirty="0">
                <a:solidFill>
                  <a:srgbClr val="002060"/>
                </a:solidFill>
                <a:latin typeface="Calibri" panose="020F0502020204030204" pitchFamily="34" charset="0"/>
                <a:cs typeface="Calibri" panose="020F0502020204030204" pitchFamily="34" charset="0"/>
              </a:rPr>
              <a:t>Hành trình trải nghiệm</a:t>
            </a:r>
            <a:r>
              <a:rPr lang="vi-VN" sz="6600" b="1" dirty="0">
                <a:solidFill>
                  <a:srgbClr val="002060"/>
                </a:solidFill>
                <a:latin typeface="Calibri" panose="020F0502020204030204" pitchFamily="34" charset="0"/>
                <a:cs typeface="Calibri" panose="020F0502020204030204" pitchFamily="34" charset="0"/>
              </a:rPr>
              <a:t>.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625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249" y="336076"/>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866775" y="670356"/>
            <a:ext cx="1043340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Arial" panose="020B0604020202020204" pitchFamily="34" charset="0"/>
                <a:ea typeface="+mn-ea"/>
                <a:cs typeface="Arial" panose="020B0604020202020204" pitchFamily="34" charset="0"/>
              </a:rPr>
              <a:t>Vẽ</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sơ</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đồ</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Hành</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trình</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trải</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nghiệm</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theo</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nội</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dung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thống</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nhất</a:t>
            </a:r>
            <a:endParaRPr kumimoji="0" lang="vi-VN" sz="3600" b="0"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B6C6A45B-B490-ACA5-CCE3-96DAD11D16DD}"/>
              </a:ext>
            </a:extLst>
          </p:cNvPr>
          <p:cNvPicPr>
            <a:picLocks noChangeAspect="1"/>
          </p:cNvPicPr>
          <p:nvPr/>
        </p:nvPicPr>
        <p:blipFill>
          <a:blip r:embed="rId2"/>
          <a:stretch>
            <a:fillRect/>
          </a:stretch>
        </p:blipFill>
        <p:spPr>
          <a:xfrm>
            <a:off x="2257425" y="2295524"/>
            <a:ext cx="7991192" cy="3152775"/>
          </a:xfrm>
          <a:prstGeom prst="rect">
            <a:avLst/>
          </a:prstGeom>
        </p:spPr>
      </p:pic>
    </p:spTree>
    <p:extLst>
      <p:ext uri="{BB962C8B-B14F-4D97-AF65-F5344CB8AC3E}">
        <p14:creationId xmlns:p14="http://schemas.microsoft.com/office/powerpoint/2010/main" val="109521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174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Sơ đồ Hành trình trải nghiệm giúp giới thiệu cho du khách các cảnh quan ở địa phương mình. Chúng ta cần thể hiện nó một cách đẹp mắt và khoa học để nhìn vào có thể thấy những thông tin quan trọng và tiêu biểu nhất.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26237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_1080p">
            <a:hlinkClick r:id="" action="ppaction://media"/>
            <a:extLst>
              <a:ext uri="{FF2B5EF4-FFF2-40B4-BE49-F238E27FC236}">
                <a16:creationId xmlns:a16="http://schemas.microsoft.com/office/drawing/2014/main" id="{6F939103-71B2-5875-9395-64607424AC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731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39919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29500"/>
            <a:ext cx="12191995" cy="6857997"/>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383458" y="266700"/>
            <a:ext cx="11267768" cy="64293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3912C0F-B894-3E50-A9EE-9866A1B750A3}"/>
              </a:ext>
            </a:extLst>
          </p:cNvPr>
          <p:cNvGrpSpPr/>
          <p:nvPr/>
        </p:nvGrpSpPr>
        <p:grpSpPr>
          <a:xfrm>
            <a:off x="819006" y="726920"/>
            <a:ext cx="9396710" cy="2673505"/>
            <a:chOff x="838202" y="737756"/>
            <a:chExt cx="7619998" cy="5282044"/>
          </a:xfrm>
        </p:grpSpPr>
        <p:sp>
          <p:nvSpPr>
            <p:cNvPr id="9" name="Rectangle: Rounded Corners 8">
              <a:extLst>
                <a:ext uri="{FF2B5EF4-FFF2-40B4-BE49-F238E27FC236}">
                  <a16:creationId xmlns:a16="http://schemas.microsoft.com/office/drawing/2014/main" id="{78B10E17-1D3C-57A5-DD04-9C46A0FE5569}"/>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2201120E-2991-0B43-B50F-1CA26F8F5D7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0000"/>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3406760C-BF95-BCAE-18C9-C6F98CD26026}"/>
              </a:ext>
            </a:extLst>
          </p:cNvPr>
          <p:cNvSpPr txBox="1"/>
          <p:nvPr/>
        </p:nvSpPr>
        <p:spPr>
          <a:xfrm>
            <a:off x="1220407" y="856221"/>
            <a:ext cx="8405373" cy="2308324"/>
          </a:xfrm>
          <a:prstGeom prst="rect">
            <a:avLst/>
          </a:prstGeom>
          <a:noFill/>
        </p:spPr>
        <p:txBody>
          <a:bodyPr wrap="square">
            <a:spAutoFit/>
          </a:bodyPr>
          <a:lstStyle/>
          <a:p>
            <a:pPr lvl="0" algn="just">
              <a:spcBef>
                <a:spcPct val="0"/>
              </a:spcBef>
              <a:defRPr/>
            </a:pPr>
            <a:r>
              <a:rPr lang="en-US" altLang="en-US" sz="3600" b="1" dirty="0">
                <a:solidFill>
                  <a:srgbClr val="002060"/>
                </a:solidFill>
                <a:latin typeface="Calibri" panose="020F0502020204030204" pitchFamily="34" charset="0"/>
                <a:cs typeface="Calibri" panose="020F0502020204030204" pitchFamily="34" charset="0"/>
              </a:rPr>
              <a:t>V</a:t>
            </a:r>
            <a:r>
              <a:rPr lang="vi-VN" altLang="en-US" sz="3600" b="1" dirty="0">
                <a:solidFill>
                  <a:srgbClr val="002060"/>
                </a:solidFill>
                <a:latin typeface="Calibri" panose="020F0502020204030204" pitchFamily="34" charset="0"/>
                <a:cs typeface="Calibri" panose="020F0502020204030204" pitchFamily="34" charset="0"/>
              </a:rPr>
              <a:t>ề nhà cùng với người thân:</a:t>
            </a:r>
          </a:p>
          <a:p>
            <a:pPr marL="571500" lvl="0" indent="-571500" algn="just">
              <a:spcBef>
                <a:spcPct val="0"/>
              </a:spcBef>
              <a:buFont typeface="Arial" panose="020B0604020202020204" pitchFamily="34" charset="0"/>
              <a:buChar char="•"/>
              <a:defRPr/>
            </a:pPr>
            <a:r>
              <a:rPr lang="vi-VN" altLang="en-US" sz="3600" dirty="0">
                <a:solidFill>
                  <a:srgbClr val="002060"/>
                </a:solidFill>
                <a:latin typeface="Calibri" panose="020F0502020204030204" pitchFamily="34" charset="0"/>
                <a:cs typeface="Calibri" panose="020F0502020204030204" pitchFamily="34" charset="0"/>
              </a:rPr>
              <a:t>Quan sát sơ đồ hành trình trải nghiệm và khuyến khích người thân đi trải nghiệm trực tiếp theo sơ đồ đó</a:t>
            </a:r>
          </a:p>
        </p:txBody>
      </p:sp>
      <p:pic>
        <p:nvPicPr>
          <p:cNvPr id="3" name="Picture 2">
            <a:extLst>
              <a:ext uri="{FF2B5EF4-FFF2-40B4-BE49-F238E27FC236}">
                <a16:creationId xmlns:a16="http://schemas.microsoft.com/office/drawing/2014/main" id="{7C672944-B864-8014-DD2A-127F28F4E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568" y="1551368"/>
            <a:ext cx="4385187" cy="5306632"/>
          </a:xfrm>
          <a:prstGeom prst="rect">
            <a:avLst/>
          </a:prstGeom>
        </p:spPr>
      </p:pic>
    </p:spTree>
    <p:extLst>
      <p:ext uri="{BB962C8B-B14F-4D97-AF65-F5344CB8AC3E}">
        <p14:creationId xmlns:p14="http://schemas.microsoft.com/office/powerpoint/2010/main" val="158171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3E1CE-6E24-411C-9960-062C11FEC658}"/>
              </a:ext>
            </a:extLst>
          </p:cNvPr>
          <p:cNvPicPr>
            <a:picLocks noChangeAspect="1"/>
          </p:cNvPicPr>
          <p:nvPr/>
        </p:nvPicPr>
        <p:blipFill>
          <a:blip r:embed="rId2"/>
          <a:stretch>
            <a:fillRect/>
          </a:stretch>
        </p:blipFill>
        <p:spPr>
          <a:xfrm>
            <a:off x="2066430" y="534893"/>
            <a:ext cx="8059140" cy="3250028"/>
          </a:xfrm>
          <a:prstGeom prst="rect">
            <a:avLst/>
          </a:prstGeom>
        </p:spPr>
      </p:pic>
    </p:spTree>
    <p:extLst>
      <p:ext uri="{BB962C8B-B14F-4D97-AF65-F5344CB8AC3E}">
        <p14:creationId xmlns:p14="http://schemas.microsoft.com/office/powerpoint/2010/main" val="329315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FECC87BF-4848-CE12-E0D7-20252D0B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B56AC7B0-2792-A643-9C7A-CAD601680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5" name="Picture 4">
            <a:extLst>
              <a:ext uri="{FF2B5EF4-FFF2-40B4-BE49-F238E27FC236}">
                <a16:creationId xmlns:a16="http://schemas.microsoft.com/office/drawing/2014/main" id="{8D422D03-4C0F-10B5-2D05-C6C5F8DB035B}"/>
              </a:ext>
            </a:extLst>
          </p:cNvPr>
          <p:cNvPicPr>
            <a:picLocks noChangeAspect="1"/>
          </p:cNvPicPr>
          <p:nvPr/>
        </p:nvPicPr>
        <p:blipFill>
          <a:blip r:embed="rId6"/>
          <a:stretch>
            <a:fillRect/>
          </a:stretch>
        </p:blipFill>
        <p:spPr>
          <a:xfrm>
            <a:off x="1737742" y="2000931"/>
            <a:ext cx="8754615" cy="1865538"/>
          </a:xfrm>
          <a:prstGeom prst="rect">
            <a:avLst/>
          </a:prstGeom>
        </p:spPr>
      </p:pic>
    </p:spTree>
    <p:extLst>
      <p:ext uri="{BB962C8B-B14F-4D97-AF65-F5344CB8AC3E}">
        <p14:creationId xmlns:p14="http://schemas.microsoft.com/office/powerpoint/2010/main" val="409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par>
                                <p:cTn id="17" presetID="32" presetClass="emph" presetSubtype="0" repeatCount="2000" fill="hold" nodeType="withEffect">
                                  <p:stCondLst>
                                    <p:cond delay="0"/>
                                  </p:stCondLst>
                                  <p:childTnLst>
                                    <p:animRot by="120000">
                                      <p:cBhvr>
                                        <p:cTn id="18" dur="75" fill="hold">
                                          <p:stCondLst>
                                            <p:cond delay="0"/>
                                          </p:stCondLst>
                                        </p:cTn>
                                        <p:tgtEl>
                                          <p:spTgt spid="2"/>
                                        </p:tgtEl>
                                        <p:attrNameLst>
                                          <p:attrName>r</p:attrName>
                                        </p:attrNameLst>
                                      </p:cBhvr>
                                    </p:animRot>
                                    <p:animRot by="-240000">
                                      <p:cBhvr>
                                        <p:cTn id="19" dur="150" fill="hold">
                                          <p:stCondLst>
                                            <p:cond delay="150"/>
                                          </p:stCondLst>
                                        </p:cTn>
                                        <p:tgtEl>
                                          <p:spTgt spid="2"/>
                                        </p:tgtEl>
                                        <p:attrNameLst>
                                          <p:attrName>r</p:attrName>
                                        </p:attrNameLst>
                                      </p:cBhvr>
                                    </p:animRot>
                                    <p:animRot by="240000">
                                      <p:cBhvr>
                                        <p:cTn id="20" dur="150" fill="hold">
                                          <p:stCondLst>
                                            <p:cond delay="300"/>
                                          </p:stCondLst>
                                        </p:cTn>
                                        <p:tgtEl>
                                          <p:spTgt spid="2"/>
                                        </p:tgtEl>
                                        <p:attrNameLst>
                                          <p:attrName>r</p:attrName>
                                        </p:attrNameLst>
                                      </p:cBhvr>
                                    </p:animRot>
                                    <p:animRot by="-240000">
                                      <p:cBhvr>
                                        <p:cTn id="21" dur="150" fill="hold">
                                          <p:stCondLst>
                                            <p:cond delay="450"/>
                                          </p:stCondLst>
                                        </p:cTn>
                                        <p:tgtEl>
                                          <p:spTgt spid="2"/>
                                        </p:tgtEl>
                                        <p:attrNameLst>
                                          <p:attrName>r</p:attrName>
                                        </p:attrNameLst>
                                      </p:cBhvr>
                                    </p:animRot>
                                    <p:animRot by="120000">
                                      <p:cBhvr>
                                        <p:cTn id="22" dur="150" fill="hold">
                                          <p:stCondLst>
                                            <p:cond delay="600"/>
                                          </p:stCondLst>
                                        </p:cTn>
                                        <p:tgtEl>
                                          <p:spTgt spid="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1</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308324"/>
          </a:xfrm>
          <a:prstGeom prst="rect">
            <a:avLst/>
          </a:prstGeom>
          <a:noFill/>
        </p:spPr>
        <p:txBody>
          <a:bodyPr wrap="square" rtlCol="0">
            <a:spAutoFit/>
          </a:bodyPr>
          <a:lstStyle/>
          <a:p>
            <a:pPr algn="ctr"/>
            <a:r>
              <a:rPr lang="vi-VN" sz="4800" b="1" dirty="0">
                <a:solidFill>
                  <a:srgbClr val="002060"/>
                </a:solidFill>
                <a:latin typeface="Calibri" panose="020F0502020204030204" pitchFamily="34" charset="0"/>
                <a:cs typeface="Calibri" panose="020F0502020204030204" pitchFamily="34" charset="0"/>
              </a:rPr>
              <a:t>Chia sẻ những trải nghiệm cá nhân về cảnh quan thiên nhiên ở địa phương</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46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371475" y="152400"/>
            <a:ext cx="11506200" cy="1038225"/>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1. Chia sẻ những trải nghiệm cá nhân về cảnh quan thiên nhiên ở địa phương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DF8F898-CE8C-B95E-3534-0AA38C70E72D}"/>
              </a:ext>
            </a:extLst>
          </p:cNvPr>
          <p:cNvPicPr>
            <a:picLocks noChangeAspect="1"/>
          </p:cNvPicPr>
          <p:nvPr/>
        </p:nvPicPr>
        <p:blipFill>
          <a:blip r:embed="rId2"/>
          <a:stretch>
            <a:fillRect/>
          </a:stretch>
        </p:blipFill>
        <p:spPr>
          <a:xfrm>
            <a:off x="1804987" y="2319337"/>
            <a:ext cx="8253413" cy="2391176"/>
          </a:xfrm>
          <a:prstGeom prst="rect">
            <a:avLst/>
          </a:prstGeom>
        </p:spPr>
      </p:pic>
    </p:spTree>
    <p:extLst>
      <p:ext uri="{BB962C8B-B14F-4D97-AF65-F5344CB8AC3E}">
        <p14:creationId xmlns:p14="http://schemas.microsoft.com/office/powerpoint/2010/main" val="408205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752828" y="626938"/>
            <a:ext cx="10496197" cy="3416320"/>
          </a:xfrm>
          <a:prstGeom prst="rect">
            <a:avLst/>
          </a:prstGeom>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 Mỗi thành viên của nhóm sẽ nhận một tấm thẻ, bìa ghi lại thông tin về một cảnh quan thiên nhiên mà mình biết.</a:t>
            </a:r>
          </a:p>
          <a:p>
            <a:pPr lvl="0" algn="just"/>
            <a:r>
              <a:rPr lang="vi-VN" sz="3600" dirty="0">
                <a:solidFill>
                  <a:srgbClr val="002060"/>
                </a:solidFill>
                <a:latin typeface="Calibri" panose="020F0502020204030204" pitchFamily="34" charset="0"/>
                <a:cs typeface="Calibri" panose="020F0502020204030204" pitchFamily="34" charset="0"/>
              </a:rPr>
              <a:t>+ Tên cảnh quan</a:t>
            </a:r>
          </a:p>
          <a:p>
            <a:pPr lvl="0" algn="just"/>
            <a:r>
              <a:rPr lang="vi-VN" sz="3600" dirty="0">
                <a:solidFill>
                  <a:srgbClr val="002060"/>
                </a:solidFill>
                <a:latin typeface="Calibri" panose="020F0502020204030204" pitchFamily="34" charset="0"/>
                <a:cs typeface="Calibri" panose="020F0502020204030204" pitchFamily="34" charset="0"/>
              </a:rPr>
              <a:t>+ Dạng cảnh quan</a:t>
            </a:r>
          </a:p>
          <a:p>
            <a:pPr lvl="0" algn="just"/>
            <a:r>
              <a:rPr lang="vi-VN" sz="3600" dirty="0">
                <a:solidFill>
                  <a:srgbClr val="002060"/>
                </a:solidFill>
                <a:latin typeface="Calibri" panose="020F0502020204030204" pitchFamily="34" charset="0"/>
                <a:cs typeface="Calibri" panose="020F0502020204030204" pitchFamily="34" charset="0"/>
              </a:rPr>
              <a:t>+ Những trải nghiệm thực tế về cảnh quan.</a:t>
            </a:r>
          </a:p>
        </p:txBody>
      </p:sp>
      <p:pic>
        <p:nvPicPr>
          <p:cNvPr id="5" name="Picture 4" descr="A group of children sitting at a table&#10;&#10;Description automatically generated">
            <a:extLst>
              <a:ext uri="{FF2B5EF4-FFF2-40B4-BE49-F238E27FC236}">
                <a16:creationId xmlns:a16="http://schemas.microsoft.com/office/drawing/2014/main" id="{CCCC6339-7E8A-4970-873B-F4504D9C6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050" y="3609587"/>
            <a:ext cx="4200172" cy="2843719"/>
          </a:xfrm>
          <a:prstGeom prst="rect">
            <a:avLst/>
          </a:prstGeom>
        </p:spPr>
      </p:pic>
    </p:spTree>
    <p:extLst>
      <p:ext uri="{BB962C8B-B14F-4D97-AF65-F5344CB8AC3E}">
        <p14:creationId xmlns:p14="http://schemas.microsoft.com/office/powerpoint/2010/main" val="6747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C8CD59-DF22-2AD8-7AB2-864781D3DE87}"/>
              </a:ext>
            </a:extLst>
          </p:cNvPr>
          <p:cNvSpPr txBox="1"/>
          <p:nvPr/>
        </p:nvSpPr>
        <p:spPr>
          <a:xfrm>
            <a:off x="742950" y="600075"/>
            <a:ext cx="6210300" cy="5693866"/>
          </a:xfrm>
          <a:prstGeom prst="rect">
            <a:avLst/>
          </a:prstGeom>
          <a:noFill/>
        </p:spPr>
        <p:txBody>
          <a:bodyPr wrap="square" rtlCol="0">
            <a:spAutoFit/>
          </a:bodyPr>
          <a:lstStyle/>
          <a:p>
            <a:pPr algn="just"/>
            <a:r>
              <a:rPr lang="nl-NL" sz="2800" dirty="0">
                <a:solidFill>
                  <a:srgbClr val="000000"/>
                </a:solidFill>
                <a:effectLst/>
                <a:ea typeface="Times New Roman" panose="02020603050405020304" pitchFamily="18" charset="0"/>
              </a:rPr>
              <a:t>VD: Cảnh</a:t>
            </a:r>
            <a:r>
              <a:rPr lang="nl-NL" sz="2800" dirty="0">
                <a:solidFill>
                  <a:srgbClr val="212529"/>
                </a:solidFill>
                <a:effectLst/>
                <a:ea typeface="Times New Roman" panose="02020603050405020304" pitchFamily="18" charset="0"/>
              </a:rPr>
              <a:t> quan của vịnh Hạ Long mang vẻ đẹp kỳ ảo như trong những câu chuyện cổ tích. Những hòn đảo nhỏ đan xen nhau với hình thù độc đáo tạo nên cảnh tượng hùng vĩ, đẹp mắt. Các bạn có thể mường tượng ra hình ảnh đôi gà quay đầu vào nhau khi tham quan hòn Trống Mái. Hay các bạn cũng có thể thấy hình một con Rùa khổng lồ giữa làn nước trong xanh khi quan sát hòn Rùa…Tất cả làm nên vẻ huyền bí và ấn tượng cho </a:t>
            </a:r>
            <a:r>
              <a:rPr lang="nl-NL" sz="2800" b="1" dirty="0">
                <a:solidFill>
                  <a:srgbClr val="212529"/>
                </a:solidFill>
                <a:effectLst/>
                <a:ea typeface="Times New Roman" panose="02020603050405020304" pitchFamily="18" charset="0"/>
              </a:rPr>
              <a:t>cảnh quan siêu đẹp của vịnh Hạ Long.</a:t>
            </a:r>
            <a:endParaRPr lang="en-US" sz="28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id="{54E72FED-2F5B-E880-48FA-459296ED0821}"/>
              </a:ext>
            </a:extLst>
          </p:cNvPr>
          <p:cNvPicPr>
            <a:picLocks noChangeAspect="1"/>
          </p:cNvPicPr>
          <p:nvPr/>
        </p:nvPicPr>
        <p:blipFill>
          <a:blip r:embed="rId2"/>
          <a:stretch>
            <a:fillRect/>
          </a:stretch>
        </p:blipFill>
        <p:spPr>
          <a:xfrm rot="456330">
            <a:off x="7210425" y="715164"/>
            <a:ext cx="4162424" cy="2770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A393E0C-511D-C823-1B6A-B5DE05526FAD}"/>
              </a:ext>
            </a:extLst>
          </p:cNvPr>
          <p:cNvPicPr>
            <a:picLocks noChangeAspect="1"/>
          </p:cNvPicPr>
          <p:nvPr/>
        </p:nvPicPr>
        <p:blipFill>
          <a:blip r:embed="rId3"/>
          <a:stretch>
            <a:fillRect/>
          </a:stretch>
        </p:blipFill>
        <p:spPr>
          <a:xfrm rot="21369929">
            <a:off x="7229475" y="3705605"/>
            <a:ext cx="3997929" cy="2666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59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516438"/>
            <a:ext cx="9218930" cy="2349579"/>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Bình</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chọn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ba</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cảnh</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quan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thiên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nhiên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tiêu</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biểu</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của</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nhóm</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để</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xây</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dựng</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Hành</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trình</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trải</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nghiệm</a:t>
            </a:r>
            <a:endParaRPr kumimoji="0" lang="vi-VN" sz="4400" b="0"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1945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608</Words>
  <Application>Microsoft Office PowerPoint</Application>
  <PresentationFormat>Widescreen</PresentationFormat>
  <Paragraphs>55</Paragraphs>
  <Slides>32</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等线</vt:lpstr>
      <vt:lpstr>#9Slide03 IcielPanton Black</vt:lpstr>
      <vt:lpstr>#9Slide07 SVNZiclets</vt:lpstr>
      <vt:lpstr>Arial</vt:lpstr>
      <vt:lpstr>Calibri</vt:lpstr>
      <vt:lpstr>Calibri Light</vt:lpstr>
      <vt:lpstr>Cambria</vt:lpstr>
      <vt:lpstr>Georgia</vt:lpstr>
      <vt:lpstr>Helvetica</vt:lpstr>
      <vt:lpstr>Times New Roman</vt:lpstr>
      <vt:lpstr>1_Office Theme</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2024-02-08T03:08:35Z</dcterms:created>
  <dcterms:modified xsi:type="dcterms:W3CDTF">2024-02-08T03:57:54Z</dcterms:modified>
</cp:coreProperties>
</file>