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51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1/30/2026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9443" y="1586948"/>
            <a:ext cx="10033621" cy="2262781"/>
          </a:xfrm>
        </p:spPr>
        <p:txBody>
          <a:bodyPr>
            <a:noAutofit/>
          </a:bodyPr>
          <a:lstStyle/>
          <a:p>
            <a:pPr algn="ctr"/>
            <a:r>
              <a:rPr lang="en-US" b="1" dirty="0" err="1" smtClean="0">
                <a:solidFill>
                  <a:srgbClr val="FF0000"/>
                </a:solidFill>
                <a:latin typeface="Times New Roman" panose="02020603050405020304" pitchFamily="18" charset="0"/>
                <a:cs typeface="Times New Roman" panose="02020603050405020304" pitchFamily="18" charset="0"/>
              </a:rPr>
              <a:t>Bài</a:t>
            </a:r>
            <a:r>
              <a:rPr lang="en-US" b="1" dirty="0" smtClean="0">
                <a:solidFill>
                  <a:srgbClr val="FF0000"/>
                </a:solidFill>
                <a:latin typeface="Times New Roman" panose="02020603050405020304" pitchFamily="18" charset="0"/>
                <a:cs typeface="Times New Roman" panose="02020603050405020304" pitchFamily="18" charset="0"/>
              </a:rPr>
              <a:t> 6: An </a:t>
            </a:r>
            <a:r>
              <a:rPr lang="en-US" b="1" dirty="0" err="1" smtClean="0">
                <a:solidFill>
                  <a:srgbClr val="FF0000"/>
                </a:solidFill>
                <a:latin typeface="Times New Roman" panose="02020603050405020304" pitchFamily="18" charset="0"/>
                <a:cs typeface="Times New Roman" panose="02020603050405020304" pitchFamily="18" charset="0"/>
              </a:rPr>
              <a:t>toàn</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với</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môi</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trường</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công</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nghệ</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trong</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gia</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đình</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Tiết</a:t>
            </a:r>
            <a:r>
              <a:rPr lang="en-US" b="1" dirty="0" smtClean="0">
                <a:solidFill>
                  <a:srgbClr val="FF0000"/>
                </a:solidFill>
                <a:latin typeface="Times New Roman" panose="02020603050405020304" pitchFamily="18" charset="0"/>
                <a:cs typeface="Times New Roman" panose="02020603050405020304" pitchFamily="18" charset="0"/>
              </a:rPr>
              <a:t> 2)</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4651513" y="1233005"/>
            <a:ext cx="3299791" cy="707886"/>
          </a:xfrm>
          <a:prstGeom prst="rect">
            <a:avLst/>
          </a:prstGeom>
          <a:noFill/>
        </p:spPr>
        <p:txBody>
          <a:bodyPr wrap="square" rtlCol="0">
            <a:spAutoFit/>
          </a:bodyPr>
          <a:lstStyle/>
          <a:p>
            <a:r>
              <a:rPr lang="en-US" sz="4000" b="1" dirty="0" err="1" smtClean="0">
                <a:latin typeface="Times New Roman" panose="02020603050405020304" pitchFamily="18" charset="0"/>
                <a:cs typeface="Times New Roman" panose="02020603050405020304" pitchFamily="18" charset="0"/>
              </a:rPr>
              <a:t>Công</a:t>
            </a:r>
            <a:r>
              <a:rPr lang="en-US" sz="4000" b="1" dirty="0" smtClean="0">
                <a:latin typeface="Times New Roman" panose="02020603050405020304" pitchFamily="18" charset="0"/>
                <a:cs typeface="Times New Roman" panose="02020603050405020304" pitchFamily="18" charset="0"/>
              </a:rPr>
              <a:t> </a:t>
            </a:r>
            <a:r>
              <a:rPr lang="en-US" sz="4000" b="1" err="1" smtClean="0">
                <a:latin typeface="Times New Roman" panose="02020603050405020304" pitchFamily="18" charset="0"/>
                <a:cs typeface="Times New Roman" panose="02020603050405020304" pitchFamily="18" charset="0"/>
              </a:rPr>
              <a:t>nghệ</a:t>
            </a:r>
            <a:r>
              <a:rPr lang="en-US" sz="4000" b="1" smtClean="0">
                <a:latin typeface="Times New Roman" panose="02020603050405020304" pitchFamily="18" charset="0"/>
                <a:cs typeface="Times New Roman" panose="02020603050405020304" pitchFamily="18" charset="0"/>
              </a:rPr>
              <a:t> </a:t>
            </a:r>
            <a:endParaRPr lang="en-US" sz="4000" b="1" dirty="0">
              <a:latin typeface="Times New Roman" panose="02020603050405020304" pitchFamily="18" charset="0"/>
              <a:cs typeface="Times New Roman" panose="02020603050405020304" pitchFamily="18" charset="0"/>
            </a:endParaRP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603776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4786" y="-104760"/>
            <a:ext cx="4152431" cy="1280890"/>
          </a:xfrm>
        </p:spPr>
        <p:txBody>
          <a:bodyPr>
            <a:normAutofit/>
          </a:bodyPr>
          <a:lstStyle/>
          <a:p>
            <a:r>
              <a:rPr lang="en-US" sz="6000" b="1" dirty="0" err="1" smtClean="0">
                <a:solidFill>
                  <a:srgbClr val="FF0000"/>
                </a:solidFill>
                <a:latin typeface="Times New Roman" panose="02020603050405020304" pitchFamily="18" charset="0"/>
                <a:cs typeface="Times New Roman" panose="02020603050405020304" pitchFamily="18" charset="0"/>
              </a:rPr>
              <a:t>Luyện</a:t>
            </a:r>
            <a:r>
              <a:rPr lang="en-US" sz="6000" b="1" dirty="0" smtClean="0">
                <a:solidFill>
                  <a:srgbClr val="FF0000"/>
                </a:solidFill>
                <a:latin typeface="Times New Roman" panose="02020603050405020304" pitchFamily="18" charset="0"/>
                <a:cs typeface="Times New Roman" panose="02020603050405020304" pitchFamily="18" charset="0"/>
              </a:rPr>
              <a:t> </a:t>
            </a:r>
            <a:r>
              <a:rPr lang="en-US" sz="6000" b="1" dirty="0" err="1" smtClean="0">
                <a:solidFill>
                  <a:srgbClr val="FF0000"/>
                </a:solidFill>
                <a:latin typeface="Times New Roman" panose="02020603050405020304" pitchFamily="18" charset="0"/>
                <a:cs typeface="Times New Roman" panose="02020603050405020304" pitchFamily="18" charset="0"/>
              </a:rPr>
              <a:t>tập</a:t>
            </a:r>
            <a:endParaRPr lang="en-US" sz="60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05030" y="947529"/>
            <a:ext cx="10486970" cy="1139687"/>
          </a:xfrm>
        </p:spPr>
        <p:txBody>
          <a:bodyPr>
            <a:noAutofit/>
          </a:bodyPr>
          <a:lstStyle/>
          <a:p>
            <a:pPr marL="0" indent="0">
              <a:buNone/>
            </a:pPr>
            <a:r>
              <a:rPr lang="en-US" sz="3600" b="1" dirty="0" smtClean="0">
                <a:solidFill>
                  <a:srgbClr val="002060"/>
                </a:solidFill>
                <a:latin typeface="Times New Roman" panose="02020603050405020304" pitchFamily="18" charset="0"/>
                <a:cs typeface="Times New Roman" panose="02020603050405020304" pitchFamily="18" charset="0"/>
              </a:rPr>
              <a:t>1. </a:t>
            </a:r>
            <a:r>
              <a:rPr lang="en-US" sz="3600" b="1" dirty="0" err="1" smtClean="0">
                <a:solidFill>
                  <a:srgbClr val="002060"/>
                </a:solidFill>
                <a:latin typeface="Times New Roman" panose="02020603050405020304" pitchFamily="18" charset="0"/>
                <a:cs typeface="Times New Roman" panose="02020603050405020304" pitchFamily="18" charset="0"/>
              </a:rPr>
              <a:t>Em</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hãy</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chọn</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các</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cách</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phòng</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tránh</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phù</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hợp</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với</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tình</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huống</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gây</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mất</a:t>
            </a:r>
            <a:r>
              <a:rPr lang="en-US" sz="3600" b="1" dirty="0" smtClean="0">
                <a:solidFill>
                  <a:srgbClr val="002060"/>
                </a:solidFill>
                <a:latin typeface="Times New Roman" panose="02020603050405020304" pitchFamily="18" charset="0"/>
                <a:cs typeface="Times New Roman" panose="02020603050405020304" pitchFamily="18" charset="0"/>
              </a:rPr>
              <a:t> an </a:t>
            </a:r>
            <a:r>
              <a:rPr lang="en-US" sz="3600" b="1" dirty="0" err="1" smtClean="0">
                <a:solidFill>
                  <a:srgbClr val="002060"/>
                </a:solidFill>
                <a:latin typeface="Times New Roman" panose="02020603050405020304" pitchFamily="18" charset="0"/>
                <a:cs typeface="Times New Roman" panose="02020603050405020304" pitchFamily="18" charset="0"/>
              </a:rPr>
              <a:t>toàn</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có</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trong</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bảng</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dưới</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đây</a:t>
            </a:r>
            <a:r>
              <a:rPr lang="en-US" sz="3600" b="1" dirty="0">
                <a:solidFill>
                  <a:srgbClr val="002060"/>
                </a:solidFill>
                <a:latin typeface="Times New Roman" panose="02020603050405020304" pitchFamily="18" charset="0"/>
                <a:cs typeface="Times New Roman" panose="02020603050405020304" pitchFamily="18" charset="0"/>
              </a:rPr>
              <a:t>.</a:t>
            </a:r>
          </a:p>
        </p:txBody>
      </p:sp>
      <p:pic>
        <p:nvPicPr>
          <p:cNvPr id="4" name="Picture 3"/>
          <p:cNvPicPr>
            <a:picLocks noChangeAspect="1"/>
          </p:cNvPicPr>
          <p:nvPr/>
        </p:nvPicPr>
        <p:blipFill>
          <a:blip r:embed="rId2"/>
          <a:stretch>
            <a:fillRect/>
          </a:stretch>
        </p:blipFill>
        <p:spPr>
          <a:xfrm>
            <a:off x="3253894" y="2228419"/>
            <a:ext cx="5929862" cy="4562317"/>
          </a:xfrm>
          <a:prstGeom prst="rect">
            <a:avLst/>
          </a:prstGeom>
        </p:spPr>
      </p:pic>
    </p:spTree>
    <p:extLst>
      <p:ext uri="{BB962C8B-B14F-4D97-AF65-F5344CB8AC3E}">
        <p14:creationId xmlns:p14="http://schemas.microsoft.com/office/powerpoint/2010/main" val="2030954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572509" y="0"/>
            <a:ext cx="10486970" cy="1139687"/>
          </a:xfrm>
        </p:spPr>
        <p:txBody>
          <a:bodyPr>
            <a:noAutofit/>
          </a:bodyPr>
          <a:lstStyle/>
          <a:p>
            <a:pPr marL="0" indent="0">
              <a:buNone/>
            </a:pPr>
            <a:r>
              <a:rPr lang="en-US" sz="2800" b="1" dirty="0" smtClean="0">
                <a:solidFill>
                  <a:srgbClr val="002060"/>
                </a:solidFill>
                <a:latin typeface="Times New Roman" panose="02020603050405020304" pitchFamily="18" charset="0"/>
                <a:cs typeface="Times New Roman" panose="02020603050405020304" pitchFamily="18" charset="0"/>
              </a:rPr>
              <a:t>1. </a:t>
            </a:r>
            <a:r>
              <a:rPr lang="en-US" sz="2800" b="1" dirty="0" err="1" smtClean="0">
                <a:solidFill>
                  <a:srgbClr val="002060"/>
                </a:solidFill>
                <a:latin typeface="Times New Roman" panose="02020603050405020304" pitchFamily="18" charset="0"/>
                <a:cs typeface="Times New Roman" panose="02020603050405020304" pitchFamily="18" charset="0"/>
              </a:rPr>
              <a:t>Em</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hãy</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chọn</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các</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cách</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phòng</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tránh</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phù</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hợp</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với</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tình</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huống</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gây</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mất</a:t>
            </a:r>
            <a:r>
              <a:rPr lang="en-US" sz="2800" b="1" dirty="0" smtClean="0">
                <a:solidFill>
                  <a:srgbClr val="002060"/>
                </a:solidFill>
                <a:latin typeface="Times New Roman" panose="02020603050405020304" pitchFamily="18" charset="0"/>
                <a:cs typeface="Times New Roman" panose="02020603050405020304" pitchFamily="18" charset="0"/>
              </a:rPr>
              <a:t> an </a:t>
            </a:r>
            <a:r>
              <a:rPr lang="en-US" sz="2800" b="1" dirty="0" err="1" smtClean="0">
                <a:solidFill>
                  <a:srgbClr val="002060"/>
                </a:solidFill>
                <a:latin typeface="Times New Roman" panose="02020603050405020304" pitchFamily="18" charset="0"/>
                <a:cs typeface="Times New Roman" panose="02020603050405020304" pitchFamily="18" charset="0"/>
              </a:rPr>
              <a:t>toàn</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có</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trong</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bảng</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dưới</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đây</a:t>
            </a:r>
            <a:r>
              <a:rPr lang="en-US" sz="2800" b="1" dirty="0">
                <a:solidFill>
                  <a:srgbClr val="002060"/>
                </a:solidFill>
                <a:latin typeface="Times New Roman" panose="02020603050405020304" pitchFamily="18" charset="0"/>
                <a:cs typeface="Times New Roman" panose="02020603050405020304" pitchFamily="18" charset="0"/>
              </a:rPr>
              <a:t>.</a:t>
            </a:r>
          </a:p>
        </p:txBody>
      </p:sp>
      <p:pic>
        <p:nvPicPr>
          <p:cNvPr id="9" name="Picture 8"/>
          <p:cNvPicPr>
            <a:picLocks noChangeAspect="1"/>
          </p:cNvPicPr>
          <p:nvPr/>
        </p:nvPicPr>
        <p:blipFill>
          <a:blip r:embed="rId2"/>
          <a:stretch>
            <a:fillRect/>
          </a:stretch>
        </p:blipFill>
        <p:spPr>
          <a:xfrm>
            <a:off x="2173357" y="874592"/>
            <a:ext cx="8974661" cy="5844260"/>
          </a:xfrm>
          <a:prstGeom prst="rect">
            <a:avLst/>
          </a:prstGeom>
        </p:spPr>
      </p:pic>
      <p:sp>
        <p:nvSpPr>
          <p:cNvPr id="10" name="TextBox 9"/>
          <p:cNvSpPr txBox="1"/>
          <p:nvPr/>
        </p:nvSpPr>
        <p:spPr>
          <a:xfrm>
            <a:off x="10058401" y="2014279"/>
            <a:ext cx="591848" cy="646331"/>
          </a:xfrm>
          <a:prstGeom prst="rect">
            <a:avLst/>
          </a:prstGeom>
          <a:noFill/>
        </p:spPr>
        <p:txBody>
          <a:bodyPr wrap="square" rtlCol="0">
            <a:spAutoFit/>
          </a:bodyPr>
          <a:lstStyle/>
          <a:p>
            <a:r>
              <a:rPr lang="en-US" sz="3600" b="1" dirty="0" smtClean="0">
                <a:solidFill>
                  <a:srgbClr val="FF0000"/>
                </a:solidFill>
                <a:latin typeface="Times New Roman" panose="02020603050405020304" pitchFamily="18" charset="0"/>
                <a:cs typeface="Times New Roman" panose="02020603050405020304" pitchFamily="18" charset="0"/>
              </a:rPr>
              <a:t>X</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10058401" y="2845642"/>
            <a:ext cx="591848" cy="646331"/>
          </a:xfrm>
          <a:prstGeom prst="rect">
            <a:avLst/>
          </a:prstGeom>
          <a:noFill/>
        </p:spPr>
        <p:txBody>
          <a:bodyPr wrap="square" rtlCol="0">
            <a:spAutoFit/>
          </a:bodyPr>
          <a:lstStyle/>
          <a:p>
            <a:r>
              <a:rPr lang="en-US" sz="3600" b="1" dirty="0" smtClean="0">
                <a:solidFill>
                  <a:srgbClr val="FF0000"/>
                </a:solidFill>
                <a:latin typeface="Times New Roman" panose="02020603050405020304" pitchFamily="18" charset="0"/>
                <a:cs typeface="Times New Roman" panose="02020603050405020304" pitchFamily="18" charset="0"/>
              </a:rPr>
              <a:t>X</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10058401" y="3720234"/>
            <a:ext cx="591848" cy="646331"/>
          </a:xfrm>
          <a:prstGeom prst="rect">
            <a:avLst/>
          </a:prstGeom>
          <a:noFill/>
        </p:spPr>
        <p:txBody>
          <a:bodyPr wrap="square" rtlCol="0">
            <a:spAutoFit/>
          </a:bodyPr>
          <a:lstStyle/>
          <a:p>
            <a:r>
              <a:rPr lang="en-US" sz="3600" b="1" dirty="0" smtClean="0">
                <a:solidFill>
                  <a:srgbClr val="FF0000"/>
                </a:solidFill>
                <a:latin typeface="Times New Roman" panose="02020603050405020304" pitchFamily="18" charset="0"/>
                <a:cs typeface="Times New Roman" panose="02020603050405020304" pitchFamily="18" charset="0"/>
              </a:rPr>
              <a:t>X</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10058401" y="4737601"/>
            <a:ext cx="591848" cy="646331"/>
          </a:xfrm>
          <a:prstGeom prst="rect">
            <a:avLst/>
          </a:prstGeom>
          <a:noFill/>
        </p:spPr>
        <p:txBody>
          <a:bodyPr wrap="square" rtlCol="0">
            <a:spAutoFit/>
          </a:bodyPr>
          <a:lstStyle/>
          <a:p>
            <a:r>
              <a:rPr lang="en-US" sz="3600" b="1" dirty="0" smtClean="0">
                <a:solidFill>
                  <a:srgbClr val="FF0000"/>
                </a:solidFill>
                <a:latin typeface="Times New Roman" panose="02020603050405020304" pitchFamily="18" charset="0"/>
                <a:cs typeface="Times New Roman" panose="02020603050405020304" pitchFamily="18" charset="0"/>
              </a:rPr>
              <a:t>X</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14" name="TextBox 13"/>
          <p:cNvSpPr txBox="1"/>
          <p:nvPr/>
        </p:nvSpPr>
        <p:spPr>
          <a:xfrm>
            <a:off x="10014146" y="6032765"/>
            <a:ext cx="591848" cy="646331"/>
          </a:xfrm>
          <a:prstGeom prst="rect">
            <a:avLst/>
          </a:prstGeom>
          <a:noFill/>
        </p:spPr>
        <p:txBody>
          <a:bodyPr wrap="square" rtlCol="0">
            <a:spAutoFit/>
          </a:bodyPr>
          <a:lstStyle/>
          <a:p>
            <a:r>
              <a:rPr lang="en-US" sz="3600" b="1" dirty="0" smtClean="0">
                <a:solidFill>
                  <a:srgbClr val="FF0000"/>
                </a:solidFill>
                <a:latin typeface="Times New Roman" panose="02020603050405020304" pitchFamily="18" charset="0"/>
                <a:cs typeface="Times New Roman" panose="02020603050405020304" pitchFamily="18" charset="0"/>
              </a:rPr>
              <a:t>X</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4827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randombar(horizont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barn(inVertical)">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down)">
                                      <p:cBhvr>
                                        <p:cTn id="2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766" y="266301"/>
            <a:ext cx="10257182" cy="1280890"/>
          </a:xfrm>
        </p:spPr>
        <p:txBody>
          <a:bodyPr>
            <a:normAutofit fontScale="90000"/>
          </a:bodyPr>
          <a:lstStyle/>
          <a:p>
            <a:pPr algn="just"/>
            <a:r>
              <a:rPr lang="en-US" b="1" dirty="0" smtClean="0">
                <a:solidFill>
                  <a:srgbClr val="FF0000"/>
                </a:solidFill>
                <a:latin typeface="Times New Roman" panose="02020603050405020304" pitchFamily="18" charset="0"/>
                <a:cs typeface="Times New Roman" panose="02020603050405020304" pitchFamily="18" charset="0"/>
              </a:rPr>
              <a:t>2. </a:t>
            </a:r>
            <a:r>
              <a:rPr lang="vi-VN" b="1" dirty="0" smtClean="0">
                <a:solidFill>
                  <a:srgbClr val="FF0000"/>
                </a:solidFill>
                <a:latin typeface="Times New Roman" panose="02020603050405020304" pitchFamily="18" charset="0"/>
                <a:cs typeface="Times New Roman" panose="02020603050405020304" pitchFamily="18" charset="0"/>
              </a:rPr>
              <a:t>Em </a:t>
            </a:r>
            <a:r>
              <a:rPr lang="vi-VN" b="1" dirty="0">
                <a:solidFill>
                  <a:srgbClr val="FF0000"/>
                </a:solidFill>
                <a:latin typeface="Times New Roman" panose="02020603050405020304" pitchFamily="18" charset="0"/>
                <a:cs typeface="Times New Roman" panose="02020603050405020304" pitchFamily="18" charset="0"/>
              </a:rPr>
              <a:t>hãy chọn những việc làm phù hợp có trong bảng dưới đây để giúp phòng tránh các tình huống mất an toàn khi sử dụng đồ dùng điện trong gia </a:t>
            </a:r>
            <a:r>
              <a:rPr lang="en-US" b="1" dirty="0" err="1" smtClean="0">
                <a:solidFill>
                  <a:srgbClr val="FF0000"/>
                </a:solidFill>
                <a:latin typeface="Times New Roman" panose="02020603050405020304" pitchFamily="18" charset="0"/>
                <a:cs typeface="Times New Roman" panose="02020603050405020304" pitchFamily="18" charset="0"/>
              </a:rPr>
              <a:t>đình</a:t>
            </a:r>
            <a:r>
              <a:rPr lang="en-US" b="1" dirty="0" smtClean="0">
                <a:solidFill>
                  <a:srgbClr val="FF0000"/>
                </a:solidFill>
                <a:latin typeface="Times New Roman" panose="02020603050405020304" pitchFamily="18" charset="0"/>
                <a:cs typeface="Times New Roman" panose="02020603050405020304" pitchFamily="18" charset="0"/>
              </a:rPr>
              <a:t>.</a:t>
            </a:r>
            <a:endParaRPr lang="en-US" b="1" dirty="0">
              <a:solidFill>
                <a:srgbClr val="FF0000"/>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2526018" y="1848433"/>
            <a:ext cx="7810677" cy="4981506"/>
          </a:xfrm>
          <a:prstGeom prst="rect">
            <a:avLst/>
          </a:prstGeom>
        </p:spPr>
      </p:pic>
    </p:spTree>
    <p:extLst>
      <p:ext uri="{BB962C8B-B14F-4D97-AF65-F5344CB8AC3E}">
        <p14:creationId xmlns:p14="http://schemas.microsoft.com/office/powerpoint/2010/main" val="1810607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766" y="266301"/>
            <a:ext cx="10257182" cy="1280890"/>
          </a:xfrm>
        </p:spPr>
        <p:txBody>
          <a:bodyPr>
            <a:normAutofit fontScale="90000"/>
          </a:bodyPr>
          <a:lstStyle/>
          <a:p>
            <a:pPr algn="just"/>
            <a:r>
              <a:rPr lang="en-US" b="1" dirty="0" smtClean="0">
                <a:solidFill>
                  <a:srgbClr val="0070C0"/>
                </a:solidFill>
                <a:latin typeface="Times New Roman" panose="02020603050405020304" pitchFamily="18" charset="0"/>
                <a:cs typeface="Times New Roman" panose="02020603050405020304" pitchFamily="18" charset="0"/>
              </a:rPr>
              <a:t>2. </a:t>
            </a:r>
            <a:r>
              <a:rPr lang="vi-VN" b="1" dirty="0" smtClean="0">
                <a:solidFill>
                  <a:srgbClr val="0070C0"/>
                </a:solidFill>
                <a:latin typeface="Times New Roman" panose="02020603050405020304" pitchFamily="18" charset="0"/>
                <a:cs typeface="Times New Roman" panose="02020603050405020304" pitchFamily="18" charset="0"/>
              </a:rPr>
              <a:t>Em </a:t>
            </a:r>
            <a:r>
              <a:rPr lang="vi-VN" b="1" dirty="0">
                <a:solidFill>
                  <a:srgbClr val="0070C0"/>
                </a:solidFill>
                <a:latin typeface="Times New Roman" panose="02020603050405020304" pitchFamily="18" charset="0"/>
                <a:cs typeface="Times New Roman" panose="02020603050405020304" pitchFamily="18" charset="0"/>
              </a:rPr>
              <a:t>hãy chọn những việc làm phù hợp có trong bảng dưới đây để giúp phòng tránh các tình huống mất an toàn khi sử dụng đồ dùng điện trong gia </a:t>
            </a:r>
            <a:r>
              <a:rPr lang="en-US" b="1" dirty="0" err="1" smtClean="0">
                <a:solidFill>
                  <a:srgbClr val="0070C0"/>
                </a:solidFill>
                <a:latin typeface="Times New Roman" panose="02020603050405020304" pitchFamily="18" charset="0"/>
                <a:cs typeface="Times New Roman" panose="02020603050405020304" pitchFamily="18" charset="0"/>
              </a:rPr>
              <a:t>đình</a:t>
            </a:r>
            <a:r>
              <a:rPr lang="en-US" b="1" dirty="0" smtClean="0">
                <a:solidFill>
                  <a:srgbClr val="0070C0"/>
                </a:solidFill>
                <a:latin typeface="Times New Roman" panose="02020603050405020304" pitchFamily="18" charset="0"/>
                <a:cs typeface="Times New Roman" panose="02020603050405020304" pitchFamily="18" charset="0"/>
              </a:rPr>
              <a:t>.</a:t>
            </a:r>
            <a:endParaRPr lang="en-US" b="1" dirty="0">
              <a:solidFill>
                <a:srgbClr val="0070C0"/>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2526018" y="1848433"/>
            <a:ext cx="7810677" cy="4981506"/>
          </a:xfrm>
          <a:prstGeom prst="rect">
            <a:avLst/>
          </a:prstGeom>
        </p:spPr>
      </p:pic>
      <p:sp>
        <p:nvSpPr>
          <p:cNvPr id="5" name="TextBox 4"/>
          <p:cNvSpPr txBox="1"/>
          <p:nvPr/>
        </p:nvSpPr>
        <p:spPr>
          <a:xfrm>
            <a:off x="9263271" y="3074453"/>
            <a:ext cx="591848"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X</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9263271" y="3862957"/>
            <a:ext cx="591848"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X</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9285277" y="4651461"/>
            <a:ext cx="591848"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X</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9294031" y="5346448"/>
            <a:ext cx="591848"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X</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9302785" y="6088193"/>
            <a:ext cx="591848"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X</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8151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ircle(in)">
                                      <p:cBhvr>
                                        <p:cTn id="2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2296" y="955414"/>
            <a:ext cx="10389704" cy="1280890"/>
          </a:xfrm>
        </p:spPr>
        <p:txBody>
          <a:bodyPr>
            <a:normAutofit/>
          </a:bodyPr>
          <a:lstStyle/>
          <a:p>
            <a:r>
              <a:rPr lang="en-US" b="1" dirty="0" err="1">
                <a:solidFill>
                  <a:srgbClr val="002060"/>
                </a:solidFill>
                <a:latin typeface="Times New Roman" panose="02020603050405020304" pitchFamily="18" charset="0"/>
                <a:cs typeface="Times New Roman" panose="02020603050405020304" pitchFamily="18" charset="0"/>
              </a:rPr>
              <a:t>Chúng</a:t>
            </a:r>
            <a:r>
              <a:rPr lang="en-US" b="1" dirty="0">
                <a:solidFill>
                  <a:srgbClr val="002060"/>
                </a:solidFill>
                <a:latin typeface="Times New Roman" panose="02020603050405020304" pitchFamily="18" charset="0"/>
                <a:cs typeface="Times New Roman" panose="02020603050405020304" pitchFamily="18" charset="0"/>
              </a:rPr>
              <a:t> ta </a:t>
            </a:r>
            <a:r>
              <a:rPr lang="en-US" b="1" dirty="0" err="1">
                <a:solidFill>
                  <a:srgbClr val="002060"/>
                </a:solidFill>
                <a:latin typeface="Times New Roman" panose="02020603050405020304" pitchFamily="18" charset="0"/>
                <a:cs typeface="Times New Roman" panose="02020603050405020304" pitchFamily="18" charset="0"/>
              </a:rPr>
              <a:t>cần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làm</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gì</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với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đồ</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dùng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điện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trong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gia</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đình</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khi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ra</a:t>
            </a:r>
            <a:r>
              <a:rPr lang="en-US" b="1" dirty="0">
                <a:solidFill>
                  <a:srgbClr val="002060"/>
                </a:solidFill>
                <a:latin typeface="Times New Roman" panose="02020603050405020304" pitchFamily="18" charset="0"/>
                <a:cs typeface="Times New Roman" panose="02020603050405020304" pitchFamily="18" charset="0"/>
              </a:rPr>
              <a:t> </a:t>
            </a:r>
            <a:r>
              <a:rPr lang="en-US" b="1" dirty="0" err="1" smtClean="0">
                <a:solidFill>
                  <a:srgbClr val="002060"/>
                </a:solidFill>
                <a:latin typeface="Times New Roman" panose="02020603050405020304" pitchFamily="18" charset="0"/>
                <a:cs typeface="Times New Roman" panose="02020603050405020304" pitchFamily="18" charset="0"/>
              </a:rPr>
              <a:t>khỏi</a:t>
            </a:r>
            <a:r>
              <a:rPr lang="en-US" b="1" dirty="0" smtClean="0">
                <a:solidFill>
                  <a:srgbClr val="002060"/>
                </a:solidFill>
                <a:latin typeface="Times New Roman" panose="02020603050405020304" pitchFamily="18" charset="0"/>
                <a:cs typeface="Times New Roman" panose="02020603050405020304" pitchFamily="18" charset="0"/>
              </a:rPr>
              <a:t> </a:t>
            </a:r>
            <a:r>
              <a:rPr lang="en-US" b="1" dirty="0" err="1" smtClean="0">
                <a:solidFill>
                  <a:srgbClr val="002060"/>
                </a:solidFill>
                <a:latin typeface="Times New Roman" panose="02020603050405020304" pitchFamily="18" charset="0"/>
                <a:cs typeface="Times New Roman" panose="02020603050405020304" pitchFamily="18" charset="0"/>
              </a:rPr>
              <a:t>nhà</a:t>
            </a:r>
            <a:r>
              <a:rPr lang="en-US" b="1" dirty="0">
                <a:solidFill>
                  <a:srgbClr val="002060"/>
                </a:solidFill>
                <a:latin typeface="Times New Roman" panose="02020603050405020304" pitchFamily="18" charset="0"/>
                <a:cs typeface="Times New Roman" panose="02020603050405020304" pitchFamily="18" charset="0"/>
              </a:rPr>
              <a:t>?</a:t>
            </a:r>
          </a:p>
        </p:txBody>
      </p:sp>
      <p:sp>
        <p:nvSpPr>
          <p:cNvPr id="4" name="TextBox 3"/>
          <p:cNvSpPr txBox="1"/>
          <p:nvPr/>
        </p:nvSpPr>
        <p:spPr>
          <a:xfrm>
            <a:off x="1930316" y="304800"/>
            <a:ext cx="2584174" cy="707886"/>
          </a:xfrm>
          <a:prstGeom prst="rect">
            <a:avLst/>
          </a:prstGeom>
          <a:noFill/>
        </p:spPr>
        <p:txBody>
          <a:bodyPr wrap="square" rtlCol="0">
            <a:spAutoFit/>
          </a:bodyPr>
          <a:lstStyle/>
          <a:p>
            <a:r>
              <a:rPr lang="en-US" sz="4000" b="1" dirty="0" err="1" smtClean="0">
                <a:solidFill>
                  <a:srgbClr val="FF0000"/>
                </a:solidFill>
                <a:latin typeface="Times New Roman" panose="02020603050405020304" pitchFamily="18" charset="0"/>
                <a:cs typeface="Times New Roman" panose="02020603050405020304" pitchFamily="18" charset="0"/>
              </a:rPr>
              <a:t>Vận</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dụng</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1338470" y="2413338"/>
            <a:ext cx="10668000" cy="2862322"/>
          </a:xfrm>
          <a:prstGeom prst="rect">
            <a:avLst/>
          </a:prstGeom>
        </p:spPr>
        <p:txBody>
          <a:bodyPr wrap="square">
            <a:spAutoFit/>
          </a:bodyPr>
          <a:lstStyle/>
          <a:p>
            <a:pPr algn="just"/>
            <a:r>
              <a:rPr lang="vi-VN" sz="3600" b="1" dirty="0">
                <a:solidFill>
                  <a:srgbClr val="00B050"/>
                </a:solidFill>
                <a:latin typeface="Times New Roman" panose="02020603050405020304" pitchFamily="18" charset="0"/>
                <a:cs typeface="Times New Roman" panose="02020603050405020304" pitchFamily="18" charset="0"/>
              </a:rPr>
              <a:t>Những công việc cần làm đối với đồ dùng điện khi ra khỏi nhà là</a:t>
            </a:r>
            <a:r>
              <a:rPr lang="vi-VN" sz="3600" b="1" dirty="0" smtClean="0">
                <a:solidFill>
                  <a:srgbClr val="00B050"/>
                </a:solidFill>
                <a:latin typeface="Times New Roman" panose="02020603050405020304" pitchFamily="18" charset="0"/>
                <a:cs typeface="Times New Roman" panose="02020603050405020304" pitchFamily="18" charset="0"/>
              </a:rPr>
              <a:t>:</a:t>
            </a:r>
            <a:endParaRPr lang="en-US" sz="3600" b="1" dirty="0" smtClean="0">
              <a:solidFill>
                <a:srgbClr val="00B050"/>
              </a:solidFill>
              <a:latin typeface="Times New Roman" panose="02020603050405020304" pitchFamily="18" charset="0"/>
              <a:cs typeface="Times New Roman" panose="02020603050405020304" pitchFamily="18" charset="0"/>
            </a:endParaRPr>
          </a:p>
          <a:p>
            <a:pPr marL="571500" indent="-571500" algn="just">
              <a:buFontTx/>
              <a:buChar char="-"/>
            </a:pPr>
            <a:r>
              <a:rPr lang="vi-VN" sz="3600" b="1" dirty="0" smtClean="0">
                <a:solidFill>
                  <a:srgbClr val="00B050"/>
                </a:solidFill>
                <a:latin typeface="Times New Roman" panose="02020603050405020304" pitchFamily="18" charset="0"/>
                <a:cs typeface="Times New Roman" panose="02020603050405020304" pitchFamily="18" charset="0"/>
              </a:rPr>
              <a:t>Tắt </a:t>
            </a:r>
            <a:r>
              <a:rPr lang="vi-VN" sz="3600" b="1" dirty="0">
                <a:solidFill>
                  <a:srgbClr val="00B050"/>
                </a:solidFill>
                <a:latin typeface="Times New Roman" panose="02020603050405020304" pitchFamily="18" charset="0"/>
                <a:cs typeface="Times New Roman" panose="02020603050405020304" pitchFamily="18" charset="0"/>
              </a:rPr>
              <a:t>các thiết bị điện khi không sử </a:t>
            </a:r>
            <a:r>
              <a:rPr lang="vi-VN" sz="3600" b="1" dirty="0" smtClean="0">
                <a:solidFill>
                  <a:srgbClr val="00B050"/>
                </a:solidFill>
                <a:latin typeface="Times New Roman" panose="02020603050405020304" pitchFamily="18" charset="0"/>
                <a:cs typeface="Times New Roman" panose="02020603050405020304" pitchFamily="18" charset="0"/>
              </a:rPr>
              <a:t>dụng</a:t>
            </a:r>
            <a:r>
              <a:rPr lang="en-US" sz="3600" b="1" dirty="0" smtClean="0">
                <a:solidFill>
                  <a:srgbClr val="00B050"/>
                </a:solidFill>
                <a:latin typeface="Times New Roman" panose="02020603050405020304" pitchFamily="18" charset="0"/>
                <a:cs typeface="Times New Roman" panose="02020603050405020304" pitchFamily="18" charset="0"/>
              </a:rPr>
              <a:t>.</a:t>
            </a:r>
          </a:p>
          <a:p>
            <a:pPr marL="571500" indent="-571500" algn="just">
              <a:buFontTx/>
              <a:buChar char="-"/>
            </a:pPr>
            <a:r>
              <a:rPr lang="vi-VN" sz="3600" b="1" dirty="0" smtClean="0">
                <a:solidFill>
                  <a:srgbClr val="00B050"/>
                </a:solidFill>
                <a:latin typeface="Times New Roman" panose="02020603050405020304" pitchFamily="18" charset="0"/>
                <a:cs typeface="Times New Roman" panose="02020603050405020304" pitchFamily="18" charset="0"/>
              </a:rPr>
              <a:t>Ngắt </a:t>
            </a:r>
            <a:r>
              <a:rPr lang="vi-VN" sz="3600" b="1" dirty="0">
                <a:solidFill>
                  <a:srgbClr val="00B050"/>
                </a:solidFill>
                <a:latin typeface="Times New Roman" panose="02020603050405020304" pitchFamily="18" charset="0"/>
                <a:cs typeface="Times New Roman" panose="02020603050405020304" pitchFamily="18" charset="0"/>
              </a:rPr>
              <a:t>cầu dao điện nếu thời tiết </a:t>
            </a:r>
            <a:r>
              <a:rPr lang="vi-VN" sz="3600" b="1" dirty="0" smtClean="0">
                <a:solidFill>
                  <a:srgbClr val="00B050"/>
                </a:solidFill>
                <a:latin typeface="Times New Roman" panose="02020603050405020304" pitchFamily="18" charset="0"/>
                <a:cs typeface="Times New Roman" panose="02020603050405020304" pitchFamily="18" charset="0"/>
              </a:rPr>
              <a:t>mưa</a:t>
            </a:r>
            <a:r>
              <a:rPr lang="en-US" sz="3600" b="1" dirty="0" smtClean="0">
                <a:solidFill>
                  <a:srgbClr val="00B050"/>
                </a:solidFill>
                <a:latin typeface="Times New Roman" panose="02020603050405020304" pitchFamily="18" charset="0"/>
                <a:cs typeface="Times New Roman" panose="02020603050405020304" pitchFamily="18" charset="0"/>
              </a:rPr>
              <a:t>.</a:t>
            </a:r>
          </a:p>
          <a:p>
            <a:pPr marL="571500" indent="-571500" algn="just">
              <a:buFontTx/>
              <a:buChar char="-"/>
            </a:pPr>
            <a:r>
              <a:rPr lang="vi-VN" sz="3600" b="1" dirty="0" smtClean="0">
                <a:solidFill>
                  <a:srgbClr val="00B050"/>
                </a:solidFill>
                <a:latin typeface="Times New Roman" panose="02020603050405020304" pitchFamily="18" charset="0"/>
                <a:cs typeface="Times New Roman" panose="02020603050405020304" pitchFamily="18" charset="0"/>
              </a:rPr>
              <a:t>Cất </a:t>
            </a:r>
            <a:r>
              <a:rPr lang="vi-VN" sz="3600" b="1" dirty="0">
                <a:solidFill>
                  <a:srgbClr val="00B050"/>
                </a:solidFill>
                <a:latin typeface="Times New Roman" panose="02020603050405020304" pitchFamily="18" charset="0"/>
                <a:cs typeface="Times New Roman" panose="02020603050405020304" pitchFamily="18" charset="0"/>
              </a:rPr>
              <a:t>dọn đồ dùng, thiết bị điện ngăn nắp, gọn </a:t>
            </a:r>
            <a:r>
              <a:rPr lang="en-US" sz="3600" b="1" dirty="0" err="1" smtClean="0">
                <a:solidFill>
                  <a:srgbClr val="00B050"/>
                </a:solidFill>
                <a:latin typeface="Times New Roman" panose="02020603050405020304" pitchFamily="18" charset="0"/>
                <a:cs typeface="Times New Roman" panose="02020603050405020304" pitchFamily="18" charset="0"/>
              </a:rPr>
              <a:t>gàng</a:t>
            </a:r>
            <a:r>
              <a:rPr lang="en-US" sz="3600" b="1" dirty="0" smtClean="0">
                <a:solidFill>
                  <a:srgbClr val="00B050"/>
                </a:solidFill>
                <a:latin typeface="Times New Roman" panose="02020603050405020304" pitchFamily="18" charset="0"/>
                <a:cs typeface="Times New Roman" panose="02020603050405020304" pitchFamily="18" charset="0"/>
              </a:rPr>
              <a:t>.</a:t>
            </a:r>
            <a:endParaRPr lang="en-US" sz="36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3667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randombar(horizont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0977" y="0"/>
            <a:ext cx="4258449" cy="1280890"/>
          </a:xfrm>
        </p:spPr>
        <p:txBody>
          <a:bodyPr>
            <a:normAutofit/>
          </a:bodyPr>
          <a:lstStyle/>
          <a:p>
            <a:r>
              <a:rPr lang="en-US" sz="5400" b="1" dirty="0" err="1" smtClean="0">
                <a:solidFill>
                  <a:srgbClr val="FF0000"/>
                </a:solidFill>
                <a:latin typeface="Times New Roman" panose="02020603050405020304" pitchFamily="18" charset="0"/>
                <a:cs typeface="Times New Roman" panose="02020603050405020304" pitchFamily="18" charset="0"/>
              </a:rPr>
              <a:t>Ghi</a:t>
            </a:r>
            <a:r>
              <a:rPr lang="en-US" sz="5400" b="1" dirty="0" smtClean="0">
                <a:solidFill>
                  <a:srgbClr val="FF0000"/>
                </a:solidFill>
                <a:latin typeface="Times New Roman" panose="02020603050405020304" pitchFamily="18" charset="0"/>
                <a:cs typeface="Times New Roman" panose="02020603050405020304" pitchFamily="18" charset="0"/>
              </a:rPr>
              <a:t> </a:t>
            </a:r>
            <a:r>
              <a:rPr lang="en-US" sz="5400" b="1" dirty="0" err="1" smtClean="0">
                <a:solidFill>
                  <a:srgbClr val="FF0000"/>
                </a:solidFill>
                <a:latin typeface="Times New Roman" panose="02020603050405020304" pitchFamily="18" charset="0"/>
                <a:cs typeface="Times New Roman" panose="02020603050405020304" pitchFamily="18" charset="0"/>
              </a:rPr>
              <a:t>nhớ</a:t>
            </a:r>
            <a:r>
              <a:rPr lang="en-US" sz="5400" b="1" dirty="0" smtClean="0">
                <a:solidFill>
                  <a:srgbClr val="FF0000"/>
                </a:solidFill>
                <a:latin typeface="Times New Roman" panose="02020603050405020304" pitchFamily="18" charset="0"/>
                <a:cs typeface="Times New Roman" panose="02020603050405020304" pitchFamily="18" charset="0"/>
              </a:rPr>
              <a:t>:</a:t>
            </a:r>
            <a:endParaRPr lang="en-US" sz="54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04729" y="1166192"/>
            <a:ext cx="10681253" cy="3777622"/>
          </a:xfrm>
        </p:spPr>
        <p:txBody>
          <a:bodyPr>
            <a:noAutofit/>
          </a:bodyPr>
          <a:lstStyle/>
          <a:p>
            <a:pPr algn="just"/>
            <a:r>
              <a:rPr lang="en-US" sz="4000" b="1" dirty="0" err="1" smtClean="0">
                <a:solidFill>
                  <a:srgbClr val="002060"/>
                </a:solidFill>
                <a:latin typeface="Times New Roman" panose="02020603050405020304" pitchFamily="18" charset="0"/>
                <a:cs typeface="Times New Roman" panose="02020603050405020304" pitchFamily="18" charset="0"/>
              </a:rPr>
              <a:t>Thường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xuyên</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kiểm</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tra</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đồ</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dùng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điện</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trong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gia</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đình</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trước</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và</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sau</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khi</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sử</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dụng</a:t>
            </a:r>
            <a:r>
              <a:rPr lang="en-US" sz="4000" b="1" dirty="0" smtClean="0">
                <a:solidFill>
                  <a:srgbClr val="002060"/>
                </a:solidFill>
                <a:latin typeface="Times New Roman" panose="02020603050405020304" pitchFamily="18" charset="0"/>
                <a:cs typeface="Times New Roman" panose="02020603050405020304" pitchFamily="18" charset="0"/>
              </a:rPr>
              <a:t>.</a:t>
            </a:r>
          </a:p>
          <a:p>
            <a:pPr algn="just"/>
            <a:r>
              <a:rPr lang="en-US" sz="4000" b="1" dirty="0" err="1" smtClean="0">
                <a:solidFill>
                  <a:srgbClr val="002060"/>
                </a:solidFill>
                <a:latin typeface="Times New Roman" panose="02020603050405020304" pitchFamily="18" charset="0"/>
                <a:cs typeface="Times New Roman" panose="02020603050405020304" pitchFamily="18" charset="0"/>
              </a:rPr>
              <a:t>Sử</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dụng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các</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sản</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phẩm</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công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nghệ</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trong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gia</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đình</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đúng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cách</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và</a:t>
            </a:r>
            <a:r>
              <a:rPr lang="en-US" sz="4000" b="1" dirty="0" smtClean="0">
                <a:solidFill>
                  <a:srgbClr val="002060"/>
                </a:solidFill>
                <a:latin typeface="Times New Roman" panose="02020603050405020304" pitchFamily="18" charset="0"/>
                <a:cs typeface="Times New Roman" panose="02020603050405020304" pitchFamily="18" charset="0"/>
              </a:rPr>
              <a:t> an </a:t>
            </a:r>
            <a:r>
              <a:rPr lang="en-US" sz="4000" b="1" dirty="0" err="1" smtClean="0">
                <a:solidFill>
                  <a:srgbClr val="002060"/>
                </a:solidFill>
                <a:latin typeface="Times New Roman" panose="02020603050405020304" pitchFamily="18" charset="0"/>
                <a:cs typeface="Times New Roman" panose="02020603050405020304" pitchFamily="18" charset="0"/>
              </a:rPr>
              <a:t>toàn</a:t>
            </a:r>
            <a:r>
              <a:rPr lang="en-US" sz="4000" b="1" dirty="0" smtClean="0">
                <a:solidFill>
                  <a:srgbClr val="002060"/>
                </a:solidFill>
                <a:latin typeface="Times New Roman" panose="02020603050405020304" pitchFamily="18" charset="0"/>
                <a:cs typeface="Times New Roman" panose="02020603050405020304" pitchFamily="18" charset="0"/>
              </a:rPr>
              <a:t>.</a:t>
            </a:r>
          </a:p>
          <a:p>
            <a:pPr algn="just"/>
            <a:r>
              <a:rPr lang="en-US" sz="4000" b="1" dirty="0" err="1" smtClean="0">
                <a:solidFill>
                  <a:srgbClr val="002060"/>
                </a:solidFill>
                <a:latin typeface="Times New Roman" panose="02020603050405020304" pitchFamily="18" charset="0"/>
                <a:cs typeface="Times New Roman" panose="02020603050405020304" pitchFamily="18" charset="0"/>
              </a:rPr>
              <a:t>Nhờ</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người</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lớn</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hỗ</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trợ</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khi</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sử</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dụng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sản</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phẩm</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công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nghệ</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và</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khi</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gặp</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các</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tình</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huống</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gây</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mất</a:t>
            </a:r>
            <a:r>
              <a:rPr lang="en-US" sz="4000" b="1" dirty="0" smtClean="0">
                <a:solidFill>
                  <a:srgbClr val="002060"/>
                </a:solidFill>
                <a:latin typeface="Times New Roman" panose="02020603050405020304" pitchFamily="18" charset="0"/>
                <a:cs typeface="Times New Roman" panose="02020603050405020304" pitchFamily="18" charset="0"/>
              </a:rPr>
              <a:t> an </a:t>
            </a:r>
            <a:r>
              <a:rPr lang="en-US" sz="4000" b="1" dirty="0" err="1" smtClean="0">
                <a:solidFill>
                  <a:srgbClr val="002060"/>
                </a:solidFill>
                <a:latin typeface="Times New Roman" panose="02020603050405020304" pitchFamily="18" charset="0"/>
                <a:cs typeface="Times New Roman" panose="02020603050405020304" pitchFamily="18" charset="0"/>
              </a:rPr>
              <a:t>toàn</a:t>
            </a:r>
            <a:r>
              <a:rPr lang="en-US" sz="4000" b="1" dirty="0" smtClean="0">
                <a:solidFill>
                  <a:srgbClr val="002060"/>
                </a:solidFill>
                <a:latin typeface="Times New Roman" panose="02020603050405020304" pitchFamily="18" charset="0"/>
                <a:cs typeface="Times New Roman" panose="02020603050405020304" pitchFamily="18" charset="0"/>
              </a:rPr>
              <a:t>.</a:t>
            </a:r>
            <a:endParaRPr lang="en-US" sz="4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6429160"/>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47</TotalTime>
  <Words>276</Words>
  <Application>Microsoft Office PowerPoint</Application>
  <PresentationFormat>Custom</PresentationFormat>
  <Paragraphs>27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Wisp</vt:lpstr>
      <vt:lpstr>Bài 6: An toàn với môi trường công nghệ trong gia đình (Tiết 2)</vt:lpstr>
      <vt:lpstr>Luyện tập</vt:lpstr>
      <vt:lpstr>PowerPoint Presentation</vt:lpstr>
      <vt:lpstr>2. Em hãy chọn những việc làm phù hợp có trong bảng dưới đây để giúp phòng tránh các tình huống mất an toàn khi sử dụng đồ dùng điện trong gia đình.</vt:lpstr>
      <vt:lpstr>2. Em hãy chọn những việc làm phù hợp có trong bảng dưới đây để giúp phòng tránh các tình huống mất an toàn khi sử dụng đồ dùng điện trong gia đình.</vt:lpstr>
      <vt:lpstr>Chúng ta cần làm gì với đồ dùng điện trong gia đình khi ra khỏi nhà?</vt:lpstr>
      <vt:lpstr>Ghi nhớ:</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6: An toàn với môi trường công nghệ trong gia đình (Tiết 2)</dc:title>
  <dc:creator>ASUS</dc:creator>
  <cp:lastModifiedBy>T&amp;N</cp:lastModifiedBy>
  <cp:revision>9</cp:revision>
  <dcterms:created xsi:type="dcterms:W3CDTF">2025-12-04T01:45:34Z</dcterms:created>
  <dcterms:modified xsi:type="dcterms:W3CDTF">2026-01-30T03:03:15Z</dcterms:modified>
</cp:coreProperties>
</file>