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32" r:id="rId2"/>
  </p:sldMasterIdLst>
  <p:notesMasterIdLst>
    <p:notesMasterId r:id="rId11"/>
  </p:notesMasterIdLst>
  <p:sldIdLst>
    <p:sldId id="358" r:id="rId3"/>
    <p:sldId id="263" r:id="rId4"/>
    <p:sldId id="359" r:id="rId5"/>
    <p:sldId id="360" r:id="rId6"/>
    <p:sldId id="266" r:id="rId7"/>
    <p:sldId id="363" r:id="rId8"/>
    <p:sldId id="272" r:id="rId9"/>
    <p:sldId id="41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FB7B7"/>
    <a:srgbClr val="FF9F9F"/>
    <a:srgbClr val="BAE090"/>
    <a:srgbClr val="B0DC80"/>
    <a:srgbClr val="A4D76B"/>
    <a:srgbClr val="FFCCFF"/>
    <a:srgbClr val="EEF3FA"/>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83" d="100"/>
          <a:sy n="83" d="100"/>
        </p:scale>
        <p:origin x="47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19777-2C92-4430-B3E4-E9DCFC0B1769}"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CDD8B-855C-4360-BB63-0E2CFEA86044}" type="slidenum">
              <a:rPr lang="en-US" smtClean="0"/>
              <a:t>‹#›</a:t>
            </a:fld>
            <a:endParaRPr lang="en-US"/>
          </a:p>
        </p:txBody>
      </p:sp>
    </p:spTree>
    <p:extLst>
      <p:ext uri="{BB962C8B-B14F-4D97-AF65-F5344CB8AC3E}">
        <p14:creationId xmlns:p14="http://schemas.microsoft.com/office/powerpoint/2010/main" val="242059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0" i="0" u="none" strike="noStrike" cap="none">
                <a:solidFill>
                  <a:srgbClr val="000000"/>
                </a:solidFill>
                <a:effectLst/>
                <a:latin typeface="Arial"/>
                <a:ea typeface="Arial"/>
                <a:cs typeface="Arial"/>
                <a:sym typeface="Arial"/>
              </a:rPr>
              <a:t>Ngoài ra, trong các kì thi Tin học trẻ gần đây, đề thi thường là dạng lập trình trên phần mềm lập trình kéo thả Scratch nên tôi sẽ lựa chọn những học sinh có năng khiếu và khả năng tư duy về lập trình để chọn vào câu lạc bộ Tin học trẻ.</a:t>
            </a:r>
            <a:endParaRPr lang="en-US" sz="1100" b="0" i="0" u="none" strike="noStrike" cap="none">
              <a:solidFill>
                <a:srgbClr val="000000"/>
              </a:solidFill>
              <a:effectLst/>
              <a:latin typeface="Arial"/>
              <a:ea typeface="Arial"/>
              <a:cs typeface="Arial"/>
              <a:sym typeface="Arial"/>
            </a:endParaRPr>
          </a:p>
          <a:p>
            <a:endParaRPr lang="en-US"/>
          </a:p>
        </p:txBody>
      </p:sp>
    </p:spTree>
    <p:extLst>
      <p:ext uri="{BB962C8B-B14F-4D97-AF65-F5344CB8AC3E}">
        <p14:creationId xmlns:p14="http://schemas.microsoft.com/office/powerpoint/2010/main" val="14880224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6CBCAEF-3ECB-4DF3-A055-C4BD406EDDAF}" type="datetimeFigureOut">
              <a:rPr lang="en-US" smtClean="0"/>
              <a:t>10/13/2024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92D627AB-6783-4097-8DF7-8AA1AC5188CC}"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584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CBCAEF-3ECB-4DF3-A055-C4BD406EDDAF}"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171056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8908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3363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146184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1433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116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BCAEF-3ECB-4DF3-A055-C4BD406EDDAF}"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6271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BCAEF-3ECB-4DF3-A055-C4BD406EDDAF}"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064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CBCAEF-3ECB-4DF3-A055-C4BD406EDDAF}"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003753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CBCAEF-3ECB-4DF3-A055-C4BD406EDDAF}"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53381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BCAEF-3ECB-4DF3-A055-C4BD406EDDAF}"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208801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60418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CBCAEF-3ECB-4DF3-A055-C4BD406EDDAF}"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296567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CBCAEF-3ECB-4DF3-A055-C4BD406EDDAF}" type="datetimeFigureOut">
              <a:rPr lang="en-US" smtClean="0"/>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3661990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CBCAEF-3ECB-4DF3-A055-C4BD406EDDAF}" type="datetimeFigureOut">
              <a:rPr lang="en-US" smtClean="0"/>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563048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BCAEF-3ECB-4DF3-A055-C4BD406EDDAF}" type="datetimeFigureOut">
              <a:rPr lang="en-US" smtClean="0"/>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3001612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CBCAEF-3ECB-4DF3-A055-C4BD406EDDAF}"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034915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CBCAEF-3ECB-4DF3-A055-C4BD406EDDAF}"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976839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CBCAEF-3ECB-4DF3-A055-C4BD406EDDAF}"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995038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CBCAEF-3ECB-4DF3-A055-C4BD406EDDAF}"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989553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9"/>
        <p:cNvGrpSpPr/>
        <p:nvPr/>
      </p:nvGrpSpPr>
      <p:grpSpPr>
        <a:xfrm>
          <a:off x="0" y="0"/>
          <a:ext cx="0" cy="0"/>
          <a:chOff x="0" y="0"/>
          <a:chExt cx="0" cy="0"/>
        </a:xfrm>
      </p:grpSpPr>
      <p:grpSp>
        <p:nvGrpSpPr>
          <p:cNvPr id="40" name="Google Shape;40;p3"/>
          <p:cNvGrpSpPr/>
          <p:nvPr/>
        </p:nvGrpSpPr>
        <p:grpSpPr>
          <a:xfrm>
            <a:off x="325285" y="331400"/>
            <a:ext cx="11564800" cy="6195200"/>
            <a:chOff x="243964" y="248550"/>
            <a:chExt cx="8673600" cy="4646400"/>
          </a:xfrm>
        </p:grpSpPr>
        <p:sp>
          <p:nvSpPr>
            <p:cNvPr id="41" name="Google Shape;41;p3"/>
            <p:cNvSpPr/>
            <p:nvPr/>
          </p:nvSpPr>
          <p:spPr>
            <a:xfrm>
              <a:off x="243964" y="248550"/>
              <a:ext cx="8673600" cy="4646400"/>
            </a:xfrm>
            <a:prstGeom prst="roundRect">
              <a:avLst>
                <a:gd name="adj" fmla="val 2042"/>
              </a:avLst>
            </a:prstGeom>
            <a:solidFill>
              <a:srgbClr val="4B5AF6">
                <a:alpha val="58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358471" y="338700"/>
              <a:ext cx="522300" cy="4466100"/>
            </a:xfrm>
            <a:prstGeom prst="roundRect">
              <a:avLst>
                <a:gd name="adj" fmla="val 1060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5983395" y="487208"/>
              <a:ext cx="2828266" cy="4149351"/>
            </a:xfrm>
            <a:custGeom>
              <a:avLst/>
              <a:gdLst/>
              <a:ahLst/>
              <a:cxnLst/>
              <a:rect l="l" t="t" r="r" b="b"/>
              <a:pathLst>
                <a:path w="91626" h="128304" extrusionOk="0">
                  <a:moveTo>
                    <a:pt x="1486" y="0"/>
                  </a:moveTo>
                  <a:cubicBezTo>
                    <a:pt x="670" y="0"/>
                    <a:pt x="1" y="670"/>
                    <a:pt x="1" y="1465"/>
                  </a:cubicBezTo>
                  <a:lnTo>
                    <a:pt x="1" y="126839"/>
                  </a:lnTo>
                  <a:cubicBezTo>
                    <a:pt x="1" y="127634"/>
                    <a:pt x="670" y="128304"/>
                    <a:pt x="1486" y="128304"/>
                  </a:cubicBezTo>
                  <a:lnTo>
                    <a:pt x="89930" y="128304"/>
                  </a:lnTo>
                  <a:cubicBezTo>
                    <a:pt x="90872" y="128304"/>
                    <a:pt x="91625" y="127530"/>
                    <a:pt x="91625" y="126630"/>
                  </a:cubicBezTo>
                  <a:lnTo>
                    <a:pt x="91625" y="1716"/>
                  </a:lnTo>
                  <a:cubicBezTo>
                    <a:pt x="91625" y="775"/>
                    <a:pt x="90872" y="0"/>
                    <a:pt x="89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81570" y="486526"/>
              <a:ext cx="7784431" cy="4150031"/>
            </a:xfrm>
            <a:custGeom>
              <a:avLst/>
              <a:gdLst/>
              <a:ahLst/>
              <a:cxnLst/>
              <a:rect l="l" t="t" r="r" b="b"/>
              <a:pathLst>
                <a:path w="80453" h="128325" extrusionOk="0">
                  <a:moveTo>
                    <a:pt x="1" y="0"/>
                  </a:moveTo>
                  <a:lnTo>
                    <a:pt x="1" y="128325"/>
                  </a:lnTo>
                  <a:lnTo>
                    <a:pt x="78778" y="128325"/>
                  </a:lnTo>
                  <a:cubicBezTo>
                    <a:pt x="79699" y="128325"/>
                    <a:pt x="80452" y="127551"/>
                    <a:pt x="80431" y="126609"/>
                  </a:cubicBezTo>
                  <a:lnTo>
                    <a:pt x="80431" y="586"/>
                  </a:lnTo>
                  <a:cubicBezTo>
                    <a:pt x="80431" y="272"/>
                    <a:pt x="80180" y="0"/>
                    <a:pt x="798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8466099" y="3787990"/>
              <a:ext cx="328122" cy="815421"/>
            </a:xfrm>
            <a:custGeom>
              <a:avLst/>
              <a:gdLst/>
              <a:ahLst/>
              <a:cxnLst/>
              <a:rect l="l" t="t" r="r" b="b"/>
              <a:pathLst>
                <a:path w="10630" h="25214" extrusionOk="0">
                  <a:moveTo>
                    <a:pt x="0" y="1"/>
                  </a:moveTo>
                  <a:lnTo>
                    <a:pt x="0" y="25214"/>
                  </a:lnTo>
                  <a:lnTo>
                    <a:pt x="7386" y="25214"/>
                  </a:lnTo>
                  <a:cubicBezTo>
                    <a:pt x="9186" y="25214"/>
                    <a:pt x="10629" y="23728"/>
                    <a:pt x="10462" y="22054"/>
                  </a:cubicBezTo>
                  <a:lnTo>
                    <a:pt x="8683" y="4667"/>
                  </a:lnTo>
                  <a:cubicBezTo>
                    <a:pt x="8558" y="3558"/>
                    <a:pt x="7763" y="2574"/>
                    <a:pt x="6654" y="2219"/>
                  </a:cubicBezTo>
                  <a:lnTo>
                    <a:pt x="0" y="1"/>
                  </a:lnTo>
                  <a:close/>
                </a:path>
              </a:pathLst>
            </a:custGeom>
            <a:solidFill>
              <a:srgbClr val="EEE5D9">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465451" y="3761600"/>
              <a:ext cx="307440" cy="815421"/>
            </a:xfrm>
            <a:custGeom>
              <a:avLst/>
              <a:gdLst/>
              <a:ahLst/>
              <a:cxnLst/>
              <a:rect l="l" t="t" r="r" b="b"/>
              <a:pathLst>
                <a:path w="9960" h="25214" extrusionOk="0">
                  <a:moveTo>
                    <a:pt x="0" y="1"/>
                  </a:moveTo>
                  <a:lnTo>
                    <a:pt x="0" y="25214"/>
                  </a:lnTo>
                  <a:lnTo>
                    <a:pt x="6905" y="25214"/>
                  </a:lnTo>
                  <a:cubicBezTo>
                    <a:pt x="8600" y="25214"/>
                    <a:pt x="9960" y="23749"/>
                    <a:pt x="9792" y="22054"/>
                  </a:cubicBezTo>
                  <a:lnTo>
                    <a:pt x="8119" y="4688"/>
                  </a:lnTo>
                  <a:cubicBezTo>
                    <a:pt x="8014" y="3558"/>
                    <a:pt x="7240" y="2595"/>
                    <a:pt x="6194" y="2219"/>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466099" y="2980719"/>
              <a:ext cx="329418" cy="815421"/>
            </a:xfrm>
            <a:custGeom>
              <a:avLst/>
              <a:gdLst/>
              <a:ahLst/>
              <a:cxnLst/>
              <a:rect l="l" t="t" r="r" b="b"/>
              <a:pathLst>
                <a:path w="10672" h="25214" extrusionOk="0">
                  <a:moveTo>
                    <a:pt x="0" y="1"/>
                  </a:moveTo>
                  <a:lnTo>
                    <a:pt x="0" y="25214"/>
                  </a:lnTo>
                  <a:lnTo>
                    <a:pt x="7198" y="22787"/>
                  </a:lnTo>
                  <a:cubicBezTo>
                    <a:pt x="8328" y="22389"/>
                    <a:pt x="9144" y="21427"/>
                    <a:pt x="9207" y="20297"/>
                  </a:cubicBezTo>
                  <a:lnTo>
                    <a:pt x="10546" y="4165"/>
                  </a:lnTo>
                  <a:cubicBezTo>
                    <a:pt x="10671" y="2658"/>
                    <a:pt x="9520" y="1298"/>
                    <a:pt x="7909" y="1089"/>
                  </a:cubicBezTo>
                  <a:lnTo>
                    <a:pt x="0" y="1"/>
                  </a:lnTo>
                  <a:close/>
                </a:path>
              </a:pathLst>
            </a:custGeom>
            <a:solidFill>
              <a:srgbClr val="EEE5D9">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464803" y="2946891"/>
              <a:ext cx="308089" cy="815421"/>
            </a:xfrm>
            <a:custGeom>
              <a:avLst/>
              <a:gdLst/>
              <a:ahLst/>
              <a:cxnLst/>
              <a:rect l="l" t="t" r="r" b="b"/>
              <a:pathLst>
                <a:path w="9981" h="25214" extrusionOk="0">
                  <a:moveTo>
                    <a:pt x="0" y="1"/>
                  </a:moveTo>
                  <a:lnTo>
                    <a:pt x="0" y="25214"/>
                  </a:lnTo>
                  <a:lnTo>
                    <a:pt x="6717" y="22787"/>
                  </a:lnTo>
                  <a:cubicBezTo>
                    <a:pt x="7784" y="22389"/>
                    <a:pt x="8558" y="21426"/>
                    <a:pt x="8642" y="20297"/>
                  </a:cubicBezTo>
                  <a:lnTo>
                    <a:pt x="9876" y="4164"/>
                  </a:lnTo>
                  <a:cubicBezTo>
                    <a:pt x="9981" y="2658"/>
                    <a:pt x="8914" y="1298"/>
                    <a:pt x="7386" y="1089"/>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466099" y="2168726"/>
              <a:ext cx="306792" cy="815421"/>
            </a:xfrm>
            <a:custGeom>
              <a:avLst/>
              <a:gdLst/>
              <a:ahLst/>
              <a:cxnLst/>
              <a:rect l="l" t="t" r="r" b="b"/>
              <a:pathLst>
                <a:path w="9939" h="25214" extrusionOk="0">
                  <a:moveTo>
                    <a:pt x="0" y="1"/>
                  </a:moveTo>
                  <a:lnTo>
                    <a:pt x="0" y="25213"/>
                  </a:lnTo>
                  <a:lnTo>
                    <a:pt x="7826" y="22598"/>
                  </a:lnTo>
                  <a:cubicBezTo>
                    <a:pt x="9102" y="22159"/>
                    <a:pt x="9939" y="20987"/>
                    <a:pt x="9897" y="19732"/>
                  </a:cubicBezTo>
                  <a:lnTo>
                    <a:pt x="9081" y="5796"/>
                  </a:lnTo>
                  <a:cubicBezTo>
                    <a:pt x="8997" y="4708"/>
                    <a:pt x="8349" y="3809"/>
                    <a:pt x="7323" y="3327"/>
                  </a:cubicBezTo>
                  <a:lnTo>
                    <a:pt x="0" y="1"/>
                  </a:lnTo>
                  <a:close/>
                </a:path>
              </a:pathLst>
            </a:custGeom>
            <a:solidFill>
              <a:srgbClr val="EEE5D9">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466099" y="2131503"/>
              <a:ext cx="285494" cy="815421"/>
            </a:xfrm>
            <a:custGeom>
              <a:avLst/>
              <a:gdLst/>
              <a:ahLst/>
              <a:cxnLst/>
              <a:rect l="l" t="t" r="r" b="b"/>
              <a:pathLst>
                <a:path w="9249" h="25214" extrusionOk="0">
                  <a:moveTo>
                    <a:pt x="0" y="1"/>
                  </a:moveTo>
                  <a:lnTo>
                    <a:pt x="0" y="25214"/>
                  </a:lnTo>
                  <a:lnTo>
                    <a:pt x="7282" y="22598"/>
                  </a:lnTo>
                  <a:cubicBezTo>
                    <a:pt x="8474" y="22159"/>
                    <a:pt x="9248" y="21008"/>
                    <a:pt x="9186" y="19732"/>
                  </a:cubicBezTo>
                  <a:lnTo>
                    <a:pt x="8453" y="5797"/>
                  </a:lnTo>
                  <a:cubicBezTo>
                    <a:pt x="8411" y="4709"/>
                    <a:pt x="7784" y="3809"/>
                    <a:pt x="6842" y="3328"/>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8465451" y="1366888"/>
              <a:ext cx="310033" cy="815388"/>
            </a:xfrm>
            <a:custGeom>
              <a:avLst/>
              <a:gdLst/>
              <a:ahLst/>
              <a:cxnLst/>
              <a:rect l="l" t="t" r="r" b="b"/>
              <a:pathLst>
                <a:path w="10044" h="25213" extrusionOk="0">
                  <a:moveTo>
                    <a:pt x="0" y="0"/>
                  </a:moveTo>
                  <a:lnTo>
                    <a:pt x="0" y="25213"/>
                  </a:lnTo>
                  <a:lnTo>
                    <a:pt x="8997" y="16697"/>
                  </a:lnTo>
                  <a:cubicBezTo>
                    <a:pt x="9751" y="15986"/>
                    <a:pt x="10044" y="15002"/>
                    <a:pt x="9813" y="14061"/>
                  </a:cubicBezTo>
                  <a:lnTo>
                    <a:pt x="7114" y="3180"/>
                  </a:lnTo>
                  <a:cubicBezTo>
                    <a:pt x="6863" y="2071"/>
                    <a:pt x="5922" y="1214"/>
                    <a:pt x="4708" y="983"/>
                  </a:cubicBezTo>
                  <a:lnTo>
                    <a:pt x="0" y="0"/>
                  </a:lnTo>
                  <a:close/>
                </a:path>
              </a:pathLst>
            </a:custGeom>
            <a:solidFill>
              <a:srgbClr val="EEE5D9">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466099" y="1332349"/>
              <a:ext cx="282901" cy="815421"/>
            </a:xfrm>
            <a:custGeom>
              <a:avLst/>
              <a:gdLst/>
              <a:ahLst/>
              <a:cxnLst/>
              <a:rect l="l" t="t" r="r" b="b"/>
              <a:pathLst>
                <a:path w="9165" h="25214" extrusionOk="0">
                  <a:moveTo>
                    <a:pt x="0" y="1"/>
                  </a:moveTo>
                  <a:lnTo>
                    <a:pt x="0" y="25214"/>
                  </a:lnTo>
                  <a:lnTo>
                    <a:pt x="8223" y="16698"/>
                  </a:lnTo>
                  <a:cubicBezTo>
                    <a:pt x="8893" y="15987"/>
                    <a:pt x="9165" y="14982"/>
                    <a:pt x="8976" y="14041"/>
                  </a:cubicBezTo>
                  <a:lnTo>
                    <a:pt x="6528" y="3160"/>
                  </a:lnTo>
                  <a:cubicBezTo>
                    <a:pt x="6277" y="2072"/>
                    <a:pt x="5419" y="1215"/>
                    <a:pt x="4331" y="96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8468013" y="542703"/>
              <a:ext cx="283580" cy="815421"/>
            </a:xfrm>
            <a:custGeom>
              <a:avLst/>
              <a:gdLst/>
              <a:ahLst/>
              <a:cxnLst/>
              <a:rect l="l" t="t" r="r" b="b"/>
              <a:pathLst>
                <a:path w="9187" h="25214" extrusionOk="0">
                  <a:moveTo>
                    <a:pt x="1" y="0"/>
                  </a:moveTo>
                  <a:lnTo>
                    <a:pt x="1" y="25213"/>
                  </a:lnTo>
                  <a:lnTo>
                    <a:pt x="6466" y="20024"/>
                  </a:lnTo>
                  <a:cubicBezTo>
                    <a:pt x="7052" y="19564"/>
                    <a:pt x="8036" y="18957"/>
                    <a:pt x="8098" y="18162"/>
                  </a:cubicBezTo>
                  <a:lnTo>
                    <a:pt x="9019" y="4624"/>
                  </a:lnTo>
                  <a:cubicBezTo>
                    <a:pt x="9186" y="3160"/>
                    <a:pt x="8203" y="1800"/>
                    <a:pt x="6780" y="1486"/>
                  </a:cubicBezTo>
                  <a:lnTo>
                    <a:pt x="1" y="0"/>
                  </a:lnTo>
                  <a:close/>
                </a:path>
              </a:pathLst>
            </a:custGeom>
            <a:solidFill>
              <a:srgbClr val="EEE5D9">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8465451" y="506159"/>
              <a:ext cx="286142" cy="811346"/>
            </a:xfrm>
            <a:custGeom>
              <a:avLst/>
              <a:gdLst/>
              <a:ahLst/>
              <a:cxnLst/>
              <a:rect l="l" t="t" r="r" b="b"/>
              <a:pathLst>
                <a:path w="9270" h="25088" extrusionOk="0">
                  <a:moveTo>
                    <a:pt x="0" y="0"/>
                  </a:moveTo>
                  <a:lnTo>
                    <a:pt x="84" y="25088"/>
                  </a:lnTo>
                  <a:lnTo>
                    <a:pt x="6549" y="19899"/>
                  </a:lnTo>
                  <a:cubicBezTo>
                    <a:pt x="7135" y="19396"/>
                    <a:pt x="7533" y="18727"/>
                    <a:pt x="7616" y="17974"/>
                  </a:cubicBezTo>
                  <a:lnTo>
                    <a:pt x="9102" y="4520"/>
                  </a:lnTo>
                  <a:cubicBezTo>
                    <a:pt x="9269" y="3055"/>
                    <a:pt x="8286" y="1695"/>
                    <a:pt x="6863" y="1381"/>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744207" y="911476"/>
              <a:ext cx="182828" cy="190838"/>
            </a:xfrm>
            <a:custGeom>
              <a:avLst/>
              <a:gdLst/>
              <a:ahLst/>
              <a:cxnLst/>
              <a:rect l="l" t="t" r="r" b="b"/>
              <a:pathLst>
                <a:path w="5923" h="5901" extrusionOk="0">
                  <a:moveTo>
                    <a:pt x="2972" y="0"/>
                  </a:moveTo>
                  <a:cubicBezTo>
                    <a:pt x="1319" y="0"/>
                    <a:pt x="1" y="1319"/>
                    <a:pt x="1" y="2951"/>
                  </a:cubicBezTo>
                  <a:cubicBezTo>
                    <a:pt x="1" y="4583"/>
                    <a:pt x="1319" y="5901"/>
                    <a:pt x="2972" y="5901"/>
                  </a:cubicBezTo>
                  <a:cubicBezTo>
                    <a:pt x="4604" y="5901"/>
                    <a:pt x="5922" y="4583"/>
                    <a:pt x="5922" y="2951"/>
                  </a:cubicBezTo>
                  <a:cubicBezTo>
                    <a:pt x="5922" y="1319"/>
                    <a:pt x="4604" y="0"/>
                    <a:pt x="29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744207" y="1236946"/>
              <a:ext cx="182828" cy="190871"/>
            </a:xfrm>
            <a:custGeom>
              <a:avLst/>
              <a:gdLst/>
              <a:ahLst/>
              <a:cxnLst/>
              <a:rect l="l" t="t" r="r" b="b"/>
              <a:pathLst>
                <a:path w="5923" h="5902" extrusionOk="0">
                  <a:moveTo>
                    <a:pt x="2972" y="1"/>
                  </a:moveTo>
                  <a:cubicBezTo>
                    <a:pt x="1319" y="1"/>
                    <a:pt x="1" y="1319"/>
                    <a:pt x="1" y="2951"/>
                  </a:cubicBezTo>
                  <a:cubicBezTo>
                    <a:pt x="1" y="4583"/>
                    <a:pt x="1319" y="5901"/>
                    <a:pt x="2972" y="5901"/>
                  </a:cubicBezTo>
                  <a:cubicBezTo>
                    <a:pt x="4604" y="5901"/>
                    <a:pt x="5922" y="4583"/>
                    <a:pt x="5922" y="2951"/>
                  </a:cubicBezTo>
                  <a:cubicBezTo>
                    <a:pt x="5922" y="1319"/>
                    <a:pt x="4604" y="1"/>
                    <a:pt x="2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744207" y="3537646"/>
              <a:ext cx="182828" cy="190838"/>
            </a:xfrm>
            <a:custGeom>
              <a:avLst/>
              <a:gdLst/>
              <a:ahLst/>
              <a:cxnLst/>
              <a:rect l="l" t="t" r="r" b="b"/>
              <a:pathLst>
                <a:path w="5923" h="5901" extrusionOk="0">
                  <a:moveTo>
                    <a:pt x="2972" y="0"/>
                  </a:moveTo>
                  <a:cubicBezTo>
                    <a:pt x="1319" y="0"/>
                    <a:pt x="1" y="1318"/>
                    <a:pt x="1" y="2950"/>
                  </a:cubicBezTo>
                  <a:cubicBezTo>
                    <a:pt x="1" y="4582"/>
                    <a:pt x="1319" y="5900"/>
                    <a:pt x="2972" y="5900"/>
                  </a:cubicBezTo>
                  <a:cubicBezTo>
                    <a:pt x="4604" y="5900"/>
                    <a:pt x="5922" y="4582"/>
                    <a:pt x="5922" y="2950"/>
                  </a:cubicBezTo>
                  <a:cubicBezTo>
                    <a:pt x="5922" y="1318"/>
                    <a:pt x="4604" y="0"/>
                    <a:pt x="29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744207" y="3863116"/>
              <a:ext cx="182828" cy="190838"/>
            </a:xfrm>
            <a:custGeom>
              <a:avLst/>
              <a:gdLst/>
              <a:ahLst/>
              <a:cxnLst/>
              <a:rect l="l" t="t" r="r" b="b"/>
              <a:pathLst>
                <a:path w="5923" h="5901" extrusionOk="0">
                  <a:moveTo>
                    <a:pt x="2972" y="0"/>
                  </a:moveTo>
                  <a:cubicBezTo>
                    <a:pt x="1319" y="0"/>
                    <a:pt x="1" y="1318"/>
                    <a:pt x="1" y="2950"/>
                  </a:cubicBezTo>
                  <a:cubicBezTo>
                    <a:pt x="1" y="4583"/>
                    <a:pt x="1319" y="5901"/>
                    <a:pt x="2972" y="5901"/>
                  </a:cubicBezTo>
                  <a:cubicBezTo>
                    <a:pt x="4604" y="5901"/>
                    <a:pt x="5922" y="4583"/>
                    <a:pt x="5922" y="2950"/>
                  </a:cubicBezTo>
                  <a:cubicBezTo>
                    <a:pt x="5922" y="1318"/>
                    <a:pt x="4604" y="0"/>
                    <a:pt x="29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464579" y="1006879"/>
              <a:ext cx="371398" cy="32"/>
            </a:xfrm>
            <a:custGeom>
              <a:avLst/>
              <a:gdLst/>
              <a:ahLst/>
              <a:cxnLst/>
              <a:rect l="l" t="t" r="r" b="b"/>
              <a:pathLst>
                <a:path w="12032" h="1" fill="none" extrusionOk="0">
                  <a:moveTo>
                    <a:pt x="12031" y="1"/>
                  </a:moveTo>
                  <a:lnTo>
                    <a:pt x="0" y="1"/>
                  </a:lnTo>
                </a:path>
              </a:pathLst>
            </a:custGeom>
            <a:noFill/>
            <a:ln w="59100" cap="rnd" cmpd="sng">
              <a:solidFill>
                <a:schemeClr val="lt1"/>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464579" y="987249"/>
              <a:ext cx="185390" cy="32"/>
            </a:xfrm>
            <a:custGeom>
              <a:avLst/>
              <a:gdLst/>
              <a:ahLst/>
              <a:cxnLst/>
              <a:rect l="l" t="t" r="r" b="b"/>
              <a:pathLst>
                <a:path w="6006" h="1" fill="none" extrusionOk="0">
                  <a:moveTo>
                    <a:pt x="0" y="1"/>
                  </a:moveTo>
                  <a:lnTo>
                    <a:pt x="6005" y="1"/>
                  </a:lnTo>
                </a:path>
              </a:pathLst>
            </a:custGeom>
            <a:noFill/>
            <a:ln w="19875" cap="rnd" cmpd="sng">
              <a:solidFill>
                <a:schemeClr val="lt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464579" y="1316793"/>
              <a:ext cx="371398" cy="32"/>
            </a:xfrm>
            <a:custGeom>
              <a:avLst/>
              <a:gdLst/>
              <a:ahLst/>
              <a:cxnLst/>
              <a:rect l="l" t="t" r="r" b="b"/>
              <a:pathLst>
                <a:path w="12032" h="1" fill="none" extrusionOk="0">
                  <a:moveTo>
                    <a:pt x="0" y="1"/>
                  </a:moveTo>
                  <a:lnTo>
                    <a:pt x="12031" y="1"/>
                  </a:lnTo>
                </a:path>
              </a:pathLst>
            </a:custGeom>
            <a:noFill/>
            <a:ln w="59100" cap="rnd" cmpd="sng">
              <a:solidFill>
                <a:schemeClr val="lt1"/>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681577" y="1295837"/>
              <a:ext cx="62661" cy="32"/>
            </a:xfrm>
            <a:custGeom>
              <a:avLst/>
              <a:gdLst/>
              <a:ahLst/>
              <a:cxnLst/>
              <a:rect l="l" t="t" r="r" b="b"/>
              <a:pathLst>
                <a:path w="2030" h="1" fill="none" extrusionOk="0">
                  <a:moveTo>
                    <a:pt x="0" y="0"/>
                  </a:moveTo>
                  <a:lnTo>
                    <a:pt x="2030" y="0"/>
                  </a:lnTo>
                </a:path>
              </a:pathLst>
            </a:custGeom>
            <a:noFill/>
            <a:ln w="19875" cap="rnd" cmpd="sng">
              <a:solidFill>
                <a:schemeClr val="lt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464579" y="1295837"/>
              <a:ext cx="154368" cy="32"/>
            </a:xfrm>
            <a:custGeom>
              <a:avLst/>
              <a:gdLst/>
              <a:ahLst/>
              <a:cxnLst/>
              <a:rect l="l" t="t" r="r" b="b"/>
              <a:pathLst>
                <a:path w="5001" h="1" fill="none" extrusionOk="0">
                  <a:moveTo>
                    <a:pt x="0" y="0"/>
                  </a:moveTo>
                  <a:lnTo>
                    <a:pt x="5001" y="0"/>
                  </a:lnTo>
                </a:path>
              </a:pathLst>
            </a:custGeom>
            <a:noFill/>
            <a:ln w="19875" cap="rnd" cmpd="sng">
              <a:solidFill>
                <a:schemeClr val="lt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464579" y="3652679"/>
              <a:ext cx="371398" cy="32"/>
            </a:xfrm>
            <a:custGeom>
              <a:avLst/>
              <a:gdLst/>
              <a:ahLst/>
              <a:cxnLst/>
              <a:rect l="l" t="t" r="r" b="b"/>
              <a:pathLst>
                <a:path w="12032" h="1" fill="none" extrusionOk="0">
                  <a:moveTo>
                    <a:pt x="12031" y="0"/>
                  </a:moveTo>
                  <a:lnTo>
                    <a:pt x="0" y="0"/>
                  </a:lnTo>
                </a:path>
              </a:pathLst>
            </a:custGeom>
            <a:noFill/>
            <a:ln w="59100" cap="rnd" cmpd="sng">
              <a:solidFill>
                <a:schemeClr val="lt1"/>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464579" y="3633049"/>
              <a:ext cx="185390" cy="32"/>
            </a:xfrm>
            <a:custGeom>
              <a:avLst/>
              <a:gdLst/>
              <a:ahLst/>
              <a:cxnLst/>
              <a:rect l="l" t="t" r="r" b="b"/>
              <a:pathLst>
                <a:path w="6006" h="1" fill="none" extrusionOk="0">
                  <a:moveTo>
                    <a:pt x="0" y="0"/>
                  </a:moveTo>
                  <a:lnTo>
                    <a:pt x="6005" y="0"/>
                  </a:lnTo>
                </a:path>
              </a:pathLst>
            </a:custGeom>
            <a:noFill/>
            <a:ln w="19875" cap="rnd" cmpd="sng">
              <a:solidFill>
                <a:schemeClr val="lt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464579" y="3961914"/>
              <a:ext cx="371398" cy="32"/>
            </a:xfrm>
            <a:custGeom>
              <a:avLst/>
              <a:gdLst/>
              <a:ahLst/>
              <a:cxnLst/>
              <a:rect l="l" t="t" r="r" b="b"/>
              <a:pathLst>
                <a:path w="12032" h="1" fill="none" extrusionOk="0">
                  <a:moveTo>
                    <a:pt x="0" y="0"/>
                  </a:moveTo>
                  <a:lnTo>
                    <a:pt x="12031" y="0"/>
                  </a:lnTo>
                </a:path>
              </a:pathLst>
            </a:custGeom>
            <a:noFill/>
            <a:ln w="59100" cap="rnd" cmpd="sng">
              <a:solidFill>
                <a:schemeClr val="lt1"/>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464579" y="3940926"/>
              <a:ext cx="154368" cy="32"/>
            </a:xfrm>
            <a:custGeom>
              <a:avLst/>
              <a:gdLst/>
              <a:ahLst/>
              <a:cxnLst/>
              <a:rect l="l" t="t" r="r" b="b"/>
              <a:pathLst>
                <a:path w="5001" h="1" fill="none" extrusionOk="0">
                  <a:moveTo>
                    <a:pt x="0" y="0"/>
                  </a:moveTo>
                  <a:lnTo>
                    <a:pt x="5001" y="0"/>
                  </a:lnTo>
                </a:path>
              </a:pathLst>
            </a:custGeom>
            <a:noFill/>
            <a:ln w="19875" cap="rnd" cmpd="sng">
              <a:solidFill>
                <a:schemeClr val="lt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1685196" y="3197433"/>
            <a:ext cx="4867600" cy="98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1685196" y="1807533"/>
            <a:ext cx="1877600" cy="1198800"/>
          </a:xfrm>
          <a:prstGeom prst="rect">
            <a:avLst/>
          </a:prstGeom>
          <a:noFill/>
          <a:ln>
            <a:noFill/>
          </a:ln>
        </p:spPr>
        <p:txBody>
          <a:bodyPr spcFirstLastPara="1" wrap="square" lIns="91425" tIns="91425" rIns="91425" bIns="91425" anchor="b" anchorCtr="0">
            <a:noAutofit/>
          </a:bodyPr>
          <a:lstStyle>
            <a:lvl1pPr lvl="0" rtl="0">
              <a:lnSpc>
                <a:spcPct val="115000"/>
              </a:lnSpc>
              <a:spcBef>
                <a:spcPts val="0"/>
              </a:spcBef>
              <a:spcAft>
                <a:spcPts val="0"/>
              </a:spcAft>
              <a:buSzPts val="6000"/>
              <a:buNone/>
              <a:defRPr sz="64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1685196" y="4138433"/>
            <a:ext cx="3913600" cy="9344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02081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7562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CBCAEF-3ECB-4DF3-A055-C4BD406EDDAF}"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377014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CBCAEF-3ECB-4DF3-A055-C4BD406EDDAF}" type="datetimeFigureOut">
              <a:rPr lang="en-US" smtClean="0"/>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D627AB-6783-4097-8DF7-8AA1AC5188CC}"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578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CBCAEF-3ECB-4DF3-A055-C4BD406EDDAF}" type="datetimeFigureOut">
              <a:rPr lang="en-US" smtClean="0"/>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D627AB-6783-4097-8DF7-8AA1AC5188C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010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BCAEF-3ECB-4DF3-A055-C4BD406EDDAF}" type="datetimeFigureOut">
              <a:rPr lang="en-US" smtClean="0"/>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286775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CBCAEF-3ECB-4DF3-A055-C4BD406EDDAF}"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0867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CBCAEF-3ECB-4DF3-A055-C4BD406EDDAF}"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3665918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CBCAEF-3ECB-4DF3-A055-C4BD406EDDAF}" type="datetimeFigureOut">
              <a:rPr lang="en-US" smtClean="0"/>
              <a:t>10/13/2024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2D627AB-6783-4097-8DF7-8AA1AC5188CC}" type="slidenum">
              <a:rPr lang="en-US" smtClean="0"/>
              <a:t>‹#›</a:t>
            </a:fld>
            <a:endParaRPr lang="en-US"/>
          </a:p>
        </p:txBody>
      </p:sp>
    </p:spTree>
    <p:extLst>
      <p:ext uri="{BB962C8B-B14F-4D97-AF65-F5344CB8AC3E}">
        <p14:creationId xmlns:p14="http://schemas.microsoft.com/office/powerpoint/2010/main" val="8689203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BCAEF-3ECB-4DF3-A055-C4BD406EDDAF}" type="datetimeFigureOut">
              <a:rPr lang="en-US" smtClean="0"/>
              <a:t>10/13/2024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D627AB-6783-4097-8DF7-8AA1AC5188CC}" type="slidenum">
              <a:rPr lang="en-US" smtClean="0"/>
              <a:t>‹#›</a:t>
            </a:fld>
            <a:endParaRPr lang="en-US"/>
          </a:p>
        </p:txBody>
      </p:sp>
    </p:spTree>
    <p:extLst>
      <p:ext uri="{BB962C8B-B14F-4D97-AF65-F5344CB8AC3E}">
        <p14:creationId xmlns:p14="http://schemas.microsoft.com/office/powerpoint/2010/main" val="25753726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hyperlink" Target="C&#7889;c%20C&#7889;c.lnk" TargetMode="External"/><Relationship Id="rId13" Type="http://schemas.openxmlformats.org/officeDocument/2006/relationships/image" Target="../media/image34.gif"/><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hyperlink" Target="https://www.plickers.com/classes/6707dce00220ddb90ee2ed57" TargetMode="External"/><Relationship Id="rId17" Type="http://schemas.openxmlformats.org/officeDocument/2006/relationships/image" Target="../media/image38.svg"/><Relationship Id="rId2" Type="http://schemas.openxmlformats.org/officeDocument/2006/relationships/image" Target="../media/image26.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svg"/><Relationship Id="rId15" Type="http://schemas.openxmlformats.org/officeDocument/2006/relationships/image" Target="../media/image36.svg"/><Relationship Id="rId10" Type="http://schemas.microsoft.com/office/2007/relationships/hdphoto" Target="../media/hdphoto1.wdp"/><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1.wdp"/><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8.png"/><Relationship Id="rId2" Type="http://schemas.openxmlformats.org/officeDocument/2006/relationships/notesSlide" Target="../notesSlides/notesSlide1.xml"/><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3">
            <a:extLst>
              <a:ext uri="{FF2B5EF4-FFF2-40B4-BE49-F238E27FC236}">
                <a16:creationId xmlns:a16="http://schemas.microsoft.com/office/drawing/2014/main" id="{45BA04D4-6578-4A80-8600-DECFA32F3EF4}"/>
              </a:ext>
            </a:extLst>
          </p:cNvPr>
          <p:cNvGrpSpPr/>
          <p:nvPr/>
        </p:nvGrpSpPr>
        <p:grpSpPr>
          <a:xfrm>
            <a:off x="2190992" y="1322291"/>
            <a:ext cx="8783625" cy="4802549"/>
            <a:chOff x="0" y="0"/>
            <a:chExt cx="1013919" cy="799972"/>
          </a:xfrm>
        </p:grpSpPr>
        <p:sp>
          <p:nvSpPr>
            <p:cNvPr id="27" name="Freeform 24">
              <a:extLst>
                <a:ext uri="{FF2B5EF4-FFF2-40B4-BE49-F238E27FC236}">
                  <a16:creationId xmlns:a16="http://schemas.microsoft.com/office/drawing/2014/main" id="{5B85E908-313E-4CED-B19B-4EA1D8BDA990}"/>
                </a:ext>
              </a:extLst>
            </p:cNvPr>
            <p:cNvSpPr/>
            <p:nvPr/>
          </p:nvSpPr>
          <p:spPr>
            <a:xfrm>
              <a:off x="0" y="0"/>
              <a:ext cx="1013919" cy="799972"/>
            </a:xfrm>
            <a:custGeom>
              <a:avLst/>
              <a:gdLst/>
              <a:ahLst/>
              <a:cxnLst/>
              <a:rect l="l" t="t" r="r" b="b"/>
              <a:pathLst>
                <a:path w="1013919" h="799972">
                  <a:moveTo>
                    <a:pt x="0" y="0"/>
                  </a:moveTo>
                  <a:lnTo>
                    <a:pt x="1013919" y="0"/>
                  </a:lnTo>
                  <a:lnTo>
                    <a:pt x="1013919" y="799972"/>
                  </a:lnTo>
                  <a:lnTo>
                    <a:pt x="0" y="799972"/>
                  </a:lnTo>
                  <a:close/>
                </a:path>
              </a:pathLst>
            </a:custGeom>
            <a:solidFill>
              <a:srgbClr val="3C2E3D">
                <a:alpha val="24706"/>
              </a:srgbClr>
            </a:solidFill>
            <a:ln>
              <a:noFill/>
            </a:ln>
          </p:spPr>
          <p:txBody>
            <a:bodyPr/>
            <a:lstStyle/>
            <a:p>
              <a:endParaRPr lang="vi-VN" sz="933"/>
            </a:p>
          </p:txBody>
        </p:sp>
        <p:sp>
          <p:nvSpPr>
            <p:cNvPr id="28" name="TextBox 25">
              <a:extLst>
                <a:ext uri="{FF2B5EF4-FFF2-40B4-BE49-F238E27FC236}">
                  <a16:creationId xmlns:a16="http://schemas.microsoft.com/office/drawing/2014/main" id="{289E4FAE-CA2C-4FAA-BB20-AB760B1D8E0A}"/>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933"/>
            </a:p>
          </p:txBody>
        </p:sp>
      </p:grpSp>
      <p:grpSp>
        <p:nvGrpSpPr>
          <p:cNvPr id="29" name="Group 26">
            <a:extLst>
              <a:ext uri="{FF2B5EF4-FFF2-40B4-BE49-F238E27FC236}">
                <a16:creationId xmlns:a16="http://schemas.microsoft.com/office/drawing/2014/main" id="{67E7E0D5-0332-4048-BC5D-1839EC3CE207}"/>
              </a:ext>
            </a:extLst>
          </p:cNvPr>
          <p:cNvGrpSpPr/>
          <p:nvPr/>
        </p:nvGrpSpPr>
        <p:grpSpPr>
          <a:xfrm>
            <a:off x="1100730" y="908365"/>
            <a:ext cx="9469119" cy="4925479"/>
            <a:chOff x="0" y="0"/>
            <a:chExt cx="1024622" cy="812800"/>
          </a:xfrm>
          <a:solidFill>
            <a:schemeClr val="bg1"/>
          </a:solidFill>
        </p:grpSpPr>
        <p:sp>
          <p:nvSpPr>
            <p:cNvPr id="30" name="Freeform 27">
              <a:extLst>
                <a:ext uri="{FF2B5EF4-FFF2-40B4-BE49-F238E27FC236}">
                  <a16:creationId xmlns:a16="http://schemas.microsoft.com/office/drawing/2014/main" id="{480854C8-66EA-4424-BCB3-ABEDB9EDA200}"/>
                </a:ext>
              </a:extLst>
            </p:cNvPr>
            <p:cNvSpPr/>
            <p:nvPr/>
          </p:nvSpPr>
          <p:spPr>
            <a:xfrm>
              <a:off x="0" y="0"/>
              <a:ext cx="1024622" cy="812800"/>
            </a:xfrm>
            <a:custGeom>
              <a:avLst/>
              <a:gdLst/>
              <a:ahLst/>
              <a:cxnLst/>
              <a:rect l="l" t="t" r="r" b="b"/>
              <a:pathLst>
                <a:path w="1024622" h="812800">
                  <a:moveTo>
                    <a:pt x="0" y="0"/>
                  </a:moveTo>
                  <a:lnTo>
                    <a:pt x="1024622" y="0"/>
                  </a:lnTo>
                  <a:lnTo>
                    <a:pt x="1024622" y="812800"/>
                  </a:lnTo>
                  <a:lnTo>
                    <a:pt x="0" y="812800"/>
                  </a:lnTo>
                  <a:close/>
                </a:path>
              </a:pathLst>
            </a:custGeom>
            <a:grpFill/>
            <a:ln>
              <a:noFill/>
            </a:ln>
          </p:spPr>
          <p:txBody>
            <a:bodyPr/>
            <a:lstStyle/>
            <a:p>
              <a:endParaRPr lang="vi-VN" sz="933"/>
            </a:p>
          </p:txBody>
        </p:sp>
        <p:sp>
          <p:nvSpPr>
            <p:cNvPr id="31" name="TextBox 28">
              <a:extLst>
                <a:ext uri="{FF2B5EF4-FFF2-40B4-BE49-F238E27FC236}">
                  <a16:creationId xmlns:a16="http://schemas.microsoft.com/office/drawing/2014/main" id="{8DF2A5FE-AEE1-497A-B73A-9C9193BF8697}"/>
                </a:ext>
              </a:extLst>
            </p:cNvPr>
            <p:cNvSpPr txBox="1"/>
            <p:nvPr/>
          </p:nvSpPr>
          <p:spPr>
            <a:xfrm>
              <a:off x="0" y="-38100"/>
              <a:ext cx="812800" cy="850900"/>
            </a:xfrm>
            <a:prstGeom prst="rect">
              <a:avLst/>
            </a:prstGeom>
            <a:grpFill/>
          </p:spPr>
          <p:txBody>
            <a:bodyPr lIns="33867" tIns="33867" rIns="33867" bIns="33867" rtlCol="0" anchor="ctr"/>
            <a:lstStyle/>
            <a:p>
              <a:pPr algn="ctr">
                <a:lnSpc>
                  <a:spcPts val="1773"/>
                </a:lnSpc>
                <a:spcBef>
                  <a:spcPct val="0"/>
                </a:spcBef>
              </a:pPr>
              <a:endParaRPr sz="933"/>
            </a:p>
          </p:txBody>
        </p:sp>
      </p:grpSp>
      <p:sp>
        <p:nvSpPr>
          <p:cNvPr id="32" name="Freeform 29">
            <a:extLst>
              <a:ext uri="{FF2B5EF4-FFF2-40B4-BE49-F238E27FC236}">
                <a16:creationId xmlns:a16="http://schemas.microsoft.com/office/drawing/2014/main" id="{6CCC98F7-6C57-4795-9072-254FDAC2E08D}"/>
              </a:ext>
            </a:extLst>
          </p:cNvPr>
          <p:cNvSpPr/>
          <p:nvPr/>
        </p:nvSpPr>
        <p:spPr>
          <a:xfrm rot="120324">
            <a:off x="4699403" y="814049"/>
            <a:ext cx="2793196" cy="721152"/>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933"/>
          </a:p>
        </p:txBody>
      </p:sp>
      <p:sp>
        <p:nvSpPr>
          <p:cNvPr id="33" name="Freeform 32">
            <a:extLst>
              <a:ext uri="{FF2B5EF4-FFF2-40B4-BE49-F238E27FC236}">
                <a16:creationId xmlns:a16="http://schemas.microsoft.com/office/drawing/2014/main" id="{BB953285-F3B5-444F-8304-7DDD320CB0A3}"/>
              </a:ext>
            </a:extLst>
          </p:cNvPr>
          <p:cNvSpPr/>
          <p:nvPr/>
        </p:nvSpPr>
        <p:spPr>
          <a:xfrm rot="734499">
            <a:off x="10254547" y="3609306"/>
            <a:ext cx="658680" cy="649673"/>
          </a:xfrm>
          <a:custGeom>
            <a:avLst/>
            <a:gdLst/>
            <a:ahLst/>
            <a:cxnLst/>
            <a:rect l="l" t="t" r="r" b="b"/>
            <a:pathLst>
              <a:path w="988020" h="974509">
                <a:moveTo>
                  <a:pt x="0" y="0"/>
                </a:moveTo>
                <a:lnTo>
                  <a:pt x="988020" y="0"/>
                </a:lnTo>
                <a:lnTo>
                  <a:pt x="988020" y="974509"/>
                </a:lnTo>
                <a:lnTo>
                  <a:pt x="0" y="9745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933"/>
          </a:p>
        </p:txBody>
      </p:sp>
      <p:sp>
        <p:nvSpPr>
          <p:cNvPr id="34" name="Freeform 33">
            <a:extLst>
              <a:ext uri="{FF2B5EF4-FFF2-40B4-BE49-F238E27FC236}">
                <a16:creationId xmlns:a16="http://schemas.microsoft.com/office/drawing/2014/main" id="{20E93285-D68D-44DC-8D0C-EBC0E10E3D1A}"/>
              </a:ext>
            </a:extLst>
          </p:cNvPr>
          <p:cNvSpPr/>
          <p:nvPr/>
        </p:nvSpPr>
        <p:spPr>
          <a:xfrm rot="-999576">
            <a:off x="2120606" y="1928284"/>
            <a:ext cx="634308" cy="625635"/>
          </a:xfrm>
          <a:custGeom>
            <a:avLst/>
            <a:gdLst/>
            <a:ahLst/>
            <a:cxnLst/>
            <a:rect l="l" t="t" r="r" b="b"/>
            <a:pathLst>
              <a:path w="951462" h="938451">
                <a:moveTo>
                  <a:pt x="0" y="0"/>
                </a:moveTo>
                <a:lnTo>
                  <a:pt x="951462" y="0"/>
                </a:lnTo>
                <a:lnTo>
                  <a:pt x="951462" y="938451"/>
                </a:lnTo>
                <a:lnTo>
                  <a:pt x="0" y="9384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933"/>
          </a:p>
        </p:txBody>
      </p:sp>
      <p:sp>
        <p:nvSpPr>
          <p:cNvPr id="35" name="Freeform 34">
            <a:extLst>
              <a:ext uri="{FF2B5EF4-FFF2-40B4-BE49-F238E27FC236}">
                <a16:creationId xmlns:a16="http://schemas.microsoft.com/office/drawing/2014/main" id="{83B74397-BEAF-4005-BA7C-947EB16429D7}"/>
              </a:ext>
            </a:extLst>
          </p:cNvPr>
          <p:cNvSpPr/>
          <p:nvPr/>
        </p:nvSpPr>
        <p:spPr>
          <a:xfrm rot="-2869965">
            <a:off x="9228480" y="5825893"/>
            <a:ext cx="894995" cy="882755"/>
          </a:xfrm>
          <a:custGeom>
            <a:avLst/>
            <a:gdLst/>
            <a:ahLst/>
            <a:cxnLst/>
            <a:rect l="l" t="t" r="r" b="b"/>
            <a:pathLst>
              <a:path w="1342491" h="1324132">
                <a:moveTo>
                  <a:pt x="0" y="0"/>
                </a:moveTo>
                <a:lnTo>
                  <a:pt x="1342491" y="0"/>
                </a:lnTo>
                <a:lnTo>
                  <a:pt x="1342491" y="1324132"/>
                </a:lnTo>
                <a:lnTo>
                  <a:pt x="0" y="13241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933"/>
          </a:p>
        </p:txBody>
      </p:sp>
      <p:sp>
        <p:nvSpPr>
          <p:cNvPr id="36" name="Freeform 35">
            <a:extLst>
              <a:ext uri="{FF2B5EF4-FFF2-40B4-BE49-F238E27FC236}">
                <a16:creationId xmlns:a16="http://schemas.microsoft.com/office/drawing/2014/main" id="{F55600EE-8628-420C-9E45-7B098E0ECFC6}"/>
              </a:ext>
            </a:extLst>
          </p:cNvPr>
          <p:cNvSpPr/>
          <p:nvPr/>
        </p:nvSpPr>
        <p:spPr>
          <a:xfrm rot="1063743">
            <a:off x="1733157" y="-87617"/>
            <a:ext cx="1131892" cy="1116413"/>
          </a:xfrm>
          <a:custGeom>
            <a:avLst/>
            <a:gdLst/>
            <a:ahLst/>
            <a:cxnLst/>
            <a:rect l="l" t="t" r="r" b="b"/>
            <a:pathLst>
              <a:path w="1697838" h="1674620">
                <a:moveTo>
                  <a:pt x="0" y="0"/>
                </a:moveTo>
                <a:lnTo>
                  <a:pt x="1697838" y="0"/>
                </a:lnTo>
                <a:lnTo>
                  <a:pt x="1697838" y="1674620"/>
                </a:lnTo>
                <a:lnTo>
                  <a:pt x="0" y="16746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933"/>
          </a:p>
        </p:txBody>
      </p:sp>
      <p:sp>
        <p:nvSpPr>
          <p:cNvPr id="37" name="Freeform 36">
            <a:extLst>
              <a:ext uri="{FF2B5EF4-FFF2-40B4-BE49-F238E27FC236}">
                <a16:creationId xmlns:a16="http://schemas.microsoft.com/office/drawing/2014/main" id="{47EC5025-4D58-4347-8EE1-A372B32F5D8C}"/>
              </a:ext>
            </a:extLst>
          </p:cNvPr>
          <p:cNvSpPr/>
          <p:nvPr/>
        </p:nvSpPr>
        <p:spPr>
          <a:xfrm rot="1063743">
            <a:off x="1803416" y="5739300"/>
            <a:ext cx="440051" cy="434033"/>
          </a:xfrm>
          <a:custGeom>
            <a:avLst/>
            <a:gdLst/>
            <a:ahLst/>
            <a:cxnLst/>
            <a:rect l="l" t="t" r="r" b="b"/>
            <a:pathLst>
              <a:path w="660076" h="651049">
                <a:moveTo>
                  <a:pt x="0" y="0"/>
                </a:moveTo>
                <a:lnTo>
                  <a:pt x="660076" y="0"/>
                </a:lnTo>
                <a:lnTo>
                  <a:pt x="660076" y="651049"/>
                </a:lnTo>
                <a:lnTo>
                  <a:pt x="0" y="6510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933"/>
          </a:p>
        </p:txBody>
      </p:sp>
      <p:sp>
        <p:nvSpPr>
          <p:cNvPr id="38" name="Freeform 37">
            <a:extLst>
              <a:ext uri="{FF2B5EF4-FFF2-40B4-BE49-F238E27FC236}">
                <a16:creationId xmlns:a16="http://schemas.microsoft.com/office/drawing/2014/main" id="{6D692935-70C9-4CE0-B603-0A40F63A07A4}"/>
              </a:ext>
            </a:extLst>
          </p:cNvPr>
          <p:cNvSpPr/>
          <p:nvPr/>
        </p:nvSpPr>
        <p:spPr>
          <a:xfrm rot="1292469">
            <a:off x="9965854" y="795017"/>
            <a:ext cx="878207" cy="878207"/>
          </a:xfrm>
          <a:custGeom>
            <a:avLst/>
            <a:gdLst/>
            <a:ahLst/>
            <a:cxnLst/>
            <a:rect l="l" t="t" r="r" b="b"/>
            <a:pathLst>
              <a:path w="1317310" h="1317310">
                <a:moveTo>
                  <a:pt x="0" y="0"/>
                </a:moveTo>
                <a:lnTo>
                  <a:pt x="1317310" y="0"/>
                </a:lnTo>
                <a:lnTo>
                  <a:pt x="1317310" y="1317309"/>
                </a:lnTo>
                <a:lnTo>
                  <a:pt x="0" y="13173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933"/>
          </a:p>
        </p:txBody>
      </p:sp>
      <p:sp>
        <p:nvSpPr>
          <p:cNvPr id="40" name="Freeform 3">
            <a:extLst>
              <a:ext uri="{FF2B5EF4-FFF2-40B4-BE49-F238E27FC236}">
                <a16:creationId xmlns:a16="http://schemas.microsoft.com/office/drawing/2014/main" id="{7FECD76D-0C9F-4C7E-B443-58AC48D66E7F}"/>
              </a:ext>
            </a:extLst>
          </p:cNvPr>
          <p:cNvSpPr/>
          <p:nvPr/>
        </p:nvSpPr>
        <p:spPr>
          <a:xfrm>
            <a:off x="3039155" y="828623"/>
            <a:ext cx="6009275" cy="1423372"/>
          </a:xfrm>
          <a:custGeom>
            <a:avLst/>
            <a:gdLst/>
            <a:ahLst/>
            <a:cxnLst/>
            <a:rect l="l" t="t" r="r" b="b"/>
            <a:pathLst>
              <a:path w="7315200" h="1783080">
                <a:moveTo>
                  <a:pt x="0" y="0"/>
                </a:moveTo>
                <a:lnTo>
                  <a:pt x="7315200" y="0"/>
                </a:lnTo>
                <a:lnTo>
                  <a:pt x="7315200" y="1783080"/>
                </a:lnTo>
                <a:lnTo>
                  <a:pt x="0" y="17830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933"/>
          </a:p>
        </p:txBody>
      </p:sp>
      <p:sp>
        <p:nvSpPr>
          <p:cNvPr id="17" name="Google Shape;389;p15">
            <a:extLst>
              <a:ext uri="{FF2B5EF4-FFF2-40B4-BE49-F238E27FC236}">
                <a16:creationId xmlns:a16="http://schemas.microsoft.com/office/drawing/2014/main" id="{61664D54-56CF-4269-8B70-F7424985B6CC}"/>
              </a:ext>
            </a:extLst>
          </p:cNvPr>
          <p:cNvSpPr txBox="1">
            <a:spLocks/>
          </p:cNvSpPr>
          <p:nvPr/>
        </p:nvSpPr>
        <p:spPr>
          <a:xfrm>
            <a:off x="1135312" y="1540308"/>
            <a:ext cx="9921377" cy="3366243"/>
          </a:xfrm>
          <a:prstGeom prst="rect">
            <a:avLst/>
          </a:prstGeom>
          <a:noFill/>
          <a:ln>
            <a:noFill/>
          </a:ln>
        </p:spPr>
        <p:txBody>
          <a:bodyPr spcFirstLastPara="1" wrap="square" lIns="182851" tIns="182851" rIns="182851" bIns="18285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1pPr>
            <a:lvl2pPr marR="0" lvl="1"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2pPr>
            <a:lvl3pPr marR="0" lvl="2"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3pPr>
            <a:lvl4pPr marR="0" lvl="3"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4pPr>
            <a:lvl5pPr marR="0" lvl="4"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5pPr>
            <a:lvl6pPr marR="0" lvl="5"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6pPr>
            <a:lvl7pPr marR="0" lvl="6"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7pPr>
            <a:lvl8pPr marR="0" lvl="7"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8pPr>
            <a:lvl9pPr marR="0" lvl="8" algn="ctr" rtl="0">
              <a:lnSpc>
                <a:spcPct val="100000"/>
              </a:lnSpc>
              <a:spcBef>
                <a:spcPts val="0"/>
              </a:spcBef>
              <a:spcAft>
                <a:spcPts val="0"/>
              </a:spcAft>
              <a:buClr>
                <a:schemeClr val="lt1"/>
              </a:buClr>
              <a:buSzPts val="3600"/>
              <a:buFont typeface="Roboto Slab Regular"/>
              <a:buNone/>
              <a:defRPr sz="3600" b="0" i="0" u="none" strike="noStrike" cap="none">
                <a:solidFill>
                  <a:schemeClr val="lt1"/>
                </a:solidFill>
                <a:latin typeface="Roboto Slab Regular"/>
                <a:ea typeface="Roboto Slab Regular"/>
                <a:cs typeface="Roboto Slab Regular"/>
                <a:sym typeface="Roboto Slab Regular"/>
              </a:defRPr>
            </a:lvl9pPr>
          </a:lstStyle>
          <a:p>
            <a:pPr>
              <a:lnSpc>
                <a:spcPct val="130000"/>
              </a:lnSpc>
            </a:pPr>
            <a:r>
              <a:rPr lang="en-US" sz="2667" b="1" spc="-200">
                <a:solidFill>
                  <a:srgbClr val="3333CC"/>
                </a:solidFill>
                <a:latin typeface="Times New Roman" panose="02020603050405020304" pitchFamily="18" charset="0"/>
                <a:cs typeface="Times New Roman" panose="02020603050405020304" pitchFamily="18" charset="0"/>
              </a:rPr>
              <a:t>BÀI 6</a:t>
            </a:r>
          </a:p>
          <a:p>
            <a:pPr>
              <a:lnSpc>
                <a:spcPct val="130000"/>
              </a:lnSpc>
            </a:pPr>
            <a:r>
              <a:rPr lang="en-US" sz="2667" b="1">
                <a:solidFill>
                  <a:srgbClr val="FF0000"/>
                </a:solidFill>
                <a:latin typeface="Times New Roman" panose="02020603050405020304" pitchFamily="18" charset="0"/>
                <a:cs typeface="Times New Roman" panose="02020603050405020304" pitchFamily="18" charset="0"/>
              </a:rPr>
              <a:t>TÁC HẠI KHI XEM NHỮNG TRANG WEB </a:t>
            </a:r>
          </a:p>
          <a:p>
            <a:pPr>
              <a:lnSpc>
                <a:spcPct val="130000"/>
              </a:lnSpc>
            </a:pPr>
            <a:r>
              <a:rPr lang="en-US" sz="2667" b="1">
                <a:solidFill>
                  <a:srgbClr val="FF0000"/>
                </a:solidFill>
                <a:latin typeface="Times New Roman" panose="02020603050405020304" pitchFamily="18" charset="0"/>
                <a:cs typeface="Times New Roman" panose="02020603050405020304" pitchFamily="18" charset="0"/>
              </a:rPr>
              <a:t>KHÔNG PHÙ HỢP LỨA TUỔI VÀ KHÔNG NÊN XEM</a:t>
            </a:r>
            <a:endParaRPr lang="en-US" sz="2667" b="1" spc="-200" dirty="0">
              <a:solidFill>
                <a:srgbClr val="FF0000"/>
              </a:solidFill>
              <a:latin typeface="Times New Roman" panose="02020603050405020304" pitchFamily="18" charset="0"/>
              <a:cs typeface="Times New Roman" panose="02020603050405020304" pitchFamily="18" charset="0"/>
            </a:endParaRPr>
          </a:p>
        </p:txBody>
      </p:sp>
      <p:sp>
        <p:nvSpPr>
          <p:cNvPr id="18" name="Freeform 7">
            <a:extLst>
              <a:ext uri="{FF2B5EF4-FFF2-40B4-BE49-F238E27FC236}">
                <a16:creationId xmlns:a16="http://schemas.microsoft.com/office/drawing/2014/main" id="{47E43AE6-47F3-4F18-92B7-865CA0F33290}"/>
              </a:ext>
            </a:extLst>
          </p:cNvPr>
          <p:cNvSpPr/>
          <p:nvPr/>
        </p:nvSpPr>
        <p:spPr>
          <a:xfrm>
            <a:off x="4687641" y="4423200"/>
            <a:ext cx="2442116" cy="1797557"/>
          </a:xfrm>
          <a:custGeom>
            <a:avLst/>
            <a:gdLst/>
            <a:ahLst/>
            <a:cxnLst/>
            <a:rect l="l" t="t" r="r" b="b"/>
            <a:pathLst>
              <a:path w="12058022" h="8229600">
                <a:moveTo>
                  <a:pt x="0" y="0"/>
                </a:moveTo>
                <a:lnTo>
                  <a:pt x="12058022" y="0"/>
                </a:lnTo>
                <a:lnTo>
                  <a:pt x="12058022" y="8229600"/>
                </a:lnTo>
                <a:lnTo>
                  <a:pt x="0" y="8229600"/>
                </a:lnTo>
                <a:lnTo>
                  <a:pt x="0" y="0"/>
                </a:lnTo>
                <a:close/>
              </a:path>
            </a:pathLst>
          </a:custGeom>
          <a:blipFill>
            <a:blip r:embed="rId12"/>
            <a:stretch>
              <a:fillRect/>
            </a:stretch>
          </a:blipFill>
        </p:spPr>
        <p:txBody>
          <a:bodyPr/>
          <a:lstStyle/>
          <a:p>
            <a:endParaRPr lang="vi-VN" sz="2400"/>
          </a:p>
        </p:txBody>
      </p:sp>
    </p:spTree>
    <p:extLst>
      <p:ext uri="{BB962C8B-B14F-4D97-AF65-F5344CB8AC3E}">
        <p14:creationId xmlns:p14="http://schemas.microsoft.com/office/powerpoint/2010/main" val="34339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4"/>
          <a:stretch>
            <a:fillRect/>
          </a:stretch>
        </p:blipFill>
        <p:spPr>
          <a:xfrm>
            <a:off x="4176710" y="53789"/>
            <a:ext cx="3891523" cy="833718"/>
          </a:xfrm>
          <a:prstGeom prst="rect">
            <a:avLst/>
          </a:prstGeom>
        </p:spPr>
      </p:pic>
      <p:pic>
        <p:nvPicPr>
          <p:cNvPr id="2" name="Picture 1"/>
          <p:cNvPicPr>
            <a:picLocks noChangeAspect="1"/>
          </p:cNvPicPr>
          <p:nvPr/>
        </p:nvPicPr>
        <p:blipFill>
          <a:blip r:embed="rId5"/>
          <a:stretch>
            <a:fillRect/>
          </a:stretch>
        </p:blipFill>
        <p:spPr>
          <a:xfrm>
            <a:off x="4689938" y="207233"/>
            <a:ext cx="593569" cy="553998"/>
          </a:xfrm>
          <a:prstGeom prst="rect">
            <a:avLst/>
          </a:prstGeom>
        </p:spPr>
      </p:pic>
      <p:sp>
        <p:nvSpPr>
          <p:cNvPr id="7" name="TextBox 6"/>
          <p:cNvSpPr txBox="1"/>
          <p:nvPr/>
        </p:nvSpPr>
        <p:spPr>
          <a:xfrm>
            <a:off x="5367615" y="207233"/>
            <a:ext cx="2255746"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KHÁM PHÁ</a:t>
            </a:r>
          </a:p>
        </p:txBody>
      </p:sp>
      <p:pic>
        <p:nvPicPr>
          <p:cNvPr id="5" name="1890901489033808615">
            <a:hlinkClick r:id="" action="ppaction://media"/>
            <a:extLst>
              <a:ext uri="{FF2B5EF4-FFF2-40B4-BE49-F238E27FC236}">
                <a16:creationId xmlns:a16="http://schemas.microsoft.com/office/drawing/2014/main" id="{1EC1AA55-AA16-4C17-964A-B465B95EB2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9200" y="887507"/>
            <a:ext cx="9753600" cy="5486400"/>
          </a:xfrm>
          <a:prstGeom prst="rect">
            <a:avLst/>
          </a:prstGeom>
        </p:spPr>
      </p:pic>
    </p:spTree>
    <p:extLst>
      <p:ext uri="{BB962C8B-B14F-4D97-AF65-F5344CB8AC3E}">
        <p14:creationId xmlns:p14="http://schemas.microsoft.com/office/powerpoint/2010/main" val="296047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4176710" y="53789"/>
            <a:ext cx="3891523" cy="833718"/>
          </a:xfrm>
          <a:prstGeom prst="rect">
            <a:avLst/>
          </a:prstGeom>
        </p:spPr>
      </p:pic>
      <p:pic>
        <p:nvPicPr>
          <p:cNvPr id="2" name="Picture 1"/>
          <p:cNvPicPr>
            <a:picLocks noChangeAspect="1"/>
          </p:cNvPicPr>
          <p:nvPr/>
        </p:nvPicPr>
        <p:blipFill>
          <a:blip r:embed="rId3"/>
          <a:stretch>
            <a:fillRect/>
          </a:stretch>
        </p:blipFill>
        <p:spPr>
          <a:xfrm>
            <a:off x="4689938" y="207233"/>
            <a:ext cx="593569" cy="553998"/>
          </a:xfrm>
          <a:prstGeom prst="rect">
            <a:avLst/>
          </a:prstGeom>
        </p:spPr>
      </p:pic>
      <p:sp>
        <p:nvSpPr>
          <p:cNvPr id="7" name="TextBox 6"/>
          <p:cNvSpPr txBox="1"/>
          <p:nvPr/>
        </p:nvSpPr>
        <p:spPr>
          <a:xfrm>
            <a:off x="5367615" y="207233"/>
            <a:ext cx="2255746"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KHÁM PHÁ</a:t>
            </a:r>
          </a:p>
        </p:txBody>
      </p:sp>
      <p:grpSp>
        <p:nvGrpSpPr>
          <p:cNvPr id="4" name="Group 3"/>
          <p:cNvGrpSpPr/>
          <p:nvPr/>
        </p:nvGrpSpPr>
        <p:grpSpPr>
          <a:xfrm>
            <a:off x="470647" y="1155213"/>
            <a:ext cx="11175393" cy="5135550"/>
            <a:chOff x="470647" y="1155213"/>
            <a:chExt cx="5331051" cy="5135550"/>
          </a:xfrm>
        </p:grpSpPr>
        <p:grpSp>
          <p:nvGrpSpPr>
            <p:cNvPr id="3" name="Group 2"/>
            <p:cNvGrpSpPr/>
            <p:nvPr/>
          </p:nvGrpSpPr>
          <p:grpSpPr>
            <a:xfrm>
              <a:off x="470647" y="1519518"/>
              <a:ext cx="5331051" cy="4625788"/>
              <a:chOff x="470647" y="1519518"/>
              <a:chExt cx="5331051" cy="4625788"/>
            </a:xfrm>
          </p:grpSpPr>
          <p:sp>
            <p:nvSpPr>
              <p:cNvPr id="24" name="Round Diagonal Corner Rectangle 23"/>
              <p:cNvSpPr/>
              <p:nvPr/>
            </p:nvSpPr>
            <p:spPr>
              <a:xfrm>
                <a:off x="470647" y="1519518"/>
                <a:ext cx="5331051" cy="4625788"/>
              </a:xfrm>
              <a:prstGeom prst="round2DiagRect">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70647" y="2169241"/>
                <a:ext cx="5260711" cy="1014893"/>
              </a:xfrm>
              <a:prstGeom prst="rect">
                <a:avLst/>
              </a:prstGeom>
              <a:noFill/>
              <a:ln>
                <a:noFill/>
              </a:ln>
            </p:spPr>
            <p:txBody>
              <a:bodyPr wrap="square" rtlCol="0">
                <a:spAutoFit/>
              </a:bodyPr>
              <a:lstStyle/>
              <a:p>
                <a:pPr marL="342900" indent="-342900" algn="just">
                  <a:lnSpc>
                    <a:spcPct val="120000"/>
                  </a:lnSpc>
                  <a:spcAft>
                    <a:spcPts val="600"/>
                  </a:spcAft>
                  <a:buClr>
                    <a:srgbClr val="FF0000"/>
                  </a:buClr>
                  <a:buFont typeface="Wingdings" panose="05000000000000000000" pitchFamily="2" charset="2"/>
                  <a:buChar char="q"/>
                </a:pPr>
                <a:r>
                  <a:rPr lang="vi-VN" sz="2400" b="1" dirty="0">
                    <a:solidFill>
                      <a:srgbClr val="3333CC"/>
                    </a:solidFill>
                    <a:latin typeface="Arial" panose="020B0604020202020204" pitchFamily="34" charset="0"/>
                    <a:cs typeface="Arial" panose="020B0604020202020204" pitchFamily="34" charset="0"/>
                  </a:rPr>
                  <a:t>Em cùng bạn </a:t>
                </a:r>
                <a:r>
                  <a:rPr lang="en-US" sz="2400" b="1" dirty="0" err="1">
                    <a:solidFill>
                      <a:srgbClr val="3333CC"/>
                    </a:solidFill>
                    <a:latin typeface="Arial" panose="020B0604020202020204" pitchFamily="34" charset="0"/>
                    <a:cs typeface="Arial" panose="020B0604020202020204" pitchFamily="34" charset="0"/>
                  </a:rPr>
                  <a:t>thảo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luận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và</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cho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biết</a:t>
                </a:r>
                <a:r>
                  <a:rPr lang="vi-VN" sz="2400" b="1" dirty="0">
                    <a:solidFill>
                      <a:srgbClr val="3333CC"/>
                    </a:solidFill>
                    <a:latin typeface="Arial" panose="020B0604020202020204" pitchFamily="34" charset="0"/>
                    <a:cs typeface="Arial" panose="020B0604020202020204" pitchFamily="34" charset="0"/>
                  </a:rPr>
                  <a:t>: </a:t>
                </a:r>
                <a:endParaRPr lang="en-US" sz="2400" b="1" dirty="0">
                  <a:solidFill>
                    <a:srgbClr val="3333CC"/>
                  </a:solidFill>
                  <a:latin typeface="Arial" panose="020B0604020202020204" pitchFamily="34" charset="0"/>
                  <a:cs typeface="Arial" panose="020B0604020202020204" pitchFamily="34" charset="0"/>
                </a:endParaRPr>
              </a:p>
              <a:p>
                <a:pPr marL="342900" algn="just">
                  <a:lnSpc>
                    <a:spcPct val="120000"/>
                  </a:lnSpc>
                  <a:spcAft>
                    <a:spcPts val="600"/>
                  </a:spcAft>
                  <a:buClr>
                    <a:srgbClr val="FF0000"/>
                  </a:buClr>
                </a:pPr>
                <a:r>
                  <a:rPr lang="en-US" sz="240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Tại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sao</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bạn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nhỏ</a:t>
                </a:r>
                <a:r>
                  <a:rPr lang="en-US" sz="2400" dirty="0">
                    <a:solidFill>
                      <a:srgbClr val="3333CC"/>
                    </a:solidFill>
                    <a:latin typeface="Arial" panose="020B0604020202020204" pitchFamily="34" charset="0"/>
                    <a:cs typeface="Arial" panose="020B0604020202020204" pitchFamily="34" charset="0"/>
                  </a:rPr>
                  <a:t> </a:t>
                </a:r>
                <a:r>
                  <a:rPr lang="en-US" sz="2400" err="1">
                    <a:solidFill>
                      <a:srgbClr val="3333CC"/>
                    </a:solidFill>
                    <a:latin typeface="Arial" panose="020B0604020202020204" pitchFamily="34" charset="0"/>
                    <a:cs typeface="Arial" panose="020B0604020202020204" pitchFamily="34" charset="0"/>
                  </a:rPr>
                  <a:t>trong</a:t>
                </a:r>
                <a:r>
                  <a:rPr lang="en-US" sz="2400">
                    <a:solidFill>
                      <a:srgbClr val="3333CC"/>
                    </a:solidFill>
                    <a:latin typeface="Arial" panose="020B0604020202020204" pitchFamily="34" charset="0"/>
                    <a:cs typeface="Arial" panose="020B0604020202020204" pitchFamily="34" charset="0"/>
                  </a:rPr>
                  <a:t> đoạn phóng sự </a:t>
                </a:r>
                <a:r>
                  <a:rPr lang="en-US" sz="2400" dirty="0" err="1">
                    <a:solidFill>
                      <a:srgbClr val="3333CC"/>
                    </a:solidFill>
                    <a:latin typeface="Arial" panose="020B0604020202020204" pitchFamily="34" charset="0"/>
                    <a:cs typeface="Arial" panose="020B0604020202020204" pitchFamily="34" charset="0"/>
                  </a:rPr>
                  <a:t>lại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gặp</a:t>
                </a:r>
                <a:r>
                  <a:rPr lang="en-US" sz="2400" dirty="0">
                    <a:solidFill>
                      <a:srgbClr val="3333CC"/>
                    </a:solidFill>
                    <a:latin typeface="Arial" panose="020B0604020202020204" pitchFamily="34" charset="0"/>
                    <a:cs typeface="Arial" panose="020B0604020202020204" pitchFamily="34" charset="0"/>
                  </a:rPr>
                  <a:t> tai </a:t>
                </a:r>
                <a:r>
                  <a:rPr lang="en-US" sz="2400" dirty="0" err="1">
                    <a:solidFill>
                      <a:srgbClr val="3333CC"/>
                    </a:solidFill>
                    <a:latin typeface="Arial" panose="020B0604020202020204" pitchFamily="34" charset="0"/>
                    <a:cs typeface="Arial" panose="020B0604020202020204" pitchFamily="34" charset="0"/>
                  </a:rPr>
                  <a:t>nạn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không</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mong</a:t>
                </a:r>
                <a:r>
                  <a:rPr lang="en-US" sz="2400" dirty="0">
                    <a:solidFill>
                      <a:srgbClr val="3333CC"/>
                    </a:solidFill>
                    <a:latin typeface="Arial" panose="020B0604020202020204" pitchFamily="34" charset="0"/>
                    <a:cs typeface="Arial" panose="020B0604020202020204" pitchFamily="34" charset="0"/>
                  </a:rPr>
                  <a:t> </a:t>
                </a:r>
                <a:r>
                  <a:rPr lang="en-US" sz="2400" err="1">
                    <a:solidFill>
                      <a:srgbClr val="3333CC"/>
                    </a:solidFill>
                    <a:latin typeface="Arial" panose="020B0604020202020204" pitchFamily="34" charset="0"/>
                    <a:cs typeface="Arial" panose="020B0604020202020204" pitchFamily="34" charset="0"/>
                  </a:rPr>
                  <a:t>muốn</a:t>
                </a:r>
                <a:r>
                  <a:rPr lang="en-US" sz="2400">
                    <a:solidFill>
                      <a:srgbClr val="3333CC"/>
                    </a:solidFill>
                    <a:latin typeface="Arial" panose="020B0604020202020204" pitchFamily="34" charset="0"/>
                    <a:cs typeface="Arial" panose="020B0604020202020204" pitchFamily="34" charset="0"/>
                  </a:rPr>
                  <a:t>?</a:t>
                </a:r>
                <a:endParaRPr lang="en-US" sz="2400" dirty="0">
                  <a:solidFill>
                    <a:srgbClr val="3333CC"/>
                  </a:solidFill>
                  <a:latin typeface="Arial" panose="020B0604020202020204" pitchFamily="34" charset="0"/>
                  <a:cs typeface="Arial" panose="020B0604020202020204" pitchFamily="34" charset="0"/>
                </a:endParaRPr>
              </a:p>
            </p:txBody>
          </p:sp>
        </p:grpSp>
        <p:pic>
          <p:nvPicPr>
            <p:cNvPr id="34" name="Picture 33"/>
            <p:cNvPicPr>
              <a:picLocks noChangeAspect="1"/>
            </p:cNvPicPr>
            <p:nvPr/>
          </p:nvPicPr>
          <p:blipFill>
            <a:blip r:embed="rId4"/>
            <a:stretch>
              <a:fillRect/>
            </a:stretch>
          </p:blipFill>
          <p:spPr>
            <a:xfrm rot="1340496">
              <a:off x="4951198" y="5480030"/>
              <a:ext cx="432391" cy="810733"/>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7646" y="1155213"/>
              <a:ext cx="1232842" cy="1104287"/>
            </a:xfrm>
            <a:prstGeom prst="rect">
              <a:avLst/>
            </a:prstGeom>
          </p:spPr>
        </p:pic>
      </p:grpSp>
      <p:sp>
        <p:nvSpPr>
          <p:cNvPr id="5" name="Rectangle 4">
            <a:extLst>
              <a:ext uri="{FF2B5EF4-FFF2-40B4-BE49-F238E27FC236}">
                <a16:creationId xmlns:a16="http://schemas.microsoft.com/office/drawing/2014/main" id="{5110809F-E0AB-4F6F-80D5-176206DA6482}"/>
              </a:ext>
            </a:extLst>
          </p:cNvPr>
          <p:cNvSpPr/>
          <p:nvPr/>
        </p:nvSpPr>
        <p:spPr>
          <a:xfrm>
            <a:off x="836768" y="3370747"/>
            <a:ext cx="9291969" cy="461665"/>
          </a:xfrm>
          <a:prstGeom prst="rect">
            <a:avLst/>
          </a:prstGeom>
        </p:spPr>
        <p:txBody>
          <a:bodyPr wrap="square">
            <a:spAutoFit/>
          </a:bodyPr>
          <a:lstStyle/>
          <a:p>
            <a:r>
              <a:rPr lang="en-US" sz="2400">
                <a:solidFill>
                  <a:srgbClr val="3333CC"/>
                </a:solidFill>
                <a:latin typeface="Arial" panose="020B0604020202020204" pitchFamily="34" charset="0"/>
                <a:cs typeface="Arial" panose="020B0604020202020204" pitchFamily="34" charset="0"/>
              </a:rPr>
              <a:t> Thông tin nào, đến từ đâu khiến bạn nhỏ đã thử làm theo?</a:t>
            </a:r>
            <a:endParaRPr lang="en-US" sz="2400"/>
          </a:p>
        </p:txBody>
      </p:sp>
      <p:sp>
        <p:nvSpPr>
          <p:cNvPr id="17" name="Freeform 6">
            <a:extLst>
              <a:ext uri="{FF2B5EF4-FFF2-40B4-BE49-F238E27FC236}">
                <a16:creationId xmlns:a16="http://schemas.microsoft.com/office/drawing/2014/main" id="{5644700D-B3F2-440F-92D1-62D24CB79BB3}"/>
              </a:ext>
            </a:extLst>
          </p:cNvPr>
          <p:cNvSpPr/>
          <p:nvPr/>
        </p:nvSpPr>
        <p:spPr>
          <a:xfrm>
            <a:off x="681739" y="2788584"/>
            <a:ext cx="272530" cy="298307"/>
          </a:xfrm>
          <a:custGeom>
            <a:avLst/>
            <a:gdLst/>
            <a:ahLst/>
            <a:cxnLst/>
            <a:rect l="l" t="t" r="r" b="b"/>
            <a:pathLst>
              <a:path w="3113406" h="2646395">
                <a:moveTo>
                  <a:pt x="0" y="0"/>
                </a:moveTo>
                <a:lnTo>
                  <a:pt x="3113407" y="0"/>
                </a:lnTo>
                <a:lnTo>
                  <a:pt x="3113407" y="2646396"/>
                </a:lnTo>
                <a:lnTo>
                  <a:pt x="0" y="26463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6">
            <a:extLst>
              <a:ext uri="{FF2B5EF4-FFF2-40B4-BE49-F238E27FC236}">
                <a16:creationId xmlns:a16="http://schemas.microsoft.com/office/drawing/2014/main" id="{20835DD1-A64B-4EC8-B634-AA83395D04ED}"/>
              </a:ext>
            </a:extLst>
          </p:cNvPr>
          <p:cNvSpPr/>
          <p:nvPr/>
        </p:nvSpPr>
        <p:spPr>
          <a:xfrm>
            <a:off x="674750" y="3407927"/>
            <a:ext cx="272530" cy="298307"/>
          </a:xfrm>
          <a:custGeom>
            <a:avLst/>
            <a:gdLst/>
            <a:ahLst/>
            <a:cxnLst/>
            <a:rect l="l" t="t" r="r" b="b"/>
            <a:pathLst>
              <a:path w="3113406" h="2646395">
                <a:moveTo>
                  <a:pt x="0" y="0"/>
                </a:moveTo>
                <a:lnTo>
                  <a:pt x="3113407" y="0"/>
                </a:lnTo>
                <a:lnTo>
                  <a:pt x="3113407" y="2646396"/>
                </a:lnTo>
                <a:lnTo>
                  <a:pt x="0" y="26463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256118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3F9029-4560-4C65-9957-C54BDFD68A6F}"/>
              </a:ext>
            </a:extLst>
          </p:cNvPr>
          <p:cNvPicPr>
            <a:picLocks noChangeAspect="1"/>
          </p:cNvPicPr>
          <p:nvPr/>
        </p:nvPicPr>
        <p:blipFill rotWithShape="1">
          <a:blip r:embed="rId2">
            <a:extLst>
              <a:ext uri="{28A0092B-C50C-407E-A947-70E740481C1C}">
                <a14:useLocalDpi xmlns:a14="http://schemas.microsoft.com/office/drawing/2010/main" val="0"/>
              </a:ext>
            </a:extLst>
          </a:blip>
          <a:srcRect l="4039" t="12894" r="32583" b="6667"/>
          <a:stretch/>
        </p:blipFill>
        <p:spPr>
          <a:xfrm>
            <a:off x="1899138" y="670727"/>
            <a:ext cx="7727183" cy="5516546"/>
          </a:xfrm>
          <a:prstGeom prst="rect">
            <a:avLst/>
          </a:prstGeom>
        </p:spPr>
      </p:pic>
    </p:spTree>
    <p:extLst>
      <p:ext uri="{BB962C8B-B14F-4D97-AF65-F5344CB8AC3E}">
        <p14:creationId xmlns:p14="http://schemas.microsoft.com/office/powerpoint/2010/main" val="2345221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4176710" y="-96936"/>
            <a:ext cx="3891523" cy="833718"/>
          </a:xfrm>
          <a:prstGeom prst="rect">
            <a:avLst/>
          </a:prstGeom>
        </p:spPr>
      </p:pic>
      <p:pic>
        <p:nvPicPr>
          <p:cNvPr id="2" name="Picture 1"/>
          <p:cNvPicPr>
            <a:picLocks noChangeAspect="1"/>
          </p:cNvPicPr>
          <p:nvPr/>
        </p:nvPicPr>
        <p:blipFill>
          <a:blip r:embed="rId3"/>
          <a:stretch>
            <a:fillRect/>
          </a:stretch>
        </p:blipFill>
        <p:spPr>
          <a:xfrm>
            <a:off x="4551393" y="91979"/>
            <a:ext cx="593569" cy="553998"/>
          </a:xfrm>
          <a:prstGeom prst="rect">
            <a:avLst/>
          </a:prstGeom>
        </p:spPr>
      </p:pic>
      <p:sp>
        <p:nvSpPr>
          <p:cNvPr id="7" name="TextBox 6"/>
          <p:cNvSpPr txBox="1"/>
          <p:nvPr/>
        </p:nvSpPr>
        <p:spPr>
          <a:xfrm>
            <a:off x="5367615" y="91979"/>
            <a:ext cx="2255746"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KHÁM PHÁ</a:t>
            </a:r>
          </a:p>
        </p:txBody>
      </p:sp>
      <p:grpSp>
        <p:nvGrpSpPr>
          <p:cNvPr id="14" name="Group 13"/>
          <p:cNvGrpSpPr/>
          <p:nvPr/>
        </p:nvGrpSpPr>
        <p:grpSpPr>
          <a:xfrm>
            <a:off x="1536504" y="1154545"/>
            <a:ext cx="9436294" cy="4839855"/>
            <a:chOff x="1962751" y="2132655"/>
            <a:chExt cx="7961695" cy="3741899"/>
          </a:xfrm>
        </p:grpSpPr>
        <p:sp>
          <p:nvSpPr>
            <p:cNvPr id="15" name="Round Diagonal Corner Rectangle 14"/>
            <p:cNvSpPr/>
            <p:nvPr/>
          </p:nvSpPr>
          <p:spPr>
            <a:xfrm rot="10800000">
              <a:off x="2111187" y="2326339"/>
              <a:ext cx="7664824" cy="3260306"/>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stretch>
              <a:fillRect/>
            </a:stretch>
          </p:blipFill>
          <p:spPr>
            <a:xfrm rot="10800000">
              <a:off x="9296493" y="2132655"/>
              <a:ext cx="627953" cy="592113"/>
            </a:xfrm>
            <a:prstGeom prst="rect">
              <a:avLst/>
            </a:prstGeom>
          </p:spPr>
        </p:pic>
        <p:pic>
          <p:nvPicPr>
            <p:cNvPr id="17" name="Picture 16"/>
            <p:cNvPicPr>
              <a:picLocks noChangeAspect="1"/>
            </p:cNvPicPr>
            <p:nvPr/>
          </p:nvPicPr>
          <p:blipFill>
            <a:blip r:embed="rId5"/>
            <a:stretch>
              <a:fillRect/>
            </a:stretch>
          </p:blipFill>
          <p:spPr>
            <a:xfrm rot="10800000">
              <a:off x="1962751" y="5294164"/>
              <a:ext cx="619083" cy="580390"/>
            </a:xfrm>
            <a:prstGeom prst="rect">
              <a:avLst/>
            </a:prstGeom>
          </p:spPr>
        </p:pic>
        <p:sp>
          <p:nvSpPr>
            <p:cNvPr id="18" name="Rectangle 17"/>
            <p:cNvSpPr/>
            <p:nvPr/>
          </p:nvSpPr>
          <p:spPr>
            <a:xfrm>
              <a:off x="2374669" y="2661494"/>
              <a:ext cx="7137858" cy="2589994"/>
            </a:xfrm>
            <a:prstGeom prst="rect">
              <a:avLst/>
            </a:prstGeom>
          </p:spPr>
          <p:txBody>
            <a:bodyPr wrap="square">
              <a:spAutoFit/>
            </a:bodyPr>
            <a:lstStyle/>
            <a:p>
              <a:pPr algn="just">
                <a:lnSpc>
                  <a:spcPct val="150000"/>
                </a:lnSpc>
                <a:spcAft>
                  <a:spcPts val="600"/>
                </a:spcAft>
                <a:buClr>
                  <a:srgbClr val="C00000"/>
                </a:buClr>
                <a:tabLst>
                  <a:tab pos="511175" algn="l"/>
                </a:tabLst>
              </a:pPr>
              <a:r>
                <a:rPr lang="en-US" sz="2400">
                  <a:solidFill>
                    <a:srgbClr val="3333CC"/>
                  </a:solidFill>
                  <a:latin typeface="Times New Roman" panose="02020603050405020304" pitchFamily="18" charset="0"/>
                  <a:cs typeface="Times New Roman" panose="02020603050405020304" pitchFamily="18" charset="0"/>
                </a:rPr>
                <a:t>Thông tin trên internet được cung cấp qua các trang web nhằm phục vụ nhiều đối tượng, nhiều lứa tuổi khác nhau. Mỗi loại thông tin sẽ phù hợp với từng đối tượng, từng lứa tuổi riêng. Nếu khi chúng ta xem mà không biết chắt lọc thông tin sẽ dễ bị dụ dỗ lôi kéo, làm theo dẫn đến nguy hại cho bản thân. Vì vậy mà khi sử dụng internet chúng ta phải có người lớn đồng hành.</a:t>
              </a:r>
              <a:endParaRPr lang="en-US" sz="2400" dirty="0">
                <a:solidFill>
                  <a:srgbClr val="3333CC"/>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6227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 name="Group 11">
            <a:extLst>
              <a:ext uri="{FF2B5EF4-FFF2-40B4-BE49-F238E27FC236}">
                <a16:creationId xmlns:a16="http://schemas.microsoft.com/office/drawing/2014/main" id="{68E96AF2-0384-43C3-AD46-A58267AF0887}"/>
              </a:ext>
            </a:extLst>
          </p:cNvPr>
          <p:cNvGrpSpPr/>
          <p:nvPr/>
        </p:nvGrpSpPr>
        <p:grpSpPr>
          <a:xfrm>
            <a:off x="4802824" y="539109"/>
            <a:ext cx="1868960" cy="408181"/>
            <a:chOff x="0" y="0"/>
            <a:chExt cx="3737918" cy="816362"/>
          </a:xfrm>
        </p:grpSpPr>
        <p:grpSp>
          <p:nvGrpSpPr>
            <p:cNvPr id="4" name="Group 12">
              <a:extLst>
                <a:ext uri="{FF2B5EF4-FFF2-40B4-BE49-F238E27FC236}">
                  <a16:creationId xmlns:a16="http://schemas.microsoft.com/office/drawing/2014/main" id="{7A453B47-4782-4518-98B7-675515EC96C3}"/>
                </a:ext>
              </a:extLst>
            </p:cNvPr>
            <p:cNvGrpSpPr/>
            <p:nvPr/>
          </p:nvGrpSpPr>
          <p:grpSpPr>
            <a:xfrm>
              <a:off x="0" y="61568"/>
              <a:ext cx="747584" cy="747584"/>
              <a:chOff x="0" y="0"/>
              <a:chExt cx="6350000" cy="6350000"/>
            </a:xfrm>
          </p:grpSpPr>
          <p:sp>
            <p:nvSpPr>
              <p:cNvPr id="18" name="Freeform 13">
                <a:extLst>
                  <a:ext uri="{FF2B5EF4-FFF2-40B4-BE49-F238E27FC236}">
                    <a16:creationId xmlns:a16="http://schemas.microsoft.com/office/drawing/2014/main" id="{BC383ABD-BED7-451E-B466-17228B5BC59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BD6F"/>
              </a:solidFill>
            </p:spPr>
          </p:sp>
        </p:grpSp>
        <p:sp>
          <p:nvSpPr>
            <p:cNvPr id="5" name="TextBox 14">
              <a:extLst>
                <a:ext uri="{FF2B5EF4-FFF2-40B4-BE49-F238E27FC236}">
                  <a16:creationId xmlns:a16="http://schemas.microsoft.com/office/drawing/2014/main" id="{E1C8F1D1-840C-4197-A8E9-530D32D325CB}"/>
                </a:ext>
              </a:extLst>
            </p:cNvPr>
            <p:cNvSpPr txBox="1"/>
            <p:nvPr/>
          </p:nvSpPr>
          <p:spPr>
            <a:xfrm>
              <a:off x="255208" y="175160"/>
              <a:ext cx="330858" cy="641202"/>
            </a:xfrm>
            <a:prstGeom prst="rect">
              <a:avLst/>
            </a:prstGeom>
          </p:spPr>
          <p:txBody>
            <a:bodyPr lIns="0" tIns="0" rIns="0" bIns="0" rtlCol="0" anchor="t">
              <a:spAutoFit/>
            </a:bodyPr>
            <a:lstStyle/>
            <a:p>
              <a:pPr algn="ctr">
                <a:lnSpc>
                  <a:spcPts val="2501"/>
                </a:lnSpc>
                <a:spcBef>
                  <a:spcPct val="0"/>
                </a:spcBef>
              </a:pPr>
              <a:endParaRPr lang="en-US" sz="2084">
                <a:solidFill>
                  <a:srgbClr val="FFFEFE"/>
                </a:solidFill>
                <a:latin typeface="Sriracha"/>
              </a:endParaRPr>
            </a:p>
          </p:txBody>
        </p:sp>
        <p:grpSp>
          <p:nvGrpSpPr>
            <p:cNvPr id="6" name="Group 15">
              <a:extLst>
                <a:ext uri="{FF2B5EF4-FFF2-40B4-BE49-F238E27FC236}">
                  <a16:creationId xmlns:a16="http://schemas.microsoft.com/office/drawing/2014/main" id="{60B14E79-A8B3-4F75-829C-63CC2822BB89}"/>
                </a:ext>
              </a:extLst>
            </p:cNvPr>
            <p:cNvGrpSpPr/>
            <p:nvPr/>
          </p:nvGrpSpPr>
          <p:grpSpPr>
            <a:xfrm>
              <a:off x="747584" y="61568"/>
              <a:ext cx="747584" cy="747584"/>
              <a:chOff x="0" y="0"/>
              <a:chExt cx="6350000" cy="6350000"/>
            </a:xfrm>
          </p:grpSpPr>
          <p:sp>
            <p:nvSpPr>
              <p:cNvPr id="17" name="Freeform 16">
                <a:extLst>
                  <a:ext uri="{FF2B5EF4-FFF2-40B4-BE49-F238E27FC236}">
                    <a16:creationId xmlns:a16="http://schemas.microsoft.com/office/drawing/2014/main" id="{486D6CAC-492D-4A46-9E5A-76A9DFCA390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09BFF"/>
              </a:solidFill>
            </p:spPr>
          </p:sp>
        </p:grpSp>
        <p:grpSp>
          <p:nvGrpSpPr>
            <p:cNvPr id="7" name="Group 17">
              <a:extLst>
                <a:ext uri="{FF2B5EF4-FFF2-40B4-BE49-F238E27FC236}">
                  <a16:creationId xmlns:a16="http://schemas.microsoft.com/office/drawing/2014/main" id="{C1C8565C-9FBD-4819-83F8-5BD5A9D91F21}"/>
                </a:ext>
              </a:extLst>
            </p:cNvPr>
            <p:cNvGrpSpPr/>
            <p:nvPr/>
          </p:nvGrpSpPr>
          <p:grpSpPr>
            <a:xfrm>
              <a:off x="2990334" y="61568"/>
              <a:ext cx="747584" cy="747584"/>
              <a:chOff x="0" y="0"/>
              <a:chExt cx="6350000" cy="6350000"/>
            </a:xfrm>
          </p:grpSpPr>
          <p:sp>
            <p:nvSpPr>
              <p:cNvPr id="16" name="Freeform 18">
                <a:extLst>
                  <a:ext uri="{FF2B5EF4-FFF2-40B4-BE49-F238E27FC236}">
                    <a16:creationId xmlns:a16="http://schemas.microsoft.com/office/drawing/2014/main" id="{6DF49A57-E15A-4F7A-A145-82D33799CCA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87B1"/>
              </a:solidFill>
            </p:spPr>
          </p:sp>
        </p:grpSp>
        <p:sp>
          <p:nvSpPr>
            <p:cNvPr id="8" name="TextBox 19">
              <a:extLst>
                <a:ext uri="{FF2B5EF4-FFF2-40B4-BE49-F238E27FC236}">
                  <a16:creationId xmlns:a16="http://schemas.microsoft.com/office/drawing/2014/main" id="{9F7B23FC-0F34-4E78-BAE7-9DDF5F7A7C86}"/>
                </a:ext>
              </a:extLst>
            </p:cNvPr>
            <p:cNvSpPr txBox="1"/>
            <p:nvPr/>
          </p:nvSpPr>
          <p:spPr>
            <a:xfrm>
              <a:off x="841278" y="137662"/>
              <a:ext cx="560200" cy="641201"/>
            </a:xfrm>
            <a:prstGeom prst="rect">
              <a:avLst/>
            </a:prstGeom>
          </p:spPr>
          <p:txBody>
            <a:bodyPr lIns="0" tIns="0" rIns="0" bIns="0" rtlCol="0" anchor="t">
              <a:spAutoFit/>
            </a:bodyPr>
            <a:lstStyle/>
            <a:p>
              <a:pPr algn="ctr">
                <a:lnSpc>
                  <a:spcPts val="2501"/>
                </a:lnSpc>
                <a:spcBef>
                  <a:spcPct val="0"/>
                </a:spcBef>
              </a:pPr>
              <a:endParaRPr lang="en-US" sz="2084">
                <a:solidFill>
                  <a:srgbClr val="FFFEFE"/>
                </a:solidFill>
                <a:latin typeface="Sriracha"/>
              </a:endParaRPr>
            </a:p>
          </p:txBody>
        </p:sp>
        <p:sp>
          <p:nvSpPr>
            <p:cNvPr id="9" name="TextBox 20">
              <a:extLst>
                <a:ext uri="{FF2B5EF4-FFF2-40B4-BE49-F238E27FC236}">
                  <a16:creationId xmlns:a16="http://schemas.microsoft.com/office/drawing/2014/main" id="{6E76AA02-BF92-4EE2-B2FC-A1D158C56F0A}"/>
                </a:ext>
              </a:extLst>
            </p:cNvPr>
            <p:cNvSpPr txBox="1"/>
            <p:nvPr/>
          </p:nvSpPr>
          <p:spPr>
            <a:xfrm>
              <a:off x="3084028" y="137662"/>
              <a:ext cx="560200" cy="641201"/>
            </a:xfrm>
            <a:prstGeom prst="rect">
              <a:avLst/>
            </a:prstGeom>
          </p:spPr>
          <p:txBody>
            <a:bodyPr lIns="0" tIns="0" rIns="0" bIns="0" rtlCol="0" anchor="t">
              <a:spAutoFit/>
            </a:bodyPr>
            <a:lstStyle/>
            <a:p>
              <a:pPr algn="ctr">
                <a:lnSpc>
                  <a:spcPts val="2501"/>
                </a:lnSpc>
                <a:spcBef>
                  <a:spcPct val="0"/>
                </a:spcBef>
              </a:pPr>
              <a:endParaRPr lang="en-US" sz="2084">
                <a:solidFill>
                  <a:srgbClr val="FFFEFE"/>
                </a:solidFill>
                <a:latin typeface="Sriracha"/>
              </a:endParaRPr>
            </a:p>
          </p:txBody>
        </p:sp>
        <p:grpSp>
          <p:nvGrpSpPr>
            <p:cNvPr id="10" name="Group 21">
              <a:extLst>
                <a:ext uri="{FF2B5EF4-FFF2-40B4-BE49-F238E27FC236}">
                  <a16:creationId xmlns:a16="http://schemas.microsoft.com/office/drawing/2014/main" id="{25BB1ED5-BE31-4505-819F-0A29437C47DD}"/>
                </a:ext>
              </a:extLst>
            </p:cNvPr>
            <p:cNvGrpSpPr/>
            <p:nvPr/>
          </p:nvGrpSpPr>
          <p:grpSpPr>
            <a:xfrm>
              <a:off x="1495167" y="0"/>
              <a:ext cx="747584" cy="747584"/>
              <a:chOff x="0" y="0"/>
              <a:chExt cx="6350000" cy="6350000"/>
            </a:xfrm>
          </p:grpSpPr>
          <p:sp>
            <p:nvSpPr>
              <p:cNvPr id="15" name="Freeform 22">
                <a:extLst>
                  <a:ext uri="{FF2B5EF4-FFF2-40B4-BE49-F238E27FC236}">
                    <a16:creationId xmlns:a16="http://schemas.microsoft.com/office/drawing/2014/main" id="{84BAF4FE-0D1E-40EC-A82C-F5ADEDCBFBC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E6FF"/>
              </a:solidFill>
            </p:spPr>
          </p:sp>
        </p:grpSp>
        <p:sp>
          <p:nvSpPr>
            <p:cNvPr id="11" name="TextBox 23">
              <a:extLst>
                <a:ext uri="{FF2B5EF4-FFF2-40B4-BE49-F238E27FC236}">
                  <a16:creationId xmlns:a16="http://schemas.microsoft.com/office/drawing/2014/main" id="{80C70DF9-921E-4ADB-991A-88C471374773}"/>
                </a:ext>
              </a:extLst>
            </p:cNvPr>
            <p:cNvSpPr txBox="1"/>
            <p:nvPr/>
          </p:nvSpPr>
          <p:spPr>
            <a:xfrm>
              <a:off x="1719923" y="76094"/>
              <a:ext cx="298068" cy="641202"/>
            </a:xfrm>
            <a:prstGeom prst="rect">
              <a:avLst/>
            </a:prstGeom>
          </p:spPr>
          <p:txBody>
            <a:bodyPr lIns="0" tIns="0" rIns="0" bIns="0" rtlCol="0" anchor="t">
              <a:spAutoFit/>
            </a:bodyPr>
            <a:lstStyle/>
            <a:p>
              <a:pPr algn="ctr">
                <a:lnSpc>
                  <a:spcPts val="2501"/>
                </a:lnSpc>
                <a:spcBef>
                  <a:spcPct val="0"/>
                </a:spcBef>
              </a:pPr>
              <a:endParaRPr lang="en-US" sz="2084">
                <a:solidFill>
                  <a:srgbClr val="FFFEFE"/>
                </a:solidFill>
                <a:latin typeface="Sriracha"/>
              </a:endParaRPr>
            </a:p>
          </p:txBody>
        </p:sp>
        <p:grpSp>
          <p:nvGrpSpPr>
            <p:cNvPr id="12" name="Group 24">
              <a:extLst>
                <a:ext uri="{FF2B5EF4-FFF2-40B4-BE49-F238E27FC236}">
                  <a16:creationId xmlns:a16="http://schemas.microsoft.com/office/drawing/2014/main" id="{40112C06-5EA7-4C52-B091-A96C8754EAEC}"/>
                </a:ext>
              </a:extLst>
            </p:cNvPr>
            <p:cNvGrpSpPr/>
            <p:nvPr/>
          </p:nvGrpSpPr>
          <p:grpSpPr>
            <a:xfrm>
              <a:off x="2242751" y="37227"/>
              <a:ext cx="747584" cy="747584"/>
              <a:chOff x="0" y="0"/>
              <a:chExt cx="6350000" cy="6350000"/>
            </a:xfrm>
          </p:grpSpPr>
          <p:sp>
            <p:nvSpPr>
              <p:cNvPr id="14" name="Freeform 25">
                <a:extLst>
                  <a:ext uri="{FF2B5EF4-FFF2-40B4-BE49-F238E27FC236}">
                    <a16:creationId xmlns:a16="http://schemas.microsoft.com/office/drawing/2014/main" id="{77D829B1-1B55-45A4-8E40-B5F495AE2E9F}"/>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9EBA1"/>
              </a:solidFill>
            </p:spPr>
          </p:sp>
        </p:grpSp>
        <p:sp>
          <p:nvSpPr>
            <p:cNvPr id="13" name="TextBox 26">
              <a:extLst>
                <a:ext uri="{FF2B5EF4-FFF2-40B4-BE49-F238E27FC236}">
                  <a16:creationId xmlns:a16="http://schemas.microsoft.com/office/drawing/2014/main" id="{556E8FEA-7D9C-4A03-A8FD-1939ED9120DC}"/>
                </a:ext>
              </a:extLst>
            </p:cNvPr>
            <p:cNvSpPr txBox="1"/>
            <p:nvPr/>
          </p:nvSpPr>
          <p:spPr>
            <a:xfrm>
              <a:off x="2336445" y="108592"/>
              <a:ext cx="560200" cy="641202"/>
            </a:xfrm>
            <a:prstGeom prst="rect">
              <a:avLst/>
            </a:prstGeom>
          </p:spPr>
          <p:txBody>
            <a:bodyPr lIns="0" tIns="0" rIns="0" bIns="0" rtlCol="0" anchor="t">
              <a:spAutoFit/>
            </a:bodyPr>
            <a:lstStyle/>
            <a:p>
              <a:pPr algn="ctr">
                <a:lnSpc>
                  <a:spcPts val="2501"/>
                </a:lnSpc>
                <a:spcBef>
                  <a:spcPct val="0"/>
                </a:spcBef>
              </a:pPr>
              <a:endParaRPr lang="en-US" sz="2084">
                <a:solidFill>
                  <a:srgbClr val="FFFEFE"/>
                </a:solidFill>
                <a:latin typeface="Sriracha"/>
              </a:endParaRPr>
            </a:p>
          </p:txBody>
        </p:sp>
      </p:grpSp>
      <p:sp>
        <p:nvSpPr>
          <p:cNvPr id="21" name="Freeform 29">
            <a:extLst>
              <a:ext uri="{FF2B5EF4-FFF2-40B4-BE49-F238E27FC236}">
                <a16:creationId xmlns:a16="http://schemas.microsoft.com/office/drawing/2014/main" id="{6115ED6B-F89F-432A-8139-4E712AFE65D8}"/>
              </a:ext>
            </a:extLst>
          </p:cNvPr>
          <p:cNvSpPr/>
          <p:nvPr/>
        </p:nvSpPr>
        <p:spPr>
          <a:xfrm rot="-2682344">
            <a:off x="600316" y="808756"/>
            <a:ext cx="1565616" cy="512384"/>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Freeform 30">
            <a:extLst>
              <a:ext uri="{FF2B5EF4-FFF2-40B4-BE49-F238E27FC236}">
                <a16:creationId xmlns:a16="http://schemas.microsoft.com/office/drawing/2014/main" id="{76BD6B77-23F0-4BBF-83E1-D9D2BEA58EE4}"/>
              </a:ext>
            </a:extLst>
          </p:cNvPr>
          <p:cNvSpPr/>
          <p:nvPr/>
        </p:nvSpPr>
        <p:spPr>
          <a:xfrm>
            <a:off x="10088170" y="925576"/>
            <a:ext cx="740399" cy="826003"/>
          </a:xfrm>
          <a:custGeom>
            <a:avLst/>
            <a:gdLst/>
            <a:ahLst/>
            <a:cxnLst/>
            <a:rect l="l" t="t" r="r" b="b"/>
            <a:pathLst>
              <a:path w="1110597" h="1239003">
                <a:moveTo>
                  <a:pt x="0" y="0"/>
                </a:moveTo>
                <a:lnTo>
                  <a:pt x="1110597" y="0"/>
                </a:lnTo>
                <a:lnTo>
                  <a:pt x="1110597" y="1239003"/>
                </a:lnTo>
                <a:lnTo>
                  <a:pt x="0" y="1239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31">
            <a:extLst>
              <a:ext uri="{FF2B5EF4-FFF2-40B4-BE49-F238E27FC236}">
                <a16:creationId xmlns:a16="http://schemas.microsoft.com/office/drawing/2014/main" id="{508D7119-5A1B-4469-A201-3299BE1FA91E}"/>
              </a:ext>
            </a:extLst>
          </p:cNvPr>
          <p:cNvSpPr/>
          <p:nvPr/>
        </p:nvSpPr>
        <p:spPr>
          <a:xfrm>
            <a:off x="10677695" y="3035597"/>
            <a:ext cx="554556" cy="554556"/>
          </a:xfrm>
          <a:custGeom>
            <a:avLst/>
            <a:gdLst/>
            <a:ahLst/>
            <a:cxnLst/>
            <a:rect l="l" t="t" r="r" b="b"/>
            <a:pathLst>
              <a:path w="831833" h="831833">
                <a:moveTo>
                  <a:pt x="0" y="0"/>
                </a:moveTo>
                <a:lnTo>
                  <a:pt x="831833" y="0"/>
                </a:lnTo>
                <a:lnTo>
                  <a:pt x="831833" y="831833"/>
                </a:lnTo>
                <a:lnTo>
                  <a:pt x="0" y="8318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9" name="Picture 28">
            <a:hlinkClick r:id="rId8" action="ppaction://hlinkfile"/>
            <a:extLst>
              <a:ext uri="{FF2B5EF4-FFF2-40B4-BE49-F238E27FC236}">
                <a16:creationId xmlns:a16="http://schemas.microsoft.com/office/drawing/2014/main" id="{B939B33C-1FF7-4331-9C95-9E25751CD0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220" b="100000" l="0" r="99365"/>
                    </a14:imgEffect>
                  </a14:imgLayer>
                </a14:imgProps>
              </a:ext>
            </a:extLst>
          </a:blip>
          <a:stretch>
            <a:fillRect/>
          </a:stretch>
        </p:blipFill>
        <p:spPr>
          <a:xfrm>
            <a:off x="3016026" y="2139565"/>
            <a:ext cx="5816348" cy="1308060"/>
          </a:xfrm>
          <a:prstGeom prst="rect">
            <a:avLst/>
          </a:prstGeom>
        </p:spPr>
      </p:pic>
      <p:pic>
        <p:nvPicPr>
          <p:cNvPr id="30" name="Picture 29">
            <a:extLst>
              <a:ext uri="{FF2B5EF4-FFF2-40B4-BE49-F238E27FC236}">
                <a16:creationId xmlns:a16="http://schemas.microsoft.com/office/drawing/2014/main" id="{33933F7A-FE0C-464F-8F57-91CE8EC489BB}"/>
              </a:ext>
            </a:extLst>
          </p:cNvPr>
          <p:cNvPicPr>
            <a:picLocks noChangeAspect="1"/>
          </p:cNvPicPr>
          <p:nvPr/>
        </p:nvPicPr>
        <p:blipFill>
          <a:blip r:embed="rId11"/>
          <a:stretch>
            <a:fillRect/>
          </a:stretch>
        </p:blipFill>
        <p:spPr>
          <a:xfrm>
            <a:off x="3320371" y="2431766"/>
            <a:ext cx="758043" cy="692694"/>
          </a:xfrm>
          <a:prstGeom prst="rect">
            <a:avLst/>
          </a:prstGeom>
          <a:ln>
            <a:solidFill>
              <a:schemeClr val="bg1"/>
            </a:solidFill>
          </a:ln>
        </p:spPr>
      </p:pic>
      <p:sp>
        <p:nvSpPr>
          <p:cNvPr id="31" name="TextBox 30">
            <a:hlinkClick r:id="rId12"/>
            <a:extLst>
              <a:ext uri="{FF2B5EF4-FFF2-40B4-BE49-F238E27FC236}">
                <a16:creationId xmlns:a16="http://schemas.microsoft.com/office/drawing/2014/main" id="{71ED133A-511B-4EF7-B518-8B1A9B0667A9}"/>
              </a:ext>
            </a:extLst>
          </p:cNvPr>
          <p:cNvSpPr txBox="1"/>
          <p:nvPr/>
        </p:nvSpPr>
        <p:spPr>
          <a:xfrm>
            <a:off x="4450821" y="2432480"/>
            <a:ext cx="3788036" cy="769441"/>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LUYỆN TẬP</a:t>
            </a:r>
          </a:p>
        </p:txBody>
      </p:sp>
      <p:pic>
        <p:nvPicPr>
          <p:cNvPr id="32" name="Picture 10">
            <a:extLst>
              <a:ext uri="{FF2B5EF4-FFF2-40B4-BE49-F238E27FC236}">
                <a16:creationId xmlns:a16="http://schemas.microsoft.com/office/drawing/2014/main" id="{5F9786A3-B969-4388-9B47-D6066CE61E5D}"/>
              </a:ext>
            </a:extLst>
          </p:cNvPr>
          <p:cNvPicPr>
            <a:picLocks noChangeAspect="1"/>
          </p:cNvPicPr>
          <p:nvPr/>
        </p:nvPicPr>
        <p:blipFill>
          <a:blip r:embed="rId13"/>
          <a:srcRect/>
          <a:stretch>
            <a:fillRect/>
          </a:stretch>
        </p:blipFill>
        <p:spPr>
          <a:xfrm rot="1329091" flipH="1">
            <a:off x="8489867" y="667959"/>
            <a:ext cx="1372213" cy="2107328"/>
          </a:xfrm>
          <a:prstGeom prst="rect">
            <a:avLst/>
          </a:prstGeom>
        </p:spPr>
      </p:pic>
      <p:sp>
        <p:nvSpPr>
          <p:cNvPr id="33" name="Freeform 27">
            <a:extLst>
              <a:ext uri="{FF2B5EF4-FFF2-40B4-BE49-F238E27FC236}">
                <a16:creationId xmlns:a16="http://schemas.microsoft.com/office/drawing/2014/main" id="{6D68AD77-DBCA-49AC-9349-1EF49C93C062}"/>
              </a:ext>
            </a:extLst>
          </p:cNvPr>
          <p:cNvSpPr/>
          <p:nvPr/>
        </p:nvSpPr>
        <p:spPr>
          <a:xfrm rot="-1180231">
            <a:off x="1460279" y="1496270"/>
            <a:ext cx="554556" cy="554556"/>
          </a:xfrm>
          <a:custGeom>
            <a:avLst/>
            <a:gdLst/>
            <a:ahLst/>
            <a:cxnLst/>
            <a:rect l="l" t="t" r="r" b="b"/>
            <a:pathLst>
              <a:path w="831833" h="831833">
                <a:moveTo>
                  <a:pt x="0" y="0"/>
                </a:moveTo>
                <a:lnTo>
                  <a:pt x="831833" y="0"/>
                </a:lnTo>
                <a:lnTo>
                  <a:pt x="831833" y="831833"/>
                </a:lnTo>
                <a:lnTo>
                  <a:pt x="0" y="8318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4" name="Freeform 28">
            <a:extLst>
              <a:ext uri="{FF2B5EF4-FFF2-40B4-BE49-F238E27FC236}">
                <a16:creationId xmlns:a16="http://schemas.microsoft.com/office/drawing/2014/main" id="{3E76C72F-5291-45A3-90AA-E0EA5E316613}"/>
              </a:ext>
            </a:extLst>
          </p:cNvPr>
          <p:cNvSpPr/>
          <p:nvPr/>
        </p:nvSpPr>
        <p:spPr>
          <a:xfrm rot="-1180231">
            <a:off x="2106138" y="856164"/>
            <a:ext cx="815756" cy="833952"/>
          </a:xfrm>
          <a:custGeom>
            <a:avLst/>
            <a:gdLst/>
            <a:ahLst/>
            <a:cxnLst/>
            <a:rect l="l" t="t" r="r" b="b"/>
            <a:pathLst>
              <a:path w="1223634" h="1250927">
                <a:moveTo>
                  <a:pt x="0" y="0"/>
                </a:moveTo>
                <a:lnTo>
                  <a:pt x="1223635" y="0"/>
                </a:lnTo>
                <a:lnTo>
                  <a:pt x="1223635" y="1250927"/>
                </a:lnTo>
                <a:lnTo>
                  <a:pt x="0" y="12509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extLst>
      <p:ext uri="{BB962C8B-B14F-4D97-AF65-F5344CB8AC3E}">
        <p14:creationId xmlns:p14="http://schemas.microsoft.com/office/powerpoint/2010/main" val="1539034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duotone>
              <a:prstClr val="black"/>
              <a:srgbClr val="FF0000">
                <a:tint val="45000"/>
                <a:satMod val="400000"/>
              </a:srgbClr>
            </a:duotone>
            <a:extLst>
              <a:ext uri="{BEBA8EAE-BF5A-486C-A8C5-ECC9F3942E4B}">
                <a14:imgProps xmlns:a14="http://schemas.microsoft.com/office/drawing/2010/main">
                  <a14:imgLayer r:embed="rId3">
                    <a14:imgEffect>
                      <a14:backgroundRemoval t="1220" b="100000" l="0" r="99365"/>
                    </a14:imgEffect>
                    <a14:imgEffect>
                      <a14:brightnessContrast bright="40000" contrast="20000"/>
                    </a14:imgEffect>
                  </a14:imgLayer>
                </a14:imgProps>
              </a:ext>
            </a:extLst>
          </a:blip>
          <a:stretch>
            <a:fillRect/>
          </a:stretch>
        </p:blipFill>
        <p:spPr>
          <a:xfrm>
            <a:off x="4176710" y="46642"/>
            <a:ext cx="3891523" cy="875179"/>
          </a:xfrm>
          <a:prstGeom prst="rect">
            <a:avLst/>
          </a:prstGeom>
        </p:spPr>
      </p:pic>
      <p:sp>
        <p:nvSpPr>
          <p:cNvPr id="7" name="TextBox 6"/>
          <p:cNvSpPr txBox="1"/>
          <p:nvPr/>
        </p:nvSpPr>
        <p:spPr>
          <a:xfrm>
            <a:off x="5528979" y="207233"/>
            <a:ext cx="2234907"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VẬN DỤNG</a:t>
            </a:r>
          </a:p>
        </p:txBody>
      </p:sp>
      <p:pic>
        <p:nvPicPr>
          <p:cNvPr id="15" name="Picture 14"/>
          <p:cNvPicPr>
            <a:picLocks noChangeAspect="1"/>
          </p:cNvPicPr>
          <p:nvPr/>
        </p:nvPicPr>
        <p:blipFill>
          <a:blip r:embed="rId4"/>
          <a:stretch>
            <a:fillRect/>
          </a:stretch>
        </p:blipFill>
        <p:spPr>
          <a:xfrm>
            <a:off x="4833072" y="151136"/>
            <a:ext cx="695907" cy="668437"/>
          </a:xfrm>
          <a:prstGeom prst="rect">
            <a:avLst/>
          </a:prstGeom>
          <a:ln>
            <a:solidFill>
              <a:schemeClr val="bg1"/>
            </a:solidFill>
          </a:ln>
        </p:spPr>
      </p:pic>
      <p:grpSp>
        <p:nvGrpSpPr>
          <p:cNvPr id="12" name="Group 11"/>
          <p:cNvGrpSpPr/>
          <p:nvPr/>
        </p:nvGrpSpPr>
        <p:grpSpPr>
          <a:xfrm>
            <a:off x="717452" y="1314982"/>
            <a:ext cx="6476724" cy="4658614"/>
            <a:chOff x="184689" y="1446350"/>
            <a:chExt cx="6287692" cy="4658614"/>
          </a:xfrm>
        </p:grpSpPr>
        <p:sp>
          <p:nvSpPr>
            <p:cNvPr id="13" name="Rounded Rectangle 12"/>
            <p:cNvSpPr/>
            <p:nvPr/>
          </p:nvSpPr>
          <p:spPr>
            <a:xfrm>
              <a:off x="184689" y="1721224"/>
              <a:ext cx="6287692" cy="4383740"/>
            </a:xfrm>
            <a:prstGeom prst="round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20000"/>
                </a:lnSpc>
                <a:buClr>
                  <a:srgbClr val="FF0000"/>
                </a:buClr>
              </a:pPr>
              <a:endParaRPr lang="en-US" sz="2400" dirty="0"/>
            </a:p>
            <a:p>
              <a:pPr algn="just">
                <a:lnSpc>
                  <a:spcPct val="120000"/>
                </a:lnSpc>
                <a:buClr>
                  <a:srgbClr val="FF0000"/>
                </a:buClr>
              </a:pPr>
              <a:endParaRPr lang="en-US" sz="2400" dirty="0"/>
            </a:p>
            <a:p>
              <a:pPr algn="just">
                <a:lnSpc>
                  <a:spcPct val="120000"/>
                </a:lnSpc>
                <a:buClr>
                  <a:srgbClr val="FF0000"/>
                </a:buClr>
              </a:pPr>
              <a:endParaRPr lang="en-US" sz="2400" dirty="0"/>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9600" b="100000" l="0" r="100000"/>
                      </a14:imgEffect>
                      <a14:imgEffect>
                        <a14:colorTemperature colorTemp="4700"/>
                      </a14:imgEffect>
                      <a14:imgEffect>
                        <a14:saturation sat="0"/>
                      </a14:imgEffect>
                      <a14:imgEffect>
                        <a14:brightnessContrast bright="-40000" contrast="-20000"/>
                      </a14:imgEffect>
                    </a14:imgLayer>
                  </a14:imgProps>
                </a:ext>
              </a:extLst>
            </a:blip>
            <a:stretch>
              <a:fillRect/>
            </a:stretch>
          </p:blipFill>
          <p:spPr>
            <a:xfrm>
              <a:off x="500906" y="1446350"/>
              <a:ext cx="5453507" cy="1135899"/>
            </a:xfrm>
            <a:prstGeom prst="rect">
              <a:avLst/>
            </a:prstGeom>
          </p:spPr>
        </p:pic>
        <p:sp>
          <p:nvSpPr>
            <p:cNvPr id="16" name="TextBox 15"/>
            <p:cNvSpPr txBox="1"/>
            <p:nvPr/>
          </p:nvSpPr>
          <p:spPr>
            <a:xfrm>
              <a:off x="1121238" y="1625694"/>
              <a:ext cx="4257431" cy="830997"/>
            </a:xfrm>
            <a:prstGeom prst="rect">
              <a:avLst/>
            </a:prstGeom>
            <a:noFill/>
          </p:spPr>
          <p:txBody>
            <a:bodyPr wrap="square" rtlCol="0">
              <a:spAutoFit/>
            </a:bodyPr>
            <a:lstStyle/>
            <a:p>
              <a:pPr algn="ctr"/>
              <a:r>
                <a:rPr lang="vi-VN" sz="2400" b="1" dirty="0">
                  <a:solidFill>
                    <a:schemeClr val="bg1"/>
                  </a:solidFill>
                  <a:latin typeface="Arial" panose="020B0604020202020204" pitchFamily="34" charset="0"/>
                  <a:cs typeface="Arial" panose="020B0604020202020204" pitchFamily="34" charset="0"/>
                </a:rPr>
                <a:t>Em cùng bạn đọc tình huống sau và đưa ra ý kiến</a:t>
              </a:r>
              <a:r>
                <a:rPr lang="en-US" sz="2400" b="1" dirty="0">
                  <a:solidFill>
                    <a:schemeClr val="bg1"/>
                  </a:solidFill>
                  <a:latin typeface="Arial" panose="020B0604020202020204" pitchFamily="34" charset="0"/>
                  <a:cs typeface="Arial" panose="020B0604020202020204" pitchFamily="34" charset="0"/>
                </a:rPr>
                <a:t>:</a:t>
              </a:r>
            </a:p>
          </p:txBody>
        </p:sp>
        <p:sp>
          <p:nvSpPr>
            <p:cNvPr id="22" name="TextBox 21"/>
            <p:cNvSpPr txBox="1"/>
            <p:nvPr/>
          </p:nvSpPr>
          <p:spPr>
            <a:xfrm>
              <a:off x="342442" y="2836941"/>
              <a:ext cx="5972185" cy="3139064"/>
            </a:xfrm>
            <a:prstGeom prst="rect">
              <a:avLst/>
            </a:prstGeom>
            <a:noFill/>
          </p:spPr>
          <p:txBody>
            <a:bodyPr wrap="square" rtlCol="0">
              <a:spAutoFit/>
            </a:bodyPr>
            <a:lstStyle/>
            <a:p>
              <a:pPr algn="just">
                <a:lnSpc>
                  <a:spcPct val="110000"/>
                </a:lnSpc>
              </a:pPr>
              <a:r>
                <a:rPr lang="vi-VN" sz="2600" dirty="0">
                  <a:latin typeface="Arial" panose="020B0604020202020204" pitchFamily="34" charset="0"/>
                  <a:cs typeface="Arial" panose="020B0604020202020204" pitchFamily="34" charset="0"/>
                </a:rPr>
                <a:t>An rủ Hùng: Hùng ơi, hôm nay tan học bạn về nhà tớ chơi đi. Tớ biết một trang web có những bộ phim “cảm giác mạnh”, xem rất rùng rợn và kinh sợ, chúng mình sẽ cùng xem nhé! </a:t>
              </a:r>
              <a:endParaRPr lang="en-US" sz="2600" dirty="0">
                <a:latin typeface="Arial" panose="020B0604020202020204" pitchFamily="34" charset="0"/>
                <a:cs typeface="Arial" panose="020B0604020202020204" pitchFamily="34" charset="0"/>
              </a:endParaRPr>
            </a:p>
            <a:p>
              <a:pPr algn="just">
                <a:lnSpc>
                  <a:spcPct val="110000"/>
                </a:lnSpc>
              </a:pPr>
              <a:r>
                <a:rPr lang="vi-VN" sz="2600" dirty="0">
                  <a:latin typeface="Arial" panose="020B0604020202020204" pitchFamily="34" charset="0"/>
                  <a:cs typeface="Arial" panose="020B0604020202020204" pitchFamily="34" charset="0"/>
                </a:rPr>
                <a:t>Nếu em là Hùng, em sẽ nói với An thế nào? </a:t>
              </a:r>
              <a:endParaRPr lang="en-US" sz="2600" dirty="0">
                <a:latin typeface="Arial" panose="020B0604020202020204" pitchFamily="34" charset="0"/>
                <a:cs typeface="Arial" panose="020B0604020202020204" pitchFamily="34" charset="0"/>
              </a:endParaRPr>
            </a:p>
          </p:txBody>
        </p:sp>
      </p:grpSp>
      <p:grpSp>
        <p:nvGrpSpPr>
          <p:cNvPr id="23" name="Group 22"/>
          <p:cNvGrpSpPr/>
          <p:nvPr/>
        </p:nvGrpSpPr>
        <p:grpSpPr>
          <a:xfrm>
            <a:off x="7528841" y="1952927"/>
            <a:ext cx="3954947" cy="3742006"/>
            <a:chOff x="7355893" y="1910723"/>
            <a:chExt cx="3954947" cy="3742006"/>
          </a:xfrm>
        </p:grpSpPr>
        <p:sp>
          <p:nvSpPr>
            <p:cNvPr id="26" name="Rectangle 25"/>
            <p:cNvSpPr/>
            <p:nvPr/>
          </p:nvSpPr>
          <p:spPr>
            <a:xfrm>
              <a:off x="7355893" y="1910723"/>
              <a:ext cx="3954947" cy="3742006"/>
            </a:xfrm>
            <a:prstGeom prst="rect">
              <a:avLst/>
            </a:prstGeom>
            <a:solidFill>
              <a:srgbClr val="EE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7"/>
            <a:stretch>
              <a:fillRect/>
            </a:stretch>
          </p:blipFill>
          <p:spPr>
            <a:xfrm>
              <a:off x="7439583" y="3039427"/>
              <a:ext cx="1658448" cy="2475108"/>
            </a:xfrm>
            <a:prstGeom prst="rect">
              <a:avLst/>
            </a:prstGeom>
          </p:spPr>
        </p:pic>
        <p:pic>
          <p:nvPicPr>
            <p:cNvPr id="28" name="Picture 27"/>
            <p:cNvPicPr>
              <a:picLocks noChangeAspect="1"/>
            </p:cNvPicPr>
            <p:nvPr/>
          </p:nvPicPr>
          <p:blipFill>
            <a:blip r:embed="rId8"/>
            <a:stretch>
              <a:fillRect/>
            </a:stretch>
          </p:blipFill>
          <p:spPr>
            <a:xfrm>
              <a:off x="9800062" y="3028152"/>
              <a:ext cx="1510778" cy="2497658"/>
            </a:xfrm>
            <a:prstGeom prst="rect">
              <a:avLst/>
            </a:prstGeom>
          </p:spPr>
        </p:pic>
      </p:grpSp>
      <p:sp>
        <p:nvSpPr>
          <p:cNvPr id="29" name="Oval Callout 28"/>
          <p:cNvSpPr/>
          <p:nvPr/>
        </p:nvSpPr>
        <p:spPr>
          <a:xfrm>
            <a:off x="8068233" y="1952927"/>
            <a:ext cx="2788474" cy="1106154"/>
          </a:xfrm>
          <a:prstGeom prst="wedgeEllipse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panose="020B0604020202020204" pitchFamily="34" charset="0"/>
                <a:cs typeface="Arial" panose="020B0604020202020204" pitchFamily="34" charset="0"/>
              </a:rPr>
              <a:t>Về</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nhà</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mình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xem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phim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cảm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mạnh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đi</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545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4102" y="-140524"/>
            <a:ext cx="13457555" cy="7560699"/>
          </a:xfrm>
          <a:custGeom>
            <a:avLst/>
            <a:gdLst/>
            <a:ahLst/>
            <a:cxnLst/>
            <a:rect l="l" t="t" r="r" b="b"/>
            <a:pathLst>
              <a:path w="20186332" h="11341048">
                <a:moveTo>
                  <a:pt x="0" y="0"/>
                </a:moveTo>
                <a:lnTo>
                  <a:pt x="20186332" y="0"/>
                </a:lnTo>
                <a:lnTo>
                  <a:pt x="20186332" y="11341049"/>
                </a:lnTo>
                <a:lnTo>
                  <a:pt x="0" y="113410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97268" y="704509"/>
            <a:ext cx="9400664" cy="6073836"/>
          </a:xfrm>
          <a:custGeom>
            <a:avLst/>
            <a:gdLst/>
            <a:ahLst/>
            <a:cxnLst/>
            <a:rect l="l" t="t" r="r" b="b"/>
            <a:pathLst>
              <a:path w="14100995" h="9110754">
                <a:moveTo>
                  <a:pt x="0" y="0"/>
                </a:moveTo>
                <a:lnTo>
                  <a:pt x="14100996" y="0"/>
                </a:lnTo>
                <a:lnTo>
                  <a:pt x="14100996" y="9110755"/>
                </a:lnTo>
                <a:lnTo>
                  <a:pt x="0" y="911075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p:cNvSpPr/>
          <p:nvPr/>
        </p:nvSpPr>
        <p:spPr>
          <a:xfrm>
            <a:off x="1497268" y="704507"/>
            <a:ext cx="9400664" cy="6073836"/>
          </a:xfrm>
          <a:custGeom>
            <a:avLst/>
            <a:gdLst/>
            <a:ahLst/>
            <a:cxnLst/>
            <a:rect l="l" t="t" r="r" b="b"/>
            <a:pathLst>
              <a:path w="14100995" h="9110754">
                <a:moveTo>
                  <a:pt x="0" y="0"/>
                </a:moveTo>
                <a:lnTo>
                  <a:pt x="14100996" y="0"/>
                </a:lnTo>
                <a:lnTo>
                  <a:pt x="14100996" y="9110755"/>
                </a:lnTo>
                <a:lnTo>
                  <a:pt x="0" y="911075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6" name="Freeform 6"/>
          <p:cNvSpPr/>
          <p:nvPr/>
        </p:nvSpPr>
        <p:spPr>
          <a:xfrm>
            <a:off x="-2874498" y="4565796"/>
            <a:ext cx="9399172" cy="3212808"/>
          </a:xfrm>
          <a:custGeom>
            <a:avLst/>
            <a:gdLst/>
            <a:ahLst/>
            <a:cxnLst/>
            <a:rect l="l" t="t" r="r" b="b"/>
            <a:pathLst>
              <a:path w="14098758" h="4819212">
                <a:moveTo>
                  <a:pt x="0" y="0"/>
                </a:moveTo>
                <a:lnTo>
                  <a:pt x="14098758" y="0"/>
                </a:lnTo>
                <a:lnTo>
                  <a:pt x="14098758" y="4819212"/>
                </a:lnTo>
                <a:lnTo>
                  <a:pt x="0" y="48192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7128747" y="4782157"/>
            <a:ext cx="9399172" cy="3212808"/>
          </a:xfrm>
          <a:custGeom>
            <a:avLst/>
            <a:gdLst/>
            <a:ahLst/>
            <a:cxnLst/>
            <a:rect l="l" t="t" r="r" b="b"/>
            <a:pathLst>
              <a:path w="14098758" h="4819212">
                <a:moveTo>
                  <a:pt x="0" y="0"/>
                </a:moveTo>
                <a:lnTo>
                  <a:pt x="14098758" y="0"/>
                </a:lnTo>
                <a:lnTo>
                  <a:pt x="14098758" y="4819211"/>
                </a:lnTo>
                <a:lnTo>
                  <a:pt x="0" y="48192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450671" y="1526933"/>
            <a:ext cx="1540211" cy="1024240"/>
          </a:xfrm>
          <a:custGeom>
            <a:avLst/>
            <a:gdLst/>
            <a:ahLst/>
            <a:cxnLst/>
            <a:rect l="l" t="t" r="r" b="b"/>
            <a:pathLst>
              <a:path w="2310316" h="1536360">
                <a:moveTo>
                  <a:pt x="0" y="0"/>
                </a:moveTo>
                <a:lnTo>
                  <a:pt x="2310316" y="0"/>
                </a:lnTo>
                <a:lnTo>
                  <a:pt x="2310316" y="1536360"/>
                </a:lnTo>
                <a:lnTo>
                  <a:pt x="0" y="15363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a:off x="10274505" y="4033235"/>
            <a:ext cx="1540211" cy="1024240"/>
          </a:xfrm>
          <a:custGeom>
            <a:avLst/>
            <a:gdLst/>
            <a:ahLst/>
            <a:cxnLst/>
            <a:rect l="l" t="t" r="r" b="b"/>
            <a:pathLst>
              <a:path w="2310316" h="1536360">
                <a:moveTo>
                  <a:pt x="0" y="0"/>
                </a:moveTo>
                <a:lnTo>
                  <a:pt x="2310316" y="0"/>
                </a:lnTo>
                <a:lnTo>
                  <a:pt x="2310316" y="1536360"/>
                </a:lnTo>
                <a:lnTo>
                  <a:pt x="0" y="15363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Rectangle 11">
            <a:extLst>
              <a:ext uri="{FF2B5EF4-FFF2-40B4-BE49-F238E27FC236}">
                <a16:creationId xmlns:a16="http://schemas.microsoft.com/office/drawing/2014/main" id="{36C3906D-0E3C-458B-9043-895DCD2B36AD}"/>
              </a:ext>
            </a:extLst>
          </p:cNvPr>
          <p:cNvSpPr/>
          <p:nvPr/>
        </p:nvSpPr>
        <p:spPr>
          <a:xfrm>
            <a:off x="2246482" y="2072076"/>
            <a:ext cx="7902235" cy="2554545"/>
          </a:xfrm>
          <a:prstGeom prst="rect">
            <a:avLst/>
          </a:prstGeom>
        </p:spPr>
        <p:txBody>
          <a:bodyPr wrap="square">
            <a:spAutoFit/>
          </a:bodyPr>
          <a:lstStyle/>
          <a:p>
            <a:pPr algn="just"/>
            <a:r>
              <a:rPr lang="en-US" sz="3200">
                <a:solidFill>
                  <a:srgbClr val="3333CC"/>
                </a:solidFill>
                <a:latin typeface="Arial" panose="020B0604020202020204" pitchFamily="34" charset="0"/>
                <a:cs typeface="Arial" panose="020B0604020202020204" pitchFamily="34" charset="0"/>
              </a:rPr>
              <a:t>Truy cập vào trang web không phù hợp lứa tuổi và không nên xem có thể gây ra tác hại cho bản thân và gặp nguy hiểm không mong muốn. Luôn có thầy cô, bố mẹ đồng hành khi sử dụng Internet.</a:t>
            </a:r>
            <a:endParaRPr lang="en-US" sz="3200" dirty="0">
              <a:solidFill>
                <a:srgbClr val="3333CC"/>
              </a:solidFill>
              <a:latin typeface="Arial" panose="020B0604020202020204" pitchFamily="34" charset="0"/>
              <a:cs typeface="Arial" panose="020B0604020202020204" pitchFamily="34" charset="0"/>
            </a:endParaRPr>
          </a:p>
        </p:txBody>
      </p:sp>
      <p:sp>
        <p:nvSpPr>
          <p:cNvPr id="11" name="Rounded Rectangle 3">
            <a:extLst>
              <a:ext uri="{FF2B5EF4-FFF2-40B4-BE49-F238E27FC236}">
                <a16:creationId xmlns:a16="http://schemas.microsoft.com/office/drawing/2014/main" id="{2A0E46E6-6E5A-48B5-8AED-941C4E85A2D7}"/>
              </a:ext>
            </a:extLst>
          </p:cNvPr>
          <p:cNvSpPr/>
          <p:nvPr/>
        </p:nvSpPr>
        <p:spPr>
          <a:xfrm>
            <a:off x="3947506" y="917414"/>
            <a:ext cx="3726873" cy="74814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GHI NHỚ</a:t>
            </a:r>
          </a:p>
        </p:txBody>
      </p:sp>
      <p:grpSp>
        <p:nvGrpSpPr>
          <p:cNvPr id="13" name="Group 12">
            <a:extLst>
              <a:ext uri="{FF2B5EF4-FFF2-40B4-BE49-F238E27FC236}">
                <a16:creationId xmlns:a16="http://schemas.microsoft.com/office/drawing/2014/main" id="{30D21615-16BC-4F92-B778-8028976D3FA8}"/>
              </a:ext>
            </a:extLst>
          </p:cNvPr>
          <p:cNvGrpSpPr/>
          <p:nvPr/>
        </p:nvGrpSpPr>
        <p:grpSpPr>
          <a:xfrm>
            <a:off x="-262249" y="3861469"/>
            <a:ext cx="2583747" cy="3572424"/>
            <a:chOff x="1082437" y="1224464"/>
            <a:chExt cx="3216608" cy="4511429"/>
          </a:xfrm>
        </p:grpSpPr>
        <p:pic>
          <p:nvPicPr>
            <p:cNvPr id="14" name="Picture 13">
              <a:extLst>
                <a:ext uri="{FF2B5EF4-FFF2-40B4-BE49-F238E27FC236}">
                  <a16:creationId xmlns:a16="http://schemas.microsoft.com/office/drawing/2014/main" id="{DAB3DB32-9AC5-4D98-AA4C-AD6AF22785AA}"/>
                </a:ext>
              </a:extLst>
            </p:cNvPr>
            <p:cNvPicPr>
              <a:picLocks noChangeAspect="1"/>
            </p:cNvPicPr>
            <p:nvPr/>
          </p:nvPicPr>
          <p:blipFill>
            <a:blip r:embed="rId17"/>
            <a:stretch>
              <a:fillRect/>
            </a:stretch>
          </p:blipFill>
          <p:spPr>
            <a:xfrm>
              <a:off x="1082437" y="1224464"/>
              <a:ext cx="3216608" cy="4511429"/>
            </a:xfrm>
            <a:prstGeom prst="rect">
              <a:avLst/>
            </a:prstGeom>
            <a:ln>
              <a:noFill/>
            </a:ln>
            <a:effectLst>
              <a:softEdge rad="112500"/>
            </a:effectLst>
          </p:spPr>
        </p:pic>
        <p:sp>
          <p:nvSpPr>
            <p:cNvPr id="15" name="Oval 14">
              <a:extLst>
                <a:ext uri="{FF2B5EF4-FFF2-40B4-BE49-F238E27FC236}">
                  <a16:creationId xmlns:a16="http://schemas.microsoft.com/office/drawing/2014/main" id="{957ADC03-3A5F-43E1-BCF3-7318E16EB521}"/>
                </a:ext>
              </a:extLst>
            </p:cNvPr>
            <p:cNvSpPr/>
            <p:nvPr/>
          </p:nvSpPr>
          <p:spPr>
            <a:xfrm>
              <a:off x="3739488" y="1624083"/>
              <a:ext cx="450376" cy="4640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C9CC8B-E4CF-4106-8DFE-DBB4CFF306AE}"/>
                </a:ext>
              </a:extLst>
            </p:cNvPr>
            <p:cNvSpPr/>
            <p:nvPr/>
          </p:nvSpPr>
          <p:spPr>
            <a:xfrm>
              <a:off x="3182206" y="1924335"/>
              <a:ext cx="297976" cy="30252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1216</TotalTime>
  <Words>343</Words>
  <Application>Microsoft Office PowerPoint</Application>
  <PresentationFormat>Widescreen</PresentationFormat>
  <Paragraphs>24</Paragraphs>
  <Slides>8</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vt:i4>
      </vt:variant>
    </vt:vector>
  </HeadingPairs>
  <TitlesOfParts>
    <vt:vector size="18" baseType="lpstr">
      <vt:lpstr>Arial</vt:lpstr>
      <vt:lpstr>Calibri</vt:lpstr>
      <vt:lpstr>Calibri Light</vt:lpstr>
      <vt:lpstr>Garamond</vt:lpstr>
      <vt:lpstr>Roboto Slab Regular</vt:lpstr>
      <vt:lpstr>Sriracha</vt:lpstr>
      <vt:lpstr>Times New Roman</vt:lpstr>
      <vt:lpstr>Wingdings</vt:lpstr>
      <vt:lpstr>Organic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Admin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124</cp:revision>
  <dcterms:created xsi:type="dcterms:W3CDTF">2023-02-06T08:51:07Z</dcterms:created>
  <dcterms:modified xsi:type="dcterms:W3CDTF">2024-10-13T15:19:41Z</dcterms:modified>
</cp:coreProperties>
</file>