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368" r:id="rId2"/>
    <p:sldId id="366" r:id="rId3"/>
    <p:sldId id="367" r:id="rId4"/>
    <p:sldId id="256" r:id="rId5"/>
    <p:sldId id="369" r:id="rId6"/>
    <p:sldId id="363" r:id="rId7"/>
    <p:sldId id="370" r:id="rId8"/>
    <p:sldId id="355" r:id="rId9"/>
    <p:sldId id="276" r:id="rId10"/>
    <p:sldId id="364" r:id="rId11"/>
    <p:sldId id="356" r:id="rId12"/>
    <p:sldId id="371" r:id="rId13"/>
    <p:sldId id="373" r:id="rId14"/>
    <p:sldId id="372" r:id="rId15"/>
    <p:sldId id="374" r:id="rId16"/>
    <p:sldId id="314" r:id="rId17"/>
    <p:sldId id="330" r:id="rId18"/>
    <p:sldId id="3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B2"/>
    <a:srgbClr val="6D9FB1"/>
    <a:srgbClr val="F7931D"/>
    <a:srgbClr val="F26648"/>
    <a:srgbClr val="FFFFFF"/>
    <a:srgbClr val="F8B417"/>
    <a:srgbClr val="0070C0"/>
    <a:srgbClr val="FBC864"/>
    <a:srgbClr val="FEE3AF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83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64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72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36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5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52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70376" y="6211670"/>
            <a:ext cx="286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accent2">
                    <a:lumMod val="50000"/>
                  </a:schemeClr>
                </a:solidFill>
              </a:rPr>
              <a:t>Mrs</a:t>
            </a:r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</a:rPr>
              <a:t> Thu Ba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9</a:t>
            </a:r>
          </a:p>
        </p:txBody>
      </p:sp>
    </p:spTree>
    <p:extLst>
      <p:ext uri="{BB962C8B-B14F-4D97-AF65-F5344CB8AC3E}">
        <p14:creationId xmlns:p14="http://schemas.microsoft.com/office/powerpoint/2010/main" val="1794137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10725" y="662441"/>
            <a:ext cx="1108713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each sentence so that it contains the phrasal verb in brackets. You may have to change the form of the verb.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71814" y="70009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4600" y="59745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2403" y="38700"/>
            <a:ext cx="296514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201EA51-320E-CE05-B37F-7E1B4439CE67}"/>
              </a:ext>
            </a:extLst>
          </p:cNvPr>
          <p:cNvSpPr txBox="1"/>
          <p:nvPr/>
        </p:nvSpPr>
        <p:spPr>
          <a:xfrm>
            <a:off x="394770" y="1719188"/>
            <a:ext cx="11773258" cy="293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Before we go to a new place, we always get information about it. (find out)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b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They have a good relationship with all </a:t>
            </a:r>
            <a:r>
              <a:rPr lang="en-US" sz="2400" b="0" i="0" dirty="0" err="1">
                <a:solidFill>
                  <a:srgbClr val="242021"/>
                </a:solidFill>
                <a:effectLst/>
                <a:latin typeface="ChronicaPro-Book"/>
              </a:rPr>
              <a:t>neighbours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. (get on with)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endParaRPr lang="vi-VN" sz="2400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D13899B-7FA1-0791-7338-54C30DA54361}"/>
              </a:ext>
            </a:extLst>
          </p:cNvPr>
          <p:cNvSpPr txBox="1"/>
          <p:nvPr/>
        </p:nvSpPr>
        <p:spPr>
          <a:xfrm>
            <a:off x="400406" y="2697602"/>
            <a:ext cx="10589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Before we go to a new place, we always find out about it. </a:t>
            </a:r>
            <a:endParaRPr lang="en-US" sz="2400" i="0" dirty="0">
              <a:solidFill>
                <a:srgbClr val="0070C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1D1951C-4934-A926-37AC-3B3391038672}"/>
              </a:ext>
            </a:extLst>
          </p:cNvPr>
          <p:cNvSpPr txBox="1"/>
          <p:nvPr/>
        </p:nvSpPr>
        <p:spPr>
          <a:xfrm>
            <a:off x="324600" y="4137681"/>
            <a:ext cx="10589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They get on with all </a:t>
            </a:r>
            <a:r>
              <a:rPr lang="en-US" sz="2400" dirty="0" err="1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neighbours</a:t>
            </a:r>
            <a:r>
              <a:rPr lang="en-US" sz="2400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endParaRPr lang="en-US" sz="2400" i="0" dirty="0">
              <a:solidFill>
                <a:srgbClr val="0070C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37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23093" y="126139"/>
            <a:ext cx="26100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385371AD-4E3C-ED11-8C29-29F16E222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95" y="1219278"/>
            <a:ext cx="11247151" cy="391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5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2890" y="4041059"/>
            <a:ext cx="1021571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1. Where do you live?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2. What is good about your community?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3. What is not good about your community?</a:t>
            </a:r>
          </a:p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4. What changes do you want to make to improve your community?</a:t>
            </a:r>
            <a:endParaRPr lang="en-US" sz="25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6" name="Hình ảnh 24">
            <a:extLst>
              <a:ext uri="{FF2B5EF4-FFF2-40B4-BE49-F238E27FC236}">
                <a16:creationId xmlns:a16="http://schemas.microsoft.com/office/drawing/2014/main" id="{385371AD-4E3C-ED11-8C29-29F16E222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486" y="1455174"/>
            <a:ext cx="5986523" cy="269403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6980" y="624177"/>
            <a:ext cx="11336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Open Sans" panose="020B0606030504020204" pitchFamily="34" charset="0"/>
              </a:rPr>
              <a:t>1. </a:t>
            </a:r>
            <a:r>
              <a:rPr lang="en-US" sz="2400" i="1" dirty="0">
                <a:latin typeface="Open Sans" panose="020B0606030504020204" pitchFamily="34" charset="0"/>
              </a:rPr>
              <a:t>Interview some students from your class or from other classes about the changes they want to make in their community. Use the questions below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23093" y="126139"/>
            <a:ext cx="26100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</p:spTree>
    <p:extLst>
      <p:ext uri="{BB962C8B-B14F-4D97-AF65-F5344CB8AC3E}">
        <p14:creationId xmlns:p14="http://schemas.microsoft.com/office/powerpoint/2010/main" val="194528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4124" y="1975558"/>
            <a:ext cx="862289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500" i="1" dirty="0">
                <a:solidFill>
                  <a:srgbClr val="C00000"/>
                </a:solidFill>
              </a:rPr>
              <a:t>I live in the countryside of Hanoi.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29377" y="2666946"/>
            <a:ext cx="1113995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>
                <a:solidFill>
                  <a:srgbClr val="C00000"/>
                </a:solidFill>
                <a:sym typeface="Wingdings" panose="05000000000000000000" pitchFamily="2" charset="2"/>
              </a:rPr>
              <a:t>  </a:t>
            </a:r>
            <a:r>
              <a:rPr lang="en-US" sz="2500" i="1" dirty="0">
                <a:solidFill>
                  <a:srgbClr val="C00000"/>
                </a:solidFill>
              </a:rPr>
              <a:t> People in my community tend to be friendly and supportive of each other.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124" y="3528720"/>
            <a:ext cx="119855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en-US" sz="2500" i="1" dirty="0">
                <a:solidFill>
                  <a:srgbClr val="C00000"/>
                </a:solidFill>
              </a:rPr>
              <a:t> One drawback is the limited availability of public spaces and recreational facilities.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9377" y="4330625"/>
            <a:ext cx="110121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i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en-US" sz="2500" i="1" dirty="0">
                <a:solidFill>
                  <a:srgbClr val="C00000"/>
                </a:solidFill>
              </a:rPr>
              <a:t> I would like to see improvements in creating more public spaces, parks, cinemas and entertainment </a:t>
            </a:r>
            <a:r>
              <a:rPr lang="en-US" sz="2500" i="1" dirty="0" err="1">
                <a:solidFill>
                  <a:srgbClr val="C00000"/>
                </a:solidFill>
              </a:rPr>
              <a:t>centres</a:t>
            </a:r>
            <a:r>
              <a:rPr lang="en-US" sz="2500" i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23093" y="126139"/>
            <a:ext cx="26100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734" y="545507"/>
            <a:ext cx="11336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Open Sans" panose="020B0606030504020204" pitchFamily="34" charset="0"/>
              </a:rPr>
              <a:t>1. </a:t>
            </a:r>
            <a:r>
              <a:rPr lang="en-US" sz="2400" i="1" dirty="0">
                <a:latin typeface="Open Sans" panose="020B0606030504020204" pitchFamily="34" charset="0"/>
              </a:rPr>
              <a:t>Interview some students from your class or from other classes about the changes they want to make in their community. Use the questions below</a:t>
            </a:r>
            <a:endParaRPr lang="en-US" sz="2400" i="1" dirty="0"/>
          </a:p>
        </p:txBody>
      </p:sp>
      <p:sp>
        <p:nvSpPr>
          <p:cNvPr id="10" name="Rectangle 9"/>
          <p:cNvSpPr/>
          <p:nvPr/>
        </p:nvSpPr>
        <p:spPr>
          <a:xfrm>
            <a:off x="693173" y="1339500"/>
            <a:ext cx="102157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1. Where do you live?</a:t>
            </a:r>
          </a:p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2. What is good about your community?</a:t>
            </a:r>
          </a:p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3. What is not good about your community?</a:t>
            </a:r>
          </a:p>
          <a:p>
            <a:pPr algn="just">
              <a:lnSpc>
                <a:spcPct val="200000"/>
              </a:lnSpc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4. What changes do you want to make to improve your community?</a:t>
            </a:r>
            <a:endParaRPr lang="en-US" sz="25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8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4">
            <a:extLst>
              <a:ext uri="{FF2B5EF4-FFF2-40B4-BE49-F238E27FC236}">
                <a16:creationId xmlns:a16="http://schemas.microsoft.com/office/drawing/2014/main" id="{385371AD-4E3C-ED11-8C29-29F16E222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18" y="86810"/>
            <a:ext cx="5795748" cy="2626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268" y="86810"/>
            <a:ext cx="26100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PROJECT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268" y="1075085"/>
            <a:ext cx="45962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500" b="1" dirty="0">
                <a:solidFill>
                  <a:srgbClr val="0070C0"/>
                </a:solidFill>
                <a:latin typeface="Open Sans" panose="020B0606030504020204" pitchFamily="34" charset="0"/>
              </a:rPr>
              <a:t>Collect the answers. </a:t>
            </a:r>
          </a:p>
          <a:p>
            <a:r>
              <a:rPr lang="en-US" sz="2500" b="1" dirty="0">
                <a:solidFill>
                  <a:srgbClr val="0070C0"/>
                </a:solidFill>
                <a:latin typeface="Open Sans" panose="020B0606030504020204" pitchFamily="34" charset="0"/>
              </a:rPr>
              <a:t>       Use the table below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.  </a:t>
            </a:r>
            <a:endParaRPr lang="en-US" sz="25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619038"/>
              </p:ext>
            </p:extLst>
          </p:nvPr>
        </p:nvGraphicFramePr>
        <p:xfrm>
          <a:off x="304801" y="3202134"/>
          <a:ext cx="11651223" cy="2853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510">
                  <a:extLst>
                    <a:ext uri="{9D8B030D-6E8A-4147-A177-3AD203B41FA5}">
                      <a16:colId xmlns:a16="http://schemas.microsoft.com/office/drawing/2014/main" val="2461802030"/>
                    </a:ext>
                  </a:extLst>
                </a:gridCol>
                <a:gridCol w="1700980">
                  <a:extLst>
                    <a:ext uri="{9D8B030D-6E8A-4147-A177-3AD203B41FA5}">
                      <a16:colId xmlns:a16="http://schemas.microsoft.com/office/drawing/2014/main" val="3319720968"/>
                    </a:ext>
                  </a:extLst>
                </a:gridCol>
                <a:gridCol w="2880852">
                  <a:extLst>
                    <a:ext uri="{9D8B030D-6E8A-4147-A177-3AD203B41FA5}">
                      <a16:colId xmlns:a16="http://schemas.microsoft.com/office/drawing/2014/main" val="2323005883"/>
                    </a:ext>
                  </a:extLst>
                </a:gridCol>
                <a:gridCol w="2782529">
                  <a:extLst>
                    <a:ext uri="{9D8B030D-6E8A-4147-A177-3AD203B41FA5}">
                      <a16:colId xmlns:a16="http://schemas.microsoft.com/office/drawing/2014/main" val="205758777"/>
                    </a:ext>
                  </a:extLst>
                </a:gridCol>
                <a:gridCol w="2851352">
                  <a:extLst>
                    <a:ext uri="{9D8B030D-6E8A-4147-A177-3AD203B41FA5}">
                      <a16:colId xmlns:a16="http://schemas.microsoft.com/office/drawing/2014/main" val="1563284207"/>
                    </a:ext>
                  </a:extLst>
                </a:gridCol>
              </a:tblGrid>
              <a:tr h="829181">
                <a:tc>
                  <a:txBody>
                    <a:bodyPr/>
                    <a:lstStyle/>
                    <a:p>
                      <a:r>
                        <a:rPr lang="en-US" sz="2500" dirty="0"/>
                        <a:t>Students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Question</a:t>
                      </a:r>
                      <a:r>
                        <a:rPr lang="en-US" sz="2500" baseline="0" dirty="0"/>
                        <a:t> 1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Question</a:t>
                      </a:r>
                      <a:r>
                        <a:rPr lang="en-US" sz="2500" baseline="0" dirty="0"/>
                        <a:t> 2</a:t>
                      </a:r>
                      <a:endParaRPr lang="en-US" sz="2500" dirty="0"/>
                    </a:p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Question</a:t>
                      </a:r>
                      <a:r>
                        <a:rPr lang="en-US" sz="2500" baseline="0" dirty="0"/>
                        <a:t> 3</a:t>
                      </a:r>
                      <a:endParaRPr lang="en-US" sz="2500" dirty="0"/>
                    </a:p>
                    <a:p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Question</a:t>
                      </a:r>
                      <a:r>
                        <a:rPr lang="en-US" sz="2500" baseline="0" dirty="0"/>
                        <a:t> 4</a:t>
                      </a:r>
                      <a:endParaRPr lang="en-US" sz="2500" dirty="0"/>
                    </a:p>
                    <a:p>
                      <a:endParaRPr lang="en-US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498574"/>
                  </a:ext>
                </a:extLst>
              </a:tr>
              <a:tr h="474135">
                <a:tc>
                  <a:txBody>
                    <a:bodyPr/>
                    <a:lstStyle/>
                    <a:p>
                      <a:r>
                        <a:rPr lang="en-US" sz="2100" dirty="0" err="1"/>
                        <a:t>Huong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small town</a:t>
                      </a:r>
                      <a:r>
                        <a:rPr lang="en-US" sz="2100" baseline="0" dirty="0"/>
                        <a:t> 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Friendly neighbors,…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Lack of</a:t>
                      </a:r>
                      <a:r>
                        <a:rPr lang="en-US" sz="2100" baseline="0" dirty="0"/>
                        <a:t> public parks , outdoor space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more public spaces, parks, cinemas and entertainment </a:t>
                      </a:r>
                      <a:r>
                        <a:rPr kumimoji="0" lang="en-US" sz="21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centres</a:t>
                      </a:r>
                      <a:r>
                        <a:rPr kumimoji="0" lang="en-US" sz="2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590298"/>
                  </a:ext>
                </a:extLst>
              </a:tr>
              <a:tr h="474135">
                <a:tc>
                  <a:txBody>
                    <a:bodyPr/>
                    <a:lstStyle/>
                    <a:p>
                      <a:r>
                        <a:rPr lang="en-US" sz="2100" dirty="0"/>
                        <a:t>Thu</a:t>
                      </a:r>
                      <a:r>
                        <a:rPr lang="en-US" sz="2100" baseline="0" dirty="0"/>
                        <a:t> Ba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………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………….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………..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…………..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982477"/>
                  </a:ext>
                </a:extLst>
              </a:tr>
              <a:tr h="474135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34768"/>
                  </a:ext>
                </a:extLst>
              </a:tr>
            </a:tbl>
          </a:graphicData>
        </a:graphic>
      </p:graphicFrame>
      <p:pic>
        <p:nvPicPr>
          <p:cNvPr id="9" name="Picture 24" descr="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19905"/>
            <a:ext cx="10668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234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258" y="213455"/>
            <a:ext cx="101075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3. </a:t>
            </a:r>
            <a:r>
              <a:rPr lang="en-US" sz="2600" b="1" dirty="0">
                <a:solidFill>
                  <a:srgbClr val="0070C0"/>
                </a:solidFill>
              </a:rPr>
              <a:t>Report your group's findings to your class. Use the following questions to guide your report</a:t>
            </a:r>
          </a:p>
        </p:txBody>
      </p:sp>
      <p:sp>
        <p:nvSpPr>
          <p:cNvPr id="5" name="Rectangle 4"/>
          <p:cNvSpPr/>
          <p:nvPr/>
        </p:nvSpPr>
        <p:spPr>
          <a:xfrm>
            <a:off x="1091380" y="1106007"/>
            <a:ext cx="9438968" cy="2249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How many students did you interview?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What is good about their community?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3.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What is not good about their community?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  <a:latin typeface="Open Sans" panose="020B0606030504020204" pitchFamily="34" charset="0"/>
              </a:rPr>
              <a:t>4. </a:t>
            </a:r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What changes do they want to make?</a:t>
            </a:r>
            <a:endParaRPr lang="en-US" sz="240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451" y="3710543"/>
            <a:ext cx="124279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vi-VN" sz="2400" i="1" dirty="0"/>
              <a:t>We interviewed 4 students.</a:t>
            </a:r>
            <a:endParaRPr lang="en-US" sz="2400" i="1" dirty="0"/>
          </a:p>
          <a:p>
            <a:pPr marL="342900" indent="-342900">
              <a:buAutoNum type="arabicPeriod"/>
            </a:pPr>
            <a:r>
              <a:rPr lang="vi-VN" sz="2400" i="1" dirty="0"/>
              <a:t>Their community has several good aspects: friendly neighbors,</a:t>
            </a:r>
            <a:r>
              <a:rPr lang="en-US" sz="2400" i="1" dirty="0"/>
              <a:t> peaceful and very cool </a:t>
            </a:r>
          </a:p>
          <a:p>
            <a:pPr marL="342900" indent="-342900">
              <a:buAutoNum type="arabicPeriod"/>
            </a:pPr>
            <a:r>
              <a:rPr lang="vi-VN" sz="2400" i="1" dirty="0"/>
              <a:t>he drawbacks of their community are: lack of public parks and outdoor space, limited public transportation options and limited access to quality healthcare</a:t>
            </a:r>
            <a:endParaRPr lang="en-US" sz="2400" i="1" dirty="0"/>
          </a:p>
          <a:p>
            <a:pPr marL="342900" indent="-342900">
              <a:buAutoNum type="arabicPeriod"/>
            </a:pPr>
            <a:r>
              <a:rPr lang="en-US" sz="2400" i="1" dirty="0"/>
              <a:t>They want their community to have more green spaces and recreational areas, implementing traffic management measures, better public transportation services and more accessible healthcare options.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252" y="659731"/>
            <a:ext cx="2645828" cy="24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05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14488" y="95375"/>
            <a:ext cx="442599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782035" y="1038042"/>
            <a:ext cx="1098753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015" y="95375"/>
            <a:ext cx="2461574" cy="165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81549" y="2107138"/>
            <a:ext cx="105580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</a:rPr>
              <a:t>Review the vocabulary and grammar of Unit 1.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</a:rPr>
              <a:t>Apply what they have learnt (vocabulary and grammar) into practice through a project.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01961" y="108722"/>
            <a:ext cx="440485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6331" y="1561543"/>
            <a:ext cx="8149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Prepare Unit 2 (Getting started)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41" y="2395778"/>
            <a:ext cx="2639591" cy="211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3" imgW="1219370" imgH="1228571" progId="Paint.Picture">
                    <p:embed/>
                  </p:oleObj>
                </mc:Choice>
                <mc:Fallback>
                  <p:oleObj name="Bitmap Image" r:id="rId3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454402" y="762001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1191291959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6947" t="11731" r="26947" b="11731"/>
          <a:stretch/>
        </p:blipFill>
        <p:spPr>
          <a:xfrm>
            <a:off x="991556" y="1022869"/>
            <a:ext cx="4291644" cy="4291641"/>
          </a:xfrm>
          <a:prstGeom prst="ellipse">
            <a:avLst/>
          </a:prstGeom>
          <a:ln w="28575">
            <a:solidFill>
              <a:srgbClr val="0070C0"/>
            </a:solidFill>
          </a:ln>
        </p:spPr>
      </p:pic>
      <p:sp>
        <p:nvSpPr>
          <p:cNvPr id="5" name="Isosceles Triangle 4"/>
          <p:cNvSpPr/>
          <p:nvPr/>
        </p:nvSpPr>
        <p:spPr>
          <a:xfrm rot="5400000">
            <a:off x="343897" y="2628616"/>
            <a:ext cx="392355" cy="1080148"/>
          </a:xfrm>
          <a:prstGeom prst="triangle">
            <a:avLst/>
          </a:prstGeom>
          <a:solidFill>
            <a:schemeClr val="accent4"/>
          </a:solidFill>
          <a:ln w="28575">
            <a:solidFill>
              <a:srgbClr val="F2664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826932" y="2858243"/>
            <a:ext cx="620892" cy="620892"/>
          </a:xfrm>
          <a:prstGeom prst="ellipse">
            <a:avLst/>
          </a:prstGeom>
          <a:solidFill>
            <a:schemeClr val="accent4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rgbClr val="FF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SPIN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17678" y="285664"/>
            <a:ext cx="10803908" cy="4052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202124"/>
                </a:solidFill>
                <a:latin typeface="inherit"/>
              </a:rPr>
              <a:t>Check out the old lesson by spinning the wheel to call out the name</a:t>
            </a:r>
            <a:r>
              <a:rPr lang="en-US" altLang="en-US" sz="800" dirty="0"/>
              <a:t> 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775" r="10352"/>
          <a:stretch/>
        </p:blipFill>
        <p:spPr>
          <a:xfrm>
            <a:off x="6274756" y="1022869"/>
            <a:ext cx="5200073" cy="5313187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nhac-nen-keu-lo-to-nhac-loto-khong-lo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674" y="1178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4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9679" y="186503"/>
            <a:ext cx="819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OpenSans-Semibold"/>
              </a:rPr>
              <a:t>Fill in each blank with a suitable word given in the box.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385" y="1571498"/>
            <a:ext cx="11034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OpenSans"/>
              </a:rPr>
              <a:t>1. 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My friend is a talented …………………...who specializes in creating unique jewelry pieces.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305643" y="810205"/>
            <a:ext cx="127951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artisan</a:t>
            </a:r>
            <a:r>
              <a:rPr lang="en-US" sz="2400" b="1" i="1" dirty="0">
                <a:solidFill>
                  <a:srgbClr val="0F1317"/>
                </a:solidFill>
                <a:latin typeface="OpenSans"/>
              </a:rPr>
              <a:t> </a:t>
            </a:r>
            <a:endParaRPr lang="en-US" sz="2400" b="1" i="1" dirty="0"/>
          </a:p>
        </p:txBody>
      </p:sp>
      <p:sp>
        <p:nvSpPr>
          <p:cNvPr id="7" name="Rectangle 6"/>
          <p:cNvSpPr/>
          <p:nvPr/>
        </p:nvSpPr>
        <p:spPr>
          <a:xfrm>
            <a:off x="400385" y="2368810"/>
            <a:ext cx="11034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OpenSans"/>
              </a:rPr>
              <a:t>2. </a:t>
            </a:r>
            <a:r>
              <a:rPr lang="en-US" sz="2400" dirty="0">
                <a:latin typeface="OpenSans"/>
              </a:rPr>
              <a:t>………………………., such as police officers and firefighters, play a crucial role in keeping our neighborhoods safe.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917649" y="790390"/>
            <a:ext cx="3177473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Community helpers</a:t>
            </a:r>
            <a:endParaRPr lang="en-US" sz="2400" b="1" i="1" dirty="0"/>
          </a:p>
        </p:txBody>
      </p:sp>
      <p:sp>
        <p:nvSpPr>
          <p:cNvPr id="9" name="Rectangle 8"/>
          <p:cNvSpPr/>
          <p:nvPr/>
        </p:nvSpPr>
        <p:spPr>
          <a:xfrm>
            <a:off x="400384" y="3232765"/>
            <a:ext cx="10896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F1317"/>
                </a:solidFill>
                <a:latin typeface="OpenSans"/>
              </a:rPr>
              <a:t>3. After the storm, we had to call an …………..……. to repair the damaged power lines in our neighborhood.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00383" y="4096720"/>
            <a:ext cx="101201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F1317"/>
                </a:solidFill>
                <a:latin typeface="OpenSans"/>
              </a:rPr>
              <a:t>4. My  brother wants to become a …………………. when he grows up so he can protect others from fires.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00382" y="4966367"/>
            <a:ext cx="10208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F1317"/>
                </a:solidFill>
                <a:latin typeface="OpenSans"/>
              </a:rPr>
              <a:t>5. The ………………..</a:t>
            </a:r>
            <a:r>
              <a:rPr lang="en-US" sz="2400" dirty="0">
                <a:solidFill>
                  <a:srgbClr val="EB5216"/>
                </a:solidFill>
                <a:latin typeface="OpenSans"/>
              </a:rPr>
              <a:t> </a:t>
            </a:r>
            <a:r>
              <a:rPr lang="en-US" sz="2400" dirty="0">
                <a:solidFill>
                  <a:srgbClr val="0F1317"/>
                </a:solidFill>
                <a:latin typeface="OpenSans"/>
              </a:rPr>
              <a:t> visited the local school to educate students about safety and crime prevention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430609" y="810205"/>
            <a:ext cx="1771639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electrician</a:t>
            </a:r>
            <a:endParaRPr lang="en-US" sz="2400" b="1" i="1" dirty="0"/>
          </a:p>
        </p:txBody>
      </p:sp>
      <p:sp>
        <p:nvSpPr>
          <p:cNvPr id="13" name="Rectangle 12"/>
          <p:cNvSpPr/>
          <p:nvPr/>
        </p:nvSpPr>
        <p:spPr>
          <a:xfrm>
            <a:off x="9163946" y="774391"/>
            <a:ext cx="1683474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firefighter</a:t>
            </a:r>
            <a:endParaRPr lang="en-US" sz="2400" b="1" i="1" dirty="0"/>
          </a:p>
        </p:txBody>
      </p:sp>
      <p:sp>
        <p:nvSpPr>
          <p:cNvPr id="14" name="Rectangle 13"/>
          <p:cNvSpPr/>
          <p:nvPr/>
        </p:nvSpPr>
        <p:spPr>
          <a:xfrm>
            <a:off x="3735641" y="789780"/>
            <a:ext cx="209307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police officer</a:t>
            </a:r>
            <a:endParaRPr lang="en-US" sz="2400" b="1" i="1" dirty="0"/>
          </a:p>
        </p:txBody>
      </p:sp>
      <p:sp>
        <p:nvSpPr>
          <p:cNvPr id="15" name="Rectangle 14"/>
          <p:cNvSpPr/>
          <p:nvPr/>
        </p:nvSpPr>
        <p:spPr>
          <a:xfrm>
            <a:off x="4349785" y="1555499"/>
            <a:ext cx="1279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artisan</a:t>
            </a:r>
            <a:r>
              <a:rPr lang="en-US" sz="2400" b="1" i="1" dirty="0">
                <a:solidFill>
                  <a:srgbClr val="0F1317"/>
                </a:solidFill>
                <a:latin typeface="OpenSans"/>
              </a:rPr>
              <a:t> </a:t>
            </a:r>
            <a:endParaRPr lang="en-US" sz="2400" b="1" i="1" dirty="0"/>
          </a:p>
        </p:txBody>
      </p:sp>
      <p:sp>
        <p:nvSpPr>
          <p:cNvPr id="16" name="Rectangle 15"/>
          <p:cNvSpPr/>
          <p:nvPr/>
        </p:nvSpPr>
        <p:spPr>
          <a:xfrm>
            <a:off x="716906" y="2335985"/>
            <a:ext cx="317747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Community helpers</a:t>
            </a:r>
            <a:endParaRPr lang="en-US" sz="2400" b="1" i="1" dirty="0"/>
          </a:p>
        </p:txBody>
      </p:sp>
      <p:sp>
        <p:nvSpPr>
          <p:cNvPr id="17" name="Rectangle 16"/>
          <p:cNvSpPr/>
          <p:nvPr/>
        </p:nvSpPr>
        <p:spPr>
          <a:xfrm>
            <a:off x="5504693" y="3183752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electrician</a:t>
            </a:r>
            <a:endParaRPr lang="en-US" sz="2400" b="1" i="1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24850" y="4030077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firefighter</a:t>
            </a:r>
            <a:endParaRPr lang="en-US" sz="2400" b="1" i="1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53142" y="4960675"/>
            <a:ext cx="2093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i="1" dirty="0">
                <a:solidFill>
                  <a:srgbClr val="EB5216"/>
                </a:solidFill>
                <a:latin typeface="OpenSans"/>
              </a:rPr>
              <a:t>police officer</a:t>
            </a:r>
            <a:endParaRPr lang="en-US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2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2104" y="1467606"/>
            <a:ext cx="6546580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777662" y="1503149"/>
            <a:ext cx="6021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7: LOOKING BACK &amp; PROJECT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LOCAL COMMUNITY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07636" y="1315967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41DDAE9-C9B2-E4A9-6902-E9AF52CE7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43" y="2753646"/>
            <a:ext cx="5380573" cy="319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1190" y="1618619"/>
            <a:ext cx="94782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1.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This person delivers goods to your house.  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This person stops fires from burning.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3.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People visit this place for pleasure usually while they are on holiday.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4.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People make these objects out of clay.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</a:rPr>
              <a:t>5. 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This person makes things with his/her hands.</a:t>
            </a:r>
            <a:endParaRPr lang="en-US" sz="28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3937" y="591463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for each description below.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9888" y="63944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673" y="5368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14102" y="115172"/>
            <a:ext cx="543423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10" name="Hộp Văn bản 38">
            <a:extLst>
              <a:ext uri="{FF2B5EF4-FFF2-40B4-BE49-F238E27FC236}">
                <a16:creationId xmlns:a16="http://schemas.microsoft.com/office/drawing/2014/main" id="{7D8848DC-60C5-0A74-A509-506E9C74C069}"/>
              </a:ext>
            </a:extLst>
          </p:cNvPr>
          <p:cNvSpPr txBox="1"/>
          <p:nvPr/>
        </p:nvSpPr>
        <p:spPr>
          <a:xfrm>
            <a:off x="7342105" y="2278035"/>
            <a:ext cx="54947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firefighter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1" name="Hộp Văn bản 39">
            <a:extLst>
              <a:ext uri="{FF2B5EF4-FFF2-40B4-BE49-F238E27FC236}">
                <a16:creationId xmlns:a16="http://schemas.microsoft.com/office/drawing/2014/main" id="{E3372CDB-62D3-2887-B104-565A7B4B7684}"/>
              </a:ext>
            </a:extLst>
          </p:cNvPr>
          <p:cNvSpPr txBox="1"/>
          <p:nvPr/>
        </p:nvSpPr>
        <p:spPr>
          <a:xfrm>
            <a:off x="3332014" y="3642364"/>
            <a:ext cx="54947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tourist attraction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2" name="Hộp Văn bản 40">
            <a:extLst>
              <a:ext uri="{FF2B5EF4-FFF2-40B4-BE49-F238E27FC236}">
                <a16:creationId xmlns:a16="http://schemas.microsoft.com/office/drawing/2014/main" id="{C7438FDA-C1E9-8192-6ED2-88990F84B780}"/>
              </a:ext>
            </a:extLst>
          </p:cNvPr>
          <p:cNvSpPr txBox="1"/>
          <p:nvPr/>
        </p:nvSpPr>
        <p:spPr>
          <a:xfrm>
            <a:off x="7729744" y="4210341"/>
            <a:ext cx="549476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pottery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3" name="Hộp Văn bản 41">
            <a:extLst>
              <a:ext uri="{FF2B5EF4-FFF2-40B4-BE49-F238E27FC236}">
                <a16:creationId xmlns:a16="http://schemas.microsoft.com/office/drawing/2014/main" id="{A0315B8B-C213-52A2-2A87-3C81DAC2EDFB}"/>
              </a:ext>
            </a:extLst>
          </p:cNvPr>
          <p:cNvSpPr txBox="1"/>
          <p:nvPr/>
        </p:nvSpPr>
        <p:spPr>
          <a:xfrm>
            <a:off x="8826778" y="4861748"/>
            <a:ext cx="15757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artisan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4" name="Hộp Văn bản 27">
            <a:extLst>
              <a:ext uri="{FF2B5EF4-FFF2-40B4-BE49-F238E27FC236}">
                <a16:creationId xmlns:a16="http://schemas.microsoft.com/office/drawing/2014/main" id="{B57FEAA4-7C74-C1D7-5B85-7CFA2863DDFD}"/>
              </a:ext>
            </a:extLst>
          </p:cNvPr>
          <p:cNvSpPr txBox="1"/>
          <p:nvPr/>
        </p:nvSpPr>
        <p:spPr>
          <a:xfrm>
            <a:off x="7988358" y="1710729"/>
            <a:ext cx="2689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delivery person</a:t>
            </a:r>
            <a:endParaRPr lang="en-US" sz="2600" b="1" i="0" dirty="0">
              <a:solidFill>
                <a:srgbClr val="C00000"/>
              </a:solidFill>
              <a:effectLst/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7580671" y="4660490"/>
            <a:ext cx="1907458" cy="378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644145" y="5270090"/>
            <a:ext cx="1832981" cy="1853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480619" y="4071856"/>
            <a:ext cx="21630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364007" y="2733368"/>
            <a:ext cx="2124122" cy="869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178615" y="2098053"/>
            <a:ext cx="1781462" cy="1588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46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3769" y="347880"/>
            <a:ext cx="1081531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word or phrase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8378" y="32741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1163" y="22477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935D307-55B3-8E16-7F3F-C1171F53E814}"/>
              </a:ext>
            </a:extLst>
          </p:cNvPr>
          <p:cNvSpPr txBox="1"/>
          <p:nvPr/>
        </p:nvSpPr>
        <p:spPr>
          <a:xfrm>
            <a:off x="8034098" y="2007890"/>
            <a:ext cx="37849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1- preserve</a:t>
            </a:r>
          </a:p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2- fragrance</a:t>
            </a:r>
          </a:p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3- police officers</a:t>
            </a:r>
          </a:p>
          <a:p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4-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speciality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 5- handicrafts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2A4CA-8B11-43EC-2E5A-18F0EA485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515" y="1045297"/>
            <a:ext cx="6164827" cy="404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1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3769" y="347880"/>
            <a:ext cx="1081531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word or phrase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48378" y="32741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1163" y="22477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448378" y="1270252"/>
            <a:ext cx="11291338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1.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The villagers (preserve / shorten) their traditional weaving techniques.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2.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Com Lang </a:t>
            </a:r>
            <a:r>
              <a:rPr lang="en-US" sz="2500" dirty="0" err="1">
                <a:solidFill>
                  <a:srgbClr val="000000"/>
                </a:solidFill>
                <a:latin typeface="Open Sans" panose="020B0606030504020204" pitchFamily="34" charset="0"/>
              </a:rPr>
              <a:t>Vong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 has a special (fragrance / function), so it is very popular.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3.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Our (firefighters / police officers) help keep law and order in our community.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4.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Spring rolls are the (</a:t>
            </a:r>
            <a:r>
              <a:rPr lang="en-US" sz="2500" dirty="0" err="1">
                <a:solidFill>
                  <a:srgbClr val="000000"/>
                </a:solidFill>
                <a:latin typeface="Open Sans" panose="020B0606030504020204" pitchFamily="34" charset="0"/>
              </a:rPr>
              <a:t>speciality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 food / fast food) I like best.</a:t>
            </a:r>
          </a:p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C00000"/>
                </a:solidFill>
                <a:latin typeface="Open Sans" panose="020B0606030504020204" pitchFamily="34" charset="0"/>
              </a:rPr>
              <a:t>5. 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My home town is famous for (handicrafts / objects), such as paper fans and lanterns.</a:t>
            </a:r>
            <a:endParaRPr lang="en-US" sz="25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812964" y="3630256"/>
            <a:ext cx="2292868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475703" y="2454157"/>
            <a:ext cx="1887794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67632" y="1905167"/>
            <a:ext cx="1487129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853813" y="1346212"/>
            <a:ext cx="1418303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267632" y="4179246"/>
            <a:ext cx="1782097" cy="609600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9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38251" y="97166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9948" y="90692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0521" y="80428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74116" y="201660"/>
            <a:ext cx="305254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D9FB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GRAMMAR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6D723F1-7329-1EA9-F38F-FA234A038525}"/>
              </a:ext>
            </a:extLst>
          </p:cNvPr>
          <p:cNvSpPr txBox="1"/>
          <p:nvPr/>
        </p:nvSpPr>
        <p:spPr>
          <a:xfrm>
            <a:off x="517205" y="1711743"/>
            <a:ext cx="1127754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You should decide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move to</a:t>
            </a:r>
            <a:r>
              <a:rPr lang="en-US" sz="2800" dirty="0">
                <a:solidFill>
                  <a:srgbClr val="242021"/>
                </a:solidFill>
                <a:latin typeface="Bahnschrift" panose="020B0502040204020203" pitchFamily="34" charset="0"/>
                <a:ea typeface="Source Sans Pro" panose="020B0503030403020204" pitchFamily="34" charset="0"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the new house.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while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Do you know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sort rubbish?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which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how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</a:t>
            </a:r>
            <a:r>
              <a:rPr lang="en-US" sz="2800" dirty="0">
                <a:latin typeface="Bahnschrift" panose="020B0502040204020203" pitchFamily="34" charset="0"/>
                <a:ea typeface="Source Sans Pro" panose="020B0503030403020204" pitchFamily="34" charset="0"/>
              </a:rPr>
              <a:t> </a:t>
            </a:r>
            <a:br>
              <a:rPr lang="en-US" sz="2800" dirty="0"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3.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She didn’t tell me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meet, in the library or in the lab.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how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4.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Could you tell me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do in this situation?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5.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I wonder </a:t>
            </a:r>
            <a:r>
              <a:rPr lang="en-US" sz="2800" b="0" i="0" dirty="0">
                <a:solidFill>
                  <a:srgbClr val="949599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to ask for advice, my teacher or my parents.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</a:b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where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when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who 		</a:t>
            </a:r>
            <a:r>
              <a:rPr lang="en-US" sz="2800" b="0" i="0" dirty="0">
                <a:solidFill>
                  <a:srgbClr val="1FB0E6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D.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</a:rPr>
              <a:t>what</a:t>
            </a:r>
            <a:r>
              <a:rPr lang="en-US" sz="2800" dirty="0">
                <a:latin typeface="Bahnschrift" panose="020B0502040204020203" pitchFamily="34" charset="0"/>
                <a:ea typeface="Source Sans Pro" panose="020B0503030403020204" pitchFamily="34" charset="0"/>
              </a:rPr>
              <a:t> </a:t>
            </a:r>
            <a:endParaRPr lang="vi-VN" sz="2800" dirty="0">
              <a:latin typeface="Bahnschrift" panose="020B0502040204020203" pitchFamily="34" charset="0"/>
              <a:ea typeface="Source Sans Pro" panose="020B0503030403020204" pitchFamily="34" charset="0"/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CA68C7E2-8F9B-A1DF-C2ED-F727B501E5A5}"/>
              </a:ext>
            </a:extLst>
          </p:cNvPr>
          <p:cNvSpPr/>
          <p:nvPr/>
        </p:nvSpPr>
        <p:spPr>
          <a:xfrm>
            <a:off x="3167490" y="2131180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08A51EFE-DA09-4F71-AA0C-957DCBFAFC6C}"/>
              </a:ext>
            </a:extLst>
          </p:cNvPr>
          <p:cNvSpPr/>
          <p:nvPr/>
        </p:nvSpPr>
        <p:spPr>
          <a:xfrm>
            <a:off x="5900390" y="2967521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3E2D373C-BB95-4469-93A8-66282A68350A}"/>
              </a:ext>
            </a:extLst>
          </p:cNvPr>
          <p:cNvSpPr/>
          <p:nvPr/>
        </p:nvSpPr>
        <p:spPr>
          <a:xfrm>
            <a:off x="8598985" y="3803862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id="{03894632-70D7-4264-0036-1FC0BD20A323}"/>
              </a:ext>
            </a:extLst>
          </p:cNvPr>
          <p:cNvSpPr/>
          <p:nvPr/>
        </p:nvSpPr>
        <p:spPr>
          <a:xfrm>
            <a:off x="439948" y="4691689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  <p:sp>
        <p:nvSpPr>
          <p:cNvPr id="33" name="Hình Bầu dục 32">
            <a:extLst>
              <a:ext uri="{FF2B5EF4-FFF2-40B4-BE49-F238E27FC236}">
                <a16:creationId xmlns:a16="http://schemas.microsoft.com/office/drawing/2014/main" id="{9C489A2B-1BC2-434D-5CAC-80269EB963CA}"/>
              </a:ext>
            </a:extLst>
          </p:cNvPr>
          <p:cNvSpPr/>
          <p:nvPr/>
        </p:nvSpPr>
        <p:spPr>
          <a:xfrm>
            <a:off x="5866046" y="5556989"/>
            <a:ext cx="579863" cy="555959"/>
          </a:xfrm>
          <a:prstGeom prst="ellipse">
            <a:avLst/>
          </a:prstGeom>
          <a:noFill/>
          <a:ln w="28575">
            <a:solidFill>
              <a:srgbClr val="F266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4867" y="298577"/>
            <a:ext cx="1108713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each sentence so that it contains the phrasal verb in brackets. You may have to change the form of the verb.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5956" y="33622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742" y="23358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Myriad Pro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201EA51-320E-CE05-B37F-7E1B4439CE67}"/>
              </a:ext>
            </a:extLst>
          </p:cNvPr>
          <p:cNvSpPr txBox="1"/>
          <p:nvPr/>
        </p:nvSpPr>
        <p:spPr>
          <a:xfrm>
            <a:off x="94515" y="1441048"/>
            <a:ext cx="1209748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In some villages, people </a:t>
            </a:r>
            <a:r>
              <a:rPr lang="en-US" sz="2400" b="1" i="1" dirty="0">
                <a:solidFill>
                  <a:srgbClr val="242021"/>
                </a:solidFill>
                <a:effectLst/>
                <a:latin typeface="ChronicaPro-Book"/>
              </a:rPr>
              <a:t>reduce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the number of steps to make the handicraft. (cut down on)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b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My grandparents </a:t>
            </a:r>
            <a:r>
              <a:rPr lang="en-US" sz="2400" b="1" i="1" dirty="0">
                <a:solidFill>
                  <a:srgbClr val="242021"/>
                </a:solidFill>
                <a:effectLst/>
                <a:latin typeface="ChronicaPro-Book"/>
              </a:rPr>
              <a:t>gave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 the skills to my parents. (hand down)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b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In their community, the eldest child is usually </a:t>
            </a:r>
            <a:r>
              <a:rPr lang="en-US" sz="2400" b="1" i="1" dirty="0">
                <a:solidFill>
                  <a:srgbClr val="242021"/>
                </a:solidFill>
                <a:effectLst/>
                <a:latin typeface="ChronicaPro-Book"/>
              </a:rPr>
              <a:t>responsible for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his or her parents. (take care of)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______________________________</a:t>
            </a:r>
            <a:endParaRPr lang="vi-VN" sz="2400" dirty="0"/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984B2F9-D452-0CC3-9BE5-8974033AE7A1}"/>
              </a:ext>
            </a:extLst>
          </p:cNvPr>
          <p:cNvSpPr txBox="1"/>
          <p:nvPr/>
        </p:nvSpPr>
        <p:spPr>
          <a:xfrm>
            <a:off x="235764" y="2073971"/>
            <a:ext cx="10589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87B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 some villages, people cut down on the number of steps to make the handicraft.</a:t>
            </a:r>
            <a:endParaRPr lang="en-US" sz="2400" i="1" dirty="0">
              <a:solidFill>
                <a:srgbClr val="0087B2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87102EE7-CDC5-D23A-F6E5-B253C4127788}"/>
              </a:ext>
            </a:extLst>
          </p:cNvPr>
          <p:cNvSpPr txBox="1"/>
          <p:nvPr/>
        </p:nvSpPr>
        <p:spPr>
          <a:xfrm>
            <a:off x="235764" y="3241393"/>
            <a:ext cx="10589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87B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My grandparents handed down the skills to my parents. </a:t>
            </a:r>
            <a:endParaRPr lang="en-US" sz="2400" i="1" dirty="0">
              <a:solidFill>
                <a:srgbClr val="0087B2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3C616668-CC87-BA47-5F4A-DB92D327073C}"/>
              </a:ext>
            </a:extLst>
          </p:cNvPr>
          <p:cNvSpPr txBox="1"/>
          <p:nvPr/>
        </p:nvSpPr>
        <p:spPr>
          <a:xfrm>
            <a:off x="235764" y="4333243"/>
            <a:ext cx="10589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87B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 their community, the eldest child usually takes care of his or her parents. </a:t>
            </a:r>
            <a:endParaRPr lang="en-US" sz="2400" i="1" dirty="0">
              <a:solidFill>
                <a:srgbClr val="0087B2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4197</TotalTime>
  <Words>1212</Words>
  <Application>Microsoft Office PowerPoint</Application>
  <PresentationFormat>Widescreen</PresentationFormat>
  <Paragraphs>129</Paragraphs>
  <Slides>18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Algerian</vt:lpstr>
      <vt:lpstr>Arial</vt:lpstr>
      <vt:lpstr>Bahnschrift</vt:lpstr>
      <vt:lpstr>Berlin Sans FB</vt:lpstr>
      <vt:lpstr>Calibri</vt:lpstr>
      <vt:lpstr>Calibri Light</vt:lpstr>
      <vt:lpstr>ChronicaPro-Bold</vt:lpstr>
      <vt:lpstr>ChronicaPro-Book</vt:lpstr>
      <vt:lpstr>Cooper Black</vt:lpstr>
      <vt:lpstr>inherit</vt:lpstr>
      <vt:lpstr>Myriad Pro</vt:lpstr>
      <vt:lpstr>Open Sans</vt:lpstr>
      <vt:lpstr>OpenSans</vt:lpstr>
      <vt:lpstr>OpenSans-Semibold</vt:lpstr>
      <vt:lpstr>Segoe UI Historic</vt:lpstr>
      <vt:lpstr>Source Sans Pro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My PC</cp:lastModifiedBy>
  <cp:revision>246</cp:revision>
  <dcterms:created xsi:type="dcterms:W3CDTF">2020-12-09T02:04:09Z</dcterms:created>
  <dcterms:modified xsi:type="dcterms:W3CDTF">2024-06-22T00:34:55Z</dcterms:modified>
</cp:coreProperties>
</file>