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8"/>
  </p:notesMasterIdLst>
  <p:sldIdLst>
    <p:sldId id="339" r:id="rId3"/>
    <p:sldId id="289" r:id="rId4"/>
    <p:sldId id="282" r:id="rId5"/>
    <p:sldId id="283" r:id="rId6"/>
    <p:sldId id="288" r:id="rId7"/>
    <p:sldId id="327" r:id="rId8"/>
    <p:sldId id="338" r:id="rId9"/>
    <p:sldId id="328" r:id="rId10"/>
    <p:sldId id="265" r:id="rId11"/>
    <p:sldId id="329" r:id="rId12"/>
    <p:sldId id="296" r:id="rId13"/>
    <p:sldId id="341" r:id="rId14"/>
    <p:sldId id="331" r:id="rId15"/>
    <p:sldId id="332" r:id="rId16"/>
    <p:sldId id="333" r:id="rId17"/>
    <p:sldId id="290" r:id="rId18"/>
    <p:sldId id="342" r:id="rId19"/>
    <p:sldId id="334" r:id="rId20"/>
    <p:sldId id="340" r:id="rId21"/>
    <p:sldId id="323" r:id="rId22"/>
    <p:sldId id="324" r:id="rId23"/>
    <p:sldId id="325" r:id="rId24"/>
    <p:sldId id="326" r:id="rId25"/>
    <p:sldId id="343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0033CC"/>
    <a:srgbClr val="FFFF99"/>
    <a:srgbClr val="FFCCFF"/>
    <a:srgbClr val="99FF66"/>
    <a:srgbClr val="00FFFF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099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638B-4BCA-41F8-8E2D-CB58A0AF9A1A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6577B-C527-472A-B15B-A00805A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0E9F55-BB62-4D72-93A5-456EE5714E0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237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5329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C72-9988-4585-AB0B-15F76DBE2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B7362-F791-4894-BEBB-CE32770E5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2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1C43-EA81-4357-97E4-EFA991D3B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0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C059-5C53-4471-8423-37DEC4117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2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65766-5051-4F50-8D68-5D5BB278EF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9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4240-E9A5-4C10-8451-B2D5383A8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6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4563-C926-4091-B6C9-FDD0048C4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76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FFB7-0601-4392-8CB1-9FA9B5EA8B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3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A40E-92F2-4AE8-86E1-47C03093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5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C479-FB6B-451E-AC64-3DDA4C3D6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01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E79D-9D1E-4725-81A3-B306227D1F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14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68B0-DF4D-4657-8EEF-570FA8CCE6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79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91C1-1862-445A-9831-A56E05E3BB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4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4CBC-5A5C-419B-AB22-3D7A21FE9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9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9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D5F6-10AC-4812-BE8B-1126CC855B0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26552-86D9-4057-AC92-DBC835ACDC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com.vn/imgres?imgurl=http://www.daunhotvang.com/oil/upload/240707castrol.jpg&amp;imgrefurl=http://www.daunhotvang.com/oil/tintuc_chitiet6.php&amp;usg=__6jvgf_RMcfWu0UCuskLUqmQ_XyE=&amp;h=350&amp;w=492&amp;sz=41&amp;hl=vi&amp;start=1&amp;tbnid=EJD1JL7yjcrXjM:&amp;tbnh=92&amp;tbnw=130&amp;prev=/images?q=d%E1%BA%A7u+nh%E1%BB%9Bt&amp;gbv=2&amp;hl=vi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daunhotvang.com/oil/upload/240707castrol.jpg&amp;imgrefurl=http://www.daunhotvang.com/oil/tintuc_chitiet6.php&amp;usg=__6jvgf_RMcfWu0UCuskLUqmQ_XyE=&amp;h=350&amp;w=492&amp;sz=41&amp;hl=vi&amp;start=1&amp;tbnid=EJD1JL7yjcrXjM:&amp;tbnh=92&amp;tbnw=130&amp;prev=/images?q=d%E1%BA%A7u+nh%E1%BB%9Bt&amp;gbv=2&amp;hl=vi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lide0013_image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4364038"/>
            <a:ext cx="1971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slide0013_image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484688"/>
            <a:ext cx="1238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rainbow_pot_of_go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086100"/>
            <a:ext cx="201612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533400" y="155575"/>
            <a:ext cx="8229600" cy="9953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Times"/>
              </a:rPr>
              <a:t>Chaøo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Times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Times"/>
              </a:rPr>
              <a:t>Möøng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Times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Times"/>
              </a:rPr>
              <a:t>Tieát</a:t>
            </a:r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Times"/>
              </a:rPr>
              <a:t>  </a:t>
            </a:r>
            <a:r>
              <a:rPr lang="en-US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Times"/>
              </a:rPr>
              <a:t>Hoïc</a:t>
            </a:r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VNI-Time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34975" y="1177925"/>
            <a:ext cx="3048000" cy="16764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Tuần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13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Tiết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20: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056" name="Picture 6" descr="BOOK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629025"/>
            <a:ext cx="24780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at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573463"/>
            <a:ext cx="13462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3282950" y="1052513"/>
            <a:ext cx="2262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22268"/>
                </a:solidFill>
                <a:cs typeface="Times New Roman" pitchFamily="18" charset="0"/>
              </a:rPr>
              <a:t>Hóa Học 9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2208937"/>
            <a:ext cx="9143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12" descr="Ảnh039"/>
          <p:cNvPicPr>
            <a:picLocks noChangeAspect="1" noChangeArrowheads="1"/>
          </p:cNvPicPr>
          <p:nvPr/>
        </p:nvPicPr>
        <p:blipFill>
          <a:blip r:embed="rId2" cstate="print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" y="1595261"/>
            <a:ext cx="3016878" cy="2448272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228600"/>
            <a:ext cx="6781800" cy="11430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hưởng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mòn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kim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?</a:t>
            </a:r>
          </a:p>
        </p:txBody>
      </p:sp>
      <p:pic>
        <p:nvPicPr>
          <p:cNvPr id="3074" name="Picture 2" descr="D:\Bai 20 Hop kim sat Ghang  Thep Hoa hoc 9\sau-tet-bep-ga-gi-set-cau-ban-chi-can-boi-thu-nay-20-phut-sau-sang-nhu-moi-len-mang-thanh-ly-bep-ga-cu-200k-co-gai-bi-che-la--1580362342-176-width660height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27438"/>
            <a:ext cx="3240360" cy="24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41504"/>
            <a:ext cx="2952328" cy="22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988840"/>
            <a:ext cx="4931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2. Ảnh hưởng của nhiệt độ </a:t>
            </a:r>
            <a:endParaRPr lang="vi-VN" sz="3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824" y="2681730"/>
            <a:ext cx="6742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Candara" panose="020E0502030303020204" pitchFamily="34" charset="0"/>
              </a:rPr>
              <a:t>-Nhiệt độ cao sẽ làm cho sự ăn mòn kim loại xảy ra nhanh hơn.</a:t>
            </a:r>
            <a:endParaRPr lang="en-US" sz="3200" dirty="0" smtClean="0">
              <a:latin typeface="Candara" panose="020E0502030303020204" pitchFamily="34" charset="0"/>
            </a:endParaRPr>
          </a:p>
          <a:p>
            <a:endParaRPr lang="vi-V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8106" y="968933"/>
            <a:ext cx="795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smtClean="0">
                <a:solidFill>
                  <a:srgbClr val="0000CC"/>
                </a:solidFill>
                <a:latin typeface="+mj-lt"/>
              </a:rPr>
              <a:t>II- NHỮNG YẾU TỐ NÀO ẢNH HƯỞNG ĐẾN SỰ ĂN MÒN KIM LOẠI? </a:t>
            </a:r>
            <a:endParaRPr lang="vi-VN" sz="2400" b="1" u="sng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83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2E356D-B9A3-44F2-BF58-FEA2343A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11BBB-CAD9-41DD-B7F9-43E59BE9C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Ảnh0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0"/>
            <a:ext cx="4483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" y="3048000"/>
            <a:ext cx="35814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Sơn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phủ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bề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mặt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67592" name="Picture 8" descr="yfn1283931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343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134100" y="3072825"/>
            <a:ext cx="22479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men</a:t>
            </a:r>
          </a:p>
        </p:txBody>
      </p:sp>
      <p:pic>
        <p:nvPicPr>
          <p:cNvPr id="67594" name="Picture 10" descr="Ảnh0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1640681" y="5949280"/>
            <a:ext cx="210661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M¹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kÏm</a:t>
            </a:r>
            <a:endParaRPr lang="en-US" sz="32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67597" name="Picture 7" descr="240707castro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49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029200" y="6047636"/>
            <a:ext cx="2438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1" animBg="1"/>
      <p:bldP spid="67593" grpId="1" animBg="1"/>
      <p:bldP spid="67595" grpId="1" animBg="1"/>
      <p:bldP spid="6759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-152400" y="6248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</a:rPr>
              <a:t>Sơn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chống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ăn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mòn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kết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cấu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thép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các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công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trình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trên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biển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3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CC"/>
                </a:solidFill>
              </a:rPr>
              <a:t>Thép được bôi dầu mỡ</a:t>
            </a:r>
          </a:p>
        </p:txBody>
      </p:sp>
      <p:pic>
        <p:nvPicPr>
          <p:cNvPr id="25603" name="Picture 5" descr="SAN-PHAM-ONG-T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 b="13568"/>
          <a:stretch>
            <a:fillRect/>
          </a:stretch>
        </p:blipFill>
        <p:spPr bwMode="auto">
          <a:xfrm>
            <a:off x="1066800" y="2286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240707castr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10000"/>
            <a:ext cx="21526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98809" y="1817960"/>
            <a:ext cx="813737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8"/>
          <p:cNvSpPr txBox="1">
            <a:spLocks noChangeArrowheads="1"/>
          </p:cNvSpPr>
          <p:nvPr/>
        </p:nvSpPr>
        <p:spPr>
          <a:xfrm>
            <a:off x="107504" y="988420"/>
            <a:ext cx="8001000" cy="121920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LÀM THẾ NÀO ĐỂ BẢO VỆ CÁC ĐỒ VẬT BẰNG KIM LOẠI KHÔNG BỊ ĂN MÒN?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11560" y="2303735"/>
            <a:ext cx="6383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63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5511D2-B132-4C4A-899D-240FA712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4AF29-F734-4647-8A58-3DA5B3F1F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̉nh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0"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15" descr="2_2009723134113_GE18_-3306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7" descr="1191817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660" r="10083" b="7054"/>
          <a:stretch>
            <a:fillRect/>
          </a:stretch>
        </p:blipFill>
        <p:spPr bwMode="auto">
          <a:xfrm>
            <a:off x="0" y="1"/>
            <a:ext cx="370790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Bai 20 Hop kim sat Ghang  Thep Hoa hoc 9\Hủy-vé-máy-bay-Vietnam-Airlines-mất-bao-nhiêu-tiền-1-600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6" y="2924945"/>
            <a:ext cx="4369668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0" y="5943600"/>
            <a:ext cx="5724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/>
              <a:t>Chế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kim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gỉ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07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98809" y="1817960"/>
            <a:ext cx="813737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8"/>
          <p:cNvSpPr txBox="1">
            <a:spLocks noChangeArrowheads="1"/>
          </p:cNvSpPr>
          <p:nvPr/>
        </p:nvSpPr>
        <p:spPr>
          <a:xfrm>
            <a:off x="107504" y="988420"/>
            <a:ext cx="8001000" cy="121920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LÀM THẾ NÀO ĐỂ BẢO VỆ CÁC ĐỒ VẬT BẰNG KIM LOẠI KHÔNG BỊ ĂN MÒN?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11560" y="2303735"/>
            <a:ext cx="6383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809" y="2827038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:Inox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12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19400" y="6019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/>
              <a:t> </a:t>
            </a:r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1236663" y="964025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253" name="Group 37"/>
          <p:cNvGrpSpPr>
            <a:grpSpLocks/>
          </p:cNvGrpSpPr>
          <p:nvPr/>
        </p:nvGrpSpPr>
        <p:grpSpPr bwMode="auto">
          <a:xfrm>
            <a:off x="1328738" y="1640061"/>
            <a:ext cx="4724400" cy="1219200"/>
            <a:chOff x="158" y="167"/>
            <a:chExt cx="2256" cy="768"/>
          </a:xfrm>
        </p:grpSpPr>
        <p:sp>
          <p:nvSpPr>
            <p:cNvPr id="9254" name="AutoShape 38"/>
            <p:cNvSpPr>
              <a:spLocks noChangeArrowheads="1"/>
            </p:cNvSpPr>
            <p:nvPr/>
          </p:nvSpPr>
          <p:spPr bwMode="gray">
            <a:xfrm>
              <a:off x="340" y="300"/>
              <a:ext cx="2074" cy="5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7372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rgbClr val="FF6600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000" b="1" i="0" smtClean="0">
                  <a:solidFill>
                    <a:srgbClr val="FFFF00"/>
                  </a:solidFill>
                  <a:latin typeface="Times New Roman" pitchFamily="18" charset="0"/>
                  <a:ea typeface="굴림" pitchFamily="34" charset="-127"/>
                </a:rPr>
                <a:t>NỘI DUNG BÀI HỌC</a:t>
              </a:r>
              <a:endParaRPr lang="en-US" sz="3000" b="1" i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9255" name="AutoShape 39"/>
            <p:cNvSpPr>
              <a:spLocks noChangeArrowheads="1"/>
            </p:cNvSpPr>
            <p:nvPr/>
          </p:nvSpPr>
          <p:spPr bwMode="gray">
            <a:xfrm>
              <a:off x="158" y="167"/>
              <a:ext cx="327" cy="768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40"/>
            <p:cNvSpPr txBox="1">
              <a:spLocks noChangeArrowheads="1"/>
            </p:cNvSpPr>
            <p:nvPr/>
          </p:nvSpPr>
          <p:spPr bwMode="gray">
            <a:xfrm>
              <a:off x="449" y="363"/>
              <a:ext cx="16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03225" eaLnBrk="0" hangingPunct="0">
                <a:tabLst>
                  <a:tab pos="4032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92150" eaLnBrk="0" hangingPunct="0">
                <a:tabLst>
                  <a:tab pos="4032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 hangingPunct="0">
                <a:tabLst>
                  <a:tab pos="4032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eaLnBrk="0" hangingPunct="0">
                <a:tabLst>
                  <a:tab pos="4032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eaLnBrk="0" hangingPunct="0">
                <a:tabLst>
                  <a:tab pos="4032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32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32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32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32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sz="1800" i="0">
                <a:solidFill>
                  <a:schemeClr val="bg1"/>
                </a:solidFill>
              </a:endParaRPr>
            </a:p>
          </p:txBody>
        </p:sp>
      </p:grp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1295400" y="2724323"/>
            <a:ext cx="6894513" cy="2936925"/>
            <a:chOff x="768" y="1104"/>
            <a:chExt cx="4343" cy="1996"/>
          </a:xfrm>
        </p:grpSpPr>
        <p:sp>
          <p:nvSpPr>
            <p:cNvPr id="9259" name="AutoShape 43"/>
            <p:cNvSpPr>
              <a:spLocks noChangeArrowheads="1"/>
            </p:cNvSpPr>
            <p:nvPr/>
          </p:nvSpPr>
          <p:spPr bwMode="gray">
            <a:xfrm>
              <a:off x="768" y="130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AutoShape 44"/>
            <p:cNvSpPr>
              <a:spLocks noChangeArrowheads="1"/>
            </p:cNvSpPr>
            <p:nvPr/>
          </p:nvSpPr>
          <p:spPr bwMode="gray">
            <a:xfrm>
              <a:off x="789" y="130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0" dirty="0">
                  <a:latin typeface="Arial" charset="0"/>
                </a:rPr>
                <a:t>KHÁI NIỆM </a:t>
              </a:r>
            </a:p>
            <a:p>
              <a:pPr algn="ctr"/>
              <a:r>
                <a:rPr lang="en-US" i="0" dirty="0">
                  <a:latin typeface="Arial" charset="0"/>
                </a:rPr>
                <a:t>VỀ SỰ ĂN </a:t>
              </a:r>
            </a:p>
            <a:p>
              <a:pPr algn="ctr"/>
              <a:r>
                <a:rPr lang="en-US" i="0" dirty="0">
                  <a:latin typeface="Arial" charset="0"/>
                </a:rPr>
                <a:t>MÒN KIM</a:t>
              </a:r>
            </a:p>
            <a:p>
              <a:pPr algn="ctr"/>
              <a:r>
                <a:rPr lang="en-US" i="0" dirty="0">
                  <a:latin typeface="Arial" charset="0"/>
                </a:rPr>
                <a:t>LOẠI</a:t>
              </a:r>
            </a:p>
          </p:txBody>
        </p:sp>
        <p:sp>
          <p:nvSpPr>
            <p:cNvPr id="9261" name="AutoShape 45"/>
            <p:cNvSpPr>
              <a:spLocks noChangeArrowheads="1"/>
            </p:cNvSpPr>
            <p:nvPr/>
          </p:nvSpPr>
          <p:spPr bwMode="gray">
            <a:xfrm>
              <a:off x="800" y="2605"/>
              <a:ext cx="1315" cy="4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AutoShape 46"/>
            <p:cNvSpPr>
              <a:spLocks noChangeArrowheads="1"/>
            </p:cNvSpPr>
            <p:nvPr/>
          </p:nvSpPr>
          <p:spPr bwMode="gray">
            <a:xfrm>
              <a:off x="800" y="131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65" name="Group 49"/>
            <p:cNvGrpSpPr>
              <a:grpSpLocks/>
            </p:cNvGrpSpPr>
            <p:nvPr/>
          </p:nvGrpSpPr>
          <p:grpSpPr bwMode="auto">
            <a:xfrm>
              <a:off x="1237" y="1106"/>
              <a:ext cx="405" cy="405"/>
              <a:chOff x="1289" y="582"/>
              <a:chExt cx="668" cy="668"/>
            </a:xfrm>
          </p:grpSpPr>
          <p:sp>
            <p:nvSpPr>
              <p:cNvPr id="9266" name="Oval 5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70" name="Oval 5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271" name="Text Box 55"/>
            <p:cNvSpPr txBox="1">
              <a:spLocks noChangeArrowheads="1"/>
            </p:cNvSpPr>
            <p:nvPr/>
          </p:nvSpPr>
          <p:spPr bwMode="gray">
            <a:xfrm>
              <a:off x="1324" y="1164"/>
              <a:ext cx="2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800" b="0" i="0">
                <a:latin typeface="Arial" charset="0"/>
              </a:endParaRPr>
            </a:p>
          </p:txBody>
        </p:sp>
        <p:sp>
          <p:nvSpPr>
            <p:cNvPr id="9272" name="AutoShape 56"/>
            <p:cNvSpPr>
              <a:spLocks noChangeArrowheads="1"/>
            </p:cNvSpPr>
            <p:nvPr/>
          </p:nvSpPr>
          <p:spPr bwMode="gray">
            <a:xfrm>
              <a:off x="2256" y="130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AutoShape 57"/>
            <p:cNvSpPr>
              <a:spLocks noChangeArrowheads="1"/>
            </p:cNvSpPr>
            <p:nvPr/>
          </p:nvSpPr>
          <p:spPr bwMode="gray">
            <a:xfrm>
              <a:off x="2277" y="130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i="0" dirty="0">
                  <a:latin typeface="Arial" charset="0"/>
                </a:rPr>
                <a:t>NHỮNG YẾU </a:t>
              </a:r>
            </a:p>
            <a:p>
              <a:pPr algn="ctr"/>
              <a:r>
                <a:rPr lang="en-US" i="0" dirty="0">
                  <a:latin typeface="Arial" charset="0"/>
                </a:rPr>
                <a:t>TỐ ẢNH </a:t>
              </a:r>
            </a:p>
            <a:p>
              <a:pPr algn="ctr"/>
              <a:r>
                <a:rPr lang="en-US" i="0" dirty="0">
                  <a:latin typeface="Arial" charset="0"/>
                </a:rPr>
                <a:t>HƯỞNG ĐẾN </a:t>
              </a:r>
            </a:p>
            <a:p>
              <a:pPr algn="ctr"/>
              <a:r>
                <a:rPr lang="en-US" i="0" dirty="0">
                  <a:latin typeface="Arial" charset="0"/>
                </a:rPr>
                <a:t>SỰ ĂN MÒN</a:t>
              </a:r>
            </a:p>
            <a:p>
              <a:pPr algn="ctr"/>
              <a:r>
                <a:rPr lang="en-US" i="0" dirty="0">
                  <a:latin typeface="Arial" charset="0"/>
                </a:rPr>
                <a:t>KIM LOẠI</a:t>
              </a:r>
            </a:p>
          </p:txBody>
        </p:sp>
        <p:sp>
          <p:nvSpPr>
            <p:cNvPr id="9274" name="AutoShape 58"/>
            <p:cNvSpPr>
              <a:spLocks noChangeArrowheads="1"/>
            </p:cNvSpPr>
            <p:nvPr/>
          </p:nvSpPr>
          <p:spPr bwMode="gray">
            <a:xfrm>
              <a:off x="2288" y="2640"/>
              <a:ext cx="1315" cy="4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AutoShape 59"/>
            <p:cNvSpPr>
              <a:spLocks noChangeArrowheads="1"/>
            </p:cNvSpPr>
            <p:nvPr/>
          </p:nvSpPr>
          <p:spPr bwMode="gray">
            <a:xfrm>
              <a:off x="2288" y="1319"/>
              <a:ext cx="1304" cy="3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Oval 60"/>
            <p:cNvSpPr>
              <a:spLocks noChangeArrowheads="1"/>
            </p:cNvSpPr>
            <p:nvPr/>
          </p:nvSpPr>
          <p:spPr bwMode="gray">
            <a:xfrm>
              <a:off x="2725" y="110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77" name="Oval 61"/>
            <p:cNvSpPr>
              <a:spLocks noChangeArrowheads="1"/>
            </p:cNvSpPr>
            <p:nvPr/>
          </p:nvSpPr>
          <p:spPr bwMode="gray">
            <a:xfrm>
              <a:off x="2729" y="110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78" name="Oval 62"/>
            <p:cNvSpPr>
              <a:spLocks noChangeArrowheads="1"/>
            </p:cNvSpPr>
            <p:nvPr/>
          </p:nvSpPr>
          <p:spPr bwMode="gray">
            <a:xfrm>
              <a:off x="2734" y="111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79" name="Oval 63"/>
            <p:cNvSpPr>
              <a:spLocks noChangeArrowheads="1"/>
            </p:cNvSpPr>
            <p:nvPr/>
          </p:nvSpPr>
          <p:spPr bwMode="gray">
            <a:xfrm>
              <a:off x="2738" y="111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80" name="Oval 64"/>
            <p:cNvSpPr>
              <a:spLocks noChangeArrowheads="1"/>
            </p:cNvSpPr>
            <p:nvPr/>
          </p:nvSpPr>
          <p:spPr bwMode="gray">
            <a:xfrm>
              <a:off x="2760" y="112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81" name="Text Box 65"/>
            <p:cNvSpPr txBox="1">
              <a:spLocks noChangeArrowheads="1"/>
            </p:cNvSpPr>
            <p:nvPr/>
          </p:nvSpPr>
          <p:spPr bwMode="gray">
            <a:xfrm>
              <a:off x="2812" y="1164"/>
              <a:ext cx="2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0" i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800" b="0" i="0">
                <a:latin typeface="Arial" charset="0"/>
              </a:endParaRPr>
            </a:p>
          </p:txBody>
        </p:sp>
        <p:sp>
          <p:nvSpPr>
            <p:cNvPr id="9284" name="AutoShape 68"/>
            <p:cNvSpPr>
              <a:spLocks noChangeArrowheads="1"/>
            </p:cNvSpPr>
            <p:nvPr/>
          </p:nvSpPr>
          <p:spPr bwMode="gray">
            <a:xfrm>
              <a:off x="3748" y="129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AutoShape 69"/>
            <p:cNvSpPr>
              <a:spLocks noChangeArrowheads="1"/>
            </p:cNvSpPr>
            <p:nvPr/>
          </p:nvSpPr>
          <p:spPr bwMode="gray">
            <a:xfrm>
              <a:off x="3769" y="130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AutoShape 70"/>
            <p:cNvSpPr>
              <a:spLocks noChangeArrowheads="1"/>
            </p:cNvSpPr>
            <p:nvPr/>
          </p:nvSpPr>
          <p:spPr bwMode="gray">
            <a:xfrm>
              <a:off x="3780" y="2603"/>
              <a:ext cx="1315" cy="4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AutoShape 71"/>
            <p:cNvSpPr>
              <a:spLocks noChangeArrowheads="1"/>
            </p:cNvSpPr>
            <p:nvPr/>
          </p:nvSpPr>
          <p:spPr bwMode="gray">
            <a:xfrm>
              <a:off x="3780" y="131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88" name="Group 72"/>
            <p:cNvGrpSpPr>
              <a:grpSpLocks/>
            </p:cNvGrpSpPr>
            <p:nvPr/>
          </p:nvGrpSpPr>
          <p:grpSpPr bwMode="auto">
            <a:xfrm>
              <a:off x="4217" y="1104"/>
              <a:ext cx="405" cy="405"/>
              <a:chOff x="1289" y="582"/>
              <a:chExt cx="668" cy="668"/>
            </a:xfrm>
          </p:grpSpPr>
          <p:sp>
            <p:nvSpPr>
              <p:cNvPr id="9289" name="Oval 7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0" name="Oval 7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91" name="Oval 7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92" name="Oval 7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93" name="Oval 7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294" name="Text Box 78"/>
            <p:cNvSpPr txBox="1">
              <a:spLocks noChangeArrowheads="1"/>
            </p:cNvSpPr>
            <p:nvPr/>
          </p:nvSpPr>
          <p:spPr bwMode="gray">
            <a:xfrm>
              <a:off x="4304" y="1162"/>
              <a:ext cx="22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0" i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800" b="0" i="0">
                <a:latin typeface="Arial" charset="0"/>
              </a:endParaRPr>
            </a:p>
          </p:txBody>
        </p:sp>
        <p:sp>
          <p:nvSpPr>
            <p:cNvPr id="9297" name="Text Box 81"/>
            <p:cNvSpPr txBox="1">
              <a:spLocks noChangeArrowheads="1"/>
            </p:cNvSpPr>
            <p:nvPr/>
          </p:nvSpPr>
          <p:spPr bwMode="gray">
            <a:xfrm>
              <a:off x="3792" y="1632"/>
              <a:ext cx="1296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ko-KR" i="0">
                  <a:solidFill>
                    <a:srgbClr val="080808"/>
                  </a:solidFill>
                  <a:latin typeface="Arial" charset="0"/>
                  <a:ea typeface="굴림" pitchFamily="34" charset="-127"/>
                </a:rPr>
                <a:t>BẢO VỆ CÁC ĐỒ VẬT KHÔNG BỊ ĂN MÒN </a:t>
              </a:r>
              <a:endParaRPr lang="en-US" altLang="ko-KR" i="0">
                <a:latin typeface="Arial" charset="0"/>
                <a:ea typeface="굴림" pitchFamily="34" charset="-127"/>
              </a:endParaRPr>
            </a:p>
          </p:txBody>
        </p:sp>
      </p:grp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-31750" y="58718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81013" y="5689600"/>
            <a:ext cx="7010400" cy="838200"/>
            <a:chOff x="504" y="1008"/>
            <a:chExt cx="4416" cy="765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err="1" smtClean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Laø</a:t>
              </a:r>
              <a:r>
                <a:rPr lang="en-US" sz="2400" b="1" dirty="0" smtClean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söï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taùc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duïng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cuûa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hôïp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vôùi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caùc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chaát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khoâng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khí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0099"/>
                </a:solidFill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34974" y="4475164"/>
            <a:ext cx="8191139" cy="1266357"/>
            <a:chOff x="504" y="1008"/>
            <a:chExt cx="4416" cy="10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gray">
            <a:xfrm>
              <a:off x="699" y="1025"/>
              <a:ext cx="397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 dirty="0">
                  <a:solidFill>
                    <a:srgbClr val="0000FF"/>
                  </a:solidFill>
                  <a:latin typeface="VNI-Souvir" pitchFamily="2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söï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phaù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huûy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hôïp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do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tieáp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xuùc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vôùi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caùc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chaát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coù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moâi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tröôøng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axit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nhieân</a:t>
              </a:r>
              <a:endParaRPr lang="en-US" sz="2700" b="1" dirty="0">
                <a:latin typeface="VNI-Souvir" pitchFamily="2" charset="0"/>
                <a:cs typeface="Times New Roman" panose="02020603050405020304" pitchFamily="18" charset="0"/>
                <a:sym typeface="Wingdings" pitchFamily="2" charset="2"/>
              </a:endParaRP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57200" y="3216275"/>
            <a:ext cx="8168914" cy="881991"/>
            <a:chOff x="504" y="1008"/>
            <a:chExt cx="4416" cy="783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gray">
            <a:xfrm>
              <a:off x="704" y="1012"/>
              <a:ext cx="4216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 dirty="0">
                  <a:solidFill>
                    <a:srgbClr val="0000FF"/>
                  </a:solidFill>
                  <a:latin typeface="VNI-Souvir" pitchFamily="2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söï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phaù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huûy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hôïp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do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taùc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duïng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hoùa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hoïc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moâi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tröôøng</a:t>
              </a:r>
              <a:endParaRPr lang="en-US" sz="2700" b="1" dirty="0">
                <a:solidFill>
                  <a:srgbClr val="0000FF"/>
                </a:solidFill>
                <a:latin typeface="VNI-Souvir" pitchFamily="2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-280987" y="4394200"/>
            <a:ext cx="1371600" cy="152400"/>
            <a:chOff x="0" y="1896"/>
            <a:chExt cx="5760" cy="120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-214312" y="3317875"/>
            <a:ext cx="1238250" cy="152400"/>
            <a:chOff x="0" y="1896"/>
            <a:chExt cx="5760" cy="120"/>
          </a:xfrm>
        </p:grpSpPr>
        <p:sp>
          <p:nvSpPr>
            <p:cNvPr id="61456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 rot="5400000">
            <a:off x="-280987" y="5689600"/>
            <a:ext cx="1371600" cy="152400"/>
            <a:chOff x="0" y="1896"/>
            <a:chExt cx="5760" cy="120"/>
          </a:xfrm>
        </p:grpSpPr>
        <p:sp>
          <p:nvSpPr>
            <p:cNvPr id="61459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-138112" y="1870075"/>
            <a:ext cx="1085850" cy="152400"/>
            <a:chOff x="0" y="1896"/>
            <a:chExt cx="5760" cy="120"/>
          </a:xfrm>
        </p:grpSpPr>
        <p:sp>
          <p:nvSpPr>
            <p:cNvPr id="6146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395537" y="1918610"/>
            <a:ext cx="8569790" cy="1230954"/>
            <a:chOff x="504" y="931"/>
            <a:chExt cx="4598" cy="1184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66" name="Text Box 26"/>
            <p:cNvSpPr txBox="1">
              <a:spLocks noChangeArrowheads="1"/>
            </p:cNvSpPr>
            <p:nvPr/>
          </p:nvSpPr>
          <p:spPr bwMode="gray">
            <a:xfrm>
              <a:off x="724" y="931"/>
              <a:ext cx="437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600" b="1" dirty="0">
                  <a:solidFill>
                    <a:srgbClr val="0000FF"/>
                  </a:solidFill>
                  <a:latin typeface="VNI-Souvir" pitchFamily="2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söï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phaù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huûy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hôïp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do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phaûn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öùng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hoùa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hoïc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vôùi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chaát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khí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nöôùc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ôû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nhieät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ñoä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cao</a:t>
              </a:r>
              <a:endParaRPr lang="en-US" sz="2700" b="1" dirty="0">
                <a:solidFill>
                  <a:srgbClr val="0000FF"/>
                </a:solidFill>
                <a:latin typeface="VNI-Souvir" pitchFamily="2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-146050" y="1879601"/>
            <a:ext cx="931863" cy="990600"/>
            <a:chOff x="144" y="1177"/>
            <a:chExt cx="586" cy="624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 rot="5400000">
              <a:off x="125" y="1196"/>
              <a:ext cx="624" cy="586"/>
              <a:chOff x="1874" y="1824"/>
              <a:chExt cx="2012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7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7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75" name="Oval 35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77" name="Oval 37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35" y="1296"/>
              <a:ext cx="279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-128588" y="3114676"/>
            <a:ext cx="931863" cy="990600"/>
            <a:chOff x="144" y="1177"/>
            <a:chExt cx="586" cy="624"/>
          </a:xfrm>
        </p:grpSpPr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 rot="5400000">
              <a:off x="125" y="1196"/>
              <a:ext cx="624" cy="586"/>
              <a:chOff x="1874" y="1824"/>
              <a:chExt cx="2012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8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8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87" name="Oval 47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38" y="1296"/>
              <a:ext cx="27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-119063" y="4446587"/>
            <a:ext cx="931863" cy="990600"/>
            <a:chOff x="144" y="1177"/>
            <a:chExt cx="586" cy="624"/>
          </a:xfrm>
        </p:grpSpPr>
        <p:grpSp>
          <p:nvGrpSpPr>
            <p:cNvPr id="61492" name="Group 52"/>
            <p:cNvGrpSpPr>
              <a:grpSpLocks/>
            </p:cNvGrpSpPr>
            <p:nvPr/>
          </p:nvGrpSpPr>
          <p:grpSpPr bwMode="auto">
            <a:xfrm rot="5400000">
              <a:off x="125" y="1196"/>
              <a:ext cx="624" cy="586"/>
              <a:chOff x="1874" y="1824"/>
              <a:chExt cx="2012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9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9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99" name="Oval 59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01" name="Oval 61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33" y="1296"/>
              <a:ext cx="28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-109538" y="5613401"/>
            <a:ext cx="931863" cy="990600"/>
            <a:chOff x="144" y="1177"/>
            <a:chExt cx="586" cy="624"/>
          </a:xfrm>
        </p:grpSpPr>
        <p:grpSp>
          <p:nvGrpSpPr>
            <p:cNvPr id="61504" name="Group 64"/>
            <p:cNvGrpSpPr>
              <a:grpSpLocks/>
            </p:cNvGrpSpPr>
            <p:nvPr/>
          </p:nvGrpSpPr>
          <p:grpSpPr bwMode="auto">
            <a:xfrm rot="5400000">
              <a:off x="125" y="1196"/>
              <a:ext cx="624" cy="586"/>
              <a:chOff x="1874" y="1824"/>
              <a:chExt cx="2012" cy="1821"/>
            </a:xfrm>
          </p:grpSpPr>
          <p:sp>
            <p:nvSpPr>
              <p:cNvPr id="1337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0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0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2" name="Oval 70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11" name="Oval 71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13" name="Oval 73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86" name="Text Box 74"/>
            <p:cNvSpPr txBox="1">
              <a:spLocks noChangeArrowheads="1"/>
            </p:cNvSpPr>
            <p:nvPr/>
          </p:nvSpPr>
          <p:spPr bwMode="gray">
            <a:xfrm>
              <a:off x="333" y="1296"/>
              <a:ext cx="28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3388" name="AutoShape 76" descr="Recycled paper"/>
          <p:cNvSpPr>
            <a:spLocks noChangeArrowheads="1"/>
          </p:cNvSpPr>
          <p:nvPr/>
        </p:nvSpPr>
        <p:spPr bwMode="gray">
          <a:xfrm>
            <a:off x="-19050" y="620688"/>
            <a:ext cx="7524750" cy="969818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3392" name="Text Box 8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7538" y="673532"/>
            <a:ext cx="6653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sng">
                <a:solidFill>
                  <a:srgbClr val="FF3300"/>
                </a:solidFill>
              </a:rPr>
              <a:t>Sự ăn mòn kim loại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30" name="AutoShape 11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663825" y="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 dirty="0" err="1" smtClean="0">
                <a:latin typeface="Tahoma" pitchFamily="34" charset="0"/>
              </a:rPr>
              <a:t>Bài</a:t>
            </a:r>
            <a:r>
              <a:rPr lang="en-US" sz="2800" b="1" i="1" dirty="0" smtClean="0">
                <a:latin typeface="Tahoma" pitchFamily="34" charset="0"/>
              </a:rPr>
              <a:t> </a:t>
            </a:r>
            <a:r>
              <a:rPr lang="en-US" sz="2800" b="1" i="1" dirty="0" err="1" smtClean="0">
                <a:latin typeface="Tahoma" pitchFamily="34" charset="0"/>
              </a:rPr>
              <a:t>tập</a:t>
            </a:r>
            <a:endParaRPr lang="en-US" sz="2800" b="1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550863" y="5565788"/>
            <a:ext cx="7010401" cy="838199"/>
            <a:chOff x="548" y="895"/>
            <a:chExt cx="4416" cy="765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gray">
            <a:xfrm>
              <a:off x="548" y="895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indent="-342900">
                <a:buAutoNum type="alphaUcPeriod"/>
              </a:pPr>
              <a:r>
                <a:rPr lang="vi-VN" sz="2400" dirty="0">
                  <a:solidFill>
                    <a:srgbClr val="0000CC"/>
                  </a:solidFill>
                  <a:latin typeface="Candara" panose="020E0502030303020204" pitchFamily="34" charset="0"/>
                </a:rPr>
                <a:t>Dung dịch muối ăn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34974" y="4475164"/>
            <a:ext cx="8191139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latin typeface="Tahoma" pitchFamily="34" charset="0"/>
              </a:endParaRP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gray">
            <a:xfrm>
              <a:off x="699" y="1025"/>
              <a:ext cx="397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dirty="0" smtClean="0">
                  <a:solidFill>
                    <a:srgbClr val="0000CC"/>
                  </a:solidFill>
                  <a:latin typeface="Candara" panose="020E0502030303020204" pitchFamily="34" charset="0"/>
                </a:rPr>
                <a:t> </a:t>
              </a:r>
              <a:r>
                <a:rPr lang="vi-VN" sz="2800" dirty="0" smtClean="0">
                  <a:solidFill>
                    <a:srgbClr val="0000CC"/>
                  </a:solidFill>
                  <a:latin typeface="Candara" panose="020E0502030303020204" pitchFamily="34" charset="0"/>
                </a:rPr>
                <a:t>Nước </a:t>
              </a:r>
              <a:r>
                <a:rPr lang="vi-VN" sz="2800" dirty="0">
                  <a:solidFill>
                    <a:srgbClr val="0000CC"/>
                  </a:solidFill>
                  <a:latin typeface="Candara" panose="020E0502030303020204" pitchFamily="34" charset="0"/>
                </a:rPr>
                <a:t>có hòa tan khí oxi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57200" y="3216275"/>
            <a:ext cx="8168914" cy="861715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gray">
            <a:xfrm>
              <a:off x="704" y="1012"/>
              <a:ext cx="4216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vi-VN" sz="2400" smtClean="0">
                  <a:solidFill>
                    <a:srgbClr val="0000CC"/>
                  </a:solidFill>
                  <a:latin typeface="Candara" panose="020E0502030303020204" pitchFamily="34" charset="0"/>
                </a:rPr>
                <a:t>Trong </a:t>
              </a:r>
              <a:r>
                <a:rPr lang="vi-VN" sz="2400">
                  <a:solidFill>
                    <a:srgbClr val="0000CC"/>
                  </a:solidFill>
                  <a:latin typeface="Candara" panose="020E0502030303020204" pitchFamily="34" charset="0"/>
                </a:rPr>
                <a:t>nước cất có hòa tan khí oxi</a:t>
              </a:r>
              <a:endParaRPr lang="vi-VN" sz="2400" dirty="0">
                <a:solidFill>
                  <a:srgbClr val="0000CC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-280987" y="4394200"/>
            <a:ext cx="1371600" cy="152400"/>
            <a:chOff x="0" y="1896"/>
            <a:chExt cx="5760" cy="120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-214312" y="3317875"/>
            <a:ext cx="1238250" cy="152400"/>
            <a:chOff x="0" y="1896"/>
            <a:chExt cx="5760" cy="120"/>
          </a:xfrm>
        </p:grpSpPr>
        <p:sp>
          <p:nvSpPr>
            <p:cNvPr id="61456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 rot="5400000">
            <a:off x="-280987" y="5689600"/>
            <a:ext cx="1371600" cy="152400"/>
            <a:chOff x="0" y="1896"/>
            <a:chExt cx="5760" cy="120"/>
          </a:xfrm>
        </p:grpSpPr>
        <p:sp>
          <p:nvSpPr>
            <p:cNvPr id="61459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-138112" y="1870075"/>
            <a:ext cx="1085850" cy="152400"/>
            <a:chOff x="0" y="1896"/>
            <a:chExt cx="5760" cy="120"/>
          </a:xfrm>
        </p:grpSpPr>
        <p:sp>
          <p:nvSpPr>
            <p:cNvPr id="6146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395537" y="1918610"/>
            <a:ext cx="8569790" cy="875391"/>
            <a:chOff x="504" y="931"/>
            <a:chExt cx="4598" cy="842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66" name="Text Box 26"/>
            <p:cNvSpPr txBox="1">
              <a:spLocks noChangeArrowheads="1"/>
            </p:cNvSpPr>
            <p:nvPr/>
          </p:nvSpPr>
          <p:spPr bwMode="gray">
            <a:xfrm>
              <a:off x="724" y="931"/>
              <a:ext cx="437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vi-VN" sz="2400" smtClean="0">
                  <a:solidFill>
                    <a:srgbClr val="0000CC"/>
                  </a:solidFill>
                  <a:latin typeface="Candara" panose="020E0502030303020204" pitchFamily="34" charset="0"/>
                </a:rPr>
                <a:t>Không </a:t>
              </a:r>
              <a:r>
                <a:rPr lang="vi-VN" sz="2400">
                  <a:solidFill>
                    <a:srgbClr val="0000CC"/>
                  </a:solidFill>
                  <a:latin typeface="Candara" panose="020E0502030303020204" pitchFamily="34" charset="0"/>
                </a:rPr>
                <a:t>khi khô</a:t>
              </a:r>
              <a:endParaRPr lang="vi-VN" sz="2400" dirty="0">
                <a:solidFill>
                  <a:srgbClr val="0000CC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-146050" y="1878013"/>
            <a:ext cx="931863" cy="992187"/>
            <a:chOff x="144" y="1176"/>
            <a:chExt cx="586" cy="625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7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5" name="Oval 35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7" name="Oval 37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40" y="1296"/>
              <a:ext cx="269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-128588" y="3113088"/>
            <a:ext cx="931863" cy="992187"/>
            <a:chOff x="144" y="1176"/>
            <a:chExt cx="586" cy="625"/>
          </a:xfrm>
        </p:grpSpPr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8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7" name="Oval 47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40" y="1296"/>
              <a:ext cx="270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-119063" y="4445000"/>
            <a:ext cx="931863" cy="992188"/>
            <a:chOff x="144" y="1176"/>
            <a:chExt cx="586" cy="625"/>
          </a:xfrm>
        </p:grpSpPr>
        <p:grpSp>
          <p:nvGrpSpPr>
            <p:cNvPr id="61492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9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9" name="Oval 59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1" name="Oval 61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42" y="1296"/>
              <a:ext cx="26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-109538" y="5611813"/>
            <a:ext cx="931863" cy="992187"/>
            <a:chOff x="144" y="1176"/>
            <a:chExt cx="586" cy="625"/>
          </a:xfrm>
        </p:grpSpPr>
        <p:grpSp>
          <p:nvGrpSpPr>
            <p:cNvPr id="61504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7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0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2" name="Oval 70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1" name="Oval 71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3" name="Oval 73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86" name="Text Box 74"/>
            <p:cNvSpPr txBox="1">
              <a:spLocks noChangeArrowheads="1"/>
            </p:cNvSpPr>
            <p:nvPr/>
          </p:nvSpPr>
          <p:spPr bwMode="gray">
            <a:xfrm>
              <a:off x="333" y="1296"/>
              <a:ext cx="28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-19050" y="620688"/>
            <a:ext cx="8645164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0000FF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61517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61518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19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</p:grpSp>
      <p:sp>
        <p:nvSpPr>
          <p:cNvPr id="13392" name="Text Box 8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79160" y="817548"/>
            <a:ext cx="7492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b="1">
                <a:solidFill>
                  <a:srgbClr val="FF0000"/>
                </a:solidFill>
                <a:latin typeface="Candara" panose="020E0502030303020204" pitchFamily="34" charset="0"/>
              </a:rPr>
              <a:t>Đinh sắt bị ăn mòn nhanh trong môi trường:</a:t>
            </a:r>
            <a:endParaRPr lang="vi-VN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3430" name="AutoShape 11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03200" y="5080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 smtClean="0">
                <a:latin typeface="Tahoma" pitchFamily="34" charset="0"/>
              </a:rPr>
              <a:t>Luyên tập</a:t>
            </a:r>
            <a:endParaRPr lang="en-US" sz="2800" b="1" i="1">
              <a:latin typeface="Tahoma" pitchFamily="34" charset="0"/>
            </a:endParaRPr>
          </a:p>
        </p:txBody>
      </p:sp>
      <p:sp>
        <p:nvSpPr>
          <p:cNvPr id="61560" name="Text Box 120"/>
          <p:cNvSpPr txBox="1">
            <a:spLocks noChangeArrowheads="1"/>
          </p:cNvSpPr>
          <p:nvPr/>
        </p:nvSpPr>
        <p:spPr bwMode="auto">
          <a:xfrm>
            <a:off x="2819400" y="1666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HÃY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15479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9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9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9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79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79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9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79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29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79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9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81013" y="5689600"/>
            <a:ext cx="7010400" cy="838200"/>
            <a:chOff x="504" y="1008"/>
            <a:chExt cx="4416" cy="765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ngâm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trong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nước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muối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một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thời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gian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34974" y="4475164"/>
            <a:ext cx="8191139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latin typeface="Tahoma" pitchFamily="34" charset="0"/>
              </a:endParaRP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gray">
            <a:xfrm>
              <a:off x="699" y="1025"/>
              <a:ext cx="397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sau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dùng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rửa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sạch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lau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khô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</a:t>
              </a:r>
              <a:endParaRPr lang="en-US" sz="2400" dirty="0">
                <a:latin typeface="Times New Roman" pitchFamily="18" charset="0"/>
                <a:cs typeface="Arial" charset="0"/>
                <a:sym typeface="Wingdings" pitchFamily="2" charset="2"/>
              </a:endParaRP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57200" y="3216275"/>
            <a:ext cx="8168914" cy="861715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gray">
            <a:xfrm>
              <a:off x="704" y="1012"/>
              <a:ext cx="421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ngâm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trong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nước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tự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nhiên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hoặc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nước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máy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lâu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ngày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-280987" y="4394200"/>
            <a:ext cx="1371600" cy="152400"/>
            <a:chOff x="0" y="1896"/>
            <a:chExt cx="5760" cy="120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-214312" y="3317875"/>
            <a:ext cx="1238250" cy="152400"/>
            <a:chOff x="0" y="1896"/>
            <a:chExt cx="5760" cy="120"/>
          </a:xfrm>
        </p:grpSpPr>
        <p:sp>
          <p:nvSpPr>
            <p:cNvPr id="61456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 rot="5400000">
            <a:off x="-280987" y="5689600"/>
            <a:ext cx="1371600" cy="152400"/>
            <a:chOff x="0" y="1896"/>
            <a:chExt cx="5760" cy="120"/>
          </a:xfrm>
        </p:grpSpPr>
        <p:sp>
          <p:nvSpPr>
            <p:cNvPr id="61459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-138112" y="1870075"/>
            <a:ext cx="1085850" cy="152400"/>
            <a:chOff x="0" y="1896"/>
            <a:chExt cx="5760" cy="120"/>
          </a:xfrm>
        </p:grpSpPr>
        <p:sp>
          <p:nvSpPr>
            <p:cNvPr id="6146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395537" y="1918610"/>
            <a:ext cx="8569790" cy="875391"/>
            <a:chOff x="504" y="931"/>
            <a:chExt cx="4598" cy="842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66" name="Text Box 26"/>
            <p:cNvSpPr txBox="1">
              <a:spLocks noChangeArrowheads="1"/>
            </p:cNvSpPr>
            <p:nvPr/>
          </p:nvSpPr>
          <p:spPr bwMode="gray">
            <a:xfrm>
              <a:off x="724" y="931"/>
              <a:ext cx="437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cắt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chanh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rồi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không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rửa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-146050" y="1878013"/>
            <a:ext cx="931863" cy="992187"/>
            <a:chOff x="144" y="1176"/>
            <a:chExt cx="586" cy="625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7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5" name="Oval 35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7" name="Oval 37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40" y="1296"/>
              <a:ext cx="269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-128588" y="3113088"/>
            <a:ext cx="931863" cy="992187"/>
            <a:chOff x="144" y="1176"/>
            <a:chExt cx="586" cy="625"/>
          </a:xfrm>
        </p:grpSpPr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8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7" name="Oval 47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40" y="1296"/>
              <a:ext cx="270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-119063" y="4445000"/>
            <a:ext cx="931863" cy="992188"/>
            <a:chOff x="144" y="1176"/>
            <a:chExt cx="586" cy="625"/>
          </a:xfrm>
        </p:grpSpPr>
        <p:grpSp>
          <p:nvGrpSpPr>
            <p:cNvPr id="61492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9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9" name="Oval 59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1" name="Oval 61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42" y="1296"/>
              <a:ext cx="26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-109538" y="5611813"/>
            <a:ext cx="931863" cy="992187"/>
            <a:chOff x="144" y="1176"/>
            <a:chExt cx="586" cy="625"/>
          </a:xfrm>
        </p:grpSpPr>
        <p:grpSp>
          <p:nvGrpSpPr>
            <p:cNvPr id="61504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7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0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2" name="Oval 70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1" name="Oval 71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3" name="Oval 73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86" name="Text Box 74"/>
            <p:cNvSpPr txBox="1">
              <a:spLocks noChangeArrowheads="1"/>
            </p:cNvSpPr>
            <p:nvPr/>
          </p:nvSpPr>
          <p:spPr bwMode="gray">
            <a:xfrm>
              <a:off x="333" y="1296"/>
              <a:ext cx="28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-19050" y="620688"/>
            <a:ext cx="7524750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0000FF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61517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61518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19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</p:grpSp>
      <p:sp>
        <p:nvSpPr>
          <p:cNvPr id="13392" name="Text Box 8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7538" y="673532"/>
            <a:ext cx="6653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 làm bằng thép sẽ không bị gỉ nếu: </a:t>
            </a:r>
          </a:p>
        </p:txBody>
      </p:sp>
      <p:sp>
        <p:nvSpPr>
          <p:cNvPr id="13430" name="AutoShape 11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03200" y="5080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 smtClean="0">
                <a:latin typeface="Tahoma" pitchFamily="34" charset="0"/>
              </a:rPr>
              <a:t>Vận dụng</a:t>
            </a:r>
            <a:endParaRPr lang="en-US" sz="2800" b="1" i="1">
              <a:latin typeface="Tahoma" pitchFamily="34" charset="0"/>
            </a:endParaRPr>
          </a:p>
        </p:txBody>
      </p:sp>
      <p:sp>
        <p:nvSpPr>
          <p:cNvPr id="61560" name="Text Box 120"/>
          <p:cNvSpPr txBox="1">
            <a:spLocks noChangeArrowheads="1"/>
          </p:cNvSpPr>
          <p:nvPr/>
        </p:nvSpPr>
        <p:spPr bwMode="auto">
          <a:xfrm>
            <a:off x="2819400" y="1666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HÃY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1718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14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640"/>
                            </p:stCondLst>
                            <p:childTnLst>
                              <p:par>
                                <p:cTn id="8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81013" y="5689600"/>
            <a:ext cx="8209573" cy="838200"/>
            <a:chOff x="504" y="1008"/>
            <a:chExt cx="4416" cy="765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gray">
            <a:xfrm>
              <a:off x="729" y="1153"/>
              <a:ext cx="3976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Làm cho các </a:t>
              </a:r>
              <a:r>
                <a:rPr lang="en-US" sz="2400" b="1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dụng cụ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trên bị ăn mòn.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34974" y="4475164"/>
            <a:ext cx="8191138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latin typeface="Tahoma" pitchFamily="34" charset="0"/>
              </a:endParaRP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gray">
            <a:xfrm>
              <a:off x="677" y="1263"/>
              <a:ext cx="397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Bảo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quản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các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cụ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không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bị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gỉ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57200" y="3216275"/>
            <a:ext cx="8168914" cy="861715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gray">
            <a:xfrm>
              <a:off x="704" y="1180"/>
              <a:ext cx="421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Để sau này bán lại không bị lỗ.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-280987" y="4394200"/>
            <a:ext cx="1371600" cy="152400"/>
            <a:chOff x="0" y="1896"/>
            <a:chExt cx="5760" cy="120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-214312" y="3317875"/>
            <a:ext cx="1238250" cy="152400"/>
            <a:chOff x="0" y="1896"/>
            <a:chExt cx="5760" cy="120"/>
          </a:xfrm>
        </p:grpSpPr>
        <p:sp>
          <p:nvSpPr>
            <p:cNvPr id="61456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 rot="5400000">
            <a:off x="-280987" y="5689600"/>
            <a:ext cx="1371600" cy="152400"/>
            <a:chOff x="0" y="1896"/>
            <a:chExt cx="5760" cy="120"/>
          </a:xfrm>
        </p:grpSpPr>
        <p:sp>
          <p:nvSpPr>
            <p:cNvPr id="61459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-138112" y="1870075"/>
            <a:ext cx="1085850" cy="152400"/>
            <a:chOff x="0" y="1896"/>
            <a:chExt cx="5760" cy="120"/>
          </a:xfrm>
        </p:grpSpPr>
        <p:sp>
          <p:nvSpPr>
            <p:cNvPr id="6146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395537" y="1998663"/>
            <a:ext cx="8640959" cy="795337"/>
            <a:chOff x="504" y="1008"/>
            <a:chExt cx="4598" cy="765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66" name="Text Box 26"/>
            <p:cNvSpPr txBox="1">
              <a:spLocks noChangeArrowheads="1"/>
            </p:cNvSpPr>
            <p:nvPr/>
          </p:nvSpPr>
          <p:spPr bwMode="gray">
            <a:xfrm>
              <a:off x="724" y="1148"/>
              <a:ext cx="437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Để cho mau bén.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-146050" y="1878013"/>
            <a:ext cx="931863" cy="992187"/>
            <a:chOff x="144" y="1176"/>
            <a:chExt cx="586" cy="625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7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5" name="Oval 35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7" name="Oval 37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40" y="1296"/>
              <a:ext cx="269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-128588" y="3113088"/>
            <a:ext cx="931863" cy="992187"/>
            <a:chOff x="144" y="1176"/>
            <a:chExt cx="586" cy="625"/>
          </a:xfrm>
        </p:grpSpPr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8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7" name="Oval 47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40" y="1296"/>
              <a:ext cx="270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-119063" y="4445000"/>
            <a:ext cx="931863" cy="992188"/>
            <a:chOff x="144" y="1176"/>
            <a:chExt cx="586" cy="625"/>
          </a:xfrm>
        </p:grpSpPr>
        <p:grpSp>
          <p:nvGrpSpPr>
            <p:cNvPr id="61492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9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9" name="Oval 59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1" name="Oval 61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42" y="1296"/>
              <a:ext cx="26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-109538" y="5611813"/>
            <a:ext cx="931863" cy="992187"/>
            <a:chOff x="144" y="1176"/>
            <a:chExt cx="586" cy="625"/>
          </a:xfrm>
        </p:grpSpPr>
        <p:grpSp>
          <p:nvGrpSpPr>
            <p:cNvPr id="61504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7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0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2" name="Oval 70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1" name="Oval 71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3" name="Oval 73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86" name="Text Box 74"/>
            <p:cNvSpPr txBox="1">
              <a:spLocks noChangeArrowheads="1"/>
            </p:cNvSpPr>
            <p:nvPr/>
          </p:nvSpPr>
          <p:spPr bwMode="gray">
            <a:xfrm>
              <a:off x="333" y="1296"/>
              <a:ext cx="28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-19050" y="620688"/>
            <a:ext cx="9163050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0000FF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61517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61518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19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</p:grpSp>
      <p:sp>
        <p:nvSpPr>
          <p:cNvPr id="13392" name="Text Box 8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7538" y="673532"/>
            <a:ext cx="80085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Các dụng cụ như: cuốc, xẻng, dao, rựa, búa …khi lao động xong người ta phải lau, chùi (vệ sinh ) các thiết bị này. Việc làm này nhằm mục đích:</a:t>
            </a:r>
          </a:p>
        </p:txBody>
      </p:sp>
      <p:sp>
        <p:nvSpPr>
          <p:cNvPr id="13430" name="AutoShape 11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03200" y="5080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 smtClean="0">
                <a:latin typeface="Tahoma" pitchFamily="34" charset="0"/>
              </a:rPr>
              <a:t>vận dụng</a:t>
            </a:r>
            <a:endParaRPr lang="en-US" sz="2800" b="1" i="1">
              <a:latin typeface="Tahoma" pitchFamily="34" charset="0"/>
            </a:endParaRPr>
          </a:p>
        </p:txBody>
      </p:sp>
      <p:sp>
        <p:nvSpPr>
          <p:cNvPr id="61560" name="Text Box 120"/>
          <p:cNvSpPr txBox="1">
            <a:spLocks noChangeArrowheads="1"/>
          </p:cNvSpPr>
          <p:nvPr/>
        </p:nvSpPr>
        <p:spPr bwMode="auto">
          <a:xfrm>
            <a:off x="4282713" y="182692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HÃY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29597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63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13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63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13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63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13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63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13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63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13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63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130"/>
                            </p:stCondLst>
                            <p:childTnLst>
                              <p:par>
                                <p:cTn id="8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900334-0369-4A4A-891F-1F1E322A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3338"/>
            <a:ext cx="907732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838200" y="1702004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3 </a:t>
            </a:r>
            <a:r>
              <a:rPr lang="en-US" sz="2400" dirty="0">
                <a:latin typeface="Times New Roman" pitchFamily="18" charset="0"/>
              </a:rPr>
              <a:t>SGK/67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</a:rPr>
              <a:t> m</a:t>
            </a:r>
            <a:r>
              <a:rPr lang="vi-VN" sz="2400" dirty="0">
                <a:latin typeface="Times New Roman" pitchFamily="18" charset="0"/>
              </a:rPr>
              <a:t>ục</a:t>
            </a:r>
            <a:r>
              <a:rPr lang="en-US" sz="2400" dirty="0">
                <a:latin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c</a:t>
            </a:r>
            <a:r>
              <a:rPr lang="vi-VN" sz="2400" dirty="0">
                <a:latin typeface="Times New Roman" pitchFamily="18" charset="0"/>
              </a:rPr>
              <a:t>ó</a:t>
            </a:r>
            <a:r>
              <a:rPr lang="en-US" sz="2400" dirty="0">
                <a:latin typeface="Times New Roman" pitchFamily="18" charset="0"/>
              </a:rPr>
              <a:t> bi</a:t>
            </a:r>
            <a:r>
              <a:rPr lang="vi-VN" sz="2400" dirty="0">
                <a:latin typeface="Times New Roman" pitchFamily="18" charset="0"/>
              </a:rPr>
              <a:t>ết</a:t>
            </a:r>
            <a:r>
              <a:rPr lang="en-US" sz="2400" dirty="0" smtClean="0">
                <a:latin typeface="Times New Roman" pitchFamily="18" charset="0"/>
              </a:rPr>
              <a:t>”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38200" y="2924944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“LUYỆN TẬP CHƯƠNG 2”</a:t>
            </a:r>
          </a:p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676400" y="152400"/>
            <a:ext cx="5791200" cy="1371600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81200" y="487363"/>
            <a:ext cx="525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42244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586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812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_vit_luc_giac_inox"/>
          <p:cNvPicPr/>
          <p:nvPr/>
        </p:nvPicPr>
        <p:blipFill rotWithShape="1">
          <a:blip r:embed="rId2" cstate="print"/>
          <a:srcRect b="12815"/>
          <a:stretch/>
        </p:blipFill>
        <p:spPr>
          <a:xfrm>
            <a:off x="106453" y="57716"/>
            <a:ext cx="3275856" cy="2955937"/>
          </a:xfrm>
          <a:prstGeom prst="rect">
            <a:avLst/>
          </a:prstGeom>
        </p:spPr>
      </p:pic>
      <p:pic>
        <p:nvPicPr>
          <p:cNvPr id="3" name="Picture 2" descr="images (7)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6799" y="613733"/>
            <a:ext cx="3164160" cy="2551050"/>
          </a:xfrm>
          <a:prstGeom prst="rect">
            <a:avLst/>
          </a:prstGeom>
        </p:spPr>
      </p:pic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32885" y="17172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.VnTime" pitchFamily="34" charset="0"/>
              </a:rPr>
              <a:t>Thêi ®iÓm ban ®Çu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39888" y="1535685"/>
            <a:ext cx="3581400" cy="2304255"/>
            <a:chOff x="4038600" y="1616364"/>
            <a:chExt cx="3581400" cy="4098636"/>
          </a:xfrm>
        </p:grpSpPr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>
              <a:off x="4038600" y="5257800"/>
              <a:ext cx="609600" cy="457200"/>
            </a:xfrm>
            <a:prstGeom prst="notchedRightArrow">
              <a:avLst>
                <a:gd name="adj1" fmla="val 50000"/>
                <a:gd name="adj2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4648200" y="1616364"/>
              <a:ext cx="2971800" cy="82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FFFF00"/>
                  </a:solidFill>
                  <a:latin typeface=".VnTime" pitchFamily="34" charset="0"/>
                </a:rPr>
                <a:t>Sau </a:t>
              </a:r>
              <a:r>
                <a:rPr lang="en-US" sz="2400" b="1" i="1" dirty="0" err="1">
                  <a:solidFill>
                    <a:srgbClr val="FFFF00"/>
                  </a:solidFill>
                  <a:latin typeface=".VnTime" pitchFamily="34" charset="0"/>
                </a:rPr>
                <a:t>mét</a:t>
              </a:r>
              <a:r>
                <a:rPr lang="en-US" sz="2400" b="1" i="1" dirty="0">
                  <a:solidFill>
                    <a:srgbClr val="FFFF00"/>
                  </a:solidFill>
                  <a:latin typeface=".VnTime" pitchFamily="34" charset="0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.VnTime" pitchFamily="34" charset="0"/>
                </a:rPr>
                <a:t>thêi</a:t>
              </a:r>
              <a:r>
                <a:rPr lang="en-US" sz="2400" b="1" i="1" dirty="0">
                  <a:solidFill>
                    <a:srgbClr val="FFFF00"/>
                  </a:solidFill>
                  <a:latin typeface=".VnTime" pitchFamily="34" charset="0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.VnTime" pitchFamily="34" charset="0"/>
                </a:rPr>
                <a:t>gian</a:t>
              </a:r>
              <a:endParaRPr lang="en-US" sz="2400" b="1" i="1" dirty="0">
                <a:solidFill>
                  <a:srgbClr val="FFFF00"/>
                </a:solidFill>
                <a:latin typeface=".VnTime" pitchFamily="34" charset="0"/>
              </a:endParaRPr>
            </a:p>
          </p:txBody>
        </p:sp>
      </p:grpSp>
      <p:pic>
        <p:nvPicPr>
          <p:cNvPr id="11" name="Picture 10" descr="hh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453" y="3582902"/>
            <a:ext cx="2808312" cy="230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xe-dap-bi-ri-set-sau-khi-su-dung-mot-thoi-gian-dai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7744" y="4127092"/>
            <a:ext cx="3589977" cy="222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D:\Bai 20 Hop kim sat Ghang  Thep Hoa hoc 9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41" y="2943406"/>
            <a:ext cx="2946491" cy="2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Bai 20 Hop kim sat Ghang  Thep Hoa hoc 9\ngu dan2_tsx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27857"/>
            <a:ext cx="3240360" cy="26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5245" y="3113959"/>
            <a:ext cx="4572000" cy="830997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1.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bề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này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tượng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 ?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61495" y="4406170"/>
            <a:ext cx="5137551" cy="156966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3.Chất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449488" y="3575173"/>
            <a:ext cx="6710223" cy="83099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tượng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gỉ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ảnh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hưởng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kim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kim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nên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388728" y="5075571"/>
            <a:ext cx="6490484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4.Các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07588" y="6027003"/>
            <a:ext cx="90065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5.Nguyên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1537484" y="1887721"/>
            <a:ext cx="6146751" cy="886968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Thế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nào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ăn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mòn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kim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loại</a:t>
            </a:r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7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60" y="1668764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mòn kim loại là sự phá hủy kim loại hoặc hợp kim do tác dụng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các chất trong môi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687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60" y="3568852"/>
            <a:ext cx="7954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YẾU TỐ NÀO ẢNH HƯỞNG ĐẾN SỰ ĂN MÒN KIM LOẠI? </a:t>
            </a:r>
            <a:endParaRPr lang="vi-VN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334" y="5013176"/>
            <a:ext cx="8076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1524000" y="733425"/>
            <a:ext cx="73152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79" name="Group 6"/>
          <p:cNvGrpSpPr>
            <a:grpSpLocks/>
          </p:cNvGrpSpPr>
          <p:nvPr/>
        </p:nvGrpSpPr>
        <p:grpSpPr bwMode="auto">
          <a:xfrm>
            <a:off x="711271" y="1841254"/>
            <a:ext cx="7680960" cy="4377680"/>
            <a:chOff x="0" y="1326"/>
            <a:chExt cx="5760" cy="2994"/>
          </a:xfrm>
        </p:grpSpPr>
        <p:grpSp>
          <p:nvGrpSpPr>
            <p:cNvPr id="64580" name="Group 7"/>
            <p:cNvGrpSpPr>
              <a:grpSpLocks/>
            </p:cNvGrpSpPr>
            <p:nvPr/>
          </p:nvGrpSpPr>
          <p:grpSpPr bwMode="auto">
            <a:xfrm>
              <a:off x="0" y="1326"/>
              <a:ext cx="5760" cy="2994"/>
              <a:chOff x="0" y="711"/>
              <a:chExt cx="6000" cy="3610"/>
            </a:xfrm>
          </p:grpSpPr>
          <p:pic>
            <p:nvPicPr>
              <p:cNvPr id="64581" name="Picture 8" descr="bach1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80"/>
              <a:stretch/>
            </p:blipFill>
            <p:spPr bwMode="auto">
              <a:xfrm>
                <a:off x="0" y="711"/>
                <a:ext cx="6000" cy="3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582" name="Text Box 9"/>
              <p:cNvSpPr txBox="1">
                <a:spLocks noChangeArrowheads="1"/>
              </p:cNvSpPr>
              <p:nvPr/>
            </p:nvSpPr>
            <p:spPr bwMode="auto">
              <a:xfrm>
                <a:off x="39" y="1729"/>
                <a:ext cx="528" cy="1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smtClean="0">
                    <a:solidFill>
                      <a:srgbClr val="FFFFFF"/>
                    </a:solidFill>
                    <a:latin typeface="Times New Roman" pitchFamily="18" charset="0"/>
                  </a:rPr>
                  <a:t>Đinh sắt trong không khí khô</a:t>
                </a:r>
              </a:p>
            </p:txBody>
          </p:sp>
          <p:sp>
            <p:nvSpPr>
              <p:cNvPr id="64583" name="Text Box 10"/>
              <p:cNvSpPr txBox="1">
                <a:spLocks noChangeArrowheads="1"/>
              </p:cNvSpPr>
              <p:nvPr/>
            </p:nvSpPr>
            <p:spPr bwMode="auto">
              <a:xfrm>
                <a:off x="1235" y="2013"/>
                <a:ext cx="696" cy="1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Đinh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sắt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trong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nước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có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hòa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tan</a:t>
                </a:r>
                <a:r>
                  <a:rPr lang="en-US" sz="20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oxi</a:t>
                </a:r>
                <a:endParaRPr lang="en-US" sz="1600" b="1" dirty="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84" name="Text Box 11"/>
              <p:cNvSpPr txBox="1">
                <a:spLocks noChangeArrowheads="1"/>
              </p:cNvSpPr>
              <p:nvPr/>
            </p:nvSpPr>
            <p:spPr bwMode="auto">
              <a:xfrm>
                <a:off x="4422" y="1729"/>
                <a:ext cx="618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Đinh</a:t>
                </a:r>
                <a:r>
                  <a:rPr lang="en-US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sắt</a:t>
                </a:r>
                <a:r>
                  <a:rPr lang="en-US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trong</a:t>
                </a:r>
                <a:r>
                  <a:rPr lang="en-US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nước</a:t>
                </a:r>
                <a:r>
                  <a:rPr lang="en-US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cất</a:t>
                </a:r>
                <a:endParaRPr lang="en-US" b="1" dirty="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85" name="Text Box 12"/>
              <p:cNvSpPr txBox="1">
                <a:spLocks noChangeArrowheads="1"/>
              </p:cNvSpPr>
              <p:nvPr/>
            </p:nvSpPr>
            <p:spPr bwMode="auto">
              <a:xfrm>
                <a:off x="2988" y="1349"/>
                <a:ext cx="648" cy="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Đinh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sắt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trong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dung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dịch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muối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ăn</a:t>
                </a:r>
                <a:endParaRPr lang="en-US" sz="1600" b="1" dirty="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4586" name="Text Box 13"/>
            <p:cNvSpPr txBox="1">
              <a:spLocks noChangeArrowheads="1"/>
            </p:cNvSpPr>
            <p:nvPr/>
          </p:nvSpPr>
          <p:spPr bwMode="auto">
            <a:xfrm>
              <a:off x="528" y="2255"/>
              <a:ext cx="480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</a:rPr>
                <a:t>(1)</a:t>
              </a:r>
            </a:p>
          </p:txBody>
        </p:sp>
        <p:sp>
          <p:nvSpPr>
            <p:cNvPr id="64587" name="Text Box 14"/>
            <p:cNvSpPr txBox="1">
              <a:spLocks noChangeArrowheads="1"/>
            </p:cNvSpPr>
            <p:nvPr/>
          </p:nvSpPr>
          <p:spPr bwMode="auto">
            <a:xfrm>
              <a:off x="1854" y="2749"/>
              <a:ext cx="57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</a:rPr>
                <a:t>(2)</a:t>
              </a:r>
            </a:p>
          </p:txBody>
        </p:sp>
        <p:sp>
          <p:nvSpPr>
            <p:cNvPr id="64588" name="Text Box 15"/>
            <p:cNvSpPr txBox="1">
              <a:spLocks noChangeArrowheads="1"/>
            </p:cNvSpPr>
            <p:nvPr/>
          </p:nvSpPr>
          <p:spPr bwMode="auto">
            <a:xfrm>
              <a:off x="3504" y="2255"/>
              <a:ext cx="57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</a:rPr>
                <a:t>(3)</a:t>
              </a:r>
            </a:p>
          </p:txBody>
        </p:sp>
        <p:sp>
          <p:nvSpPr>
            <p:cNvPr id="64589" name="Text Box 16"/>
            <p:cNvSpPr txBox="1">
              <a:spLocks noChangeArrowheads="1"/>
            </p:cNvSpPr>
            <p:nvPr/>
          </p:nvSpPr>
          <p:spPr bwMode="auto">
            <a:xfrm>
              <a:off x="4944" y="2255"/>
              <a:ext cx="480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</a:rPr>
                <a:t>(4)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66209"/>
              </p:ext>
            </p:extLst>
          </p:nvPr>
        </p:nvGraphicFramePr>
        <p:xfrm>
          <a:off x="251521" y="1158190"/>
          <a:ext cx="8586772" cy="5655186"/>
        </p:xfrm>
        <a:graphic>
          <a:graphicData uri="http://schemas.openxmlformats.org/drawingml/2006/table">
            <a:tbl>
              <a:tblPr/>
              <a:tblGrid>
                <a:gridCol w="217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3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 tượng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 xét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Fe+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kh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khô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Fe+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ó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hòa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tan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oxi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Fe+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dd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4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555776" y="1718381"/>
            <a:ext cx="3041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sắt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vẫn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bóng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6106498" y="1839954"/>
            <a:ext cx="27089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sắt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mòn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2555776" y="3067486"/>
            <a:ext cx="3194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nâu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gỉ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ít</a:t>
            </a:r>
            <a:r>
              <a:rPr lang="en-US" sz="2400" b="1" dirty="0" smtClean="0">
                <a:latin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lắng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xuống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đấy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nghiệm</a:t>
            </a:r>
            <a:endParaRPr lang="en-US" sz="2400" b="1" dirty="0" smtClean="0">
              <a:latin typeface="Times New Roman" pitchFamily="18" charset="0"/>
            </a:endParaRP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6272845" y="3252153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itchFamily="18" charset="0"/>
              </a:rPr>
              <a:t>Đinh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ăn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mòn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ít</a:t>
            </a:r>
            <a:endParaRPr lang="en-US" sz="2400" b="1" dirty="0" smtClean="0">
              <a:latin typeface="Times New Roman" pitchFamily="18" charset="0"/>
            </a:endParaRP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2514501" y="4369912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nâu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gỉ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sắt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lắng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đấy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nghiệm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6114235" y="4554579"/>
            <a:ext cx="22631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Đinh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sắt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mòn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hơn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2542901" y="5759122"/>
            <a:ext cx="3030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itchFamily="18" charset="0"/>
              </a:rPr>
              <a:t>Đinh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vẫn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bóng</a:t>
            </a:r>
            <a:endParaRPr lang="en-US" sz="2400" b="1" dirty="0" smtClean="0">
              <a:latin typeface="Times New Roman" pitchFamily="18" charset="0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6275393" y="5851699"/>
            <a:ext cx="22958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itchFamily="18" charset="0"/>
              </a:rPr>
              <a:t>Đinh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ăn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mòn</a:t>
            </a:r>
            <a:endParaRPr lang="en-US" sz="2400" b="1" dirty="0" smtClean="0">
              <a:latin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Text Box 2"/>
          <p:cNvSpPr txBox="1">
            <a:spLocks noChangeArrowheads="1"/>
          </p:cNvSpPr>
          <p:nvPr/>
        </p:nvSpPr>
        <p:spPr bwMode="auto">
          <a:xfrm>
            <a:off x="2987675" y="1682750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CC6600"/>
              </a:solidFill>
              <a:cs typeface="Arial" charset="0"/>
            </a:endParaRPr>
          </a:p>
        </p:txBody>
      </p:sp>
      <p:grpSp>
        <p:nvGrpSpPr>
          <p:cNvPr id="16403" name="Group 3"/>
          <p:cNvGrpSpPr>
            <a:grpSpLocks/>
          </p:cNvGrpSpPr>
          <p:nvPr/>
        </p:nvGrpSpPr>
        <p:grpSpPr bwMode="auto">
          <a:xfrm>
            <a:off x="0" y="-304800"/>
            <a:ext cx="9144000" cy="3886200"/>
            <a:chOff x="0" y="1056"/>
            <a:chExt cx="5760" cy="3263"/>
          </a:xfrm>
        </p:grpSpPr>
        <p:grpSp>
          <p:nvGrpSpPr>
            <p:cNvPr id="16404" name="Group 4"/>
            <p:cNvGrpSpPr>
              <a:grpSpLocks/>
            </p:cNvGrpSpPr>
            <p:nvPr/>
          </p:nvGrpSpPr>
          <p:grpSpPr bwMode="auto">
            <a:xfrm>
              <a:off x="0" y="1056"/>
              <a:ext cx="5760" cy="3263"/>
              <a:chOff x="0" y="384"/>
              <a:chExt cx="6000" cy="3936"/>
            </a:xfrm>
          </p:grpSpPr>
          <p:pic>
            <p:nvPicPr>
              <p:cNvPr id="16405" name="Picture 5" descr="bach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6" name="Text Box 6"/>
              <p:cNvSpPr txBox="1">
                <a:spLocks noChangeArrowheads="1"/>
              </p:cNvSpPr>
              <p:nvPr/>
            </p:nvSpPr>
            <p:spPr bwMode="auto">
              <a:xfrm>
                <a:off x="63" y="1730"/>
                <a:ext cx="527" cy="1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Đinh sắt trong không khí khô</a:t>
                </a:r>
              </a:p>
            </p:txBody>
          </p:sp>
          <p:sp>
            <p:nvSpPr>
              <p:cNvPr id="16407" name="Text Box 7"/>
              <p:cNvSpPr txBox="1">
                <a:spLocks noChangeArrowheads="1"/>
              </p:cNvSpPr>
              <p:nvPr/>
            </p:nvSpPr>
            <p:spPr bwMode="auto">
              <a:xfrm>
                <a:off x="1439" y="1730"/>
                <a:ext cx="530" cy="2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Đinh sắt trong nước có hòa tan oxi</a:t>
                </a:r>
              </a:p>
            </p:txBody>
          </p:sp>
          <p:sp>
            <p:nvSpPr>
              <p:cNvPr id="16408" name="Text Box 8"/>
              <p:cNvSpPr txBox="1">
                <a:spLocks noChangeArrowheads="1"/>
              </p:cNvSpPr>
              <p:nvPr/>
            </p:nvSpPr>
            <p:spPr bwMode="auto">
              <a:xfrm>
                <a:off x="4511" y="1730"/>
                <a:ext cx="529" cy="1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Đinh sắt trong nước cất</a:t>
                </a:r>
                <a:r>
                  <a:rPr lang="en-US" b="1">
                    <a:solidFill>
                      <a:schemeClr val="bg1"/>
                    </a:solidFill>
                    <a:latin typeface=".VnTime" pitchFamily="34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16409" name="Text Box 9"/>
              <p:cNvSpPr txBox="1">
                <a:spLocks noChangeArrowheads="1"/>
              </p:cNvSpPr>
              <p:nvPr/>
            </p:nvSpPr>
            <p:spPr bwMode="auto">
              <a:xfrm>
                <a:off x="3024" y="1730"/>
                <a:ext cx="527" cy="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Đinh sắt trong dung dịch muối ăn</a:t>
                </a:r>
              </a:p>
            </p:txBody>
          </p:sp>
        </p:grpSp>
        <p:sp>
          <p:nvSpPr>
            <p:cNvPr id="16410" name="Text Box 10"/>
            <p:cNvSpPr txBox="1">
              <a:spLocks noChangeArrowheads="1"/>
            </p:cNvSpPr>
            <p:nvPr/>
          </p:nvSpPr>
          <p:spPr bwMode="auto">
            <a:xfrm>
              <a:off x="528" y="225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cs typeface="Arial" charset="0"/>
                </a:rPr>
                <a:t>(1)</a:t>
              </a:r>
            </a:p>
          </p:txBody>
        </p:sp>
        <p:sp>
          <p:nvSpPr>
            <p:cNvPr id="16411" name="Text Box 11"/>
            <p:cNvSpPr txBox="1">
              <a:spLocks noChangeArrowheads="1"/>
            </p:cNvSpPr>
            <p:nvPr/>
          </p:nvSpPr>
          <p:spPr bwMode="auto">
            <a:xfrm>
              <a:off x="1968" y="2257"/>
              <a:ext cx="5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cs typeface="Arial" charset="0"/>
                </a:rPr>
                <a:t>(2)</a:t>
              </a:r>
            </a:p>
          </p:txBody>
        </p:sp>
        <p:sp>
          <p:nvSpPr>
            <p:cNvPr id="16412" name="Text Box 12"/>
            <p:cNvSpPr txBox="1">
              <a:spLocks noChangeArrowheads="1"/>
            </p:cNvSpPr>
            <p:nvPr/>
          </p:nvSpPr>
          <p:spPr bwMode="auto">
            <a:xfrm>
              <a:off x="3505" y="2257"/>
              <a:ext cx="57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cs typeface="Arial" charset="0"/>
                </a:rPr>
                <a:t>(3)</a:t>
              </a:r>
            </a:p>
          </p:txBody>
        </p:sp>
        <p:sp>
          <p:nvSpPr>
            <p:cNvPr id="16413" name="Text Box 13"/>
            <p:cNvSpPr txBox="1">
              <a:spLocks noChangeArrowheads="1"/>
            </p:cNvSpPr>
            <p:nvPr/>
          </p:nvSpPr>
          <p:spPr bwMode="auto">
            <a:xfrm>
              <a:off x="4943" y="225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cs typeface="Arial" charset="0"/>
                </a:rPr>
                <a:t>(4)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458075" y="3827463"/>
            <a:ext cx="1457325" cy="1735137"/>
            <a:chOff x="4698" y="2976"/>
            <a:chExt cx="918" cy="1200"/>
          </a:xfrm>
        </p:grpSpPr>
        <p:pic>
          <p:nvPicPr>
            <p:cNvPr id="14355" name="Picture 19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8" y="2976"/>
              <a:ext cx="912" cy="12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6416" name="Text Box 20"/>
            <p:cNvSpPr txBox="1">
              <a:spLocks noChangeArrowheads="1"/>
            </p:cNvSpPr>
            <p:nvPr/>
          </p:nvSpPr>
          <p:spPr bwMode="auto">
            <a:xfrm>
              <a:off x="4752" y="3072"/>
              <a:ext cx="864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Đinh sắt không bị ăn mòn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30200" y="3929063"/>
            <a:ext cx="1447800" cy="1735137"/>
            <a:chOff x="208" y="3040"/>
            <a:chExt cx="912" cy="1200"/>
          </a:xfrm>
        </p:grpSpPr>
        <p:pic>
          <p:nvPicPr>
            <p:cNvPr id="2" name="Picture 16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8" y="3040"/>
              <a:ext cx="912" cy="12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248" y="3245"/>
              <a:ext cx="864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Đinh sắt không bị ăn mòn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667000" y="3903663"/>
            <a:ext cx="1524000" cy="1735137"/>
            <a:chOff x="1680" y="3024"/>
            <a:chExt cx="960" cy="1200"/>
          </a:xfrm>
        </p:grpSpPr>
        <p:pic>
          <p:nvPicPr>
            <p:cNvPr id="14353" name="Picture 17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3024"/>
              <a:ext cx="912" cy="12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6422" name="Text Box 22"/>
            <p:cNvSpPr txBox="1">
              <a:spLocks noChangeArrowheads="1"/>
            </p:cNvSpPr>
            <p:nvPr/>
          </p:nvSpPr>
          <p:spPr bwMode="auto">
            <a:xfrm>
              <a:off x="1728" y="3072"/>
              <a:ext cx="91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Đinh sắt bị ăn mòn ít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181600" y="3903663"/>
            <a:ext cx="1447800" cy="1735137"/>
            <a:chOff x="3264" y="3024"/>
            <a:chExt cx="912" cy="1200"/>
          </a:xfrm>
        </p:grpSpPr>
        <p:pic>
          <p:nvPicPr>
            <p:cNvPr id="14354" name="Picture 18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4" y="3024"/>
              <a:ext cx="912" cy="12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6425" name="Text Box 23"/>
            <p:cNvSpPr txBox="1">
              <a:spLocks noChangeArrowheads="1"/>
            </p:cNvSpPr>
            <p:nvPr/>
          </p:nvSpPr>
          <p:spPr bwMode="auto">
            <a:xfrm>
              <a:off x="3264" y="3072"/>
              <a:ext cx="912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Đinh sắt bị ăn mòn nhiều</a:t>
              </a:r>
            </a:p>
          </p:txBody>
        </p:sp>
      </p:grpSp>
      <p:sp>
        <p:nvSpPr>
          <p:cNvPr id="16426" name="Line 28"/>
          <p:cNvSpPr>
            <a:spLocks noChangeShapeType="1"/>
          </p:cNvSpPr>
          <p:nvPr/>
        </p:nvSpPr>
        <p:spPr bwMode="auto">
          <a:xfrm>
            <a:off x="1066800" y="3344863"/>
            <a:ext cx="1588" cy="693737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41"/>
          <p:cNvSpPr>
            <a:spLocks noChangeShapeType="1"/>
          </p:cNvSpPr>
          <p:nvPr/>
        </p:nvSpPr>
        <p:spPr bwMode="auto">
          <a:xfrm>
            <a:off x="3505200" y="3268663"/>
            <a:ext cx="1588" cy="693737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42"/>
          <p:cNvSpPr>
            <a:spLocks noChangeShapeType="1"/>
          </p:cNvSpPr>
          <p:nvPr/>
        </p:nvSpPr>
        <p:spPr bwMode="auto">
          <a:xfrm>
            <a:off x="5867400" y="3240088"/>
            <a:ext cx="1588" cy="693737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43"/>
          <p:cNvSpPr>
            <a:spLocks noChangeShapeType="1"/>
          </p:cNvSpPr>
          <p:nvPr/>
        </p:nvSpPr>
        <p:spPr bwMode="auto">
          <a:xfrm>
            <a:off x="8229600" y="3111500"/>
            <a:ext cx="1588" cy="693738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37794" y="5703019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F050C">
                        <a:alpha val="99001"/>
                      </a:srgbClr>
                    </a:gs>
                    <a:gs pos="100000">
                      <a:srgbClr val="99663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F050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Töø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thí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nghieäm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treân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haõy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bieát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söï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aên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moøn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loaïi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khoâng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xaûy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hoaëc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xaûy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nhanh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chaäm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phuï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thuoäc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vaøo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yeáu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toá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naøo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0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106" y="968933"/>
            <a:ext cx="795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smtClean="0">
                <a:solidFill>
                  <a:srgbClr val="0000CC"/>
                </a:solidFill>
                <a:latin typeface="+mj-lt"/>
              </a:rPr>
              <a:t>II- NHỮNG YẾU TỐ NÀO ẢNH HƯỞNG ĐẾN SỰ ĂN MÒN KIM LOẠI? </a:t>
            </a:r>
            <a:endParaRPr lang="vi-VN" sz="2400" b="1" u="sng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14" y="1830637"/>
            <a:ext cx="709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693" y="2353857"/>
            <a:ext cx="7147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không xảy ra hoặc xảy ra nhanh hay chậm phụ thuộc vào thành phần của môi trường mà nó tiếp 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106" y="3738852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Ảnh hưởng của nhiệt độ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40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1207</Words>
  <Application>Microsoft Office PowerPoint</Application>
  <PresentationFormat>On-screen Show (4:3)</PresentationFormat>
  <Paragraphs>161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.VnTime</vt:lpstr>
      <vt:lpstr>Arial</vt:lpstr>
      <vt:lpstr>Calibri</vt:lpstr>
      <vt:lpstr>Candara</vt:lpstr>
      <vt:lpstr>굴림</vt:lpstr>
      <vt:lpstr>Symbol</vt:lpstr>
      <vt:lpstr>Tahoma</vt:lpstr>
      <vt:lpstr>Times New Roman</vt:lpstr>
      <vt:lpstr>VNI-Souvir</vt:lpstr>
      <vt:lpstr>VNI-Times</vt:lpstr>
      <vt:lpstr>Wingdings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Thép được bôi dầu mỡ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DELL</cp:lastModifiedBy>
  <cp:revision>99</cp:revision>
  <dcterms:created xsi:type="dcterms:W3CDTF">2020-11-27T12:20:22Z</dcterms:created>
  <dcterms:modified xsi:type="dcterms:W3CDTF">2022-11-24T01:16:57Z</dcterms:modified>
</cp:coreProperties>
</file>