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9" r:id="rId1"/>
  </p:sldMasterIdLst>
  <p:notesMasterIdLst>
    <p:notesMasterId r:id="rId30"/>
  </p:notesMasterIdLst>
  <p:sldIdLst>
    <p:sldId id="331" r:id="rId2"/>
    <p:sldId id="304" r:id="rId3"/>
    <p:sldId id="332" r:id="rId4"/>
    <p:sldId id="333" r:id="rId5"/>
    <p:sldId id="334" r:id="rId6"/>
    <p:sldId id="335" r:id="rId7"/>
    <p:sldId id="336" r:id="rId8"/>
    <p:sldId id="262" r:id="rId9"/>
    <p:sldId id="260" r:id="rId10"/>
    <p:sldId id="258" r:id="rId11"/>
    <p:sldId id="259" r:id="rId12"/>
    <p:sldId id="337" r:id="rId13"/>
    <p:sldId id="275" r:id="rId14"/>
    <p:sldId id="276" r:id="rId15"/>
    <p:sldId id="277" r:id="rId16"/>
    <p:sldId id="266" r:id="rId17"/>
    <p:sldId id="280" r:id="rId18"/>
    <p:sldId id="279" r:id="rId19"/>
    <p:sldId id="281" r:id="rId20"/>
    <p:sldId id="268" r:id="rId21"/>
    <p:sldId id="269" r:id="rId22"/>
    <p:sldId id="338" r:id="rId23"/>
    <p:sldId id="341" r:id="rId24"/>
    <p:sldId id="352" r:id="rId25"/>
    <p:sldId id="359" r:id="rId26"/>
    <p:sldId id="358" r:id="rId27"/>
    <p:sldId id="372" r:id="rId28"/>
    <p:sldId id="29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6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7C933-2703-47DD-B880-D285295304DE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8CFA15-2313-4B7B-B756-645BE6E2D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25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2302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3B5285-645E-499A-B623-4E5B9FEEF325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2503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2BB6DF-0AEB-4D03-A6C1-2E406913C41E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861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fld id="{8B528E81-C5D0-4D12-99CB-08B7292F0990}" type="slidenum">
              <a:rPr lang="en-US"/>
              <a:pPr eaLnBrk="1" hangingPunct="1"/>
              <a:t>19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>
            <a:extLst>
              <a:ext uri="{FF2B5EF4-FFF2-40B4-BE49-F238E27FC236}">
                <a16:creationId xmlns:a16="http://schemas.microsoft.com/office/drawing/2014/main" id="{7CC6E10C-DE76-4AFF-8A3C-F9D6A3D689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Text Box 2">
            <a:extLst>
              <a:ext uri="{FF2B5EF4-FFF2-40B4-BE49-F238E27FC236}">
                <a16:creationId xmlns:a16="http://schemas.microsoft.com/office/drawing/2014/main" id="{22192258-CA7F-4A3D-B047-145628120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>
            <a:extLst>
              <a:ext uri="{FF2B5EF4-FFF2-40B4-BE49-F238E27FC236}">
                <a16:creationId xmlns:a16="http://schemas.microsoft.com/office/drawing/2014/main" id="{BE7A69E1-5061-476C-B10A-01E9DC7292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Text Box 2">
            <a:extLst>
              <a:ext uri="{FF2B5EF4-FFF2-40B4-BE49-F238E27FC236}">
                <a16:creationId xmlns:a16="http://schemas.microsoft.com/office/drawing/2014/main" id="{0920836E-D717-4F0F-98CA-28DAE7015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3012" name="Notes Placeholder 1">
            <a:extLst>
              <a:ext uri="{FF2B5EF4-FFF2-40B4-BE49-F238E27FC236}">
                <a16:creationId xmlns:a16="http://schemas.microsoft.com/office/drawing/2014/main" id="{2626ACC9-9489-483A-9BC6-DF60C97893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>
            <a:extLst>
              <a:ext uri="{FF2B5EF4-FFF2-40B4-BE49-F238E27FC236}">
                <a16:creationId xmlns:a16="http://schemas.microsoft.com/office/drawing/2014/main" id="{1E3B84DB-EEDB-4F66-AC71-77B4454D5F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Text Box 2">
            <a:extLst>
              <a:ext uri="{FF2B5EF4-FFF2-40B4-BE49-F238E27FC236}">
                <a16:creationId xmlns:a16="http://schemas.microsoft.com/office/drawing/2014/main" id="{96BF7A96-D2E3-4547-B7BD-768351531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988" name="Notes Placeholder 1">
            <a:extLst>
              <a:ext uri="{FF2B5EF4-FFF2-40B4-BE49-F238E27FC236}">
                <a16:creationId xmlns:a16="http://schemas.microsoft.com/office/drawing/2014/main" id="{188A6EBF-FD23-4D6F-BE4B-1E7588F29AB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344A3-ABC8-43B7-B988-679C93D244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300ED1-0B19-4AFB-AAAB-A1FF0CF1E5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288B27-75BF-49A5-BA60-81E3C4DC1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80E4-FBF9-4A32-BC4F-BFA0283A9DCE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2C2F3-8C06-475D-AAF3-729A035EB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3C537-88CD-4F4F-81F3-F9F595813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A6BB-4FD7-4183-9EBC-755E0487A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79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05F53-D633-47D1-BBD3-196F3F3C9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07525C-6BB9-435C-BF9B-B258C8A24F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7B592-736A-4C2B-80ED-8F6B7F0F1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80E4-FBF9-4A32-BC4F-BFA0283A9DCE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0F650-77CB-4371-9A16-CDC274997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811DB-07CD-4BF7-B59D-9DD255839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A6BB-4FD7-4183-9EBC-755E0487A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504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ED5DE0-835D-4D76-A6F7-FFC7CEDC21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D53B94-4525-4623-80C9-1B815E0E81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E55B1-349F-4A1F-84AB-97226000B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80E4-FBF9-4A32-BC4F-BFA0283A9DCE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23EC7-5556-4183-BA3A-46ED1585F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A711B-81A3-412A-AD44-43D3458D7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A6BB-4FD7-4183-9EBC-755E0487A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460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288CB-8D34-490B-9BAC-5265BA56B6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8124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1D977-AA1D-424D-95A2-023F6DE29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07657-0EA7-40D6-B980-DBEC90D2F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8967C-7F41-4524-8851-3566E537C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80E4-FBF9-4A32-BC4F-BFA0283A9DCE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576CB-C9F5-4A27-975F-636BEA2F0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F39450-B7EB-4EF1-BF9C-BC3AB619E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A6BB-4FD7-4183-9EBC-755E0487A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555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726A9-D081-434A-AFFB-6C1EB548C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A012A2-9272-481C-9FEE-62D8D0325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1AED7A-EC22-4EEF-A9D6-E2347E88F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80E4-FBF9-4A32-BC4F-BFA0283A9DCE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FC535-5C80-4D84-9ED7-33B1AA0D2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F5312-A32E-4366-BB75-2F7FB8C4C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A6BB-4FD7-4183-9EBC-755E0487A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32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F1733-47F8-47BB-8C60-19A0E6054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B5D7D-186F-4D19-8CA3-A8ABF4E0F8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BEC525-ADC9-4DEF-9CED-81D34ED352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7E37F-D184-4B99-ADC6-B924FC0B4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80E4-FBF9-4A32-BC4F-BFA0283A9DCE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2EF28E-D6F5-4F0D-B941-E04C7D5C6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50C128-D346-48A6-BD04-A1DDB5E2A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A6BB-4FD7-4183-9EBC-755E0487A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65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AD792-40A7-45D2-8AB2-A0676D4EB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E221F-269B-491F-AA08-6BDD4E682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BE5C45-A0D2-4AB8-822F-81C84C19B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440E39-899E-44A1-9F6D-688680452D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5A6CDD-7AD0-4A1C-9C82-69A4D4F3C2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2D077C-A803-494F-88EB-D1F68CEA6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80E4-FBF9-4A32-BC4F-BFA0283A9DCE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D585C5-B08C-40BA-8158-BC16589C6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4F3ECF-B0D9-4B64-82AC-445142B57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A6BB-4FD7-4183-9EBC-755E0487A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23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88E6B-7B94-4477-A36A-8CFB6C768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100368-2403-400D-8BAA-0378F7BE8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80E4-FBF9-4A32-BC4F-BFA0283A9DCE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FD3FEA-1969-4C02-9F40-DB0085AC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5C7203-19C1-4D85-B374-BFC734B4B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A6BB-4FD7-4183-9EBC-755E0487A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40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0E84B6-EC47-495B-8D51-B4D5001F3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80E4-FBF9-4A32-BC4F-BFA0283A9DCE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D99413-88A8-44A1-B72C-782FB75BC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4E038A-7A26-4044-B82D-CAE8B176E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A6BB-4FD7-4183-9EBC-755E0487A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19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D2D9F-BA38-4256-BF73-D412D0102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3201C-1406-434A-ACE9-08B1AFEB0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A3E4A2-15AD-454C-83FD-7023E7707C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9409E0-180F-4766-AD30-8C7D3B908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80E4-FBF9-4A32-BC4F-BFA0283A9DCE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6AAF90-FD7C-4844-8F24-D94AFA3E7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30A4E5-9176-469F-B44F-09B55CD1E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A6BB-4FD7-4183-9EBC-755E0487A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76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80CE0-1123-45A5-A22A-FFFE26191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22F8CB-7A2C-448B-94AD-0A9D499A52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747B91-7157-462B-B87C-D9EB3157B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0B6050-8DFD-439C-90ED-A397C2E65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80E4-FBF9-4A32-BC4F-BFA0283A9DCE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5C67C9-CBC6-4E9A-81DB-5F5A429A3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7734B5-894D-40CA-B0D5-4D91C6AAD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A6BB-4FD7-4183-9EBC-755E0487A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94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7345B5-D9B4-41F3-A6E0-3300E27F5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877766-1565-43D0-BD6A-50457A2966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7A06C8-37AC-4EBC-87BF-6338015147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280E4-FBF9-4A32-BC4F-BFA0283A9DCE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63FDF-8471-4305-92AC-0698F5E2A2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85A8B-2419-49A8-9C53-3D2E0EAC2E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BA6BB-4FD7-4183-9EBC-755E0487A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96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pn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15C4DAE-1B9A-4632-984A-82FAC311E9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4339" name="Picture 4" descr="162949vista(60)">
            <a:extLst>
              <a:ext uri="{FF2B5EF4-FFF2-40B4-BE49-F238E27FC236}">
                <a16:creationId xmlns:a16="http://schemas.microsoft.com/office/drawing/2014/main" id="{7FD83F7F-0170-4685-9C75-2A861A310C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62764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340" name="WordArt 7">
            <a:extLst>
              <a:ext uri="{FF2B5EF4-FFF2-40B4-BE49-F238E27FC236}">
                <a16:creationId xmlns:a16="http://schemas.microsoft.com/office/drawing/2014/main" id="{61F525E5-320F-466A-8AB6-B3EF483EFCA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2252663"/>
            <a:ext cx="6705600" cy="3276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r"/>
            <a:endParaRPr lang="en-US" sz="2400" kern="1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3" name="Text Box 12">
            <a:extLst>
              <a:ext uri="{FF2B5EF4-FFF2-40B4-BE49-F238E27FC236}">
                <a16:creationId xmlns:a16="http://schemas.microsoft.com/office/drawing/2014/main" id="{0FF02664-F7B0-4D66-B0F8-6E4A0D15C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9784" y="3351332"/>
            <a:ext cx="7086600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Nguyễn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Thu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Vân</a:t>
            </a:r>
            <a:endParaRPr lang="en-US" altLang="en-US" sz="28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4" name="TextBox 1">
            <a:extLst>
              <a:ext uri="{FF2B5EF4-FFF2-40B4-BE49-F238E27FC236}">
                <a16:creationId xmlns:a16="http://schemas.microsoft.com/office/drawing/2014/main" id="{D3439BEE-2B49-4728-B90B-B2817C199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978" y="1905001"/>
            <a:ext cx="8609622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ĐỊA LÍ 6 </a:t>
            </a:r>
          </a:p>
          <a:p>
            <a:pPr algn="ctr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KẾT NỐI TRI THỨC VỚI CUỘC SỐNG</a:t>
            </a:r>
          </a:p>
          <a:p>
            <a:endParaRPr lang="en-US" altLang="en-US" sz="54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5" name="Text Box 12">
            <a:extLst>
              <a:ext uri="{FF2B5EF4-FFF2-40B4-BE49-F238E27FC236}">
                <a16:creationId xmlns:a16="http://schemas.microsoft.com/office/drawing/2014/main" id="{90B52DDD-C98E-40FE-8D39-D6DADA563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000" y="101601"/>
            <a:ext cx="7086600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 dirty="0">
                <a:latin typeface="Times New Roman" panose="02020603050405020304" pitchFamily="18" charset="0"/>
              </a:rPr>
              <a:t>PHÒNG GD &amp; ĐT BẮC GIANG</a:t>
            </a:r>
            <a:endParaRPr lang="en-US" altLang="en-US" sz="2000" b="1" i="1" dirty="0"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2000" b="1" dirty="0">
                <a:latin typeface="Times New Roman" panose="02020603050405020304" pitchFamily="18" charset="0"/>
              </a:rPr>
              <a:t>TRƯỜNG THCS TRẦN NGUYÊN HÃN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0ABE6AD-EC10-4DCB-91DB-70235F215BF1}"/>
              </a:ext>
            </a:extLst>
          </p:cNvPr>
          <p:cNvCxnSpPr/>
          <p:nvPr/>
        </p:nvCxnSpPr>
        <p:spPr>
          <a:xfrm>
            <a:off x="4941277" y="931985"/>
            <a:ext cx="26728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83225" y="-226762"/>
            <a:ext cx="1291983" cy="86353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2257809" y="245664"/>
            <a:ext cx="7869836" cy="79242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+mj-lt"/>
              </a:rPr>
              <a:t>NỘI DUNG BÀI HỌC</a:t>
            </a:r>
            <a:endParaRPr lang="en-GB" sz="4800" b="1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109" name="Google Shape;109;p2"/>
          <p:cNvGrpSpPr/>
          <p:nvPr/>
        </p:nvGrpSpPr>
        <p:grpSpPr>
          <a:xfrm>
            <a:off x="7451126" y="4165811"/>
            <a:ext cx="5063015" cy="1683467"/>
            <a:chOff x="5489437" y="1671145"/>
            <a:chExt cx="6979697" cy="1460794"/>
          </a:xfrm>
        </p:grpSpPr>
        <p:pic>
          <p:nvPicPr>
            <p:cNvPr id="110" name="Google Shape;110;p2"/>
            <p:cNvPicPr preferRelativeResize="0"/>
            <p:nvPr/>
          </p:nvPicPr>
          <p:blipFill rotWithShape="1">
            <a:blip r:embed="rId5">
              <a:alphaModFix/>
            </a:blip>
            <a:srcRect t="37138"/>
            <a:stretch/>
          </p:blipFill>
          <p:spPr>
            <a:xfrm>
              <a:off x="5555671" y="1786758"/>
              <a:ext cx="6913463" cy="13451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1" name="Google Shape;111;p2"/>
            <p:cNvSpPr/>
            <p:nvPr/>
          </p:nvSpPr>
          <p:spPr>
            <a:xfrm>
              <a:off x="5489437" y="1671145"/>
              <a:ext cx="6366232" cy="932137"/>
            </a:xfrm>
            <a:custGeom>
              <a:avLst/>
              <a:gdLst/>
              <a:ahLst/>
              <a:cxnLst/>
              <a:rect l="l" t="t" r="r" b="b"/>
              <a:pathLst>
                <a:path w="6366232" h="935498" extrusionOk="0">
                  <a:moveTo>
                    <a:pt x="101633" y="0"/>
                  </a:moveTo>
                  <a:lnTo>
                    <a:pt x="5819695" y="21096"/>
                  </a:lnTo>
                  <a:lnTo>
                    <a:pt x="5819695" y="21097"/>
                  </a:lnTo>
                  <a:lnTo>
                    <a:pt x="6366232" y="457056"/>
                  </a:lnTo>
                  <a:lnTo>
                    <a:pt x="5819695" y="935498"/>
                  </a:lnTo>
                  <a:lnTo>
                    <a:pt x="5819695" y="935496"/>
                  </a:lnTo>
                  <a:lnTo>
                    <a:pt x="154185" y="935496"/>
                  </a:lnTo>
                  <a:cubicBezTo>
                    <a:pt x="38572" y="715081"/>
                    <a:pt x="-98063" y="568506"/>
                    <a:pt x="101633" y="0"/>
                  </a:cubicBez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808300" y="4454567"/>
            <a:ext cx="4260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GB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GB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GB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GB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endParaRPr lang="en-GB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Google Shape;107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46417" y="4516447"/>
            <a:ext cx="636392" cy="526529"/>
          </a:xfrm>
          <a:prstGeom prst="rect">
            <a:avLst/>
          </a:prstGeom>
          <a:solidFill>
            <a:srgbClr val="C55A11"/>
          </a:solidFill>
          <a:ln>
            <a:noFill/>
          </a:ln>
        </p:spPr>
      </p:pic>
      <p:grpSp>
        <p:nvGrpSpPr>
          <p:cNvPr id="24" name="Google Shape;104;p2"/>
          <p:cNvGrpSpPr/>
          <p:nvPr/>
        </p:nvGrpSpPr>
        <p:grpSpPr>
          <a:xfrm flipH="1">
            <a:off x="-868926" y="1207900"/>
            <a:ext cx="7709012" cy="1683093"/>
            <a:chOff x="5489437" y="1671145"/>
            <a:chExt cx="6979697" cy="1460794"/>
          </a:xfrm>
        </p:grpSpPr>
        <p:pic>
          <p:nvPicPr>
            <p:cNvPr id="26" name="Google Shape;105;p2"/>
            <p:cNvPicPr preferRelativeResize="0"/>
            <p:nvPr/>
          </p:nvPicPr>
          <p:blipFill rotWithShape="1">
            <a:blip r:embed="rId5">
              <a:alphaModFix/>
            </a:blip>
            <a:srcRect t="37138"/>
            <a:stretch/>
          </p:blipFill>
          <p:spPr>
            <a:xfrm>
              <a:off x="5555671" y="1786758"/>
              <a:ext cx="6913463" cy="13451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Google Shape;106;p2"/>
            <p:cNvSpPr/>
            <p:nvPr/>
          </p:nvSpPr>
          <p:spPr>
            <a:xfrm>
              <a:off x="5489437" y="1671145"/>
              <a:ext cx="6366232" cy="932137"/>
            </a:xfrm>
            <a:custGeom>
              <a:avLst/>
              <a:gdLst/>
              <a:ahLst/>
              <a:cxnLst/>
              <a:rect l="l" t="t" r="r" b="b"/>
              <a:pathLst>
                <a:path w="6366232" h="935498" extrusionOk="0">
                  <a:moveTo>
                    <a:pt x="101633" y="0"/>
                  </a:moveTo>
                  <a:lnTo>
                    <a:pt x="5819695" y="21096"/>
                  </a:lnTo>
                  <a:lnTo>
                    <a:pt x="5819695" y="21097"/>
                  </a:lnTo>
                  <a:lnTo>
                    <a:pt x="6366232" y="457056"/>
                  </a:lnTo>
                  <a:lnTo>
                    <a:pt x="5819695" y="935498"/>
                  </a:lnTo>
                  <a:lnTo>
                    <a:pt x="5819695" y="935496"/>
                  </a:lnTo>
                  <a:lnTo>
                    <a:pt x="154185" y="935496"/>
                  </a:lnTo>
                  <a:cubicBezTo>
                    <a:pt x="38572" y="715081"/>
                    <a:pt x="-98063" y="568506"/>
                    <a:pt x="101633" y="0"/>
                  </a:cubicBezTo>
                  <a:close/>
                </a:path>
              </a:pathLst>
            </a:custGeom>
            <a:solidFill>
              <a:srgbClr val="CC66FF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-50219" y="1171299"/>
            <a:ext cx="60429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411718" y="2674577"/>
            <a:ext cx="686144" cy="58010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en-GB" sz="4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3" name="Picture 32"/>
          <p:cNvPicPr/>
          <p:nvPr/>
        </p:nvPicPr>
        <p:blipFill>
          <a:blip r:embed="rId7"/>
          <a:stretch>
            <a:fillRect/>
          </a:stretch>
        </p:blipFill>
        <p:spPr>
          <a:xfrm>
            <a:off x="7875208" y="1488654"/>
            <a:ext cx="3910350" cy="2589795"/>
          </a:xfrm>
          <a:prstGeom prst="rect">
            <a:avLst/>
          </a:prstGeom>
        </p:spPr>
      </p:pic>
      <p:pic>
        <p:nvPicPr>
          <p:cNvPr id="34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35" y="2748701"/>
            <a:ext cx="2721100" cy="156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4" descr="nui lauu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645" y="2708305"/>
            <a:ext cx="2740661" cy="159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0" descr="10-1409885176_660x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815" y="4420913"/>
            <a:ext cx="2676491" cy="1517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7" descr="Thuy%20Dien%20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09" y="4397612"/>
            <a:ext cx="2738999" cy="1540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953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17"/>
    </mc:Choice>
    <mc:Fallback xmlns="">
      <p:transition spd="slow" advTm="134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30" grpId="0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5011" y="-100687"/>
            <a:ext cx="9002710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011" y="560520"/>
            <a:ext cx="11296875" cy="129266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NHÓM  (5 </a:t>
            </a:r>
            <a:r>
              <a:rPr lang="en-US" sz="26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26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6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6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1, 2, 3, 4 </a:t>
            </a:r>
            <a:r>
              <a:rPr lang="en-US" sz="26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SGK, </a:t>
            </a:r>
            <a:r>
              <a:rPr lang="en-US" sz="26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6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6562725" y="1773107"/>
            <a:ext cx="5553075" cy="48086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463DFB2-DEBE-4AEF-AB6E-C51E1A3563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895212"/>
              </p:ext>
            </p:extLst>
          </p:nvPr>
        </p:nvGraphicFramePr>
        <p:xfrm>
          <a:off x="370114" y="1773107"/>
          <a:ext cx="6192611" cy="48882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4461">
                  <a:extLst>
                    <a:ext uri="{9D8B030D-6E8A-4147-A177-3AD203B41FA5}">
                      <a16:colId xmlns:a16="http://schemas.microsoft.com/office/drawing/2014/main" val="4080618290"/>
                    </a:ext>
                  </a:extLst>
                </a:gridCol>
                <a:gridCol w="2232035">
                  <a:extLst>
                    <a:ext uri="{9D8B030D-6E8A-4147-A177-3AD203B41FA5}">
                      <a16:colId xmlns:a16="http://schemas.microsoft.com/office/drawing/2014/main" val="2353111828"/>
                    </a:ext>
                  </a:extLst>
                </a:gridCol>
                <a:gridCol w="2016115">
                  <a:extLst>
                    <a:ext uri="{9D8B030D-6E8A-4147-A177-3AD203B41FA5}">
                      <a16:colId xmlns:a16="http://schemas.microsoft.com/office/drawing/2014/main" val="658345266"/>
                    </a:ext>
                  </a:extLst>
                </a:gridCol>
              </a:tblGrid>
              <a:tr h="12434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1,3,5,7)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ngoại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2,4,6,8)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464835"/>
                  </a:ext>
                </a:extLst>
              </a:tr>
              <a:tr h="5987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Nguồn gốc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77474"/>
                  </a:ext>
                </a:extLst>
              </a:tr>
              <a:tr h="8750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478727"/>
                  </a:ext>
                </a:extLst>
              </a:tr>
              <a:tr h="8750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tượng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869415"/>
                  </a:ext>
                </a:extLst>
              </a:tr>
              <a:tr h="9211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phù hợp 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T1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r>
                        <a:rPr lang="vi-VN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SGK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  </a:t>
                      </a:r>
                      <a:r>
                        <a:rPr lang="vi-VN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367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473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BC327-E6E6-4FDC-8E45-59C2897BF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107951"/>
            <a:ext cx="10515600" cy="99853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E89A1CF-44A9-40CE-9D76-D36BB74406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880411"/>
              </p:ext>
            </p:extLst>
          </p:nvPr>
        </p:nvGraphicFramePr>
        <p:xfrm>
          <a:off x="1162050" y="1106488"/>
          <a:ext cx="9867900" cy="49216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95650">
                  <a:extLst>
                    <a:ext uri="{9D8B030D-6E8A-4147-A177-3AD203B41FA5}">
                      <a16:colId xmlns:a16="http://schemas.microsoft.com/office/drawing/2014/main" val="4080618290"/>
                    </a:ext>
                  </a:extLst>
                </a:gridCol>
                <a:gridCol w="3359579">
                  <a:extLst>
                    <a:ext uri="{9D8B030D-6E8A-4147-A177-3AD203B41FA5}">
                      <a16:colId xmlns:a16="http://schemas.microsoft.com/office/drawing/2014/main" val="2353111828"/>
                    </a:ext>
                  </a:extLst>
                </a:gridCol>
                <a:gridCol w="3212671">
                  <a:extLst>
                    <a:ext uri="{9D8B030D-6E8A-4147-A177-3AD203B41FA5}">
                      <a16:colId xmlns:a16="http://schemas.microsoft.com/office/drawing/2014/main" val="658345266"/>
                    </a:ext>
                  </a:extLst>
                </a:gridCol>
              </a:tblGrid>
              <a:tr h="10608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ngoại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464835"/>
                  </a:ext>
                </a:extLst>
              </a:tr>
              <a:tr h="7258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Nguồn gốc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xảy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 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xảy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bên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ngoài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bề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 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77474"/>
                  </a:ext>
                </a:extLst>
              </a:tr>
              <a:tr h="10608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gồ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ghề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bề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bề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phẳng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 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478727"/>
                  </a:ext>
                </a:extLst>
              </a:tr>
              <a:tr h="7258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tượng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Uốn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nếp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đứt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gãy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lửa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Xâm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mài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mòn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869415"/>
                  </a:ext>
                </a:extLst>
              </a:tr>
              <a:tr h="11379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phù hợp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 T140- SGK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  </a:t>
                      </a:r>
                      <a:r>
                        <a:rPr lang="vi-VN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1, 2 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3,4 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367075"/>
                  </a:ext>
                </a:extLst>
              </a:tr>
            </a:tbl>
          </a:graphicData>
        </a:graphic>
      </p:graphicFrame>
      <p:pic>
        <p:nvPicPr>
          <p:cNvPr id="7" name="图片 7">
            <a:extLst>
              <a:ext uri="{FF2B5EF4-FFF2-40B4-BE49-F238E27FC236}">
                <a16:creationId xmlns:a16="http://schemas.microsoft.com/office/drawing/2014/main" id="{2D286711-4E5D-4936-9B05-D4465C18F9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8" t="47408" r="16173" b="4086"/>
          <a:stretch>
            <a:fillRect/>
          </a:stretch>
        </p:blipFill>
        <p:spPr bwMode="auto">
          <a:xfrm>
            <a:off x="10325100" y="0"/>
            <a:ext cx="1707356" cy="1524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DFF80E-5D5E-42C5-9849-C71266CC2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69" y="117475"/>
            <a:ext cx="1785938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68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4" descr="Uon nep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81643"/>
            <a:ext cx="2830512" cy="1656671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25" descr="Bai 8 Dut gay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1814514"/>
            <a:ext cx="2905125" cy="1538287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26" descr="Bai 8 Dut gay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828800"/>
            <a:ext cx="3090863" cy="1538288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27" descr="11062102-wk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33764"/>
            <a:ext cx="3124200" cy="15335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28" descr="vtc_113640_nui-lua@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5035550"/>
            <a:ext cx="2828925" cy="182245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29" descr="chinh_119994947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029200"/>
            <a:ext cx="3114675" cy="18288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38" descr="8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1643"/>
            <a:ext cx="3124200" cy="1656671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39" descr="dong da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441700"/>
            <a:ext cx="2819400" cy="1524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2" name="Rectangle 43"/>
          <p:cNvSpPr>
            <a:spLocks noChangeArrowheads="1"/>
          </p:cNvSpPr>
          <p:nvPr/>
        </p:nvSpPr>
        <p:spPr bwMode="auto">
          <a:xfrm>
            <a:off x="7620000" y="1752600"/>
            <a:ext cx="3048000" cy="1752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3323" name="AutoShape 44"/>
          <p:cNvSpPr>
            <a:spLocks noChangeArrowheads="1"/>
          </p:cNvSpPr>
          <p:nvPr/>
        </p:nvSpPr>
        <p:spPr bwMode="auto">
          <a:xfrm>
            <a:off x="7620000" y="2514600"/>
            <a:ext cx="762000" cy="3810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3324" name="Text Box 45"/>
          <p:cNvSpPr txBox="1">
            <a:spLocks noChangeArrowheads="1"/>
          </p:cNvSpPr>
          <p:nvPr/>
        </p:nvSpPr>
        <p:spPr bwMode="auto">
          <a:xfrm>
            <a:off x="8382000" y="2301876"/>
            <a:ext cx="2209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400" b="1" dirty="0"/>
              <a:t>HIỆN TƯỢNG ĐỨT GÃY</a:t>
            </a:r>
            <a:endParaRPr lang="en-US" altLang="en-US" sz="2400" b="1" dirty="0"/>
          </a:p>
        </p:txBody>
      </p:sp>
      <p:sp>
        <p:nvSpPr>
          <p:cNvPr id="13325" name="Rectangle 46"/>
          <p:cNvSpPr>
            <a:spLocks noChangeArrowheads="1"/>
          </p:cNvSpPr>
          <p:nvPr/>
        </p:nvSpPr>
        <p:spPr bwMode="auto">
          <a:xfrm>
            <a:off x="7620000" y="0"/>
            <a:ext cx="3048000" cy="1752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3326" name="AutoShape 47"/>
          <p:cNvSpPr>
            <a:spLocks noChangeArrowheads="1"/>
          </p:cNvSpPr>
          <p:nvPr/>
        </p:nvSpPr>
        <p:spPr bwMode="auto">
          <a:xfrm>
            <a:off x="7620000" y="762000"/>
            <a:ext cx="762000" cy="3810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3327" name="Text Box 48"/>
          <p:cNvSpPr txBox="1">
            <a:spLocks noChangeArrowheads="1"/>
          </p:cNvSpPr>
          <p:nvPr/>
        </p:nvSpPr>
        <p:spPr bwMode="auto">
          <a:xfrm>
            <a:off x="8382000" y="336551"/>
            <a:ext cx="2209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400" b="1"/>
              <a:t>HIỆN TƯỢNG UỐN NẾP CỦA ĐỒI NÚI</a:t>
            </a:r>
            <a:endParaRPr lang="en-US" altLang="en-US" sz="2400" b="1"/>
          </a:p>
        </p:txBody>
      </p:sp>
      <p:sp>
        <p:nvSpPr>
          <p:cNvPr id="13328" name="Rectangle 49"/>
          <p:cNvSpPr>
            <a:spLocks noChangeArrowheads="1"/>
          </p:cNvSpPr>
          <p:nvPr/>
        </p:nvSpPr>
        <p:spPr bwMode="auto">
          <a:xfrm>
            <a:off x="7620000" y="3413125"/>
            <a:ext cx="3048000" cy="1752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3329" name="AutoShape 50"/>
          <p:cNvSpPr>
            <a:spLocks noChangeArrowheads="1"/>
          </p:cNvSpPr>
          <p:nvPr/>
        </p:nvSpPr>
        <p:spPr bwMode="auto">
          <a:xfrm>
            <a:off x="7620000" y="4175125"/>
            <a:ext cx="762000" cy="3810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3330" name="Text Box 51"/>
          <p:cNvSpPr txBox="1">
            <a:spLocks noChangeArrowheads="1"/>
          </p:cNvSpPr>
          <p:nvPr/>
        </p:nvSpPr>
        <p:spPr bwMode="auto">
          <a:xfrm>
            <a:off x="8382000" y="3962401"/>
            <a:ext cx="2209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400" b="1" dirty="0"/>
              <a:t>HIỆN TƯỢNG ĐỘNG ĐẤT</a:t>
            </a:r>
            <a:endParaRPr lang="en-US" altLang="en-US" sz="2400" b="1" dirty="0"/>
          </a:p>
        </p:txBody>
      </p:sp>
      <p:sp>
        <p:nvSpPr>
          <p:cNvPr id="13331" name="Rectangle 52"/>
          <p:cNvSpPr>
            <a:spLocks noChangeArrowheads="1"/>
          </p:cNvSpPr>
          <p:nvPr/>
        </p:nvSpPr>
        <p:spPr bwMode="auto">
          <a:xfrm>
            <a:off x="7620000" y="5105400"/>
            <a:ext cx="3048000" cy="1752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3332" name="AutoShape 53"/>
          <p:cNvSpPr>
            <a:spLocks noChangeArrowheads="1"/>
          </p:cNvSpPr>
          <p:nvPr/>
        </p:nvSpPr>
        <p:spPr bwMode="auto">
          <a:xfrm>
            <a:off x="7620000" y="5867400"/>
            <a:ext cx="762000" cy="3810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3333" name="Text Box 54"/>
          <p:cNvSpPr txBox="1">
            <a:spLocks noChangeArrowheads="1"/>
          </p:cNvSpPr>
          <p:nvPr/>
        </p:nvSpPr>
        <p:spPr bwMode="auto">
          <a:xfrm>
            <a:off x="8382000" y="5410201"/>
            <a:ext cx="2209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400" b="1" dirty="0"/>
              <a:t>HIỆN TƯỢNG NÚI LỬA PHUN</a:t>
            </a:r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5584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318408" y="320737"/>
            <a:ext cx="11544300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Nam: Do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ta)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thềm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682" name="Picture 2" descr="Kết quả hình ảnh cho dãy hoàng liên sơ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35" y="1975757"/>
            <a:ext cx="6814299" cy="488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4" name="Picture 4" descr="Kết quả hình ảnh cho đỉnh núi fansip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534" y="2008413"/>
            <a:ext cx="4535850" cy="484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452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Phongnha2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2744"/>
            <a:ext cx="5392742" cy="554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 descr="thach_nhu3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25" y="322744"/>
            <a:ext cx="5375426" cy="5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2" name="TextBox 3"/>
          <p:cNvSpPr txBox="1">
            <a:spLocks noChangeArrowheads="1"/>
          </p:cNvSpPr>
          <p:nvPr/>
        </p:nvSpPr>
        <p:spPr bwMode="auto">
          <a:xfrm>
            <a:off x="2447925" y="6073591"/>
            <a:ext cx="777240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01298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Tham quan Vịnh Hạ Long 1 ngày - BestPri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916"/>
            <a:ext cx="6403926" cy="477610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91470" y="5034984"/>
            <a:ext cx="4620986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–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Phong Nha - Kỳ quan đệ nhất độ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250" y="160338"/>
            <a:ext cx="5752750" cy="481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572397" y="5034984"/>
            <a:ext cx="5486456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66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fld id="{4C070BAB-E132-47FE-9871-56FE11A2D545}" type="slidenum">
              <a:rPr lang="en-US" altLang="en-US">
                <a:solidFill>
                  <a:srgbClr val="898989"/>
                </a:solidFill>
              </a:rPr>
              <a:pPr eaLnBrk="1" hangingPunct="1"/>
              <a:t>17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14339" name="Text Box 9"/>
          <p:cNvSpPr txBox="1">
            <a:spLocks noChangeArrowheads="1"/>
          </p:cNvSpPr>
          <p:nvPr/>
        </p:nvSpPr>
        <p:spPr bwMode="auto">
          <a:xfrm>
            <a:off x="5699125" y="5699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4340" name="TextBox 1"/>
          <p:cNvSpPr txBox="1">
            <a:spLocks noChangeArrowheads="1"/>
          </p:cNvSpPr>
          <p:nvPr/>
        </p:nvSpPr>
        <p:spPr bwMode="auto">
          <a:xfrm>
            <a:off x="1781175" y="6059488"/>
            <a:ext cx="449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 xuất nông nghiệp, công nghiệp…</a:t>
            </a:r>
          </a:p>
        </p:txBody>
      </p:sp>
      <p:pic>
        <p:nvPicPr>
          <p:cNvPr id="15" name="Picture 3" descr="ruong bac th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407" y="853223"/>
            <a:ext cx="5730648" cy="309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" y="1"/>
            <a:ext cx="1219200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5372" name="Picture 12" descr="Kết quả hình ảnh cho Trường THCS Tân phú Đồng Ph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05" y="845402"/>
            <a:ext cx="6088969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347383" y="3563574"/>
            <a:ext cx="194355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76" name="Picture 16" descr="Kết quả hình ảnh cho phá rừ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58" y="3932906"/>
            <a:ext cx="6111648" cy="2907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8" name="Picture 18" descr="Kết quả hình ảnh cho đất bị xói mò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159" y="3950552"/>
            <a:ext cx="5720896" cy="2889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347383" y="6459538"/>
            <a:ext cx="1986640" cy="3698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55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3"/>
          <p:cNvSpPr txBox="1">
            <a:spLocks noChangeArrowheads="1"/>
          </p:cNvSpPr>
          <p:nvPr/>
        </p:nvSpPr>
        <p:spPr bwMode="auto">
          <a:xfrm>
            <a:off x="318407" y="0"/>
            <a:ext cx="11601450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2" name="Picture 5" descr="Kết quả hình ảnh cho chặt phá ru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49382" y="4305431"/>
            <a:ext cx="4142618" cy="2533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hay rung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1" y="1121230"/>
            <a:ext cx="4027714" cy="3132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21" descr="cay n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472" y="1129697"/>
            <a:ext cx="3902528" cy="312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22" descr="dut d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382" y="1143754"/>
            <a:ext cx="4142618" cy="311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23" descr="uon ne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471" y="4253895"/>
            <a:ext cx="3902529" cy="2617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24" descr="khai khoa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4384"/>
            <a:ext cx="4022272" cy="2604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Rectangle 25"/>
          <p:cNvSpPr>
            <a:spLocks noChangeArrowheads="1"/>
          </p:cNvSpPr>
          <p:nvPr/>
        </p:nvSpPr>
        <p:spPr bwMode="auto">
          <a:xfrm>
            <a:off x="3353404" y="1191305"/>
            <a:ext cx="626533" cy="3072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/>
              <a:t>A</a:t>
            </a:r>
          </a:p>
        </p:txBody>
      </p:sp>
      <p:sp>
        <p:nvSpPr>
          <p:cNvPr id="7179" name="Rectangle 26"/>
          <p:cNvSpPr>
            <a:spLocks noChangeArrowheads="1"/>
          </p:cNvSpPr>
          <p:nvPr/>
        </p:nvSpPr>
        <p:spPr bwMode="auto">
          <a:xfrm>
            <a:off x="7425570" y="1213300"/>
            <a:ext cx="533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/>
              <a:t>B</a:t>
            </a:r>
          </a:p>
        </p:txBody>
      </p:sp>
      <p:sp>
        <p:nvSpPr>
          <p:cNvPr id="7180" name="Rectangle 27"/>
          <p:cNvSpPr>
            <a:spLocks noChangeArrowheads="1"/>
          </p:cNvSpPr>
          <p:nvPr/>
        </p:nvSpPr>
        <p:spPr bwMode="auto">
          <a:xfrm>
            <a:off x="11386457" y="1213300"/>
            <a:ext cx="533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/>
              <a:t>C</a:t>
            </a:r>
          </a:p>
        </p:txBody>
      </p:sp>
      <p:sp>
        <p:nvSpPr>
          <p:cNvPr id="7181" name="Rectangle 28"/>
          <p:cNvSpPr>
            <a:spLocks noChangeArrowheads="1"/>
          </p:cNvSpPr>
          <p:nvPr/>
        </p:nvSpPr>
        <p:spPr bwMode="auto">
          <a:xfrm>
            <a:off x="3399970" y="4351563"/>
            <a:ext cx="533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/>
              <a:t>D</a:t>
            </a:r>
          </a:p>
        </p:txBody>
      </p:sp>
      <p:sp>
        <p:nvSpPr>
          <p:cNvPr id="7182" name="Rectangle 29"/>
          <p:cNvSpPr>
            <a:spLocks noChangeArrowheads="1"/>
          </p:cNvSpPr>
          <p:nvPr/>
        </p:nvSpPr>
        <p:spPr bwMode="auto">
          <a:xfrm>
            <a:off x="7330167" y="4351563"/>
            <a:ext cx="533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/>
              <a:t>E</a:t>
            </a:r>
          </a:p>
        </p:txBody>
      </p:sp>
      <p:sp>
        <p:nvSpPr>
          <p:cNvPr id="7183" name="Rectangle 30"/>
          <p:cNvSpPr>
            <a:spLocks noChangeArrowheads="1"/>
          </p:cNvSpPr>
          <p:nvPr/>
        </p:nvSpPr>
        <p:spPr bwMode="auto">
          <a:xfrm>
            <a:off x="11492593" y="4448985"/>
            <a:ext cx="533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dirty="0"/>
              <a:t>F</a:t>
            </a:r>
          </a:p>
        </p:txBody>
      </p:sp>
      <p:sp>
        <p:nvSpPr>
          <p:cNvPr id="83999" name="Text Box 6"/>
          <p:cNvSpPr txBox="1">
            <a:spLocks noChangeArrowheads="1"/>
          </p:cNvSpPr>
          <p:nvPr/>
        </p:nvSpPr>
        <p:spPr bwMode="auto">
          <a:xfrm>
            <a:off x="2656719" y="3857021"/>
            <a:ext cx="1393371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2000" b="1" u="sng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000" name="Text Box 6"/>
          <p:cNvSpPr txBox="1">
            <a:spLocks noChangeArrowheads="1"/>
          </p:cNvSpPr>
          <p:nvPr/>
        </p:nvSpPr>
        <p:spPr bwMode="auto">
          <a:xfrm>
            <a:off x="6659335" y="3860499"/>
            <a:ext cx="1341665" cy="3968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endParaRPr lang="en-US" sz="2000" b="1" u="sng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001" name="Text Box 6"/>
          <p:cNvSpPr txBox="1">
            <a:spLocks noChangeArrowheads="1"/>
          </p:cNvSpPr>
          <p:nvPr/>
        </p:nvSpPr>
        <p:spPr bwMode="auto">
          <a:xfrm>
            <a:off x="11067678" y="3857020"/>
            <a:ext cx="1124322" cy="3968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Đứt</a:t>
            </a:r>
            <a:r>
              <a:rPr lang="en-US" sz="2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endParaRPr lang="en-US" sz="2000" b="1" u="sng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002" name="Text Box 6"/>
          <p:cNvSpPr txBox="1">
            <a:spLocks noChangeArrowheads="1"/>
          </p:cNvSpPr>
          <p:nvPr/>
        </p:nvSpPr>
        <p:spPr bwMode="auto">
          <a:xfrm>
            <a:off x="2318959" y="6438378"/>
            <a:ext cx="1717222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endParaRPr lang="en-US" sz="2000" b="1" u="sng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003" name="Text Box 6"/>
          <p:cNvSpPr txBox="1">
            <a:spLocks noChangeArrowheads="1"/>
          </p:cNvSpPr>
          <p:nvPr/>
        </p:nvSpPr>
        <p:spPr bwMode="auto">
          <a:xfrm>
            <a:off x="6717845" y="6474694"/>
            <a:ext cx="1224643" cy="3968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sz="2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endParaRPr lang="en-US" sz="2000" b="1" u="sng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004" name="Text Box 6"/>
          <p:cNvSpPr txBox="1">
            <a:spLocks noChangeArrowheads="1"/>
          </p:cNvSpPr>
          <p:nvPr/>
        </p:nvSpPr>
        <p:spPr bwMode="auto">
          <a:xfrm>
            <a:off x="10368793" y="6457890"/>
            <a:ext cx="1817462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2000" b="1" u="sng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05892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3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3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4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4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4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4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4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4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4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4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4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4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178" grpId="0" animBg="1"/>
      <p:bldP spid="7179" grpId="0" animBg="1"/>
      <p:bldP spid="7180" grpId="0" animBg="1"/>
      <p:bldP spid="7181" grpId="0" animBg="1"/>
      <p:bldP spid="7182" grpId="0" animBg="1"/>
      <p:bldP spid="7183" grpId="0" animBg="1"/>
      <p:bldP spid="83999" grpId="0" animBg="1"/>
      <p:bldP spid="84000" grpId="0" animBg="1"/>
      <p:bldP spid="84001" grpId="0" animBg="1"/>
      <p:bldP spid="84002" grpId="0" animBg="1"/>
      <p:bldP spid="84003" grpId="0" animBg="1"/>
      <p:bldP spid="8400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Box 1"/>
          <p:cNvSpPr txBox="1">
            <a:spLocks noChangeArrowheads="1"/>
          </p:cNvSpPr>
          <p:nvPr/>
        </p:nvSpPr>
        <p:spPr bwMode="auto">
          <a:xfrm>
            <a:off x="304713" y="262920"/>
            <a:ext cx="4793696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7" name="TextBox 14"/>
          <p:cNvSpPr txBox="1">
            <a:spLocks noChangeArrowheads="1"/>
          </p:cNvSpPr>
          <p:nvPr/>
        </p:nvSpPr>
        <p:spPr bwMode="auto">
          <a:xfrm>
            <a:off x="297809" y="3237430"/>
            <a:ext cx="4878198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FF33CC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303" name="Picture 16" descr="NL-lon1"/>
          <p:cNvPicPr>
            <a:picLocks noGrp="1" noChangeAspect="1" noChangeArrowheads="1" noCrop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297809" y="1085850"/>
            <a:ext cx="4800600" cy="1828800"/>
          </a:xfrm>
          <a:solidFill>
            <a:schemeClr val="accent3">
              <a:lumMod val="60000"/>
              <a:lumOff val="40000"/>
            </a:schemeClr>
          </a:solidFill>
        </p:spPr>
      </p:pic>
      <p:pic>
        <p:nvPicPr>
          <p:cNvPr id="12305" name="Picture 18" descr="NL-nho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809" y="4234343"/>
            <a:ext cx="4878198" cy="2209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553513" y="1707862"/>
            <a:ext cx="45894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buFont typeface="Symbol" panose="05050102010706020507" pitchFamily="18" charset="2"/>
              <a:buChar char="Þ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574836" y="5570989"/>
            <a:ext cx="62620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buFont typeface="Symbol" panose="05050102010706020507" pitchFamily="18" charset="2"/>
              <a:buChar char="Þ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san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574836" y="2914650"/>
            <a:ext cx="6181287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/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666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1" grpId="0"/>
      <p:bldP spid="21" grpId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8509A8-CA01-4E3C-9CB1-069B35D462EC}"/>
              </a:ext>
            </a:extLst>
          </p:cNvPr>
          <p:cNvSpPr txBox="1"/>
          <p:nvPr/>
        </p:nvSpPr>
        <p:spPr>
          <a:xfrm>
            <a:off x="1169377" y="437349"/>
            <a:ext cx="9144000" cy="2045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 động khởi động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GV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khởi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 HÌNH ĐOÁN CHỮ</a:t>
            </a:r>
          </a:p>
          <a:p>
            <a:pPr marL="457200" indent="-457200" algn="just">
              <a:lnSpc>
                <a:spcPct val="107000"/>
              </a:lnSpc>
              <a:buFontTx/>
              <a:buChar char="-"/>
              <a:defRPr/>
            </a:pPr>
            <a:endParaRPr lang="en-US" sz="28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defRPr/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1">
            <a:extLst>
              <a:ext uri="{FF2B5EF4-FFF2-40B4-BE49-F238E27FC236}">
                <a16:creationId xmlns:a16="http://schemas.microsoft.com/office/drawing/2014/main" id="{800745D2-EB92-4180-9276-8F5758CDCC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129170" y="2204865"/>
            <a:ext cx="5933661" cy="413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0004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261" y="0"/>
            <a:ext cx="39490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6942" y="794877"/>
            <a:ext cx="116181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THẢO LUẬN CẶP BÀN  (3 </a:t>
            </a:r>
            <a:r>
              <a:rPr lang="en-US" sz="28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en-US" sz="28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SGK, </a:t>
            </a:r>
            <a:r>
              <a:rPr lang="en-US" sz="28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99713" y="2497695"/>
            <a:ext cx="7354237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Núi được hình thành do những nguyên nhân nào?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99713" y="3718221"/>
            <a:ext cx="7354236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 SGK.Tr132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99713" y="4938747"/>
            <a:ext cx="7354236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7954827" y="2666272"/>
            <a:ext cx="4120152" cy="401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01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5727" y="301257"/>
            <a:ext cx="3905236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1910" y="1120676"/>
            <a:ext cx="112000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Nội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tạo núi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</a:p>
          <a:p>
            <a:pPr algn="just"/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quá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di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chuyển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địa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mảng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xô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tách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xa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khiến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đá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đới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tiếp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giáp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địa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mảng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dồn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ép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uốn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núi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goài ra núi cũng chịu các tác động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phá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hủy</a:t>
            </a: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của quá trình ngoại sinh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dòng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chảy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gió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nhiệt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…)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thay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núi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127730" y="1061674"/>
            <a:ext cx="59599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3200" b="1" dirty="0">
                <a:solidFill>
                  <a:srgbClr val="99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</a:t>
            </a:r>
          </a:p>
        </p:txBody>
      </p:sp>
      <p:pic>
        <p:nvPicPr>
          <p:cNvPr id="5" name="Picture 29" descr="chinh_1199949478">
            <a:extLst>
              <a:ext uri="{FF2B5EF4-FFF2-40B4-BE49-F238E27FC236}">
                <a16:creationId xmlns:a16="http://schemas.microsoft.com/office/drawing/2014/main" id="{B311C3ED-4223-4581-8AFF-966E02F09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3675591"/>
            <a:ext cx="3743325" cy="249555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505C63-A2AF-412F-9CF4-19D73721F7D8}"/>
              </a:ext>
            </a:extLst>
          </p:cNvPr>
          <p:cNvSpPr txBox="1"/>
          <p:nvPr/>
        </p:nvSpPr>
        <p:spPr>
          <a:xfrm>
            <a:off x="1400175" y="6448425"/>
            <a:ext cx="2828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9" descr="Tác động của gió trong việc mài mòn đá">
            <a:extLst>
              <a:ext uri="{FF2B5EF4-FFF2-40B4-BE49-F238E27FC236}">
                <a16:creationId xmlns:a16="http://schemas.microsoft.com/office/drawing/2014/main" id="{420E5B81-BAC5-4854-BF43-F9AF22BAD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7" t="1736" r="3767" b="18343"/>
          <a:stretch>
            <a:fillRect/>
          </a:stretch>
        </p:blipFill>
        <p:spPr bwMode="auto">
          <a:xfrm>
            <a:off x="6096000" y="3675591"/>
            <a:ext cx="4197350" cy="25146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DF734F-A038-408D-BAF9-61E755ABAD9A}"/>
              </a:ext>
            </a:extLst>
          </p:cNvPr>
          <p:cNvSpPr txBox="1"/>
          <p:nvPr/>
        </p:nvSpPr>
        <p:spPr>
          <a:xfrm>
            <a:off x="6419851" y="6417733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1736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Ngỡ ngàng vẻ đẹp hút hồn trên dãy núi Alps của Thụy Sĩ">
            <a:extLst>
              <a:ext uri="{FF2B5EF4-FFF2-40B4-BE49-F238E27FC236}">
                <a16:creationId xmlns:a16="http://schemas.microsoft.com/office/drawing/2014/main" id="{BBA8DB34-A3FB-4E25-B253-0D5ED1FAA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1" y="810281"/>
            <a:ext cx="4400550" cy="298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94B0F4-3CEE-4BAB-9447-037F0A93E2D9}"/>
              </a:ext>
            </a:extLst>
          </p:cNvPr>
          <p:cNvSpPr txBox="1"/>
          <p:nvPr/>
        </p:nvSpPr>
        <p:spPr>
          <a:xfrm>
            <a:off x="2057400" y="209550"/>
            <a:ext cx="3314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Anpơ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8" name="Picture 8" descr="Khu bảo tồn Nam Ural (ảnh) - Bản chất 2021">
            <a:extLst>
              <a:ext uri="{FF2B5EF4-FFF2-40B4-BE49-F238E27FC236}">
                <a16:creationId xmlns:a16="http://schemas.microsoft.com/office/drawing/2014/main" id="{5D59C105-B29A-44FC-8E3F-6BCAB217D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862668"/>
            <a:ext cx="4972050" cy="285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DCC107-4B83-4766-B144-CC80E32AD3F5}"/>
              </a:ext>
            </a:extLst>
          </p:cNvPr>
          <p:cNvSpPr txBox="1"/>
          <p:nvPr/>
        </p:nvSpPr>
        <p:spPr>
          <a:xfrm>
            <a:off x="7677150" y="282954"/>
            <a:ext cx="3314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Uran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0C3DF9-795C-44E9-B277-8C20C7B55DBE}"/>
              </a:ext>
            </a:extLst>
          </p:cNvPr>
          <p:cNvSpPr txBox="1"/>
          <p:nvPr/>
        </p:nvSpPr>
        <p:spPr>
          <a:xfrm>
            <a:off x="604837" y="3923407"/>
            <a:ext cx="114204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AnPơ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Uran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endParaRPr lang="en-US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4A988C30-E7EE-4715-BD15-145805D5CD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810794"/>
              </p:ext>
            </p:extLst>
          </p:nvPr>
        </p:nvGraphicFramePr>
        <p:xfrm>
          <a:off x="2181224" y="4770509"/>
          <a:ext cx="82677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0030">
                  <a:extLst>
                    <a:ext uri="{9D8B030D-6E8A-4147-A177-3AD203B41FA5}">
                      <a16:colId xmlns:a16="http://schemas.microsoft.com/office/drawing/2014/main" val="1840895290"/>
                    </a:ext>
                  </a:extLst>
                </a:gridCol>
                <a:gridCol w="2813835">
                  <a:extLst>
                    <a:ext uri="{9D8B030D-6E8A-4147-A177-3AD203B41FA5}">
                      <a16:colId xmlns:a16="http://schemas.microsoft.com/office/drawing/2014/main" val="2304414290"/>
                    </a:ext>
                  </a:extLst>
                </a:gridCol>
                <a:gridCol w="2813835">
                  <a:extLst>
                    <a:ext uri="{9D8B030D-6E8A-4147-A177-3AD203B41FA5}">
                      <a16:colId xmlns:a16="http://schemas.microsoft.com/office/drawing/2014/main" val="41073975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Dãy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Pơ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Dãy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Uran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928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Đỉnh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970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Sườn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núi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2944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Thung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lũng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4731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22097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3">
            <a:extLst>
              <a:ext uri="{FF2B5EF4-FFF2-40B4-BE49-F238E27FC236}">
                <a16:creationId xmlns:a16="http://schemas.microsoft.com/office/drawing/2014/main" id="{5AC09C0C-0021-45F8-ABDB-BCE24D0B5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28601"/>
            <a:ext cx="96151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tập1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0693083-A1A8-4B0B-8F47-EF30BA5C26B9}"/>
              </a:ext>
            </a:extLst>
          </p:cNvPr>
          <p:cNvSpPr/>
          <p:nvPr/>
        </p:nvSpPr>
        <p:spPr>
          <a:xfrm>
            <a:off x="1676400" y="1600200"/>
            <a:ext cx="2133600" cy="1143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Nội lực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0D07200-5195-4C62-883C-462DD3F79662}"/>
              </a:ext>
            </a:extLst>
          </p:cNvPr>
          <p:cNvSpPr/>
          <p:nvPr/>
        </p:nvSpPr>
        <p:spPr>
          <a:xfrm>
            <a:off x="5105400" y="914400"/>
            <a:ext cx="5410200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1.Quá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ra ở bên ngoài, trên bề mặt Trái Đất. 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1C169F9-6FE7-4395-BF67-16C34672D826}"/>
              </a:ext>
            </a:extLst>
          </p:cNvPr>
          <p:cNvSpPr/>
          <p:nvPr/>
        </p:nvSpPr>
        <p:spPr>
          <a:xfrm>
            <a:off x="5105400" y="2057400"/>
            <a:ext cx="5334000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2.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ra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Trái Đất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2D41A73-386A-4044-A35B-510AF07CFB07}"/>
              </a:ext>
            </a:extLst>
          </p:cNvPr>
          <p:cNvSpPr/>
          <p:nvPr/>
        </p:nvSpPr>
        <p:spPr>
          <a:xfrm>
            <a:off x="5105400" y="3200400"/>
            <a:ext cx="5334000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1475AF0-D49D-4D4A-8CF6-1000F2F70F73}"/>
              </a:ext>
            </a:extLst>
          </p:cNvPr>
          <p:cNvSpPr/>
          <p:nvPr/>
        </p:nvSpPr>
        <p:spPr>
          <a:xfrm>
            <a:off x="5105400" y="4419600"/>
            <a:ext cx="5334000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4. San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3B611BDB-1242-49D8-82C9-E34D53D65A3F}"/>
              </a:ext>
            </a:extLst>
          </p:cNvPr>
          <p:cNvSpPr/>
          <p:nvPr/>
        </p:nvSpPr>
        <p:spPr>
          <a:xfrm>
            <a:off x="5105400" y="5562600"/>
            <a:ext cx="5257800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D18686B-2064-4C58-BCCB-730B9397CD09}"/>
              </a:ext>
            </a:extLst>
          </p:cNvPr>
          <p:cNvSpPr/>
          <p:nvPr/>
        </p:nvSpPr>
        <p:spPr>
          <a:xfrm>
            <a:off x="1752600" y="3886200"/>
            <a:ext cx="2057400" cy="1219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Ngoại lực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7413371-A081-4628-A0B6-1B2E70AD2208}"/>
              </a:ext>
            </a:extLst>
          </p:cNvPr>
          <p:cNvCxnSpPr>
            <a:stCxn id="5" idx="6"/>
            <a:endCxn id="9" idx="1"/>
          </p:cNvCxnSpPr>
          <p:nvPr/>
        </p:nvCxnSpPr>
        <p:spPr>
          <a:xfrm>
            <a:off x="3810000" y="2171700"/>
            <a:ext cx="1295400" cy="342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F3BDA4D-47C5-48D2-9157-09CBCAE5F7C5}"/>
              </a:ext>
            </a:extLst>
          </p:cNvPr>
          <p:cNvCxnSpPr>
            <a:stCxn id="5" idx="6"/>
            <a:endCxn id="10" idx="1"/>
          </p:cNvCxnSpPr>
          <p:nvPr/>
        </p:nvCxnSpPr>
        <p:spPr>
          <a:xfrm>
            <a:off x="3810000" y="2171700"/>
            <a:ext cx="1295400" cy="1485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0E7A5F3-F665-4F3B-9610-4B4E8304739E}"/>
              </a:ext>
            </a:extLst>
          </p:cNvPr>
          <p:cNvCxnSpPr>
            <a:stCxn id="5" idx="6"/>
            <a:endCxn id="12" idx="1"/>
          </p:cNvCxnSpPr>
          <p:nvPr/>
        </p:nvCxnSpPr>
        <p:spPr>
          <a:xfrm>
            <a:off x="3810000" y="2171700"/>
            <a:ext cx="1295400" cy="3848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070ED9D-FD40-4A95-84ED-231601AD1197}"/>
              </a:ext>
            </a:extLst>
          </p:cNvPr>
          <p:cNvCxnSpPr>
            <a:stCxn id="13" idx="6"/>
            <a:endCxn id="11" idx="1"/>
          </p:cNvCxnSpPr>
          <p:nvPr/>
        </p:nvCxnSpPr>
        <p:spPr>
          <a:xfrm>
            <a:off x="3810000" y="4495800"/>
            <a:ext cx="12954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2B04C4F-79D1-481F-A5F2-DDCC15CD92B3}"/>
              </a:ext>
            </a:extLst>
          </p:cNvPr>
          <p:cNvCxnSpPr>
            <a:endCxn id="8" idx="1"/>
          </p:cNvCxnSpPr>
          <p:nvPr/>
        </p:nvCxnSpPr>
        <p:spPr>
          <a:xfrm rot="5400000" flipH="1" flipV="1">
            <a:off x="2895600" y="2286000"/>
            <a:ext cx="3124200" cy="129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>
            <a:extLst>
              <a:ext uri="{FF2B5EF4-FFF2-40B4-BE49-F238E27FC236}">
                <a16:creationId xmlns:a16="http://schemas.microsoft.com/office/drawing/2014/main" id="{6879FFC4-2939-4F35-8D00-31ECB936D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2175" y="782638"/>
            <a:ext cx="8077200" cy="67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	Nội lực là nguyên nhân sinh ra hiện tượng</a:t>
            </a:r>
          </a:p>
          <a:p>
            <a:pPr>
              <a:lnSpc>
                <a:spcPct val="150000"/>
              </a:lnSpc>
            </a:pP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	động đất, núi lửa.</a:t>
            </a:r>
          </a:p>
          <a:p>
            <a:pPr>
              <a:lnSpc>
                <a:spcPct val="150000"/>
              </a:lnSpc>
            </a:pP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	phong hóa, xâm thực.</a:t>
            </a:r>
          </a:p>
          <a:p>
            <a:pPr>
              <a:lnSpc>
                <a:spcPct val="150000"/>
              </a:lnSpc>
            </a:pP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	nhiệt độ trái đất tăng.</a:t>
            </a:r>
          </a:p>
          <a:p>
            <a:pPr>
              <a:lnSpc>
                <a:spcPct val="150000"/>
              </a:lnSpc>
            </a:pP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	ô nhiễm môi trường</a:t>
            </a:r>
          </a:p>
          <a:p>
            <a:pPr>
              <a:lnSpc>
                <a:spcPct val="150000"/>
              </a:lnSpc>
            </a:pP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6084" name="AutoShape 4">
            <a:extLst>
              <a:ext uri="{FF2B5EF4-FFF2-40B4-BE49-F238E27FC236}">
                <a16:creationId xmlns:a16="http://schemas.microsoft.com/office/drawing/2014/main" id="{D2C73A90-C804-402D-8211-F19CBF3D7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2175" y="2514600"/>
            <a:ext cx="503238" cy="431800"/>
          </a:xfrm>
          <a:prstGeom prst="smileyFace">
            <a:avLst>
              <a:gd name="adj" fmla="val 4653"/>
            </a:avLst>
          </a:prstGeom>
          <a:solidFill>
            <a:srgbClr val="FF00CC"/>
          </a:solidFill>
          <a:ln w="9360">
            <a:solidFill>
              <a:srgbClr val="3465AF"/>
            </a:solidFill>
            <a:round/>
            <a:headEnd/>
            <a:tailEnd/>
          </a:ln>
        </p:spPr>
        <p:txBody>
          <a:bodyPr wrap="none" lIns="90000" tIns="4500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altLang="en-US" sz="32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>
            <a:extLst>
              <a:ext uri="{FF2B5EF4-FFF2-40B4-BE49-F238E27FC236}">
                <a16:creationId xmlns:a16="http://schemas.microsoft.com/office/drawing/2014/main" id="{AE3DF81A-508C-463E-A159-C5E95D43F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199" y="439738"/>
            <a:ext cx="8682771" cy="6654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Trình tự hoạt động của quá trình ngoại lực và nội lực là:</a:t>
            </a:r>
          </a:p>
          <a:p>
            <a:pPr>
              <a:lnSpc>
                <a:spcPct val="150000"/>
              </a:lnSpc>
            </a:pP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	Nội lực xảy ra trước ngoại lực.</a:t>
            </a:r>
          </a:p>
          <a:p>
            <a:pPr>
              <a:lnSpc>
                <a:spcPct val="150000"/>
              </a:lnSpc>
            </a:pP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	Nội lực và ngoại lực diễn ra đồng thời.</a:t>
            </a:r>
          </a:p>
          <a:p>
            <a:pPr>
              <a:lnSpc>
                <a:spcPct val="150000"/>
              </a:lnSpc>
            </a:pP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	Ngoại lực xảy ra trước nội lực.</a:t>
            </a:r>
          </a:p>
          <a:p>
            <a:pPr>
              <a:lnSpc>
                <a:spcPct val="150000"/>
              </a:lnSpc>
            </a:pP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	Ngoại lực và nội lực diễn ra xen kẽ.</a:t>
            </a:r>
          </a:p>
          <a:p>
            <a:pPr>
              <a:lnSpc>
                <a:spcPct val="150000"/>
              </a:lnSpc>
            </a:pP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6084" name="AutoShape 4">
            <a:extLst>
              <a:ext uri="{FF2B5EF4-FFF2-40B4-BE49-F238E27FC236}">
                <a16:creationId xmlns:a16="http://schemas.microsoft.com/office/drawing/2014/main" id="{D410A91A-78D0-4F34-A460-3E50AE6AF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199" y="2890227"/>
            <a:ext cx="503237" cy="431800"/>
          </a:xfrm>
          <a:prstGeom prst="smileyFace">
            <a:avLst>
              <a:gd name="adj" fmla="val 4653"/>
            </a:avLst>
          </a:prstGeom>
          <a:solidFill>
            <a:srgbClr val="FF00CC"/>
          </a:solidFill>
          <a:ln w="9360">
            <a:solidFill>
              <a:srgbClr val="3465AF"/>
            </a:solidFill>
            <a:round/>
            <a:headEnd/>
            <a:tailEnd/>
          </a:ln>
        </p:spPr>
        <p:txBody>
          <a:bodyPr wrap="none" lIns="90000" tIns="4500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altLang="en-US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>
            <a:extLst>
              <a:ext uri="{FF2B5EF4-FFF2-40B4-BE49-F238E27FC236}">
                <a16:creationId xmlns:a16="http://schemas.microsoft.com/office/drawing/2014/main" id="{94CAB7F9-61E3-45F6-BDA9-C27A91FB0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5755" y="536453"/>
            <a:ext cx="10199076" cy="739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50000"/>
              </a:lnSpc>
            </a:pP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>
              <a:lnSpc>
                <a:spcPct val="150000"/>
              </a:lnSpc>
            </a:pP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vi-V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	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	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vi-V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	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6084" name="AutoShape 4">
            <a:extLst>
              <a:ext uri="{FF2B5EF4-FFF2-40B4-BE49-F238E27FC236}">
                <a16:creationId xmlns:a16="http://schemas.microsoft.com/office/drawing/2014/main" id="{27924A9D-A17D-44B4-ACFB-8292C7A7D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5755" y="5151071"/>
            <a:ext cx="503238" cy="431800"/>
          </a:xfrm>
          <a:prstGeom prst="smileyFace">
            <a:avLst>
              <a:gd name="adj" fmla="val 4653"/>
            </a:avLst>
          </a:prstGeom>
          <a:solidFill>
            <a:srgbClr val="FF00CC"/>
          </a:solidFill>
          <a:ln w="9360">
            <a:solidFill>
              <a:srgbClr val="3465AF"/>
            </a:solidFill>
            <a:round/>
            <a:headEnd/>
            <a:tailEnd/>
          </a:ln>
        </p:spPr>
        <p:txBody>
          <a:bodyPr wrap="none" lIns="90000" tIns="4500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altLang="en-US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4">
            <a:extLst>
              <a:ext uri="{FF2B5EF4-FFF2-40B4-BE49-F238E27FC236}">
                <a16:creationId xmlns:a16="http://schemas.microsoft.com/office/drawing/2014/main" id="{FDA2F641-D8B4-496C-9406-E3CDD67D2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52400"/>
            <a:ext cx="335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55" name="TextBox 15">
            <a:extLst>
              <a:ext uri="{FF2B5EF4-FFF2-40B4-BE49-F238E27FC236}">
                <a16:creationId xmlns:a16="http://schemas.microsoft.com/office/drawing/2014/main" id="{2DFF1CCE-7A22-426D-B76D-089A6D4DB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4885" y="1"/>
            <a:ext cx="93222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:Trong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23556" name="Picture 29" descr="Tác động của gió trong việc mài mòn đá">
            <a:extLst>
              <a:ext uri="{FF2B5EF4-FFF2-40B4-BE49-F238E27FC236}">
                <a16:creationId xmlns:a16="http://schemas.microsoft.com/office/drawing/2014/main" id="{86823E3F-0ECC-4041-AEAF-F5F0039B9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7" t="1736" r="3767" b="18343"/>
          <a:stretch>
            <a:fillRect/>
          </a:stretch>
        </p:blipFill>
        <p:spPr bwMode="auto">
          <a:xfrm>
            <a:off x="6172200" y="555625"/>
            <a:ext cx="4197350" cy="25146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29" descr="chinh_1199949478">
            <a:extLst>
              <a:ext uri="{FF2B5EF4-FFF2-40B4-BE49-F238E27FC236}">
                <a16:creationId xmlns:a16="http://schemas.microsoft.com/office/drawing/2014/main" id="{CE722065-75E0-4261-A245-62FE1E7E5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064" y="565150"/>
            <a:ext cx="3944937" cy="249555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8" name="TextBox 21">
            <a:extLst>
              <a:ext uri="{FF2B5EF4-FFF2-40B4-BE49-F238E27FC236}">
                <a16:creationId xmlns:a16="http://schemas.microsoft.com/office/drawing/2014/main" id="{7F97F3D7-FC60-4B73-9CA4-A5504AE51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078163"/>
            <a:ext cx="10302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Hình 1</a:t>
            </a:r>
          </a:p>
        </p:txBody>
      </p:sp>
      <p:sp>
        <p:nvSpPr>
          <p:cNvPr id="23559" name="TextBox 22">
            <a:extLst>
              <a:ext uri="{FF2B5EF4-FFF2-40B4-BE49-F238E27FC236}">
                <a16:creationId xmlns:a16="http://schemas.microsoft.com/office/drawing/2014/main" id="{7FF0AC76-18D7-4B1D-B23F-51C319B85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8914" y="3100388"/>
            <a:ext cx="10302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Hình 2</a:t>
            </a:r>
          </a:p>
        </p:txBody>
      </p:sp>
      <p:sp>
        <p:nvSpPr>
          <p:cNvPr id="23560" name="TextBox 23">
            <a:extLst>
              <a:ext uri="{FF2B5EF4-FFF2-40B4-BE49-F238E27FC236}">
                <a16:creationId xmlns:a16="http://schemas.microsoft.com/office/drawing/2014/main" id="{B6A2FEB1-AC49-405B-823E-EDC7B30F8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6186488"/>
            <a:ext cx="10302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Hình 3</a:t>
            </a:r>
          </a:p>
        </p:txBody>
      </p:sp>
      <p:sp>
        <p:nvSpPr>
          <p:cNvPr id="23561" name="TextBox 24">
            <a:extLst>
              <a:ext uri="{FF2B5EF4-FFF2-40B4-BE49-F238E27FC236}">
                <a16:creationId xmlns:a16="http://schemas.microsoft.com/office/drawing/2014/main" id="{4117BB72-4CE1-4454-BAD8-423428BCB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6173788"/>
            <a:ext cx="10302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Hình 4</a:t>
            </a:r>
          </a:p>
        </p:txBody>
      </p:sp>
      <p:pic>
        <p:nvPicPr>
          <p:cNvPr id="23562" name="Picture 4" descr="Tác hại của một trận động đất">
            <a:extLst>
              <a:ext uri="{FF2B5EF4-FFF2-40B4-BE49-F238E27FC236}">
                <a16:creationId xmlns:a16="http://schemas.microsoft.com/office/drawing/2014/main" id="{A7A4CE46-E30C-40AB-B193-6E685CA0C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" r="3279" b="11589"/>
          <a:stretch>
            <a:fillRect/>
          </a:stretch>
        </p:blipFill>
        <p:spPr bwMode="auto">
          <a:xfrm>
            <a:off x="6194425" y="3595688"/>
            <a:ext cx="4173538" cy="2590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5F93F07-6559-46DD-9FEA-9C60020AAD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0" y="3595689"/>
            <a:ext cx="3981450" cy="2578100"/>
          </a:xfrm>
          <a:prstGeom prst="rect">
            <a:avLst/>
          </a:prstGeom>
          <a:solidFill>
            <a:schemeClr val="accent1"/>
          </a:solidFill>
          <a:ln w="28575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inh">
            <a:extLst>
              <a:ext uri="{FF2B5EF4-FFF2-40B4-BE49-F238E27FC236}">
                <a16:creationId xmlns:a16="http://schemas.microsoft.com/office/drawing/2014/main" id="{B4F8C079-FDA6-41E1-94E8-02EE7AC8452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63" y="1600200"/>
            <a:ext cx="9144001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NV-Ve-Nha">
            <a:extLst>
              <a:ext uri="{FF2B5EF4-FFF2-40B4-BE49-F238E27FC236}">
                <a16:creationId xmlns:a16="http://schemas.microsoft.com/office/drawing/2014/main" id="{3C9E4931-924F-4083-9EA6-BF136B76D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763" y="152400"/>
            <a:ext cx="7239000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9D91F7-0DC3-4A1A-9C9A-4A3E64C7C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4942" y="2337584"/>
            <a:ext cx="520211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457200" indent="-457200">
              <a:buAutoNum type="arabicPeriod"/>
            </a:pP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nêu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vai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trò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quá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ngoại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địa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bề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  <a:p>
            <a:pPr marL="457200" indent="-457200">
              <a:buAutoNum type="arabicPeriod"/>
            </a:pP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Nêu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quá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ngoại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tượng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núi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  <a:p>
            <a:pPr marL="457200" indent="-457200">
              <a:buAutoNum type="arabicPeriod"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Thu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thập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thông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tin,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dạng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địa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do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gió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…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sẻ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ình 1: ">
            <a:extLst>
              <a:ext uri="{FF2B5EF4-FFF2-40B4-BE49-F238E27FC236}">
                <a16:creationId xmlns:a16="http://schemas.microsoft.com/office/drawing/2014/main" id="{859CCF3C-6E2B-4B38-8D10-E9BFB8AE9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5925"/>
            <a:ext cx="5000625" cy="288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78E798-2B2A-47AB-B62A-3A6FBCF27A3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486525" y="125925"/>
            <a:ext cx="4848225" cy="28839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5AB9F0-C66D-4C4E-A205-6C0E8D5CC76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553199" y="3429000"/>
            <a:ext cx="4828589" cy="29982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E3604C-0B03-4BAF-876F-0F94C9E83D0F}"/>
              </a:ext>
            </a:extLst>
          </p:cNvPr>
          <p:cNvSpPr txBox="1"/>
          <p:nvPr/>
        </p:nvSpPr>
        <p:spPr>
          <a:xfrm>
            <a:off x="3076576" y="3053805"/>
            <a:ext cx="985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9" name="Picture 2" descr="Kết quả hình ảnh cho độ sâu của biển">
            <a:extLst>
              <a:ext uri="{FF2B5EF4-FFF2-40B4-BE49-F238E27FC236}">
                <a16:creationId xmlns:a16="http://schemas.microsoft.com/office/drawing/2014/main" id="{3B00BB7B-6AE4-4F49-B12F-76886666F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11" y="3543300"/>
            <a:ext cx="5285789" cy="288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AB0873A-E66E-4856-91BA-E31C07AF63FE}"/>
              </a:ext>
            </a:extLst>
          </p:cNvPr>
          <p:cNvSpPr txBox="1"/>
          <p:nvPr/>
        </p:nvSpPr>
        <p:spPr>
          <a:xfrm>
            <a:off x="8847624" y="3028890"/>
            <a:ext cx="1087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2F15D7-3D7B-4236-8F28-BE1F397A932A}"/>
              </a:ext>
            </a:extLst>
          </p:cNvPr>
          <p:cNvSpPr txBox="1"/>
          <p:nvPr/>
        </p:nvSpPr>
        <p:spPr>
          <a:xfrm>
            <a:off x="3076576" y="6459451"/>
            <a:ext cx="1170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51F9C4-A33C-472C-9EA6-D9DAF810515A}"/>
              </a:ext>
            </a:extLst>
          </p:cNvPr>
          <p:cNvSpPr txBox="1"/>
          <p:nvPr/>
        </p:nvSpPr>
        <p:spPr>
          <a:xfrm>
            <a:off x="8909353" y="6457890"/>
            <a:ext cx="10259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4058878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B1924-0490-4274-BE58-9BF42759D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Hình 1: ">
            <a:extLst>
              <a:ext uri="{FF2B5EF4-FFF2-40B4-BE49-F238E27FC236}">
                <a16:creationId xmlns:a16="http://schemas.microsoft.com/office/drawing/2014/main" id="{6104837C-5F1C-4DF7-B8C0-062BA51ED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365125"/>
            <a:ext cx="8134349" cy="450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EB034F-EB22-4058-B33F-578E233BFC50}"/>
              </a:ext>
            </a:extLst>
          </p:cNvPr>
          <p:cNvSpPr txBox="1"/>
          <p:nvPr/>
        </p:nvSpPr>
        <p:spPr>
          <a:xfrm>
            <a:off x="2638425" y="5019674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BDDF04-5F43-4D5D-9824-492D72AD92C6}"/>
              </a:ext>
            </a:extLst>
          </p:cNvPr>
          <p:cNvSpPr txBox="1"/>
          <p:nvPr/>
        </p:nvSpPr>
        <p:spPr>
          <a:xfrm>
            <a:off x="3971925" y="5613974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Everet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8848m</a:t>
            </a:r>
          </a:p>
        </p:txBody>
      </p:sp>
    </p:spTree>
    <p:extLst>
      <p:ext uri="{BB962C8B-B14F-4D97-AF65-F5344CB8AC3E}">
        <p14:creationId xmlns:p14="http://schemas.microsoft.com/office/powerpoint/2010/main" val="103260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138F7E-C3DF-4217-92BE-62F066849F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028825" y="266700"/>
            <a:ext cx="8077200" cy="40782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E33A16-CEAE-46EB-A95C-15426BD2735F}"/>
              </a:ext>
            </a:extLst>
          </p:cNvPr>
          <p:cNvSpPr txBox="1"/>
          <p:nvPr/>
        </p:nvSpPr>
        <p:spPr>
          <a:xfrm>
            <a:off x="3276601" y="4479467"/>
            <a:ext cx="6219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36D77C-CAC8-4C0F-94CA-CFEA631666AE}"/>
              </a:ext>
            </a:extLst>
          </p:cNvPr>
          <p:cNvSpPr txBox="1"/>
          <p:nvPr/>
        </p:nvSpPr>
        <p:spPr>
          <a:xfrm>
            <a:off x="3752850" y="5205207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Nin,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6853 km </a:t>
            </a:r>
          </a:p>
        </p:txBody>
      </p:sp>
    </p:spTree>
    <p:extLst>
      <p:ext uri="{BB962C8B-B14F-4D97-AF65-F5344CB8AC3E}">
        <p14:creationId xmlns:p14="http://schemas.microsoft.com/office/powerpoint/2010/main" val="415703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ết quả hình ảnh cho độ sâu của biển">
            <a:extLst>
              <a:ext uri="{FF2B5EF4-FFF2-40B4-BE49-F238E27FC236}">
                <a16:creationId xmlns:a16="http://schemas.microsoft.com/office/drawing/2014/main" id="{F5379FAE-0776-4833-A96B-0BCB9DB81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4" y="365125"/>
            <a:ext cx="6972301" cy="403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1AA89267-06DA-4BB1-88EA-ED8CC1D276B7}"/>
              </a:ext>
            </a:extLst>
          </p:cNvPr>
          <p:cNvSpPr/>
          <p:nvPr/>
        </p:nvSpPr>
        <p:spPr>
          <a:xfrm>
            <a:off x="7038976" y="2468561"/>
            <a:ext cx="314324" cy="319813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28D6D1-F101-489D-B4EA-C8E2BBB2953B}"/>
              </a:ext>
            </a:extLst>
          </p:cNvPr>
          <p:cNvSpPr txBox="1"/>
          <p:nvPr/>
        </p:nvSpPr>
        <p:spPr>
          <a:xfrm>
            <a:off x="2886075" y="4669974"/>
            <a:ext cx="6705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AC30A6-6DFE-4D58-9B7A-95A198775A1C}"/>
              </a:ext>
            </a:extLst>
          </p:cNvPr>
          <p:cNvSpPr txBox="1"/>
          <p:nvPr/>
        </p:nvSpPr>
        <p:spPr>
          <a:xfrm>
            <a:off x="838200" y="5254749"/>
            <a:ext cx="11029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Ma-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-an,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rãnh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giới:11.034m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544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hững bức ảnh của rừng Amazon thổi hồn vào tâm trí bạn">
            <a:extLst>
              <a:ext uri="{FF2B5EF4-FFF2-40B4-BE49-F238E27FC236}">
                <a16:creationId xmlns:a16="http://schemas.microsoft.com/office/drawing/2014/main" id="{172DC06B-7709-4486-B93D-2266C7533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380999"/>
            <a:ext cx="7286625" cy="4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6EAC12-C974-4882-8431-0B2D16290DCB}"/>
              </a:ext>
            </a:extLst>
          </p:cNvPr>
          <p:cNvSpPr txBox="1"/>
          <p:nvPr/>
        </p:nvSpPr>
        <p:spPr>
          <a:xfrm>
            <a:off x="2628901" y="4743390"/>
            <a:ext cx="7191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BB9357-76C4-4629-9229-C122E30FB079}"/>
              </a:ext>
            </a:extLst>
          </p:cNvPr>
          <p:cNvSpPr txBox="1"/>
          <p:nvPr/>
        </p:nvSpPr>
        <p:spPr>
          <a:xfrm>
            <a:off x="3495675" y="5416667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Amadôn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308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6278336" y="129004"/>
            <a:ext cx="5565598" cy="1767348"/>
          </a:xfrm>
          <a:prstGeom prst="cloudCallout">
            <a:avLst>
              <a:gd name="adj1" fmla="val -53223"/>
              <a:gd name="adj2" fmla="val 73002"/>
            </a:avLst>
          </a:prstGeom>
          <a:solidFill>
            <a:schemeClr val="bg2"/>
          </a:solidFill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Theo các em, điều gì khiến bề mặt Trái Đất lồi lõm như vậy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3" name="Picture 4" descr="Hình 1: ">
            <a:extLst>
              <a:ext uri="{FF2B5EF4-FFF2-40B4-BE49-F238E27FC236}">
                <a16:creationId xmlns:a16="http://schemas.microsoft.com/office/drawing/2014/main" id="{00C90991-9721-4199-B392-D5421DBF1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896351"/>
            <a:ext cx="5134856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Bí ẩn bên dưới rãnh Mariana - nơi sâu nhất Trái Đất">
            <a:extLst>
              <a:ext uri="{FF2B5EF4-FFF2-40B4-BE49-F238E27FC236}">
                <a16:creationId xmlns:a16="http://schemas.microsoft.com/office/drawing/2014/main" id="{672E686D-FE17-4118-8A14-C3373CCC6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671" y="1933270"/>
            <a:ext cx="5208814" cy="400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CFF2DF1-D011-4AA7-806B-D3EFF7A37C9D}"/>
              </a:ext>
            </a:extLst>
          </p:cNvPr>
          <p:cNvSpPr txBox="1"/>
          <p:nvPr/>
        </p:nvSpPr>
        <p:spPr>
          <a:xfrm>
            <a:off x="828675" y="6082665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Everet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8848m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5CE01B-8BFF-4C80-A74B-BC0A3D670FEF}"/>
              </a:ext>
            </a:extLst>
          </p:cNvPr>
          <p:cNvSpPr txBox="1"/>
          <p:nvPr/>
        </p:nvSpPr>
        <p:spPr>
          <a:xfrm>
            <a:off x="6524625" y="6082664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Ma-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11034m </a:t>
            </a:r>
          </a:p>
        </p:txBody>
      </p:sp>
    </p:spTree>
    <p:extLst>
      <p:ext uri="{BB962C8B-B14F-4D97-AF65-F5344CB8AC3E}">
        <p14:creationId xmlns:p14="http://schemas.microsoft.com/office/powerpoint/2010/main" val="393449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0"/>
            <a:ext cx="11906249" cy="826772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BFD56A2-DCCE-4734-BCEF-A2361A8D8088}"/>
              </a:ext>
            </a:extLst>
          </p:cNvPr>
          <p:cNvSpPr/>
          <p:nvPr/>
        </p:nvSpPr>
        <p:spPr>
          <a:xfrm>
            <a:off x="830650" y="770164"/>
            <a:ext cx="10530699" cy="1567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3: CẤU TẠO CỦA TRÁI ĐẤT. VỎ TRÁI ĐẤT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11: QUÁ TRÌNH NỘI SINH VÀ QUÁ TRÌNH NGOẠI SINH. HIỆN TƯỢNG TẠO NÚI</a:t>
            </a:r>
          </a:p>
        </p:txBody>
      </p:sp>
    </p:spTree>
    <p:extLst>
      <p:ext uri="{BB962C8B-B14F-4D97-AF65-F5344CB8AC3E}">
        <p14:creationId xmlns:p14="http://schemas.microsoft.com/office/powerpoint/2010/main" val="189597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2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975</TotalTime>
  <Words>1249</Words>
  <Application>Microsoft Office PowerPoint</Application>
  <PresentationFormat>Widescreen</PresentationFormat>
  <Paragraphs>182</Paragraphs>
  <Slides>28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.VnTime</vt:lpstr>
      <vt:lpstr>Arial</vt:lpstr>
      <vt:lpstr>Calibri</vt:lpstr>
      <vt:lpstr>Calibri Light</vt:lpstr>
      <vt:lpstr>Symbol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quả hoạt động nhóm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Nguyễn Thị Thu Vân</cp:lastModifiedBy>
  <cp:revision>70</cp:revision>
  <dcterms:created xsi:type="dcterms:W3CDTF">2021-07-24T01:37:59Z</dcterms:created>
  <dcterms:modified xsi:type="dcterms:W3CDTF">2023-12-07T01:56:03Z</dcterms:modified>
</cp:coreProperties>
</file>