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5" r:id="rId2"/>
    <p:sldId id="314" r:id="rId3"/>
    <p:sldId id="31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6" r:id="rId13"/>
    <p:sldId id="256" r:id="rId14"/>
    <p:sldId id="257" r:id="rId15"/>
    <p:sldId id="258" r:id="rId16"/>
    <p:sldId id="262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60" r:id="rId28"/>
    <p:sldId id="280" r:id="rId29"/>
    <p:sldId id="298" r:id="rId30"/>
    <p:sldId id="281" r:id="rId31"/>
    <p:sldId id="282" r:id="rId32"/>
    <p:sldId id="283" r:id="rId33"/>
    <p:sldId id="284" r:id="rId34"/>
    <p:sldId id="259" r:id="rId35"/>
    <p:sldId id="285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5" r:id="rId44"/>
    <p:sldId id="296" r:id="rId45"/>
    <p:sldId id="297" r:id="rId46"/>
    <p:sldId id="299" r:id="rId47"/>
    <p:sldId id="301" r:id="rId48"/>
    <p:sldId id="300" r:id="rId49"/>
    <p:sldId id="302" r:id="rId50"/>
    <p:sldId id="303" r:id="rId51"/>
    <p:sldId id="304" r:id="rId52"/>
    <p:sldId id="268" r:id="rId53"/>
  </p:sldIdLst>
  <p:sldSz cx="18288000" cy="10287000"/>
  <p:notesSz cx="6858000" cy="9144000"/>
  <p:embeddedFontLst>
    <p:embeddedFont>
      <p:font typeface="Glacial Indifference" panose="020B0604020202020204" charset="0"/>
      <p:regular r:id="rId54"/>
    </p:embeddedFont>
    <p:embeddedFont>
      <p:font typeface="League Spartan" panose="020B0604020202020204" charset="0"/>
      <p:regular r:id="rId55"/>
    </p:embeddedFont>
    <p:embeddedFont>
      <p:font typeface="Patrick Hand" panose="00000500000000000000" pitchFamily="2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B65"/>
    <a:srgbClr val="F0F8FA"/>
    <a:srgbClr val="C73C2E"/>
    <a:srgbClr val="E7F8FF"/>
    <a:srgbClr val="F1F0F0"/>
    <a:srgbClr val="EBC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264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microsoft.com/office/2007/relationships/hdphoto" Target="../media/hdphoto5.wdp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5.pn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5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5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5.pn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3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5.pn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5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5.pn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5.png"/><Relationship Id="rId4" Type="http://schemas.openxmlformats.org/officeDocument/2006/relationships/image" Target="../media/image57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211481" y="-585281"/>
            <a:ext cx="9952929" cy="112767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0BF35-0A3F-71B6-131E-B163B9FFDDDA}"/>
              </a:ext>
            </a:extLst>
          </p:cNvPr>
          <p:cNvSpPr txBox="1"/>
          <p:nvPr/>
        </p:nvSpPr>
        <p:spPr>
          <a:xfrm>
            <a:off x="2378573" y="1460837"/>
            <a:ext cx="135308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ln w="57150">
                  <a:solidFill>
                    <a:schemeClr val="tx1"/>
                  </a:solidFill>
                </a:ln>
                <a:solidFill>
                  <a:srgbClr val="C73C2E"/>
                </a:solidFill>
                <a:latin typeface="Patrick Hand" panose="00000500000000000000" pitchFamily="2" charset="0"/>
              </a:rPr>
              <a:t>GAME: PICTIONARY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666B37CC-6FE6-CA0A-AC2E-D823ACC3B20D}"/>
              </a:ext>
            </a:extLst>
          </p:cNvPr>
          <p:cNvSpPr/>
          <p:nvPr/>
        </p:nvSpPr>
        <p:spPr>
          <a:xfrm>
            <a:off x="15497" y="2171700"/>
            <a:ext cx="18272503" cy="8115300"/>
          </a:xfrm>
          <a:custGeom>
            <a:avLst/>
            <a:gdLst/>
            <a:ahLst/>
            <a:cxnLst/>
            <a:rect l="l" t="t" r="r" b="b"/>
            <a:pathLst>
              <a:path w="16230600" h="7283482">
                <a:moveTo>
                  <a:pt x="0" y="0"/>
                </a:moveTo>
                <a:lnTo>
                  <a:pt x="16230600" y="0"/>
                </a:lnTo>
                <a:lnTo>
                  <a:pt x="16230600" y="7283482"/>
                </a:lnTo>
                <a:lnTo>
                  <a:pt x="0" y="728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B11B4F-6231-0D88-3553-AFEB9EE692E2}"/>
              </a:ext>
            </a:extLst>
          </p:cNvPr>
          <p:cNvSpPr txBox="1"/>
          <p:nvPr/>
        </p:nvSpPr>
        <p:spPr>
          <a:xfrm>
            <a:off x="3881868" y="3822054"/>
            <a:ext cx="10524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Patrick Hand" panose="00000500000000000000" pitchFamily="2" charset="0"/>
              </a:rPr>
              <a:t>Try to guess the name of the cities through emojis/ pictures</a:t>
            </a:r>
          </a:p>
        </p:txBody>
      </p:sp>
    </p:spTree>
    <p:extLst>
      <p:ext uri="{BB962C8B-B14F-4D97-AF65-F5344CB8AC3E}">
        <p14:creationId xmlns:p14="http://schemas.microsoft.com/office/powerpoint/2010/main" val="198871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6413124" y="527572"/>
            <a:ext cx="581281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C00000"/>
                </a:solidFill>
                <a:latin typeface="Patrick Hand" panose="00000500000000000000" pitchFamily="2" charset="0"/>
              </a:rPr>
              <a:t>Moscow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  <p:pic>
        <p:nvPicPr>
          <p:cNvPr id="9218" name="Picture 2" descr="Mouse clipart transparent background 24044175 PNG">
            <a:extLst>
              <a:ext uri="{FF2B5EF4-FFF2-40B4-BE49-F238E27FC236}">
                <a16:creationId xmlns:a16="http://schemas.microsoft.com/office/drawing/2014/main" id="{5B459F68-326A-5E50-B2F3-13FB129C8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94342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artoon Cow Clipart Images - Free Download on Freepik">
            <a:extLst>
              <a:ext uri="{FF2B5EF4-FFF2-40B4-BE49-F238E27FC236}">
                <a16:creationId xmlns:a16="http://schemas.microsoft.com/office/drawing/2014/main" id="{12319F89-E827-05AD-455A-00ED2552B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880" y="4081252"/>
            <a:ext cx="732104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FE5B58-0275-111E-336F-D4C432D775FE}"/>
              </a:ext>
            </a:extLst>
          </p:cNvPr>
          <p:cNvSpPr txBox="1"/>
          <p:nvPr/>
        </p:nvSpPr>
        <p:spPr>
          <a:xfrm>
            <a:off x="8110544" y="5196213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1177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5791200" y="485069"/>
            <a:ext cx="715933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C00000"/>
                </a:solidFill>
                <a:latin typeface="Patrick Hand" panose="00000500000000000000" pitchFamily="2" charset="0"/>
              </a:rPr>
              <a:t>New York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  <p:pic>
        <p:nvPicPr>
          <p:cNvPr id="10242" name="Picture 2" descr="Free New Years Clip Art | Happy new year pictures, Happy new year  fireworks, New year clipart">
            <a:extLst>
              <a:ext uri="{FF2B5EF4-FFF2-40B4-BE49-F238E27FC236}">
                <a16:creationId xmlns:a16="http://schemas.microsoft.com/office/drawing/2014/main" id="{1493F018-53A4-12AE-F292-B177A4A9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24" y="3863275"/>
            <a:ext cx="5205343" cy="520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430+ Clip Art Of Yo Yo Stock Illustrations, Royalty-Free Vector Graphics &amp; Clip  Art - iStock">
            <a:extLst>
              <a:ext uri="{FF2B5EF4-FFF2-40B4-BE49-F238E27FC236}">
                <a16:creationId xmlns:a16="http://schemas.microsoft.com/office/drawing/2014/main" id="{259BA461-09FF-943D-0536-F84B12607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979864"/>
            <a:ext cx="4620820" cy="51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olor Forks Clip Art Free PNG Image｜Illustoon">
            <a:extLst>
              <a:ext uri="{FF2B5EF4-FFF2-40B4-BE49-F238E27FC236}">
                <a16:creationId xmlns:a16="http://schemas.microsoft.com/office/drawing/2014/main" id="{B0BC235C-42C2-DDEA-8E8D-C34F6C86C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8" t="3185" r="19706" b="5891"/>
          <a:stretch/>
        </p:blipFill>
        <p:spPr bwMode="auto">
          <a:xfrm>
            <a:off x="13282357" y="3545207"/>
            <a:ext cx="3557843" cy="568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22E52F-6E2B-15D7-0FD5-6C2CBAE498A7}"/>
              </a:ext>
            </a:extLst>
          </p:cNvPr>
          <p:cNvSpPr txBox="1"/>
          <p:nvPr/>
        </p:nvSpPr>
        <p:spPr>
          <a:xfrm>
            <a:off x="6629400" y="4686300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35FEB7-2BC4-E517-9E0C-55EE459829F4}"/>
              </a:ext>
            </a:extLst>
          </p:cNvPr>
          <p:cNvSpPr txBox="1"/>
          <p:nvPr/>
        </p:nvSpPr>
        <p:spPr>
          <a:xfrm>
            <a:off x="12061748" y="4686300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67760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717" y="6615656"/>
            <a:ext cx="18611433" cy="4255264"/>
            <a:chOff x="0" y="0"/>
            <a:chExt cx="24815244" cy="5673685"/>
          </a:xfrm>
        </p:grpSpPr>
        <p:sp>
          <p:nvSpPr>
            <p:cNvPr id="5" name="Freeform 5"/>
            <p:cNvSpPr/>
            <p:nvPr/>
          </p:nvSpPr>
          <p:spPr>
            <a:xfrm>
              <a:off x="5945964" y="2957458"/>
              <a:ext cx="1499756" cy="2499594"/>
            </a:xfrm>
            <a:custGeom>
              <a:avLst/>
              <a:gdLst/>
              <a:ahLst/>
              <a:cxnLst/>
              <a:rect l="l" t="t" r="r" b="b"/>
              <a:pathLst>
                <a:path w="1499756" h="2499594">
                  <a:moveTo>
                    <a:pt x="0" y="0"/>
                  </a:moveTo>
                  <a:lnTo>
                    <a:pt x="1499756" y="0"/>
                  </a:lnTo>
                  <a:lnTo>
                    <a:pt x="1499756" y="2499594"/>
                  </a:lnTo>
                  <a:lnTo>
                    <a:pt x="0" y="2499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227757" y="3347861"/>
              <a:ext cx="2390541" cy="2138539"/>
            </a:xfrm>
            <a:custGeom>
              <a:avLst/>
              <a:gdLst/>
              <a:ahLst/>
              <a:cxnLst/>
              <a:rect l="l" t="t" r="r" b="b"/>
              <a:pathLst>
                <a:path w="2390541" h="2138539">
                  <a:moveTo>
                    <a:pt x="0" y="0"/>
                  </a:moveTo>
                  <a:lnTo>
                    <a:pt x="2390541" y="0"/>
                  </a:lnTo>
                  <a:lnTo>
                    <a:pt x="2390541" y="2138539"/>
                  </a:lnTo>
                  <a:lnTo>
                    <a:pt x="0" y="2138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178349" y="397254"/>
              <a:ext cx="6889791" cy="5276431"/>
            </a:xfrm>
            <a:custGeom>
              <a:avLst/>
              <a:gdLst/>
              <a:ahLst/>
              <a:cxnLst/>
              <a:rect l="l" t="t" r="r" b="b"/>
              <a:pathLst>
                <a:path w="6889791" h="5276431">
                  <a:moveTo>
                    <a:pt x="0" y="0"/>
                  </a:moveTo>
                  <a:lnTo>
                    <a:pt x="6889791" y="0"/>
                  </a:lnTo>
                  <a:lnTo>
                    <a:pt x="6889791" y="5276431"/>
                  </a:lnTo>
                  <a:lnTo>
                    <a:pt x="0" y="5276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996876" y="397254"/>
              <a:ext cx="6818369" cy="5059798"/>
            </a:xfrm>
            <a:custGeom>
              <a:avLst/>
              <a:gdLst/>
              <a:ahLst/>
              <a:cxnLst/>
              <a:rect l="l" t="t" r="r" b="b"/>
              <a:pathLst>
                <a:path w="6818369" h="5059798">
                  <a:moveTo>
                    <a:pt x="0" y="0"/>
                  </a:moveTo>
                  <a:lnTo>
                    <a:pt x="6818368" y="0"/>
                  </a:lnTo>
                  <a:lnTo>
                    <a:pt x="6818368" y="5059798"/>
                  </a:lnTo>
                  <a:lnTo>
                    <a:pt x="0" y="505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5634084" y="3093468"/>
              <a:ext cx="2612192" cy="2284580"/>
            </a:xfrm>
            <a:custGeom>
              <a:avLst/>
              <a:gdLst/>
              <a:ahLst/>
              <a:cxnLst/>
              <a:rect l="l" t="t" r="r" b="b"/>
              <a:pathLst>
                <a:path w="2612192" h="2284580">
                  <a:moveTo>
                    <a:pt x="0" y="0"/>
                  </a:moveTo>
                  <a:lnTo>
                    <a:pt x="2612192" y="0"/>
                  </a:lnTo>
                  <a:lnTo>
                    <a:pt x="2612192" y="2284580"/>
                  </a:lnTo>
                  <a:lnTo>
                    <a:pt x="0" y="2284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121506" cy="5486400"/>
            </a:xfrm>
            <a:custGeom>
              <a:avLst/>
              <a:gdLst/>
              <a:ahLst/>
              <a:cxnLst/>
              <a:rect l="l" t="t" r="r" b="b"/>
              <a:pathLst>
                <a:path w="6121506" h="5486400">
                  <a:moveTo>
                    <a:pt x="0" y="0"/>
                  </a:moveTo>
                  <a:lnTo>
                    <a:pt x="6121506" y="0"/>
                  </a:lnTo>
                  <a:lnTo>
                    <a:pt x="612150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36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4987D4-A123-DB47-F240-3D783E0C97A2}"/>
              </a:ext>
            </a:extLst>
          </p:cNvPr>
          <p:cNvSpPr/>
          <p:nvPr/>
        </p:nvSpPr>
        <p:spPr>
          <a:xfrm>
            <a:off x="1581274" y="2911686"/>
            <a:ext cx="15125452" cy="183033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</a:rPr>
              <a:t>Do you like living in the city? </a:t>
            </a:r>
            <a:r>
              <a:rPr lang="en-US" sz="7200" dirty="0">
                <a:solidFill>
                  <a:prstClr val="black"/>
                </a:solidFill>
                <a:latin typeface="Patrick Hand" panose="00000500000000000000" pitchFamily="2" charset="0"/>
              </a:rPr>
              <a:t>Why?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trick Hand" panose="000005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BFDB78-4B50-558F-ADD3-40759A5330FC}"/>
              </a:ext>
            </a:extLst>
          </p:cNvPr>
          <p:cNvSpPr/>
          <p:nvPr/>
        </p:nvSpPr>
        <p:spPr>
          <a:xfrm>
            <a:off x="1581274" y="5370933"/>
            <a:ext cx="15125452" cy="1874696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dirty="0">
                <a:solidFill>
                  <a:prstClr val="black"/>
                </a:solidFill>
                <a:latin typeface="Patrick Hand" panose="00000500000000000000" pitchFamily="2" charset="0"/>
              </a:rPr>
              <a:t>What things don’t you like about the city?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trick Hand" panose="00000500000000000000" pitchFamily="2" charset="0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B7297D24-1817-49E9-FFB8-B6029BEA5138}"/>
              </a:ext>
            </a:extLst>
          </p:cNvPr>
          <p:cNvSpPr txBox="1"/>
          <p:nvPr/>
        </p:nvSpPr>
        <p:spPr>
          <a:xfrm>
            <a:off x="1028700" y="571500"/>
            <a:ext cx="16230600" cy="1523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Answer the questions. </a:t>
            </a:r>
          </a:p>
        </p:txBody>
      </p:sp>
    </p:spTree>
    <p:extLst>
      <p:ext uri="{BB962C8B-B14F-4D97-AF65-F5344CB8AC3E}">
        <p14:creationId xmlns:p14="http://schemas.microsoft.com/office/powerpoint/2010/main" val="173503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23433" y="6354904"/>
            <a:ext cx="18611433" cy="4255264"/>
            <a:chOff x="0" y="0"/>
            <a:chExt cx="24815244" cy="5673685"/>
          </a:xfrm>
        </p:grpSpPr>
        <p:sp>
          <p:nvSpPr>
            <p:cNvPr id="4" name="Freeform 4"/>
            <p:cNvSpPr/>
            <p:nvPr/>
          </p:nvSpPr>
          <p:spPr>
            <a:xfrm>
              <a:off x="5945964" y="2957458"/>
              <a:ext cx="1499756" cy="2499594"/>
            </a:xfrm>
            <a:custGeom>
              <a:avLst/>
              <a:gdLst/>
              <a:ahLst/>
              <a:cxnLst/>
              <a:rect l="l" t="t" r="r" b="b"/>
              <a:pathLst>
                <a:path w="1499756" h="2499594">
                  <a:moveTo>
                    <a:pt x="0" y="0"/>
                  </a:moveTo>
                  <a:lnTo>
                    <a:pt x="1499756" y="0"/>
                  </a:lnTo>
                  <a:lnTo>
                    <a:pt x="1499756" y="2499594"/>
                  </a:lnTo>
                  <a:lnTo>
                    <a:pt x="0" y="2499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227757" y="3347861"/>
              <a:ext cx="2390541" cy="2138539"/>
            </a:xfrm>
            <a:custGeom>
              <a:avLst/>
              <a:gdLst/>
              <a:ahLst/>
              <a:cxnLst/>
              <a:rect l="l" t="t" r="r" b="b"/>
              <a:pathLst>
                <a:path w="2390541" h="2138539">
                  <a:moveTo>
                    <a:pt x="0" y="0"/>
                  </a:moveTo>
                  <a:lnTo>
                    <a:pt x="2390541" y="0"/>
                  </a:lnTo>
                  <a:lnTo>
                    <a:pt x="2390541" y="2138539"/>
                  </a:lnTo>
                  <a:lnTo>
                    <a:pt x="0" y="2138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178349" y="397254"/>
              <a:ext cx="6889791" cy="5276431"/>
            </a:xfrm>
            <a:custGeom>
              <a:avLst/>
              <a:gdLst/>
              <a:ahLst/>
              <a:cxnLst/>
              <a:rect l="l" t="t" r="r" b="b"/>
              <a:pathLst>
                <a:path w="6889791" h="5276431">
                  <a:moveTo>
                    <a:pt x="0" y="0"/>
                  </a:moveTo>
                  <a:lnTo>
                    <a:pt x="6889791" y="0"/>
                  </a:lnTo>
                  <a:lnTo>
                    <a:pt x="6889791" y="5276431"/>
                  </a:lnTo>
                  <a:lnTo>
                    <a:pt x="0" y="5276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996876" y="397254"/>
              <a:ext cx="6818369" cy="5059798"/>
            </a:xfrm>
            <a:custGeom>
              <a:avLst/>
              <a:gdLst/>
              <a:ahLst/>
              <a:cxnLst/>
              <a:rect l="l" t="t" r="r" b="b"/>
              <a:pathLst>
                <a:path w="6818369" h="5059798">
                  <a:moveTo>
                    <a:pt x="0" y="0"/>
                  </a:moveTo>
                  <a:lnTo>
                    <a:pt x="6818368" y="0"/>
                  </a:lnTo>
                  <a:lnTo>
                    <a:pt x="6818368" y="5059798"/>
                  </a:lnTo>
                  <a:lnTo>
                    <a:pt x="0" y="505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5634084" y="3093468"/>
              <a:ext cx="2612192" cy="2284580"/>
            </a:xfrm>
            <a:custGeom>
              <a:avLst/>
              <a:gdLst/>
              <a:ahLst/>
              <a:cxnLst/>
              <a:rect l="l" t="t" r="r" b="b"/>
              <a:pathLst>
                <a:path w="2612192" h="2284580">
                  <a:moveTo>
                    <a:pt x="0" y="0"/>
                  </a:moveTo>
                  <a:lnTo>
                    <a:pt x="2612192" y="0"/>
                  </a:lnTo>
                  <a:lnTo>
                    <a:pt x="2612192" y="2284580"/>
                  </a:lnTo>
                  <a:lnTo>
                    <a:pt x="0" y="2284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121506" cy="5486400"/>
            </a:xfrm>
            <a:custGeom>
              <a:avLst/>
              <a:gdLst/>
              <a:ahLst/>
              <a:cxnLst/>
              <a:rect l="l" t="t" r="r" b="b"/>
              <a:pathLst>
                <a:path w="6121506" h="5486400">
                  <a:moveTo>
                    <a:pt x="0" y="0"/>
                  </a:moveTo>
                  <a:lnTo>
                    <a:pt x="6121506" y="0"/>
                  </a:lnTo>
                  <a:lnTo>
                    <a:pt x="612150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2249460"/>
            <a:ext cx="16230600" cy="2460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12"/>
              </a:lnSpc>
            </a:pPr>
            <a:r>
              <a:rPr lang="en-US" sz="11700" b="1" dirty="0">
                <a:solidFill>
                  <a:srgbClr val="272B65"/>
                </a:solidFill>
                <a:latin typeface="League Spartan"/>
              </a:rPr>
              <a:t>UNIT 2: </a:t>
            </a:r>
            <a:r>
              <a:rPr lang="en-US" sz="11700" dirty="0">
                <a:solidFill>
                  <a:srgbClr val="272B65"/>
                </a:solidFill>
                <a:latin typeface="League Spartan"/>
              </a:rPr>
              <a:t>CITY LIFE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72132" y="4911725"/>
            <a:ext cx="1428496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5400" b="1" dirty="0">
                <a:solidFill>
                  <a:srgbClr val="272B65"/>
                </a:solidFill>
                <a:latin typeface="Glacial Indifference"/>
              </a:rPr>
              <a:t>LESSON 1: GETTING STARTED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71500"/>
            <a:ext cx="16230600" cy="1552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dirty="0">
                <a:solidFill>
                  <a:srgbClr val="272B65"/>
                </a:solidFill>
                <a:latin typeface="League Spartan"/>
              </a:rPr>
              <a:t>OBJECTIVES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127364"/>
            <a:ext cx="16230600" cy="730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800" dirty="0">
                <a:solidFill>
                  <a:srgbClr val="272B65"/>
                </a:solidFill>
                <a:latin typeface="Patrick Hand" panose="00000500000000000000" pitchFamily="2" charset="0"/>
              </a:rPr>
              <a:t>By the end of the lesson, you will be able to: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161717" y="6615656"/>
            <a:ext cx="18611433" cy="4255264"/>
            <a:chOff x="0" y="0"/>
            <a:chExt cx="24815244" cy="5673685"/>
          </a:xfrm>
        </p:grpSpPr>
        <p:sp>
          <p:nvSpPr>
            <p:cNvPr id="5" name="Freeform 5"/>
            <p:cNvSpPr/>
            <p:nvPr/>
          </p:nvSpPr>
          <p:spPr>
            <a:xfrm>
              <a:off x="5945964" y="2957458"/>
              <a:ext cx="1499756" cy="2499594"/>
            </a:xfrm>
            <a:custGeom>
              <a:avLst/>
              <a:gdLst/>
              <a:ahLst/>
              <a:cxnLst/>
              <a:rect l="l" t="t" r="r" b="b"/>
              <a:pathLst>
                <a:path w="1499756" h="2499594">
                  <a:moveTo>
                    <a:pt x="0" y="0"/>
                  </a:moveTo>
                  <a:lnTo>
                    <a:pt x="1499756" y="0"/>
                  </a:lnTo>
                  <a:lnTo>
                    <a:pt x="1499756" y="2499594"/>
                  </a:lnTo>
                  <a:lnTo>
                    <a:pt x="0" y="2499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227757" y="3347861"/>
              <a:ext cx="2390541" cy="2138539"/>
            </a:xfrm>
            <a:custGeom>
              <a:avLst/>
              <a:gdLst/>
              <a:ahLst/>
              <a:cxnLst/>
              <a:rect l="l" t="t" r="r" b="b"/>
              <a:pathLst>
                <a:path w="2390541" h="2138539">
                  <a:moveTo>
                    <a:pt x="0" y="0"/>
                  </a:moveTo>
                  <a:lnTo>
                    <a:pt x="2390541" y="0"/>
                  </a:lnTo>
                  <a:lnTo>
                    <a:pt x="2390541" y="2138539"/>
                  </a:lnTo>
                  <a:lnTo>
                    <a:pt x="0" y="2138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178349" y="397254"/>
              <a:ext cx="6889791" cy="5276431"/>
            </a:xfrm>
            <a:custGeom>
              <a:avLst/>
              <a:gdLst/>
              <a:ahLst/>
              <a:cxnLst/>
              <a:rect l="l" t="t" r="r" b="b"/>
              <a:pathLst>
                <a:path w="6889791" h="5276431">
                  <a:moveTo>
                    <a:pt x="0" y="0"/>
                  </a:moveTo>
                  <a:lnTo>
                    <a:pt x="6889791" y="0"/>
                  </a:lnTo>
                  <a:lnTo>
                    <a:pt x="6889791" y="5276431"/>
                  </a:lnTo>
                  <a:lnTo>
                    <a:pt x="0" y="5276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996876" y="397254"/>
              <a:ext cx="6818369" cy="5059798"/>
            </a:xfrm>
            <a:custGeom>
              <a:avLst/>
              <a:gdLst/>
              <a:ahLst/>
              <a:cxnLst/>
              <a:rect l="l" t="t" r="r" b="b"/>
              <a:pathLst>
                <a:path w="6818369" h="5059798">
                  <a:moveTo>
                    <a:pt x="0" y="0"/>
                  </a:moveTo>
                  <a:lnTo>
                    <a:pt x="6818368" y="0"/>
                  </a:lnTo>
                  <a:lnTo>
                    <a:pt x="6818368" y="5059798"/>
                  </a:lnTo>
                  <a:lnTo>
                    <a:pt x="0" y="505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5634084" y="3093468"/>
              <a:ext cx="2612192" cy="2284580"/>
            </a:xfrm>
            <a:custGeom>
              <a:avLst/>
              <a:gdLst/>
              <a:ahLst/>
              <a:cxnLst/>
              <a:rect l="l" t="t" r="r" b="b"/>
              <a:pathLst>
                <a:path w="2612192" h="2284580">
                  <a:moveTo>
                    <a:pt x="0" y="0"/>
                  </a:moveTo>
                  <a:lnTo>
                    <a:pt x="2612192" y="0"/>
                  </a:lnTo>
                  <a:lnTo>
                    <a:pt x="2612192" y="2284580"/>
                  </a:lnTo>
                  <a:lnTo>
                    <a:pt x="0" y="2284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121506" cy="5486400"/>
            </a:xfrm>
            <a:custGeom>
              <a:avLst/>
              <a:gdLst/>
              <a:ahLst/>
              <a:cxnLst/>
              <a:rect l="l" t="t" r="r" b="b"/>
              <a:pathLst>
                <a:path w="6121506" h="5486400">
                  <a:moveTo>
                    <a:pt x="0" y="0"/>
                  </a:moveTo>
                  <a:lnTo>
                    <a:pt x="6121506" y="0"/>
                  </a:lnTo>
                  <a:lnTo>
                    <a:pt x="612150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36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4987D4-A123-DB47-F240-3D783E0C97A2}"/>
              </a:ext>
            </a:extLst>
          </p:cNvPr>
          <p:cNvSpPr/>
          <p:nvPr/>
        </p:nvSpPr>
        <p:spPr>
          <a:xfrm>
            <a:off x="4503549" y="3682782"/>
            <a:ext cx="11422251" cy="157860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gain an overview about the topic: </a:t>
            </a:r>
            <a:r>
              <a:rPr lang="en-US" sz="5400" b="1" dirty="0">
                <a:solidFill>
                  <a:srgbClr val="C00000"/>
                </a:solidFill>
                <a:latin typeface="Patrick Hand" panose="00000500000000000000" pitchFamily="2" charset="0"/>
              </a:rPr>
              <a:t>City life.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91C671-32DE-271D-8A7E-D32BC9662405}"/>
              </a:ext>
            </a:extLst>
          </p:cNvPr>
          <p:cNvSpPr/>
          <p:nvPr/>
        </p:nvSpPr>
        <p:spPr>
          <a:xfrm>
            <a:off x="4503549" y="6112785"/>
            <a:ext cx="11422251" cy="157860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Gain vocabulary to talk about life in the city. </a:t>
            </a:r>
          </a:p>
        </p:txBody>
      </p:sp>
      <p:pic>
        <p:nvPicPr>
          <p:cNvPr id="14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2E6E71A9-0E70-09C2-AA7E-49C7ED54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83" y="3238500"/>
            <a:ext cx="2190766" cy="219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98DC2D30-8FFA-826C-D4E9-F62D212F8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83" y="5724752"/>
            <a:ext cx="2190766" cy="219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211481" y="-585281"/>
            <a:ext cx="9952929" cy="112767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129806" y="5569017"/>
            <a:ext cx="7251553" cy="1436932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11500" b="1" dirty="0">
                <a:solidFill>
                  <a:srgbClr val="272B65"/>
                </a:solidFill>
                <a:latin typeface="Patrick Hand" panose="00000500000000000000" pitchFamily="2" charset="0"/>
              </a:rPr>
              <a:t>NEW WORDS</a:t>
            </a:r>
          </a:p>
        </p:txBody>
      </p:sp>
      <p:sp>
        <p:nvSpPr>
          <p:cNvPr id="8" name="Freeform 8"/>
          <p:cNvSpPr/>
          <p:nvPr/>
        </p:nvSpPr>
        <p:spPr>
          <a:xfrm>
            <a:off x="9374548" y="8365171"/>
            <a:ext cx="7781477" cy="1264490"/>
          </a:xfrm>
          <a:custGeom>
            <a:avLst/>
            <a:gdLst/>
            <a:ahLst/>
            <a:cxnLst/>
            <a:rect l="l" t="t" r="r" b="b"/>
            <a:pathLst>
              <a:path w="7781477" h="1264490">
                <a:moveTo>
                  <a:pt x="0" y="0"/>
                </a:moveTo>
                <a:lnTo>
                  <a:pt x="7781477" y="0"/>
                </a:lnTo>
                <a:lnTo>
                  <a:pt x="7781477" y="1264490"/>
                </a:lnTo>
                <a:lnTo>
                  <a:pt x="0" y="1264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47CB67B-F5F9-6F9D-4F60-1CADC4C5C6C9}"/>
              </a:ext>
            </a:extLst>
          </p:cNvPr>
          <p:cNvSpPr/>
          <p:nvPr/>
        </p:nvSpPr>
        <p:spPr>
          <a:xfrm>
            <a:off x="3764983" y="3467100"/>
            <a:ext cx="1981200" cy="1676400"/>
          </a:xfrm>
          <a:prstGeom prst="roundRect">
            <a:avLst/>
          </a:prstGeom>
          <a:solidFill>
            <a:srgbClr val="272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Patrick Hand" panose="00000500000000000000" pitchFamily="2" charset="0"/>
              </a:rPr>
              <a:t>01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34DFD329-1EF0-2A1E-42A4-CC6BF4487353}"/>
              </a:ext>
            </a:extLst>
          </p:cNvPr>
          <p:cNvSpPr/>
          <p:nvPr/>
        </p:nvSpPr>
        <p:spPr>
          <a:xfrm>
            <a:off x="8709623" y="1562100"/>
            <a:ext cx="9296400" cy="7848600"/>
          </a:xfrm>
          <a:custGeom>
            <a:avLst/>
            <a:gdLst/>
            <a:ahLst/>
            <a:cxnLst/>
            <a:rect l="l" t="t" r="r" b="b"/>
            <a:pathLst>
              <a:path w="8148119" h="6172200">
                <a:moveTo>
                  <a:pt x="0" y="0"/>
                </a:moveTo>
                <a:lnTo>
                  <a:pt x="8148119" y="0"/>
                </a:lnTo>
                <a:lnTo>
                  <a:pt x="8148119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386668" y="2247900"/>
            <a:ext cx="9291732" cy="13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traffic congestion (n)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E8DA1393-0A75-D21F-F99C-5FC0A88718E1}"/>
              </a:ext>
            </a:extLst>
          </p:cNvPr>
          <p:cNvSpPr/>
          <p:nvPr/>
        </p:nvSpPr>
        <p:spPr>
          <a:xfrm>
            <a:off x="930543" y="1459743"/>
            <a:ext cx="7375257" cy="7367513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8942388" y="3848100"/>
            <a:ext cx="81709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/ˈ</a:t>
            </a:r>
            <a:r>
              <a:rPr lang="en-US" sz="6600" dirty="0" err="1"/>
              <a:t>træf.ɪk</a:t>
            </a:r>
            <a:r>
              <a:rPr lang="en-US" sz="6600" dirty="0"/>
              <a:t> </a:t>
            </a:r>
            <a:r>
              <a:rPr lang="en-US" sz="6600" dirty="0" err="1"/>
              <a:t>kənˈdʒes.tʃən</a:t>
            </a:r>
            <a:r>
              <a:rPr lang="en-US" sz="6600" dirty="0"/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88295-4BB5-1691-BA8E-7F3212118C45}"/>
              </a:ext>
            </a:extLst>
          </p:cNvPr>
          <p:cNvSpPr txBox="1"/>
          <p:nvPr/>
        </p:nvSpPr>
        <p:spPr>
          <a:xfrm>
            <a:off x="9713165" y="5295900"/>
            <a:ext cx="662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tắc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nghẽn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giao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thông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,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tắc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đường</a:t>
            </a:r>
            <a:endParaRPr lang="en-US" sz="72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6AD54917-CBEE-CAFE-0114-D78F4408FBF0}"/>
              </a:ext>
            </a:extLst>
          </p:cNvPr>
          <p:cNvSpPr txBox="1"/>
          <p:nvPr/>
        </p:nvSpPr>
        <p:spPr>
          <a:xfrm>
            <a:off x="8386668" y="7760463"/>
            <a:ext cx="9291732" cy="1284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7200" b="1" dirty="0">
                <a:solidFill>
                  <a:srgbClr val="272B65"/>
                </a:solidFill>
                <a:latin typeface="Patrick Hand" panose="00000500000000000000" pitchFamily="2" charset="0"/>
              </a:rPr>
              <a:t>= traffic jam</a:t>
            </a:r>
          </a:p>
        </p:txBody>
      </p:sp>
      <p:pic>
        <p:nvPicPr>
          <p:cNvPr id="17" name="traffic congestion">
            <a:hlinkClick r:id="" action="ppaction://media"/>
            <a:extLst>
              <a:ext uri="{FF2B5EF4-FFF2-40B4-BE49-F238E27FC236}">
                <a16:creationId xmlns:a16="http://schemas.microsoft.com/office/drawing/2014/main" id="{6961BFAC-472B-5BC6-3B92-3F052E9F9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2261293"/>
            <a:ext cx="772365" cy="772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458200" y="2841642"/>
            <a:ext cx="9291732" cy="13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construction site 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9729518" y="4363669"/>
            <a:ext cx="67490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/</a:t>
            </a:r>
            <a:r>
              <a:rPr lang="en-US" sz="6600" dirty="0" err="1"/>
              <a:t>kənˈstrʌk.ʃən</a:t>
            </a:r>
            <a:r>
              <a:rPr lang="en-US" sz="6600" dirty="0"/>
              <a:t> </a:t>
            </a:r>
            <a:r>
              <a:rPr lang="en-US" sz="6600" dirty="0" err="1"/>
              <a:t>saɪt</a:t>
            </a:r>
            <a:r>
              <a:rPr lang="en-US" sz="6600" dirty="0"/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88295-4BB5-1691-BA8E-7F3212118C45}"/>
              </a:ext>
            </a:extLst>
          </p:cNvPr>
          <p:cNvSpPr txBox="1"/>
          <p:nvPr/>
        </p:nvSpPr>
        <p:spPr>
          <a:xfrm>
            <a:off x="9273846" y="6009755"/>
            <a:ext cx="7660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công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trường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xây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dựng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B71EACD4-2F6D-FF20-5AC9-6C382429E278}"/>
              </a:ext>
            </a:extLst>
          </p:cNvPr>
          <p:cNvSpPr/>
          <p:nvPr/>
        </p:nvSpPr>
        <p:spPr>
          <a:xfrm>
            <a:off x="876431" y="1524000"/>
            <a:ext cx="7454567" cy="7239000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0" y="0"/>
                </a:lnTo>
                <a:lnTo>
                  <a:pt x="48480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construction site">
            <a:hlinkClick r:id="" action="ppaction://media"/>
            <a:extLst>
              <a:ext uri="{FF2B5EF4-FFF2-40B4-BE49-F238E27FC236}">
                <a16:creationId xmlns:a16="http://schemas.microsoft.com/office/drawing/2014/main" id="{0F1D3EC3-09E8-19E0-4017-C401F5AE2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284164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8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744200" y="2841642"/>
            <a:ext cx="7005731" cy="13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downtown 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1905449" y="4499089"/>
            <a:ext cx="46883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/ˌ</a:t>
            </a:r>
            <a:r>
              <a:rPr lang="en-US" sz="6600" dirty="0" err="1"/>
              <a:t>daʊnˈtaʊn</a:t>
            </a:r>
            <a:r>
              <a:rPr lang="en-US" sz="6600" dirty="0"/>
              <a:t>/</a:t>
            </a:r>
          </a:p>
        </p:txBody>
      </p:sp>
      <p:pic>
        <p:nvPicPr>
          <p:cNvPr id="1026" name="Picture 2" descr="How to spend a day in Toronto, Canada">
            <a:extLst>
              <a:ext uri="{FF2B5EF4-FFF2-40B4-BE49-F238E27FC236}">
                <a16:creationId xmlns:a16="http://schemas.microsoft.com/office/drawing/2014/main" id="{60B0F9C0-9CBF-6D32-43D6-FBA54803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9982200" cy="663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0744200" y="6009755"/>
            <a:ext cx="7005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khu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trung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tâm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thành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phố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,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thị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trấn</a:t>
            </a:r>
            <a:endParaRPr lang="en-US" sz="72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pic>
        <p:nvPicPr>
          <p:cNvPr id="7" name="downtown">
            <a:hlinkClick r:id="" action="ppaction://media"/>
            <a:extLst>
              <a:ext uri="{FF2B5EF4-FFF2-40B4-BE49-F238E27FC236}">
                <a16:creationId xmlns:a16="http://schemas.microsoft.com/office/drawing/2014/main" id="{04F60497-5EC6-35F0-AE34-0DFCD69B9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92800" y="2977514"/>
            <a:ext cx="1069455" cy="106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3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744200" y="2841642"/>
            <a:ext cx="7005731" cy="13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underground 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1403049" y="4542301"/>
            <a:ext cx="56880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/ˈ</a:t>
            </a:r>
            <a:r>
              <a:rPr lang="en-US" sz="6600" dirty="0" err="1"/>
              <a:t>ʌn.də.ɡraʊnd</a:t>
            </a:r>
            <a:r>
              <a:rPr lang="en-US" sz="6600" dirty="0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0744200" y="6009755"/>
            <a:ext cx="7005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hệ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thống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tàu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điện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ngầm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62817D0A-DAAE-5614-DBFF-C96CE8EDAD55}"/>
              </a:ext>
            </a:extLst>
          </p:cNvPr>
          <p:cNvSpPr/>
          <p:nvPr/>
        </p:nvSpPr>
        <p:spPr>
          <a:xfrm>
            <a:off x="762000" y="1879810"/>
            <a:ext cx="9778845" cy="6527379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8" y="0"/>
                </a:lnTo>
                <a:lnTo>
                  <a:pt x="123289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underground">
            <a:hlinkClick r:id="" action="ppaction://media"/>
            <a:extLst>
              <a:ext uri="{FF2B5EF4-FFF2-40B4-BE49-F238E27FC236}">
                <a16:creationId xmlns:a16="http://schemas.microsoft.com/office/drawing/2014/main" id="{A65256AF-1F4A-B286-DEF1-06B1FAE1F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26200" y="800100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4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185135-9A5F-8F7D-85A8-8F64A097A032}"/>
              </a:ext>
            </a:extLst>
          </p:cNvPr>
          <p:cNvSpPr txBox="1"/>
          <p:nvPr/>
        </p:nvSpPr>
        <p:spPr>
          <a:xfrm>
            <a:off x="8628149" y="5323668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6981388" y="571500"/>
            <a:ext cx="424667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Dubai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02A30B9-9F30-B2F5-5D4F-44F9C179D373}"/>
              </a:ext>
            </a:extLst>
          </p:cNvPr>
          <p:cNvSpPr/>
          <p:nvPr/>
        </p:nvSpPr>
        <p:spPr>
          <a:xfrm>
            <a:off x="824251" y="862687"/>
            <a:ext cx="3561933" cy="1020101"/>
          </a:xfrm>
          <a:prstGeom prst="roundRect">
            <a:avLst/>
          </a:prstGeom>
          <a:solidFill>
            <a:srgbClr val="27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Patrick Hand" panose="00000500000000000000" pitchFamily="2" charset="0"/>
              </a:rPr>
              <a:t>Example </a:t>
            </a:r>
          </a:p>
        </p:txBody>
      </p:sp>
      <p:pic>
        <p:nvPicPr>
          <p:cNvPr id="11266" name="Picture 2" descr="Task Images - Free Download on Freepik">
            <a:extLst>
              <a:ext uri="{FF2B5EF4-FFF2-40B4-BE49-F238E27FC236}">
                <a16:creationId xmlns:a16="http://schemas.microsoft.com/office/drawing/2014/main" id="{6D44356B-9421-6930-8711-C4A1A606C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3"/>
          <a:stretch/>
        </p:blipFill>
        <p:spPr bwMode="auto">
          <a:xfrm>
            <a:off x="1395403" y="3393938"/>
            <a:ext cx="7133248" cy="605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ree Vectors | Boys bye bye 1">
            <a:extLst>
              <a:ext uri="{FF2B5EF4-FFF2-40B4-BE49-F238E27FC236}">
                <a16:creationId xmlns:a16="http://schemas.microsoft.com/office/drawing/2014/main" id="{3C4EA254-A229-081F-0B04-2BF8D628D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73" y="4199284"/>
            <a:ext cx="5622436" cy="453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99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744200" y="2841642"/>
            <a:ext cx="7005731" cy="13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rush hour 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2251166" y="4380465"/>
            <a:ext cx="39917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/ˈ</a:t>
            </a:r>
            <a:r>
              <a:rPr lang="en-US" sz="6600" dirty="0" err="1"/>
              <a:t>rʌʃ</a:t>
            </a:r>
            <a:r>
              <a:rPr lang="en-US" sz="6600" dirty="0"/>
              <a:t> ˌ</a:t>
            </a:r>
            <a:r>
              <a:rPr lang="en-US" sz="6600" dirty="0" err="1"/>
              <a:t>aʊər</a:t>
            </a:r>
            <a:r>
              <a:rPr lang="en-US" sz="6600" dirty="0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0744200" y="6009755"/>
            <a:ext cx="700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giờ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tan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tầm</a:t>
            </a:r>
            <a:endParaRPr lang="en-US" sz="72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3A190DA7-D63A-4E0A-AF2C-FF44020A40DB}"/>
              </a:ext>
            </a:extLst>
          </p:cNvPr>
          <p:cNvSpPr/>
          <p:nvPr/>
        </p:nvSpPr>
        <p:spPr>
          <a:xfrm>
            <a:off x="1161145" y="1508471"/>
            <a:ext cx="8959980" cy="7270058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4" y="0"/>
                </a:lnTo>
                <a:lnTo>
                  <a:pt x="52501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rush hour">
            <a:hlinkClick r:id="" action="ppaction://media"/>
            <a:extLst>
              <a:ext uri="{FF2B5EF4-FFF2-40B4-BE49-F238E27FC236}">
                <a16:creationId xmlns:a16="http://schemas.microsoft.com/office/drawing/2014/main" id="{30DA71D6-D13B-9E9C-2958-2A302ED71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67400" y="2095500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027258" y="2873793"/>
            <a:ext cx="6722673" cy="13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congested (adj)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1889503" y="4411463"/>
            <a:ext cx="51037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/</a:t>
            </a:r>
            <a:r>
              <a:rPr lang="en-US" sz="6600" dirty="0" err="1"/>
              <a:t>kənˈdʒes.tɪd</a:t>
            </a:r>
            <a:r>
              <a:rPr lang="en-US" sz="6600" dirty="0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1027258" y="5911856"/>
            <a:ext cx="67226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tắc</a:t>
            </a:r>
            <a:r>
              <a:rPr lang="en-US" sz="66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6600" dirty="0" err="1">
                <a:solidFill>
                  <a:srgbClr val="C73C2E"/>
                </a:solidFill>
                <a:latin typeface="Patrick Hand" panose="00000500000000000000" pitchFamily="2" charset="0"/>
              </a:rPr>
              <a:t>nghẽn</a:t>
            </a:r>
            <a:r>
              <a:rPr lang="en-US" sz="6600" dirty="0">
                <a:solidFill>
                  <a:srgbClr val="C73C2E"/>
                </a:solidFill>
                <a:latin typeface="Patrick Hand" panose="00000500000000000000" pitchFamily="2" charset="0"/>
              </a:rPr>
              <a:t>, </a:t>
            </a:r>
            <a:r>
              <a:rPr lang="en-US" sz="6600" dirty="0" err="1">
                <a:solidFill>
                  <a:srgbClr val="C73C2E"/>
                </a:solidFill>
                <a:latin typeface="Patrick Hand" panose="00000500000000000000" pitchFamily="2" charset="0"/>
              </a:rPr>
              <a:t>đông</a:t>
            </a:r>
            <a:r>
              <a:rPr lang="en-US" sz="66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6600" dirty="0" err="1">
                <a:solidFill>
                  <a:srgbClr val="C73C2E"/>
                </a:solidFill>
                <a:latin typeface="Patrick Hand" panose="00000500000000000000" pitchFamily="2" charset="0"/>
              </a:rPr>
              <a:t>đúc</a:t>
            </a:r>
            <a:endParaRPr lang="en-US" sz="66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75BB2985-8DDC-A1FA-230B-CD67A2A0B2D1}"/>
              </a:ext>
            </a:extLst>
          </p:cNvPr>
          <p:cNvSpPr/>
          <p:nvPr/>
        </p:nvSpPr>
        <p:spPr>
          <a:xfrm>
            <a:off x="762000" y="1535943"/>
            <a:ext cx="10265258" cy="7215113"/>
          </a:xfrm>
          <a:custGeom>
            <a:avLst/>
            <a:gdLst/>
            <a:ahLst/>
            <a:cxnLst/>
            <a:rect l="l" t="t" r="r" b="b"/>
            <a:pathLst>
              <a:path w="11798710" h="8229600">
                <a:moveTo>
                  <a:pt x="0" y="0"/>
                </a:moveTo>
                <a:lnTo>
                  <a:pt x="11798710" y="0"/>
                </a:lnTo>
                <a:lnTo>
                  <a:pt x="117987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0FC997CD-DE80-F1AF-BAB3-6BA7F5529103}"/>
              </a:ext>
            </a:extLst>
          </p:cNvPr>
          <p:cNvSpPr txBox="1"/>
          <p:nvPr/>
        </p:nvSpPr>
        <p:spPr>
          <a:xfrm>
            <a:off x="11027257" y="7353832"/>
            <a:ext cx="6722673" cy="1284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6600" b="1" dirty="0">
                <a:solidFill>
                  <a:srgbClr val="272B65"/>
                </a:solidFill>
                <a:latin typeface="Patrick Hand" panose="00000500000000000000" pitchFamily="2" charset="0"/>
              </a:rPr>
              <a:t>= crowded / packed </a:t>
            </a:r>
          </a:p>
        </p:txBody>
      </p:sp>
      <p:pic>
        <p:nvPicPr>
          <p:cNvPr id="8" name="congested">
            <a:hlinkClick r:id="" action="ppaction://media"/>
            <a:extLst>
              <a:ext uri="{FF2B5EF4-FFF2-40B4-BE49-F238E27FC236}">
                <a16:creationId xmlns:a16="http://schemas.microsoft.com/office/drawing/2014/main" id="{86F9E0B1-2CE9-1ED3-1B98-670F8DD62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16600" y="27315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5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677650" y="2873793"/>
            <a:ext cx="6072281" cy="13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dusty (adj)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3247683" y="4483052"/>
            <a:ext cx="29322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/ˈ</a:t>
            </a:r>
            <a:r>
              <a:rPr lang="en-US" sz="6600" dirty="0" err="1"/>
              <a:t>dʌs·ti</a:t>
            </a:r>
            <a:r>
              <a:rPr lang="en-US" sz="6600" dirty="0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1695731" y="5898357"/>
            <a:ext cx="6072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bụi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bặm</a:t>
            </a:r>
            <a:endParaRPr lang="en-US" sz="72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pic>
        <p:nvPicPr>
          <p:cNvPr id="9" name="dusty">
            <a:hlinkClick r:id="" action="ppaction://media"/>
            <a:extLst>
              <a:ext uri="{FF2B5EF4-FFF2-40B4-BE49-F238E27FC236}">
                <a16:creationId xmlns:a16="http://schemas.microsoft.com/office/drawing/2014/main" id="{8E52C3D5-CBD1-B5C5-1C82-5727F952C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92800" y="3752875"/>
            <a:ext cx="650748" cy="6507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280D1-9ECD-7F7B-B653-119691084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283" y="1380029"/>
            <a:ext cx="10066013" cy="752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0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342842" y="2873793"/>
            <a:ext cx="6072281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9600" b="1" dirty="0">
                <a:solidFill>
                  <a:srgbClr val="272B65"/>
                </a:solidFill>
                <a:latin typeface="Patrick Hand" panose="00000500000000000000" pitchFamily="2" charset="0"/>
              </a:rPr>
              <a:t>itchy (adj)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2263131" y="4628971"/>
            <a:ext cx="24160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/ˈ</a:t>
            </a:r>
            <a:r>
              <a:rPr lang="en-US" sz="7200" dirty="0" err="1"/>
              <a:t>ɪtʃ.i</a:t>
            </a:r>
            <a:r>
              <a:rPr lang="en-US" sz="7200" dirty="0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0342843" y="6134100"/>
            <a:ext cx="6090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C73C2E"/>
                </a:solidFill>
                <a:latin typeface="Patrick Hand" panose="00000500000000000000" pitchFamily="2" charset="0"/>
              </a:rPr>
              <a:t>ngứa</a:t>
            </a:r>
            <a:r>
              <a:rPr lang="en-US" sz="8000" dirty="0">
                <a:solidFill>
                  <a:srgbClr val="C73C2E"/>
                </a:solidFill>
                <a:latin typeface="Patrick Hand" panose="00000500000000000000" pitchFamily="2" charset="0"/>
              </a:rPr>
              <a:t>, </a:t>
            </a:r>
            <a:r>
              <a:rPr lang="en-US" sz="8000" dirty="0" err="1">
                <a:solidFill>
                  <a:srgbClr val="C73C2E"/>
                </a:solidFill>
                <a:latin typeface="Patrick Hand" panose="00000500000000000000" pitchFamily="2" charset="0"/>
              </a:rPr>
              <a:t>gây</a:t>
            </a:r>
            <a:r>
              <a:rPr lang="en-US" sz="80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8000" dirty="0" err="1">
                <a:solidFill>
                  <a:srgbClr val="C73C2E"/>
                </a:solidFill>
                <a:latin typeface="Patrick Hand" panose="00000500000000000000" pitchFamily="2" charset="0"/>
              </a:rPr>
              <a:t>ngứa</a:t>
            </a:r>
            <a:r>
              <a:rPr lang="en-US" sz="80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</a:p>
        </p:txBody>
      </p:sp>
      <p:pic>
        <p:nvPicPr>
          <p:cNvPr id="2050" name="Picture 2" descr="Free Vectors | Illustration of an itchy male arm">
            <a:extLst>
              <a:ext uri="{FF2B5EF4-FFF2-40B4-BE49-F238E27FC236}">
                <a16:creationId xmlns:a16="http://schemas.microsoft.com/office/drawing/2014/main" id="{D800AD34-AC29-6F6D-6985-43AFE710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43100"/>
            <a:ext cx="5050500" cy="608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tchy">
            <a:hlinkClick r:id="" action="ppaction://media"/>
            <a:extLst>
              <a:ext uri="{FF2B5EF4-FFF2-40B4-BE49-F238E27FC236}">
                <a16:creationId xmlns:a16="http://schemas.microsoft.com/office/drawing/2014/main" id="{50B8063F-967F-5913-C514-9EF6FA886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45750" y="2891229"/>
            <a:ext cx="717729" cy="7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9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834781" y="2705100"/>
            <a:ext cx="6915150" cy="13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8800" b="1" dirty="0">
                <a:solidFill>
                  <a:srgbClr val="272B65"/>
                </a:solidFill>
                <a:latin typeface="Patrick Hand" panose="00000500000000000000" pitchFamily="2" charset="0"/>
              </a:rPr>
              <a:t>unreliable (adj)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1559074" y="4306406"/>
            <a:ext cx="54665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/ˌ</a:t>
            </a:r>
            <a:r>
              <a:rPr lang="en-US" sz="6600" dirty="0" err="1"/>
              <a:t>ʌn.rɪˈlaɪə.bəl</a:t>
            </a:r>
            <a:r>
              <a:rPr lang="en-US" sz="6600" dirty="0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1256213" y="5869875"/>
            <a:ext cx="6072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không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đáng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tin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B1F5B3-6679-5526-9247-D0B4C0C63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769" y="1866900"/>
            <a:ext cx="9084012" cy="69342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D48BC1DD-FCB6-9D8F-F09D-7CBA0F42E196}"/>
              </a:ext>
            </a:extLst>
          </p:cNvPr>
          <p:cNvSpPr txBox="1"/>
          <p:nvPr/>
        </p:nvSpPr>
        <p:spPr>
          <a:xfrm>
            <a:off x="10931019" y="7516646"/>
            <a:ext cx="6722673" cy="1284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7200" b="1" dirty="0">
                <a:solidFill>
                  <a:srgbClr val="272B65"/>
                </a:solidFill>
                <a:latin typeface="Patrick Hand" panose="00000500000000000000" pitchFamily="2" charset="0"/>
              </a:rPr>
              <a:t>&gt;&lt; reliable </a:t>
            </a:r>
          </a:p>
        </p:txBody>
      </p:sp>
      <p:pic>
        <p:nvPicPr>
          <p:cNvPr id="13" name="unreliable">
            <a:hlinkClick r:id="" action="ppaction://media"/>
            <a:extLst>
              <a:ext uri="{FF2B5EF4-FFF2-40B4-BE49-F238E27FC236}">
                <a16:creationId xmlns:a16="http://schemas.microsoft.com/office/drawing/2014/main" id="{E0A23D4C-2E90-30F1-AAA1-105AEF185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56231" y="2562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301078" y="2171700"/>
            <a:ext cx="6448853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9600" b="1" dirty="0">
                <a:solidFill>
                  <a:srgbClr val="272B65"/>
                </a:solidFill>
                <a:latin typeface="Patrick Hand" panose="00000500000000000000" pitchFamily="2" charset="0"/>
              </a:rPr>
              <a:t>grand (adj)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1301078" y="3805096"/>
            <a:ext cx="64488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/</a:t>
            </a:r>
            <a:r>
              <a:rPr lang="en-US" sz="6600" dirty="0" err="1"/>
              <a:t>ɡrænd</a:t>
            </a:r>
            <a:r>
              <a:rPr lang="en-US" sz="6600" dirty="0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1301077" y="5368565"/>
            <a:ext cx="6448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ấn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tượng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,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hoành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tráng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,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quan</a:t>
            </a:r>
            <a:r>
              <a:rPr lang="en-US" sz="72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72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trọng</a:t>
            </a:r>
            <a:endParaRPr lang="en-US" sz="72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D48BC1DD-FCB6-9D8F-F09D-7CBA0F42E196}"/>
              </a:ext>
            </a:extLst>
          </p:cNvPr>
          <p:cNvSpPr txBox="1"/>
          <p:nvPr/>
        </p:nvSpPr>
        <p:spPr>
          <a:xfrm>
            <a:off x="773533" y="7894566"/>
            <a:ext cx="10482679" cy="1263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6000" b="1" dirty="0">
                <a:solidFill>
                  <a:srgbClr val="272B65"/>
                </a:solidFill>
                <a:latin typeface="Patrick Hand" panose="00000500000000000000" pitchFamily="2" charset="0"/>
              </a:rPr>
              <a:t>impressive and large or important</a:t>
            </a:r>
          </a:p>
        </p:txBody>
      </p:sp>
      <p:pic>
        <p:nvPicPr>
          <p:cNvPr id="5122" name="Picture 2" descr="Ra mắt Mega Grand World - tổ hợp mua sắm, giải trí đa trải nghiệm">
            <a:extLst>
              <a:ext uri="{FF2B5EF4-FFF2-40B4-BE49-F238E27FC236}">
                <a16:creationId xmlns:a16="http://schemas.microsoft.com/office/drawing/2014/main" id="{8C4BF7F3-379F-6972-7BDE-A8FC3D232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99" y="979680"/>
            <a:ext cx="10482679" cy="68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nd">
            <a:hlinkClick r:id="" action="ppaction://media"/>
            <a:extLst>
              <a:ext uri="{FF2B5EF4-FFF2-40B4-BE49-F238E27FC236}">
                <a16:creationId xmlns:a16="http://schemas.microsoft.com/office/drawing/2014/main" id="{7DE39AC3-EC62-DCE5-EF27-A7656E143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92800" y="2413285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7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046615" y="2171700"/>
            <a:ext cx="6448853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9600" b="1" dirty="0">
                <a:solidFill>
                  <a:srgbClr val="272B65"/>
                </a:solidFill>
                <a:latin typeface="Patrick Hand" panose="00000500000000000000" pitchFamily="2" charset="0"/>
              </a:rPr>
              <a:t>pricey (adj)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6763B-055D-04B9-DA99-2E7EF413C67A}"/>
              </a:ext>
            </a:extLst>
          </p:cNvPr>
          <p:cNvSpPr txBox="1"/>
          <p:nvPr/>
        </p:nvSpPr>
        <p:spPr>
          <a:xfrm>
            <a:off x="10046615" y="3805096"/>
            <a:ext cx="64488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/ˈpraɪ.si/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01B8B-8E19-AE3F-6151-F015C114AAC0}"/>
              </a:ext>
            </a:extLst>
          </p:cNvPr>
          <p:cNvSpPr txBox="1"/>
          <p:nvPr/>
        </p:nvSpPr>
        <p:spPr>
          <a:xfrm>
            <a:off x="10046614" y="5368565"/>
            <a:ext cx="6448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C73C2E"/>
                </a:solidFill>
                <a:latin typeface="Patrick Hand" panose="00000500000000000000" pitchFamily="2" charset="0"/>
              </a:rPr>
              <a:t>đắt</a:t>
            </a:r>
            <a:r>
              <a:rPr lang="en-US" sz="80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8000" dirty="0" err="1">
                <a:solidFill>
                  <a:srgbClr val="C73C2E"/>
                </a:solidFill>
                <a:latin typeface="Patrick Hand" panose="00000500000000000000" pitchFamily="2" charset="0"/>
              </a:rPr>
              <a:t>đỏ</a:t>
            </a:r>
            <a:endParaRPr lang="en-US" sz="80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5E874AC0-C1A5-F5C8-6472-168692C6977C}"/>
              </a:ext>
            </a:extLst>
          </p:cNvPr>
          <p:cNvSpPr txBox="1"/>
          <p:nvPr/>
        </p:nvSpPr>
        <p:spPr>
          <a:xfrm>
            <a:off x="9772794" y="7353832"/>
            <a:ext cx="6722673" cy="1284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7200" b="1" dirty="0">
                <a:solidFill>
                  <a:srgbClr val="272B65"/>
                </a:solidFill>
                <a:latin typeface="Patrick Hand" panose="00000500000000000000" pitchFamily="2" charset="0"/>
              </a:rPr>
              <a:t>= expensive</a:t>
            </a:r>
          </a:p>
        </p:txBody>
      </p:sp>
      <p:pic>
        <p:nvPicPr>
          <p:cNvPr id="6146" name="Picture 2" descr="expensive clip art - Clip Art Library">
            <a:extLst>
              <a:ext uri="{FF2B5EF4-FFF2-40B4-BE49-F238E27FC236}">
                <a16:creationId xmlns:a16="http://schemas.microsoft.com/office/drawing/2014/main" id="{E4086840-4A75-EB03-5795-145C52FAE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94" y="1974082"/>
            <a:ext cx="6587313" cy="678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ricey">
            <a:hlinkClick r:id="" action="ppaction://media"/>
            <a:extLst>
              <a:ext uri="{FF2B5EF4-FFF2-40B4-BE49-F238E27FC236}">
                <a16:creationId xmlns:a16="http://schemas.microsoft.com/office/drawing/2014/main" id="{1B9773FE-ADE7-8C8C-9A9D-785BCF4CF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90553" y="2489485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6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4" grpId="0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77536B-62FB-9936-C8D8-A3EBF76C3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702897"/>
              </p:ext>
            </p:extLst>
          </p:nvPr>
        </p:nvGraphicFramePr>
        <p:xfrm>
          <a:off x="1062034" y="1590139"/>
          <a:ext cx="16163928" cy="7865245"/>
        </p:xfrm>
        <a:graphic>
          <a:graphicData uri="http://schemas.openxmlformats.org/drawingml/2006/table">
            <a:tbl>
              <a:tblPr firstRow="1" bandRow="1"/>
              <a:tblGrid>
                <a:gridCol w="5456351">
                  <a:extLst>
                    <a:ext uri="{9D8B030D-6E8A-4147-A177-3AD203B41FA5}">
                      <a16:colId xmlns:a16="http://schemas.microsoft.com/office/drawing/2014/main" val="1177068263"/>
                    </a:ext>
                  </a:extLst>
                </a:gridCol>
                <a:gridCol w="4683015">
                  <a:extLst>
                    <a:ext uri="{9D8B030D-6E8A-4147-A177-3AD203B41FA5}">
                      <a16:colId xmlns:a16="http://schemas.microsoft.com/office/drawing/2014/main" val="3864588431"/>
                    </a:ext>
                  </a:extLst>
                </a:gridCol>
                <a:gridCol w="6024562">
                  <a:extLst>
                    <a:ext uri="{9D8B030D-6E8A-4147-A177-3AD203B41FA5}">
                      <a16:colId xmlns:a16="http://schemas.microsoft.com/office/drawing/2014/main" val="3966440524"/>
                    </a:ext>
                  </a:extLst>
                </a:gridCol>
              </a:tblGrid>
              <a:tr h="1148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Words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Pronunciation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Meanings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907430"/>
                  </a:ext>
                </a:extLst>
              </a:tr>
              <a:tr h="1157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traffic congestion (n)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/>
                        <a:t>/ˈ</a:t>
                      </a:r>
                      <a:r>
                        <a:rPr lang="en-US" sz="4000" dirty="0" err="1"/>
                        <a:t>træf.ɪk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kənˈdʒes.tʃən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tắc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nghẽn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giao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thông</a:t>
                      </a:r>
                      <a:endParaRPr lang="en-US" sz="4800" dirty="0"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92060"/>
                  </a:ext>
                </a:extLst>
              </a:tr>
              <a:tr h="1157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construction site (n)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/>
                        <a:t>/</a:t>
                      </a:r>
                      <a:r>
                        <a:rPr lang="en-US" sz="4000" dirty="0" err="1"/>
                        <a:t>kənˈstrʌk.ʃən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saɪt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công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trường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xây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dựng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83603"/>
                  </a:ext>
                </a:extLst>
              </a:tr>
              <a:tr h="1157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downtown (n)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4000" dirty="0"/>
                        <a:t>/ˌ</a:t>
                      </a:r>
                      <a:r>
                        <a:rPr lang="en-US" sz="4000" dirty="0" err="1"/>
                        <a:t>daʊnˈtaʊn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khu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trung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tâm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thành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phố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thị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trấn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694260"/>
                  </a:ext>
                </a:extLst>
              </a:tr>
              <a:tr h="1536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underground (n)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4000" dirty="0"/>
                        <a:t>/ˈ</a:t>
                      </a:r>
                      <a:r>
                        <a:rPr lang="en-US" sz="4000" dirty="0" err="1"/>
                        <a:t>ʌn.də.ɡraʊnd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hệ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thống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tàu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điện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ngầm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01394"/>
                  </a:ext>
                </a:extLst>
              </a:tr>
              <a:tr h="1157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rush hour (n)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/>
                        <a:t>/ˈ</a:t>
                      </a:r>
                      <a:r>
                        <a:rPr lang="en-US" sz="4000" dirty="0" err="1"/>
                        <a:t>rʌʃ</a:t>
                      </a:r>
                      <a:r>
                        <a:rPr lang="en-US" sz="4000" dirty="0"/>
                        <a:t> ˌ</a:t>
                      </a:r>
                      <a:r>
                        <a:rPr lang="en-US" sz="4000" dirty="0" err="1"/>
                        <a:t>aʊər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giờ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tan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tầm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93084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3339438-41EF-52D8-8E0A-1CCE417A7530}"/>
              </a:ext>
            </a:extLst>
          </p:cNvPr>
          <p:cNvSpPr txBox="1"/>
          <p:nvPr/>
        </p:nvSpPr>
        <p:spPr>
          <a:xfrm>
            <a:off x="6681625" y="266700"/>
            <a:ext cx="49247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Patrick Hand" panose="00000500000000000000" pitchFamily="2" charset="0"/>
              </a:rPr>
              <a:t>NEW WORDS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77536B-62FB-9936-C8D8-A3EBF76C3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554249"/>
              </p:ext>
            </p:extLst>
          </p:nvPr>
        </p:nvGraphicFramePr>
        <p:xfrm>
          <a:off x="1304925" y="1552956"/>
          <a:ext cx="15678150" cy="8049161"/>
        </p:xfrm>
        <a:graphic>
          <a:graphicData uri="http://schemas.openxmlformats.org/drawingml/2006/table">
            <a:tbl>
              <a:tblPr firstRow="1" bandRow="1"/>
              <a:tblGrid>
                <a:gridCol w="4385740">
                  <a:extLst>
                    <a:ext uri="{9D8B030D-6E8A-4147-A177-3AD203B41FA5}">
                      <a16:colId xmlns:a16="http://schemas.microsoft.com/office/drawing/2014/main" val="1177068263"/>
                    </a:ext>
                  </a:extLst>
                </a:gridCol>
                <a:gridCol w="4901135">
                  <a:extLst>
                    <a:ext uri="{9D8B030D-6E8A-4147-A177-3AD203B41FA5}">
                      <a16:colId xmlns:a16="http://schemas.microsoft.com/office/drawing/2014/main" val="3864588431"/>
                    </a:ext>
                  </a:extLst>
                </a:gridCol>
                <a:gridCol w="6391275">
                  <a:extLst>
                    <a:ext uri="{9D8B030D-6E8A-4147-A177-3AD203B41FA5}">
                      <a16:colId xmlns:a16="http://schemas.microsoft.com/office/drawing/2014/main" val="3966440524"/>
                    </a:ext>
                  </a:extLst>
                </a:gridCol>
              </a:tblGrid>
              <a:tr h="9222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Words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Pronunciation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Meanings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907430"/>
                  </a:ext>
                </a:extLst>
              </a:tr>
              <a:tr h="1110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congested (adj)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/>
                        <a:t>/</a:t>
                      </a:r>
                      <a:r>
                        <a:rPr lang="en-US" sz="4000" dirty="0" err="1"/>
                        <a:t>kənˈdʒes.tɪd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tắc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nghẽn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đông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đúc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92060"/>
                  </a:ext>
                </a:extLst>
              </a:tr>
              <a:tr h="9167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dusty (adj)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/>
                        <a:t>/ˈ</a:t>
                      </a:r>
                      <a:r>
                        <a:rPr lang="en-US" sz="4000" dirty="0" err="1"/>
                        <a:t>dʌs·ti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bụi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bặm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783603"/>
                  </a:ext>
                </a:extLst>
              </a:tr>
              <a:tr h="1397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itchy (adj)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4000" dirty="0"/>
                        <a:t>/ˈ</a:t>
                      </a:r>
                      <a:r>
                        <a:rPr lang="en-US" sz="4000" dirty="0" err="1"/>
                        <a:t>ɪtʃ.i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ngứa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gây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ngứa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694260"/>
                  </a:ext>
                </a:extLst>
              </a:tr>
              <a:tr h="12171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unreliable (adj)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4000" dirty="0"/>
                        <a:t>/ˌ</a:t>
                      </a:r>
                      <a:r>
                        <a:rPr lang="en-US" sz="4000" dirty="0" err="1"/>
                        <a:t>ʌn.rɪˈlaɪə.bəl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không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đáng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tin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01394"/>
                  </a:ext>
                </a:extLst>
              </a:tr>
              <a:tr h="1567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grand (adj)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/>
                        <a:t>/</a:t>
                      </a:r>
                      <a:r>
                        <a:rPr lang="en-US" sz="4000" dirty="0" err="1"/>
                        <a:t>ɡrænd</a:t>
                      </a:r>
                      <a:r>
                        <a:rPr lang="en-US" sz="4000" dirty="0"/>
                        <a:t>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ấn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tượng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hoành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tráng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quan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trọng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930847"/>
                  </a:ext>
                </a:extLst>
              </a:tr>
              <a:tr h="916703">
                <a:tc>
                  <a:txBody>
                    <a:bodyPr/>
                    <a:lstStyle/>
                    <a:p>
                      <a:pPr algn="l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Patrick Hand" panose="00000500000000000000" pitchFamily="2" charset="0"/>
                        </a:rPr>
                        <a:t>pricey (adj)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/ˈpraɪ.si/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đắt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4800" dirty="0" err="1">
                          <a:latin typeface="Patrick Hand" panose="00000500000000000000" pitchFamily="2" charset="0"/>
                        </a:rPr>
                        <a:t>đỏ</a:t>
                      </a:r>
                      <a:r>
                        <a:rPr lang="en-US" sz="4800" dirty="0">
                          <a:latin typeface="Patrick Hand" panose="00000500000000000000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98204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3339438-41EF-52D8-8E0A-1CCE417A7530}"/>
              </a:ext>
            </a:extLst>
          </p:cNvPr>
          <p:cNvSpPr txBox="1"/>
          <p:nvPr/>
        </p:nvSpPr>
        <p:spPr>
          <a:xfrm>
            <a:off x="6681625" y="266700"/>
            <a:ext cx="49247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Patrick Hand" panose="00000500000000000000" pitchFamily="2" charset="0"/>
              </a:rPr>
              <a:t>NEW WORDS </a:t>
            </a:r>
          </a:p>
        </p:txBody>
      </p:sp>
    </p:spTree>
    <p:extLst>
      <p:ext uri="{BB962C8B-B14F-4D97-AF65-F5344CB8AC3E}">
        <p14:creationId xmlns:p14="http://schemas.microsoft.com/office/powerpoint/2010/main" val="2629956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211481" y="-585281"/>
            <a:ext cx="9952929" cy="112767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511683" y="5569017"/>
            <a:ext cx="7251553" cy="1436932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272B65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PRACTICE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47CB67B-F5F9-6F9D-4F60-1CADC4C5C6C9}"/>
              </a:ext>
            </a:extLst>
          </p:cNvPr>
          <p:cNvSpPr/>
          <p:nvPr/>
        </p:nvSpPr>
        <p:spPr>
          <a:xfrm>
            <a:off x="12146860" y="3467100"/>
            <a:ext cx="1981200" cy="1676400"/>
          </a:xfrm>
          <a:prstGeom prst="roundRect">
            <a:avLst/>
          </a:prstGeom>
          <a:solidFill>
            <a:srgbClr val="272B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02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C815ECB1-29CC-7DF5-0079-9530641C2FE1}"/>
              </a:ext>
            </a:extLst>
          </p:cNvPr>
          <p:cNvSpPr/>
          <p:nvPr/>
        </p:nvSpPr>
        <p:spPr>
          <a:xfrm>
            <a:off x="969048" y="571500"/>
            <a:ext cx="7772400" cy="8972468"/>
          </a:xfrm>
          <a:custGeom>
            <a:avLst/>
            <a:gdLst/>
            <a:ahLst/>
            <a:cxnLst/>
            <a:rect l="l" t="t" r="r" b="b"/>
            <a:pathLst>
              <a:path w="3564445" h="4114800">
                <a:moveTo>
                  <a:pt x="0" y="0"/>
                </a:moveTo>
                <a:lnTo>
                  <a:pt x="3564446" y="0"/>
                </a:lnTo>
                <a:lnTo>
                  <a:pt x="3564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554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211481" y="-585281"/>
            <a:ext cx="9952929" cy="112767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0BF35-0A3F-71B6-131E-B163B9FFDDDA}"/>
              </a:ext>
            </a:extLst>
          </p:cNvPr>
          <p:cNvSpPr txBox="1"/>
          <p:nvPr/>
        </p:nvSpPr>
        <p:spPr>
          <a:xfrm>
            <a:off x="2378573" y="1460837"/>
            <a:ext cx="1353085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C73C2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READY? </a:t>
            </a:r>
            <a:r>
              <a:rPr lang="en-US" sz="19900" b="1" dirty="0">
                <a:ln w="57150">
                  <a:solidFill>
                    <a:prstClr val="black"/>
                  </a:solidFill>
                </a:ln>
                <a:solidFill>
                  <a:srgbClr val="C73C2E"/>
                </a:solidFill>
                <a:latin typeface="Patrick Hand" panose="00000500000000000000" pitchFamily="2" charset="0"/>
              </a:rPr>
              <a:t>GO!</a:t>
            </a:r>
            <a:endParaRPr kumimoji="0" lang="en-US" sz="19900" b="1" i="0" u="none" strike="noStrike" kern="1200" cap="none" spc="0" normalizeH="0" baseline="0" noProof="0" dirty="0">
              <a:ln w="57150">
                <a:solidFill>
                  <a:prstClr val="black"/>
                </a:solidFill>
              </a:ln>
              <a:solidFill>
                <a:srgbClr val="C73C2E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666B37CC-6FE6-CA0A-AC2E-D823ACC3B20D}"/>
              </a:ext>
            </a:extLst>
          </p:cNvPr>
          <p:cNvSpPr/>
          <p:nvPr/>
        </p:nvSpPr>
        <p:spPr>
          <a:xfrm>
            <a:off x="15497" y="2171700"/>
            <a:ext cx="18272503" cy="8115300"/>
          </a:xfrm>
          <a:custGeom>
            <a:avLst/>
            <a:gdLst/>
            <a:ahLst/>
            <a:cxnLst/>
            <a:rect l="l" t="t" r="r" b="b"/>
            <a:pathLst>
              <a:path w="16230600" h="7283482">
                <a:moveTo>
                  <a:pt x="0" y="0"/>
                </a:moveTo>
                <a:lnTo>
                  <a:pt x="16230600" y="0"/>
                </a:lnTo>
                <a:lnTo>
                  <a:pt x="16230600" y="7283482"/>
                </a:lnTo>
                <a:lnTo>
                  <a:pt x="0" y="728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0143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3B8D2A-430C-49F1-6F94-FB8CB4880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163" y="1485899"/>
            <a:ext cx="5721879" cy="34666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F21C5C-6173-B843-FBC5-BB8D0D4B8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85900"/>
            <a:ext cx="5717520" cy="3464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071133-4E05-D9AD-036E-20C677636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27" y="1485899"/>
            <a:ext cx="5721879" cy="34640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444AD9-B7E1-D111-062C-4ABD0F68E52E}"/>
              </a:ext>
            </a:extLst>
          </p:cNvPr>
          <p:cNvSpPr txBox="1"/>
          <p:nvPr/>
        </p:nvSpPr>
        <p:spPr>
          <a:xfrm>
            <a:off x="5925811" y="190499"/>
            <a:ext cx="64363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Patrick Hand" panose="00000500000000000000" pitchFamily="2" charset="0"/>
              </a:rPr>
              <a:t>Look at the pictures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EDDD7-1CD8-87DF-2CA4-3525A13E876D}"/>
              </a:ext>
            </a:extLst>
          </p:cNvPr>
          <p:cNvSpPr txBox="1"/>
          <p:nvPr/>
        </p:nvSpPr>
        <p:spPr>
          <a:xfrm>
            <a:off x="761999" y="6362700"/>
            <a:ext cx="15697201" cy="923330"/>
          </a:xfrm>
          <a:prstGeom prst="rect">
            <a:avLst/>
          </a:prstGeom>
          <a:solidFill>
            <a:srgbClr val="E7F8FF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Patrick Hand" panose="00000500000000000000" pitchFamily="2" charset="0"/>
              </a:rPr>
              <a:t>1. What do you see in each picture?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898C99-E7C2-6844-EE49-500DC3C37EA8}"/>
              </a:ext>
            </a:extLst>
          </p:cNvPr>
          <p:cNvSpPr txBox="1"/>
          <p:nvPr/>
        </p:nvSpPr>
        <p:spPr>
          <a:xfrm>
            <a:off x="734877" y="7902955"/>
            <a:ext cx="15697201" cy="923330"/>
          </a:xfrm>
          <a:prstGeom prst="rect">
            <a:avLst/>
          </a:prstGeom>
          <a:solidFill>
            <a:srgbClr val="E7F8FF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Patrick Hand" panose="00000500000000000000" pitchFamily="2" charset="0"/>
              </a:rPr>
              <a:t>2. Are the things in the pictures common in your home town? 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594DDF6-7619-254C-AEA4-6315BBF3F01C}"/>
              </a:ext>
            </a:extLst>
          </p:cNvPr>
          <p:cNvSpPr/>
          <p:nvPr/>
        </p:nvSpPr>
        <p:spPr>
          <a:xfrm>
            <a:off x="1586766" y="4642073"/>
            <a:ext cx="3428999" cy="830997"/>
          </a:xfrm>
          <a:prstGeom prst="roundRect">
            <a:avLst/>
          </a:prstGeom>
          <a:solidFill>
            <a:srgbClr val="272B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Patrick Hand" panose="00000500000000000000" pitchFamily="2" charset="0"/>
              </a:rPr>
              <a:t>cinema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16E0B5C-871A-3AB4-6019-D18FAA159295}"/>
              </a:ext>
            </a:extLst>
          </p:cNvPr>
          <p:cNvSpPr/>
          <p:nvPr/>
        </p:nvSpPr>
        <p:spPr>
          <a:xfrm>
            <a:off x="7462604" y="4662149"/>
            <a:ext cx="3428999" cy="830997"/>
          </a:xfrm>
          <a:prstGeom prst="roundRect">
            <a:avLst/>
          </a:prstGeom>
          <a:solidFill>
            <a:srgbClr val="272B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Patrick Hand" panose="00000500000000000000" pitchFamily="2" charset="0"/>
              </a:rPr>
              <a:t>traffic jam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3945BF-A727-9A3F-1850-B351748F8982}"/>
              </a:ext>
            </a:extLst>
          </p:cNvPr>
          <p:cNvSpPr/>
          <p:nvPr/>
        </p:nvSpPr>
        <p:spPr>
          <a:xfrm>
            <a:off x="12953540" y="4642072"/>
            <a:ext cx="4194439" cy="830997"/>
          </a:xfrm>
          <a:prstGeom prst="roundRect">
            <a:avLst/>
          </a:prstGeom>
          <a:solidFill>
            <a:srgbClr val="272B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Patrick Hand" panose="00000500000000000000" pitchFamily="2" charset="0"/>
              </a:rPr>
              <a:t>construction site</a:t>
            </a:r>
          </a:p>
        </p:txBody>
      </p:sp>
    </p:spTree>
    <p:extLst>
      <p:ext uri="{BB962C8B-B14F-4D97-AF65-F5344CB8AC3E}">
        <p14:creationId xmlns:p14="http://schemas.microsoft.com/office/powerpoint/2010/main" val="390248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C444AD9-B7E1-D111-062C-4ABD0F68E52E}"/>
              </a:ext>
            </a:extLst>
          </p:cNvPr>
          <p:cNvSpPr txBox="1"/>
          <p:nvPr/>
        </p:nvSpPr>
        <p:spPr>
          <a:xfrm>
            <a:off x="4035069" y="395752"/>
            <a:ext cx="102178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Patrick Hand" panose="00000500000000000000" pitchFamily="2" charset="0"/>
              </a:rPr>
              <a:t>Listen to Ben and Trang. Answer.</a:t>
            </a:r>
          </a:p>
        </p:txBody>
      </p:sp>
      <p:pic>
        <p:nvPicPr>
          <p:cNvPr id="2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4DCEDF03-38D3-B1A9-E676-33BA38201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" b="98917" l="3129" r="89932">
                        <a14:foregroundMark x1="17007" y1="7220" x2="17007" y2="7220"/>
                        <a14:foregroundMark x1="5170" y1="10469" x2="3810" y2="23466"/>
                        <a14:foregroundMark x1="18367" y1="22924" x2="19592" y2="31769"/>
                        <a14:foregroundMark x1="25442" y1="17148" x2="24898" y2="31588"/>
                        <a14:foregroundMark x1="19592" y1="31769" x2="20680" y2="44043"/>
                        <a14:foregroundMark x1="13469" y1="7581" x2="23265" y2="6498"/>
                        <a14:foregroundMark x1="12925" y1="50542" x2="13061" y2="92960"/>
                        <a14:foregroundMark x1="16190" y1="46209" x2="14694" y2="81588"/>
                        <a14:foregroundMark x1="15782" y1="47473" x2="21769" y2="79422"/>
                        <a14:foregroundMark x1="23537" y1="51625" x2="15782" y2="72924"/>
                        <a14:foregroundMark x1="26667" y1="53610" x2="29932" y2="68231"/>
                        <a14:foregroundMark x1="19184" y1="48556" x2="17551" y2="66426"/>
                        <a14:foregroundMark x1="22177" y1="46209" x2="21497" y2="60289"/>
                        <a14:foregroundMark x1="22857" y1="30144" x2="16190" y2="13357"/>
                        <a14:foregroundMark x1="16190" y1="13357" x2="21361" y2="31047"/>
                        <a14:foregroundMark x1="6803" y1="54693" x2="3401" y2="66968"/>
                        <a14:foregroundMark x1="12517" y1="54152" x2="5306" y2="68953"/>
                        <a14:foregroundMark x1="5306" y1="68953" x2="9116" y2="74729"/>
                        <a14:foregroundMark x1="25578" y1="23646" x2="22177" y2="44043"/>
                        <a14:foregroundMark x1="17007" y1="81769" x2="12517" y2="99097"/>
                        <a14:foregroundMark x1="12517" y1="99097" x2="12109" y2="79422"/>
                        <a14:foregroundMark x1="12109" y1="79422" x2="12245" y2="79422"/>
                        <a14:foregroundMark x1="16054" y1="542" x2="16054" y2="542"/>
                        <a14:foregroundMark x1="23129" y1="80325" x2="22449" y2="98736"/>
                        <a14:backgroundMark x1="37959" y1="2888" x2="52517" y2="93502"/>
                        <a14:backgroundMark x1="52517" y1="93502" x2="52517" y2="93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55"/>
          <a:stretch/>
        </p:blipFill>
        <p:spPr bwMode="auto">
          <a:xfrm>
            <a:off x="1519883" y="4571976"/>
            <a:ext cx="2959457" cy="52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820347AC-3670-2912-9990-E0CD4E8E7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9" b="97834" l="62721" r="95646">
                        <a14:foregroundMark x1="72789" y1="6859" x2="72789" y2="6859"/>
                        <a14:foregroundMark x1="87483" y1="12455" x2="87483" y2="12455"/>
                        <a14:foregroundMark x1="71837" y1="25451" x2="71837" y2="25451"/>
                        <a14:foregroundMark x1="77143" y1="25090" x2="77143" y2="25090"/>
                        <a14:foregroundMark x1="80000" y1="45848" x2="80000" y2="45848"/>
                        <a14:foregroundMark x1="79048" y1="50722" x2="79048" y2="50722"/>
                        <a14:foregroundMark x1="74830" y1="45126" x2="78776" y2="53610"/>
                        <a14:foregroundMark x1="81224" y1="43682" x2="81361" y2="48195"/>
                        <a14:foregroundMark x1="80952" y1="39531" x2="82313" y2="45487"/>
                        <a14:foregroundMark x1="75102" y1="41697" x2="75102" y2="46751"/>
                        <a14:foregroundMark x1="89524" y1="53249" x2="91429" y2="65523"/>
                        <a14:foregroundMark x1="91429" y1="65523" x2="87891" y2="66606"/>
                        <a14:foregroundMark x1="87755" y1="47112" x2="95374" y2="64621"/>
                        <a14:foregroundMark x1="68980" y1="55415" x2="68980" y2="55415"/>
                        <a14:foregroundMark x1="68299" y1="63718" x2="68299" y2="63718"/>
                        <a14:foregroundMark x1="67211" y1="75271" x2="67211" y2="75271"/>
                        <a14:foregroundMark x1="76327" y1="97834" x2="76327" y2="97834"/>
                        <a14:foregroundMark x1="65986" y1="75271" x2="65986" y2="75271"/>
                        <a14:foregroundMark x1="68163" y1="71841" x2="68163" y2="71841"/>
                        <a14:foregroundMark x1="74150" y1="33755" x2="74150" y2="33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5"/>
          <a:stretch/>
        </p:blipFill>
        <p:spPr bwMode="auto">
          <a:xfrm>
            <a:off x="4800600" y="4503674"/>
            <a:ext cx="2857316" cy="53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976BC27-3ED0-4D48-0F14-BD48953F1CA9}"/>
              </a:ext>
            </a:extLst>
          </p:cNvPr>
          <p:cNvSpPr/>
          <p:nvPr/>
        </p:nvSpPr>
        <p:spPr>
          <a:xfrm>
            <a:off x="6239590" y="2213791"/>
            <a:ext cx="3020209" cy="1579840"/>
          </a:xfrm>
          <a:prstGeom prst="wedgeRoundRectCallout">
            <a:avLst>
              <a:gd name="adj1" fmla="val -49317"/>
              <a:gd name="adj2" fmla="val 9084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Patrick Hand" panose="00000500000000000000" pitchFamily="2" charset="0"/>
              </a:rPr>
              <a:t>…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4EBA54E-DC77-7F75-E041-259251772805}"/>
              </a:ext>
            </a:extLst>
          </p:cNvPr>
          <p:cNvSpPr/>
          <p:nvPr/>
        </p:nvSpPr>
        <p:spPr>
          <a:xfrm>
            <a:off x="533400" y="2095500"/>
            <a:ext cx="3020209" cy="1579840"/>
          </a:xfrm>
          <a:prstGeom prst="wedgeRoundRectCallout">
            <a:avLst>
              <a:gd name="adj1" fmla="val 36380"/>
              <a:gd name="adj2" fmla="val 9476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Patrick Hand" panose="00000500000000000000" pitchFamily="2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D35FFA-5D32-192D-AD10-AFC1E0116542}"/>
              </a:ext>
            </a:extLst>
          </p:cNvPr>
          <p:cNvSpPr txBox="1"/>
          <p:nvPr/>
        </p:nvSpPr>
        <p:spPr>
          <a:xfrm>
            <a:off x="9906000" y="2885420"/>
            <a:ext cx="800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272B65"/>
                </a:solidFill>
                <a:latin typeface="Patrick Hand" panose="00000500000000000000" pitchFamily="2" charset="0"/>
              </a:rPr>
              <a:t>What are they talking about?</a:t>
            </a:r>
          </a:p>
        </p:txBody>
      </p:sp>
    </p:spTree>
    <p:extLst>
      <p:ext uri="{BB962C8B-B14F-4D97-AF65-F5344CB8AC3E}">
        <p14:creationId xmlns:p14="http://schemas.microsoft.com/office/powerpoint/2010/main" val="195728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FFEC34-376D-170B-1ABA-53F2E96223A8}"/>
              </a:ext>
            </a:extLst>
          </p:cNvPr>
          <p:cNvSpPr txBox="1"/>
          <p:nvPr/>
        </p:nvSpPr>
        <p:spPr>
          <a:xfrm>
            <a:off x="7309203" y="605526"/>
            <a:ext cx="3669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Patrick Hand" panose="00000500000000000000" pitchFamily="2" charset="0"/>
              </a:rPr>
              <a:t>Listen and read.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F70D98-2B6F-2D1F-B7A0-CF08F6BFEFC2}"/>
              </a:ext>
            </a:extLst>
          </p:cNvPr>
          <p:cNvSpPr txBox="1"/>
          <p:nvPr/>
        </p:nvSpPr>
        <p:spPr>
          <a:xfrm>
            <a:off x="685800" y="1333500"/>
            <a:ext cx="8534400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>
                <a:latin typeface="Patrick Hand" panose="00000500000000000000" pitchFamily="2" charset="0"/>
              </a:rPr>
              <a:t>Hi, Ben. Sorry I couldn’t get online earlier. I got stuck in a traffic jam and came home late.</a:t>
            </a: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3600" dirty="0">
                <a:latin typeface="Patrick Hand" panose="00000500000000000000" pitchFamily="2" charset="0"/>
              </a:rPr>
              <a:t>No problem, Trang. Did you go by bus?</a:t>
            </a:r>
          </a:p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>
                <a:latin typeface="Patrick Hand" panose="00000500000000000000" pitchFamily="2" charset="0"/>
              </a:rPr>
              <a:t>No. My dad picked me up. I rarely use the bus. It’s slow and packed with people. </a:t>
            </a: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3600" dirty="0">
                <a:latin typeface="Patrick Hand" panose="00000500000000000000" pitchFamily="2" charset="0"/>
              </a:rPr>
              <a:t>I mostly get around by underground. It’s more reliable than the bus. </a:t>
            </a:r>
          </a:p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>
                <a:latin typeface="Patrick Hand" panose="00000500000000000000" pitchFamily="2" charset="0"/>
              </a:rPr>
              <a:t>That’s great. </a:t>
            </a: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3600" dirty="0">
                <a:latin typeface="Patrick Hand" panose="00000500000000000000" pitchFamily="2" charset="0"/>
              </a:rPr>
              <a:t>But traffic congestion is terrible in London. You know, the more crowded the city gets, the more congested the streets are.</a:t>
            </a:r>
          </a:p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3600" dirty="0">
                <a:latin typeface="Patrick Hand" panose="00000500000000000000" pitchFamily="2" charset="0"/>
              </a:rPr>
              <a:t>Yeah … and the more polluted they may become. There’s a construction site in my </a:t>
            </a:r>
            <a:r>
              <a:rPr lang="en-US" sz="3600" dirty="0" err="1">
                <a:latin typeface="Patrick Hand" panose="00000500000000000000" pitchFamily="2" charset="0"/>
              </a:rPr>
              <a:t>neighbourhood</a:t>
            </a:r>
            <a:r>
              <a:rPr lang="en-US" sz="3600" dirty="0">
                <a:latin typeface="Patrick Hand" panose="00000500000000000000" pitchFamily="2" charset="0"/>
              </a:rPr>
              <a:t>. It’s dusty, so people easily get itchy eyes.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02033F-BEF3-69B5-AD13-F01C910AC6AA}"/>
              </a:ext>
            </a:extLst>
          </p:cNvPr>
          <p:cNvSpPr txBox="1"/>
          <p:nvPr/>
        </p:nvSpPr>
        <p:spPr>
          <a:xfrm>
            <a:off x="9367931" y="1376098"/>
            <a:ext cx="8234269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3600" dirty="0">
                <a:latin typeface="Patrick Hand" panose="00000500000000000000" pitchFamily="2" charset="0"/>
              </a:rPr>
              <a:t>It must be noisy, too. The noise probably makes people feel stressed sometimes.</a:t>
            </a:r>
          </a:p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 </a:t>
            </a:r>
            <a:r>
              <a:rPr lang="en-US" sz="3600" dirty="0">
                <a:latin typeface="Patrick Hand" panose="00000500000000000000" pitchFamily="2" charset="0"/>
              </a:rPr>
              <a:t>That’s right. But new buildings make the city look modern and attractive. Do you remember the grand building downtown?</a:t>
            </a:r>
          </a:p>
          <a:p>
            <a:pPr algn="just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3600" dirty="0">
                <a:latin typeface="Patrick Hand" panose="00000500000000000000" pitchFamily="2" charset="0"/>
              </a:rPr>
              <a:t>Of course. How’s it now? When I left Viet Nam, they nearly finished it. </a:t>
            </a:r>
          </a:p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Trang: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 </a:t>
            </a:r>
            <a:r>
              <a:rPr lang="en-US" sz="3600" dirty="0">
                <a:latin typeface="Patrick Hand" panose="00000500000000000000" pitchFamily="2" charset="0"/>
                <a:sym typeface="+mn-ea"/>
              </a:rPr>
              <a:t>Well, it’s now a shopping mall. Teens like it because it’s modern and fun.</a:t>
            </a:r>
          </a:p>
          <a:p>
            <a:pPr algn="just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Ben: </a:t>
            </a:r>
            <a:r>
              <a:rPr lang="en-US" sz="3600" dirty="0">
                <a:latin typeface="Patrick Hand" panose="00000500000000000000" pitchFamily="2" charset="0"/>
                <a:sym typeface="+mn-ea"/>
              </a:rPr>
              <a:t>Do you often go there? </a:t>
            </a:r>
            <a:endParaRPr lang="en-US" sz="3600" dirty="0">
              <a:latin typeface="Patrick Hand" panose="00000500000000000000" pitchFamily="2" charset="0"/>
            </a:endParaRPr>
          </a:p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Trang: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 </a:t>
            </a:r>
            <a:r>
              <a:rPr lang="en-US" sz="3600" dirty="0">
                <a:latin typeface="Patrick Hand" panose="00000500000000000000" pitchFamily="2" charset="0"/>
                <a:sym typeface="+mn-ea"/>
              </a:rPr>
              <a:t>Sometimes. I watch movies there with my sister. I want to go there more often, but it’s a bit pricey.</a:t>
            </a:r>
            <a:endParaRPr lang="en-US" sz="3600" dirty="0">
              <a:latin typeface="Patrick Hand" panose="00000500000000000000" pitchFamily="2" charset="0"/>
            </a:endParaRPr>
          </a:p>
          <a:p>
            <a:pPr algn="just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Ben: </a:t>
            </a:r>
            <a:r>
              <a:rPr lang="en-US" sz="3600" dirty="0">
                <a:latin typeface="Patrick Hand" panose="00000500000000000000" pitchFamily="2" charset="0"/>
                <a:sym typeface="+mn-ea"/>
              </a:rPr>
              <a:t>It’s expensive here in London, too …</a:t>
            </a:r>
            <a:endParaRPr lang="en-US" sz="3600" dirty="0">
              <a:latin typeface="Patrick Hand" panose="00000500000000000000" pitchFamily="2" charset="0"/>
            </a:endParaRPr>
          </a:p>
        </p:txBody>
      </p:sp>
      <p:pic>
        <p:nvPicPr>
          <p:cNvPr id="16" name="U2 L1 track 8">
            <a:hlinkClick r:id="" action="ppaction://media"/>
            <a:extLst>
              <a:ext uri="{FF2B5EF4-FFF2-40B4-BE49-F238E27FC236}">
                <a16:creationId xmlns:a16="http://schemas.microsoft.com/office/drawing/2014/main" id="{A77B0478-D79B-1996-7F45-35FAA323E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6528" y="647101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9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1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C444AD9-B7E1-D111-062C-4ABD0F68E52E}"/>
              </a:ext>
            </a:extLst>
          </p:cNvPr>
          <p:cNvSpPr txBox="1"/>
          <p:nvPr/>
        </p:nvSpPr>
        <p:spPr>
          <a:xfrm>
            <a:off x="4035069" y="395752"/>
            <a:ext cx="102178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Patrick Hand" panose="00000500000000000000" pitchFamily="2" charset="0"/>
              </a:rPr>
              <a:t>Listen to Ben and Trang. Answer.</a:t>
            </a:r>
          </a:p>
        </p:txBody>
      </p:sp>
      <p:pic>
        <p:nvPicPr>
          <p:cNvPr id="2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4DCEDF03-38D3-B1A9-E676-33BA38201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" b="98917" l="3129" r="89932">
                        <a14:foregroundMark x1="17007" y1="7220" x2="17007" y2="7220"/>
                        <a14:foregroundMark x1="5170" y1="10469" x2="3810" y2="23466"/>
                        <a14:foregroundMark x1="18367" y1="22924" x2="19592" y2="31769"/>
                        <a14:foregroundMark x1="25442" y1="17148" x2="24898" y2="31588"/>
                        <a14:foregroundMark x1="19592" y1="31769" x2="20680" y2="44043"/>
                        <a14:foregroundMark x1="13469" y1="7581" x2="23265" y2="6498"/>
                        <a14:foregroundMark x1="12925" y1="50542" x2="13061" y2="92960"/>
                        <a14:foregroundMark x1="16190" y1="46209" x2="14694" y2="81588"/>
                        <a14:foregroundMark x1="15782" y1="47473" x2="21769" y2="79422"/>
                        <a14:foregroundMark x1="23537" y1="51625" x2="15782" y2="72924"/>
                        <a14:foregroundMark x1="26667" y1="53610" x2="29932" y2="68231"/>
                        <a14:foregroundMark x1="19184" y1="48556" x2="17551" y2="66426"/>
                        <a14:foregroundMark x1="22177" y1="46209" x2="21497" y2="60289"/>
                        <a14:foregroundMark x1="22857" y1="30144" x2="16190" y2="13357"/>
                        <a14:foregroundMark x1="16190" y1="13357" x2="21361" y2="31047"/>
                        <a14:foregroundMark x1="6803" y1="54693" x2="3401" y2="66968"/>
                        <a14:foregroundMark x1="12517" y1="54152" x2="5306" y2="68953"/>
                        <a14:foregroundMark x1="5306" y1="68953" x2="9116" y2="74729"/>
                        <a14:foregroundMark x1="25578" y1="23646" x2="22177" y2="44043"/>
                        <a14:foregroundMark x1="17007" y1="81769" x2="12517" y2="99097"/>
                        <a14:foregroundMark x1="12517" y1="99097" x2="12109" y2="79422"/>
                        <a14:foregroundMark x1="12109" y1="79422" x2="12245" y2="79422"/>
                        <a14:foregroundMark x1="16054" y1="542" x2="16054" y2="542"/>
                        <a14:foregroundMark x1="23129" y1="80325" x2="22449" y2="98736"/>
                        <a14:backgroundMark x1="37959" y1="2888" x2="52517" y2="93502"/>
                        <a14:backgroundMark x1="52517" y1="93502" x2="52517" y2="93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55"/>
          <a:stretch/>
        </p:blipFill>
        <p:spPr bwMode="auto">
          <a:xfrm>
            <a:off x="1519883" y="4571976"/>
            <a:ext cx="2959457" cy="52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820347AC-3670-2912-9990-E0CD4E8E7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9" b="97834" l="62721" r="95646">
                        <a14:foregroundMark x1="72789" y1="6859" x2="72789" y2="6859"/>
                        <a14:foregroundMark x1="87483" y1="12455" x2="87483" y2="12455"/>
                        <a14:foregroundMark x1="71837" y1="25451" x2="71837" y2="25451"/>
                        <a14:foregroundMark x1="77143" y1="25090" x2="77143" y2="25090"/>
                        <a14:foregroundMark x1="80000" y1="45848" x2="80000" y2="45848"/>
                        <a14:foregroundMark x1="79048" y1="50722" x2="79048" y2="50722"/>
                        <a14:foregroundMark x1="74830" y1="45126" x2="78776" y2="53610"/>
                        <a14:foregroundMark x1="81224" y1="43682" x2="81361" y2="48195"/>
                        <a14:foregroundMark x1="80952" y1="39531" x2="82313" y2="45487"/>
                        <a14:foregroundMark x1="75102" y1="41697" x2="75102" y2="46751"/>
                        <a14:foregroundMark x1="89524" y1="53249" x2="91429" y2="65523"/>
                        <a14:foregroundMark x1="91429" y1="65523" x2="87891" y2="66606"/>
                        <a14:foregroundMark x1="87755" y1="47112" x2="95374" y2="64621"/>
                        <a14:foregroundMark x1="68980" y1="55415" x2="68980" y2="55415"/>
                        <a14:foregroundMark x1="68299" y1="63718" x2="68299" y2="63718"/>
                        <a14:foregroundMark x1="67211" y1="75271" x2="67211" y2="75271"/>
                        <a14:foregroundMark x1="76327" y1="97834" x2="76327" y2="97834"/>
                        <a14:foregroundMark x1="65986" y1="75271" x2="65986" y2="75271"/>
                        <a14:foregroundMark x1="68163" y1="71841" x2="68163" y2="71841"/>
                        <a14:foregroundMark x1="74150" y1="33755" x2="74150" y2="33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5"/>
          <a:stretch/>
        </p:blipFill>
        <p:spPr bwMode="auto">
          <a:xfrm>
            <a:off x="4800600" y="4503674"/>
            <a:ext cx="2857316" cy="53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976BC27-3ED0-4D48-0F14-BD48953F1CA9}"/>
              </a:ext>
            </a:extLst>
          </p:cNvPr>
          <p:cNvSpPr/>
          <p:nvPr/>
        </p:nvSpPr>
        <p:spPr>
          <a:xfrm>
            <a:off x="6239590" y="2213791"/>
            <a:ext cx="3020209" cy="1579840"/>
          </a:xfrm>
          <a:prstGeom prst="wedgeRoundRectCallout">
            <a:avLst>
              <a:gd name="adj1" fmla="val -49317"/>
              <a:gd name="adj2" fmla="val 9084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Patrick Hand" panose="00000500000000000000" pitchFamily="2" charset="0"/>
              </a:rPr>
              <a:t>…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4EBA54E-DC77-7F75-E041-259251772805}"/>
              </a:ext>
            </a:extLst>
          </p:cNvPr>
          <p:cNvSpPr/>
          <p:nvPr/>
        </p:nvSpPr>
        <p:spPr>
          <a:xfrm>
            <a:off x="533400" y="2095500"/>
            <a:ext cx="3020209" cy="1579840"/>
          </a:xfrm>
          <a:prstGeom prst="wedgeRoundRectCallout">
            <a:avLst>
              <a:gd name="adj1" fmla="val 36380"/>
              <a:gd name="adj2" fmla="val 9476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Patrick Hand" panose="00000500000000000000" pitchFamily="2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D35FFA-5D32-192D-AD10-AFC1E0116542}"/>
              </a:ext>
            </a:extLst>
          </p:cNvPr>
          <p:cNvSpPr txBox="1"/>
          <p:nvPr/>
        </p:nvSpPr>
        <p:spPr>
          <a:xfrm>
            <a:off x="9753600" y="2885420"/>
            <a:ext cx="7315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272B65"/>
                </a:solidFill>
                <a:latin typeface="Patrick Hand" panose="00000500000000000000" pitchFamily="2" charset="0"/>
              </a:rPr>
              <a:t>What are they talking about?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54AF11-1F27-D599-7D1D-C30AB1DA5778}"/>
              </a:ext>
            </a:extLst>
          </p:cNvPr>
          <p:cNvSpPr/>
          <p:nvPr/>
        </p:nvSpPr>
        <p:spPr>
          <a:xfrm>
            <a:off x="9753600" y="5753100"/>
            <a:ext cx="7315200" cy="2209800"/>
          </a:xfrm>
          <a:prstGeom prst="rect">
            <a:avLst/>
          </a:prstGeom>
          <a:solidFill>
            <a:srgbClr val="E7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Patrick Hand" panose="00000500000000000000" pitchFamily="2" charset="0"/>
              </a:rPr>
              <a:t>They are talking about how the city is (life in the city).</a:t>
            </a:r>
          </a:p>
        </p:txBody>
      </p:sp>
    </p:spTree>
    <p:extLst>
      <p:ext uri="{BB962C8B-B14F-4D97-AF65-F5344CB8AC3E}">
        <p14:creationId xmlns:p14="http://schemas.microsoft.com/office/powerpoint/2010/main" val="59492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2. Read again and tick true (T) or false (F). (p.19)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AC7291-BC19-AA8B-1715-C037307AF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818345"/>
              </p:ext>
            </p:extLst>
          </p:nvPr>
        </p:nvGraphicFramePr>
        <p:xfrm>
          <a:off x="457200" y="1600200"/>
          <a:ext cx="17221200" cy="7961237"/>
        </p:xfrm>
        <a:graphic>
          <a:graphicData uri="http://schemas.openxmlformats.org/drawingml/2006/table">
            <a:tbl>
              <a:tblPr firstRow="1" bandRow="1"/>
              <a:tblGrid>
                <a:gridCol w="12649200">
                  <a:extLst>
                    <a:ext uri="{9D8B030D-6E8A-4147-A177-3AD203B41FA5}">
                      <a16:colId xmlns:a16="http://schemas.microsoft.com/office/drawing/2014/main" val="251540487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118229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09810210"/>
                    </a:ext>
                  </a:extLst>
                </a:gridCol>
              </a:tblGrid>
              <a:tr h="11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Statements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TRUE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FALSE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27488"/>
                  </a:ext>
                </a:extLst>
              </a:tr>
              <a:tr h="13305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1. The bus in Trang’s city is slow and crowded.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48228"/>
                  </a:ext>
                </a:extLst>
              </a:tr>
              <a:tr h="1175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2. The underground system in Ben’s city is unreliable.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182320"/>
                  </a:ext>
                </a:extLst>
              </a:tr>
              <a:tr h="1175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3. There is a dusty and noisy construction site near Trang’s house.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421209"/>
                  </a:ext>
                </a:extLst>
              </a:tr>
              <a:tr h="1560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>
                          <a:latin typeface="Patrick Hand" panose="00000500000000000000" pitchFamily="2" charset="0"/>
                        </a:rPr>
                        <a:t>4. Trang thinks new buildings make the city look ugly.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839759"/>
                  </a:ext>
                </a:extLst>
              </a:tr>
              <a:tr h="1175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atin typeface="Patrick Hand" panose="00000500000000000000" pitchFamily="2" charset="0"/>
                        </a:rPr>
                        <a:t>5. Both Trang and Ben find shopping malls expensive.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66158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2. Read again and tick true (T) or false (F).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AC7291-BC19-AA8B-1715-C037307AF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101056"/>
              </p:ext>
            </p:extLst>
          </p:nvPr>
        </p:nvGraphicFramePr>
        <p:xfrm>
          <a:off x="457200" y="1600200"/>
          <a:ext cx="17221200" cy="2781300"/>
        </p:xfrm>
        <a:graphic>
          <a:graphicData uri="http://schemas.openxmlformats.org/drawingml/2006/table">
            <a:tbl>
              <a:tblPr firstRow="1" bandRow="1"/>
              <a:tblGrid>
                <a:gridCol w="12649200">
                  <a:extLst>
                    <a:ext uri="{9D8B030D-6E8A-4147-A177-3AD203B41FA5}">
                      <a16:colId xmlns:a16="http://schemas.microsoft.com/office/drawing/2014/main" val="251540487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118229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09810210"/>
                    </a:ext>
                  </a:extLst>
                </a:gridCol>
              </a:tblGrid>
              <a:tr h="12987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Statements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TRUE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FALSE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27488"/>
                  </a:ext>
                </a:extLst>
              </a:tr>
              <a:tr h="1482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54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1. The bus in Trang’s city is slow and crowded.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48228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C30FA5-5248-ABDD-F094-AFCA17DCD9E1}"/>
              </a:ext>
            </a:extLst>
          </p:cNvPr>
          <p:cNvCxnSpPr>
            <a:cxnSpLocks/>
          </p:cNvCxnSpPr>
          <p:nvPr/>
        </p:nvCxnSpPr>
        <p:spPr>
          <a:xfrm>
            <a:off x="2133600" y="39243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E69556-302E-4964-050C-88E2447A92B7}"/>
              </a:ext>
            </a:extLst>
          </p:cNvPr>
          <p:cNvCxnSpPr>
            <a:cxnSpLocks/>
          </p:cNvCxnSpPr>
          <p:nvPr/>
        </p:nvCxnSpPr>
        <p:spPr>
          <a:xfrm>
            <a:off x="3886200" y="39243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1004ED-04E0-4018-D5BC-3AD81E4457E8}"/>
              </a:ext>
            </a:extLst>
          </p:cNvPr>
          <p:cNvCxnSpPr>
            <a:cxnSpLocks/>
          </p:cNvCxnSpPr>
          <p:nvPr/>
        </p:nvCxnSpPr>
        <p:spPr>
          <a:xfrm>
            <a:off x="7467600" y="39243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D7590D-F3E1-5314-2373-6E96629B842C}"/>
              </a:ext>
            </a:extLst>
          </p:cNvPr>
          <p:cNvCxnSpPr>
            <a:cxnSpLocks/>
          </p:cNvCxnSpPr>
          <p:nvPr/>
        </p:nvCxnSpPr>
        <p:spPr>
          <a:xfrm>
            <a:off x="9677400" y="39243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256C0D-0DDB-B1D5-84CE-79610D045D52}"/>
              </a:ext>
            </a:extLst>
          </p:cNvPr>
          <p:cNvSpPr/>
          <p:nvPr/>
        </p:nvSpPr>
        <p:spPr>
          <a:xfrm>
            <a:off x="1600200" y="4993683"/>
            <a:ext cx="14630400" cy="3657600"/>
          </a:xfrm>
          <a:prstGeom prst="roundRect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Patrick Hand" panose="00000500000000000000" pitchFamily="2" charset="0"/>
              </a:rPr>
              <a:t>Hi, Ben. Sorry I couldn’t get online earlier. I got stuck in a traffic jam and came home late.</a:t>
            </a:r>
          </a:p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4000" dirty="0">
                <a:solidFill>
                  <a:schemeClr val="tx1"/>
                </a:solidFill>
                <a:latin typeface="Patrick Hand" panose="00000500000000000000" pitchFamily="2" charset="0"/>
              </a:rPr>
              <a:t>No problem, Trang. Did you go by bus?</a:t>
            </a:r>
          </a:p>
          <a:p>
            <a:pPr algn="just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Patrick Hand" panose="00000500000000000000" pitchFamily="2" charset="0"/>
              </a:rPr>
              <a:t>No. My dad picked me up. I rarely use the bus. It’s slow and packed with people.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506E8A-A239-EA8B-6610-33AD48323D40}"/>
              </a:ext>
            </a:extLst>
          </p:cNvPr>
          <p:cNvCxnSpPr>
            <a:cxnSpLocks/>
          </p:cNvCxnSpPr>
          <p:nvPr/>
        </p:nvCxnSpPr>
        <p:spPr>
          <a:xfrm>
            <a:off x="11277600" y="76581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DBE8BA-850C-86ED-377A-3EEAC31E5934}"/>
              </a:ext>
            </a:extLst>
          </p:cNvPr>
          <p:cNvCxnSpPr>
            <a:cxnSpLocks/>
          </p:cNvCxnSpPr>
          <p:nvPr/>
        </p:nvCxnSpPr>
        <p:spPr>
          <a:xfrm>
            <a:off x="13030200" y="76581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70DCFD-73AB-0FE8-CDAC-5AACFCBB6935}"/>
              </a:ext>
            </a:extLst>
          </p:cNvPr>
          <p:cNvCxnSpPr>
            <a:cxnSpLocks/>
          </p:cNvCxnSpPr>
          <p:nvPr/>
        </p:nvCxnSpPr>
        <p:spPr>
          <a:xfrm>
            <a:off x="14706600" y="7688451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5DE979-D640-26AD-95F2-D5145C79B031}"/>
              </a:ext>
            </a:extLst>
          </p:cNvPr>
          <p:cNvCxnSpPr>
            <a:cxnSpLocks/>
          </p:cNvCxnSpPr>
          <p:nvPr/>
        </p:nvCxnSpPr>
        <p:spPr>
          <a:xfrm>
            <a:off x="1905000" y="7688451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CB815E1-104F-4F93-CDF5-4AC3ACDA2501}"/>
              </a:ext>
            </a:extLst>
          </p:cNvPr>
          <p:cNvSpPr txBox="1"/>
          <p:nvPr/>
        </p:nvSpPr>
        <p:spPr>
          <a:xfrm>
            <a:off x="11277600" y="8793931"/>
            <a:ext cx="5412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packed = crowded: </a:t>
            </a:r>
            <a:r>
              <a:rPr lang="en-US" sz="4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đông</a:t>
            </a:r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đúc</a:t>
            </a:r>
            <a:r>
              <a:rPr lang="en-US" sz="4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1FB5AC-A613-6D9B-F123-BC9723B0B634}"/>
              </a:ext>
            </a:extLst>
          </p:cNvPr>
          <p:cNvSpPr txBox="1"/>
          <p:nvPr/>
        </p:nvSpPr>
        <p:spPr>
          <a:xfrm>
            <a:off x="13779285" y="2730451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42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  <p:bldP spid="21" grpId="0"/>
      <p:bldP spid="2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2. Read again and tick true (T) or false (F).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AC7291-BC19-AA8B-1715-C037307AF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732279"/>
              </p:ext>
            </p:extLst>
          </p:nvPr>
        </p:nvGraphicFramePr>
        <p:xfrm>
          <a:off x="457200" y="1600200"/>
          <a:ext cx="17221200" cy="2992299"/>
        </p:xfrm>
        <a:graphic>
          <a:graphicData uri="http://schemas.openxmlformats.org/drawingml/2006/table">
            <a:tbl>
              <a:tblPr firstRow="1" bandRow="1"/>
              <a:tblGrid>
                <a:gridCol w="12649200">
                  <a:extLst>
                    <a:ext uri="{9D8B030D-6E8A-4147-A177-3AD203B41FA5}">
                      <a16:colId xmlns:a16="http://schemas.microsoft.com/office/drawing/2014/main" val="251540487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118229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09810210"/>
                    </a:ext>
                  </a:extLst>
                </a:gridCol>
              </a:tblGrid>
              <a:tr h="12800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Statements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TRUE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FALSE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27488"/>
                  </a:ext>
                </a:extLst>
              </a:tr>
              <a:tr h="1712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50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2. The underground system in Ben’s city is unreliable.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4822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11FB5AC-A613-6D9B-F123-BC9723B0B634}"/>
              </a:ext>
            </a:extLst>
          </p:cNvPr>
          <p:cNvSpPr txBox="1"/>
          <p:nvPr/>
        </p:nvSpPr>
        <p:spPr>
          <a:xfrm>
            <a:off x="15925800" y="2875101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AEEDA6D-A2CF-8EB6-625D-36C6B1272D1E}"/>
              </a:ext>
            </a:extLst>
          </p:cNvPr>
          <p:cNvCxnSpPr>
            <a:cxnSpLocks/>
          </p:cNvCxnSpPr>
          <p:nvPr/>
        </p:nvCxnSpPr>
        <p:spPr>
          <a:xfrm>
            <a:off x="2057400" y="4000500"/>
            <a:ext cx="464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D285B3-5FAC-5E30-6C91-BD21601F96FA}"/>
              </a:ext>
            </a:extLst>
          </p:cNvPr>
          <p:cNvCxnSpPr>
            <a:cxnSpLocks/>
          </p:cNvCxnSpPr>
          <p:nvPr/>
        </p:nvCxnSpPr>
        <p:spPr>
          <a:xfrm>
            <a:off x="7543800" y="40005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B06ACF-65FD-493F-DB9C-44CB175B9604}"/>
              </a:ext>
            </a:extLst>
          </p:cNvPr>
          <p:cNvCxnSpPr>
            <a:cxnSpLocks/>
          </p:cNvCxnSpPr>
          <p:nvPr/>
        </p:nvCxnSpPr>
        <p:spPr>
          <a:xfrm>
            <a:off x="10439400" y="40005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8476C65-E944-03D6-D983-2AC64D55A68E}"/>
              </a:ext>
            </a:extLst>
          </p:cNvPr>
          <p:cNvSpPr/>
          <p:nvPr/>
        </p:nvSpPr>
        <p:spPr>
          <a:xfrm>
            <a:off x="1676400" y="6286500"/>
            <a:ext cx="14630400" cy="3126782"/>
          </a:xfrm>
          <a:prstGeom prst="roundRect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I mostly get around by underground. It’s more reliable than the bus. </a:t>
            </a:r>
          </a:p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That’s great.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1A9A75-0EB6-FDCA-6F88-C742CB3C5CF6}"/>
              </a:ext>
            </a:extLst>
          </p:cNvPr>
          <p:cNvCxnSpPr>
            <a:cxnSpLocks/>
          </p:cNvCxnSpPr>
          <p:nvPr/>
        </p:nvCxnSpPr>
        <p:spPr>
          <a:xfrm>
            <a:off x="8115300" y="7429500"/>
            <a:ext cx="27051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BA147B-B160-B303-0AA5-D1F82B4C7824}"/>
              </a:ext>
            </a:extLst>
          </p:cNvPr>
          <p:cNvCxnSpPr>
            <a:cxnSpLocks/>
          </p:cNvCxnSpPr>
          <p:nvPr/>
        </p:nvCxnSpPr>
        <p:spPr>
          <a:xfrm>
            <a:off x="11074185" y="7429500"/>
            <a:ext cx="8130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B9F7C8-3579-575C-4D8B-EE2B8E85EE5B}"/>
              </a:ext>
            </a:extLst>
          </p:cNvPr>
          <p:cNvCxnSpPr>
            <a:cxnSpLocks/>
          </p:cNvCxnSpPr>
          <p:nvPr/>
        </p:nvCxnSpPr>
        <p:spPr>
          <a:xfrm>
            <a:off x="12039600" y="7429500"/>
            <a:ext cx="2895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4D933EB-8869-5DF0-AB6D-151E29B0BCEE}"/>
              </a:ext>
            </a:extLst>
          </p:cNvPr>
          <p:cNvSpPr txBox="1"/>
          <p:nvPr/>
        </p:nvSpPr>
        <p:spPr>
          <a:xfrm>
            <a:off x="755092" y="4718855"/>
            <a:ext cx="11901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 The underground system in Ben’s city is </a:t>
            </a:r>
            <a:r>
              <a:rPr lang="en-US" sz="4800" b="1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reliable</a:t>
            </a:r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. </a:t>
            </a:r>
            <a:endParaRPr lang="en-US" sz="48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3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7" grpId="0" animBg="1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2. Read again and tick true (T) or false (F).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AC7291-BC19-AA8B-1715-C037307AF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693553"/>
              </p:ext>
            </p:extLst>
          </p:nvPr>
        </p:nvGraphicFramePr>
        <p:xfrm>
          <a:off x="457200" y="1600200"/>
          <a:ext cx="17221200" cy="2758717"/>
        </p:xfrm>
        <a:graphic>
          <a:graphicData uri="http://schemas.openxmlformats.org/drawingml/2006/table">
            <a:tbl>
              <a:tblPr firstRow="1" bandRow="1"/>
              <a:tblGrid>
                <a:gridCol w="12649200">
                  <a:extLst>
                    <a:ext uri="{9D8B030D-6E8A-4147-A177-3AD203B41FA5}">
                      <a16:colId xmlns:a16="http://schemas.microsoft.com/office/drawing/2014/main" val="251540487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118229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09810210"/>
                    </a:ext>
                  </a:extLst>
                </a:gridCol>
              </a:tblGrid>
              <a:tr h="952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Statements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TRUE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FALSE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27488"/>
                  </a:ext>
                </a:extLst>
              </a:tr>
              <a:tr h="1806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54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3. There is a dusty and noisy construction site near Trang’s house.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4822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11FB5AC-A613-6D9B-F123-BC9723B0B634}"/>
              </a:ext>
            </a:extLst>
          </p:cNvPr>
          <p:cNvSpPr txBox="1"/>
          <p:nvPr/>
        </p:nvSpPr>
        <p:spPr>
          <a:xfrm>
            <a:off x="13639800" y="2540135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8476C65-E944-03D6-D983-2AC64D55A68E}"/>
              </a:ext>
            </a:extLst>
          </p:cNvPr>
          <p:cNvSpPr/>
          <p:nvPr/>
        </p:nvSpPr>
        <p:spPr>
          <a:xfrm>
            <a:off x="800100" y="5131248"/>
            <a:ext cx="16687800" cy="4269782"/>
          </a:xfrm>
          <a:prstGeom prst="roundRect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But traffic congestion is terrible in London. You know, the more crowded the city gets, the more congested the streets are.</a:t>
            </a:r>
          </a:p>
          <a:p>
            <a:pPr algn="just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Yeah … and the more polluted they may become. There’s a construction site in my </a:t>
            </a:r>
            <a:r>
              <a:rPr lang="en-US" sz="4800" dirty="0" err="1">
                <a:solidFill>
                  <a:schemeClr val="tx1"/>
                </a:solidFill>
                <a:latin typeface="Patrick Hand" panose="00000500000000000000" pitchFamily="2" charset="0"/>
              </a:rPr>
              <a:t>neighbourhood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. It’s dusty, so people easily get itchy eyes.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54063D-B544-46C4-4086-6CCD2E7D657E}"/>
              </a:ext>
            </a:extLst>
          </p:cNvPr>
          <p:cNvCxnSpPr>
            <a:cxnSpLocks/>
          </p:cNvCxnSpPr>
          <p:nvPr/>
        </p:nvCxnSpPr>
        <p:spPr>
          <a:xfrm>
            <a:off x="3657600" y="33909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E72CCF-2E74-CB1D-D756-1F98E9F8A5AB}"/>
              </a:ext>
            </a:extLst>
          </p:cNvPr>
          <p:cNvCxnSpPr>
            <a:cxnSpLocks/>
          </p:cNvCxnSpPr>
          <p:nvPr/>
        </p:nvCxnSpPr>
        <p:spPr>
          <a:xfrm>
            <a:off x="6248400" y="3390900"/>
            <a:ext cx="563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D3BF06-6BBA-C711-39F2-7C093EDD583B}"/>
              </a:ext>
            </a:extLst>
          </p:cNvPr>
          <p:cNvCxnSpPr>
            <a:cxnSpLocks/>
          </p:cNvCxnSpPr>
          <p:nvPr/>
        </p:nvCxnSpPr>
        <p:spPr>
          <a:xfrm>
            <a:off x="609600" y="41529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6598A-4EDF-C38E-1A73-993CD5D95FBE}"/>
              </a:ext>
            </a:extLst>
          </p:cNvPr>
          <p:cNvCxnSpPr>
            <a:cxnSpLocks/>
          </p:cNvCxnSpPr>
          <p:nvPr/>
        </p:nvCxnSpPr>
        <p:spPr>
          <a:xfrm>
            <a:off x="1905000" y="4134173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1F1358-DB63-AF25-F88D-BC0B6D67335E}"/>
              </a:ext>
            </a:extLst>
          </p:cNvPr>
          <p:cNvCxnSpPr>
            <a:cxnSpLocks/>
          </p:cNvCxnSpPr>
          <p:nvPr/>
        </p:nvCxnSpPr>
        <p:spPr>
          <a:xfrm>
            <a:off x="1066800" y="82677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A92102-EB9C-62C5-4C10-AA14CCF443CB}"/>
              </a:ext>
            </a:extLst>
          </p:cNvPr>
          <p:cNvCxnSpPr>
            <a:cxnSpLocks/>
          </p:cNvCxnSpPr>
          <p:nvPr/>
        </p:nvCxnSpPr>
        <p:spPr>
          <a:xfrm>
            <a:off x="5105400" y="82677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89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2. Read again and tick true (T) or false (F).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AC7291-BC19-AA8B-1715-C037307AF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779910"/>
              </p:ext>
            </p:extLst>
          </p:nvPr>
        </p:nvGraphicFramePr>
        <p:xfrm>
          <a:off x="457200" y="1600200"/>
          <a:ext cx="17221200" cy="2758717"/>
        </p:xfrm>
        <a:graphic>
          <a:graphicData uri="http://schemas.openxmlformats.org/drawingml/2006/table">
            <a:tbl>
              <a:tblPr firstRow="1" bandRow="1"/>
              <a:tblGrid>
                <a:gridCol w="12649200">
                  <a:extLst>
                    <a:ext uri="{9D8B030D-6E8A-4147-A177-3AD203B41FA5}">
                      <a16:colId xmlns:a16="http://schemas.microsoft.com/office/drawing/2014/main" val="251540487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118229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09810210"/>
                    </a:ext>
                  </a:extLst>
                </a:gridCol>
              </a:tblGrid>
              <a:tr h="952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Statements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TRUE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FALSE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27488"/>
                  </a:ext>
                </a:extLst>
              </a:tr>
              <a:tr h="1806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5000" dirty="0">
                          <a:latin typeface="Patrick Hand" panose="00000500000000000000" pitchFamily="2" charset="0"/>
                        </a:rPr>
                        <a:t>4. Trang thinks new buildings make the city look ugly.</a:t>
                      </a:r>
                      <a:endParaRPr lang="en-US" sz="5000" b="0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4822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11FB5AC-A613-6D9B-F123-BC9723B0B634}"/>
              </a:ext>
            </a:extLst>
          </p:cNvPr>
          <p:cNvSpPr txBox="1"/>
          <p:nvPr/>
        </p:nvSpPr>
        <p:spPr>
          <a:xfrm>
            <a:off x="15811166" y="2570969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8476C65-E944-03D6-D983-2AC64D55A68E}"/>
              </a:ext>
            </a:extLst>
          </p:cNvPr>
          <p:cNvSpPr/>
          <p:nvPr/>
        </p:nvSpPr>
        <p:spPr>
          <a:xfrm>
            <a:off x="1162050" y="5987513"/>
            <a:ext cx="15963900" cy="3316617"/>
          </a:xfrm>
          <a:prstGeom prst="roundRect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Trang: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That’s right. But new buildings make the city look modern and attractive. Do you remember the grand building downtown?</a:t>
            </a:r>
          </a:p>
          <a:p>
            <a:pPr algn="just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</a:rPr>
              <a:t>Ben: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</a:rPr>
              <a:t>Of course. How’s it now? When I left Viet Nam, they nearly finished it.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148FCDD-A6D2-A716-82DA-BB865CB89982}"/>
              </a:ext>
            </a:extLst>
          </p:cNvPr>
          <p:cNvCxnSpPr>
            <a:cxnSpLocks/>
          </p:cNvCxnSpPr>
          <p:nvPr/>
        </p:nvCxnSpPr>
        <p:spPr>
          <a:xfrm>
            <a:off x="1066800" y="37719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C5D326-DD31-3993-CAA1-0CABD7B69767}"/>
              </a:ext>
            </a:extLst>
          </p:cNvPr>
          <p:cNvCxnSpPr>
            <a:cxnSpLocks/>
          </p:cNvCxnSpPr>
          <p:nvPr/>
        </p:nvCxnSpPr>
        <p:spPr>
          <a:xfrm>
            <a:off x="4114800" y="3771900"/>
            <a:ext cx="297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913492-E295-07F1-0227-A3DE0AFD059B}"/>
              </a:ext>
            </a:extLst>
          </p:cNvPr>
          <p:cNvCxnSpPr>
            <a:cxnSpLocks/>
          </p:cNvCxnSpPr>
          <p:nvPr/>
        </p:nvCxnSpPr>
        <p:spPr>
          <a:xfrm>
            <a:off x="7315200" y="3775129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14574B-2198-E32C-E6A2-A1E2D42040E9}"/>
              </a:ext>
            </a:extLst>
          </p:cNvPr>
          <p:cNvCxnSpPr>
            <a:cxnSpLocks/>
          </p:cNvCxnSpPr>
          <p:nvPr/>
        </p:nvCxnSpPr>
        <p:spPr>
          <a:xfrm>
            <a:off x="9525000" y="3793856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86A479-065B-661E-38D3-386BF883B7F6}"/>
              </a:ext>
            </a:extLst>
          </p:cNvPr>
          <p:cNvCxnSpPr>
            <a:cxnSpLocks/>
          </p:cNvCxnSpPr>
          <p:nvPr/>
        </p:nvCxnSpPr>
        <p:spPr>
          <a:xfrm>
            <a:off x="11658600" y="3793856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3C4BAD-0A93-6572-0D31-91AE93465DC2}"/>
              </a:ext>
            </a:extLst>
          </p:cNvPr>
          <p:cNvCxnSpPr>
            <a:cxnSpLocks/>
          </p:cNvCxnSpPr>
          <p:nvPr/>
        </p:nvCxnSpPr>
        <p:spPr>
          <a:xfrm>
            <a:off x="6934200" y="6819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68E787-B26B-1B3C-1569-E9236FF9F9D9}"/>
              </a:ext>
            </a:extLst>
          </p:cNvPr>
          <p:cNvCxnSpPr>
            <a:cxnSpLocks/>
          </p:cNvCxnSpPr>
          <p:nvPr/>
        </p:nvCxnSpPr>
        <p:spPr>
          <a:xfrm>
            <a:off x="10058400" y="68199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7579C7D-52AF-CC62-5F0F-EC967039E6BB}"/>
              </a:ext>
            </a:extLst>
          </p:cNvPr>
          <p:cNvCxnSpPr>
            <a:cxnSpLocks/>
          </p:cNvCxnSpPr>
          <p:nvPr/>
        </p:nvCxnSpPr>
        <p:spPr>
          <a:xfrm>
            <a:off x="12192000" y="6818609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2B4786-4B3A-C697-790E-AF97360344B9}"/>
              </a:ext>
            </a:extLst>
          </p:cNvPr>
          <p:cNvCxnSpPr>
            <a:cxnSpLocks/>
          </p:cNvCxnSpPr>
          <p:nvPr/>
        </p:nvCxnSpPr>
        <p:spPr>
          <a:xfrm>
            <a:off x="14325600" y="6818609"/>
            <a:ext cx="16002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13FECC8-0A2C-0011-CB80-8D1B67A29039}"/>
              </a:ext>
            </a:extLst>
          </p:cNvPr>
          <p:cNvCxnSpPr>
            <a:cxnSpLocks/>
          </p:cNvCxnSpPr>
          <p:nvPr/>
        </p:nvCxnSpPr>
        <p:spPr>
          <a:xfrm>
            <a:off x="1372892" y="7581900"/>
            <a:ext cx="220850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518227F-9C8F-029F-86E9-D55070B81CD8}"/>
              </a:ext>
            </a:extLst>
          </p:cNvPr>
          <p:cNvSpPr txBox="1"/>
          <p:nvPr/>
        </p:nvSpPr>
        <p:spPr>
          <a:xfrm>
            <a:off x="774016" y="4569500"/>
            <a:ext cx="1611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 Trang thinks new buildings make the city look </a:t>
            </a:r>
            <a:r>
              <a:rPr lang="en-US" sz="4800" b="1" u="sng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modern and attractive</a:t>
            </a:r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.</a:t>
            </a:r>
            <a:endParaRPr lang="en-US" sz="48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36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7" grpId="0" animBg="1"/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2. Read again and tick true (T) or false (F).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AC7291-BC19-AA8B-1715-C037307AF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310675"/>
              </p:ext>
            </p:extLst>
          </p:nvPr>
        </p:nvGraphicFramePr>
        <p:xfrm>
          <a:off x="457200" y="1600200"/>
          <a:ext cx="17221200" cy="2758717"/>
        </p:xfrm>
        <a:graphic>
          <a:graphicData uri="http://schemas.openxmlformats.org/drawingml/2006/table">
            <a:tbl>
              <a:tblPr firstRow="1" bandRow="1"/>
              <a:tblGrid>
                <a:gridCol w="12649200">
                  <a:extLst>
                    <a:ext uri="{9D8B030D-6E8A-4147-A177-3AD203B41FA5}">
                      <a16:colId xmlns:a16="http://schemas.microsoft.com/office/drawing/2014/main" val="251540487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118229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09810210"/>
                    </a:ext>
                  </a:extLst>
                </a:gridCol>
              </a:tblGrid>
              <a:tr h="952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Statements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TRUE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FALSE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27488"/>
                  </a:ext>
                </a:extLst>
              </a:tr>
              <a:tr h="18062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5000" dirty="0">
                          <a:latin typeface="Patrick Hand" panose="00000500000000000000" pitchFamily="2" charset="0"/>
                        </a:rPr>
                        <a:t>5. Both Trang and Ben find shopping malls expensive.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4822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11FB5AC-A613-6D9B-F123-BC9723B0B634}"/>
              </a:ext>
            </a:extLst>
          </p:cNvPr>
          <p:cNvSpPr txBox="1"/>
          <p:nvPr/>
        </p:nvSpPr>
        <p:spPr>
          <a:xfrm>
            <a:off x="13639800" y="2540135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8476C65-E944-03D6-D983-2AC64D55A68E}"/>
              </a:ext>
            </a:extLst>
          </p:cNvPr>
          <p:cNvSpPr/>
          <p:nvPr/>
        </p:nvSpPr>
        <p:spPr>
          <a:xfrm>
            <a:off x="1162050" y="4778017"/>
            <a:ext cx="15963900" cy="4708882"/>
          </a:xfrm>
          <a:prstGeom prst="roundRect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Trang: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  <a:sym typeface="+mn-ea"/>
              </a:rPr>
              <a:t>Well, it’s now a shopping mall. Teens like it because it’s modern and fun.</a:t>
            </a:r>
          </a:p>
          <a:p>
            <a:pPr algn="just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Ben: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  <a:sym typeface="+mn-ea"/>
              </a:rPr>
              <a:t>Do you often go there? </a:t>
            </a:r>
            <a:endParaRPr lang="en-US" sz="4800" dirty="0">
              <a:solidFill>
                <a:schemeClr val="tx1"/>
              </a:solidFill>
              <a:latin typeface="Patrick Hand" panose="00000500000000000000" pitchFamily="2" charset="0"/>
            </a:endParaRPr>
          </a:p>
          <a:p>
            <a:pPr algn="just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Trang: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  <a:sym typeface="+mn-ea"/>
              </a:rPr>
              <a:t>Sometimes. I watch movies there with my sister. I want to go there more often, but it’s a bit pricey.</a:t>
            </a:r>
            <a:endParaRPr lang="en-US" sz="4800" dirty="0">
              <a:solidFill>
                <a:schemeClr val="tx1"/>
              </a:solidFill>
              <a:latin typeface="Patrick Hand" panose="00000500000000000000" pitchFamily="2" charset="0"/>
            </a:endParaRPr>
          </a:p>
          <a:p>
            <a:pPr algn="just"/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Patrick Hand" panose="00000500000000000000" pitchFamily="2" charset="0"/>
                <a:sym typeface="+mn-ea"/>
              </a:rPr>
              <a:t>Ben: </a:t>
            </a:r>
            <a:r>
              <a:rPr lang="en-US" sz="4800" dirty="0">
                <a:solidFill>
                  <a:schemeClr val="tx1"/>
                </a:solidFill>
                <a:latin typeface="Patrick Hand" panose="00000500000000000000" pitchFamily="2" charset="0"/>
                <a:sym typeface="+mn-ea"/>
              </a:rPr>
              <a:t>It’s expensive here in London, too …</a:t>
            </a:r>
            <a:endParaRPr lang="en-US" sz="48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AC0011E-02E3-F42B-FA50-6FB059DEA3F4}"/>
              </a:ext>
            </a:extLst>
          </p:cNvPr>
          <p:cNvCxnSpPr>
            <a:cxnSpLocks/>
          </p:cNvCxnSpPr>
          <p:nvPr/>
        </p:nvCxnSpPr>
        <p:spPr>
          <a:xfrm>
            <a:off x="2362200" y="37719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A23349-E0D3-2E15-C764-43F2B0DADA04}"/>
              </a:ext>
            </a:extLst>
          </p:cNvPr>
          <p:cNvCxnSpPr>
            <a:cxnSpLocks/>
          </p:cNvCxnSpPr>
          <p:nvPr/>
        </p:nvCxnSpPr>
        <p:spPr>
          <a:xfrm>
            <a:off x="4800600" y="37719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DF7252-B767-5F72-BD5F-0FCE939F896E}"/>
              </a:ext>
            </a:extLst>
          </p:cNvPr>
          <p:cNvCxnSpPr>
            <a:cxnSpLocks/>
          </p:cNvCxnSpPr>
          <p:nvPr/>
        </p:nvCxnSpPr>
        <p:spPr>
          <a:xfrm>
            <a:off x="5791200" y="37719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B98AE8-5578-4558-3428-434CE2F97120}"/>
              </a:ext>
            </a:extLst>
          </p:cNvPr>
          <p:cNvCxnSpPr>
            <a:cxnSpLocks/>
          </p:cNvCxnSpPr>
          <p:nvPr/>
        </p:nvCxnSpPr>
        <p:spPr>
          <a:xfrm>
            <a:off x="6858000" y="3771900"/>
            <a:ext cx="335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13F54D-713A-106A-CABC-C70EDE61B20B}"/>
              </a:ext>
            </a:extLst>
          </p:cNvPr>
          <p:cNvCxnSpPr>
            <a:cxnSpLocks/>
          </p:cNvCxnSpPr>
          <p:nvPr/>
        </p:nvCxnSpPr>
        <p:spPr>
          <a:xfrm>
            <a:off x="10287000" y="3759631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BA5DA9-437E-A191-2284-000E72AF6A07}"/>
              </a:ext>
            </a:extLst>
          </p:cNvPr>
          <p:cNvCxnSpPr>
            <a:cxnSpLocks/>
          </p:cNvCxnSpPr>
          <p:nvPr/>
        </p:nvCxnSpPr>
        <p:spPr>
          <a:xfrm>
            <a:off x="7239000" y="56007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C5479A-50AE-E0B2-E6E6-FD1E5349B26B}"/>
              </a:ext>
            </a:extLst>
          </p:cNvPr>
          <p:cNvCxnSpPr>
            <a:cxnSpLocks/>
          </p:cNvCxnSpPr>
          <p:nvPr/>
        </p:nvCxnSpPr>
        <p:spPr>
          <a:xfrm>
            <a:off x="8305800" y="8496300"/>
            <a:ext cx="13664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2044A20-D39E-9D1B-4418-1266F733C851}"/>
              </a:ext>
            </a:extLst>
          </p:cNvPr>
          <p:cNvCxnSpPr>
            <a:cxnSpLocks/>
          </p:cNvCxnSpPr>
          <p:nvPr/>
        </p:nvCxnSpPr>
        <p:spPr>
          <a:xfrm>
            <a:off x="3434166" y="9258300"/>
            <a:ext cx="13664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2D65DF-D5BB-64A2-4CBB-E98082FF53D4}"/>
              </a:ext>
            </a:extLst>
          </p:cNvPr>
          <p:cNvCxnSpPr>
            <a:cxnSpLocks/>
          </p:cNvCxnSpPr>
          <p:nvPr/>
        </p:nvCxnSpPr>
        <p:spPr>
          <a:xfrm>
            <a:off x="3434166" y="9258300"/>
            <a:ext cx="31952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12E2176-EFCB-008E-8CBC-4342631EC782}"/>
              </a:ext>
            </a:extLst>
          </p:cNvPr>
          <p:cNvCxnSpPr>
            <a:cxnSpLocks/>
          </p:cNvCxnSpPr>
          <p:nvPr/>
        </p:nvCxnSpPr>
        <p:spPr>
          <a:xfrm>
            <a:off x="9144000" y="9277027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5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 descr="Haha - Haha - Free Transparent PNG Clipart Images Download">
            <a:extLst>
              <a:ext uri="{FF2B5EF4-FFF2-40B4-BE49-F238E27FC236}">
                <a16:creationId xmlns:a16="http://schemas.microsoft.com/office/drawing/2014/main" id="{08DBB641-7E33-34D1-9071-2518A8202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16" b="90287" l="10000" r="94405">
                        <a14:foregroundMark x1="53929" y1="7616" x2="53929" y2="7616"/>
                        <a14:foregroundMark x1="75595" y1="90397" x2="84286" y2="90397"/>
                        <a14:foregroundMark x1="94405" y1="90287" x2="94405" y2="90287"/>
                        <a14:foregroundMark x1="49405" y1="89404" x2="58690" y2="89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2" y="4104468"/>
            <a:ext cx="5563357" cy="600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88B7FC-50C1-A4C0-6F72-08256B0D9F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37" b="88837" l="6809" r="95745">
                        <a14:foregroundMark x1="12340" y1="16279" x2="12340" y2="16279"/>
                        <a14:foregroundMark x1="6809" y1="33488" x2="6809" y2="33488"/>
                        <a14:foregroundMark x1="69787" y1="29302" x2="69787" y2="29302"/>
                        <a14:foregroundMark x1="91489" y1="36744" x2="91489" y2="36744"/>
                        <a14:foregroundMark x1="95745" y1="36744" x2="95745" y2="36744"/>
                        <a14:foregroundMark x1="60426" y1="60930" x2="55319" y2="8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7809" y="3771900"/>
            <a:ext cx="2238375" cy="2047875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35BA386-1D9C-B185-D1D3-B3DD8300F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2" y="4076700"/>
            <a:ext cx="542925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185135-9A5F-8F7D-85A8-8F64A097A032}"/>
              </a:ext>
            </a:extLst>
          </p:cNvPr>
          <p:cNvSpPr txBox="1"/>
          <p:nvPr/>
        </p:nvSpPr>
        <p:spPr>
          <a:xfrm>
            <a:off x="8628149" y="5323668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6981388" y="571500"/>
            <a:ext cx="432522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C00000"/>
                </a:solidFill>
                <a:latin typeface="Patrick Hand" panose="00000500000000000000" pitchFamily="2" charset="0"/>
              </a:rPr>
              <a:t>Hanoi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2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2. Read again and tick true (T) or false (F).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AC7291-BC19-AA8B-1715-C037307AF705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600200"/>
          <a:ext cx="17221200" cy="7961237"/>
        </p:xfrm>
        <a:graphic>
          <a:graphicData uri="http://schemas.openxmlformats.org/drawingml/2006/table">
            <a:tbl>
              <a:tblPr firstRow="1" bandRow="1"/>
              <a:tblGrid>
                <a:gridCol w="12649200">
                  <a:extLst>
                    <a:ext uri="{9D8B030D-6E8A-4147-A177-3AD203B41FA5}">
                      <a16:colId xmlns:a16="http://schemas.microsoft.com/office/drawing/2014/main" val="251540487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8118229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09810210"/>
                    </a:ext>
                  </a:extLst>
                </a:gridCol>
              </a:tblGrid>
              <a:tr h="11655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Statements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TRUE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/>
                          </a:solidFill>
                          <a:latin typeface="Patrick Hand" panose="00000500000000000000" pitchFamily="2" charset="0"/>
                        </a:rPr>
                        <a:t>FALSE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3C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027488"/>
                  </a:ext>
                </a:extLst>
              </a:tr>
              <a:tr h="13305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1. The bus in Trang’s city is slow and crowded.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748228"/>
                  </a:ext>
                </a:extLst>
              </a:tr>
              <a:tr h="1175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2. The underground system in Ben’s city is unreliable.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182320"/>
                  </a:ext>
                </a:extLst>
              </a:tr>
              <a:tr h="1175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</a:rPr>
                        <a:t>3. There is a dusty and noisy construction site near Trang’s house.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421209"/>
                  </a:ext>
                </a:extLst>
              </a:tr>
              <a:tr h="1560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800" dirty="0">
                          <a:latin typeface="Patrick Hand" panose="00000500000000000000" pitchFamily="2" charset="0"/>
                        </a:rPr>
                        <a:t>4. Trang thinks new buildings make the city look ugly.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839759"/>
                  </a:ext>
                </a:extLst>
              </a:tr>
              <a:tr h="1175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latin typeface="Patrick Hand" panose="00000500000000000000" pitchFamily="2" charset="0"/>
                        </a:rPr>
                        <a:t>5. Both Trang and Ben find shopping malls expensive.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dirty="0"/>
                    </a:p>
                  </a:txBody>
                  <a:tcPr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66158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A473113-5E10-166A-2C15-283FF5368FFD}"/>
              </a:ext>
            </a:extLst>
          </p:cNvPr>
          <p:cNvSpPr txBox="1"/>
          <p:nvPr/>
        </p:nvSpPr>
        <p:spPr>
          <a:xfrm>
            <a:off x="13639800" y="2476500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BDC511-1F21-59B2-C0E9-07875C1EFF32}"/>
              </a:ext>
            </a:extLst>
          </p:cNvPr>
          <p:cNvSpPr txBox="1"/>
          <p:nvPr/>
        </p:nvSpPr>
        <p:spPr>
          <a:xfrm>
            <a:off x="16078200" y="3688419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9CCCCF-AE58-B938-559A-5ED8EF85E607}"/>
              </a:ext>
            </a:extLst>
          </p:cNvPr>
          <p:cNvSpPr txBox="1"/>
          <p:nvPr/>
        </p:nvSpPr>
        <p:spPr>
          <a:xfrm>
            <a:off x="13639800" y="5214848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93623D-A541-9CE9-1FB1-EBF12E68CD8B}"/>
              </a:ext>
            </a:extLst>
          </p:cNvPr>
          <p:cNvSpPr txBox="1"/>
          <p:nvPr/>
        </p:nvSpPr>
        <p:spPr>
          <a:xfrm>
            <a:off x="16078200" y="6707662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BBB6BD-9A2C-F6B2-1A42-FC83F71B5759}"/>
              </a:ext>
            </a:extLst>
          </p:cNvPr>
          <p:cNvSpPr txBox="1"/>
          <p:nvPr/>
        </p:nvSpPr>
        <p:spPr>
          <a:xfrm>
            <a:off x="13639800" y="8086148"/>
            <a:ext cx="13147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00B05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11500" b="1" dirty="0">
              <a:solidFill>
                <a:srgbClr val="00B05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1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3. Match the words/ phrases with their correct picture. (p.19)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F2797A-C2C6-CD10-ED16-C345A8C44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29" y="1647375"/>
            <a:ext cx="5764988" cy="34883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E3D600-3080-7FB3-0812-A5FE70AF8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668" y="1647376"/>
            <a:ext cx="5767075" cy="3488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97444F-3187-4E6A-6C6C-FBEFF32B2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12" y="5811697"/>
            <a:ext cx="5815461" cy="34883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745DF2-79E3-F532-8E5C-77656925C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265" y="5811697"/>
            <a:ext cx="5800834" cy="34883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7F0A59-9E49-E024-4FD1-1FB48BA60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7792" y="5811698"/>
            <a:ext cx="5712098" cy="34883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BE5808-2F74-4254-D6B5-527881951FBD}"/>
              </a:ext>
            </a:extLst>
          </p:cNvPr>
          <p:cNvSpPr txBox="1"/>
          <p:nvPr/>
        </p:nvSpPr>
        <p:spPr>
          <a:xfrm>
            <a:off x="12330630" y="1428557"/>
            <a:ext cx="42915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1. congested road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748EBE-5B72-40DC-3C9F-6C194DE9B486}"/>
              </a:ext>
            </a:extLst>
          </p:cNvPr>
          <p:cNvSpPr txBox="1"/>
          <p:nvPr/>
        </p:nvSpPr>
        <p:spPr>
          <a:xfrm>
            <a:off x="12399789" y="2218008"/>
            <a:ext cx="4956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2. construction site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697DC0-7427-1D02-F5E8-369040587E39}"/>
              </a:ext>
            </a:extLst>
          </p:cNvPr>
          <p:cNvSpPr txBox="1"/>
          <p:nvPr/>
        </p:nvSpPr>
        <p:spPr>
          <a:xfrm>
            <a:off x="12362918" y="3008794"/>
            <a:ext cx="4786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3. the underground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1D3683-ECA1-D764-3584-BF1386F5701F}"/>
              </a:ext>
            </a:extLst>
          </p:cNvPr>
          <p:cNvSpPr txBox="1"/>
          <p:nvPr/>
        </p:nvSpPr>
        <p:spPr>
          <a:xfrm>
            <a:off x="12399789" y="3799580"/>
            <a:ext cx="3063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4. itchy eyes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AFFC4-130C-C78D-A20A-C90352A5BC3F}"/>
              </a:ext>
            </a:extLst>
          </p:cNvPr>
          <p:cNvSpPr txBox="1"/>
          <p:nvPr/>
        </p:nvSpPr>
        <p:spPr>
          <a:xfrm>
            <a:off x="12436604" y="4589031"/>
            <a:ext cx="5698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5. entertainment </a:t>
            </a:r>
            <a:r>
              <a:rPr lang="en-US" sz="4800" dirty="0" err="1">
                <a:solidFill>
                  <a:srgbClr val="C00000"/>
                </a:solidFill>
                <a:latin typeface="Patrick Hand" panose="00000500000000000000" pitchFamily="2" charset="0"/>
              </a:rPr>
              <a:t>centre</a:t>
            </a:r>
            <a:r>
              <a:rPr lang="en-US" sz="4800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AC4F05-A482-F381-717C-8EAB082D2B16}"/>
              </a:ext>
            </a:extLst>
          </p:cNvPr>
          <p:cNvSpPr/>
          <p:nvPr/>
        </p:nvSpPr>
        <p:spPr>
          <a:xfrm>
            <a:off x="457200" y="1733357"/>
            <a:ext cx="609600" cy="609600"/>
          </a:xfrm>
          <a:prstGeom prst="ellipse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0390D5-044E-EED7-1184-F408096C7F05}"/>
              </a:ext>
            </a:extLst>
          </p:cNvPr>
          <p:cNvSpPr/>
          <p:nvPr/>
        </p:nvSpPr>
        <p:spPr>
          <a:xfrm>
            <a:off x="6324600" y="1733357"/>
            <a:ext cx="609600" cy="609600"/>
          </a:xfrm>
          <a:prstGeom prst="ellipse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8D5754-93E4-7FF9-8BFD-D39B5DA99B9B}"/>
              </a:ext>
            </a:extLst>
          </p:cNvPr>
          <p:cNvSpPr/>
          <p:nvPr/>
        </p:nvSpPr>
        <p:spPr>
          <a:xfrm>
            <a:off x="457200" y="5922443"/>
            <a:ext cx="609600" cy="609600"/>
          </a:xfrm>
          <a:prstGeom prst="ellipse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c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08FB78-D27E-AD7C-081B-1942187DB5C7}"/>
              </a:ext>
            </a:extLst>
          </p:cNvPr>
          <p:cNvSpPr/>
          <p:nvPr/>
        </p:nvSpPr>
        <p:spPr>
          <a:xfrm>
            <a:off x="6400800" y="5922443"/>
            <a:ext cx="609600" cy="609600"/>
          </a:xfrm>
          <a:prstGeom prst="ellipse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d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1FE918F-B845-1FF0-3BFB-061A074A4950}"/>
              </a:ext>
            </a:extLst>
          </p:cNvPr>
          <p:cNvSpPr/>
          <p:nvPr/>
        </p:nvSpPr>
        <p:spPr>
          <a:xfrm>
            <a:off x="12330630" y="5922443"/>
            <a:ext cx="609600" cy="609600"/>
          </a:xfrm>
          <a:prstGeom prst="ellipse">
            <a:avLst/>
          </a:prstGeom>
          <a:solidFill>
            <a:srgbClr val="F1F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B3A6177-AFC9-0F9A-6EEC-5FF12CE451A2}"/>
              </a:ext>
            </a:extLst>
          </p:cNvPr>
          <p:cNvSpPr/>
          <p:nvPr/>
        </p:nvSpPr>
        <p:spPr>
          <a:xfrm>
            <a:off x="1002023" y="4705157"/>
            <a:ext cx="4572000" cy="830996"/>
          </a:xfrm>
          <a:prstGeom prst="roundRect">
            <a:avLst/>
          </a:prstGeom>
          <a:solidFill>
            <a:srgbClr val="C73C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Patrick Hand" panose="00000500000000000000" pitchFamily="2" charset="0"/>
              </a:rPr>
              <a:t>3. the underground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AE413F8-6D0C-D7C5-E649-D1E395589BBD}"/>
              </a:ext>
            </a:extLst>
          </p:cNvPr>
          <p:cNvSpPr/>
          <p:nvPr/>
        </p:nvSpPr>
        <p:spPr>
          <a:xfrm>
            <a:off x="6934200" y="4720183"/>
            <a:ext cx="4572000" cy="830996"/>
          </a:xfrm>
          <a:prstGeom prst="roundRect">
            <a:avLst/>
          </a:prstGeom>
          <a:solidFill>
            <a:srgbClr val="C73C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atrick Hand" panose="00000500000000000000" pitchFamily="2" charset="0"/>
              </a:rPr>
              <a:t>1. congested road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FACCDDB-E311-1A9B-96CE-DE9A35FD84AA}"/>
              </a:ext>
            </a:extLst>
          </p:cNvPr>
          <p:cNvSpPr/>
          <p:nvPr/>
        </p:nvSpPr>
        <p:spPr>
          <a:xfrm>
            <a:off x="839137" y="8884504"/>
            <a:ext cx="4953409" cy="830996"/>
          </a:xfrm>
          <a:prstGeom prst="roundRect">
            <a:avLst/>
          </a:prstGeom>
          <a:solidFill>
            <a:srgbClr val="C73C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atrick Hand" panose="00000500000000000000" pitchFamily="2" charset="0"/>
              </a:rPr>
              <a:t>2. construction site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46073DE-684E-5C15-E8BC-3DD372E090C4}"/>
              </a:ext>
            </a:extLst>
          </p:cNvPr>
          <p:cNvSpPr/>
          <p:nvPr/>
        </p:nvSpPr>
        <p:spPr>
          <a:xfrm>
            <a:off x="6400800" y="8884504"/>
            <a:ext cx="5649942" cy="830996"/>
          </a:xfrm>
          <a:prstGeom prst="roundRect">
            <a:avLst/>
          </a:prstGeom>
          <a:solidFill>
            <a:srgbClr val="C73C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atrick Hand" panose="00000500000000000000" pitchFamily="2" charset="0"/>
              </a:rPr>
              <a:t>5. entertainment </a:t>
            </a:r>
            <a:r>
              <a:rPr lang="en-US" sz="4800" b="1" dirty="0" err="1">
                <a:latin typeface="Patrick Hand" panose="00000500000000000000" pitchFamily="2" charset="0"/>
              </a:rPr>
              <a:t>centre</a:t>
            </a:r>
            <a:endParaRPr lang="en-US" sz="4800" b="1" dirty="0">
              <a:latin typeface="Patrick Hand" panose="00000500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E7A4E2C-B67C-874B-41EE-FE74DF10268A}"/>
              </a:ext>
            </a:extLst>
          </p:cNvPr>
          <p:cNvSpPr/>
          <p:nvPr/>
        </p:nvSpPr>
        <p:spPr>
          <a:xfrm>
            <a:off x="12837841" y="8860676"/>
            <a:ext cx="4572000" cy="830996"/>
          </a:xfrm>
          <a:prstGeom prst="roundRect">
            <a:avLst/>
          </a:prstGeom>
          <a:solidFill>
            <a:srgbClr val="C73C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Patrick Hand" panose="00000500000000000000" pitchFamily="2" charset="0"/>
              </a:rPr>
              <a:t>4. itchy eyes </a:t>
            </a:r>
          </a:p>
        </p:txBody>
      </p:sp>
    </p:spTree>
    <p:extLst>
      <p:ext uri="{BB962C8B-B14F-4D97-AF65-F5344CB8AC3E}">
        <p14:creationId xmlns:p14="http://schemas.microsoft.com/office/powerpoint/2010/main" val="256492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  <p:bldP spid="20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4. Choose the correct answer A, B, C, or D. (p.19)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13479-A043-B2BA-A97C-772C746BED67}"/>
              </a:ext>
            </a:extLst>
          </p:cNvPr>
          <p:cNvSpPr txBox="1"/>
          <p:nvPr/>
        </p:nvSpPr>
        <p:spPr>
          <a:xfrm>
            <a:off x="464949" y="1428333"/>
            <a:ext cx="84349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4400" dirty="0">
                <a:latin typeface="Patrick Hand" panose="00000500000000000000" pitchFamily="2" charset="0"/>
              </a:rPr>
              <a:t>I like getting around by ____, I hate the smell of car exhaust.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underground  		B. private car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taxi 				D. bus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6FC044-EDFE-4F1E-B680-E797C36E5EF4}"/>
              </a:ext>
            </a:extLst>
          </p:cNvPr>
          <p:cNvSpPr txBox="1"/>
          <p:nvPr/>
        </p:nvSpPr>
        <p:spPr>
          <a:xfrm>
            <a:off x="464949" y="4400133"/>
            <a:ext cx="84349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4400" dirty="0">
                <a:latin typeface="Patrick Hand" panose="00000500000000000000" pitchFamily="2" charset="0"/>
              </a:rPr>
              <a:t>Road dust may badly affect our ____.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stomach 			B. back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eyes 				D. leg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7B12A4-664C-F946-5725-1F76ADF317A0}"/>
              </a:ext>
            </a:extLst>
          </p:cNvPr>
          <p:cNvSpPr txBox="1"/>
          <p:nvPr/>
        </p:nvSpPr>
        <p:spPr>
          <a:xfrm>
            <a:off x="430076" y="6694824"/>
            <a:ext cx="90897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4400" dirty="0">
                <a:latin typeface="Patrick Hand" panose="00000500000000000000" pitchFamily="2" charset="0"/>
              </a:rPr>
              <a:t>There’s a ____ in my </a:t>
            </a:r>
            <a:r>
              <a:rPr lang="en-US" sz="4400" dirty="0" err="1">
                <a:latin typeface="Patrick Hand" panose="00000500000000000000" pitchFamily="2" charset="0"/>
              </a:rPr>
              <a:t>neighbourhood</a:t>
            </a:r>
            <a:r>
              <a:rPr lang="en-US" sz="4400" dirty="0">
                <a:latin typeface="Patrick Hand" panose="00000500000000000000" pitchFamily="2" charset="0"/>
              </a:rPr>
              <a:t>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It’s noisy and dusty.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building 			B. construction site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hospital 			D. lake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B3A12F-A404-910A-D3BB-9F9D375F9042}"/>
              </a:ext>
            </a:extLst>
          </p:cNvPr>
          <p:cNvSpPr txBox="1"/>
          <p:nvPr/>
        </p:nvSpPr>
        <p:spPr>
          <a:xfrm>
            <a:off x="9519833" y="1428333"/>
            <a:ext cx="84349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4400" dirty="0">
                <a:latin typeface="Patrick Hand" panose="00000500000000000000" pitchFamily="2" charset="0"/>
              </a:rPr>
              <a:t>The road is narrow, so ____ often occurs at rush hour.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traffic light 		B. traffic flow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traffic congestion	D. traffic safely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CA1695-EE5D-9081-B55F-AC966D4D3D2F}"/>
              </a:ext>
            </a:extLst>
          </p:cNvPr>
          <p:cNvSpPr txBox="1"/>
          <p:nvPr/>
        </p:nvSpPr>
        <p:spPr>
          <a:xfrm>
            <a:off x="9519833" y="4400133"/>
            <a:ext cx="84349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4400" dirty="0">
                <a:latin typeface="Patrick Hand" panose="00000500000000000000" pitchFamily="2" charset="0"/>
              </a:rPr>
              <a:t>Many teens fancy spending their weekends in an entertainment ____.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industry 			B. value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business 			D. </a:t>
            </a:r>
            <a:r>
              <a:rPr lang="en-US" sz="4400" dirty="0" err="1">
                <a:latin typeface="Patrick Hand" panose="00000500000000000000" pitchFamily="2" charset="0"/>
              </a:rPr>
              <a:t>centre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8953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4. Choose the correct answer A, B, C, or D. (p.19)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13479-A043-B2BA-A97C-772C746BED67}"/>
              </a:ext>
            </a:extLst>
          </p:cNvPr>
          <p:cNvSpPr txBox="1"/>
          <p:nvPr/>
        </p:nvSpPr>
        <p:spPr>
          <a:xfrm>
            <a:off x="464949" y="1428333"/>
            <a:ext cx="105840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4400" dirty="0">
                <a:latin typeface="Patrick Hand" panose="00000500000000000000" pitchFamily="2" charset="0"/>
              </a:rPr>
              <a:t>I like getting around by ____, I hate the smell of car exhaust.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underground  			B. private car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taxi 					D. bus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6FC044-EDFE-4F1E-B680-E797C36E5EF4}"/>
              </a:ext>
            </a:extLst>
          </p:cNvPr>
          <p:cNvSpPr txBox="1"/>
          <p:nvPr/>
        </p:nvSpPr>
        <p:spPr>
          <a:xfrm>
            <a:off x="464949" y="4400133"/>
            <a:ext cx="105840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4400" dirty="0">
                <a:latin typeface="Patrick Hand" panose="00000500000000000000" pitchFamily="2" charset="0"/>
              </a:rPr>
              <a:t>Road dust may badly affect our ____.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stomach 				B. back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eyes 					D. leg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7B12A4-664C-F946-5725-1F76ADF317A0}"/>
              </a:ext>
            </a:extLst>
          </p:cNvPr>
          <p:cNvSpPr txBox="1"/>
          <p:nvPr/>
        </p:nvSpPr>
        <p:spPr>
          <a:xfrm>
            <a:off x="430076" y="6694824"/>
            <a:ext cx="114056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4400" dirty="0">
                <a:latin typeface="Patrick Hand" panose="00000500000000000000" pitchFamily="2" charset="0"/>
              </a:rPr>
              <a:t>There’s a ____ in my </a:t>
            </a:r>
            <a:r>
              <a:rPr lang="en-US" sz="4400" dirty="0" err="1">
                <a:latin typeface="Patrick Hand" panose="00000500000000000000" pitchFamily="2" charset="0"/>
              </a:rPr>
              <a:t>neighbourhood</a:t>
            </a:r>
            <a:r>
              <a:rPr lang="en-US" sz="4400" dirty="0">
                <a:latin typeface="Patrick Hand" panose="00000500000000000000" pitchFamily="2" charset="0"/>
              </a:rPr>
              <a:t>. It’s noisy and dusty.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building 				B. construction site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hospital 				D. lake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FECBE9-4AD6-6A90-731A-D33C0E8172FC}"/>
              </a:ext>
            </a:extLst>
          </p:cNvPr>
          <p:cNvCxnSpPr>
            <a:cxnSpLocks/>
          </p:cNvCxnSpPr>
          <p:nvPr/>
        </p:nvCxnSpPr>
        <p:spPr>
          <a:xfrm>
            <a:off x="9296400" y="2095500"/>
            <a:ext cx="1219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76444A-748A-148A-981B-D9165F42CDE5}"/>
              </a:ext>
            </a:extLst>
          </p:cNvPr>
          <p:cNvCxnSpPr>
            <a:cxnSpLocks/>
          </p:cNvCxnSpPr>
          <p:nvPr/>
        </p:nvCxnSpPr>
        <p:spPr>
          <a:xfrm>
            <a:off x="1066800" y="2781300"/>
            <a:ext cx="2362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2DFF25B-8B2E-3592-8910-271494493AD0}"/>
              </a:ext>
            </a:extLst>
          </p:cNvPr>
          <p:cNvSpPr txBox="1"/>
          <p:nvPr/>
        </p:nvSpPr>
        <p:spPr>
          <a:xfrm>
            <a:off x="10532390" y="2691466"/>
            <a:ext cx="6469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73C2E"/>
                </a:solidFill>
                <a:latin typeface="Patrick Hand" panose="00000500000000000000" pitchFamily="2" charset="0"/>
              </a:rPr>
              <a:t>car exhaust: </a:t>
            </a:r>
            <a:r>
              <a:rPr lang="en-US" sz="4800" dirty="0" err="1">
                <a:solidFill>
                  <a:srgbClr val="C73C2E"/>
                </a:solidFill>
                <a:latin typeface="Patrick Hand" panose="00000500000000000000" pitchFamily="2" charset="0"/>
              </a:rPr>
              <a:t>khí</a:t>
            </a:r>
            <a:r>
              <a:rPr lang="en-US" sz="48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thải</a:t>
            </a:r>
            <a:r>
              <a:rPr lang="en-US" sz="48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C73C2E"/>
                </a:solidFill>
                <a:latin typeface="Patrick Hand" panose="00000500000000000000" pitchFamily="2" charset="0"/>
              </a:rPr>
              <a:t>xe</a:t>
            </a:r>
            <a:r>
              <a:rPr lang="en-US" sz="4800" dirty="0">
                <a:solidFill>
                  <a:srgbClr val="C73C2E"/>
                </a:solidFill>
                <a:latin typeface="Patrick Hand" panose="00000500000000000000" pitchFamily="2" charset="0"/>
              </a:rPr>
              <a:t> ô </a:t>
            </a:r>
            <a:r>
              <a:rPr lang="en-US" sz="4800" dirty="0" err="1">
                <a:solidFill>
                  <a:srgbClr val="C73C2E"/>
                </a:solidFill>
                <a:latin typeface="Patrick Hand" panose="00000500000000000000" pitchFamily="2" charset="0"/>
              </a:rPr>
              <a:t>tô</a:t>
            </a:r>
            <a:endParaRPr lang="en-US" sz="48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75FD1-DCC6-06BE-1F8A-632A927A4D2C}"/>
              </a:ext>
            </a:extLst>
          </p:cNvPr>
          <p:cNvSpPr/>
          <p:nvPr/>
        </p:nvSpPr>
        <p:spPr>
          <a:xfrm>
            <a:off x="337461" y="2802137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E7E88D-B118-E877-1E9E-AFE7CC148DD1}"/>
              </a:ext>
            </a:extLst>
          </p:cNvPr>
          <p:cNvCxnSpPr>
            <a:cxnSpLocks/>
          </p:cNvCxnSpPr>
          <p:nvPr/>
        </p:nvCxnSpPr>
        <p:spPr>
          <a:xfrm>
            <a:off x="1078624" y="5067300"/>
            <a:ext cx="189317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386421-2BA4-5D17-19E9-79F76B4759FD}"/>
              </a:ext>
            </a:extLst>
          </p:cNvPr>
          <p:cNvCxnSpPr>
            <a:cxnSpLocks/>
          </p:cNvCxnSpPr>
          <p:nvPr/>
        </p:nvCxnSpPr>
        <p:spPr>
          <a:xfrm>
            <a:off x="4038600" y="5067300"/>
            <a:ext cx="2438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7326C86A-9FA4-3AFF-6030-1D6641597D92}"/>
              </a:ext>
            </a:extLst>
          </p:cNvPr>
          <p:cNvSpPr/>
          <p:nvPr/>
        </p:nvSpPr>
        <p:spPr>
          <a:xfrm>
            <a:off x="337461" y="5753100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72714E-F653-C1A4-1EFD-DD8FE25A9A86}"/>
              </a:ext>
            </a:extLst>
          </p:cNvPr>
          <p:cNvCxnSpPr>
            <a:cxnSpLocks/>
          </p:cNvCxnSpPr>
          <p:nvPr/>
        </p:nvCxnSpPr>
        <p:spPr>
          <a:xfrm>
            <a:off x="9614316" y="7353300"/>
            <a:ext cx="91807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9FDDF7-856B-E035-0C71-D43CE1481EC5}"/>
              </a:ext>
            </a:extLst>
          </p:cNvPr>
          <p:cNvCxnSpPr>
            <a:cxnSpLocks/>
          </p:cNvCxnSpPr>
          <p:nvPr/>
        </p:nvCxnSpPr>
        <p:spPr>
          <a:xfrm>
            <a:off x="533400" y="8039100"/>
            <a:ext cx="99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1408302-EB9D-AE08-3B30-7DA1FC8A8737}"/>
              </a:ext>
            </a:extLst>
          </p:cNvPr>
          <p:cNvSpPr/>
          <p:nvPr/>
        </p:nvSpPr>
        <p:spPr>
          <a:xfrm>
            <a:off x="5762338" y="8039573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86EA78-4E58-A3BB-B465-197CEAE1DFBE}"/>
              </a:ext>
            </a:extLst>
          </p:cNvPr>
          <p:cNvSpPr txBox="1"/>
          <p:nvPr/>
        </p:nvSpPr>
        <p:spPr>
          <a:xfrm>
            <a:off x="10553054" y="4704674"/>
            <a:ext cx="6469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73C2E"/>
                </a:solidFill>
                <a:latin typeface="Patrick Hand" panose="00000500000000000000" pitchFamily="2" charset="0"/>
              </a:rPr>
              <a:t>affect</a:t>
            </a:r>
            <a:r>
              <a:rPr lang="en-US" sz="4800" dirty="0">
                <a:solidFill>
                  <a:srgbClr val="C73C2E"/>
                </a:solidFill>
                <a:latin typeface="Patrick Hand" panose="00000500000000000000" pitchFamily="2" charset="0"/>
              </a:rPr>
              <a:t> (v): </a:t>
            </a:r>
            <a:r>
              <a:rPr lang="en-US" sz="4800" dirty="0" err="1">
                <a:solidFill>
                  <a:srgbClr val="C73C2E"/>
                </a:solidFill>
                <a:latin typeface="Patrick Hand" panose="00000500000000000000" pitchFamily="2" charset="0"/>
              </a:rPr>
              <a:t>ảnh</a:t>
            </a:r>
            <a:r>
              <a:rPr lang="en-US" sz="48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C73C2E"/>
                </a:solidFill>
                <a:latin typeface="Patrick Hand" panose="00000500000000000000" pitchFamily="2" charset="0"/>
              </a:rPr>
              <a:t>hưởng</a:t>
            </a:r>
            <a:endParaRPr lang="en-US" sz="48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72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4" grpId="0" animBg="1"/>
      <p:bldP spid="19" grpId="0" animBg="1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4. Choose the correct answer A, B, C, or D. (p.19)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B3A12F-A404-910A-D3BB-9F9D375F9042}"/>
              </a:ext>
            </a:extLst>
          </p:cNvPr>
          <p:cNvSpPr txBox="1"/>
          <p:nvPr/>
        </p:nvSpPr>
        <p:spPr>
          <a:xfrm>
            <a:off x="609600" y="1638300"/>
            <a:ext cx="13792200" cy="248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4400" dirty="0">
                <a:latin typeface="Patrick Hand" panose="00000500000000000000" pitchFamily="2" charset="0"/>
              </a:rPr>
              <a:t>The road is narrow, so ____ often occurs at rush hour. 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latin typeface="Patrick Hand" panose="00000500000000000000" pitchFamily="2" charset="0"/>
              </a:rPr>
              <a:t>A. traffic light 				B. traffic flow 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latin typeface="Patrick Hand" panose="00000500000000000000" pitchFamily="2" charset="0"/>
              </a:rPr>
              <a:t>C. traffic congestion			D. traffic safely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CA1695-EE5D-9081-B55F-AC966D4D3D2F}"/>
              </a:ext>
            </a:extLst>
          </p:cNvPr>
          <p:cNvSpPr txBox="1"/>
          <p:nvPr/>
        </p:nvSpPr>
        <p:spPr>
          <a:xfrm>
            <a:off x="609600" y="4610100"/>
            <a:ext cx="15011400" cy="248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4400" dirty="0">
                <a:latin typeface="Patrick Hand" panose="00000500000000000000" pitchFamily="2" charset="0"/>
              </a:rPr>
              <a:t>Many teens fancy spending their weekends in an entertainment ____. 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latin typeface="Patrick Hand" panose="00000500000000000000" pitchFamily="2" charset="0"/>
              </a:rPr>
              <a:t>A. industry 					B. value 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latin typeface="Patrick Hand" panose="00000500000000000000" pitchFamily="2" charset="0"/>
              </a:rPr>
              <a:t>C. business 					D. </a:t>
            </a:r>
            <a:r>
              <a:rPr lang="en-US" sz="4400" dirty="0" err="1">
                <a:latin typeface="Patrick Hand" panose="00000500000000000000" pitchFamily="2" charset="0"/>
              </a:rPr>
              <a:t>centre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ACFF571-9365-4795-4591-7B9EB81F5029}"/>
              </a:ext>
            </a:extLst>
          </p:cNvPr>
          <p:cNvCxnSpPr>
            <a:cxnSpLocks/>
          </p:cNvCxnSpPr>
          <p:nvPr/>
        </p:nvCxnSpPr>
        <p:spPr>
          <a:xfrm>
            <a:off x="3505200" y="2400300"/>
            <a:ext cx="1219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4D34CD-9218-9A86-C930-9C727A798188}"/>
              </a:ext>
            </a:extLst>
          </p:cNvPr>
          <p:cNvCxnSpPr>
            <a:cxnSpLocks/>
          </p:cNvCxnSpPr>
          <p:nvPr/>
        </p:nvCxnSpPr>
        <p:spPr>
          <a:xfrm>
            <a:off x="8353586" y="2400300"/>
            <a:ext cx="1219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A869C1-EF86-42BB-04B4-9C4F1D7CEAB6}"/>
              </a:ext>
            </a:extLst>
          </p:cNvPr>
          <p:cNvCxnSpPr>
            <a:cxnSpLocks/>
          </p:cNvCxnSpPr>
          <p:nvPr/>
        </p:nvCxnSpPr>
        <p:spPr>
          <a:xfrm>
            <a:off x="10287000" y="2400300"/>
            <a:ext cx="1752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B042BD6-A8D5-0F7E-BD4D-33C5267731BA}"/>
              </a:ext>
            </a:extLst>
          </p:cNvPr>
          <p:cNvSpPr txBox="1"/>
          <p:nvPr/>
        </p:nvSpPr>
        <p:spPr>
          <a:xfrm>
            <a:off x="12073181" y="2793843"/>
            <a:ext cx="4995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73C2E"/>
                </a:solidFill>
                <a:latin typeface="Patrick Hand" panose="00000500000000000000" pitchFamily="2" charset="0"/>
              </a:rPr>
              <a:t>occur</a:t>
            </a:r>
            <a:r>
              <a:rPr lang="en-US" sz="4800" dirty="0">
                <a:solidFill>
                  <a:srgbClr val="C73C2E"/>
                </a:solidFill>
                <a:latin typeface="Patrick Hand" panose="00000500000000000000" pitchFamily="2" charset="0"/>
              </a:rPr>
              <a:t> (v): </a:t>
            </a:r>
            <a:r>
              <a:rPr lang="en-US" sz="4800" dirty="0" err="1">
                <a:solidFill>
                  <a:srgbClr val="C73C2E"/>
                </a:solidFill>
                <a:latin typeface="Patrick Hand" panose="00000500000000000000" pitchFamily="2" charset="0"/>
              </a:rPr>
              <a:t>xảy</a:t>
            </a:r>
            <a:r>
              <a:rPr lang="en-US" sz="48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4800" dirty="0" err="1">
                <a:solidFill>
                  <a:srgbClr val="C73C2E"/>
                </a:solidFill>
                <a:latin typeface="Patrick Hand" panose="00000500000000000000" pitchFamily="2" charset="0"/>
              </a:rPr>
              <a:t>ra</a:t>
            </a:r>
            <a:r>
              <a:rPr lang="en-US" sz="4800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93A715-62B5-6B39-5954-36E3AAE7A5BF}"/>
              </a:ext>
            </a:extLst>
          </p:cNvPr>
          <p:cNvSpPr/>
          <p:nvPr/>
        </p:nvSpPr>
        <p:spPr>
          <a:xfrm>
            <a:off x="524359" y="3379996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C67223-7A20-AC32-6E51-02031C56B648}"/>
              </a:ext>
            </a:extLst>
          </p:cNvPr>
          <p:cNvCxnSpPr>
            <a:cxnSpLocks/>
          </p:cNvCxnSpPr>
          <p:nvPr/>
        </p:nvCxnSpPr>
        <p:spPr>
          <a:xfrm>
            <a:off x="10972800" y="5295900"/>
            <a:ext cx="2819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83E5B9-BF75-10DE-3A14-FC66B8855581}"/>
              </a:ext>
            </a:extLst>
          </p:cNvPr>
          <p:cNvCxnSpPr>
            <a:cxnSpLocks/>
          </p:cNvCxnSpPr>
          <p:nvPr/>
        </p:nvCxnSpPr>
        <p:spPr>
          <a:xfrm>
            <a:off x="4876800" y="5295900"/>
            <a:ext cx="1752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948CA3-515C-8A82-3DCC-39B18A0EE6A1}"/>
              </a:ext>
            </a:extLst>
          </p:cNvPr>
          <p:cNvCxnSpPr>
            <a:cxnSpLocks/>
          </p:cNvCxnSpPr>
          <p:nvPr/>
        </p:nvCxnSpPr>
        <p:spPr>
          <a:xfrm>
            <a:off x="7820186" y="5295900"/>
            <a:ext cx="185721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D25C7EDD-1914-2DA1-51BB-6CAE7AF55B20}"/>
              </a:ext>
            </a:extLst>
          </p:cNvPr>
          <p:cNvSpPr/>
          <p:nvPr/>
        </p:nvSpPr>
        <p:spPr>
          <a:xfrm>
            <a:off x="6858000" y="6351796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39CD9-B4A5-026D-A637-44D0D04DEBB0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4. Choose the correct answer A, B, C, or D. (p.19)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13479-A043-B2BA-A97C-772C746BED67}"/>
              </a:ext>
            </a:extLst>
          </p:cNvPr>
          <p:cNvSpPr txBox="1"/>
          <p:nvPr/>
        </p:nvSpPr>
        <p:spPr>
          <a:xfrm>
            <a:off x="464949" y="1428333"/>
            <a:ext cx="84349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4400" dirty="0">
                <a:latin typeface="Patrick Hand" panose="00000500000000000000" pitchFamily="2" charset="0"/>
              </a:rPr>
              <a:t>I like getting around by ____, I hate the smell of car exhaust.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underground  		B. private car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taxi 				D. bus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6FC044-EDFE-4F1E-B680-E797C36E5EF4}"/>
              </a:ext>
            </a:extLst>
          </p:cNvPr>
          <p:cNvSpPr txBox="1"/>
          <p:nvPr/>
        </p:nvSpPr>
        <p:spPr>
          <a:xfrm>
            <a:off x="464949" y="4400133"/>
            <a:ext cx="84349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4400" dirty="0">
                <a:latin typeface="Patrick Hand" panose="00000500000000000000" pitchFamily="2" charset="0"/>
              </a:rPr>
              <a:t>Road dust may badly affect our ____.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stomach 			B. back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eyes 				D. leg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7B12A4-664C-F946-5725-1F76ADF317A0}"/>
              </a:ext>
            </a:extLst>
          </p:cNvPr>
          <p:cNvSpPr txBox="1"/>
          <p:nvPr/>
        </p:nvSpPr>
        <p:spPr>
          <a:xfrm>
            <a:off x="430076" y="6694824"/>
            <a:ext cx="90897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4400" dirty="0">
                <a:latin typeface="Patrick Hand" panose="00000500000000000000" pitchFamily="2" charset="0"/>
              </a:rPr>
              <a:t>There’s a ____ in my </a:t>
            </a:r>
            <a:r>
              <a:rPr lang="en-US" sz="4400" dirty="0" err="1">
                <a:latin typeface="Patrick Hand" panose="00000500000000000000" pitchFamily="2" charset="0"/>
              </a:rPr>
              <a:t>neighbourhood</a:t>
            </a:r>
            <a:r>
              <a:rPr lang="en-US" sz="4400" dirty="0">
                <a:latin typeface="Patrick Hand" panose="00000500000000000000" pitchFamily="2" charset="0"/>
              </a:rPr>
              <a:t>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It’s noisy and dusty.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building 			B. construction site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hospital 			D. lake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B3A12F-A404-910A-D3BB-9F9D375F9042}"/>
              </a:ext>
            </a:extLst>
          </p:cNvPr>
          <p:cNvSpPr txBox="1"/>
          <p:nvPr/>
        </p:nvSpPr>
        <p:spPr>
          <a:xfrm>
            <a:off x="9519833" y="1428333"/>
            <a:ext cx="84349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4400" dirty="0">
                <a:latin typeface="Patrick Hand" panose="00000500000000000000" pitchFamily="2" charset="0"/>
              </a:rPr>
              <a:t>The road is narrow, so ____ often occurs at rush hour.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traffic light 		B. traffic flow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traffic congestion	D. traffic safely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CA1695-EE5D-9081-B55F-AC966D4D3D2F}"/>
              </a:ext>
            </a:extLst>
          </p:cNvPr>
          <p:cNvSpPr txBox="1"/>
          <p:nvPr/>
        </p:nvSpPr>
        <p:spPr>
          <a:xfrm>
            <a:off x="9519833" y="4400133"/>
            <a:ext cx="84349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4400" dirty="0">
                <a:latin typeface="Patrick Hand" panose="00000500000000000000" pitchFamily="2" charset="0"/>
              </a:rPr>
              <a:t>Many teens fancy spending their weekends in an entertainment ____.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A. industry 			B. value 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C. business 			D. </a:t>
            </a:r>
            <a:r>
              <a:rPr lang="en-US" sz="4400" dirty="0" err="1">
                <a:latin typeface="Patrick Hand" panose="00000500000000000000" pitchFamily="2" charset="0"/>
              </a:rPr>
              <a:t>centre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28E6E9E-077E-7465-C67D-9DF315F54281}"/>
              </a:ext>
            </a:extLst>
          </p:cNvPr>
          <p:cNvSpPr/>
          <p:nvPr/>
        </p:nvSpPr>
        <p:spPr>
          <a:xfrm>
            <a:off x="337461" y="2802137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D2FAE6-3D2F-8B3B-97E8-856EB79EB851}"/>
              </a:ext>
            </a:extLst>
          </p:cNvPr>
          <p:cNvSpPr/>
          <p:nvPr/>
        </p:nvSpPr>
        <p:spPr>
          <a:xfrm>
            <a:off x="329623" y="5782628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33E317-DB99-69DA-F9C3-DAF49B34437F}"/>
              </a:ext>
            </a:extLst>
          </p:cNvPr>
          <p:cNvSpPr/>
          <p:nvPr/>
        </p:nvSpPr>
        <p:spPr>
          <a:xfrm>
            <a:off x="4876800" y="8016720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FAABA7-7247-F645-DA44-15391FA5E4FB}"/>
              </a:ext>
            </a:extLst>
          </p:cNvPr>
          <p:cNvSpPr/>
          <p:nvPr/>
        </p:nvSpPr>
        <p:spPr>
          <a:xfrm>
            <a:off x="9388100" y="3487937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3EB26B-CD39-DC84-D9A7-0AADCF0BD5B9}"/>
              </a:ext>
            </a:extLst>
          </p:cNvPr>
          <p:cNvSpPr/>
          <p:nvPr/>
        </p:nvSpPr>
        <p:spPr>
          <a:xfrm>
            <a:off x="13944600" y="6459737"/>
            <a:ext cx="741163" cy="741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96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211481" y="-585281"/>
            <a:ext cx="9952929" cy="112767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B8E6ED50-01DA-AD33-6014-56EAF563A5DE}"/>
              </a:ext>
            </a:extLst>
          </p:cNvPr>
          <p:cNvSpPr/>
          <p:nvPr/>
        </p:nvSpPr>
        <p:spPr>
          <a:xfrm>
            <a:off x="15497" y="2171700"/>
            <a:ext cx="18272503" cy="8115300"/>
          </a:xfrm>
          <a:custGeom>
            <a:avLst/>
            <a:gdLst/>
            <a:ahLst/>
            <a:cxnLst/>
            <a:rect l="l" t="t" r="r" b="b"/>
            <a:pathLst>
              <a:path w="16230600" h="7283482">
                <a:moveTo>
                  <a:pt x="0" y="0"/>
                </a:moveTo>
                <a:lnTo>
                  <a:pt x="16230600" y="0"/>
                </a:lnTo>
                <a:lnTo>
                  <a:pt x="16230600" y="7283482"/>
                </a:lnTo>
                <a:lnTo>
                  <a:pt x="0" y="728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FF93A5-4A2F-1829-216E-D9C6C47B4EDF}"/>
              </a:ext>
            </a:extLst>
          </p:cNvPr>
          <p:cNvSpPr txBox="1"/>
          <p:nvPr/>
        </p:nvSpPr>
        <p:spPr>
          <a:xfrm>
            <a:off x="2963462" y="800100"/>
            <a:ext cx="123610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C73C2E"/>
                </a:solidFill>
                <a:latin typeface="Patrick Hand" panose="00000500000000000000" pitchFamily="2" charset="0"/>
              </a:rPr>
              <a:t>QUIZ: A LIFESTYLE SURVEY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901A67-0A0D-ABA3-684B-F8C9D13F514F}"/>
              </a:ext>
            </a:extLst>
          </p:cNvPr>
          <p:cNvSpPr txBox="1"/>
          <p:nvPr/>
        </p:nvSpPr>
        <p:spPr>
          <a:xfrm>
            <a:off x="4678674" y="2753186"/>
            <a:ext cx="89306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272B65"/>
                </a:solidFill>
                <a:latin typeface="Patrick Hand" panose="00000500000000000000" pitchFamily="2" charset="0"/>
              </a:rPr>
              <a:t>City life or village life?</a:t>
            </a:r>
          </a:p>
        </p:txBody>
      </p:sp>
    </p:spTree>
    <p:extLst>
      <p:ext uri="{BB962C8B-B14F-4D97-AF65-F5344CB8AC3E}">
        <p14:creationId xmlns:p14="http://schemas.microsoft.com/office/powerpoint/2010/main" val="336462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B270A9-E96B-1D52-5162-6B9B73357381}"/>
              </a:ext>
            </a:extLst>
          </p:cNvPr>
          <p:cNvSpPr/>
          <p:nvPr/>
        </p:nvSpPr>
        <p:spPr>
          <a:xfrm>
            <a:off x="457200" y="266700"/>
            <a:ext cx="17221200" cy="914400"/>
          </a:xfrm>
          <a:prstGeom prst="roundRect">
            <a:avLst/>
          </a:prstGeom>
          <a:solidFill>
            <a:srgbClr val="E7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Ex 5. Quiz: A lifestyle survey. City life or village life.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F7330-FE75-D388-F543-E9837ED832E2}"/>
              </a:ext>
            </a:extLst>
          </p:cNvPr>
          <p:cNvSpPr txBox="1"/>
          <p:nvPr/>
        </p:nvSpPr>
        <p:spPr>
          <a:xfrm>
            <a:off x="6705600" y="1295662"/>
            <a:ext cx="487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C73C2E"/>
                </a:solidFill>
                <a:latin typeface="Patrick Hand" panose="00000500000000000000" pitchFamily="2" charset="0"/>
              </a:rPr>
              <a:t>Complete the quiz. </a:t>
            </a:r>
            <a:endParaRPr lang="en-US" sz="48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1184A-6D1F-307E-C302-D03398506B76}"/>
              </a:ext>
            </a:extLst>
          </p:cNvPr>
          <p:cNvSpPr txBox="1"/>
          <p:nvPr/>
        </p:nvSpPr>
        <p:spPr>
          <a:xfrm>
            <a:off x="272514" y="2299032"/>
            <a:ext cx="89386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4400" dirty="0">
                <a:latin typeface="Patrick Hand" panose="00000500000000000000" pitchFamily="2" charset="0"/>
              </a:rPr>
              <a:t>What kind of house do you want to live in?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A. A small and modern apartment.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 	B. A house with a garden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C9B21-4D14-2423-951D-AADA8ADE64C3}"/>
              </a:ext>
            </a:extLst>
          </p:cNvPr>
          <p:cNvSpPr txBox="1"/>
          <p:nvPr/>
        </p:nvSpPr>
        <p:spPr>
          <a:xfrm>
            <a:off x="228600" y="4622702"/>
            <a:ext cx="84349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4400" dirty="0">
                <a:latin typeface="Patrick Hand" panose="00000500000000000000" pitchFamily="2" charset="0"/>
              </a:rPr>
              <a:t>How do you like to get around?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A. By public transport.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B. By motorbike or bicycle.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CB452F-4A5A-0977-5AE7-D96C5A8979E4}"/>
              </a:ext>
            </a:extLst>
          </p:cNvPr>
          <p:cNvSpPr txBox="1"/>
          <p:nvPr/>
        </p:nvSpPr>
        <p:spPr>
          <a:xfrm>
            <a:off x="228600" y="7018472"/>
            <a:ext cx="87307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4400" dirty="0">
                <a:latin typeface="Patrick Hand" panose="00000500000000000000" pitchFamily="2" charset="0"/>
              </a:rPr>
              <a:t>Where do you frequently enjoy visiting?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A. Shops, restaurants, cinemas, and 	art galleries.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B. Local farmers’ markets.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F54770-829B-968D-6618-649FBB98E255}"/>
              </a:ext>
            </a:extLst>
          </p:cNvPr>
          <p:cNvSpPr txBox="1"/>
          <p:nvPr/>
        </p:nvSpPr>
        <p:spPr>
          <a:xfrm>
            <a:off x="9677400" y="2299032"/>
            <a:ext cx="84349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4400" dirty="0">
                <a:latin typeface="Patrick Hand" panose="00000500000000000000" pitchFamily="2" charset="0"/>
              </a:rPr>
              <a:t>How do you describe your </a:t>
            </a:r>
            <a:r>
              <a:rPr lang="en-US" sz="4400" dirty="0" err="1">
                <a:latin typeface="Patrick Hand" panose="00000500000000000000" pitchFamily="2" charset="0"/>
              </a:rPr>
              <a:t>favourite</a:t>
            </a:r>
            <a:r>
              <a:rPr lang="en-US" sz="4400" dirty="0">
                <a:latin typeface="Patrick Hand" panose="00000500000000000000" pitchFamily="2" charset="0"/>
              </a:rPr>
              <a:t> </a:t>
            </a:r>
            <a:r>
              <a:rPr lang="en-US" sz="4400" dirty="0" err="1">
                <a:latin typeface="Patrick Hand" panose="00000500000000000000" pitchFamily="2" charset="0"/>
              </a:rPr>
              <a:t>neighbourhood</a:t>
            </a:r>
            <a:r>
              <a:rPr lang="en-US" sz="4400" dirty="0">
                <a:latin typeface="Patrick Hand" panose="00000500000000000000" pitchFamily="2" charset="0"/>
              </a:rPr>
              <a:t>?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A. Crowded and busy.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B. Quiet and green.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E4FD1B-0DC9-53A2-C765-26497F4287DA}"/>
              </a:ext>
            </a:extLst>
          </p:cNvPr>
          <p:cNvSpPr txBox="1"/>
          <p:nvPr/>
        </p:nvSpPr>
        <p:spPr>
          <a:xfrm>
            <a:off x="9677400" y="5345976"/>
            <a:ext cx="84349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4400" dirty="0">
                <a:latin typeface="Patrick Hand" panose="00000500000000000000" pitchFamily="2" charset="0"/>
              </a:rPr>
              <a:t>How do you like to spend time outdoors?	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A. Going for a walk or running in the 	park.</a:t>
            </a:r>
          </a:p>
          <a:p>
            <a:r>
              <a:rPr lang="en-US" sz="4400" dirty="0">
                <a:latin typeface="Patrick Hand" panose="00000500000000000000" pitchFamily="2" charset="0"/>
              </a:rPr>
              <a:t>	B. Doing gardening or visiting next-	door </a:t>
            </a:r>
            <a:r>
              <a:rPr lang="en-US" sz="4400" dirty="0" err="1">
                <a:latin typeface="Patrick Hand" panose="00000500000000000000" pitchFamily="2" charset="0"/>
              </a:rPr>
              <a:t>neighbours</a:t>
            </a:r>
            <a:r>
              <a:rPr lang="en-US" sz="4400" dirty="0">
                <a:latin typeface="Patrick Hand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597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0F7330-FE75-D388-F543-E9837ED832E2}"/>
              </a:ext>
            </a:extLst>
          </p:cNvPr>
          <p:cNvSpPr txBox="1"/>
          <p:nvPr/>
        </p:nvSpPr>
        <p:spPr>
          <a:xfrm>
            <a:off x="1943100" y="266700"/>
            <a:ext cx="14401800" cy="1107996"/>
          </a:xfrm>
          <a:prstGeom prst="rect">
            <a:avLst/>
          </a:prstGeom>
          <a:solidFill>
            <a:srgbClr val="F1F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6600" b="1" u="sng" dirty="0">
                <a:solidFill>
                  <a:srgbClr val="C73C2E"/>
                </a:solidFill>
                <a:latin typeface="Patrick Hand" panose="00000500000000000000" pitchFamily="2" charset="0"/>
              </a:rPr>
              <a:t>COMPARE</a:t>
            </a:r>
            <a:r>
              <a:rPr lang="en-US" sz="6600" b="1" dirty="0">
                <a:solidFill>
                  <a:srgbClr val="C73C2E"/>
                </a:solidFill>
                <a:latin typeface="Patrick Hand" panose="00000500000000000000" pitchFamily="2" charset="0"/>
              </a:rPr>
              <a:t> </a:t>
            </a:r>
            <a:r>
              <a:rPr lang="en-US" sz="6600" dirty="0">
                <a:solidFill>
                  <a:srgbClr val="C73C2E"/>
                </a:solidFill>
                <a:latin typeface="Patrick Hand" panose="00000500000000000000" pitchFamily="2" charset="0"/>
              </a:rPr>
              <a:t>YOUR CHOICE WITH YOUR FRIENDS</a:t>
            </a:r>
          </a:p>
        </p:txBody>
      </p:sp>
      <p:pic>
        <p:nvPicPr>
          <p:cNvPr id="16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31BDA2AA-3219-B8E1-DD4A-1EED6C6D6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" b="98917" l="3129" r="89932">
                        <a14:foregroundMark x1="17007" y1="7220" x2="17007" y2="7220"/>
                        <a14:foregroundMark x1="5170" y1="10469" x2="3810" y2="23466"/>
                        <a14:foregroundMark x1="18367" y1="22924" x2="19592" y2="31769"/>
                        <a14:foregroundMark x1="25442" y1="17148" x2="24898" y2="31588"/>
                        <a14:foregroundMark x1="19592" y1="31769" x2="20680" y2="44043"/>
                        <a14:foregroundMark x1="13469" y1="7581" x2="23265" y2="6498"/>
                        <a14:foregroundMark x1="12925" y1="50542" x2="13061" y2="92960"/>
                        <a14:foregroundMark x1="16190" y1="46209" x2="14694" y2="81588"/>
                        <a14:foregroundMark x1="15782" y1="47473" x2="21769" y2="79422"/>
                        <a14:foregroundMark x1="23537" y1="51625" x2="15782" y2="72924"/>
                        <a14:foregroundMark x1="26667" y1="53610" x2="29932" y2="68231"/>
                        <a14:foregroundMark x1="19184" y1="48556" x2="17551" y2="66426"/>
                        <a14:foregroundMark x1="22177" y1="46209" x2="21497" y2="60289"/>
                        <a14:foregroundMark x1="22857" y1="30144" x2="16190" y2="13357"/>
                        <a14:foregroundMark x1="16190" y1="13357" x2="21361" y2="31047"/>
                        <a14:foregroundMark x1="6803" y1="54693" x2="3401" y2="66968"/>
                        <a14:foregroundMark x1="12517" y1="54152" x2="5306" y2="68953"/>
                        <a14:foregroundMark x1="5306" y1="68953" x2="9116" y2="74729"/>
                        <a14:foregroundMark x1="25578" y1="23646" x2="22177" y2="44043"/>
                        <a14:foregroundMark x1="17007" y1="81769" x2="12517" y2="99097"/>
                        <a14:foregroundMark x1="12517" y1="99097" x2="12109" y2="79422"/>
                        <a14:foregroundMark x1="12109" y1="79422" x2="12245" y2="79422"/>
                        <a14:foregroundMark x1="16054" y1="542" x2="16054" y2="542"/>
                        <a14:foregroundMark x1="23129" y1="80325" x2="22449" y2="98736"/>
                        <a14:backgroundMark x1="37959" y1="2888" x2="52517" y2="93502"/>
                        <a14:backgroundMark x1="52517" y1="93502" x2="52517" y2="93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55"/>
          <a:stretch/>
        </p:blipFill>
        <p:spPr bwMode="auto">
          <a:xfrm>
            <a:off x="1519883" y="4571976"/>
            <a:ext cx="2959457" cy="52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CA528D80-047B-4D28-CE57-1F24453E0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9" b="97834" l="62721" r="95646">
                        <a14:foregroundMark x1="72789" y1="6859" x2="72789" y2="6859"/>
                        <a14:foregroundMark x1="87483" y1="12455" x2="87483" y2="12455"/>
                        <a14:foregroundMark x1="71837" y1="25451" x2="71837" y2="25451"/>
                        <a14:foregroundMark x1="77143" y1="25090" x2="77143" y2="25090"/>
                        <a14:foregroundMark x1="80000" y1="45848" x2="80000" y2="45848"/>
                        <a14:foregroundMark x1="79048" y1="50722" x2="79048" y2="50722"/>
                        <a14:foregroundMark x1="74830" y1="45126" x2="78776" y2="53610"/>
                        <a14:foregroundMark x1="81224" y1="43682" x2="81361" y2="48195"/>
                        <a14:foregroundMark x1="80952" y1="39531" x2="82313" y2="45487"/>
                        <a14:foregroundMark x1="75102" y1="41697" x2="75102" y2="46751"/>
                        <a14:foregroundMark x1="89524" y1="53249" x2="91429" y2="65523"/>
                        <a14:foregroundMark x1="91429" y1="65523" x2="87891" y2="66606"/>
                        <a14:foregroundMark x1="87755" y1="47112" x2="95374" y2="64621"/>
                        <a14:foregroundMark x1="68980" y1="55415" x2="68980" y2="55415"/>
                        <a14:foregroundMark x1="68299" y1="63718" x2="68299" y2="63718"/>
                        <a14:foregroundMark x1="67211" y1="75271" x2="67211" y2="75271"/>
                        <a14:foregroundMark x1="76327" y1="97834" x2="76327" y2="97834"/>
                        <a14:foregroundMark x1="65986" y1="75271" x2="65986" y2="75271"/>
                        <a14:foregroundMark x1="68163" y1="71841" x2="68163" y2="71841"/>
                        <a14:foregroundMark x1="74150" y1="33755" x2="74150" y2="33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5"/>
          <a:stretch/>
        </p:blipFill>
        <p:spPr bwMode="auto">
          <a:xfrm>
            <a:off x="4800600" y="4503674"/>
            <a:ext cx="2857316" cy="53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F4BC45C-383F-EDD8-69CA-C1C761ABEA86}"/>
              </a:ext>
            </a:extLst>
          </p:cNvPr>
          <p:cNvSpPr/>
          <p:nvPr/>
        </p:nvSpPr>
        <p:spPr>
          <a:xfrm>
            <a:off x="5867400" y="2203030"/>
            <a:ext cx="5495210" cy="1579840"/>
          </a:xfrm>
          <a:prstGeom prst="wedgeRoundRectCallout">
            <a:avLst>
              <a:gd name="adj1" fmla="val -37472"/>
              <a:gd name="adj2" fmla="val 9672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Patrick Hand" panose="00000500000000000000" pitchFamily="2" charset="0"/>
              </a:rPr>
              <a:t>You will fit in the city.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C12102E-66E9-83DD-BD7E-84822376B39B}"/>
              </a:ext>
            </a:extLst>
          </p:cNvPr>
          <p:cNvSpPr/>
          <p:nvPr/>
        </p:nvSpPr>
        <p:spPr>
          <a:xfrm>
            <a:off x="533400" y="2095500"/>
            <a:ext cx="4495800" cy="1579840"/>
          </a:xfrm>
          <a:prstGeom prst="wedgeRoundRectCallout">
            <a:avLst>
              <a:gd name="adj1" fmla="val -14952"/>
              <a:gd name="adj2" fmla="val 10065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1"/>
                </a:solidFill>
                <a:latin typeface="Patrick Hand" panose="00000500000000000000" pitchFamily="2" charset="0"/>
              </a:rPr>
              <a:t>I choose lots of A.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881E11-2853-9A72-861A-EE3FB9618EB8}"/>
              </a:ext>
            </a:extLst>
          </p:cNvPr>
          <p:cNvSpPr/>
          <p:nvPr/>
        </p:nvSpPr>
        <p:spPr>
          <a:xfrm>
            <a:off x="8458200" y="5448300"/>
            <a:ext cx="1295400" cy="1295400"/>
          </a:xfrm>
          <a:prstGeom prst="ellipse">
            <a:avLst/>
          </a:prstGeom>
          <a:solidFill>
            <a:srgbClr val="C73C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Patrick Hand" panose="00000500000000000000" pitchFamily="2" charset="0"/>
              </a:rPr>
              <a:t>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077523D-CA70-4898-BED9-D7FB13CEF25C}"/>
              </a:ext>
            </a:extLst>
          </p:cNvPr>
          <p:cNvSpPr/>
          <p:nvPr/>
        </p:nvSpPr>
        <p:spPr>
          <a:xfrm>
            <a:off x="8458200" y="7436270"/>
            <a:ext cx="1295400" cy="1295400"/>
          </a:xfrm>
          <a:prstGeom prst="ellipse">
            <a:avLst/>
          </a:prstGeom>
          <a:solidFill>
            <a:srgbClr val="C73C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Patrick Hand" panose="00000500000000000000" pitchFamily="2" charset="0"/>
              </a:rPr>
              <a:t>B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070BDBC-C745-EC7E-FEF7-BD4A75127F33}"/>
              </a:ext>
            </a:extLst>
          </p:cNvPr>
          <p:cNvSpPr/>
          <p:nvPr/>
        </p:nvSpPr>
        <p:spPr>
          <a:xfrm>
            <a:off x="9944286" y="5542002"/>
            <a:ext cx="7505514" cy="1107996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The city life is better for you.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A378B45-9110-5362-2184-B5E6698494A6}"/>
              </a:ext>
            </a:extLst>
          </p:cNvPr>
          <p:cNvSpPr/>
          <p:nvPr/>
        </p:nvSpPr>
        <p:spPr>
          <a:xfrm>
            <a:off x="9944286" y="7529972"/>
            <a:ext cx="7505514" cy="1107996"/>
          </a:xfrm>
          <a:prstGeom prst="roundRect">
            <a:avLst/>
          </a:prstGeom>
          <a:solidFill>
            <a:srgbClr val="F1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Patrick Hand" panose="00000500000000000000" pitchFamily="2" charset="0"/>
              </a:rPr>
              <a:t>The village life is better for you.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8D66F4-D788-824F-F4B6-EBBD7179C041}"/>
              </a:ext>
            </a:extLst>
          </p:cNvPr>
          <p:cNvSpPr txBox="1"/>
          <p:nvPr/>
        </p:nvSpPr>
        <p:spPr>
          <a:xfrm>
            <a:off x="7691496" y="4312503"/>
            <a:ext cx="487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C73C2E"/>
                </a:solidFill>
                <a:latin typeface="Patrick Hand" panose="00000500000000000000" pitchFamily="2" charset="0"/>
              </a:rPr>
              <a:t>If you choose… </a:t>
            </a:r>
            <a:endParaRPr lang="en-US" sz="4800" dirty="0">
              <a:solidFill>
                <a:srgbClr val="C73C2E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9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6" grpId="0" animBg="1"/>
      <p:bldP spid="27" grpId="0" animBg="1"/>
      <p:bldP spid="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D5691F7-DAC8-5A91-D2C1-F58BC4CDBEEF}"/>
              </a:ext>
            </a:extLst>
          </p:cNvPr>
          <p:cNvSpPr/>
          <p:nvPr/>
        </p:nvSpPr>
        <p:spPr>
          <a:xfrm>
            <a:off x="1638300" y="1619250"/>
            <a:ext cx="15011400" cy="7048500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Can you add more things about life in the city and in the village?   </a:t>
            </a:r>
          </a:p>
        </p:txBody>
      </p:sp>
    </p:spTree>
    <p:extLst>
      <p:ext uri="{BB962C8B-B14F-4D97-AF65-F5344CB8AC3E}">
        <p14:creationId xmlns:p14="http://schemas.microsoft.com/office/powerpoint/2010/main" val="343539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185135-9A5F-8F7D-85A8-8F64A097A032}"/>
              </a:ext>
            </a:extLst>
          </p:cNvPr>
          <p:cNvSpPr txBox="1"/>
          <p:nvPr/>
        </p:nvSpPr>
        <p:spPr>
          <a:xfrm>
            <a:off x="6698899" y="5285588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6797845" y="797659"/>
            <a:ext cx="469231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C00000"/>
                </a:solidFill>
                <a:latin typeface="Patrick Hand" panose="00000500000000000000" pitchFamily="2" charset="0"/>
              </a:rPr>
              <a:t>Tokyo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  <p:pic>
        <p:nvPicPr>
          <p:cNvPr id="2050" name="Picture 2" descr="Clip Art: Basic Words: Toe Color Unlabeled I abcteach.com">
            <a:extLst>
              <a:ext uri="{FF2B5EF4-FFF2-40B4-BE49-F238E27FC236}">
                <a16:creationId xmlns:a16="http://schemas.microsoft.com/office/drawing/2014/main" id="{135D24F9-E25F-EE3F-E093-0F146A92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06" y="4781028"/>
            <a:ext cx="5473156" cy="412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ey Royalty Free Vector Image - VectorStock">
            <a:extLst>
              <a:ext uri="{FF2B5EF4-FFF2-40B4-BE49-F238E27FC236}">
                <a16:creationId xmlns:a16="http://schemas.microsoft.com/office/drawing/2014/main" id="{56C89727-9C3F-0DBA-8991-079199B9D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2" b="89935" l="1800" r="97700">
                        <a14:foregroundMark x1="1800" y1="5752" x2="8500" y2="15817"/>
                        <a14:foregroundMark x1="93600" y1="39346" x2="97400" y2="49281"/>
                        <a14:foregroundMark x1="97400" y1="49281" x2="97900" y2="62876"/>
                        <a14:foregroundMark x1="97900" y1="62876" x2="93400" y2="73333"/>
                        <a14:foregroundMark x1="93400" y1="73333" x2="90400" y2="77255"/>
                        <a14:foregroundMark x1="97300" y1="51242" x2="97700" y2="68366"/>
                        <a14:foregroundMark x1="97700" y1="68366" x2="97700" y2="68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7459720" y="5364365"/>
            <a:ext cx="4229100" cy="32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 Single Yellow Letter Clip Art at Clker.com - vector clip art online,  royalty free &amp; public domain">
            <a:extLst>
              <a:ext uri="{FF2B5EF4-FFF2-40B4-BE49-F238E27FC236}">
                <a16:creationId xmlns:a16="http://schemas.microsoft.com/office/drawing/2014/main" id="{CBB38786-8312-2863-D0F6-B9D633802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793" y="4598852"/>
            <a:ext cx="3860407" cy="448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1F50E2-93C6-CFBD-30E7-F9D073E2C47C}"/>
              </a:ext>
            </a:extLst>
          </p:cNvPr>
          <p:cNvSpPr txBox="1"/>
          <p:nvPr/>
        </p:nvSpPr>
        <p:spPr>
          <a:xfrm>
            <a:off x="11845148" y="5285588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31310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D5691F7-DAC8-5A91-D2C1-F58BC4CDBEEF}"/>
              </a:ext>
            </a:extLst>
          </p:cNvPr>
          <p:cNvSpPr/>
          <p:nvPr/>
        </p:nvSpPr>
        <p:spPr>
          <a:xfrm>
            <a:off x="1447800" y="1828800"/>
            <a:ext cx="15392400" cy="6629400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Talk about the differences between life in the city and in the countryside. </a:t>
            </a:r>
          </a:p>
        </p:txBody>
      </p:sp>
    </p:spTree>
    <p:extLst>
      <p:ext uri="{BB962C8B-B14F-4D97-AF65-F5344CB8AC3E}">
        <p14:creationId xmlns:p14="http://schemas.microsoft.com/office/powerpoint/2010/main" val="120374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66700"/>
            <a:ext cx="16230600" cy="1552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dirty="0">
                <a:solidFill>
                  <a:srgbClr val="272B65"/>
                </a:solidFill>
                <a:latin typeface="League Spartan"/>
              </a:rPr>
              <a:t>WRAP-UP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272B65"/>
                </a:solidFill>
                <a:effectLst/>
                <a:uLnTx/>
                <a:uFillTx/>
                <a:latin typeface="League Spartan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040806"/>
            <a:ext cx="16230600" cy="751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272B65"/>
                </a:solidFill>
                <a:latin typeface="Patrick Hand" panose="00000500000000000000" pitchFamily="2" charset="0"/>
              </a:rPr>
              <a:t>What have you learnt today?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72B65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161717" y="6615656"/>
            <a:ext cx="18611433" cy="4255264"/>
            <a:chOff x="0" y="0"/>
            <a:chExt cx="24815244" cy="5673685"/>
          </a:xfrm>
        </p:grpSpPr>
        <p:sp>
          <p:nvSpPr>
            <p:cNvPr id="5" name="Freeform 5"/>
            <p:cNvSpPr/>
            <p:nvPr/>
          </p:nvSpPr>
          <p:spPr>
            <a:xfrm>
              <a:off x="5945964" y="2957458"/>
              <a:ext cx="1499756" cy="2499594"/>
            </a:xfrm>
            <a:custGeom>
              <a:avLst/>
              <a:gdLst/>
              <a:ahLst/>
              <a:cxnLst/>
              <a:rect l="l" t="t" r="r" b="b"/>
              <a:pathLst>
                <a:path w="1499756" h="2499594">
                  <a:moveTo>
                    <a:pt x="0" y="0"/>
                  </a:moveTo>
                  <a:lnTo>
                    <a:pt x="1499756" y="0"/>
                  </a:lnTo>
                  <a:lnTo>
                    <a:pt x="1499756" y="2499594"/>
                  </a:lnTo>
                  <a:lnTo>
                    <a:pt x="0" y="2499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227757" y="3347861"/>
              <a:ext cx="2390541" cy="2138539"/>
            </a:xfrm>
            <a:custGeom>
              <a:avLst/>
              <a:gdLst/>
              <a:ahLst/>
              <a:cxnLst/>
              <a:rect l="l" t="t" r="r" b="b"/>
              <a:pathLst>
                <a:path w="2390541" h="2138539">
                  <a:moveTo>
                    <a:pt x="0" y="0"/>
                  </a:moveTo>
                  <a:lnTo>
                    <a:pt x="2390541" y="0"/>
                  </a:lnTo>
                  <a:lnTo>
                    <a:pt x="2390541" y="2138539"/>
                  </a:lnTo>
                  <a:lnTo>
                    <a:pt x="0" y="2138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178349" y="397254"/>
              <a:ext cx="6889791" cy="5276431"/>
            </a:xfrm>
            <a:custGeom>
              <a:avLst/>
              <a:gdLst/>
              <a:ahLst/>
              <a:cxnLst/>
              <a:rect l="l" t="t" r="r" b="b"/>
              <a:pathLst>
                <a:path w="6889791" h="5276431">
                  <a:moveTo>
                    <a:pt x="0" y="0"/>
                  </a:moveTo>
                  <a:lnTo>
                    <a:pt x="6889791" y="0"/>
                  </a:lnTo>
                  <a:lnTo>
                    <a:pt x="6889791" y="5276431"/>
                  </a:lnTo>
                  <a:lnTo>
                    <a:pt x="0" y="5276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996876" y="397254"/>
              <a:ext cx="6818369" cy="5059798"/>
            </a:xfrm>
            <a:custGeom>
              <a:avLst/>
              <a:gdLst/>
              <a:ahLst/>
              <a:cxnLst/>
              <a:rect l="l" t="t" r="r" b="b"/>
              <a:pathLst>
                <a:path w="6818369" h="5059798">
                  <a:moveTo>
                    <a:pt x="0" y="0"/>
                  </a:moveTo>
                  <a:lnTo>
                    <a:pt x="6818368" y="0"/>
                  </a:lnTo>
                  <a:lnTo>
                    <a:pt x="6818368" y="5059798"/>
                  </a:lnTo>
                  <a:lnTo>
                    <a:pt x="0" y="5059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5634084" y="3093468"/>
              <a:ext cx="2612192" cy="2284580"/>
            </a:xfrm>
            <a:custGeom>
              <a:avLst/>
              <a:gdLst/>
              <a:ahLst/>
              <a:cxnLst/>
              <a:rect l="l" t="t" r="r" b="b"/>
              <a:pathLst>
                <a:path w="2612192" h="2284580">
                  <a:moveTo>
                    <a:pt x="0" y="0"/>
                  </a:moveTo>
                  <a:lnTo>
                    <a:pt x="2612192" y="0"/>
                  </a:lnTo>
                  <a:lnTo>
                    <a:pt x="2612192" y="2284580"/>
                  </a:lnTo>
                  <a:lnTo>
                    <a:pt x="0" y="2284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121506" cy="5486400"/>
            </a:xfrm>
            <a:custGeom>
              <a:avLst/>
              <a:gdLst/>
              <a:ahLst/>
              <a:cxnLst/>
              <a:rect l="l" t="t" r="r" b="b"/>
              <a:pathLst>
                <a:path w="6121506" h="5486400">
                  <a:moveTo>
                    <a:pt x="0" y="0"/>
                  </a:moveTo>
                  <a:lnTo>
                    <a:pt x="6121506" y="0"/>
                  </a:lnTo>
                  <a:lnTo>
                    <a:pt x="612150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36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5A2E5B5B-6B18-4499-DE10-CCAB9FE5CB2D}"/>
              </a:ext>
            </a:extLst>
          </p:cNvPr>
          <p:cNvSpPr/>
          <p:nvPr/>
        </p:nvSpPr>
        <p:spPr>
          <a:xfrm>
            <a:off x="1371600" y="3848254"/>
            <a:ext cx="1180852" cy="118085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Patrick Hand" panose="00000500000000000000" pitchFamily="2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E4CCC9-85A4-8598-5BE6-D52266C95404}"/>
              </a:ext>
            </a:extLst>
          </p:cNvPr>
          <p:cNvSpPr txBox="1"/>
          <p:nvPr/>
        </p:nvSpPr>
        <p:spPr>
          <a:xfrm>
            <a:off x="2857500" y="3025560"/>
            <a:ext cx="14401800" cy="2866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dirty="0">
                <a:latin typeface="Patrick Hand" panose="00000500000000000000" pitchFamily="2" charset="0"/>
              </a:rPr>
              <a:t>It's best to avoid driving downtown during _____ because the traffic congestion can add an extra hour to your journey.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latin typeface="Patrick Hand" panose="00000500000000000000" pitchFamily="2" charset="0"/>
              </a:rPr>
              <a:t>A. </a:t>
            </a:r>
            <a:r>
              <a:rPr lang="en-US" sz="4800" dirty="0">
                <a:latin typeface="Patrick Hand" panose="00000500000000000000" pitchFamily="2" charset="0"/>
              </a:rPr>
              <a:t>rush hour 		</a:t>
            </a:r>
            <a:r>
              <a:rPr lang="en-US" sz="4800" b="1" dirty="0">
                <a:latin typeface="Patrick Hand" panose="00000500000000000000" pitchFamily="2" charset="0"/>
              </a:rPr>
              <a:t>B. </a:t>
            </a:r>
            <a:r>
              <a:rPr lang="en-US" sz="4800" dirty="0">
                <a:latin typeface="Patrick Hand" panose="00000500000000000000" pitchFamily="2" charset="0"/>
              </a:rPr>
              <a:t>traffic light			</a:t>
            </a:r>
            <a:r>
              <a:rPr lang="en-US" sz="4800" b="1" dirty="0">
                <a:latin typeface="Patrick Hand" panose="00000500000000000000" pitchFamily="2" charset="0"/>
              </a:rPr>
              <a:t>C. </a:t>
            </a:r>
            <a:r>
              <a:rPr lang="en-US" sz="4800" dirty="0">
                <a:latin typeface="Patrick Hand" panose="00000500000000000000" pitchFamily="2" charset="0"/>
              </a:rPr>
              <a:t>construction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9D8509B-215C-E71C-DBBF-3B4C1EC8D322}"/>
              </a:ext>
            </a:extLst>
          </p:cNvPr>
          <p:cNvSpPr/>
          <p:nvPr/>
        </p:nvSpPr>
        <p:spPr>
          <a:xfrm>
            <a:off x="1371600" y="5945069"/>
            <a:ext cx="1180852" cy="118085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Patrick Hand" panose="00000500000000000000" pitchFamily="2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E6F0CE-51F3-DDB5-5E17-F354D3CB9EEF}"/>
              </a:ext>
            </a:extLst>
          </p:cNvPr>
          <p:cNvSpPr txBox="1"/>
          <p:nvPr/>
        </p:nvSpPr>
        <p:spPr>
          <a:xfrm>
            <a:off x="2857500" y="6043513"/>
            <a:ext cx="14401800" cy="922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dirty="0">
                <a:latin typeface="Patrick Hand" panose="00000500000000000000" pitchFamily="2" charset="0"/>
              </a:rPr>
              <a:t>Tick </a:t>
            </a:r>
            <a:r>
              <a:rPr lang="en-US" sz="4800" dirty="0">
                <a:latin typeface="Patrick Hand" panose="00000500000000000000" pitchFamily="2" charset="0"/>
                <a:sym typeface="Wingdings 2" panose="05020102010507070707" pitchFamily="18" charset="2"/>
              </a:rPr>
              <a:t> the words describing life in the city. </a:t>
            </a:r>
            <a:endParaRPr lang="en-US" sz="4800" dirty="0">
              <a:latin typeface="Patrick Hand" panose="000005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34D833A-78D4-9F24-4167-ECCD57FBB5BC}"/>
              </a:ext>
            </a:extLst>
          </p:cNvPr>
          <p:cNvSpPr/>
          <p:nvPr/>
        </p:nvSpPr>
        <p:spPr>
          <a:xfrm>
            <a:off x="3009948" y="7192996"/>
            <a:ext cx="922304" cy="922304"/>
          </a:xfrm>
          <a:prstGeom prst="roundRect">
            <a:avLst/>
          </a:prstGeom>
          <a:solidFill>
            <a:schemeClr val="bg1"/>
          </a:solidFill>
          <a:ln>
            <a:solidFill>
              <a:srgbClr val="272B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809672-EA1B-2A52-B7EC-150E2E991B60}"/>
              </a:ext>
            </a:extLst>
          </p:cNvPr>
          <p:cNvSpPr txBox="1"/>
          <p:nvPr/>
        </p:nvSpPr>
        <p:spPr>
          <a:xfrm>
            <a:off x="4005358" y="7182853"/>
            <a:ext cx="1951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Patrick Hand" panose="00000500000000000000" pitchFamily="2" charset="0"/>
              </a:rPr>
              <a:t>packed 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2537600-9D37-DD9C-A135-B0E123920D78}"/>
              </a:ext>
            </a:extLst>
          </p:cNvPr>
          <p:cNvSpPr/>
          <p:nvPr/>
        </p:nvSpPr>
        <p:spPr>
          <a:xfrm>
            <a:off x="7469011" y="7192996"/>
            <a:ext cx="922304" cy="922304"/>
          </a:xfrm>
          <a:prstGeom prst="roundRect">
            <a:avLst/>
          </a:prstGeom>
          <a:solidFill>
            <a:schemeClr val="bg1"/>
          </a:solidFill>
          <a:ln>
            <a:solidFill>
              <a:srgbClr val="272B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C5CE9C-2D4F-FB67-4A1F-22A4B3107513}"/>
              </a:ext>
            </a:extLst>
          </p:cNvPr>
          <p:cNvSpPr txBox="1"/>
          <p:nvPr/>
        </p:nvSpPr>
        <p:spPr>
          <a:xfrm>
            <a:off x="8464421" y="7182853"/>
            <a:ext cx="1662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Patrick Hand" panose="00000500000000000000" pitchFamily="2" charset="0"/>
              </a:rPr>
              <a:t>dusty 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C46D84-61B4-AA0C-B743-175FE85AB2FF}"/>
              </a:ext>
            </a:extLst>
          </p:cNvPr>
          <p:cNvSpPr/>
          <p:nvPr/>
        </p:nvSpPr>
        <p:spPr>
          <a:xfrm>
            <a:off x="11339630" y="7192996"/>
            <a:ext cx="922304" cy="922304"/>
          </a:xfrm>
          <a:prstGeom prst="roundRect">
            <a:avLst/>
          </a:prstGeom>
          <a:solidFill>
            <a:schemeClr val="bg1"/>
          </a:solidFill>
          <a:ln>
            <a:solidFill>
              <a:srgbClr val="272B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BDFEA9-CD6A-A470-F3E2-86E8566663F9}"/>
              </a:ext>
            </a:extLst>
          </p:cNvPr>
          <p:cNvSpPr txBox="1"/>
          <p:nvPr/>
        </p:nvSpPr>
        <p:spPr>
          <a:xfrm>
            <a:off x="12335040" y="7182853"/>
            <a:ext cx="2473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Patrick Hand" panose="00000500000000000000" pitchFamily="2" charset="0"/>
              </a:rPr>
              <a:t>peaceful  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F20C297-2F21-9FB9-8007-2D63FEE0B5B1}"/>
              </a:ext>
            </a:extLst>
          </p:cNvPr>
          <p:cNvSpPr/>
          <p:nvPr/>
        </p:nvSpPr>
        <p:spPr>
          <a:xfrm>
            <a:off x="3009948" y="8670849"/>
            <a:ext cx="922304" cy="922304"/>
          </a:xfrm>
          <a:prstGeom prst="roundRect">
            <a:avLst/>
          </a:prstGeom>
          <a:solidFill>
            <a:schemeClr val="bg1"/>
          </a:solidFill>
          <a:ln>
            <a:solidFill>
              <a:srgbClr val="272B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DD3EBA-FBCD-F7C8-BF98-CC7A12B6962C}"/>
              </a:ext>
            </a:extLst>
          </p:cNvPr>
          <p:cNvSpPr txBox="1"/>
          <p:nvPr/>
        </p:nvSpPr>
        <p:spPr>
          <a:xfrm>
            <a:off x="4005358" y="8660706"/>
            <a:ext cx="1747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Patrick Hand" panose="00000500000000000000" pitchFamily="2" charset="0"/>
              </a:rPr>
              <a:t>green 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3DB364C-5E67-DA7B-8290-419D58383065}"/>
              </a:ext>
            </a:extLst>
          </p:cNvPr>
          <p:cNvSpPr/>
          <p:nvPr/>
        </p:nvSpPr>
        <p:spPr>
          <a:xfrm>
            <a:off x="7469011" y="8670849"/>
            <a:ext cx="922304" cy="922304"/>
          </a:xfrm>
          <a:prstGeom prst="roundRect">
            <a:avLst/>
          </a:prstGeom>
          <a:solidFill>
            <a:schemeClr val="bg1"/>
          </a:solidFill>
          <a:ln>
            <a:solidFill>
              <a:srgbClr val="272B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F8151A-F747-DDE0-5A76-80AFFB08434E}"/>
              </a:ext>
            </a:extLst>
          </p:cNvPr>
          <p:cNvSpPr txBox="1"/>
          <p:nvPr/>
        </p:nvSpPr>
        <p:spPr>
          <a:xfrm>
            <a:off x="8464421" y="8660706"/>
            <a:ext cx="1848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Patrick Hand" panose="00000500000000000000" pitchFamily="2" charset="0"/>
              </a:rPr>
              <a:t>pricey 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784FE12-BA86-59E2-08E4-894151ECBD95}"/>
              </a:ext>
            </a:extLst>
          </p:cNvPr>
          <p:cNvSpPr/>
          <p:nvPr/>
        </p:nvSpPr>
        <p:spPr>
          <a:xfrm>
            <a:off x="11339630" y="8670849"/>
            <a:ext cx="922304" cy="922304"/>
          </a:xfrm>
          <a:prstGeom prst="roundRect">
            <a:avLst/>
          </a:prstGeom>
          <a:solidFill>
            <a:schemeClr val="bg1"/>
          </a:solidFill>
          <a:ln>
            <a:solidFill>
              <a:srgbClr val="272B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7B0A67-16EE-FDAF-C35F-4328678DF22E}"/>
              </a:ext>
            </a:extLst>
          </p:cNvPr>
          <p:cNvSpPr txBox="1"/>
          <p:nvPr/>
        </p:nvSpPr>
        <p:spPr>
          <a:xfrm>
            <a:off x="12335040" y="8660706"/>
            <a:ext cx="2135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Patrick Hand" panose="00000500000000000000" pitchFamily="2" charset="0"/>
              </a:rPr>
              <a:t>modern 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8CE2D6F-D116-66BE-7288-C0374428469B}"/>
              </a:ext>
            </a:extLst>
          </p:cNvPr>
          <p:cNvSpPr/>
          <p:nvPr/>
        </p:nvSpPr>
        <p:spPr>
          <a:xfrm>
            <a:off x="2568628" y="5055911"/>
            <a:ext cx="922304" cy="9223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53DF86-95B5-49FE-E349-5EC3306D776D}"/>
              </a:ext>
            </a:extLst>
          </p:cNvPr>
          <p:cNvSpPr txBox="1"/>
          <p:nvPr/>
        </p:nvSpPr>
        <p:spPr>
          <a:xfrm>
            <a:off x="3039653" y="6911394"/>
            <a:ext cx="1066800" cy="1471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A7F020-4E25-3DD6-530F-6C550925B374}"/>
              </a:ext>
            </a:extLst>
          </p:cNvPr>
          <p:cNvSpPr txBox="1"/>
          <p:nvPr/>
        </p:nvSpPr>
        <p:spPr>
          <a:xfrm>
            <a:off x="7514391" y="6946274"/>
            <a:ext cx="1066800" cy="1471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A7C153-3958-62FF-0CA7-485392DBD9A0}"/>
              </a:ext>
            </a:extLst>
          </p:cNvPr>
          <p:cNvSpPr txBox="1"/>
          <p:nvPr/>
        </p:nvSpPr>
        <p:spPr>
          <a:xfrm>
            <a:off x="7464897" y="8390783"/>
            <a:ext cx="1066800" cy="1471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29F0D6-208D-6E10-ED66-AEABC7D8CC6E}"/>
              </a:ext>
            </a:extLst>
          </p:cNvPr>
          <p:cNvSpPr txBox="1"/>
          <p:nvPr/>
        </p:nvSpPr>
        <p:spPr>
          <a:xfrm>
            <a:off x="11392541" y="8471512"/>
            <a:ext cx="1066800" cy="1471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Patrick Hand" panose="00000500000000000000" pitchFamily="2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4" grpId="1" animBg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29295" y="6332893"/>
            <a:ext cx="3358706" cy="4114800"/>
          </a:xfrm>
          <a:custGeom>
            <a:avLst/>
            <a:gdLst/>
            <a:ahLst/>
            <a:cxnLst/>
            <a:rect l="l" t="t" r="r" b="b"/>
            <a:pathLst>
              <a:path w="3358706" h="4114800">
                <a:moveTo>
                  <a:pt x="0" y="0"/>
                </a:moveTo>
                <a:lnTo>
                  <a:pt x="3358705" y="0"/>
                </a:lnTo>
                <a:lnTo>
                  <a:pt x="33587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48680" y="8729152"/>
            <a:ext cx="1857883" cy="1718541"/>
          </a:xfrm>
          <a:custGeom>
            <a:avLst/>
            <a:gdLst/>
            <a:ahLst/>
            <a:cxnLst/>
            <a:rect l="l" t="t" r="r" b="b"/>
            <a:pathLst>
              <a:path w="1857883" h="1718541">
                <a:moveTo>
                  <a:pt x="0" y="0"/>
                </a:moveTo>
                <a:lnTo>
                  <a:pt x="1857883" y="0"/>
                </a:lnTo>
                <a:lnTo>
                  <a:pt x="1857883" y="1718541"/>
                </a:lnTo>
                <a:lnTo>
                  <a:pt x="0" y="17185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64473" y="8339201"/>
            <a:ext cx="2469683" cy="2108492"/>
          </a:xfrm>
          <a:custGeom>
            <a:avLst/>
            <a:gdLst/>
            <a:ahLst/>
            <a:cxnLst/>
            <a:rect l="l" t="t" r="r" b="b"/>
            <a:pathLst>
              <a:path w="2469683" h="2108492">
                <a:moveTo>
                  <a:pt x="0" y="0"/>
                </a:moveTo>
                <a:lnTo>
                  <a:pt x="2469684" y="0"/>
                </a:lnTo>
                <a:lnTo>
                  <a:pt x="2469684" y="2108492"/>
                </a:lnTo>
                <a:lnTo>
                  <a:pt x="0" y="21084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33195" y="6332893"/>
            <a:ext cx="4829105" cy="4114800"/>
          </a:xfrm>
          <a:custGeom>
            <a:avLst/>
            <a:gdLst/>
            <a:ahLst/>
            <a:cxnLst/>
            <a:rect l="l" t="t" r="r" b="b"/>
            <a:pathLst>
              <a:path w="4829105" h="4114800">
                <a:moveTo>
                  <a:pt x="0" y="0"/>
                </a:moveTo>
                <a:lnTo>
                  <a:pt x="4829105" y="0"/>
                </a:lnTo>
                <a:lnTo>
                  <a:pt x="48291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24069" y="9082740"/>
            <a:ext cx="2178116" cy="1364953"/>
          </a:xfrm>
          <a:custGeom>
            <a:avLst/>
            <a:gdLst/>
            <a:ahLst/>
            <a:cxnLst/>
            <a:rect l="l" t="t" r="r" b="b"/>
            <a:pathLst>
              <a:path w="2178116" h="1364953">
                <a:moveTo>
                  <a:pt x="0" y="0"/>
                </a:moveTo>
                <a:lnTo>
                  <a:pt x="2178116" y="0"/>
                </a:lnTo>
                <a:lnTo>
                  <a:pt x="2178116" y="1364953"/>
                </a:lnTo>
                <a:lnTo>
                  <a:pt x="0" y="13649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1228" y="7498586"/>
            <a:ext cx="4795297" cy="2949108"/>
          </a:xfrm>
          <a:custGeom>
            <a:avLst/>
            <a:gdLst/>
            <a:ahLst/>
            <a:cxnLst/>
            <a:rect l="l" t="t" r="r" b="b"/>
            <a:pathLst>
              <a:path w="4795297" h="2949108">
                <a:moveTo>
                  <a:pt x="0" y="0"/>
                </a:moveTo>
                <a:lnTo>
                  <a:pt x="4795297" y="0"/>
                </a:lnTo>
                <a:lnTo>
                  <a:pt x="4795297" y="2949107"/>
                </a:lnTo>
                <a:lnTo>
                  <a:pt x="0" y="29491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32447" y="979063"/>
            <a:ext cx="16223105" cy="463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31"/>
              </a:lnSpc>
            </a:pPr>
            <a:r>
              <a:rPr lang="en-US" sz="27093" dirty="0">
                <a:solidFill>
                  <a:srgbClr val="272B65"/>
                </a:solidFill>
                <a:latin typeface="League Spartan"/>
              </a:rPr>
              <a:t>Thanks!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169C6CA-F3C1-ECA6-DD80-10E4D734C592}"/>
              </a:ext>
            </a:extLst>
          </p:cNvPr>
          <p:cNvSpPr txBox="1"/>
          <p:nvPr/>
        </p:nvSpPr>
        <p:spPr>
          <a:xfrm>
            <a:off x="1024952" y="5154140"/>
            <a:ext cx="16230600" cy="751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272B65"/>
                </a:solidFill>
                <a:latin typeface="Patrick Hand" panose="00000500000000000000" pitchFamily="2" charset="0"/>
              </a:rPr>
              <a:t>Do you have any questions?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72B65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185135-9A5F-8F7D-85A8-8F64A097A032}"/>
              </a:ext>
            </a:extLst>
          </p:cNvPr>
          <p:cNvSpPr txBox="1"/>
          <p:nvPr/>
        </p:nvSpPr>
        <p:spPr>
          <a:xfrm>
            <a:off x="8628149" y="5323668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5908654" y="607083"/>
            <a:ext cx="664797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C00000"/>
                </a:solidFill>
                <a:latin typeface="Patrick Hand" panose="00000500000000000000" pitchFamily="2" charset="0"/>
              </a:rPr>
              <a:t>Bangkok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B2E087D4-A968-2B70-D11F-D2B29A8016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45860" y="3646836"/>
            <a:ext cx="5674139" cy="6068598"/>
          </a:xfrm>
          <a:prstGeom prst="rect">
            <a:avLst/>
          </a:prstGeom>
        </p:spPr>
      </p:pic>
      <p:pic>
        <p:nvPicPr>
          <p:cNvPr id="3074" name="Picture 2" descr="1,600+ Cock And Hen Clip Art Stock Illustrations, Royalty-Free Vector  Graphics &amp; Clip Art - iStock">
            <a:extLst>
              <a:ext uri="{FF2B5EF4-FFF2-40B4-BE49-F238E27FC236}">
                <a16:creationId xmlns:a16="http://schemas.microsoft.com/office/drawing/2014/main" id="{137F250A-1195-B546-BB63-4E194CF62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323" y="3529315"/>
            <a:ext cx="4958419" cy="614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12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185135-9A5F-8F7D-85A8-8F64A097A032}"/>
              </a:ext>
            </a:extLst>
          </p:cNvPr>
          <p:cNvSpPr txBox="1"/>
          <p:nvPr/>
        </p:nvSpPr>
        <p:spPr>
          <a:xfrm>
            <a:off x="8323349" y="5323668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3228273" y="862687"/>
            <a:ext cx="1079975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C00000"/>
                </a:solidFill>
                <a:latin typeface="Patrick Hand" panose="00000500000000000000" pitchFamily="2" charset="0"/>
              </a:rPr>
              <a:t>Ho Chi Minh City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  <p:pic>
        <p:nvPicPr>
          <p:cNvPr id="5124" name="Picture 4" descr="Hồ Chí Minh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D2F02EA7-B92E-C1C0-1F1A-A61C9F68E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3056" r="96944">
                        <a14:foregroundMark x1="5833" y1="4444" x2="7222" y2="20556"/>
                        <a14:foregroundMark x1="7222" y1="20556" x2="18333" y2="28056"/>
                        <a14:foregroundMark x1="18333" y1="28056" x2="94722" y2="7778"/>
                        <a14:foregroundMark x1="94722" y1="7778" x2="95000" y2="7778"/>
                        <a14:foregroundMark x1="10833" y1="9722" x2="75278" y2="4167"/>
                        <a14:foregroundMark x1="1667" y1="833" x2="5000" y2="45278"/>
                        <a14:foregroundMark x1="5000" y1="45278" x2="3056" y2="51667"/>
                        <a14:foregroundMark x1="8611" y1="3889" x2="31389" y2="4444"/>
                        <a14:foregroundMark x1="31389" y1="4444" x2="92778" y2="833"/>
                        <a14:foregroundMark x1="91944" y1="2778" x2="92778" y2="11667"/>
                        <a14:foregroundMark x1="92778" y1="11667" x2="76389" y2="21111"/>
                        <a14:foregroundMark x1="76389" y1="21111" x2="75556" y2="26944"/>
                        <a14:foregroundMark x1="94444" y1="2222" x2="96944" y2="18056"/>
                        <a14:foregroundMark x1="67222" y1="24167" x2="71944" y2="23056"/>
                        <a14:foregroundMark x1="8611" y1="38056" x2="39722" y2="33056"/>
                        <a14:foregroundMark x1="28056" y1="80833" x2="35000" y2="79444"/>
                        <a14:foregroundMark x1="55556" y1="80833" x2="63889" y2="80278"/>
                        <a14:foregroundMark x1="63889" y1="80278" x2="64167" y2="80278"/>
                        <a14:foregroundMark x1="49167" y1="79722" x2="57222" y2="78889"/>
                        <a14:foregroundMark x1="38889" y1="80833" x2="44722" y2="80278"/>
                        <a14:foregroundMark x1="29444" y1="81667" x2="29444" y2="81667"/>
                        <a14:foregroundMark x1="57778" y1="82222" x2="57778" y2="8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58"/>
          <a:stretch/>
        </p:blipFill>
        <p:spPr bwMode="auto">
          <a:xfrm>
            <a:off x="1752600" y="4000500"/>
            <a:ext cx="6243453" cy="555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FC7CA3-78D5-D8C6-2B9F-AEE449D01CD9}"/>
              </a:ext>
            </a:extLst>
          </p:cNvPr>
          <p:cNvGrpSpPr/>
          <p:nvPr/>
        </p:nvGrpSpPr>
        <p:grpSpPr>
          <a:xfrm>
            <a:off x="9682349" y="4000499"/>
            <a:ext cx="7356901" cy="5423813"/>
            <a:chOff x="9987149" y="4000499"/>
            <a:chExt cx="7356901" cy="5423813"/>
          </a:xfrm>
        </p:grpSpPr>
        <p:pic>
          <p:nvPicPr>
            <p:cNvPr id="5122" name="Picture 2" descr="Ho chi minh Vectors &amp; Illustrations for Free Download | Freepik">
              <a:extLst>
                <a:ext uri="{FF2B5EF4-FFF2-40B4-BE49-F238E27FC236}">
                  <a16:creationId xmlns:a16="http://schemas.microsoft.com/office/drawing/2014/main" id="{D8C75C0A-C07F-BD26-E92D-FC299EE8E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7149" y="4000499"/>
              <a:ext cx="7356901" cy="5423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D9ABAA1-F6C5-7600-8106-5A4583BD7CFA}"/>
                </a:ext>
              </a:extLst>
            </p:cNvPr>
            <p:cNvSpPr/>
            <p:nvPr/>
          </p:nvSpPr>
          <p:spPr>
            <a:xfrm>
              <a:off x="14630400" y="4000499"/>
              <a:ext cx="2713650" cy="609601"/>
            </a:xfrm>
            <a:prstGeom prst="rect">
              <a:avLst/>
            </a:prstGeom>
            <a:solidFill>
              <a:srgbClr val="F0F8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954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4953000" y="527572"/>
            <a:ext cx="900599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C00000"/>
                </a:solidFill>
                <a:latin typeface="Patrick Hand" panose="00000500000000000000" pitchFamily="2" charset="0"/>
              </a:rPr>
              <a:t>Washington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  <p:pic>
        <p:nvPicPr>
          <p:cNvPr id="6146" name="Picture 2" descr="Hand Wash Vector Art, Icons, and Graphics for Free Download">
            <a:extLst>
              <a:ext uri="{FF2B5EF4-FFF2-40B4-BE49-F238E27FC236}">
                <a16:creationId xmlns:a16="http://schemas.microsoft.com/office/drawing/2014/main" id="{C2EE613C-0395-7018-BDE1-1DB4EDCA4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3" t="18163" r="12389" b="18979"/>
          <a:stretch/>
        </p:blipFill>
        <p:spPr bwMode="auto">
          <a:xfrm>
            <a:off x="685800" y="4456364"/>
            <a:ext cx="5768367" cy="477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nk Bottle Vector Images – Browse 31,381 Stock Photos, Vectors, and Video |  Adobe Stock">
            <a:extLst>
              <a:ext uri="{FF2B5EF4-FFF2-40B4-BE49-F238E27FC236}">
                <a16:creationId xmlns:a16="http://schemas.microsoft.com/office/drawing/2014/main" id="{4F3B5FFB-5106-1084-069F-2EAF75DA1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r="7098"/>
          <a:stretch/>
        </p:blipFill>
        <p:spPr bwMode="auto">
          <a:xfrm>
            <a:off x="7370427" y="4746964"/>
            <a:ext cx="4946278" cy="448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822853-F428-9F20-2A2C-3418EABD8872}"/>
              </a:ext>
            </a:extLst>
          </p:cNvPr>
          <p:cNvSpPr txBox="1"/>
          <p:nvPr/>
        </p:nvSpPr>
        <p:spPr>
          <a:xfrm>
            <a:off x="6019439" y="5499080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  <p:pic>
        <p:nvPicPr>
          <p:cNvPr id="6152" name="Picture 8" descr="cartoon one ton weight 12282641 Vector Art at Vecteezy">
            <a:extLst>
              <a:ext uri="{FF2B5EF4-FFF2-40B4-BE49-F238E27FC236}">
                <a16:creationId xmlns:a16="http://schemas.microsoft.com/office/drawing/2014/main" id="{2BAD8A04-C34C-8A0D-64B9-5A5AA20CE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7693" y="4746964"/>
            <a:ext cx="3675999" cy="413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C86D16-7B33-AF0C-E5E9-A18A687C4B2C}"/>
              </a:ext>
            </a:extLst>
          </p:cNvPr>
          <p:cNvSpPr txBox="1"/>
          <p:nvPr/>
        </p:nvSpPr>
        <p:spPr>
          <a:xfrm>
            <a:off x="12458708" y="5519023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25754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069" y="576766"/>
            <a:ext cx="17211862" cy="9133468"/>
            <a:chOff x="0" y="0"/>
            <a:chExt cx="4533165" cy="2405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165" cy="2405522"/>
            </a:xfrm>
            <a:custGeom>
              <a:avLst/>
              <a:gdLst/>
              <a:ahLst/>
              <a:cxnLst/>
              <a:rect l="l" t="t" r="r" b="b"/>
              <a:pathLst>
                <a:path w="4533165" h="2405522">
                  <a:moveTo>
                    <a:pt x="0" y="0"/>
                  </a:moveTo>
                  <a:lnTo>
                    <a:pt x="4533165" y="0"/>
                  </a:lnTo>
                  <a:lnTo>
                    <a:pt x="4533165" y="2405522"/>
                  </a:lnTo>
                  <a:lnTo>
                    <a:pt x="0" y="24055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33165" cy="2453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FBB7CEC-D3FB-7A87-3C68-A8939A9D0293}"/>
              </a:ext>
            </a:extLst>
          </p:cNvPr>
          <p:cNvSpPr txBox="1"/>
          <p:nvPr/>
        </p:nvSpPr>
        <p:spPr>
          <a:xfrm>
            <a:off x="6413124" y="527572"/>
            <a:ext cx="546175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C00000"/>
                </a:solidFill>
                <a:latin typeface="Patrick Hand" panose="00000500000000000000" pitchFamily="2" charset="0"/>
              </a:rPr>
              <a:t>London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848FA2B4-3EB0-3933-B3C9-3ACC50244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biLevel thresh="75000"/>
          </a:blip>
          <a:srcRect t="20049" b="25585"/>
          <a:stretch/>
        </p:blipFill>
        <p:spPr>
          <a:xfrm>
            <a:off x="14998177" y="862687"/>
            <a:ext cx="2045750" cy="1976648"/>
          </a:xfrm>
          <a:prstGeom prst="rect">
            <a:avLst/>
          </a:prstGeom>
        </p:spPr>
      </p:pic>
      <p:pic>
        <p:nvPicPr>
          <p:cNvPr id="8194" name="Picture 2" descr="Love Clip Art Images - Free Download on Freepik - Clip Art Library">
            <a:extLst>
              <a:ext uri="{FF2B5EF4-FFF2-40B4-BE49-F238E27FC236}">
                <a16:creationId xmlns:a16="http://schemas.microsoft.com/office/drawing/2014/main" id="{67F4853D-D6AF-130C-3920-9A2186E6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053087"/>
            <a:ext cx="584366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remium Vector | Don'ts sign icon in comic style unlike vector cartoon  illustration no business concept splash effect">
            <a:extLst>
              <a:ext uri="{FF2B5EF4-FFF2-40B4-BE49-F238E27FC236}">
                <a16:creationId xmlns:a16="http://schemas.microsoft.com/office/drawing/2014/main" id="{EA1E932B-5C6B-4BCA-D144-0D1D0B492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 t="7827" r="11662" b="11661"/>
          <a:stretch/>
        </p:blipFill>
        <p:spPr bwMode="auto">
          <a:xfrm>
            <a:off x="7772400" y="4294621"/>
            <a:ext cx="4495801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remium Vector | An amazing doodle sticker of done">
            <a:extLst>
              <a:ext uri="{FF2B5EF4-FFF2-40B4-BE49-F238E27FC236}">
                <a16:creationId xmlns:a16="http://schemas.microsoft.com/office/drawing/2014/main" id="{4E4F5817-8804-F8F8-F5E3-A3EA515B7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3994" r="6549" b="3994"/>
          <a:stretch/>
        </p:blipFill>
        <p:spPr bwMode="auto">
          <a:xfrm>
            <a:off x="13130364" y="4267197"/>
            <a:ext cx="4471836" cy="485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6BAC93-0891-8722-C28B-5105871B0DB6}"/>
              </a:ext>
            </a:extLst>
          </p:cNvPr>
          <p:cNvSpPr txBox="1"/>
          <p:nvPr/>
        </p:nvSpPr>
        <p:spPr>
          <a:xfrm>
            <a:off x="6736826" y="5166102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F1E1A-FB87-A128-684D-712F8074CEEB}"/>
              </a:ext>
            </a:extLst>
          </p:cNvPr>
          <p:cNvSpPr txBox="1"/>
          <p:nvPr/>
        </p:nvSpPr>
        <p:spPr>
          <a:xfrm>
            <a:off x="12094790" y="5166102"/>
            <a:ext cx="12089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atin typeface="Patrick Hand" panose="00000500000000000000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00879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2425</Words>
  <Application>Microsoft Office PowerPoint</Application>
  <PresentationFormat>Custom</PresentationFormat>
  <Paragraphs>335</Paragraphs>
  <Slides>52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Glacial Indifference</vt:lpstr>
      <vt:lpstr>League Spartan</vt:lpstr>
      <vt:lpstr>Patrick Hand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Dung Thuy</cp:lastModifiedBy>
  <cp:revision>26</cp:revision>
  <dcterms:created xsi:type="dcterms:W3CDTF">2006-08-16T00:00:00Z</dcterms:created>
  <dcterms:modified xsi:type="dcterms:W3CDTF">2024-05-22T09:32:20Z</dcterms:modified>
  <dc:identifier>DAGFMTIL4yY</dc:identifier>
</cp:coreProperties>
</file>