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257" r:id="rId4"/>
    <p:sldId id="268" r:id="rId5"/>
    <p:sldId id="270" r:id="rId6"/>
    <p:sldId id="256" r:id="rId7"/>
    <p:sldId id="269" r:id="rId8"/>
    <p:sldId id="271" r:id="rId9"/>
    <p:sldId id="272" r:id="rId10"/>
    <p:sldId id="258" r:id="rId11"/>
    <p:sldId id="274" r:id="rId12"/>
    <p:sldId id="260" r:id="rId13"/>
    <p:sldId id="289" r:id="rId14"/>
    <p:sldId id="278" r:id="rId15"/>
    <p:sldId id="273" r:id="rId16"/>
    <p:sldId id="276" r:id="rId17"/>
    <p:sldId id="284" r:id="rId18"/>
    <p:sldId id="290" r:id="rId19"/>
    <p:sldId id="280" r:id="rId20"/>
    <p:sldId id="277" r:id="rId21"/>
    <p:sldId id="291" r:id="rId22"/>
    <p:sldId id="283" r:id="rId23"/>
    <p:sldId id="263" r:id="rId24"/>
    <p:sldId id="282" r:id="rId25"/>
    <p:sldId id="297" r:id="rId26"/>
    <p:sldId id="303" r:id="rId27"/>
    <p:sldId id="298" r:id="rId28"/>
    <p:sldId id="304" r:id="rId29"/>
    <p:sldId id="299" r:id="rId30"/>
    <p:sldId id="300" r:id="rId31"/>
    <p:sldId id="281" r:id="rId32"/>
    <p:sldId id="262" r:id="rId33"/>
    <p:sldId id="287" r:id="rId34"/>
    <p:sldId id="292" r:id="rId35"/>
    <p:sldId id="293" r:id="rId36"/>
    <p:sldId id="294" r:id="rId37"/>
    <p:sldId id="265" r:id="rId38"/>
    <p:sldId id="285" r:id="rId39"/>
    <p:sldId id="295" r:id="rId40"/>
    <p:sldId id="264" r:id="rId41"/>
    <p:sldId id="296" r:id="rId42"/>
    <p:sldId id="259" r:id="rId43"/>
    <p:sldId id="288" r:id="rId44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  <p:embeddedFont>
      <p:font typeface="Tahoma" panose="020B0604030504040204" pitchFamily="34" charset="0"/>
      <p:regular r:id="rId51"/>
      <p:bold r:id="rId52"/>
    </p:embeddedFont>
    <p:embeddedFont>
      <p:font typeface="Calibri Light" panose="020F0302020204030204" pitchFamily="3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  <a:srgbClr val="B8A6C0"/>
    <a:srgbClr val="003300"/>
    <a:srgbClr val="EE9D7F"/>
    <a:srgbClr val="3E05FF"/>
    <a:srgbClr val="D2660C"/>
    <a:srgbClr val="FDF9F2"/>
    <a:srgbClr val="494949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894" autoAdjust="0"/>
  </p:normalViewPr>
  <p:slideViewPr>
    <p:cSldViewPr>
      <p:cViewPr varScale="1">
        <p:scale>
          <a:sx n="43" d="100"/>
          <a:sy n="43" d="100"/>
        </p:scale>
        <p:origin x="4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127E3-1115-4544-B372-3C5B3D6925A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71765-5C00-4E13-A115-75BBEDE15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“Quay”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ngừng</a:t>
            </a:r>
            <a:r>
              <a:rPr lang="en-US" baseline="0" dirty="0" smtClean="0"/>
              <a:t> quay.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7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3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8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8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4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9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0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8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8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37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10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5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27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5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1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00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36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4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47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52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48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7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6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9" Type="http://schemas.openxmlformats.org/officeDocument/2006/relationships/image" Target="../media/image6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1" Type="http://schemas.openxmlformats.org/officeDocument/2006/relationships/image" Target="../media/image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32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24.xml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slide" Target="slide35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8.xml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slide" Target="slide27.xml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slide" Target="slide26.xml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3.xml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0.png"/><Relationship Id="rId4" Type="http://schemas.openxmlformats.org/officeDocument/2006/relationships/image" Target="../media/image55.png"/><Relationship Id="rId9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437425" y="2705100"/>
            <a:ext cx="15171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955370" y="6891711"/>
            <a:ext cx="3532345" cy="3094319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995815" y="8968056"/>
            <a:ext cx="1445205" cy="945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48780" y="19431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52600" y="975729"/>
            <a:ext cx="14374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885782" y="2608960"/>
            <a:ext cx="39624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7732" y="4197749"/>
            <a:ext cx="1287957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=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+ 1,5. </a:t>
            </a:r>
            <a:endParaRPr lang="en-US" sz="4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+  N (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994613" y="6993057"/>
            <a:ext cx="1397628" cy="209382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990600" y="118110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3" name="Rectangle 12"/>
          <p:cNvSpPr/>
          <p:nvPr/>
        </p:nvSpPr>
        <p:spPr>
          <a:xfrm>
            <a:off x="2463939" y="915565"/>
            <a:ext cx="6207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3938" y="1866900"/>
            <a:ext cx="1391906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+ N =  (0,5x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- 2,5) + (2x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1,5)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(- 4x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+ 2x + (-2,5 + 1,5)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3938" y="5241841"/>
            <a:ext cx="4855816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C2: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endParaRPr lang="en-US" sz="4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629400" y="5686487"/>
            <a:ext cx="8970964" cy="3807485"/>
            <a:chOff x="-269382" y="-907718"/>
            <a:chExt cx="3523788" cy="6325596"/>
          </a:xfrm>
        </p:grpSpPr>
        <p:sp>
          <p:nvSpPr>
            <p:cNvPr id="26" name="TextBox 2"/>
            <p:cNvSpPr txBox="1"/>
            <p:nvPr/>
          </p:nvSpPr>
          <p:spPr>
            <a:xfrm>
              <a:off x="590800" y="-907718"/>
              <a:ext cx="2663606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+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- 2,5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3"/>
            <p:cNvSpPr txBox="1"/>
            <p:nvPr/>
          </p:nvSpPr>
          <p:spPr>
            <a:xfrm>
              <a:off x="1287046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+ 1,5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-269382" y="3190866"/>
              <a:ext cx="335202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TextBox 8"/>
            <p:cNvSpPr txBox="1"/>
            <p:nvPr/>
          </p:nvSpPr>
          <p:spPr>
            <a:xfrm>
              <a:off x="-269382" y="3577100"/>
              <a:ext cx="346392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+ 2x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9" y="6019220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9519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68862" y="24003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/>
          <p:cNvSpPr/>
          <p:nvPr/>
        </p:nvSpPr>
        <p:spPr>
          <a:xfrm>
            <a:off x="3415056" y="1128021"/>
            <a:ext cx="13138277" cy="931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tổng A + B + C ta thực hiện như thế nào?</a:t>
            </a:r>
            <a:endParaRPr lang="en-US" sz="4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86" y="972846"/>
            <a:ext cx="1419225" cy="1300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34458" y="3024220"/>
            <a:ext cx="1157937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kết hợp:        </a:t>
            </a:r>
            <a:endParaRPr lang="nl-NL" sz="44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B) + C = A + (B + C)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4458" y="5555964"/>
            <a:ext cx="11481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có thể đặt tính cộng tương tự đối với tổng hai đa thức.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4005716" y="5414150"/>
            <a:ext cx="2799577" cy="38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15997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850239" y="1837881"/>
            <a:ext cx="8057226" cy="8001340"/>
            <a:chOff x="850239" y="1837881"/>
            <a:chExt cx="8057226" cy="8001340"/>
          </a:xfrm>
        </p:grpSpPr>
        <p:grpSp>
          <p:nvGrpSpPr>
            <p:cNvPr id="3" name="Group 3"/>
            <p:cNvGrpSpPr/>
            <p:nvPr/>
          </p:nvGrpSpPr>
          <p:grpSpPr>
            <a:xfrm>
              <a:off x="1109377" y="2143021"/>
              <a:ext cx="7798088" cy="7696200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50239" y="1837881"/>
              <a:ext cx="7856390" cy="7770740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871012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0" name="Group 29"/>
            <p:cNvGrpSpPr/>
            <p:nvPr/>
          </p:nvGrpSpPr>
          <p:grpSpPr>
            <a:xfrm>
              <a:off x="1290352" y="2420067"/>
              <a:ext cx="1016139" cy="238374"/>
              <a:chOff x="1371640" y="2144147"/>
              <a:chExt cx="1016139" cy="238374"/>
            </a:xfrm>
          </p:grpSpPr>
          <p:grpSp>
            <p:nvGrpSpPr>
              <p:cNvPr id="16" name="Group 16"/>
              <p:cNvGrpSpPr>
                <a:grpSpLocks noChangeAspect="1"/>
              </p:cNvGrpSpPr>
              <p:nvPr/>
            </p:nvGrpSpPr>
            <p:grpSpPr>
              <a:xfrm>
                <a:off x="2149405" y="2144147"/>
                <a:ext cx="238374" cy="238374"/>
                <a:chOff x="0" y="0"/>
                <a:chExt cx="495300" cy="495300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18" name="Freeform 18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19" name="Group 19"/>
              <p:cNvGrpSpPr>
                <a:grpSpLocks noChangeAspect="1"/>
              </p:cNvGrpSpPr>
              <p:nvPr/>
            </p:nvGrpSpPr>
            <p:grpSpPr>
              <a:xfrm>
                <a:off x="1760523" y="2144147"/>
                <a:ext cx="238374" cy="238374"/>
                <a:chOff x="0" y="0"/>
                <a:chExt cx="495300" cy="49530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1" name="Freeform 2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22" name="Group 22"/>
              <p:cNvGrpSpPr>
                <a:grpSpLocks noChangeAspect="1"/>
              </p:cNvGrpSpPr>
              <p:nvPr/>
            </p:nvGrpSpPr>
            <p:grpSpPr>
              <a:xfrm>
                <a:off x="1371640" y="2144147"/>
                <a:ext cx="238374" cy="238374"/>
                <a:chOff x="0" y="0"/>
                <a:chExt cx="495300" cy="495300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4" name="Freeform 24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</p:grpSp>
      <p:grpSp>
        <p:nvGrpSpPr>
          <p:cNvPr id="58" name="Group 57"/>
          <p:cNvGrpSpPr/>
          <p:nvPr/>
        </p:nvGrpSpPr>
        <p:grpSpPr>
          <a:xfrm>
            <a:off x="9296400" y="1853055"/>
            <a:ext cx="8124825" cy="8010055"/>
            <a:chOff x="9296400" y="1853055"/>
            <a:chExt cx="8124825" cy="8010055"/>
          </a:xfrm>
        </p:grpSpPr>
        <p:grpSp>
          <p:nvGrpSpPr>
            <p:cNvPr id="31" name="Group 30"/>
            <p:cNvGrpSpPr/>
            <p:nvPr/>
          </p:nvGrpSpPr>
          <p:grpSpPr>
            <a:xfrm>
              <a:off x="9296400" y="1853055"/>
              <a:ext cx="8124825" cy="8010055"/>
              <a:chOff x="9144000" y="958189"/>
              <a:chExt cx="8124825" cy="8300111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9432165" y="1330914"/>
                <a:ext cx="7836660" cy="7927386"/>
                <a:chOff x="0" y="0"/>
                <a:chExt cx="12390759" cy="12534209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12327259" cy="1247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7259" h="12470709">
                      <a:moveTo>
                        <a:pt x="12234549" y="12470709"/>
                      </a:moveTo>
                      <a:lnTo>
                        <a:pt x="92710" y="12470709"/>
                      </a:lnTo>
                      <a:cubicBezTo>
                        <a:pt x="41910" y="12470709"/>
                        <a:pt x="0" y="12428799"/>
                        <a:pt x="0" y="1237799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33279" y="0"/>
                      </a:lnTo>
                      <a:cubicBezTo>
                        <a:pt x="12284079" y="0"/>
                        <a:pt x="12325989" y="41910"/>
                        <a:pt x="12325989" y="92710"/>
                      </a:cubicBezTo>
                      <a:lnTo>
                        <a:pt x="12325989" y="12376729"/>
                      </a:lnTo>
                      <a:cubicBezTo>
                        <a:pt x="12327259" y="12428799"/>
                        <a:pt x="12285349" y="12470709"/>
                        <a:pt x="12234549" y="12470709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2390759" cy="1253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0759" h="12534209">
                      <a:moveTo>
                        <a:pt x="12266299" y="59690"/>
                      </a:moveTo>
                      <a:cubicBezTo>
                        <a:pt x="12301859" y="59690"/>
                        <a:pt x="12331069" y="88900"/>
                        <a:pt x="12331069" y="124460"/>
                      </a:cubicBezTo>
                      <a:lnTo>
                        <a:pt x="12331069" y="12409749"/>
                      </a:lnTo>
                      <a:cubicBezTo>
                        <a:pt x="12331069" y="12445309"/>
                        <a:pt x="12301859" y="12474519"/>
                        <a:pt x="12266299" y="12474519"/>
                      </a:cubicBezTo>
                      <a:lnTo>
                        <a:pt x="124460" y="12474519"/>
                      </a:lnTo>
                      <a:cubicBezTo>
                        <a:pt x="88900" y="12474519"/>
                        <a:pt x="59690" y="12445309"/>
                        <a:pt x="59690" y="1240974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266299" y="59690"/>
                      </a:lnTo>
                      <a:moveTo>
                        <a:pt x="12266299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409749"/>
                      </a:lnTo>
                      <a:cubicBezTo>
                        <a:pt x="0" y="12478329"/>
                        <a:pt x="55880" y="12534209"/>
                        <a:pt x="124460" y="12534209"/>
                      </a:cubicBezTo>
                      <a:lnTo>
                        <a:pt x="12266299" y="12534209"/>
                      </a:lnTo>
                      <a:cubicBezTo>
                        <a:pt x="12334879" y="12534209"/>
                        <a:pt x="12390759" y="12478329"/>
                        <a:pt x="12390759" y="12409749"/>
                      </a:cubicBezTo>
                      <a:lnTo>
                        <a:pt x="12390759" y="124460"/>
                      </a:lnTo>
                      <a:cubicBezTo>
                        <a:pt x="12390759" y="55880"/>
                        <a:pt x="12334879" y="0"/>
                        <a:pt x="12266299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9144000" y="958189"/>
                <a:ext cx="7873258" cy="8013226"/>
                <a:chOff x="0" y="0"/>
                <a:chExt cx="12448626" cy="12669933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31750" y="31750"/>
                  <a:ext cx="12385126" cy="12606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5126" h="12606433">
                      <a:moveTo>
                        <a:pt x="12292416" y="12606433"/>
                      </a:moveTo>
                      <a:lnTo>
                        <a:pt x="92710" y="12606433"/>
                      </a:lnTo>
                      <a:cubicBezTo>
                        <a:pt x="41910" y="12606433"/>
                        <a:pt x="0" y="12564523"/>
                        <a:pt x="0" y="1251372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91146" y="0"/>
                      </a:lnTo>
                      <a:cubicBezTo>
                        <a:pt x="12341946" y="0"/>
                        <a:pt x="12383857" y="41910"/>
                        <a:pt x="12383857" y="92710"/>
                      </a:cubicBezTo>
                      <a:lnTo>
                        <a:pt x="12383857" y="12512453"/>
                      </a:lnTo>
                      <a:cubicBezTo>
                        <a:pt x="12385126" y="12564523"/>
                        <a:pt x="12343216" y="12606433"/>
                        <a:pt x="12292416" y="12606433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2448626" cy="12669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626" h="12669933">
                      <a:moveTo>
                        <a:pt x="12324166" y="59690"/>
                      </a:moveTo>
                      <a:cubicBezTo>
                        <a:pt x="12359726" y="59690"/>
                        <a:pt x="12388936" y="88900"/>
                        <a:pt x="12388936" y="124460"/>
                      </a:cubicBezTo>
                      <a:lnTo>
                        <a:pt x="12388936" y="12545473"/>
                      </a:lnTo>
                      <a:cubicBezTo>
                        <a:pt x="12388936" y="12581033"/>
                        <a:pt x="12359726" y="12610243"/>
                        <a:pt x="12324166" y="12610243"/>
                      </a:cubicBezTo>
                      <a:lnTo>
                        <a:pt x="124460" y="12610243"/>
                      </a:lnTo>
                      <a:cubicBezTo>
                        <a:pt x="88900" y="12610243"/>
                        <a:pt x="59690" y="12581033"/>
                        <a:pt x="59690" y="1254547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324166" y="59690"/>
                      </a:lnTo>
                      <a:moveTo>
                        <a:pt x="12324166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545473"/>
                      </a:lnTo>
                      <a:cubicBezTo>
                        <a:pt x="0" y="12614053"/>
                        <a:pt x="55880" y="12669933"/>
                        <a:pt x="124460" y="12669933"/>
                      </a:cubicBezTo>
                      <a:lnTo>
                        <a:pt x="12324166" y="12669933"/>
                      </a:lnTo>
                      <a:cubicBezTo>
                        <a:pt x="12392747" y="12669933"/>
                        <a:pt x="12448626" y="12614053"/>
                        <a:pt x="12448626" y="12545473"/>
                      </a:cubicBezTo>
                      <a:lnTo>
                        <a:pt x="12448626" y="124460"/>
                      </a:lnTo>
                      <a:cubicBezTo>
                        <a:pt x="12448626" y="55880"/>
                        <a:pt x="12392747" y="0"/>
                        <a:pt x="12324166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4" name="AutoShape 15"/>
            <p:cNvSpPr/>
            <p:nvPr/>
          </p:nvSpPr>
          <p:spPr>
            <a:xfrm flipV="1">
              <a:off x="9334734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5" name="Rectangle 24"/>
          <p:cNvSpPr/>
          <p:nvPr/>
        </p:nvSpPr>
        <p:spPr>
          <a:xfrm>
            <a:off x="3349693" y="692370"/>
            <a:ext cx="11779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26" y="360055"/>
            <a:ext cx="1558379" cy="133152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178700" y="2053682"/>
            <a:ext cx="32271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62511" y="3398520"/>
            <a:ext cx="7287195" cy="5185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tính cộng để tìm tổng của ba đa thức sau: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 - 7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= x</a:t>
            </a:r>
            <a:r>
              <a:rPr lang="en-US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2x + 6    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99429" y="206741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469438" y="3470907"/>
            <a:ext cx="7202646" cy="4839385"/>
            <a:chOff x="9469438" y="3470907"/>
            <a:chExt cx="7202646" cy="4839385"/>
          </a:xfrm>
        </p:grpSpPr>
        <p:grpSp>
          <p:nvGrpSpPr>
            <p:cNvPr id="48" name="Group 47"/>
            <p:cNvGrpSpPr/>
            <p:nvPr/>
          </p:nvGrpSpPr>
          <p:grpSpPr>
            <a:xfrm>
              <a:off x="9469438" y="3470907"/>
              <a:ext cx="7202646" cy="4839385"/>
              <a:chOff x="215797" y="-1480890"/>
              <a:chExt cx="2829194" cy="8039952"/>
            </a:xfrm>
          </p:grpSpPr>
          <p:sp>
            <p:nvSpPr>
              <p:cNvPr id="49" name="TextBox 2"/>
              <p:cNvSpPr txBox="1"/>
              <p:nvPr/>
            </p:nvSpPr>
            <p:spPr>
              <a:xfrm>
                <a:off x="1077923" y="-1480890"/>
                <a:ext cx="1848022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 x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- 7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3"/>
              <p:cNvSpPr txBox="1"/>
              <p:nvPr/>
            </p:nvSpPr>
            <p:spPr>
              <a:xfrm>
                <a:off x="1110042" y="2112445"/>
                <a:ext cx="1795599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+ 4x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- 1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4"/>
              <p:cNvSpPr txBox="1"/>
              <p:nvPr/>
            </p:nvSpPr>
            <p:spPr>
              <a:xfrm>
                <a:off x="365894" y="420825"/>
                <a:ext cx="219075" cy="1108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Straight Connector 51"/>
              <p:cNvCxnSpPr>
                <a:cxnSpLocks/>
              </p:cNvCxnSpPr>
              <p:nvPr/>
            </p:nvCxnSpPr>
            <p:spPr>
              <a:xfrm>
                <a:off x="403137" y="4336178"/>
                <a:ext cx="264185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TextBox 8"/>
              <p:cNvSpPr txBox="1"/>
              <p:nvPr/>
            </p:nvSpPr>
            <p:spPr>
              <a:xfrm>
                <a:off x="215797" y="4718284"/>
                <a:ext cx="2689844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+ C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- x - 2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3"/>
            <p:cNvSpPr txBox="1"/>
            <p:nvPr/>
          </p:nvSpPr>
          <p:spPr>
            <a:xfrm>
              <a:off x="13292097" y="4552352"/>
              <a:ext cx="32750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- 2x + 6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1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/>
      <p:bldP spid="4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988612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62784" y="227616"/>
            <a:ext cx="10026514" cy="1618552"/>
            <a:chOff x="1644624" y="525697"/>
            <a:chExt cx="15279587" cy="1618552"/>
          </a:xfrm>
        </p:grpSpPr>
        <p:sp>
          <p:nvSpPr>
            <p:cNvPr id="3" name="Rounded Rectangle 2"/>
            <p:cNvSpPr/>
            <p:nvPr/>
          </p:nvSpPr>
          <p:spPr>
            <a:xfrm>
              <a:off x="1809338" y="679515"/>
              <a:ext cx="15114873" cy="1464734"/>
            </a:xfrm>
            <a:prstGeom prst="roundRect">
              <a:avLst>
                <a:gd name="adj" fmla="val 696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6965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43"/>
          <p:cNvSpPr txBox="1"/>
          <p:nvPr/>
        </p:nvSpPr>
        <p:spPr>
          <a:xfrm>
            <a:off x="4013887" y="350741"/>
            <a:ext cx="9871379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991966" y="7432473"/>
            <a:ext cx="1524000" cy="868457"/>
            <a:chOff x="1976121" y="6332443"/>
            <a:chExt cx="1524000" cy="868457"/>
          </a:xfrm>
        </p:grpSpPr>
        <p:sp>
          <p:nvSpPr>
            <p:cNvPr id="25" name="Snip Single Corner Rectangle 24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45" y="1779726"/>
            <a:ext cx="1560711" cy="15607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76903" y="5588446"/>
            <a:ext cx="1524000" cy="868457"/>
            <a:chOff x="1976121" y="6332443"/>
            <a:chExt cx="1524000" cy="868457"/>
          </a:xfrm>
        </p:grpSpPr>
        <p:sp>
          <p:nvSpPr>
            <p:cNvPr id="14" name="Snip Single Corner Rectangle 13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991966" y="2699680"/>
            <a:ext cx="0" cy="731763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35226" y="2014063"/>
            <a:ext cx="5754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4079" y="2735078"/>
            <a:ext cx="9225090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hai đa thức P 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nl-NL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 + 1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10923" y="4581737"/>
            <a:ext cx="11947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32692" y="5360781"/>
            <a:ext cx="1334397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32692" y="7154990"/>
            <a:ext cx="13343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Tìm hiệu P - Q bằng cách đặt tính trừ: đặt đa thức Q dưới đa thức P sao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hạng tử cùng bậc thẳng cột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vớ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nhau rồi trừ theo từng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1" grpId="0"/>
      <p:bldP spid="12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1980701"/>
            <a:ext cx="1438815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6145" y="4441365"/>
            <a:ext cx="150565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 =(x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(-x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fr-FR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+ 2x) -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- 9x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+ 9x - 1 </a:t>
            </a:r>
            <a:r>
              <a:rPr lang="en-US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810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2341118"/>
            <a:ext cx="9531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Tìm hiệu P - Q bằng cách đặt tính trừ</a:t>
            </a:r>
            <a:endParaRPr lang="en-US" sz="2000" dirty="0"/>
          </a:p>
        </p:txBody>
      </p:sp>
      <p:sp>
        <p:nvSpPr>
          <p:cNvPr id="27" name="Text Box 21"/>
          <p:cNvSpPr txBox="1"/>
          <p:nvPr/>
        </p:nvSpPr>
        <p:spPr>
          <a:xfrm>
            <a:off x="6097160" y="3721899"/>
            <a:ext cx="5790040" cy="12436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+ 7x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21"/>
          <p:cNvSpPr txBox="1"/>
          <p:nvPr/>
        </p:nvSpPr>
        <p:spPr>
          <a:xfrm>
            <a:off x="7162801" y="5216628"/>
            <a:ext cx="4724400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1"/>
          <p:cNvSpPr txBox="1"/>
          <p:nvPr/>
        </p:nvSpPr>
        <p:spPr>
          <a:xfrm>
            <a:off x="5114825" y="4538455"/>
            <a:ext cx="753735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652440" y="6438898"/>
            <a:ext cx="881887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1" name="Text Box 21"/>
          <p:cNvSpPr txBox="1"/>
          <p:nvPr/>
        </p:nvSpPr>
        <p:spPr>
          <a:xfrm>
            <a:off x="3756264" y="6820512"/>
            <a:ext cx="8715052" cy="9333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- Q =  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- 9x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+ 9x  - 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7" grpId="0"/>
      <p:bldP spid="28" grpId="0"/>
      <p:bldP spid="29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1000" y="3429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144224" y="807227"/>
            <a:ext cx="14822512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2872" y="2188845"/>
            <a:ext cx="81975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82200" y="2188845"/>
            <a:ext cx="69743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cách trừ theo cột 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hú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ý trường hợp có cột bị khuyết khi sắp xếp.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74" y="7365400"/>
            <a:ext cx="4960204" cy="29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58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7074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26960" y="4729284"/>
            <a:ext cx="124751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M + N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(2x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- 1,5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(-4x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+ (-2,5 - 1,5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- 4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1140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53365" y="4928438"/>
            <a:ext cx="8344405" cy="3577375"/>
            <a:chOff x="-27951" y="-9509"/>
            <a:chExt cx="2837826" cy="1330175"/>
          </a:xfrm>
          <a:noFill/>
        </p:grpSpPr>
        <p:sp>
          <p:nvSpPr>
            <p:cNvPr id="18" name="Text Box 21"/>
            <p:cNvSpPr txBox="1"/>
            <p:nvPr/>
          </p:nvSpPr>
          <p:spPr>
            <a:xfrm>
              <a:off x="603248" y="-9509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- 4x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- 2,5  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1"/>
            <p:cNvSpPr txBox="1"/>
            <p:nvPr/>
          </p:nvSpPr>
          <p:spPr>
            <a:xfrm>
              <a:off x="1180498" y="433743"/>
              <a:ext cx="1554424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+ 1,5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1"/>
            <p:cNvSpPr txBox="1"/>
            <p:nvPr/>
          </p:nvSpPr>
          <p:spPr>
            <a:xfrm>
              <a:off x="347425" y="260238"/>
              <a:ext cx="25582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-27951" y="839495"/>
              <a:ext cx="2599394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" name="Text Box 21"/>
            <p:cNvSpPr txBox="1"/>
            <p:nvPr/>
          </p:nvSpPr>
          <p:spPr>
            <a:xfrm>
              <a:off x="-27951" y="1015311"/>
              <a:ext cx="2710282" cy="30535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 - N = 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- 6x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kumimoji="0" lang="en-US" sz="42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- 4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8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3538">
            <a:off x="-17768" y="8291977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58303" y="299039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786364" y="299039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14425" y="299039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32"/>
          <p:cNvSpPr txBox="1"/>
          <p:nvPr/>
        </p:nvSpPr>
        <p:spPr>
          <a:xfrm>
            <a:off x="4114604" y="766931"/>
            <a:ext cx="1027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84928" y="2104165"/>
            <a:ext cx="155181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 A = 5.7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B = 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-12.7.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A + B  = 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+ 2) + (7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-12.7)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+ 7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)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 + 1).7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6.7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76261" y="6438900"/>
            <a:ext cx="7527846" cy="3369308"/>
            <a:chOff x="9236154" y="6574792"/>
            <a:chExt cx="8362305" cy="3369308"/>
          </a:xfrm>
        </p:grpSpPr>
        <p:grpSp>
          <p:nvGrpSpPr>
            <p:cNvPr id="37" name="Group 36"/>
            <p:cNvGrpSpPr/>
            <p:nvPr/>
          </p:nvGrpSpPr>
          <p:grpSpPr>
            <a:xfrm>
              <a:off x="9236154" y="6591300"/>
              <a:ext cx="8362305" cy="3352800"/>
              <a:chOff x="9357234" y="6667500"/>
              <a:chExt cx="8362305" cy="335280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9746495" y="6848383"/>
                <a:ext cx="7973044" cy="3171917"/>
                <a:chOff x="0" y="0"/>
                <a:chExt cx="8872667" cy="6100626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31750" y="31750"/>
                  <a:ext cx="8809167" cy="603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9167" h="6037126">
                      <a:moveTo>
                        <a:pt x="8716457" y="6037126"/>
                      </a:moveTo>
                      <a:lnTo>
                        <a:pt x="92710" y="6037126"/>
                      </a:lnTo>
                      <a:cubicBezTo>
                        <a:pt x="41910" y="6037126"/>
                        <a:pt x="0" y="5995216"/>
                        <a:pt x="0" y="5944416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15187" y="0"/>
                      </a:lnTo>
                      <a:cubicBezTo>
                        <a:pt x="8765987" y="0"/>
                        <a:pt x="8807896" y="41910"/>
                        <a:pt x="8807896" y="92710"/>
                      </a:cubicBezTo>
                      <a:lnTo>
                        <a:pt x="8807896" y="5943146"/>
                      </a:lnTo>
                      <a:cubicBezTo>
                        <a:pt x="8809167" y="5995216"/>
                        <a:pt x="8767257" y="6037126"/>
                        <a:pt x="8716457" y="6037126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8872667" cy="6100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667" h="6100626">
                      <a:moveTo>
                        <a:pt x="8748207" y="59690"/>
                      </a:moveTo>
                      <a:cubicBezTo>
                        <a:pt x="8783767" y="59690"/>
                        <a:pt x="8812977" y="88900"/>
                        <a:pt x="8812977" y="124460"/>
                      </a:cubicBezTo>
                      <a:lnTo>
                        <a:pt x="8812977" y="5976166"/>
                      </a:lnTo>
                      <a:cubicBezTo>
                        <a:pt x="8812977" y="6011726"/>
                        <a:pt x="8783767" y="6040936"/>
                        <a:pt x="8748207" y="6040936"/>
                      </a:cubicBezTo>
                      <a:lnTo>
                        <a:pt x="124460" y="6040936"/>
                      </a:lnTo>
                      <a:cubicBezTo>
                        <a:pt x="88900" y="6040936"/>
                        <a:pt x="59690" y="6011726"/>
                        <a:pt x="59690" y="5976166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48207" y="59690"/>
                      </a:lnTo>
                      <a:moveTo>
                        <a:pt x="8748207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76166"/>
                      </a:lnTo>
                      <a:cubicBezTo>
                        <a:pt x="0" y="6044747"/>
                        <a:pt x="55880" y="6100626"/>
                        <a:pt x="124460" y="6100626"/>
                      </a:cubicBezTo>
                      <a:lnTo>
                        <a:pt x="8748207" y="6100626"/>
                      </a:lnTo>
                      <a:cubicBezTo>
                        <a:pt x="8816787" y="6100626"/>
                        <a:pt x="8872667" y="6044747"/>
                        <a:pt x="8872667" y="5976166"/>
                      </a:cubicBezTo>
                      <a:lnTo>
                        <a:pt x="8872667" y="124460"/>
                      </a:lnTo>
                      <a:cubicBezTo>
                        <a:pt x="8872667" y="55880"/>
                        <a:pt x="8816787" y="0"/>
                        <a:pt x="8748207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9357234" y="6667500"/>
                <a:ext cx="8136387" cy="3149254"/>
                <a:chOff x="0" y="0"/>
                <a:chExt cx="8915261" cy="6057037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31750" y="31750"/>
                  <a:ext cx="8851760" cy="599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1760" h="5993537">
                      <a:moveTo>
                        <a:pt x="8759051" y="5993537"/>
                      </a:moveTo>
                      <a:lnTo>
                        <a:pt x="92710" y="5993537"/>
                      </a:lnTo>
                      <a:cubicBezTo>
                        <a:pt x="41910" y="5993537"/>
                        <a:pt x="0" y="5951627"/>
                        <a:pt x="0" y="5900827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57781" y="0"/>
                      </a:lnTo>
                      <a:cubicBezTo>
                        <a:pt x="8808581" y="0"/>
                        <a:pt x="8850491" y="41910"/>
                        <a:pt x="8850491" y="92710"/>
                      </a:cubicBezTo>
                      <a:lnTo>
                        <a:pt x="8850491" y="5899557"/>
                      </a:lnTo>
                      <a:cubicBezTo>
                        <a:pt x="8851760" y="5951627"/>
                        <a:pt x="8809851" y="5993537"/>
                        <a:pt x="8759051" y="5993537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8915261" cy="605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261" h="6057037">
                      <a:moveTo>
                        <a:pt x="8790801" y="59690"/>
                      </a:moveTo>
                      <a:cubicBezTo>
                        <a:pt x="8826360" y="59690"/>
                        <a:pt x="8855571" y="88900"/>
                        <a:pt x="8855571" y="124460"/>
                      </a:cubicBezTo>
                      <a:lnTo>
                        <a:pt x="8855571" y="5932577"/>
                      </a:lnTo>
                      <a:cubicBezTo>
                        <a:pt x="8855571" y="5968137"/>
                        <a:pt x="8826360" y="5997347"/>
                        <a:pt x="8790801" y="5997347"/>
                      </a:cubicBezTo>
                      <a:lnTo>
                        <a:pt x="124460" y="5997347"/>
                      </a:lnTo>
                      <a:cubicBezTo>
                        <a:pt x="88900" y="5997347"/>
                        <a:pt x="59690" y="5968137"/>
                        <a:pt x="59690" y="5932577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90801" y="59690"/>
                      </a:lnTo>
                      <a:moveTo>
                        <a:pt x="8790801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32577"/>
                      </a:lnTo>
                      <a:cubicBezTo>
                        <a:pt x="0" y="6001157"/>
                        <a:pt x="55880" y="6057037"/>
                        <a:pt x="124460" y="6057037"/>
                      </a:cubicBezTo>
                      <a:lnTo>
                        <a:pt x="8790801" y="6057037"/>
                      </a:lnTo>
                      <a:cubicBezTo>
                        <a:pt x="8859381" y="6057037"/>
                        <a:pt x="8915261" y="6001157"/>
                        <a:pt x="8915261" y="5932577"/>
                      </a:cubicBezTo>
                      <a:lnTo>
                        <a:pt x="8915261" y="124460"/>
                      </a:lnTo>
                      <a:cubicBezTo>
                        <a:pt x="8915261" y="55880"/>
                        <a:pt x="8859381" y="0"/>
                        <a:pt x="8790801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8" name="Rectangle 37"/>
            <p:cNvSpPr/>
            <p:nvPr/>
          </p:nvSpPr>
          <p:spPr>
            <a:xfrm>
              <a:off x="9563120" y="6574792"/>
              <a:ext cx="748245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AutoShape 5"/>
          <p:cNvSpPr/>
          <p:nvPr/>
        </p:nvSpPr>
        <p:spPr>
          <a:xfrm rot="3538" flipV="1">
            <a:off x="-114296" y="2075579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86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81687" y="876300"/>
            <a:ext cx="8995173" cy="8921222"/>
            <a:chOff x="7937389" y="701277"/>
            <a:chExt cx="8995173" cy="8921222"/>
          </a:xfrm>
        </p:grpSpPr>
        <p:grpSp>
          <p:nvGrpSpPr>
            <p:cNvPr id="3" name="Group 3"/>
            <p:cNvGrpSpPr/>
            <p:nvPr/>
          </p:nvGrpSpPr>
          <p:grpSpPr>
            <a:xfrm>
              <a:off x="8229600" y="1028700"/>
              <a:ext cx="8702962" cy="8593799"/>
              <a:chOff x="0" y="0"/>
              <a:chExt cx="12390759" cy="135878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2327259" cy="13524393"/>
              </a:xfrm>
              <a:custGeom>
                <a:avLst/>
                <a:gdLst/>
                <a:ahLst/>
                <a:cxnLst/>
                <a:rect l="l" t="t" r="r" b="b"/>
                <a:pathLst>
                  <a:path w="12327259" h="13524393">
                    <a:moveTo>
                      <a:pt x="12234549" y="13524393"/>
                    </a:moveTo>
                    <a:lnTo>
                      <a:pt x="92710" y="13524393"/>
                    </a:lnTo>
                    <a:cubicBezTo>
                      <a:pt x="41910" y="13524393"/>
                      <a:pt x="0" y="13482482"/>
                      <a:pt x="0" y="1343168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33279" y="0"/>
                    </a:lnTo>
                    <a:cubicBezTo>
                      <a:pt x="12284079" y="0"/>
                      <a:pt x="12325989" y="41910"/>
                      <a:pt x="12325989" y="92710"/>
                    </a:cubicBezTo>
                    <a:lnTo>
                      <a:pt x="12325989" y="13430413"/>
                    </a:lnTo>
                    <a:cubicBezTo>
                      <a:pt x="12327259" y="13482482"/>
                      <a:pt x="12285349" y="13524393"/>
                      <a:pt x="12234549" y="1352439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2390759" cy="13587893"/>
              </a:xfrm>
              <a:custGeom>
                <a:avLst/>
                <a:gdLst/>
                <a:ahLst/>
                <a:cxnLst/>
                <a:rect l="l" t="t" r="r" b="b"/>
                <a:pathLst>
                  <a:path w="12390759" h="13587893">
                    <a:moveTo>
                      <a:pt x="12266299" y="59690"/>
                    </a:moveTo>
                    <a:cubicBezTo>
                      <a:pt x="12301859" y="59690"/>
                      <a:pt x="12331069" y="88900"/>
                      <a:pt x="12331069" y="124460"/>
                    </a:cubicBezTo>
                    <a:lnTo>
                      <a:pt x="12331069" y="13463432"/>
                    </a:lnTo>
                    <a:cubicBezTo>
                      <a:pt x="12331069" y="13498993"/>
                      <a:pt x="12301859" y="13528204"/>
                      <a:pt x="12266299" y="13528204"/>
                    </a:cubicBezTo>
                    <a:lnTo>
                      <a:pt x="124460" y="13528204"/>
                    </a:lnTo>
                    <a:cubicBezTo>
                      <a:pt x="88900" y="13528204"/>
                      <a:pt x="59690" y="13498993"/>
                      <a:pt x="59690" y="1346343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266299" y="59690"/>
                    </a:lnTo>
                    <a:moveTo>
                      <a:pt x="1226629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463432"/>
                    </a:lnTo>
                    <a:cubicBezTo>
                      <a:pt x="0" y="13532013"/>
                      <a:pt x="55880" y="13587893"/>
                      <a:pt x="124460" y="13587893"/>
                    </a:cubicBezTo>
                    <a:lnTo>
                      <a:pt x="12266299" y="13587893"/>
                    </a:lnTo>
                    <a:cubicBezTo>
                      <a:pt x="12334879" y="13587893"/>
                      <a:pt x="12390759" y="13532013"/>
                      <a:pt x="12390759" y="13463432"/>
                    </a:cubicBezTo>
                    <a:lnTo>
                      <a:pt x="12390759" y="124460"/>
                    </a:lnTo>
                    <a:cubicBezTo>
                      <a:pt x="12390759" y="55880"/>
                      <a:pt x="12334879" y="0"/>
                      <a:pt x="12266299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7937389" y="701277"/>
              <a:ext cx="8743606" cy="8644729"/>
              <a:chOff x="0" y="0"/>
              <a:chExt cx="12448626" cy="136684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2385126" cy="13604920"/>
              </a:xfrm>
              <a:custGeom>
                <a:avLst/>
                <a:gdLst/>
                <a:ahLst/>
                <a:cxnLst/>
                <a:rect l="l" t="t" r="r" b="b"/>
                <a:pathLst>
                  <a:path w="12385126" h="13604920">
                    <a:moveTo>
                      <a:pt x="12292416" y="13604920"/>
                    </a:moveTo>
                    <a:lnTo>
                      <a:pt x="92710" y="13604920"/>
                    </a:lnTo>
                    <a:cubicBezTo>
                      <a:pt x="41910" y="13604920"/>
                      <a:pt x="0" y="13563009"/>
                      <a:pt x="0" y="135122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91146" y="0"/>
                    </a:lnTo>
                    <a:cubicBezTo>
                      <a:pt x="12341946" y="0"/>
                      <a:pt x="12383857" y="41910"/>
                      <a:pt x="12383857" y="92710"/>
                    </a:cubicBezTo>
                    <a:lnTo>
                      <a:pt x="12383857" y="13510940"/>
                    </a:lnTo>
                    <a:cubicBezTo>
                      <a:pt x="12385126" y="13563009"/>
                      <a:pt x="12343216" y="13604920"/>
                      <a:pt x="12292416" y="13604920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448626" cy="13668420"/>
              </a:xfrm>
              <a:custGeom>
                <a:avLst/>
                <a:gdLst/>
                <a:ahLst/>
                <a:cxnLst/>
                <a:rect l="l" t="t" r="r" b="b"/>
                <a:pathLst>
                  <a:path w="12448626" h="13668420">
                    <a:moveTo>
                      <a:pt x="12324166" y="59690"/>
                    </a:moveTo>
                    <a:cubicBezTo>
                      <a:pt x="12359726" y="59690"/>
                      <a:pt x="12388936" y="88900"/>
                      <a:pt x="12388936" y="124460"/>
                    </a:cubicBezTo>
                    <a:lnTo>
                      <a:pt x="12388936" y="13543959"/>
                    </a:lnTo>
                    <a:cubicBezTo>
                      <a:pt x="12388936" y="13579520"/>
                      <a:pt x="12359726" y="13608729"/>
                      <a:pt x="12324166" y="13608729"/>
                    </a:cubicBezTo>
                    <a:lnTo>
                      <a:pt x="124460" y="13608729"/>
                    </a:lnTo>
                    <a:cubicBezTo>
                      <a:pt x="88900" y="13608729"/>
                      <a:pt x="59690" y="13579520"/>
                      <a:pt x="59690" y="135439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324166" y="59690"/>
                    </a:lnTo>
                    <a:moveTo>
                      <a:pt x="12324166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543959"/>
                    </a:lnTo>
                    <a:cubicBezTo>
                      <a:pt x="0" y="13612540"/>
                      <a:pt x="55880" y="13668420"/>
                      <a:pt x="124460" y="13668420"/>
                    </a:cubicBezTo>
                    <a:lnTo>
                      <a:pt x="12324166" y="13668420"/>
                    </a:lnTo>
                    <a:cubicBezTo>
                      <a:pt x="12392747" y="13668420"/>
                      <a:pt x="12448626" y="13612540"/>
                      <a:pt x="12448626" y="13543959"/>
                    </a:cubicBezTo>
                    <a:lnTo>
                      <a:pt x="12448626" y="124460"/>
                    </a:lnTo>
                    <a:cubicBezTo>
                      <a:pt x="12448626" y="55880"/>
                      <a:pt x="12392747" y="0"/>
                      <a:pt x="123241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>
              <a:off x="7959689" y="1644286"/>
              <a:ext cx="8721306" cy="3974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9196619" y="1078489"/>
              <a:ext cx="238374" cy="238374"/>
              <a:chOff x="0" y="0"/>
              <a:chExt cx="495300" cy="4953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8807737" y="1078489"/>
              <a:ext cx="238374" cy="238374"/>
              <a:chOff x="0" y="0"/>
              <a:chExt cx="495300" cy="4953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8418854" y="1078489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8023159" y="2345633"/>
            <a:ext cx="80829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Tương tự như các số, đối với các đa thức P, Q, R, ta cũng có: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Q + R =  P thì R = P – Q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R = P – Q thì Q + R = 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395" y="3988839"/>
            <a:ext cx="5322721" cy="627022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671496" y="876300"/>
            <a:ext cx="3505200" cy="2627498"/>
            <a:chOff x="677809" y="7661850"/>
            <a:chExt cx="3284591" cy="2066568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77809" y="7661850"/>
              <a:ext cx="3284591" cy="206656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80251" y="8380801"/>
              <a:ext cx="20797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9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5000" y="1485900"/>
            <a:ext cx="14657789" cy="7801042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89489" y="1135737"/>
            <a:ext cx="14681520" cy="7846214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15"/>
          <p:cNvSpPr/>
          <p:nvPr/>
        </p:nvSpPr>
        <p:spPr>
          <a:xfrm flipV="1">
            <a:off x="1623168" y="2476499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2370398" y="1485900"/>
            <a:ext cx="130872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90718" y="2808224"/>
            <a:ext cx="12573000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=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- 2x + 1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6197" y="5411706"/>
            <a:ext cx="5995394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 B = 2x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2; </a:t>
            </a:r>
          </a:p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C = 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634" y="5375112"/>
            <a:ext cx="4273666" cy="4938188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0" y="1125023"/>
            <a:ext cx="16764000" cy="8001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71600" y="1588217"/>
            <a:ext cx="984805" cy="265824"/>
            <a:chOff x="1307334" y="1641217"/>
            <a:chExt cx="984805" cy="201849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2061116" y="1641217"/>
              <a:ext cx="231023" cy="201849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684224" y="1641217"/>
              <a:ext cx="231023" cy="201849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307334" y="1641217"/>
              <a:ext cx="231023" cy="201849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154255" y="6360859"/>
            <a:ext cx="738950" cy="7389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673228" y="529640"/>
            <a:ext cx="2434288" cy="1811020"/>
            <a:chOff x="2003613" y="4456002"/>
            <a:chExt cx="2434288" cy="181102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09906" y="2838253"/>
            <a:ext cx="96291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 = A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(2x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+ 2  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(1 + 2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pt-BR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66752" y="2838253"/>
            <a:ext cx="6401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= A -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2760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530317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77192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=""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= f(x) + g(x) 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–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5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4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-5x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=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977190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983474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1" y="3326987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50899" y="5345861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83" y="536325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6" y="3356942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+ Q(x)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-x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77677" y="240433"/>
            <a:ext cx="16122041" cy="331723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 f(x)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+ 6.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7945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0086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2833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3461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+ 11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32789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43000" y="517838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195776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3910297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+ g(x) =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4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4x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+ 8x - 8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+ 3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DC5CE30-6895-F11F-B540-04C9043BD2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15000" y="266700"/>
            <a:ext cx="6858000" cy="1715101"/>
            <a:chOff x="5715000" y="487111"/>
            <a:chExt cx="6858000" cy="1715101"/>
          </a:xfrm>
        </p:grpSpPr>
        <p:grpSp>
          <p:nvGrpSpPr>
            <p:cNvPr id="4" name="Group 3"/>
            <p:cNvGrpSpPr/>
            <p:nvPr/>
          </p:nvGrpSpPr>
          <p:grpSpPr>
            <a:xfrm>
              <a:off x="5715000" y="544469"/>
              <a:ext cx="6858000" cy="1657743"/>
              <a:chOff x="1473702" y="525697"/>
              <a:chExt cx="15382978" cy="1657743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857931" y="717304"/>
                <a:ext cx="14998749" cy="1466136"/>
              </a:xfrm>
              <a:prstGeom prst="roundRect">
                <a:avLst>
                  <a:gd name="adj" fmla="val 83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473702" y="525697"/>
                <a:ext cx="15041134" cy="1466136"/>
              </a:xfrm>
              <a:prstGeom prst="roundRect">
                <a:avLst>
                  <a:gd name="adj" fmla="val 6965"/>
                </a:avLst>
              </a:prstGeom>
              <a:solidFill>
                <a:srgbClr val="FDF9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TextBox 43"/>
            <p:cNvSpPr txBox="1"/>
            <p:nvPr/>
          </p:nvSpPr>
          <p:spPr>
            <a:xfrm>
              <a:off x="6637812" y="487111"/>
              <a:ext cx="5183672" cy="152349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04900" y="2193191"/>
            <a:ext cx="16002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7.12 (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SGK-tr33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3x + 2 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–1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71012" y="5486400"/>
            <a:ext cx="2434288" cy="1811020"/>
            <a:chOff x="2003613" y="4456002"/>
            <a:chExt cx="2434288" cy="18110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953000" y="5981981"/>
            <a:ext cx="9144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 + 2 + 4x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 -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(x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 + (-3x + x) + (2 - 1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718" y="6085117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329394" y="2687893"/>
            <a:ext cx="15540979" cy="474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26: PHÉP CỘNG VÀ PHÉP TRỪ ĐA THỨC MỘT BIẾN</a:t>
            </a:r>
          </a:p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000" b="1" dirty="0" err="1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350" y="5386837"/>
            <a:ext cx="2556752" cy="601902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76285" y="8047095"/>
            <a:ext cx="1445205" cy="94526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79195" y="7194898"/>
            <a:ext cx="3339756" cy="23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459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800" y="1257300"/>
            <a:ext cx="8153400" cy="8001000"/>
            <a:chOff x="381000" y="2054894"/>
            <a:chExt cx="6913053" cy="6177211"/>
          </a:xfrm>
        </p:grpSpPr>
        <p:grpSp>
          <p:nvGrpSpPr>
            <p:cNvPr id="3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1" name="Rectangle 10"/>
          <p:cNvSpPr/>
          <p:nvPr/>
        </p:nvSpPr>
        <p:spPr>
          <a:xfrm>
            <a:off x="2052603" y="1567587"/>
            <a:ext cx="5455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7.13 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(SGK-tr33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934790" y="3152487"/>
            <a:ext cx="7086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 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(−x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5x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+ 2) − (3x–8)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214468" y="1257300"/>
            <a:ext cx="8540132" cy="8001000"/>
            <a:chOff x="381000" y="2054894"/>
            <a:chExt cx="6913053" cy="6177211"/>
          </a:xfrm>
        </p:grpSpPr>
        <p:grpSp>
          <p:nvGrpSpPr>
            <p:cNvPr id="32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7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48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34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45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46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3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43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4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7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41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2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39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9" name="Rectangle 48"/>
          <p:cNvSpPr/>
          <p:nvPr/>
        </p:nvSpPr>
        <p:spPr>
          <a:xfrm>
            <a:off x="12761793" y="1552478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032108" y="3741454"/>
            <a:ext cx="5222603" cy="3416766"/>
            <a:chOff x="507998" y="20"/>
            <a:chExt cx="2339978" cy="1531485"/>
          </a:xfrm>
          <a:noFill/>
        </p:grpSpPr>
        <p:sp>
          <p:nvSpPr>
            <p:cNvPr id="51" name="Text Box 21"/>
            <p:cNvSpPr txBox="1"/>
            <p:nvPr/>
          </p:nvSpPr>
          <p:spPr>
            <a:xfrm>
              <a:off x="641349" y="20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5x  + 2  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21"/>
            <p:cNvSpPr txBox="1"/>
            <p:nvPr/>
          </p:nvSpPr>
          <p:spPr>
            <a:xfrm>
              <a:off x="1486445" y="491469"/>
              <a:ext cx="96678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3x  + 8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21"/>
            <p:cNvSpPr txBox="1"/>
            <p:nvPr/>
          </p:nvSpPr>
          <p:spPr>
            <a:xfrm>
              <a:off x="507998" y="252865"/>
              <a:ext cx="425450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07998" y="919914"/>
              <a:ext cx="220662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5" name="Text Box 21"/>
            <p:cNvSpPr txBox="1"/>
            <p:nvPr/>
          </p:nvSpPr>
          <p:spPr>
            <a:xfrm>
              <a:off x="507998" y="1084069"/>
              <a:ext cx="2113543" cy="447436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- 8x 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+ B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(-3x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(6x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+ 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  <a:blipFill rotWithShape="0">
                <a:blip r:embed="rId5"/>
                <a:stretch>
                  <a:fillRect l="-1750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36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(-3x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(6x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+ 5x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- 1</a:t>
                </a:r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  <a:blipFill rotWithShape="0">
                <a:blip r:embed="rId4"/>
                <a:stretch>
                  <a:fillRect l="-1703" b="-4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Rectangle 12"/>
          <p:cNvSpPr/>
          <p:nvPr/>
        </p:nvSpPr>
        <p:spPr>
          <a:xfrm>
            <a:off x="1355835" y="633921"/>
            <a:ext cx="14325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7.15 (SGK-tr33). 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 + 1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=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+ 5. </a:t>
            </a:r>
            <a:endParaRPr lang="en-US" sz="42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C; A – B + C </a:t>
            </a: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– B – C.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97278" y="3576943"/>
            <a:ext cx="2017244" cy="1517459"/>
            <a:chOff x="2003613" y="4456002"/>
            <a:chExt cx="2434288" cy="18110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003613" y="4819767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76300" y="5143500"/>
            <a:ext cx="16878300" cy="4312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- 3x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= (3x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+ 5x) + (1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- 4x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 + 6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1104900" y="449759"/>
            <a:ext cx="160020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 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B + C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5x) + (1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-6x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4900" y="5189578"/>
            <a:ext cx="1242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- B - 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+ 1 - (-3x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+ 1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(3x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(1 - 5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- 4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4056" y="5692140"/>
            <a:ext cx="5003021" cy="41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-95596" y="1812390"/>
            <a:ext cx="18479188" cy="18923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83069" y="928846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811130" y="928846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39191" y="928846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43"/>
          <p:cNvSpPr txBox="1"/>
          <p:nvPr/>
        </p:nvSpPr>
        <p:spPr>
          <a:xfrm>
            <a:off x="6678732" y="261227"/>
            <a:ext cx="4930533" cy="13352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79" y="175781"/>
            <a:ext cx="2623513" cy="1881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035" y="1967296"/>
            <a:ext cx="166599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7.16 (SGK-tr33).</a:t>
            </a:r>
            <a:r>
              <a:rPr lang="en-US" sz="4000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x + 8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+ 5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992367"/>
              </p:ext>
            </p:extLst>
          </p:nvPr>
        </p:nvGraphicFramePr>
        <p:xfrm>
          <a:off x="3948964" y="5291282"/>
          <a:ext cx="10390068" cy="3307080"/>
        </p:xfrm>
        <a:graphic>
          <a:graphicData uri="http://schemas.openxmlformats.org/drawingml/2006/table">
            <a:tbl>
              <a:tblPr firstRow="1" firstCol="1" bandRow="1"/>
              <a:tblGrid>
                <a:gridCol w="5195034"/>
                <a:gridCol w="5195034"/>
              </a:tblGrid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Truyện tranh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15 000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tham khảo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12 500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khóa học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21 500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14035" y="8267700"/>
            <a:ext cx="16209045" cy="1763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27" y="7810500"/>
            <a:ext cx="1097088" cy="24765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81000" y="980440"/>
            <a:ext cx="17525999" cy="8769348"/>
            <a:chOff x="457200" y="1485900"/>
            <a:chExt cx="17525999" cy="8610600"/>
          </a:xfrm>
        </p:grpSpPr>
        <p:sp>
          <p:nvSpPr>
            <p:cNvPr id="3" name="Rounded Rectangle 2"/>
            <p:cNvSpPr/>
            <p:nvPr/>
          </p:nvSpPr>
          <p:spPr>
            <a:xfrm>
              <a:off x="668380" y="1649080"/>
              <a:ext cx="17314819" cy="8447420"/>
            </a:xfrm>
            <a:prstGeom prst="roundRect">
              <a:avLst>
                <a:gd name="adj" fmla="val 2508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57200" y="1485900"/>
              <a:ext cx="17297400" cy="8382000"/>
            </a:xfrm>
            <a:prstGeom prst="roundRect">
              <a:avLst>
                <a:gd name="adj" fmla="val 2841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884791">
            <a:off x="15710468" y="5503570"/>
            <a:ext cx="817716" cy="105853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926856" y="66493"/>
            <a:ext cx="2434288" cy="1689257"/>
            <a:chOff x="2003613" y="4456002"/>
            <a:chExt cx="2434288" cy="168925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6892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24259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 </a:t>
                </a: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)=12500(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+8)=12500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)=15000(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+5)=15000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  <a:blipFill rotWithShape="0">
                <a:blip r:embed="rId8"/>
                <a:stretch>
                  <a:fillRect l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mua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+100000+15000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+7500=49000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  <a:blipFill rotWithShape="0">
                <a:blip r:embed="rId9"/>
                <a:stretch>
                  <a:fillRect l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9643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5400" y="876300"/>
            <a:ext cx="1569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7.17</a:t>
            </a:r>
            <a:r>
              <a:rPr lang="en-US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(SGK-tr33)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Trên một mảnh đất hình chữ nhật có chiều dài 65 m, người ta định làm một bể bơi có chiều rộng là x mét, chiều dài gấp 3 lần chiều rộng. Sơ đồ và kích thước cụ thể (tính bằng mét) được cho trong Hình 7.1. Tìm đa thức (biến x):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280160" y="4846618"/>
            <a:ext cx="7315200" cy="46430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91600" y="5113318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1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26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27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8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29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30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32" name="AutoShape 15"/>
          <p:cNvSpPr/>
          <p:nvPr/>
        </p:nvSpPr>
        <p:spPr>
          <a:xfrm flipV="1">
            <a:off x="1048780" y="2095499"/>
            <a:ext cx="15948397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1"/>
          <p:cNvGrpSpPr/>
          <p:nvPr/>
        </p:nvGrpSpPr>
        <p:grpSpPr>
          <a:xfrm>
            <a:off x="15483010" y="1349039"/>
            <a:ext cx="1016139" cy="238374"/>
            <a:chOff x="9271326" y="1028700"/>
            <a:chExt cx="1016139" cy="238374"/>
          </a:xfrm>
        </p:grpSpPr>
        <p:grpSp>
          <p:nvGrpSpPr>
            <p:cNvPr id="33" name="Group 10"/>
            <p:cNvGrpSpPr>
              <a:grpSpLocks noChangeAspect="1"/>
            </p:cNvGrpSpPr>
            <p:nvPr/>
          </p:nvGrpSpPr>
          <p:grpSpPr>
            <a:xfrm>
              <a:off x="10049091" y="1028700"/>
              <a:ext cx="238374" cy="238374"/>
              <a:chOff x="0" y="0"/>
              <a:chExt cx="495300" cy="4953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5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6" name="Group 13"/>
            <p:cNvGrpSpPr>
              <a:grpSpLocks noChangeAspect="1"/>
            </p:cNvGrpSpPr>
            <p:nvPr/>
          </p:nvGrpSpPr>
          <p:grpSpPr>
            <a:xfrm>
              <a:off x="9660209" y="1028700"/>
              <a:ext cx="238374" cy="238374"/>
              <a:chOff x="0" y="0"/>
              <a:chExt cx="495300" cy="495300"/>
            </a:xfrm>
          </p:grpSpPr>
          <p:sp>
            <p:nvSpPr>
              <p:cNvPr id="37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8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9" name="Group 16"/>
            <p:cNvGrpSpPr>
              <a:grpSpLocks noChangeAspect="1"/>
            </p:cNvGrpSpPr>
            <p:nvPr/>
          </p:nvGrpSpPr>
          <p:grpSpPr>
            <a:xfrm>
              <a:off x="9271326" y="1028700"/>
              <a:ext cx="238374" cy="238374"/>
              <a:chOff x="0" y="0"/>
              <a:chExt cx="495300" cy="495300"/>
            </a:xfrm>
          </p:grpSpPr>
          <p:sp>
            <p:nvSpPr>
              <p:cNvPr id="40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1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3" name="Rectangle 42"/>
          <p:cNvSpPr/>
          <p:nvPr/>
        </p:nvSpPr>
        <p:spPr>
          <a:xfrm>
            <a:off x="8517867" y="1070847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597410" y="3176408"/>
            <a:ext cx="7315200" cy="4643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6960" y="2298044"/>
            <a:ext cx="683381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 (m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3x 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 9 + x 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65 (m)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2589"/>
          <a:stretch/>
        </p:blipFill>
        <p:spPr>
          <a:xfrm>
            <a:off x="1230460" y="1385932"/>
            <a:ext cx="7242814" cy="4477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33454" y="1382087"/>
            <a:ext cx="8077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S(x) = 3x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x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P(x) = 65.(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+ x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= 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8513" y="6072946"/>
            <a:ext cx="14416322" cy="23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Q(x) = P(x) – S(x) = 65x + 585 - 3x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-3x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t="24020" r="29902" b="15195"/>
          <a:stretch/>
        </p:blipFill>
        <p:spPr>
          <a:xfrm>
            <a:off x="15795833" y="7782560"/>
            <a:ext cx="1615768" cy="250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601630" y="1028700"/>
            <a:ext cx="7836660" cy="8593799"/>
            <a:chOff x="0" y="0"/>
            <a:chExt cx="12390759" cy="13587893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12327259" cy="13524393"/>
            </a:xfrm>
            <a:custGeom>
              <a:avLst/>
              <a:gdLst/>
              <a:ahLst/>
              <a:cxnLst/>
              <a:rect l="l" t="t" r="r" b="b"/>
              <a:pathLst>
                <a:path w="12327259" h="13524393">
                  <a:moveTo>
                    <a:pt x="12234549" y="13524393"/>
                  </a:moveTo>
                  <a:lnTo>
                    <a:pt x="92710" y="13524393"/>
                  </a:lnTo>
                  <a:cubicBezTo>
                    <a:pt x="41910" y="13524393"/>
                    <a:pt x="0" y="13482482"/>
                    <a:pt x="0" y="13431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33279" y="0"/>
                  </a:lnTo>
                  <a:cubicBezTo>
                    <a:pt x="12284079" y="0"/>
                    <a:pt x="12325989" y="41910"/>
                    <a:pt x="12325989" y="92710"/>
                  </a:cubicBezTo>
                  <a:lnTo>
                    <a:pt x="12325989" y="13430413"/>
                  </a:lnTo>
                  <a:cubicBezTo>
                    <a:pt x="12327259" y="13482482"/>
                    <a:pt x="12285349" y="13524393"/>
                    <a:pt x="12234549" y="13524393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2390759" cy="13587893"/>
            </a:xfrm>
            <a:custGeom>
              <a:avLst/>
              <a:gdLst/>
              <a:ahLst/>
              <a:cxnLst/>
              <a:rect l="l" t="t" r="r" b="b"/>
              <a:pathLst>
                <a:path w="12390759" h="13587893">
                  <a:moveTo>
                    <a:pt x="12266299" y="59690"/>
                  </a:moveTo>
                  <a:cubicBezTo>
                    <a:pt x="12301859" y="59690"/>
                    <a:pt x="12331069" y="88900"/>
                    <a:pt x="12331069" y="124460"/>
                  </a:cubicBezTo>
                  <a:lnTo>
                    <a:pt x="12331069" y="13463432"/>
                  </a:lnTo>
                  <a:cubicBezTo>
                    <a:pt x="12331069" y="13498993"/>
                    <a:pt x="12301859" y="13528204"/>
                    <a:pt x="12266299" y="13528204"/>
                  </a:cubicBezTo>
                  <a:lnTo>
                    <a:pt x="124460" y="13528204"/>
                  </a:lnTo>
                  <a:cubicBezTo>
                    <a:pt x="88900" y="13528204"/>
                    <a:pt x="59690" y="13498993"/>
                    <a:pt x="59690" y="13463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266299" y="59690"/>
                  </a:lnTo>
                  <a:moveTo>
                    <a:pt x="122662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63432"/>
                  </a:lnTo>
                  <a:cubicBezTo>
                    <a:pt x="0" y="13532013"/>
                    <a:pt x="55880" y="13587893"/>
                    <a:pt x="124460" y="13587893"/>
                  </a:cubicBezTo>
                  <a:lnTo>
                    <a:pt x="12266299" y="13587893"/>
                  </a:lnTo>
                  <a:cubicBezTo>
                    <a:pt x="12334879" y="13587893"/>
                    <a:pt x="12390759" y="13532013"/>
                    <a:pt x="12390759" y="13463432"/>
                  </a:cubicBezTo>
                  <a:lnTo>
                    <a:pt x="12390759" y="124460"/>
                  </a:lnTo>
                  <a:cubicBezTo>
                    <a:pt x="12390759" y="55880"/>
                    <a:pt x="12334879" y="0"/>
                    <a:pt x="12266299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13464" y="701277"/>
            <a:ext cx="7873258" cy="8644729"/>
            <a:chOff x="0" y="0"/>
            <a:chExt cx="12448626" cy="1366841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385126" cy="13604920"/>
            </a:xfrm>
            <a:custGeom>
              <a:avLst/>
              <a:gdLst/>
              <a:ahLst/>
              <a:cxnLst/>
              <a:rect l="l" t="t" r="r" b="b"/>
              <a:pathLst>
                <a:path w="12385126" h="13604920">
                  <a:moveTo>
                    <a:pt x="12292416" y="13604920"/>
                  </a:moveTo>
                  <a:lnTo>
                    <a:pt x="92710" y="13604920"/>
                  </a:lnTo>
                  <a:cubicBezTo>
                    <a:pt x="41910" y="13604920"/>
                    <a:pt x="0" y="13563009"/>
                    <a:pt x="0" y="135122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91146" y="0"/>
                  </a:lnTo>
                  <a:cubicBezTo>
                    <a:pt x="12341946" y="0"/>
                    <a:pt x="12383857" y="41910"/>
                    <a:pt x="12383857" y="92710"/>
                  </a:cubicBezTo>
                  <a:lnTo>
                    <a:pt x="12383857" y="13510940"/>
                  </a:lnTo>
                  <a:cubicBezTo>
                    <a:pt x="12385126" y="13563009"/>
                    <a:pt x="12343216" y="13604920"/>
                    <a:pt x="12292416" y="13604920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2448626" cy="13668420"/>
            </a:xfrm>
            <a:custGeom>
              <a:avLst/>
              <a:gdLst/>
              <a:ahLst/>
              <a:cxnLst/>
              <a:rect l="l" t="t" r="r" b="b"/>
              <a:pathLst>
                <a:path w="12448626" h="13668420">
                  <a:moveTo>
                    <a:pt x="12324166" y="59690"/>
                  </a:moveTo>
                  <a:cubicBezTo>
                    <a:pt x="12359726" y="59690"/>
                    <a:pt x="12388936" y="88900"/>
                    <a:pt x="12388936" y="124460"/>
                  </a:cubicBezTo>
                  <a:lnTo>
                    <a:pt x="12388936" y="13543959"/>
                  </a:lnTo>
                  <a:cubicBezTo>
                    <a:pt x="12388936" y="13579520"/>
                    <a:pt x="12359726" y="13608729"/>
                    <a:pt x="12324166" y="13608729"/>
                  </a:cubicBezTo>
                  <a:lnTo>
                    <a:pt x="124460" y="13608729"/>
                  </a:lnTo>
                  <a:cubicBezTo>
                    <a:pt x="88900" y="13608729"/>
                    <a:pt x="59690" y="13579520"/>
                    <a:pt x="59690" y="135439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24166" y="59690"/>
                  </a:lnTo>
                  <a:moveTo>
                    <a:pt x="123241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43959"/>
                  </a:lnTo>
                  <a:cubicBezTo>
                    <a:pt x="0" y="13612540"/>
                    <a:pt x="55880" y="13668420"/>
                    <a:pt x="124460" y="13668420"/>
                  </a:cubicBezTo>
                  <a:lnTo>
                    <a:pt x="12324166" y="13668420"/>
                  </a:lnTo>
                  <a:cubicBezTo>
                    <a:pt x="12392747" y="13668420"/>
                    <a:pt x="12448626" y="13612540"/>
                    <a:pt x="12448626" y="13543959"/>
                  </a:cubicBezTo>
                  <a:lnTo>
                    <a:pt x="12448626" y="124460"/>
                  </a:lnTo>
                  <a:cubicBezTo>
                    <a:pt x="12448626" y="55880"/>
                    <a:pt x="12392747" y="0"/>
                    <a:pt x="12324166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2393530" y="1327821"/>
            <a:ext cx="5678636" cy="2549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02123" y="8393024"/>
            <a:ext cx="949770" cy="122947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0515426" y="5194512"/>
            <a:ext cx="7191383" cy="3026792"/>
            <a:chOff x="10356876" y="4054048"/>
            <a:chExt cx="7191383" cy="3026792"/>
          </a:xfrm>
        </p:grpSpPr>
        <p:grpSp>
          <p:nvGrpSpPr>
            <p:cNvPr id="6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22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47" name="TextBox 43"/>
            <p:cNvSpPr txBox="1"/>
            <p:nvPr/>
          </p:nvSpPr>
          <p:spPr>
            <a:xfrm>
              <a:off x="11299121" y="4769854"/>
              <a:ext cx="5143313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995805" y="1391349"/>
            <a:ext cx="7191383" cy="3026792"/>
            <a:chOff x="10356876" y="4054048"/>
            <a:chExt cx="7191383" cy="3026792"/>
          </a:xfrm>
        </p:grpSpPr>
        <p:grpSp>
          <p:nvGrpSpPr>
            <p:cNvPr id="95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111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112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96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09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10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7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8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10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99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105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6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0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103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4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101" name="TextBox 43"/>
            <p:cNvSpPr txBox="1"/>
            <p:nvPr/>
          </p:nvSpPr>
          <p:spPr>
            <a:xfrm>
              <a:off x="11082053" y="4761124"/>
              <a:ext cx="5741030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137119" y="4477554"/>
            <a:ext cx="4203392" cy="4826441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6" name="TextBox 43"/>
          <p:cNvSpPr txBox="1"/>
          <p:nvPr/>
        </p:nvSpPr>
        <p:spPr>
          <a:xfrm>
            <a:off x="5105400" y="875975"/>
            <a:ext cx="8137105" cy="121392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1353800" y="2858316"/>
            <a:ext cx="6236777" cy="3599534"/>
            <a:chOff x="11353800" y="2858316"/>
            <a:chExt cx="6236777" cy="3599534"/>
          </a:xfrm>
        </p:grpSpPr>
        <p:grpSp>
          <p:nvGrpSpPr>
            <p:cNvPr id="48" name="Group 47"/>
            <p:cNvGrpSpPr/>
            <p:nvPr/>
          </p:nvGrpSpPr>
          <p:grpSpPr>
            <a:xfrm>
              <a:off x="11353800" y="2858316"/>
              <a:ext cx="6236777" cy="3599534"/>
              <a:chOff x="1111037" y="5658766"/>
              <a:chExt cx="6236777" cy="3599534"/>
            </a:xfrm>
          </p:grpSpPr>
          <p:grpSp>
            <p:nvGrpSpPr>
              <p:cNvPr id="49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64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</p:spPr>
            </p:sp>
            <p:sp>
              <p:nvSpPr>
                <p:cNvPr id="65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51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62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63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5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53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60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61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54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8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9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55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6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7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9" name="TextBox 68"/>
            <p:cNvSpPr txBox="1"/>
            <p:nvPr/>
          </p:nvSpPr>
          <p:spPr>
            <a:xfrm>
              <a:off x="11436015" y="3766671"/>
              <a:ext cx="5945102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22394" y="5696127"/>
            <a:ext cx="6319114" cy="3637193"/>
            <a:chOff x="6222394" y="5696127"/>
            <a:chExt cx="6319114" cy="3637193"/>
          </a:xfrm>
        </p:grpSpPr>
        <p:grpSp>
          <p:nvGrpSpPr>
            <p:cNvPr id="47" name="Group 46"/>
            <p:cNvGrpSpPr/>
            <p:nvPr/>
          </p:nvGrpSpPr>
          <p:grpSpPr>
            <a:xfrm>
              <a:off x="6222394" y="5696127"/>
              <a:ext cx="6319114" cy="3637193"/>
              <a:chOff x="1913607" y="1166906"/>
              <a:chExt cx="6319114" cy="3637193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2170822" y="1463431"/>
                <a:ext cx="6061899" cy="3340668"/>
                <a:chOff x="0" y="0"/>
                <a:chExt cx="10052054" cy="5539613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1913607" y="1166906"/>
                <a:ext cx="6061899" cy="3397474"/>
                <a:chOff x="0" y="0"/>
                <a:chExt cx="10052054" cy="563381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9988555" cy="557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570312">
                      <a:moveTo>
                        <a:pt x="9895844" y="5570312"/>
                      </a:moveTo>
                      <a:lnTo>
                        <a:pt x="92710" y="5570312"/>
                      </a:lnTo>
                      <a:cubicBezTo>
                        <a:pt x="41910" y="5570312"/>
                        <a:pt x="0" y="5528402"/>
                        <a:pt x="0" y="5477602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476332"/>
                      </a:lnTo>
                      <a:cubicBezTo>
                        <a:pt x="9988555" y="5528402"/>
                        <a:pt x="9946644" y="5570312"/>
                        <a:pt x="9895844" y="5570312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0052055" cy="563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633812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509352"/>
                      </a:lnTo>
                      <a:cubicBezTo>
                        <a:pt x="9992364" y="5544912"/>
                        <a:pt x="9963155" y="5574122"/>
                        <a:pt x="9927594" y="5574122"/>
                      </a:cubicBezTo>
                      <a:lnTo>
                        <a:pt x="124460" y="5574122"/>
                      </a:lnTo>
                      <a:cubicBezTo>
                        <a:pt x="88900" y="5574122"/>
                        <a:pt x="59690" y="5544912"/>
                        <a:pt x="59690" y="5509352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509352"/>
                      </a:lnTo>
                      <a:cubicBezTo>
                        <a:pt x="0" y="5577932"/>
                        <a:pt x="55880" y="5633812"/>
                        <a:pt x="124460" y="5633812"/>
                      </a:cubicBezTo>
                      <a:lnTo>
                        <a:pt x="9927595" y="5633812"/>
                      </a:lnTo>
                      <a:cubicBezTo>
                        <a:pt x="9996174" y="5633812"/>
                        <a:pt x="10052055" y="5577932"/>
                        <a:pt x="10052055" y="5509352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sp>
            <p:nvSpPr>
              <p:cNvPr id="21" name="AutoShape 21"/>
              <p:cNvSpPr/>
              <p:nvPr/>
            </p:nvSpPr>
            <p:spPr>
              <a:xfrm>
                <a:off x="1913607" y="2087779"/>
                <a:ext cx="6061899" cy="0"/>
              </a:xfrm>
              <a:prstGeom prst="line">
                <a:avLst/>
              </a:prstGeom>
              <a:ln w="38100" cap="rnd">
                <a:solidFill>
                  <a:srgbClr val="100F0D"/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3" name="Group 23"/>
              <p:cNvGrpSpPr>
                <a:grpSpLocks noChangeAspect="1"/>
              </p:cNvGrpSpPr>
              <p:nvPr/>
            </p:nvGrpSpPr>
            <p:grpSpPr>
              <a:xfrm>
                <a:off x="2948587" y="1531104"/>
                <a:ext cx="238374" cy="238374"/>
                <a:chOff x="0" y="0"/>
                <a:chExt cx="495300" cy="495300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5" name="Freeform 25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29" name="Group 29"/>
              <p:cNvGrpSpPr>
                <a:grpSpLocks noChangeAspect="1"/>
              </p:cNvGrpSpPr>
              <p:nvPr/>
            </p:nvGrpSpPr>
            <p:grpSpPr>
              <a:xfrm>
                <a:off x="2559704" y="1531104"/>
                <a:ext cx="238374" cy="238374"/>
                <a:chOff x="0" y="0"/>
                <a:chExt cx="495300" cy="495300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1" name="Freeform 3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35" name="Group 35"/>
              <p:cNvGrpSpPr>
                <a:grpSpLocks noChangeAspect="1"/>
              </p:cNvGrpSpPr>
              <p:nvPr/>
            </p:nvGrpSpPr>
            <p:grpSpPr>
              <a:xfrm>
                <a:off x="2170822" y="1531104"/>
                <a:ext cx="238374" cy="238374"/>
                <a:chOff x="0" y="0"/>
                <a:chExt cx="495300" cy="495300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7" name="Freeform 37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  <p:sp>
          <p:nvSpPr>
            <p:cNvPr id="68" name="TextBox 67"/>
            <p:cNvSpPr txBox="1"/>
            <p:nvPr/>
          </p:nvSpPr>
          <p:spPr>
            <a:xfrm>
              <a:off x="6717983" y="6765139"/>
              <a:ext cx="517034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7533" y="2945180"/>
            <a:ext cx="6236777" cy="3599534"/>
            <a:chOff x="557533" y="2945180"/>
            <a:chExt cx="6236777" cy="3599534"/>
          </a:xfrm>
        </p:grpSpPr>
        <p:grpSp>
          <p:nvGrpSpPr>
            <p:cNvPr id="46" name="Group 45"/>
            <p:cNvGrpSpPr/>
            <p:nvPr/>
          </p:nvGrpSpPr>
          <p:grpSpPr>
            <a:xfrm>
              <a:off x="557533" y="2945180"/>
              <a:ext cx="6236777" cy="3599534"/>
              <a:chOff x="1111037" y="5658766"/>
              <a:chExt cx="6236777" cy="359953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13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14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2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26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27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28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32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3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34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38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9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40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7" name="TextBox 66"/>
            <p:cNvSpPr txBox="1"/>
            <p:nvPr/>
          </p:nvSpPr>
          <p:spPr>
            <a:xfrm>
              <a:off x="1154282" y="3936667"/>
              <a:ext cx="481089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558446" y="2751608"/>
            <a:ext cx="1517110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GIẢNG!</a:t>
            </a:r>
            <a:endParaRPr lang="en-US" sz="8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153165" y="8267700"/>
            <a:ext cx="1095152" cy="716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82852" y="7662752"/>
            <a:ext cx="3239584" cy="23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953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610100" y="362608"/>
            <a:ext cx="9067800" cy="1752600"/>
            <a:chOff x="3336344" y="691279"/>
            <a:chExt cx="11568809" cy="3141376"/>
          </a:xfrm>
        </p:grpSpPr>
        <p:grpSp>
          <p:nvGrpSpPr>
            <p:cNvPr id="27" name="Group 27"/>
            <p:cNvGrpSpPr/>
            <p:nvPr/>
          </p:nvGrpSpPr>
          <p:grpSpPr>
            <a:xfrm>
              <a:off x="3525763" y="1006855"/>
              <a:ext cx="11379390" cy="2825800"/>
              <a:chOff x="0" y="0"/>
              <a:chExt cx="18869706" cy="4685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31750" y="31750"/>
                <a:ext cx="18806206" cy="4622342"/>
              </a:xfrm>
              <a:custGeom>
                <a:avLst/>
                <a:gdLst/>
                <a:ahLst/>
                <a:cxnLst/>
                <a:rect l="l" t="t" r="r" b="b"/>
                <a:pathLst>
                  <a:path w="18806206" h="4622342">
                    <a:moveTo>
                      <a:pt x="18713497" y="4622342"/>
                    </a:moveTo>
                    <a:lnTo>
                      <a:pt x="92710" y="4622342"/>
                    </a:lnTo>
                    <a:cubicBezTo>
                      <a:pt x="41910" y="4622342"/>
                      <a:pt x="0" y="4580432"/>
                      <a:pt x="0" y="452963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712225" y="0"/>
                    </a:lnTo>
                    <a:cubicBezTo>
                      <a:pt x="18763025" y="0"/>
                      <a:pt x="18804936" y="41910"/>
                      <a:pt x="18804936" y="92710"/>
                    </a:cubicBezTo>
                    <a:lnTo>
                      <a:pt x="18804936" y="4528362"/>
                    </a:lnTo>
                    <a:cubicBezTo>
                      <a:pt x="18806206" y="4580432"/>
                      <a:pt x="18764297" y="4622342"/>
                      <a:pt x="18713497" y="4622342"/>
                    </a:cubicBezTo>
                    <a:close/>
                  </a:path>
                </a:pathLst>
              </a:custGeom>
              <a:solidFill>
                <a:srgbClr val="B8A6C0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69706" cy="4685842"/>
              </a:xfrm>
              <a:custGeom>
                <a:avLst/>
                <a:gdLst/>
                <a:ahLst/>
                <a:cxnLst/>
                <a:rect l="l" t="t" r="r" b="b"/>
                <a:pathLst>
                  <a:path w="18869706" h="4685842">
                    <a:moveTo>
                      <a:pt x="18745247" y="59690"/>
                    </a:moveTo>
                    <a:cubicBezTo>
                      <a:pt x="18780806" y="59690"/>
                      <a:pt x="18810016" y="88900"/>
                      <a:pt x="18810016" y="124460"/>
                    </a:cubicBezTo>
                    <a:lnTo>
                      <a:pt x="18810016" y="4561382"/>
                    </a:lnTo>
                    <a:cubicBezTo>
                      <a:pt x="18810016" y="4596942"/>
                      <a:pt x="18780806" y="4626152"/>
                      <a:pt x="18745247" y="4626152"/>
                    </a:cubicBezTo>
                    <a:lnTo>
                      <a:pt x="124460" y="4626152"/>
                    </a:lnTo>
                    <a:cubicBezTo>
                      <a:pt x="88900" y="4626152"/>
                      <a:pt x="59690" y="4596942"/>
                      <a:pt x="59690" y="456138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45247" y="59690"/>
                    </a:lnTo>
                    <a:moveTo>
                      <a:pt x="1874524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561382"/>
                    </a:lnTo>
                    <a:cubicBezTo>
                      <a:pt x="0" y="4629962"/>
                      <a:pt x="55880" y="4685842"/>
                      <a:pt x="124460" y="4685842"/>
                    </a:cubicBezTo>
                    <a:lnTo>
                      <a:pt x="18745247" y="4685842"/>
                    </a:lnTo>
                    <a:cubicBezTo>
                      <a:pt x="18813825" y="4685842"/>
                      <a:pt x="18869706" y="4629962"/>
                      <a:pt x="18869706" y="4561382"/>
                    </a:cubicBezTo>
                    <a:lnTo>
                      <a:pt x="18869706" y="124460"/>
                    </a:lnTo>
                    <a:cubicBezTo>
                      <a:pt x="18869706" y="55880"/>
                      <a:pt x="18813825" y="0"/>
                      <a:pt x="1874524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3336344" y="691279"/>
              <a:ext cx="11358097" cy="2906968"/>
              <a:chOff x="0" y="0"/>
              <a:chExt cx="18834397" cy="482043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1750" y="31750"/>
                <a:ext cx="18770898" cy="4756938"/>
              </a:xfrm>
              <a:custGeom>
                <a:avLst/>
                <a:gdLst/>
                <a:ahLst/>
                <a:cxnLst/>
                <a:rect l="l" t="t" r="r" b="b"/>
                <a:pathLst>
                  <a:path w="18770898" h="4756938">
                    <a:moveTo>
                      <a:pt x="18678187" y="4756938"/>
                    </a:moveTo>
                    <a:lnTo>
                      <a:pt x="92710" y="4756938"/>
                    </a:lnTo>
                    <a:cubicBezTo>
                      <a:pt x="41910" y="4756938"/>
                      <a:pt x="0" y="4715027"/>
                      <a:pt x="0" y="466422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676917" y="0"/>
                    </a:lnTo>
                    <a:cubicBezTo>
                      <a:pt x="18727717" y="0"/>
                      <a:pt x="18769626" y="41910"/>
                      <a:pt x="18769626" y="92710"/>
                    </a:cubicBezTo>
                    <a:lnTo>
                      <a:pt x="18769626" y="4662957"/>
                    </a:lnTo>
                    <a:cubicBezTo>
                      <a:pt x="18770898" y="4715027"/>
                      <a:pt x="18728987" y="4756938"/>
                      <a:pt x="18678187" y="4756938"/>
                    </a:cubicBezTo>
                    <a:close/>
                  </a:path>
                </a:pathLst>
              </a:custGeom>
              <a:solidFill>
                <a:srgbClr val="FDF9F2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34398" cy="4820438"/>
              </a:xfrm>
              <a:custGeom>
                <a:avLst/>
                <a:gdLst/>
                <a:ahLst/>
                <a:cxnLst/>
                <a:rect l="l" t="t" r="r" b="b"/>
                <a:pathLst>
                  <a:path w="18834398" h="4820438">
                    <a:moveTo>
                      <a:pt x="18709937" y="59690"/>
                    </a:moveTo>
                    <a:cubicBezTo>
                      <a:pt x="18745498" y="59690"/>
                      <a:pt x="18774707" y="88900"/>
                      <a:pt x="18774707" y="124460"/>
                    </a:cubicBezTo>
                    <a:lnTo>
                      <a:pt x="18774707" y="4695977"/>
                    </a:lnTo>
                    <a:cubicBezTo>
                      <a:pt x="18774707" y="4731538"/>
                      <a:pt x="18745498" y="4760747"/>
                      <a:pt x="18709937" y="4760747"/>
                    </a:cubicBezTo>
                    <a:lnTo>
                      <a:pt x="124460" y="4760747"/>
                    </a:lnTo>
                    <a:cubicBezTo>
                      <a:pt x="88900" y="4760747"/>
                      <a:pt x="59690" y="4731538"/>
                      <a:pt x="59690" y="469597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09937" y="59690"/>
                    </a:lnTo>
                    <a:moveTo>
                      <a:pt x="1870993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695977"/>
                    </a:lnTo>
                    <a:cubicBezTo>
                      <a:pt x="0" y="4764558"/>
                      <a:pt x="55880" y="4820438"/>
                      <a:pt x="124460" y="4820438"/>
                    </a:cubicBezTo>
                    <a:lnTo>
                      <a:pt x="18709937" y="4820438"/>
                    </a:lnTo>
                    <a:cubicBezTo>
                      <a:pt x="18778517" y="4820438"/>
                      <a:pt x="18834398" y="4764558"/>
                      <a:pt x="18834398" y="4695977"/>
                    </a:cubicBezTo>
                    <a:lnTo>
                      <a:pt x="18834398" y="124460"/>
                    </a:lnTo>
                    <a:cubicBezTo>
                      <a:pt x="18834398" y="55880"/>
                      <a:pt x="18778517" y="0"/>
                      <a:pt x="1870993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</p:grpSp>
      <p:sp>
        <p:nvSpPr>
          <p:cNvPr id="52" name="TextBox 43"/>
          <p:cNvSpPr txBox="1"/>
          <p:nvPr/>
        </p:nvSpPr>
        <p:spPr>
          <a:xfrm>
            <a:off x="4603821" y="552867"/>
            <a:ext cx="8842637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2534" y="2412837"/>
            <a:ext cx="150749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"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2534" y="3312475"/>
            <a:ext cx="5894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400" b="1" u="sng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2534" y="4109824"/>
            <a:ext cx="150114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 = 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(x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+ 1).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flipV="1">
            <a:off x="15087600" y="9041909"/>
            <a:ext cx="609600" cy="48309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" grpId="0"/>
      <p:bldP spid="4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527952" y="2539533"/>
            <a:ext cx="1386444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– 2x)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186532" y="804824"/>
            <a:ext cx="13510668" cy="12906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94744" y="865529"/>
            <a:ext cx="132223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C1: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ngoặc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endParaRPr lang="en-US" sz="4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29640" y="3846601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1753850" y="4305300"/>
            <a:ext cx="1752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630150" y="6602451"/>
            <a:ext cx="4686300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16200000" flipV="1">
            <a:off x="14968722" y="5653370"/>
            <a:ext cx="1190257" cy="914400"/>
          </a:xfrm>
          <a:prstGeom prst="bentConnector3">
            <a:avLst>
              <a:gd name="adj1" fmla="val 101216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2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7854" y="3238500"/>
            <a:ext cx="1647720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93713" y="729852"/>
            <a:ext cx="14570287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C2: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tính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hạng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tử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cùng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bậc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thẳng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nhau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rồi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từng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31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2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25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29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0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6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27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38" name="TextBox 2"/>
          <p:cNvSpPr txBox="1"/>
          <p:nvPr/>
        </p:nvSpPr>
        <p:spPr>
          <a:xfrm>
            <a:off x="3103112" y="3914567"/>
            <a:ext cx="565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+ 7x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"/>
          <p:cNvSpPr txBox="1"/>
          <p:nvPr/>
        </p:nvSpPr>
        <p:spPr>
          <a:xfrm>
            <a:off x="4189835" y="5145659"/>
            <a:ext cx="4571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+ 4x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2530539" y="4714240"/>
            <a:ext cx="557728" cy="66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30539" y="6581656"/>
            <a:ext cx="623058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3" name="TextBox 8"/>
          <p:cNvSpPr txBox="1"/>
          <p:nvPr/>
        </p:nvSpPr>
        <p:spPr>
          <a:xfrm>
            <a:off x="1065636" y="6786562"/>
            <a:ext cx="8818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+ Q =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 5x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8725" y="4714240"/>
            <a:ext cx="6757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22" idx="1"/>
          </p:cNvCxnSpPr>
          <p:nvPr/>
        </p:nvCxnSpPr>
        <p:spPr>
          <a:xfrm flipH="1" flipV="1">
            <a:off x="8775969" y="5718047"/>
            <a:ext cx="1652756" cy="98135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8" grpId="0"/>
      <p:bldP spid="40" grpId="0"/>
      <p:bldP spid="41" grpId="0"/>
      <p:bldP spid="4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29776" y="4150074"/>
            <a:ext cx="17135630" cy="5799383"/>
            <a:chOff x="1059528" y="1646190"/>
            <a:chExt cx="16108192" cy="5305281"/>
          </a:xfrm>
        </p:grpSpPr>
        <p:sp>
          <p:nvSpPr>
            <p:cNvPr id="56" name="Rounded Rectangle 55"/>
            <p:cNvSpPr/>
            <p:nvPr/>
          </p:nvSpPr>
          <p:spPr>
            <a:xfrm>
              <a:off x="1241920" y="1871922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1059528" y="1646190"/>
              <a:ext cx="15933054" cy="5160965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0096" y="388445"/>
            <a:ext cx="17062068" cy="3562563"/>
            <a:chOff x="1104802" y="1674160"/>
            <a:chExt cx="16039040" cy="5284974"/>
          </a:xfrm>
        </p:grpSpPr>
        <p:sp>
          <p:nvSpPr>
            <p:cNvPr id="22" name="Rounded Rectangle 21"/>
            <p:cNvSpPr/>
            <p:nvPr/>
          </p:nvSpPr>
          <p:spPr>
            <a:xfrm>
              <a:off x="1218042" y="1674160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rgbClr val="B8A6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104802" y="1879584"/>
              <a:ext cx="15913952" cy="5079550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219200" y="836211"/>
            <a:ext cx="14752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80" y="1988711"/>
            <a:ext cx="1268065" cy="132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2051473"/>
            <a:ext cx="1378133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tổng của hai đa thức: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 và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l-NL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+ 6x - 4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377726" y="4991100"/>
            <a:ext cx="6230585" cy="3903864"/>
            <a:chOff x="365894" y="-950089"/>
            <a:chExt cx="2447369" cy="6485716"/>
          </a:xfrm>
        </p:grpSpPr>
        <p:sp>
          <p:nvSpPr>
            <p:cNvPr id="34" name="TextBox 2"/>
            <p:cNvSpPr txBox="1"/>
            <p:nvPr/>
          </p:nvSpPr>
          <p:spPr>
            <a:xfrm>
              <a:off x="750386" y="-950089"/>
              <a:ext cx="198538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- 5x + 2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"/>
            <p:cNvSpPr txBox="1"/>
            <p:nvPr/>
          </p:nvSpPr>
          <p:spPr>
            <a:xfrm>
              <a:off x="1017664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/>
            <p:cNvCxnSpPr>
              <a:cxnSpLocks/>
            </p:cNvCxnSpPr>
            <p:nvPr/>
          </p:nvCxnSpPr>
          <p:spPr>
            <a:xfrm>
              <a:off x="365894" y="3523272"/>
              <a:ext cx="2447369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8" name="TextBox 8"/>
            <p:cNvSpPr txBox="1"/>
            <p:nvPr/>
          </p:nvSpPr>
          <p:spPr>
            <a:xfrm>
              <a:off x="922771" y="3694849"/>
              <a:ext cx="1737377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 x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7214" y="5337085"/>
            <a:ext cx="4541961" cy="44546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41414" y="4396829"/>
            <a:ext cx="2730128" cy="2027400"/>
            <a:chOff x="1458001" y="4456002"/>
            <a:chExt cx="2730128" cy="2027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001" y="4456002"/>
              <a:ext cx="2730128" cy="2027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05921" y="4924475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960" y="7750149"/>
            <a:ext cx="2351317" cy="2426861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4191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508465" y="733674"/>
            <a:ext cx="125730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76200" y="7069076"/>
            <a:ext cx="5070122" cy="33906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401704" y="1977867"/>
            <a:ext cx="15134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Phép cộng đa thức cũng có các tính chất như phép cộng các số thực. Cụ thể: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7900" y="4273232"/>
            <a:ext cx="13716000" cy="449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giao hoán: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A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B = B + A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kết hợp: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 + B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C = A + (B + C)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+ 0 = 0 + A = A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42359">
            <a:off x="14990300" y="6963981"/>
            <a:ext cx="2520771" cy="30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281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2750</Words>
  <PresentationFormat>Custom</PresentationFormat>
  <Paragraphs>279</Paragraphs>
  <Slides>41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Calibri</vt:lpstr>
      <vt:lpstr>Times New Roman</vt:lpstr>
      <vt:lpstr>Arial</vt:lpstr>
      <vt:lpstr>Cambria Math</vt:lpstr>
      <vt:lpstr>Tahoma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2022-12-26T09:26:52Z</dcterms:modified>
  <dc:identifier>DAFARKD_w7U</dc:identifier>
</cp:coreProperties>
</file>