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6" r:id="rId1"/>
    <p:sldMasterId id="2147483708" r:id="rId2"/>
  </p:sldMasterIdLst>
  <p:notesMasterIdLst>
    <p:notesMasterId r:id="rId30"/>
  </p:notesMasterIdLst>
  <p:sldIdLst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71" r:id="rId16"/>
    <p:sldId id="277" r:id="rId17"/>
    <p:sldId id="273" r:id="rId18"/>
    <p:sldId id="278" r:id="rId19"/>
    <p:sldId id="275" r:id="rId20"/>
    <p:sldId id="279" r:id="rId21"/>
    <p:sldId id="272" r:id="rId22"/>
    <p:sldId id="280" r:id="rId23"/>
    <p:sldId id="274" r:id="rId24"/>
    <p:sldId id="304" r:id="rId25"/>
    <p:sldId id="305" r:id="rId26"/>
    <p:sldId id="306" r:id="rId27"/>
    <p:sldId id="307" r:id="rId28"/>
    <p:sldId id="308" r:id="rId29"/>
  </p:sldIdLst>
  <p:sldSz cx="18288000" cy="10287000"/>
  <p:notesSz cx="6858000" cy="9144000"/>
  <p:embeddedFontLst>
    <p:embeddedFont>
      <p:font typeface="Cambria Math" panose="02040503050406030204" pitchFamily="18" charset="0"/>
      <p:regular r:id="rId31"/>
    </p:embeddedFont>
    <p:embeddedFont>
      <p:font typeface="Franklin Gothic Book" panose="020B0503020102020204" pitchFamily="34" charset="0"/>
      <p:regular r:id="rId32"/>
      <p:italic r:id="rId33"/>
    </p:embeddedFont>
    <p:embeddedFont>
      <p:font typeface="Franklin Gothic Medium" panose="020B0603020102020204" pitchFamily="34" charset="0"/>
      <p:regular r:id="rId34"/>
      <p:italic r:id="rId35"/>
    </p:embeddedFont>
    <p:embeddedFont>
      <p:font typeface="Tahoma" panose="020B0604030504040204" pitchFamily="34" charset="0"/>
      <p:regular r:id="rId36"/>
      <p:bold r:id="rId37"/>
    </p:embeddedFont>
  </p:embeddedFontLst>
  <p:defaultTextStyle>
    <a:defPPr>
      <a:defRPr lang="en-US"/>
    </a:defPPr>
    <a:lvl1pPr marL="0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96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93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89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85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82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78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74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71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71" autoAdjust="0"/>
  </p:normalViewPr>
  <p:slideViewPr>
    <p:cSldViewPr>
      <p:cViewPr varScale="1">
        <p:scale>
          <a:sx n="50" d="100"/>
          <a:sy n="50" d="100"/>
        </p:scale>
        <p:origin x="49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font" Target="fonts/font4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3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8BA99-2206-4DCC-918B-D35F2E8E777C}" type="datetimeFigureOut">
              <a:rPr lang="en-US" smtClean="0"/>
              <a:t>25/11/2024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BC87F-3DF8-4A2B-BBB6-69FEA1D72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137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96" algn="l" defTabSz="9143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93" algn="l" defTabSz="9143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89" algn="l" defTabSz="9143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85" algn="l" defTabSz="9143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82" algn="l" defTabSz="9143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78" algn="l" defTabSz="9143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74" algn="l" defTabSz="9143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71" algn="l" defTabSz="9143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310DA26-9775-4ECB-B9A6-8B13C8E874A5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3" y="3971925"/>
            <a:ext cx="7143750" cy="631507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3" tIns="81642" rIns="163283" bIns="81642"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4760" y="-1387"/>
            <a:ext cx="18292760" cy="102883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3" tIns="81642" rIns="163283" bIns="81642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634227" y="2595604"/>
            <a:ext cx="11297246" cy="1806459"/>
          </a:xfrm>
        </p:spPr>
        <p:txBody>
          <a:bodyPr bIns="16328" anchor="b"/>
          <a:lstStyle>
            <a:lvl1pPr>
              <a:defRPr sz="5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2424557" y="3706389"/>
            <a:ext cx="13022262" cy="493889"/>
          </a:xfrm>
        </p:spPr>
        <p:txBody>
          <a:bodyPr tIns="16328">
            <a:normAutofit/>
          </a:bodyPr>
          <a:lstStyle>
            <a:lvl1pPr marL="0" indent="0" algn="l">
              <a:buNone/>
              <a:defRPr kumimoji="0" lang="en-US" sz="2500" b="0" i="0" u="none" strike="noStrike" kern="1200" cap="all" spc="714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816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8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2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16328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411960"/>
            <a:ext cx="4114800" cy="701754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11960"/>
            <a:ext cx="12039600" cy="701754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3971925"/>
            <a:ext cx="7143750" cy="631507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4760" y="-1387"/>
            <a:ext cx="18292760" cy="102883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634225" y="2595604"/>
            <a:ext cx="11297246" cy="1806459"/>
          </a:xfrm>
        </p:spPr>
        <p:txBody>
          <a:bodyPr bIns="16328" anchor="b"/>
          <a:lstStyle>
            <a:lvl1pPr>
              <a:defRPr sz="5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2424555" y="3706388"/>
            <a:ext cx="13022262" cy="493889"/>
          </a:xfrm>
        </p:spPr>
        <p:txBody>
          <a:bodyPr tIns="16328">
            <a:normAutofit/>
          </a:bodyPr>
          <a:lstStyle>
            <a:lvl1pPr marL="0" indent="0" algn="l">
              <a:buNone/>
              <a:defRPr kumimoji="0" lang="en-US" sz="2500" b="0" i="0" u="none" strike="noStrike" kern="1200" cap="all" spc="714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81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2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1632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4760" y="-1387"/>
            <a:ext cx="18292760" cy="102883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3971925"/>
            <a:ext cx="7143750" cy="6315075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638798" y="2590106"/>
            <a:ext cx="11301984" cy="1811264"/>
          </a:xfrm>
        </p:spPr>
        <p:txBody>
          <a:bodyPr bIns="16328" anchor="b"/>
          <a:lstStyle>
            <a:lvl1pPr algn="l">
              <a:defRPr kumimoji="0" lang="en-US" sz="57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6328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2432304" y="3702456"/>
            <a:ext cx="13021056" cy="493776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2500" b="0" i="0" u="none" strike="noStrike" kern="1200" cap="all" spc="714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81642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3284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4926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6568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8211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9853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71495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3137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1632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5920" y="1645920"/>
            <a:ext cx="6400800" cy="5568696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00032" y="1645920"/>
            <a:ext cx="6400800" cy="5568696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1645920"/>
            <a:ext cx="6400800" cy="822960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0" kern="1200" cap="all" spc="714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816422" indent="0">
              <a:buNone/>
              <a:defRPr sz="3600" b="1"/>
            </a:lvl2pPr>
            <a:lvl3pPr marL="1632844" indent="0">
              <a:buNone/>
              <a:defRPr sz="3200" b="1"/>
            </a:lvl3pPr>
            <a:lvl4pPr marL="2449266" indent="0">
              <a:buNone/>
              <a:defRPr sz="2900" b="1"/>
            </a:lvl4pPr>
            <a:lvl5pPr marL="3265688" indent="0">
              <a:buNone/>
              <a:defRPr sz="2900" b="1"/>
            </a:lvl5pPr>
            <a:lvl6pPr marL="4082110" indent="0">
              <a:buNone/>
              <a:defRPr sz="2900" b="1"/>
            </a:lvl6pPr>
            <a:lvl7pPr marL="4898532" indent="0">
              <a:buNone/>
              <a:defRPr sz="2900" b="1"/>
            </a:lvl7pPr>
            <a:lvl8pPr marL="5714954" indent="0">
              <a:buNone/>
              <a:defRPr sz="2900" b="1"/>
            </a:lvl8pPr>
            <a:lvl9pPr marL="6531376" indent="0">
              <a:buNone/>
              <a:defRPr sz="2900" b="1"/>
            </a:lvl9pPr>
          </a:lstStyle>
          <a:p>
            <a:pPr marL="0" lvl="0" indent="0" algn="l" defTabSz="163284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8300" y="2552772"/>
            <a:ext cx="6400800" cy="4663440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400032" y="1645920"/>
            <a:ext cx="6400800" cy="822960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0" kern="1200" cap="all" spc="714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816422" indent="0">
              <a:buNone/>
              <a:defRPr sz="3600" b="1"/>
            </a:lvl2pPr>
            <a:lvl3pPr marL="1632844" indent="0">
              <a:buNone/>
              <a:defRPr sz="3200" b="1"/>
            </a:lvl3pPr>
            <a:lvl4pPr marL="2449266" indent="0">
              <a:buNone/>
              <a:defRPr sz="2900" b="1"/>
            </a:lvl4pPr>
            <a:lvl5pPr marL="3265688" indent="0">
              <a:buNone/>
              <a:defRPr sz="2900" b="1"/>
            </a:lvl5pPr>
            <a:lvl6pPr marL="4082110" indent="0">
              <a:buNone/>
              <a:defRPr sz="2900" b="1"/>
            </a:lvl6pPr>
            <a:lvl7pPr marL="4898532" indent="0">
              <a:buNone/>
              <a:defRPr sz="2900" b="1"/>
            </a:lvl7pPr>
            <a:lvl8pPr marL="5714954" indent="0">
              <a:buNone/>
              <a:defRPr sz="2900" b="1"/>
            </a:lvl8pPr>
            <a:lvl9pPr marL="6531376" indent="0">
              <a:buNone/>
              <a:defRPr sz="2900" b="1"/>
            </a:lvl9pPr>
          </a:lstStyle>
          <a:p>
            <a:pPr marL="0" lvl="0" indent="0" algn="l" defTabSz="163284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400032" y="2552772"/>
            <a:ext cx="6400800" cy="4663440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3971925"/>
            <a:ext cx="7143750" cy="631507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2581278" y="-2581275"/>
            <a:ext cx="10287000" cy="15449556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marL="0" algn="ctr" defTabSz="1632844" rtl="0" eaLnBrk="1" latinLnBrk="0" hangingPunct="1"/>
            <a:endParaRPr lang="en-US" sz="32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569860" y="2364155"/>
            <a:ext cx="10424160" cy="1634141"/>
          </a:xfrm>
        </p:spPr>
        <p:txBody>
          <a:bodyPr bIns="0" anchor="b"/>
          <a:lstStyle>
            <a:lvl1pPr algn="l">
              <a:defRPr kumimoji="0" lang="en-US" sz="50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6328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99105" y="3928368"/>
            <a:ext cx="7615558" cy="4987031"/>
          </a:xfrm>
        </p:spPr>
        <p:txBody>
          <a:bodyPr/>
          <a:lstStyle>
            <a:lvl1pPr>
              <a:defRPr sz="5700"/>
            </a:lvl1pPr>
            <a:lvl2pPr>
              <a:defRPr sz="5000"/>
            </a:lvl2pPr>
            <a:lvl3pPr>
              <a:defRPr sz="43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2595908" y="3380078"/>
            <a:ext cx="11589520" cy="934971"/>
          </a:xfrm>
        </p:spPr>
        <p:txBody>
          <a:bodyPr>
            <a:normAutofit/>
          </a:bodyPr>
          <a:lstStyle>
            <a:lvl1pPr marL="0" indent="0">
              <a:buNone/>
              <a:defRPr lang="en-US" sz="25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816422" indent="0">
              <a:buNone/>
              <a:defRPr sz="2100"/>
            </a:lvl2pPr>
            <a:lvl3pPr marL="1632844" indent="0">
              <a:buNone/>
              <a:defRPr sz="1800"/>
            </a:lvl3pPr>
            <a:lvl4pPr marL="2449266" indent="0">
              <a:buNone/>
              <a:defRPr sz="1600"/>
            </a:lvl4pPr>
            <a:lvl5pPr marL="3265688" indent="0">
              <a:buNone/>
              <a:defRPr sz="1600"/>
            </a:lvl5pPr>
            <a:lvl6pPr marL="4082110" indent="0">
              <a:buNone/>
              <a:defRPr sz="1600"/>
            </a:lvl6pPr>
            <a:lvl7pPr marL="4898532" indent="0">
              <a:buNone/>
              <a:defRPr sz="1600"/>
            </a:lvl7pPr>
            <a:lvl8pPr marL="5714954" indent="0">
              <a:buNone/>
              <a:defRPr sz="1600"/>
            </a:lvl8pPr>
            <a:lvl9pPr marL="6531376" indent="0">
              <a:buNone/>
              <a:defRPr sz="1600"/>
            </a:lvl9pPr>
          </a:lstStyle>
          <a:p>
            <a:pPr marL="0" marR="0" lvl="0" indent="0" algn="l" defTabSz="1632844" rtl="0" eaLnBrk="1" fontAlgn="auto" latinLnBrk="0" hangingPunct="1">
              <a:lnSpc>
                <a:spcPct val="100000"/>
              </a:lnSpc>
              <a:spcBef>
                <a:spcPts val="536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4057651" y="0"/>
            <a:ext cx="14230350" cy="10287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326569" anchor="ctr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3971925"/>
            <a:ext cx="7143750" cy="631507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7572375"/>
            <a:ext cx="7143750" cy="271462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342394" y="2576252"/>
            <a:ext cx="10972800" cy="1301166"/>
          </a:xfrm>
        </p:spPr>
        <p:txBody>
          <a:bodyPr anchor="b"/>
          <a:lstStyle>
            <a:lvl1pPr algn="l">
              <a:defRPr sz="50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2286959" y="3270794"/>
            <a:ext cx="12193090" cy="1110996"/>
          </a:xfrm>
        </p:spPr>
        <p:txBody>
          <a:bodyPr/>
          <a:lstStyle>
            <a:lvl1pPr marL="0" indent="0">
              <a:buNone/>
              <a:defRPr sz="2500">
                <a:solidFill>
                  <a:schemeClr val="tx2"/>
                </a:solidFill>
              </a:defRPr>
            </a:lvl1pPr>
            <a:lvl2pPr marL="816422" indent="0">
              <a:buNone/>
              <a:defRPr sz="2100"/>
            </a:lvl2pPr>
            <a:lvl3pPr marL="1632844" indent="0">
              <a:buNone/>
              <a:defRPr sz="1800"/>
            </a:lvl3pPr>
            <a:lvl4pPr marL="2449266" indent="0">
              <a:buNone/>
              <a:defRPr sz="1600"/>
            </a:lvl4pPr>
            <a:lvl5pPr marL="3265688" indent="0">
              <a:buNone/>
              <a:defRPr sz="1600"/>
            </a:lvl5pPr>
            <a:lvl6pPr marL="4082110" indent="0">
              <a:buNone/>
              <a:defRPr sz="1600"/>
            </a:lvl6pPr>
            <a:lvl7pPr marL="4898532" indent="0">
              <a:buNone/>
              <a:defRPr sz="1600"/>
            </a:lvl7pPr>
            <a:lvl8pPr marL="5714954" indent="0">
              <a:buNone/>
              <a:defRPr sz="1600"/>
            </a:lvl8pPr>
            <a:lvl9pPr marL="6531376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411959"/>
            <a:ext cx="4114800" cy="701754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11959"/>
            <a:ext cx="12039600" cy="701754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4760" y="-1387"/>
            <a:ext cx="18292760" cy="102883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3" tIns="81642" rIns="163283" bIns="81642"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3" y="3971925"/>
            <a:ext cx="7143750" cy="6315075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3" tIns="81642" rIns="163283" bIns="81642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638798" y="2590108"/>
            <a:ext cx="11301984" cy="1811264"/>
          </a:xfrm>
        </p:spPr>
        <p:txBody>
          <a:bodyPr bIns="16328" anchor="b"/>
          <a:lstStyle>
            <a:lvl1pPr algn="l">
              <a:defRPr kumimoji="0" lang="en-US" sz="57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6328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2432304" y="3702456"/>
            <a:ext cx="13021056" cy="493776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2500" b="0" i="0" u="none" strike="noStrike" kern="1200" cap="all" spc="714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816415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3283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4924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65661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8207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98493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71490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3132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16328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5920" y="1645920"/>
            <a:ext cx="6400800" cy="5568696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00032" y="1645920"/>
            <a:ext cx="6400800" cy="5568696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1645920"/>
            <a:ext cx="6400800" cy="822960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0" kern="1200" cap="all" spc="714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816415" indent="0">
              <a:buNone/>
              <a:defRPr sz="3600" b="1"/>
            </a:lvl2pPr>
            <a:lvl3pPr marL="1632832" indent="0">
              <a:buNone/>
              <a:defRPr sz="3200" b="1"/>
            </a:lvl3pPr>
            <a:lvl4pPr marL="2449246" indent="0">
              <a:buNone/>
              <a:defRPr sz="2900" b="1"/>
            </a:lvl4pPr>
            <a:lvl5pPr marL="3265661" indent="0">
              <a:buNone/>
              <a:defRPr sz="2900" b="1"/>
            </a:lvl5pPr>
            <a:lvl6pPr marL="4082078" indent="0">
              <a:buNone/>
              <a:defRPr sz="2900" b="1"/>
            </a:lvl6pPr>
            <a:lvl7pPr marL="4898493" indent="0">
              <a:buNone/>
              <a:defRPr sz="2900" b="1"/>
            </a:lvl7pPr>
            <a:lvl8pPr marL="5714908" indent="0">
              <a:buNone/>
              <a:defRPr sz="2900" b="1"/>
            </a:lvl8pPr>
            <a:lvl9pPr marL="6531325" indent="0">
              <a:buNone/>
              <a:defRPr sz="2900" b="1"/>
            </a:lvl9pPr>
          </a:lstStyle>
          <a:p>
            <a:pPr marL="0" lvl="0" indent="0" algn="l" defTabSz="16328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8300" y="2552772"/>
            <a:ext cx="6400800" cy="4663440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400032" y="1645920"/>
            <a:ext cx="6400800" cy="822960"/>
          </a:xfrm>
        </p:spPr>
        <p:txBody>
          <a:bodyPr anchor="b">
            <a:normAutofit/>
          </a:bodyPr>
          <a:lstStyle>
            <a:lvl1pPr marL="0" indent="0">
              <a:buNone/>
              <a:defRPr lang="en-US" sz="2500" b="0" kern="1200" cap="all" spc="714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816415" indent="0">
              <a:buNone/>
              <a:defRPr sz="3600" b="1"/>
            </a:lvl2pPr>
            <a:lvl3pPr marL="1632832" indent="0">
              <a:buNone/>
              <a:defRPr sz="3200" b="1"/>
            </a:lvl3pPr>
            <a:lvl4pPr marL="2449246" indent="0">
              <a:buNone/>
              <a:defRPr sz="2900" b="1"/>
            </a:lvl4pPr>
            <a:lvl5pPr marL="3265661" indent="0">
              <a:buNone/>
              <a:defRPr sz="2900" b="1"/>
            </a:lvl5pPr>
            <a:lvl6pPr marL="4082078" indent="0">
              <a:buNone/>
              <a:defRPr sz="2900" b="1"/>
            </a:lvl6pPr>
            <a:lvl7pPr marL="4898493" indent="0">
              <a:buNone/>
              <a:defRPr sz="2900" b="1"/>
            </a:lvl7pPr>
            <a:lvl8pPr marL="5714908" indent="0">
              <a:buNone/>
              <a:defRPr sz="2900" b="1"/>
            </a:lvl8pPr>
            <a:lvl9pPr marL="6531325" indent="0">
              <a:buNone/>
              <a:defRPr sz="2900" b="1"/>
            </a:lvl9pPr>
          </a:lstStyle>
          <a:p>
            <a:pPr marL="0" lvl="0" indent="0" algn="l" defTabSz="163283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400032" y="2552772"/>
            <a:ext cx="6400800" cy="4663440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3" y="3971925"/>
            <a:ext cx="7143750" cy="631507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3" tIns="81642" rIns="163283" bIns="81642"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2581278" y="-2581275"/>
            <a:ext cx="10287000" cy="15449556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3" tIns="81642" rIns="163283" bIns="81642" rtlCol="0" anchor="ctr"/>
          <a:lstStyle/>
          <a:p>
            <a:pPr marL="0" algn="ctr" defTabSz="1632832" rtl="0" eaLnBrk="1" latinLnBrk="0" hangingPunct="1"/>
            <a:endParaRPr lang="en-US" sz="32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569860" y="2364157"/>
            <a:ext cx="10424160" cy="1634141"/>
          </a:xfrm>
        </p:spPr>
        <p:txBody>
          <a:bodyPr bIns="0" anchor="b"/>
          <a:lstStyle>
            <a:lvl1pPr algn="l">
              <a:defRPr kumimoji="0" lang="en-US" sz="50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6328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99107" y="3928370"/>
            <a:ext cx="7615558" cy="4987031"/>
          </a:xfrm>
        </p:spPr>
        <p:txBody>
          <a:bodyPr/>
          <a:lstStyle>
            <a:lvl1pPr>
              <a:defRPr sz="5700"/>
            </a:lvl1pPr>
            <a:lvl2pPr>
              <a:defRPr sz="5000"/>
            </a:lvl2pPr>
            <a:lvl3pPr>
              <a:defRPr sz="43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2595908" y="3380079"/>
            <a:ext cx="11589520" cy="934971"/>
          </a:xfrm>
        </p:spPr>
        <p:txBody>
          <a:bodyPr>
            <a:normAutofit/>
          </a:bodyPr>
          <a:lstStyle>
            <a:lvl1pPr marL="0" indent="0">
              <a:buNone/>
              <a:defRPr lang="en-US" sz="25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816415" indent="0">
              <a:buNone/>
              <a:defRPr sz="2100"/>
            </a:lvl2pPr>
            <a:lvl3pPr marL="1632832" indent="0">
              <a:buNone/>
              <a:defRPr sz="1800"/>
            </a:lvl3pPr>
            <a:lvl4pPr marL="2449246" indent="0">
              <a:buNone/>
              <a:defRPr sz="1600"/>
            </a:lvl4pPr>
            <a:lvl5pPr marL="3265661" indent="0">
              <a:buNone/>
              <a:defRPr sz="1600"/>
            </a:lvl5pPr>
            <a:lvl6pPr marL="4082078" indent="0">
              <a:buNone/>
              <a:defRPr sz="1600"/>
            </a:lvl6pPr>
            <a:lvl7pPr marL="4898493" indent="0">
              <a:buNone/>
              <a:defRPr sz="1600"/>
            </a:lvl7pPr>
            <a:lvl8pPr marL="5714908" indent="0">
              <a:buNone/>
              <a:defRPr sz="1600"/>
            </a:lvl8pPr>
            <a:lvl9pPr marL="6531325" indent="0">
              <a:buNone/>
              <a:defRPr sz="1600"/>
            </a:lvl9pPr>
          </a:lstStyle>
          <a:p>
            <a:pPr marL="0" marR="0" lvl="0" indent="0" algn="l" defTabSz="1632832" rtl="0" eaLnBrk="1" fontAlgn="auto" latinLnBrk="0" hangingPunct="1">
              <a:lnSpc>
                <a:spcPct val="100000"/>
              </a:lnSpc>
              <a:spcBef>
                <a:spcPts val="536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4057653" y="0"/>
            <a:ext cx="14230350" cy="10287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326567" anchor="ctr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3" y="3971925"/>
            <a:ext cx="7143750" cy="631507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3" tIns="81642" rIns="163283" bIns="81642"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" y="7572375"/>
            <a:ext cx="7143750" cy="271462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3" tIns="81642" rIns="163283" bIns="81642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342394" y="2576252"/>
            <a:ext cx="10972800" cy="1301166"/>
          </a:xfrm>
        </p:spPr>
        <p:txBody>
          <a:bodyPr anchor="b"/>
          <a:lstStyle>
            <a:lvl1pPr algn="l">
              <a:defRPr sz="50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2286961" y="3270794"/>
            <a:ext cx="12193090" cy="1110996"/>
          </a:xfrm>
        </p:spPr>
        <p:txBody>
          <a:bodyPr/>
          <a:lstStyle>
            <a:lvl1pPr marL="0" indent="0">
              <a:buNone/>
              <a:defRPr sz="2500">
                <a:solidFill>
                  <a:schemeClr val="tx2"/>
                </a:solidFill>
              </a:defRPr>
            </a:lvl1pPr>
            <a:lvl2pPr marL="816415" indent="0">
              <a:buNone/>
              <a:defRPr sz="2100"/>
            </a:lvl2pPr>
            <a:lvl3pPr marL="1632832" indent="0">
              <a:buNone/>
              <a:defRPr sz="1800"/>
            </a:lvl3pPr>
            <a:lvl4pPr marL="2449246" indent="0">
              <a:buNone/>
              <a:defRPr sz="1600"/>
            </a:lvl4pPr>
            <a:lvl5pPr marL="3265661" indent="0">
              <a:buNone/>
              <a:defRPr sz="1600"/>
            </a:lvl5pPr>
            <a:lvl6pPr marL="4082078" indent="0">
              <a:buNone/>
              <a:defRPr sz="1600"/>
            </a:lvl6pPr>
            <a:lvl7pPr marL="4898493" indent="0">
              <a:buNone/>
              <a:defRPr sz="1600"/>
            </a:lvl7pPr>
            <a:lvl8pPr marL="5714908" indent="0">
              <a:buNone/>
              <a:defRPr sz="1600"/>
            </a:lvl8pPr>
            <a:lvl9pPr marL="6531325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4763" y="7575950"/>
            <a:ext cx="7148514" cy="2711052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3" tIns="81642" rIns="163283" bIns="81642"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4760" y="7576940"/>
            <a:ext cx="18292760" cy="2710064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3" tIns="81642" rIns="163283" bIns="81642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5920" y="548640"/>
            <a:ext cx="15041880" cy="822960"/>
          </a:xfrm>
          <a:prstGeom prst="rect">
            <a:avLst/>
          </a:prstGeom>
        </p:spPr>
        <p:txBody>
          <a:bodyPr vert="horz" lIns="163283" tIns="81642" rIns="163283" bIns="81642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1650944"/>
            <a:ext cx="15041880" cy="5369774"/>
          </a:xfrm>
          <a:prstGeom prst="rect">
            <a:avLst/>
          </a:prstGeom>
        </p:spPr>
        <p:txBody>
          <a:bodyPr vert="horz" lIns="163283" tIns="81642" rIns="163283" bIns="8164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402336" y="8805672"/>
            <a:ext cx="4352544" cy="301752"/>
          </a:xfrm>
          <a:prstGeom prst="rect">
            <a:avLst/>
          </a:prstGeom>
        </p:spPr>
        <p:txBody>
          <a:bodyPr vert="horz" lIns="163283" tIns="81642" rIns="163283" bIns="81642" rtlCol="0" anchor="ctr"/>
          <a:lstStyle>
            <a:lvl1pPr algn="l">
              <a:defRPr sz="2100">
                <a:solidFill>
                  <a:srgbClr val="FFFFFF"/>
                </a:solidFill>
              </a:defRPr>
            </a:lvl1pPr>
          </a:lstStyle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35028" y="9427683"/>
            <a:ext cx="9448800" cy="411480"/>
          </a:xfrm>
          <a:prstGeom prst="rect">
            <a:avLst/>
          </a:prstGeom>
        </p:spPr>
        <p:txBody>
          <a:bodyPr vert="horz" lIns="163283" tIns="81642" rIns="163283" bIns="81642" rtlCol="0" anchor="ctr"/>
          <a:lstStyle>
            <a:lvl1pPr algn="r">
              <a:defRPr sz="1800" cap="all" spc="357" baseline="0">
                <a:solidFill>
                  <a:srgbClr val="FFFFFF"/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802076" y="9256233"/>
            <a:ext cx="1005840" cy="75438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16328" tIns="16328" rIns="16328" bIns="16328" rtlCol="0" anchor="ctr">
            <a:normAutofit/>
          </a:bodyPr>
          <a:lstStyle>
            <a:lvl1pPr algn="ctr">
              <a:defRPr sz="2900">
                <a:solidFill>
                  <a:srgbClr val="FFFFFF"/>
                </a:solidFill>
              </a:defRPr>
            </a:lvl1pPr>
          </a:lstStyle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632832" rtl="0" eaLnBrk="1" latinLnBrk="0" hangingPunct="1">
        <a:spcBef>
          <a:spcPct val="0"/>
        </a:spcBef>
        <a:buNone/>
        <a:defRPr sz="5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12313" indent="-612313" algn="l" defTabSz="1632832" rtl="0" eaLnBrk="1" latinLnBrk="0" hangingPunct="1">
        <a:spcBef>
          <a:spcPts val="1429"/>
        </a:spcBef>
        <a:buFont typeface="Arial" pitchFamily="34" charset="0"/>
        <a:buNone/>
        <a:defRPr sz="29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310237" indent="-310237" algn="l" defTabSz="1632832" rtl="0" eaLnBrk="1" latinLnBrk="0" hangingPunct="1">
        <a:spcBef>
          <a:spcPts val="536"/>
        </a:spcBef>
        <a:buClr>
          <a:schemeClr val="accent2"/>
        </a:buClr>
        <a:buFont typeface="Wingdings" pitchFamily="2" charset="2"/>
        <a:buChar char="§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718446" indent="-293910" algn="l" defTabSz="1632832" rtl="0" eaLnBrk="1" latinLnBrk="0" hangingPunct="1">
        <a:spcBef>
          <a:spcPts val="536"/>
        </a:spcBef>
        <a:buClr>
          <a:schemeClr val="accent2"/>
        </a:buClr>
        <a:buFont typeface="Wingdings" pitchFamily="2" charset="2"/>
        <a:buChar char="§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126653" indent="-293910" algn="l" defTabSz="1632832" rtl="0" eaLnBrk="1" latinLnBrk="0" hangingPunct="1">
        <a:spcBef>
          <a:spcPts val="536"/>
        </a:spcBef>
        <a:buClr>
          <a:schemeClr val="accent2"/>
        </a:buClr>
        <a:buFont typeface="Wingdings" pitchFamily="2" charset="2"/>
        <a:buChar char="§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1534861" indent="-310237" algn="l" defTabSz="1632832" rtl="0" eaLnBrk="1" latinLnBrk="0" hangingPunct="1">
        <a:spcBef>
          <a:spcPts val="536"/>
        </a:spcBef>
        <a:buClr>
          <a:schemeClr val="accent2"/>
        </a:buClr>
        <a:buFont typeface="Wingdings" pitchFamily="2" charset="2"/>
        <a:buChar char="§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1959397" indent="-310237" algn="l" defTabSz="1632832" rtl="0" eaLnBrk="1" latinLnBrk="0" hangingPunct="1">
        <a:spcBef>
          <a:spcPts val="536"/>
        </a:spcBef>
        <a:buClr>
          <a:schemeClr val="accent2"/>
        </a:buClr>
        <a:buFont typeface="Wingdings" pitchFamily="2" charset="2"/>
        <a:buChar char="§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2416590" indent="-293910" algn="l" defTabSz="1632832" rtl="0" eaLnBrk="1" latinLnBrk="0" hangingPunct="1">
        <a:spcBef>
          <a:spcPts val="536"/>
        </a:spcBef>
        <a:buClr>
          <a:schemeClr val="accent2"/>
        </a:buClr>
        <a:buFont typeface="Wingdings" pitchFamily="2" charset="2"/>
        <a:buChar char="§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2824797" indent="-293910" algn="l" defTabSz="1632832" rtl="0" eaLnBrk="1" latinLnBrk="0" hangingPunct="1">
        <a:spcBef>
          <a:spcPts val="536"/>
        </a:spcBef>
        <a:buClr>
          <a:schemeClr val="accent2"/>
        </a:buClr>
        <a:buFont typeface="Wingdings" pitchFamily="2" charset="2"/>
        <a:buChar char="§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3200348" indent="-293910" algn="l" defTabSz="1632832" rtl="0" eaLnBrk="1" latinLnBrk="0" hangingPunct="1">
        <a:spcBef>
          <a:spcPts val="536"/>
        </a:spcBef>
        <a:buClr>
          <a:schemeClr val="accent2"/>
        </a:buClr>
        <a:buFont typeface="Wingdings" pitchFamily="2" charset="2"/>
        <a:buChar char="§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3283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415" algn="l" defTabSz="163283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832" algn="l" defTabSz="163283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246" algn="l" defTabSz="163283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661" algn="l" defTabSz="163283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2078" algn="l" defTabSz="163283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493" algn="l" defTabSz="163283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908" algn="l" defTabSz="163283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325" algn="l" defTabSz="163283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4763" y="7575950"/>
            <a:ext cx="7148514" cy="2711052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4760" y="7576939"/>
            <a:ext cx="18292760" cy="2710064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5920" y="548640"/>
            <a:ext cx="15041880" cy="822960"/>
          </a:xfrm>
          <a:prstGeom prst="rect">
            <a:avLst/>
          </a:prstGeom>
        </p:spPr>
        <p:txBody>
          <a:bodyPr vert="horz" lIns="163284" tIns="81642" rIns="163284" bIns="81642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1650943"/>
            <a:ext cx="15041880" cy="5369774"/>
          </a:xfrm>
          <a:prstGeom prst="rect">
            <a:avLst/>
          </a:prstGeom>
        </p:spPr>
        <p:txBody>
          <a:bodyPr vert="horz" lIns="163284" tIns="81642" rIns="163284" bIns="8164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402336" y="8805672"/>
            <a:ext cx="4352544" cy="301752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lvl1pPr algn="l">
              <a:defRPr sz="2100">
                <a:solidFill>
                  <a:srgbClr val="FFFFFF"/>
                </a:solidFill>
              </a:defRPr>
            </a:lvl1pPr>
          </a:lstStyle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35028" y="9427683"/>
            <a:ext cx="9448800" cy="411480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lvl1pPr algn="r">
              <a:defRPr sz="1800" cap="all" spc="357" baseline="0">
                <a:solidFill>
                  <a:srgbClr val="FFFFFF"/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802076" y="9256233"/>
            <a:ext cx="1005840" cy="75438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16328" tIns="16328" rIns="16328" bIns="16328" rtlCol="0" anchor="ctr">
            <a:normAutofit/>
          </a:bodyPr>
          <a:lstStyle>
            <a:lvl1pPr algn="ctr">
              <a:defRPr sz="2900">
                <a:solidFill>
                  <a:srgbClr val="FFFFFF"/>
                </a:solidFill>
              </a:defRPr>
            </a:lvl1pPr>
          </a:lstStyle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1632844" rtl="0" eaLnBrk="1" latinLnBrk="0" hangingPunct="1">
        <a:spcBef>
          <a:spcPct val="0"/>
        </a:spcBef>
        <a:buNone/>
        <a:defRPr sz="5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12317" indent="-612317" algn="l" defTabSz="1632844" rtl="0" eaLnBrk="1" latinLnBrk="0" hangingPunct="1">
        <a:spcBef>
          <a:spcPts val="1429"/>
        </a:spcBef>
        <a:buFont typeface="Arial" pitchFamily="34" charset="0"/>
        <a:buNone/>
        <a:defRPr sz="29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310240" indent="-310240" algn="l" defTabSz="1632844" rtl="0" eaLnBrk="1" latinLnBrk="0" hangingPunct="1">
        <a:spcBef>
          <a:spcPts val="536"/>
        </a:spcBef>
        <a:buClr>
          <a:schemeClr val="accent2"/>
        </a:buClr>
        <a:buFont typeface="Wingdings" pitchFamily="2" charset="2"/>
        <a:buChar char="§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718451" indent="-293912" algn="l" defTabSz="1632844" rtl="0" eaLnBrk="1" latinLnBrk="0" hangingPunct="1">
        <a:spcBef>
          <a:spcPts val="536"/>
        </a:spcBef>
        <a:buClr>
          <a:schemeClr val="accent2"/>
        </a:buClr>
        <a:buFont typeface="Wingdings" pitchFamily="2" charset="2"/>
        <a:buChar char="§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126662" indent="-293912" algn="l" defTabSz="1632844" rtl="0" eaLnBrk="1" latinLnBrk="0" hangingPunct="1">
        <a:spcBef>
          <a:spcPts val="536"/>
        </a:spcBef>
        <a:buClr>
          <a:schemeClr val="accent2"/>
        </a:buClr>
        <a:buFont typeface="Wingdings" pitchFamily="2" charset="2"/>
        <a:buChar char="§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1534873" indent="-310240" algn="l" defTabSz="1632844" rtl="0" eaLnBrk="1" latinLnBrk="0" hangingPunct="1">
        <a:spcBef>
          <a:spcPts val="536"/>
        </a:spcBef>
        <a:buClr>
          <a:schemeClr val="accent2"/>
        </a:buClr>
        <a:buFont typeface="Wingdings" pitchFamily="2" charset="2"/>
        <a:buChar char="§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1959413" indent="-310240" algn="l" defTabSz="1632844" rtl="0" eaLnBrk="1" latinLnBrk="0" hangingPunct="1">
        <a:spcBef>
          <a:spcPts val="536"/>
        </a:spcBef>
        <a:buClr>
          <a:schemeClr val="accent2"/>
        </a:buClr>
        <a:buFont typeface="Wingdings" pitchFamily="2" charset="2"/>
        <a:buChar char="§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2416609" indent="-293912" algn="l" defTabSz="1632844" rtl="0" eaLnBrk="1" latinLnBrk="0" hangingPunct="1">
        <a:spcBef>
          <a:spcPts val="536"/>
        </a:spcBef>
        <a:buClr>
          <a:schemeClr val="accent2"/>
        </a:buClr>
        <a:buFont typeface="Wingdings" pitchFamily="2" charset="2"/>
        <a:buChar char="§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2824820" indent="-293912" algn="l" defTabSz="1632844" rtl="0" eaLnBrk="1" latinLnBrk="0" hangingPunct="1">
        <a:spcBef>
          <a:spcPts val="536"/>
        </a:spcBef>
        <a:buClr>
          <a:schemeClr val="accent2"/>
        </a:buClr>
        <a:buFont typeface="Wingdings" pitchFamily="2" charset="2"/>
        <a:buChar char="§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3200374" indent="-293912" algn="l" defTabSz="1632844" rtl="0" eaLnBrk="1" latinLnBrk="0" hangingPunct="1">
        <a:spcBef>
          <a:spcPts val="536"/>
        </a:spcBef>
        <a:buClr>
          <a:schemeClr val="accent2"/>
        </a:buClr>
        <a:buFont typeface="Wingdings" pitchFamily="2" charset="2"/>
        <a:buChar char="§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422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844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266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688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2110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532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954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376" algn="l" defTabSz="163284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31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audio" Target="../media/audio2.wav"/><Relationship Id="rId7" Type="http://schemas.openxmlformats.org/officeDocument/2006/relationships/image" Target="../media/image33.png"/><Relationship Id="rId12" Type="http://schemas.openxmlformats.org/officeDocument/2006/relationships/slide" Target="slide2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audio" Target="../media/audio4.wav"/><Relationship Id="rId10" Type="http://schemas.openxmlformats.org/officeDocument/2006/relationships/image" Target="../media/image36.png"/><Relationship Id="rId4" Type="http://schemas.openxmlformats.org/officeDocument/2006/relationships/audio" Target="../media/audio3.wav"/><Relationship Id="rId9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8.png"/><Relationship Id="rId3" Type="http://schemas.openxmlformats.org/officeDocument/2006/relationships/audio" Target="../media/audio2.wav"/><Relationship Id="rId7" Type="http://schemas.openxmlformats.org/officeDocument/2006/relationships/image" Target="../media/image33.png"/><Relationship Id="rId12" Type="http://schemas.openxmlformats.org/officeDocument/2006/relationships/image" Target="../media/image370.png"/><Relationship Id="rId2" Type="http://schemas.openxmlformats.org/officeDocument/2006/relationships/audio" Target="../media/audio1.wav"/><Relationship Id="rId16" Type="http://schemas.openxmlformats.org/officeDocument/2006/relationships/slide" Target="slide2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audio" Target="../media/audio4.wav"/><Relationship Id="rId15" Type="http://schemas.openxmlformats.org/officeDocument/2006/relationships/image" Target="../media/image40.png"/><Relationship Id="rId10" Type="http://schemas.openxmlformats.org/officeDocument/2006/relationships/image" Target="../media/image36.png"/><Relationship Id="rId4" Type="http://schemas.openxmlformats.org/officeDocument/2006/relationships/audio" Target="../media/audio3.wav"/><Relationship Id="rId9" Type="http://schemas.openxmlformats.org/officeDocument/2006/relationships/image" Target="../media/image35.png"/><Relationship Id="rId1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audio" Target="../media/audio3.wav"/><Relationship Id="rId7" Type="http://schemas.openxmlformats.org/officeDocument/2006/relationships/image" Target="../media/image3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slide" Target="slide26.xml"/><Relationship Id="rId4" Type="http://schemas.openxmlformats.org/officeDocument/2006/relationships/audio" Target="../media/audio2.wav"/><Relationship Id="rId9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audio" Target="../media/audio2.wav"/><Relationship Id="rId7" Type="http://schemas.openxmlformats.org/officeDocument/2006/relationships/image" Target="../media/image33.png"/><Relationship Id="rId12" Type="http://schemas.openxmlformats.org/officeDocument/2006/relationships/slide" Target="slide2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audio" Target="../media/audio4.wav"/><Relationship Id="rId10" Type="http://schemas.openxmlformats.org/officeDocument/2006/relationships/image" Target="../media/image36.png"/><Relationship Id="rId4" Type="http://schemas.openxmlformats.org/officeDocument/2006/relationships/audio" Target="../media/audio3.wav"/><Relationship Id="rId9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18.xml"/><Relationship Id="rId5" Type="http://schemas.openxmlformats.org/officeDocument/2006/relationships/slide" Target="slide18.xml"/><Relationship Id="rId4" Type="http://schemas.openxmlformats.org/officeDocument/2006/relationships/image" Target="../media/image44.sv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SB_Background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ln w="57150" cmpd="thinThick">
            <a:solidFill>
              <a:srgbClr val="0D04C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WordArt 3"/>
          <p:cNvSpPr>
            <a:spLocks noChangeArrowheads="1" noChangeShapeType="1" noTextEdit="1"/>
          </p:cNvSpPr>
          <p:nvPr/>
        </p:nvSpPr>
        <p:spPr bwMode="auto">
          <a:xfrm>
            <a:off x="1676400" y="952500"/>
            <a:ext cx="16002000" cy="3390900"/>
          </a:xfrm>
          <a:prstGeom prst="rect">
            <a:avLst/>
          </a:prstGeom>
        </p:spPr>
        <p:txBody>
          <a:bodyPr wrap="none" lIns="163283" tIns="81642" rIns="163283" bIns="81642" fromWordArt="1">
            <a:prstTxWarp prst="textTriangle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400" kern="10">
                <a:ln w="9525">
                  <a:solidFill>
                    <a:srgbClr val="9900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NHIỆT LIỆT CHÀO MỪNG.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133600" y="4455320"/>
            <a:ext cx="16154400" cy="1488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283" tIns="81642" rIns="163283" bIns="81642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8600" b="1">
                <a:solidFill>
                  <a:schemeClr val="accent2"/>
                </a:solidFill>
                <a:latin typeface="Times New Roman" pitchFamily="18" charset="0"/>
              </a:rPr>
              <a:t>QUÝ THẦY CÔ VỀ DỰ GIỜ </a:t>
            </a:r>
            <a:endParaRPr lang="vi-VN" altLang="en-US" sz="8600" b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5975353" y="6172202"/>
            <a:ext cx="7207250" cy="166528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63283" tIns="81642" rIns="163283" bIns="81642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3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7A4</a:t>
            </a:r>
          </a:p>
          <a:p>
            <a:pPr algn="ctr">
              <a:spcBef>
                <a:spcPct val="50000"/>
              </a:spcBef>
            </a:pPr>
            <a:r>
              <a:rPr lang="en-US" altLang="en-US" sz="39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altLang="en-US" sz="39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9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39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9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endParaRPr lang="en-US" altLang="en-US" sz="39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3" name="Picture 7" descr="XMSTRER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647700" cy="406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 descr="XMSTRER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65439" y="-2795588"/>
            <a:ext cx="314325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 descr="FSTV1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283370"/>
            <a:ext cx="3990976" cy="2702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 descr="butterflies_flowers_md_wh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9" y="8012907"/>
            <a:ext cx="3457574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 descr="butterflies_flowers_md_wh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650" y="8065295"/>
            <a:ext cx="3457576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2" descr="butterflies_flowers_md_wh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8115300"/>
            <a:ext cx="3457576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3" descr="butterflies_flowers_md_wh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4900" y="8086725"/>
            <a:ext cx="3457576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4" descr="butterflies_flowers_md_wh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0429" y="8115300"/>
            <a:ext cx="3457574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856183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73039" y="495300"/>
            <a:ext cx="6795194" cy="8229600"/>
            <a:chOff x="0" y="0"/>
            <a:chExt cx="2619230" cy="31721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19230" cy="3172127"/>
            </a:xfrm>
            <a:custGeom>
              <a:avLst/>
              <a:gdLst/>
              <a:ahLst/>
              <a:cxnLst/>
              <a:rect l="l" t="t" r="r" b="b"/>
              <a:pathLst>
                <a:path w="2619230" h="3172127">
                  <a:moveTo>
                    <a:pt x="2494770" y="3172127"/>
                  </a:moveTo>
                  <a:lnTo>
                    <a:pt x="124460" y="3172127"/>
                  </a:lnTo>
                  <a:cubicBezTo>
                    <a:pt x="55880" y="3172127"/>
                    <a:pt x="0" y="3116247"/>
                    <a:pt x="0" y="30476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494770" y="0"/>
                  </a:lnTo>
                  <a:cubicBezTo>
                    <a:pt x="2563350" y="0"/>
                    <a:pt x="2619230" y="55880"/>
                    <a:pt x="2619230" y="124460"/>
                  </a:cubicBezTo>
                  <a:lnTo>
                    <a:pt x="2619230" y="3047667"/>
                  </a:lnTo>
                  <a:cubicBezTo>
                    <a:pt x="2619230" y="3116247"/>
                    <a:pt x="2563350" y="3172127"/>
                    <a:pt x="2494770" y="317212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7848600" y="572279"/>
            <a:ext cx="8876084" cy="8229600"/>
            <a:chOff x="0" y="0"/>
            <a:chExt cx="3421317" cy="317212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421317" cy="3172127"/>
            </a:xfrm>
            <a:custGeom>
              <a:avLst/>
              <a:gdLst/>
              <a:ahLst/>
              <a:cxnLst/>
              <a:rect l="l" t="t" r="r" b="b"/>
              <a:pathLst>
                <a:path w="3421317" h="3172127">
                  <a:moveTo>
                    <a:pt x="3296857" y="3172127"/>
                  </a:moveTo>
                  <a:lnTo>
                    <a:pt x="124460" y="3172127"/>
                  </a:lnTo>
                  <a:cubicBezTo>
                    <a:pt x="55880" y="3172127"/>
                    <a:pt x="0" y="3116247"/>
                    <a:pt x="0" y="30476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96857" y="0"/>
                  </a:lnTo>
                  <a:cubicBezTo>
                    <a:pt x="3365436" y="0"/>
                    <a:pt x="3421317" y="55880"/>
                    <a:pt x="3421317" y="124460"/>
                  </a:cubicBezTo>
                  <a:lnTo>
                    <a:pt x="3421317" y="3047667"/>
                  </a:lnTo>
                  <a:cubicBezTo>
                    <a:pt x="3421317" y="3116247"/>
                    <a:pt x="3365436" y="3172127"/>
                    <a:pt x="3296857" y="317212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Round Same Side Corner Rectangle 14"/>
          <p:cNvSpPr/>
          <p:nvPr/>
        </p:nvSpPr>
        <p:spPr>
          <a:xfrm flipV="1">
            <a:off x="1602119" y="1028700"/>
            <a:ext cx="3960482" cy="1066800"/>
          </a:xfrm>
          <a:prstGeom prst="round2SameRect">
            <a:avLst>
              <a:gd name="adj1" fmla="val 30000"/>
              <a:gd name="adj2" fmla="val 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39" tIns="45719" rIns="91439" bIns="45719"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602119" y="1208157"/>
            <a:ext cx="3960482" cy="69249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439" tIns="45719" rIns="91439" bIns="45719" rtlCol="0">
            <a:spAutoFit/>
          </a:bodyPr>
          <a:lstStyle/>
          <a:p>
            <a:pPr algn="ctr"/>
            <a:r>
              <a:rPr lang="en-US" sz="3900" b="1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3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900" b="1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295401" y="2123441"/>
            <a:ext cx="6177158" cy="2585321"/>
          </a:xfrm>
          <a:prstGeom prst="rect">
            <a:avLst/>
          </a:prstGeom>
        </p:spPr>
        <p:txBody>
          <a:bodyPr wrap="square" lIns="91439" tIns="45719" rIns="91439" bIns="45719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bù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”.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73055273"/>
                  </p:ext>
                </p:extLst>
              </p:nvPr>
            </p:nvGraphicFramePr>
            <p:xfrm>
              <a:off x="9067800" y="1333501"/>
              <a:ext cx="7086602" cy="2549652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65930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4273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69964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3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36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36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nl-NL" sz="36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  <m:func>
                                <m:funcPr>
                                  <m:ctrlPr>
                                    <a:rPr lang="en-US" sz="3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nl-NL" sz="3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;</m:t>
                                  </m:r>
                                </m:fName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36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sz="36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l-NL" sz="36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nl-NL" sz="36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acc>
                                </m:e>
                              </m:func>
                            </m:oMath>
                          </a14:m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là hai góc kề bù,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3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36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36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nl-NL" sz="36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3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36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36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nl-NL" sz="36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acc>
                            </m:oMath>
                          </a14:m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5001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sz="36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36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36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nl-NL" sz="36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nl-NL" sz="3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sz="36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36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36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nl-NL" sz="36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nl-NL" sz="3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=9</m:t>
                                </m:r>
                                <m:sSup>
                                  <m:sSupPr>
                                    <m:ctrlPr>
                                      <a:rPr lang="en-US" sz="36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sz="36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nl-NL" sz="36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𝑜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73055273"/>
                  </p:ext>
                </p:extLst>
              </p:nvPr>
            </p:nvGraphicFramePr>
            <p:xfrm>
              <a:off x="9067800" y="1333501"/>
              <a:ext cx="7086602" cy="2550033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659302"/>
                    <a:gridCol w="5427300"/>
                  </a:tblGrid>
                  <a:tr h="170002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30674" t="-358" b="-59140"/>
                          </a:stretch>
                        </a:blipFill>
                      </a:tcPr>
                    </a:tc>
                  </a:tr>
                  <a:tr h="85001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blipFill rotWithShape="1">
                          <a:blip r:embed="rId2"/>
                          <a:stretch>
                            <a:fillRect l="-30674" t="-201439" b="-1870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7" t="14243" r="10909" b="32121"/>
          <a:stretch/>
        </p:blipFill>
        <p:spPr>
          <a:xfrm>
            <a:off x="990600" y="4992814"/>
            <a:ext cx="6324600" cy="31206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8227825" y="5318147"/>
                <a:ext cx="8231378" cy="3220751"/>
              </a:xfrm>
              <a:prstGeom prst="rect">
                <a:avLst/>
              </a:prstGeom>
            </p:spPr>
            <p:txBody>
              <a:bodyPr wrap="square" lIns="91439" tIns="45719" rIns="91439" bIns="45719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36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Ta có: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nl-NL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6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.…</m:t>
                    </m:r>
                  </m:oMath>
                </a14:m>
                <a:r>
                  <a:rPr lang="nl-NL" sz="36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(hai </a:t>
                </a:r>
                <a:r>
                  <a:rPr lang="nl-NL" sz="360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góc ..............)</a:t>
                </a:r>
                <a:endParaRPr lang="en-US" sz="3600" dirty="0"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36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Mà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nl-NL" sz="3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6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.…. </m:t>
                    </m:r>
                  </m:oMath>
                </a14:m>
                <a:r>
                  <a:rPr lang="en-US" sz="360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(GT)</a:t>
                </a:r>
                <a:endParaRPr lang="en-US" sz="3600" dirty="0"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3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nl-NL" sz="3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nl-NL" sz="3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………</m:t>
                        </m:r>
                      </m:num>
                      <m:den>
                        <m:r>
                          <a:rPr lang="nl-NL" sz="3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nl-NL" sz="3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6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…</m:t>
                    </m:r>
                  </m:oMath>
                </a14:m>
                <a:r>
                  <a:rPr lang="nl-NL" sz="36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.</a:t>
                </a:r>
                <a:endParaRPr lang="en-US" sz="3600" dirty="0"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7825" y="5318147"/>
                <a:ext cx="8231378" cy="3220751"/>
              </a:xfrm>
              <a:prstGeom prst="rect">
                <a:avLst/>
              </a:prstGeom>
              <a:blipFill rotWithShape="1">
                <a:blip r:embed="rId4"/>
                <a:stretch>
                  <a:fillRect l="-2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9906000" y="4333136"/>
            <a:ext cx="4267200" cy="692495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ctr"/>
            <a:r>
              <a:rPr lang="en-US" sz="39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Chứng minh</a:t>
            </a:r>
            <a:endParaRPr lang="en-US" sz="39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390488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73039" y="495300"/>
            <a:ext cx="6795194" cy="8229600"/>
            <a:chOff x="0" y="0"/>
            <a:chExt cx="2619230" cy="31721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19230" cy="3172127"/>
            </a:xfrm>
            <a:custGeom>
              <a:avLst/>
              <a:gdLst/>
              <a:ahLst/>
              <a:cxnLst/>
              <a:rect l="l" t="t" r="r" b="b"/>
              <a:pathLst>
                <a:path w="2619230" h="3172127">
                  <a:moveTo>
                    <a:pt x="2494770" y="3172127"/>
                  </a:moveTo>
                  <a:lnTo>
                    <a:pt x="124460" y="3172127"/>
                  </a:lnTo>
                  <a:cubicBezTo>
                    <a:pt x="55880" y="3172127"/>
                    <a:pt x="0" y="3116247"/>
                    <a:pt x="0" y="30476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494770" y="0"/>
                  </a:lnTo>
                  <a:cubicBezTo>
                    <a:pt x="2563350" y="0"/>
                    <a:pt x="2619230" y="55880"/>
                    <a:pt x="2619230" y="124460"/>
                  </a:cubicBezTo>
                  <a:lnTo>
                    <a:pt x="2619230" y="3047667"/>
                  </a:lnTo>
                  <a:cubicBezTo>
                    <a:pt x="2619230" y="3116247"/>
                    <a:pt x="2563350" y="3172127"/>
                    <a:pt x="2494770" y="317212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7848600" y="572279"/>
            <a:ext cx="8876084" cy="8229600"/>
            <a:chOff x="0" y="0"/>
            <a:chExt cx="3421317" cy="317212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421317" cy="3172127"/>
            </a:xfrm>
            <a:custGeom>
              <a:avLst/>
              <a:gdLst/>
              <a:ahLst/>
              <a:cxnLst/>
              <a:rect l="l" t="t" r="r" b="b"/>
              <a:pathLst>
                <a:path w="3421317" h="3172127">
                  <a:moveTo>
                    <a:pt x="3296857" y="3172127"/>
                  </a:moveTo>
                  <a:lnTo>
                    <a:pt x="124460" y="3172127"/>
                  </a:lnTo>
                  <a:cubicBezTo>
                    <a:pt x="55880" y="3172127"/>
                    <a:pt x="0" y="3116247"/>
                    <a:pt x="0" y="30476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96857" y="0"/>
                  </a:lnTo>
                  <a:cubicBezTo>
                    <a:pt x="3365436" y="0"/>
                    <a:pt x="3421317" y="55880"/>
                    <a:pt x="3421317" y="124460"/>
                  </a:cubicBezTo>
                  <a:lnTo>
                    <a:pt x="3421317" y="3047667"/>
                  </a:lnTo>
                  <a:cubicBezTo>
                    <a:pt x="3421317" y="3116247"/>
                    <a:pt x="3365436" y="3172127"/>
                    <a:pt x="3296857" y="3172127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Round Same Side Corner Rectangle 14"/>
          <p:cNvSpPr/>
          <p:nvPr/>
        </p:nvSpPr>
        <p:spPr>
          <a:xfrm flipV="1">
            <a:off x="1602119" y="1028700"/>
            <a:ext cx="3960482" cy="1066800"/>
          </a:xfrm>
          <a:prstGeom prst="round2SameRect">
            <a:avLst>
              <a:gd name="adj1" fmla="val 30000"/>
              <a:gd name="adj2" fmla="val 0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953773" y="1208157"/>
            <a:ext cx="3304030" cy="69249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39" tIns="45719" rIns="91439" bIns="45719" rtlCol="0">
            <a:spAutoFit/>
          </a:bodyPr>
          <a:lstStyle/>
          <a:p>
            <a:pPr algn="ctr"/>
            <a:r>
              <a:rPr lang="en-US" sz="3900" b="1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3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900" b="1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295401" y="2123441"/>
            <a:ext cx="6177158" cy="2585321"/>
          </a:xfrm>
          <a:prstGeom prst="rect">
            <a:avLst/>
          </a:prstGeom>
        </p:spPr>
        <p:txBody>
          <a:bodyPr wrap="square" lIns="91439" tIns="45719" rIns="91439" bIns="45719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bù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”.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80669263"/>
                  </p:ext>
                </p:extLst>
              </p:nvPr>
            </p:nvGraphicFramePr>
            <p:xfrm>
              <a:off x="9067800" y="1333501"/>
              <a:ext cx="7086602" cy="2549652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65930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4273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69964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3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36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36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nl-NL" sz="36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  <m:func>
                                <m:funcPr>
                                  <m:ctrlPr>
                                    <a:rPr lang="en-US" sz="3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nl-NL" sz="3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;</m:t>
                                  </m:r>
                                </m:fName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36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sz="36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l-NL" sz="36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nl-NL" sz="36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acc>
                                </m:e>
                              </m:func>
                            </m:oMath>
                          </a14:m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là hai góc kề bù,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3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36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36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nl-NL" sz="36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3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36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36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nl-NL" sz="36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acc>
                            </m:oMath>
                          </a14:m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5001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sz="36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36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36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nl-NL" sz="36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nl-NL" sz="3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sz="36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36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36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nl-NL" sz="36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nl-NL" sz="3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=9</m:t>
                                </m:r>
                                <m:sSup>
                                  <m:sSupPr>
                                    <m:ctrlPr>
                                      <a:rPr lang="en-US" sz="36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sz="36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nl-NL" sz="36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𝑜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81049048"/>
                  </p:ext>
                </p:extLst>
              </p:nvPr>
            </p:nvGraphicFramePr>
            <p:xfrm>
              <a:off x="9067800" y="1333500"/>
              <a:ext cx="7086600" cy="244119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659301"/>
                    <a:gridCol w="5427299"/>
                  </a:tblGrid>
                  <a:tr h="159118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30674" t="-383" b="-66667"/>
                          </a:stretch>
                        </a:blipFill>
                      </a:tcPr>
                    </a:tc>
                  </a:tr>
                  <a:tr h="85001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blipFill rotWithShape="1">
                          <a:blip r:embed="rId2"/>
                          <a:stretch>
                            <a:fillRect l="-30674" t="-188489" b="-2518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7" t="14243" r="10909" b="32121"/>
          <a:stretch/>
        </p:blipFill>
        <p:spPr>
          <a:xfrm>
            <a:off x="990600" y="4992814"/>
            <a:ext cx="6324600" cy="31206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8227825" y="5318147"/>
                <a:ext cx="8231378" cy="3421960"/>
              </a:xfrm>
              <a:prstGeom prst="rect">
                <a:avLst/>
              </a:prstGeom>
            </p:spPr>
            <p:txBody>
              <a:bodyPr wrap="square" lIns="91439" tIns="45719" rIns="91439" bIns="45719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36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Ta có: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nl-NL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36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18</m:t>
                    </m:r>
                    <m:sSup>
                      <m:sSup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3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3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nl-NL" sz="36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(hai góc </a:t>
                </a:r>
                <a:r>
                  <a:rPr lang="nl-NL" sz="3600" dirty="0">
                    <a:solidFill>
                      <a:srgbClr val="FF0000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kề bù</a:t>
                </a:r>
                <a:r>
                  <a:rPr lang="nl-NL" sz="36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)</a:t>
                </a:r>
                <a:endParaRPr lang="en-US" sz="3600" dirty="0"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3600" dirty="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Mà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nl-NL" sz="3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3600"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(GT)</a:t>
                </a:r>
                <a:endParaRPr lang="en-US" sz="3600" dirty="0"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3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nl-NL" sz="3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nl-NL" sz="3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18</m:t>
                        </m:r>
                        <m:sSup>
                          <m:sSupPr>
                            <m:ctrlP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36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nl-NL" sz="36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o</m:t>
                            </m:r>
                          </m:sup>
                        </m:sSup>
                      </m:num>
                      <m:den>
                        <m:r>
                          <a:rPr lang="nl-NL" sz="3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nl-NL" sz="3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36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9</m:t>
                    </m:r>
                    <m:sSup>
                      <m:sSup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3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3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nl-NL" sz="3600" dirty="0">
                    <a:solidFill>
                      <a:srgbClr val="FF0000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.</a:t>
                </a:r>
                <a:endParaRPr lang="en-US" sz="3600" dirty="0">
                  <a:solidFill>
                    <a:srgbClr val="FF0000"/>
                  </a:solidFill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7825" y="5318147"/>
                <a:ext cx="8231378" cy="3421960"/>
              </a:xfrm>
              <a:prstGeom prst="rect">
                <a:avLst/>
              </a:prstGeom>
              <a:blipFill rotWithShape="1">
                <a:blip r:embed="rId4"/>
                <a:stretch>
                  <a:fillRect l="-2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9906000" y="4333136"/>
            <a:ext cx="4038600" cy="692495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ctr"/>
            <a:r>
              <a:rPr lang="en-US" sz="3900" b="1" u="sng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Chứng minh</a:t>
            </a:r>
            <a:endParaRPr lang="en-US" sz="39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570423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90600" y="1028700"/>
            <a:ext cx="16268700" cy="8305800"/>
            <a:chOff x="0" y="0"/>
            <a:chExt cx="3948579" cy="22472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48579" cy="2247258"/>
            </a:xfrm>
            <a:custGeom>
              <a:avLst/>
              <a:gdLst/>
              <a:ahLst/>
              <a:cxnLst/>
              <a:rect l="l" t="t" r="r" b="b"/>
              <a:pathLst>
                <a:path w="3948579" h="2247258">
                  <a:moveTo>
                    <a:pt x="3824119" y="2247258"/>
                  </a:moveTo>
                  <a:lnTo>
                    <a:pt x="124460" y="2247258"/>
                  </a:lnTo>
                  <a:cubicBezTo>
                    <a:pt x="55880" y="2247258"/>
                    <a:pt x="0" y="2191378"/>
                    <a:pt x="0" y="212279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24119" y="0"/>
                  </a:lnTo>
                  <a:cubicBezTo>
                    <a:pt x="3892699" y="0"/>
                    <a:pt x="3948579" y="55880"/>
                    <a:pt x="3948579" y="124460"/>
                  </a:cubicBezTo>
                  <a:lnTo>
                    <a:pt x="3948579" y="2122798"/>
                  </a:lnTo>
                  <a:cubicBezTo>
                    <a:pt x="3948579" y="2191378"/>
                    <a:pt x="3892699" y="2247258"/>
                    <a:pt x="3824119" y="224725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71500"/>
            <a:ext cx="3733800" cy="1752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04900" y="1028700"/>
            <a:ext cx="2895600" cy="692495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ctr"/>
            <a:r>
              <a:rPr lang="en-US" sz="3900" b="1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3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b="1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endParaRPr lang="en-US" sz="3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58" y="2514957"/>
            <a:ext cx="3314344" cy="3314343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4539338" y="2019301"/>
            <a:ext cx="11658600" cy="2399945"/>
          </a:xfrm>
          <a:prstGeom prst="wedgeRoundRectCallout">
            <a:avLst>
              <a:gd name="adj1" fmla="val -53815"/>
              <a:gd name="adj2" fmla="val 38116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just">
              <a:lnSpc>
                <a:spcPct val="150000"/>
              </a:lnSpc>
            </a:pP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chắc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chắn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nhỉ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0" y="5148581"/>
            <a:ext cx="3581400" cy="3581399"/>
          </a:xfrm>
          <a:prstGeom prst="rect">
            <a:avLst/>
          </a:prstGeom>
        </p:spPr>
      </p:pic>
      <p:sp>
        <p:nvSpPr>
          <p:cNvPr id="25" name="Rounded Rectangular Callout 24"/>
          <p:cNvSpPr/>
          <p:nvPr/>
        </p:nvSpPr>
        <p:spPr>
          <a:xfrm>
            <a:off x="1864360" y="5829299"/>
            <a:ext cx="11059160" cy="2399945"/>
          </a:xfrm>
          <a:prstGeom prst="wedgeRoundRectCallout">
            <a:avLst>
              <a:gd name="adj1" fmla="val 54434"/>
              <a:gd name="adj2" fmla="val 27957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just">
              <a:lnSpc>
                <a:spcPct val="150000"/>
              </a:lnSpc>
            </a:pP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khẳng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nhỉ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199" y="4724042"/>
            <a:ext cx="1371606" cy="137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39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305800"/>
            <a:chOff x="0" y="0"/>
            <a:chExt cx="5490351" cy="20749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074992"/>
            </a:xfrm>
            <a:custGeom>
              <a:avLst/>
              <a:gdLst/>
              <a:ahLst/>
              <a:cxnLst/>
              <a:rect l="l" t="t" r="r" b="b"/>
              <a:pathLst>
                <a:path w="5490351" h="2074992">
                  <a:moveTo>
                    <a:pt x="5365891" y="2074992"/>
                  </a:moveTo>
                  <a:lnTo>
                    <a:pt x="124460" y="2074992"/>
                  </a:lnTo>
                  <a:cubicBezTo>
                    <a:pt x="55880" y="2074992"/>
                    <a:pt x="0" y="2019111"/>
                    <a:pt x="0" y="19505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1950532"/>
                  </a:lnTo>
                  <a:cubicBezTo>
                    <a:pt x="5490351" y="2019112"/>
                    <a:pt x="5434471" y="2074992"/>
                    <a:pt x="5365891" y="2074992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905000" y="1257300"/>
                <a:ext cx="14935200" cy="2972607"/>
              </a:xfrm>
              <a:prstGeom prst="rect">
                <a:avLst/>
              </a:prstGeom>
            </p:spPr>
            <p:txBody>
              <a:bodyPr wrap="square" lIns="91439" tIns="45719" rIns="91439" bIns="45719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39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góc bằng nhau chưa chắc đã đối đỉnh.</a:t>
                </a:r>
                <a:endParaRPr lang="en-US" sz="39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3900" b="1" dirty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Ví dụ: </a:t>
                </a:r>
                <a:r>
                  <a:rPr lang="nl-NL" sz="39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góc vuông mà kề bù bằng nhau và đều bằng </a:t>
                </a:r>
                <a14:m>
                  <m:oMath xmlns:m="http://schemas.openxmlformats.org/officeDocument/2006/math">
                    <m:r>
                      <a:rPr lang="nl-NL" sz="39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9</m:t>
                    </m:r>
                    <m:sSup>
                      <m:sSupPr>
                        <m:ctrlPr>
                          <a:rPr lang="en-US" sz="39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39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39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nl-NL" sz="39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sz="39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nhưng không </a:t>
                </a:r>
                <a:r>
                  <a:rPr lang="nl-NL" sz="39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đối đỉnh.</a:t>
                </a:r>
                <a:endParaRPr lang="en-US" sz="39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1257300"/>
                <a:ext cx="14935200" cy="3041858"/>
              </a:xfrm>
              <a:prstGeom prst="rect">
                <a:avLst/>
              </a:prstGeom>
              <a:blipFill rotWithShape="1">
                <a:blip r:embed="rId2"/>
                <a:stretch>
                  <a:fillRect l="-1469" b="-4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7" t="14243" r="10909" b="32121"/>
          <a:stretch/>
        </p:blipFill>
        <p:spPr>
          <a:xfrm>
            <a:off x="3350573" y="4984103"/>
            <a:ext cx="4631378" cy="350771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5372100"/>
            <a:ext cx="60198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840431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2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ar: 5 Points 9">
            <a:extLst>
              <a:ext uri="{FF2B5EF4-FFF2-40B4-BE49-F238E27FC236}">
                <a16:creationId xmlns:a16="http://schemas.microsoft.com/office/drawing/2014/main" id="{75FE17B7-0B29-42F7-9F5D-E9FC82F61E90}"/>
              </a:ext>
            </a:extLst>
          </p:cNvPr>
          <p:cNvSpPr/>
          <p:nvPr/>
        </p:nvSpPr>
        <p:spPr>
          <a:xfrm>
            <a:off x="5976259" y="1975759"/>
            <a:ext cx="6335486" cy="6335486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>
              <a:defRPr/>
            </a:pPr>
            <a:endParaRPr lang="en-US" sz="270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E8F67B-0360-4E64-A353-BF62688823B3}"/>
              </a:ext>
            </a:extLst>
          </p:cNvPr>
          <p:cNvSpPr/>
          <p:nvPr/>
        </p:nvSpPr>
        <p:spPr>
          <a:xfrm>
            <a:off x="6459134" y="1291003"/>
            <a:ext cx="5369739" cy="1369606"/>
          </a:xfrm>
          <a:prstGeom prst="rect">
            <a:avLst/>
          </a:prstGeom>
          <a:noFill/>
        </p:spPr>
        <p:txBody>
          <a:bodyPr wrap="none" lIns="137160" tIns="68580" rIns="137160" bIns="68580">
            <a:spAutoFit/>
          </a:bodyPr>
          <a:lstStyle/>
          <a:p>
            <a:pPr algn="ctr">
              <a:defRPr/>
            </a:pPr>
            <a:r>
              <a:rPr lang="en-US" sz="80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TRÒ CHƠI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EA600BF-C2ED-4957-AC00-A80D89F47D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0269" y="4974873"/>
            <a:ext cx="742950" cy="6572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5D9B580-C5E8-45B2-A1EF-E7199F53C9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8439" y="3457572"/>
            <a:ext cx="742950" cy="6572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7EDFB4C-4700-4A7B-9607-731565FBCF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553" y="2871783"/>
            <a:ext cx="742950" cy="6572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7D0E068-19C2-43F5-B460-BC1DB8496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531" y="4114797"/>
            <a:ext cx="742950" cy="6572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AF924DE-F71B-40AE-A7C8-052F663021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593" y="5095191"/>
            <a:ext cx="742950" cy="6572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37D38D4-0C76-471D-AA2B-3A58640124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49" y="4766580"/>
            <a:ext cx="742950" cy="6572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2AC131E-4AC7-4656-8620-E8BD9A61AF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02" b="96075" l="5859" r="66895">
                        <a14:foregroundMark x1="39355" y1="58073" x2="41797" y2="94737"/>
                        <a14:foregroundMark x1="37207" y1="93845" x2="46680" y2="93845"/>
                        <a14:foregroundMark x1="39063" y1="94737" x2="47266" y2="95004"/>
                        <a14:foregroundMark x1="38184" y1="93310" x2="50586" y2="885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781" r="29256"/>
          <a:stretch/>
        </p:blipFill>
        <p:spPr>
          <a:xfrm>
            <a:off x="-507306" y="5009814"/>
            <a:ext cx="4423116" cy="549065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95CAE58-9B77-499B-8225-17C5C1AD251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6589" b="100000" l="30273" r="100000">
                        <a14:foregroundMark x1="60449" y1="75521" x2="64160" y2="75521"/>
                        <a14:foregroundMark x1="37109" y1="71094" x2="38574" y2="70052"/>
                        <a14:foregroundMark x1="37109" y1="71354" x2="37109" y2="72135"/>
                        <a14:foregroundMark x1="36230" y1="95182" x2="34766" y2="99870"/>
                        <a14:foregroundMark x1="64941" y1="95833" x2="66211" y2="99870"/>
                        <a14:foregroundMark x1="73828" y1="95833" x2="76465" y2="97396"/>
                        <a14:foregroundMark x1="80176" y1="92969" x2="84473" y2="95703"/>
                        <a14:foregroundMark x1="93945" y1="93099" x2="99219" y2="98047"/>
                        <a14:foregroundMark x1="40820" y1="67057" x2="43848" y2="68620"/>
                        <a14:foregroundMark x1="46094" y1="65495" x2="46484" y2="67057"/>
                        <a14:backgroundMark x1="34766" y1="78776" x2="34961" y2="77865"/>
                        <a14:backgroundMark x1="45508" y1="80859" x2="46484" y2="80599"/>
                        <a14:backgroundMark x1="44434" y1="65234" x2="45117" y2="66406"/>
                        <a14:backgroundMark x1="36035" y1="73828" x2="35742" y2="74609"/>
                        <a14:backgroundMark x1="46094" y1="67969" x2="45508" y2="66667"/>
                        <a14:backgroundMark x1="42773" y1="65234" x2="44043" y2="65495"/>
                        <a14:backgroundMark x1="56152" y1="60026" x2="54297" y2="59505"/>
                        <a14:backgroundMark x1="56348" y1="74349" x2="56836" y2="748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905" t="36722" b="5175"/>
          <a:stretch/>
        </p:blipFill>
        <p:spPr>
          <a:xfrm>
            <a:off x="10326443" y="5452078"/>
            <a:ext cx="8109894" cy="483492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1E429FBD-C62A-4B78-B188-3CE5FC4520CC}"/>
              </a:ext>
            </a:extLst>
          </p:cNvPr>
          <p:cNvSpPr/>
          <p:nvPr/>
        </p:nvSpPr>
        <p:spPr>
          <a:xfrm>
            <a:off x="3287236" y="3141913"/>
            <a:ext cx="11713527" cy="1369606"/>
          </a:xfrm>
          <a:prstGeom prst="rect">
            <a:avLst/>
          </a:prstGeom>
          <a:noFill/>
        </p:spPr>
        <p:txBody>
          <a:bodyPr wrap="none" lIns="137160" tIns="68580" rIns="137160" bIns="68580">
            <a:spAutoFit/>
          </a:bodyPr>
          <a:lstStyle/>
          <a:p>
            <a:pPr algn="ctr">
              <a:defRPr/>
            </a:pPr>
            <a:r>
              <a:rPr lang="en-US" sz="8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 TẬP LÀM THỦ MÔN</a:t>
            </a:r>
          </a:p>
        </p:txBody>
      </p:sp>
    </p:spTree>
    <p:extLst>
      <p:ext uri="{BB962C8B-B14F-4D97-AF65-F5344CB8AC3E}">
        <p14:creationId xmlns:p14="http://schemas.microsoft.com/office/powerpoint/2010/main" val="86764708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803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iu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516" y="1573967"/>
            <a:ext cx="1892972" cy="2514818"/>
          </a:xfrm>
          <a:prstGeom prst="rect">
            <a:avLst/>
          </a:prstGeom>
        </p:spPr>
      </p:pic>
      <p:pic>
        <p:nvPicPr>
          <p:cNvPr id="5" name="tha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0718" y="1144161"/>
            <a:ext cx="1892972" cy="2944623"/>
          </a:xfrm>
          <a:prstGeom prst="rect">
            <a:avLst/>
          </a:prstGeom>
        </p:spPr>
      </p:pic>
      <p:pic>
        <p:nvPicPr>
          <p:cNvPr id="6" name="thua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239" y="1805480"/>
            <a:ext cx="1170534" cy="2121593"/>
          </a:xfrm>
          <a:prstGeom prst="rect">
            <a:avLst/>
          </a:prstGeom>
        </p:spPr>
      </p:pic>
      <p:pic>
        <p:nvPicPr>
          <p:cNvPr id="7" name="bo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479" y="5170241"/>
            <a:ext cx="887046" cy="887045"/>
          </a:xfrm>
          <a:prstGeom prst="rect">
            <a:avLst/>
          </a:prstGeom>
        </p:spPr>
      </p:pic>
      <p:sp>
        <p:nvSpPr>
          <p:cNvPr id="8" name="cauhoi"/>
          <p:cNvSpPr/>
          <p:nvPr/>
        </p:nvSpPr>
        <p:spPr>
          <a:xfrm>
            <a:off x="160020" y="5580994"/>
            <a:ext cx="17967960" cy="155774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r>
              <a:rPr lang="vi-VN" sz="3600" b="1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en-US" sz="3600" b="1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 </a:t>
            </a:r>
            <a:r>
              <a:rPr lang="vi-VN" sz="3600" b="1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600">
                <a:solidFill>
                  <a:schemeClr val="tx1"/>
                </a:solidFill>
                <a:latin typeface="Arial" charset="0"/>
              </a:rPr>
              <a:t>Một khẳng định được suy ra từ những </a:t>
            </a:r>
            <a:r>
              <a:rPr lang="en-US" altLang="vi-VN" sz="3600">
                <a:solidFill>
                  <a:schemeClr val="tx1"/>
                </a:solidFill>
                <a:latin typeface="Tahoma" pitchFamily="34" charset="0"/>
              </a:rPr>
              <a:t>khẳng định được coi là </a:t>
            </a:r>
            <a:r>
              <a:rPr lang="en-US" altLang="vi-VN" sz="3600">
                <a:solidFill>
                  <a:schemeClr val="tx1"/>
                </a:solidFill>
                <a:latin typeface="Arial" charset="0"/>
              </a:rPr>
              <a:t>đúng thì gọi là gì?</a:t>
            </a:r>
          </a:p>
        </p:txBody>
      </p:sp>
      <p:sp>
        <p:nvSpPr>
          <p:cNvPr id="9" name="1"/>
          <p:cNvSpPr/>
          <p:nvPr/>
        </p:nvSpPr>
        <p:spPr>
          <a:xfrm>
            <a:off x="160020" y="7265886"/>
            <a:ext cx="8540460" cy="13360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>
              <a:defRPr/>
            </a:pPr>
            <a:r>
              <a:rPr lang="vi-VN" sz="3200" b="1" noProof="1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A. </a:t>
            </a:r>
            <a:r>
              <a:rPr lang="en-US" sz="3200" b="1" noProof="1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Định nghĩa</a:t>
            </a:r>
            <a:endParaRPr lang="vi-VN" sz="3200" b="1" noProof="1">
              <a:solidFill>
                <a:prstClr val="white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3"/>
          <p:cNvSpPr/>
          <p:nvPr/>
        </p:nvSpPr>
        <p:spPr>
          <a:xfrm>
            <a:off x="160018" y="8826897"/>
            <a:ext cx="8540460" cy="13360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>
              <a:defRPr/>
            </a:pPr>
            <a:r>
              <a:rPr lang="vi-VN" sz="3200" b="1" noProof="1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C. </a:t>
            </a:r>
            <a:r>
              <a:rPr lang="en-US" sz="3200" b="1" noProof="1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Tiên đề</a:t>
            </a:r>
            <a:endParaRPr lang="vi-VN" sz="3200" b="1" noProof="1">
              <a:solidFill>
                <a:prstClr val="white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2"/>
          <p:cNvSpPr/>
          <p:nvPr/>
        </p:nvSpPr>
        <p:spPr>
          <a:xfrm>
            <a:off x="9587522" y="7265886"/>
            <a:ext cx="8540460" cy="13360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>
              <a:defRPr/>
            </a:pPr>
            <a:r>
              <a:rPr lang="vi-VN" sz="3200" b="1" noProof="1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B. </a:t>
            </a:r>
            <a:r>
              <a:rPr lang="en-US" sz="3200" b="1" noProof="1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Định lí</a:t>
            </a:r>
            <a:endParaRPr lang="vi-VN" sz="3200" b="1" noProof="1">
              <a:solidFill>
                <a:prstClr val="white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4"/>
          <p:cNvSpPr/>
          <p:nvPr/>
        </p:nvSpPr>
        <p:spPr>
          <a:xfrm>
            <a:off x="9587520" y="8792661"/>
            <a:ext cx="8540460" cy="13360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>
              <a:defRPr/>
            </a:pPr>
            <a:r>
              <a:rPr lang="vi-VN" sz="3200" b="1" noProof="1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D</a:t>
            </a:r>
            <a:r>
              <a:rPr lang="en-US" sz="3200" b="1" noProof="1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. Cả 3 đáp án trên đều đúng</a:t>
            </a:r>
            <a:endParaRPr lang="vi-VN" sz="3200" b="1" noProof="1">
              <a:solidFill>
                <a:prstClr val="white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8418" y="19793"/>
            <a:ext cx="4334632" cy="2121593"/>
          </a:xfrm>
          <a:prstGeom prst="rect">
            <a:avLst/>
          </a:prstGeom>
        </p:spPr>
      </p:pic>
      <p:sp>
        <p:nvSpPr>
          <p:cNvPr id="14" name="Rectangle 13">
            <a:hlinkClick r:id="rId12" action="ppaction://hlinksldjump"/>
          </p:cNvPr>
          <p:cNvSpPr/>
          <p:nvPr/>
        </p:nvSpPr>
        <p:spPr>
          <a:xfrm>
            <a:off x="298268" y="4457700"/>
            <a:ext cx="1149532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Phần </a:t>
            </a:r>
            <a:r>
              <a:rPr lang="en-US">
                <a:hlinkClick r:id="rId12" action="ppaction://hlinksldjump"/>
              </a:rPr>
              <a:t>thưởng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60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0833 -0.23241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-116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16432 -1.48148E-6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6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6549 -0.30856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8" y="-154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3932 -0.02338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-118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5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a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"/>
                            </p:stCondLst>
                            <p:childTnLst>
                              <p:par>
                                <p:cTn id="7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4102 -0.24514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7" y="-122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16315 0.00208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4" y="93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5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50"/>
                            </p:stCondLst>
                            <p:childTnLst>
                              <p:par>
                                <p:cTn id="8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50"/>
                            </p:stCondLst>
                            <p:childTnLst>
                              <p:par>
                                <p:cTn id="10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8073 -0.43449 " pathEditMode="relative" rAng="0" ptsTypes="AA">
                                      <p:cBhvr>
                                        <p:cTn id="10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6" y="-217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18073 -0.43449 L 0.18073 -0.22824 " pathEditMode="relative" rAng="0" ptsTypes="AA">
                                      <p:cBhvr>
                                        <p:cTn id="10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301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16432 -0.00231 " pathEditMode="relative" rAng="0" ptsTypes="AA">
                                      <p:cBhvr>
                                        <p:cTn id="1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6" y="-116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1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26" presetClass="emph" presetSubtype="0" repeatCount="3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1" grpId="1" animBg="1"/>
      <p:bldP spid="11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2550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iu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516" y="1573967"/>
            <a:ext cx="1892972" cy="2514818"/>
          </a:xfrm>
          <a:prstGeom prst="rect">
            <a:avLst/>
          </a:prstGeom>
        </p:spPr>
      </p:pic>
      <p:pic>
        <p:nvPicPr>
          <p:cNvPr id="5" name="tha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488" y="1244172"/>
            <a:ext cx="1892972" cy="2944623"/>
          </a:xfrm>
          <a:prstGeom prst="rect">
            <a:avLst/>
          </a:prstGeom>
        </p:spPr>
      </p:pic>
      <p:pic>
        <p:nvPicPr>
          <p:cNvPr id="6" name="thua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221" y="1892471"/>
            <a:ext cx="1170534" cy="2121593"/>
          </a:xfrm>
          <a:prstGeom prst="rect">
            <a:avLst/>
          </a:prstGeom>
        </p:spPr>
      </p:pic>
      <p:pic>
        <p:nvPicPr>
          <p:cNvPr id="7" name="bo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479" y="5170241"/>
            <a:ext cx="887046" cy="887045"/>
          </a:xfrm>
          <a:prstGeom prst="rect">
            <a:avLst/>
          </a:prstGeom>
        </p:spPr>
      </p:pic>
      <p:sp>
        <p:nvSpPr>
          <p:cNvPr id="8" name="cauhoi"/>
          <p:cNvSpPr/>
          <p:nvPr/>
        </p:nvSpPr>
        <p:spPr>
          <a:xfrm>
            <a:off x="160020" y="5580994"/>
            <a:ext cx="17967960" cy="155774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just">
              <a:lnSpc>
                <a:spcPct val="150000"/>
              </a:lnSpc>
            </a:pPr>
            <a:r>
              <a:rPr lang="vi-VN" sz="2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vi-VN"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định lí: </a:t>
            </a:r>
            <a:r>
              <a:rPr lang="en-US" sz="29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vi-VN" sz="29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một đường thẳng vuông góc với một trong hai đường thẳng song song thì nó vuông góc với đường thẳng kia</a:t>
            </a:r>
            <a:r>
              <a:rPr lang="en-US" sz="29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có GT, KL là:</a:t>
            </a:r>
            <a:endParaRPr lang="en-US" sz="29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1"/>
          <p:cNvSpPr/>
          <p:nvPr/>
        </p:nvSpPr>
        <p:spPr>
          <a:xfrm>
            <a:off x="160020" y="7265886"/>
            <a:ext cx="8540460" cy="133601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fontAlgn="t"/>
            <a:r>
              <a:rPr lang="vi-VN" sz="3200" noProof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nl-NL" sz="3200"/>
              <a:t> </a:t>
            </a:r>
            <a:endParaRPr lang="vi-VN" sz="3200" noProof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3"/>
          <p:cNvSpPr/>
          <p:nvPr/>
        </p:nvSpPr>
        <p:spPr>
          <a:xfrm>
            <a:off x="160018" y="8826897"/>
            <a:ext cx="8540460" cy="133601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just">
              <a:defRPr/>
            </a:pPr>
            <a:r>
              <a:rPr lang="vi-VN" sz="3200" noProof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</a:p>
        </p:txBody>
      </p:sp>
      <p:sp>
        <p:nvSpPr>
          <p:cNvPr id="11" name="2"/>
          <p:cNvSpPr/>
          <p:nvPr/>
        </p:nvSpPr>
        <p:spPr>
          <a:xfrm>
            <a:off x="9587522" y="7265886"/>
            <a:ext cx="8540460" cy="133601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just">
              <a:defRPr/>
            </a:pPr>
            <a:r>
              <a:rPr lang="vi-VN" sz="3200" noProof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</a:p>
        </p:txBody>
      </p:sp>
      <p:sp>
        <p:nvSpPr>
          <p:cNvPr id="12" name="4"/>
          <p:cNvSpPr/>
          <p:nvPr/>
        </p:nvSpPr>
        <p:spPr>
          <a:xfrm>
            <a:off x="9587520" y="8792661"/>
            <a:ext cx="8540460" cy="133601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just">
              <a:defRPr/>
            </a:pPr>
            <a:r>
              <a:rPr lang="en-US" sz="3200" noProof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endParaRPr lang="vi-VN" sz="3200" noProof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8192" y="183377"/>
            <a:ext cx="4334632" cy="21215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40421874"/>
                  </p:ext>
                </p:extLst>
              </p:nvPr>
            </p:nvGraphicFramePr>
            <p:xfrm>
              <a:off x="10820401" y="8826896"/>
              <a:ext cx="5763442" cy="130302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71977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04367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51510">
                    <a:tc>
                      <a:txBody>
                        <a:bodyPr/>
                        <a:lstStyle>
                          <a:lvl1pPr marL="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1pPr>
                          <a:lvl2pPr marL="685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2pPr>
                          <a:lvl3pPr marL="1371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3pPr>
                          <a:lvl4pPr marL="2057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4pPr>
                          <a:lvl5pPr marL="27432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5pPr>
                          <a:lvl6pPr marL="34290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6pPr>
                          <a:lvl7pPr marL="4114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7pPr>
                          <a:lvl8pPr marL="4800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8pPr>
                          <a:lvl9pPr marL="5486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9pPr>
                        </a:lstStyle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290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290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1pPr>
                          <a:lvl2pPr marL="685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2pPr>
                          <a:lvl3pPr marL="1371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3pPr>
                          <a:lvl4pPr marL="2057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4pPr>
                          <a:lvl5pPr marL="27432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5pPr>
                          <a:lvl6pPr marL="34290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6pPr>
                          <a:lvl7pPr marL="4114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7pPr>
                          <a:lvl8pPr marL="4800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8pPr>
                          <a:lvl9pPr marL="5486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9pPr>
                        </a:lstStyle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290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a // b, </a:t>
                          </a:r>
                          <a14:m>
                            <m:oMath xmlns:m="http://schemas.openxmlformats.org/officeDocument/2006/math">
                              <m:r>
                                <a:rPr lang="nl-NL" sz="29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nl-NL" sz="29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⊥</m:t>
                              </m:r>
                              <m:r>
                                <a:rPr lang="nl-NL" sz="29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oMath>
                          </a14:m>
                          <a:endParaRPr lang="en-US" sz="290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51510">
                    <a:tc>
                      <a:txBody>
                        <a:bodyPr/>
                        <a:lstStyle>
                          <a:lvl1pPr marL="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1pPr>
                          <a:lvl2pPr marL="685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2pPr>
                          <a:lvl3pPr marL="1371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3pPr>
                          <a:lvl4pPr marL="2057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4pPr>
                          <a:lvl5pPr marL="27432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5pPr>
                          <a:lvl6pPr marL="34290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6pPr>
                          <a:lvl7pPr marL="4114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7pPr>
                          <a:lvl8pPr marL="4800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8pPr>
                          <a:lvl9pPr marL="5486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9pPr>
                        </a:lstStyle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290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290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1pPr>
                          <a:lvl2pPr marL="685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2pPr>
                          <a:lvl3pPr marL="1371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3pPr>
                          <a:lvl4pPr marL="2057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4pPr>
                          <a:lvl5pPr marL="27432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5pPr>
                          <a:lvl6pPr marL="34290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6pPr>
                          <a:lvl7pPr marL="4114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7pPr>
                          <a:lvl8pPr marL="4800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8pPr>
                          <a:lvl9pPr marL="5486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9pPr>
                        </a:lstStyle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2900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l-NL" sz="29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nl-NL" sz="29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⊥</m:t>
                              </m:r>
                              <m:r>
                                <a:rPr lang="nl-NL" sz="29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en-US" sz="2900" dirty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40421874"/>
                  </p:ext>
                </p:extLst>
              </p:nvPr>
            </p:nvGraphicFramePr>
            <p:xfrm>
              <a:off x="10820401" y="8826896"/>
              <a:ext cx="5763442" cy="132588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719770"/>
                    <a:gridCol w="4043672"/>
                  </a:tblGrid>
                  <a:tr h="662940">
                    <a:tc>
                      <a:txBody>
                        <a:bodyPr/>
                        <a:lstStyle>
                          <a:lvl1pPr marL="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1pPr>
                          <a:lvl2pPr marL="685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2pPr>
                          <a:lvl3pPr marL="1371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3pPr>
                          <a:lvl4pPr marL="2057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4pPr>
                          <a:lvl5pPr marL="27432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5pPr>
                          <a:lvl6pPr marL="34290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6pPr>
                          <a:lvl7pPr marL="4114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7pPr>
                          <a:lvl8pPr marL="4800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8pPr>
                          <a:lvl9pPr marL="5486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9pPr>
                        </a:lstStyle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290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290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12"/>
                          <a:stretch>
                            <a:fillRect l="-42534" t="-917" r="-151" b="-121101"/>
                          </a:stretch>
                        </a:blipFill>
                      </a:tcPr>
                    </a:tc>
                  </a:tr>
                  <a:tr h="662940">
                    <a:tc>
                      <a:txBody>
                        <a:bodyPr/>
                        <a:lstStyle>
                          <a:lvl1pPr marL="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1pPr>
                          <a:lvl2pPr marL="685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2pPr>
                          <a:lvl3pPr marL="1371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3pPr>
                          <a:lvl4pPr marL="2057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4pPr>
                          <a:lvl5pPr marL="27432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5pPr>
                          <a:lvl6pPr marL="34290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6pPr>
                          <a:lvl7pPr marL="4114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7pPr>
                          <a:lvl8pPr marL="4800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8pPr>
                          <a:lvl9pPr marL="5486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9pPr>
                        </a:lstStyle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290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290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12"/>
                          <a:stretch>
                            <a:fillRect l="-42534" t="-101852" r="-151" b="-2222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3701211"/>
                  </p:ext>
                </p:extLst>
              </p:nvPr>
            </p:nvGraphicFramePr>
            <p:xfrm>
              <a:off x="10675755" y="7265888"/>
              <a:ext cx="5523258" cy="131445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64810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87515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51510">
                    <a:tc>
                      <a:txBody>
                        <a:bodyPr/>
                        <a:lstStyle>
                          <a:lvl1pPr marL="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1pPr>
                          <a:lvl2pPr marL="685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2pPr>
                          <a:lvl3pPr marL="1371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3pPr>
                          <a:lvl4pPr marL="2057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4pPr>
                          <a:lvl5pPr marL="27432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5pPr>
                          <a:lvl6pPr marL="34290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6pPr>
                          <a:lvl7pPr marL="4114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7pPr>
                          <a:lvl8pPr marL="4800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8pPr>
                          <a:lvl9pPr marL="5486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9pPr>
                        </a:lstStyle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290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290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1pPr>
                          <a:lvl2pPr marL="685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2pPr>
                          <a:lvl3pPr marL="1371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3pPr>
                          <a:lvl4pPr marL="2057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4pPr>
                          <a:lvl5pPr marL="27432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5pPr>
                          <a:lvl6pPr marL="34290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6pPr>
                          <a:lvl7pPr marL="4114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7pPr>
                          <a:lvl8pPr marL="4800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8pPr>
                          <a:lvl9pPr marL="5486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9pPr>
                        </a:lstStyle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l-NL" sz="2900" i="1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  <m:r>
                                  <a:rPr lang="nl-NL" sz="2900" i="1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⊥</m:t>
                                </m:r>
                                <m:r>
                                  <a:rPr lang="nl-NL" sz="2900" i="1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sz="2900" dirty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51510">
                    <a:tc>
                      <a:txBody>
                        <a:bodyPr/>
                        <a:lstStyle>
                          <a:lvl1pPr marL="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1pPr>
                          <a:lvl2pPr marL="685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2pPr>
                          <a:lvl3pPr marL="1371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3pPr>
                          <a:lvl4pPr marL="2057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4pPr>
                          <a:lvl5pPr marL="27432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5pPr>
                          <a:lvl6pPr marL="34290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6pPr>
                          <a:lvl7pPr marL="4114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7pPr>
                          <a:lvl8pPr marL="4800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8pPr>
                          <a:lvl9pPr marL="5486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9pPr>
                        </a:lstStyle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290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290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1pPr>
                          <a:lvl2pPr marL="685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2pPr>
                          <a:lvl3pPr marL="1371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3pPr>
                          <a:lvl4pPr marL="2057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4pPr>
                          <a:lvl5pPr marL="27432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5pPr>
                          <a:lvl6pPr marL="34290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6pPr>
                          <a:lvl7pPr marL="4114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7pPr>
                          <a:lvl8pPr marL="4800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8pPr>
                          <a:lvl9pPr marL="5486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9pPr>
                        </a:lstStyle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2900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 // c, </a:t>
                          </a:r>
                          <a14:m>
                            <m:oMath xmlns:m="http://schemas.openxmlformats.org/officeDocument/2006/math">
                              <m:r>
                                <a:rPr lang="nl-NL" sz="29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nl-NL" sz="29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⊥</m:t>
                              </m:r>
                              <m:r>
                                <a:rPr lang="nl-NL" sz="29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oMath>
                          </a14:m>
                          <a:endParaRPr lang="en-US" sz="2900" dirty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3701211"/>
                  </p:ext>
                </p:extLst>
              </p:nvPr>
            </p:nvGraphicFramePr>
            <p:xfrm>
              <a:off x="10675755" y="7265888"/>
              <a:ext cx="5523258" cy="132588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648102"/>
                    <a:gridCol w="3875156"/>
                  </a:tblGrid>
                  <a:tr h="662940">
                    <a:tc>
                      <a:txBody>
                        <a:bodyPr/>
                        <a:lstStyle>
                          <a:lvl1pPr marL="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1pPr>
                          <a:lvl2pPr marL="685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2pPr>
                          <a:lvl3pPr marL="1371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3pPr>
                          <a:lvl4pPr marL="2057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4pPr>
                          <a:lvl5pPr marL="27432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5pPr>
                          <a:lvl6pPr marL="34290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6pPr>
                          <a:lvl7pPr marL="4114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7pPr>
                          <a:lvl8pPr marL="4800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8pPr>
                          <a:lvl9pPr marL="5486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9pPr>
                        </a:lstStyle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290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290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13"/>
                          <a:stretch>
                            <a:fillRect l="-42453" t="-917" r="-157" b="-121101"/>
                          </a:stretch>
                        </a:blipFill>
                      </a:tcPr>
                    </a:tc>
                  </a:tr>
                  <a:tr h="662940">
                    <a:tc>
                      <a:txBody>
                        <a:bodyPr/>
                        <a:lstStyle>
                          <a:lvl1pPr marL="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1pPr>
                          <a:lvl2pPr marL="685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2pPr>
                          <a:lvl3pPr marL="1371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3pPr>
                          <a:lvl4pPr marL="2057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4pPr>
                          <a:lvl5pPr marL="27432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5pPr>
                          <a:lvl6pPr marL="34290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6pPr>
                          <a:lvl7pPr marL="4114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7pPr>
                          <a:lvl8pPr marL="4800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8pPr>
                          <a:lvl9pPr marL="5486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9pPr>
                        </a:lstStyle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290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290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13"/>
                          <a:stretch>
                            <a:fillRect l="-42453" t="-101852" r="-157" b="-2222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23073320"/>
                  </p:ext>
                </p:extLst>
              </p:nvPr>
            </p:nvGraphicFramePr>
            <p:xfrm>
              <a:off x="880110" y="7352866"/>
              <a:ext cx="4950882" cy="116205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47730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47357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523616">
                    <a:tc>
                      <a:txBody>
                        <a:bodyPr/>
                        <a:lstStyle>
                          <a:lvl1pPr marL="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1pPr>
                          <a:lvl2pPr marL="685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2pPr>
                          <a:lvl3pPr marL="1371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3pPr>
                          <a:lvl4pPr marL="2057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4pPr>
                          <a:lvl5pPr marL="27432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5pPr>
                          <a:lvl6pPr marL="34290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6pPr>
                          <a:lvl7pPr marL="4114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7pPr>
                          <a:lvl8pPr marL="4800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8pPr>
                          <a:lvl9pPr marL="5486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9pPr>
                        </a:lstStyle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2900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2900" dirty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1pPr>
                          <a:lvl2pPr marL="685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2pPr>
                          <a:lvl3pPr marL="1371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3pPr>
                          <a:lvl4pPr marL="2057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4pPr>
                          <a:lvl5pPr marL="27432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5pPr>
                          <a:lvl6pPr marL="34290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6pPr>
                          <a:lvl7pPr marL="4114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7pPr>
                          <a:lvl8pPr marL="4800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8pPr>
                          <a:lvl9pPr marL="5486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9pPr>
                        </a:lstStyle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nl-NL" sz="290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nl-NL" sz="290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⊥</m:t>
                              </m:r>
                              <m:r>
                                <a:rPr lang="nl-NL" sz="290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oMath>
                          </a14:m>
                          <a:r>
                            <a:rPr lang="nl-NL" sz="2900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, a // b</a:t>
                          </a:r>
                          <a:endParaRPr lang="en-US" sz="2900" dirty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3616">
                    <a:tc>
                      <a:txBody>
                        <a:bodyPr/>
                        <a:lstStyle>
                          <a:lvl1pPr marL="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1pPr>
                          <a:lvl2pPr marL="685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2pPr>
                          <a:lvl3pPr marL="1371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3pPr>
                          <a:lvl4pPr marL="2057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4pPr>
                          <a:lvl5pPr marL="27432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5pPr>
                          <a:lvl6pPr marL="34290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6pPr>
                          <a:lvl7pPr marL="4114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7pPr>
                          <a:lvl8pPr marL="4800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8pPr>
                          <a:lvl9pPr marL="5486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9pPr>
                        </a:lstStyle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290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290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1pPr>
                          <a:lvl2pPr marL="685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2pPr>
                          <a:lvl3pPr marL="1371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3pPr>
                          <a:lvl4pPr marL="2057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4pPr>
                          <a:lvl5pPr marL="27432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5pPr>
                          <a:lvl6pPr marL="34290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6pPr>
                          <a:lvl7pPr marL="4114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7pPr>
                          <a:lvl8pPr marL="4800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8pPr>
                          <a:lvl9pPr marL="5486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9pPr>
                        </a:lstStyle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2900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 // c</a:t>
                          </a:r>
                          <a:endParaRPr lang="en-US" sz="2900" dirty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23073320"/>
                  </p:ext>
                </p:extLst>
              </p:nvPr>
            </p:nvGraphicFramePr>
            <p:xfrm>
              <a:off x="880110" y="7352866"/>
              <a:ext cx="4950882" cy="116205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477308"/>
                    <a:gridCol w="3473574"/>
                  </a:tblGrid>
                  <a:tr h="581025">
                    <a:tc>
                      <a:txBody>
                        <a:bodyPr/>
                        <a:lstStyle>
                          <a:lvl1pPr marL="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1pPr>
                          <a:lvl2pPr marL="685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2pPr>
                          <a:lvl3pPr marL="1371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3pPr>
                          <a:lvl4pPr marL="2057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4pPr>
                          <a:lvl5pPr marL="27432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5pPr>
                          <a:lvl6pPr marL="34290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6pPr>
                          <a:lvl7pPr marL="4114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7pPr>
                          <a:lvl8pPr marL="4800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8pPr>
                          <a:lvl9pPr marL="5486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9pPr>
                        </a:lstStyle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2900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2900" dirty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14"/>
                          <a:stretch>
                            <a:fillRect l="-42632" b="-137500"/>
                          </a:stretch>
                        </a:blipFill>
                      </a:tcPr>
                    </a:tc>
                  </a:tr>
                  <a:tr h="581025">
                    <a:tc>
                      <a:txBody>
                        <a:bodyPr/>
                        <a:lstStyle>
                          <a:lvl1pPr marL="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1pPr>
                          <a:lvl2pPr marL="685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2pPr>
                          <a:lvl3pPr marL="1371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3pPr>
                          <a:lvl4pPr marL="2057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4pPr>
                          <a:lvl5pPr marL="27432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5pPr>
                          <a:lvl6pPr marL="34290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6pPr>
                          <a:lvl7pPr marL="4114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7pPr>
                          <a:lvl8pPr marL="4800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8pPr>
                          <a:lvl9pPr marL="5486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9pPr>
                        </a:lstStyle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290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290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1pPr>
                          <a:lvl2pPr marL="685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2pPr>
                          <a:lvl3pPr marL="1371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3pPr>
                          <a:lvl4pPr marL="2057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4pPr>
                          <a:lvl5pPr marL="27432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5pPr>
                          <a:lvl6pPr marL="34290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6pPr>
                          <a:lvl7pPr marL="4114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7pPr>
                          <a:lvl8pPr marL="4800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8pPr>
                          <a:lvl9pPr marL="5486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9pPr>
                        </a:lstStyle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2900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 // c</a:t>
                          </a:r>
                          <a:endParaRPr lang="en-US" sz="2900" dirty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64443387"/>
                  </p:ext>
                </p:extLst>
              </p:nvPr>
            </p:nvGraphicFramePr>
            <p:xfrm>
              <a:off x="1295400" y="8933879"/>
              <a:ext cx="5486402" cy="119479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63710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84929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597397">
                    <a:tc>
                      <a:txBody>
                        <a:bodyPr/>
                        <a:lstStyle>
                          <a:lvl1pPr marL="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1pPr>
                          <a:lvl2pPr marL="685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2pPr>
                          <a:lvl3pPr marL="1371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3pPr>
                          <a:lvl4pPr marL="2057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4pPr>
                          <a:lvl5pPr marL="27432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5pPr>
                          <a:lvl6pPr marL="34290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6pPr>
                          <a:lvl7pPr marL="4114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7pPr>
                          <a:lvl8pPr marL="4800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8pPr>
                          <a:lvl9pPr marL="5486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9pPr>
                        </a:lstStyle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290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290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1pPr>
                          <a:lvl2pPr marL="685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2pPr>
                          <a:lvl3pPr marL="1371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3pPr>
                          <a:lvl4pPr marL="2057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4pPr>
                          <a:lvl5pPr marL="27432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5pPr>
                          <a:lvl6pPr marL="34290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6pPr>
                          <a:lvl7pPr marL="4114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7pPr>
                          <a:lvl8pPr marL="4800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8pPr>
                          <a:lvl9pPr marL="5486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9pPr>
                        </a:lstStyle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nl-NL" sz="290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nl-NL" sz="290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⊥</m:t>
                              </m:r>
                              <m:r>
                                <a:rPr lang="nl-NL" sz="290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oMath>
                          </a14:m>
                          <a:r>
                            <a:rPr lang="nl-NL" sz="290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; </a:t>
                          </a:r>
                          <a14:m>
                            <m:oMath xmlns:m="http://schemas.openxmlformats.org/officeDocument/2006/math">
                              <m:r>
                                <a:rPr lang="nl-NL" sz="29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nl-NL" sz="29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⊥</m:t>
                              </m:r>
                              <m:r>
                                <a:rPr lang="nl-NL" sz="29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oMath>
                          </a14:m>
                          <a:endParaRPr lang="en-US" sz="290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97397">
                    <a:tc>
                      <a:txBody>
                        <a:bodyPr/>
                        <a:lstStyle>
                          <a:lvl1pPr marL="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1pPr>
                          <a:lvl2pPr marL="685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2pPr>
                          <a:lvl3pPr marL="1371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3pPr>
                          <a:lvl4pPr marL="2057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4pPr>
                          <a:lvl5pPr marL="27432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5pPr>
                          <a:lvl6pPr marL="34290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6pPr>
                          <a:lvl7pPr marL="4114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7pPr>
                          <a:lvl8pPr marL="4800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8pPr>
                          <a:lvl9pPr marL="5486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9pPr>
                        </a:lstStyle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290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290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1pPr>
                          <a:lvl2pPr marL="685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2pPr>
                          <a:lvl3pPr marL="1371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3pPr>
                          <a:lvl4pPr marL="2057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4pPr>
                          <a:lvl5pPr marL="27432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5pPr>
                          <a:lvl6pPr marL="34290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6pPr>
                          <a:lvl7pPr marL="4114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7pPr>
                          <a:lvl8pPr marL="4800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8pPr>
                          <a:lvl9pPr marL="5486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9pPr>
                        </a:lstStyle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2900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 // b</a:t>
                          </a:r>
                          <a:endParaRPr lang="en-US" sz="2900" dirty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64443387"/>
                  </p:ext>
                </p:extLst>
              </p:nvPr>
            </p:nvGraphicFramePr>
            <p:xfrm>
              <a:off x="1295400" y="8933879"/>
              <a:ext cx="5486402" cy="119479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637104"/>
                    <a:gridCol w="3849298"/>
                  </a:tblGrid>
                  <a:tr h="597397">
                    <a:tc>
                      <a:txBody>
                        <a:bodyPr/>
                        <a:lstStyle>
                          <a:lvl1pPr marL="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1pPr>
                          <a:lvl2pPr marL="685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2pPr>
                          <a:lvl3pPr marL="1371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3pPr>
                          <a:lvl4pPr marL="2057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4pPr>
                          <a:lvl5pPr marL="27432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5pPr>
                          <a:lvl6pPr marL="34290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6pPr>
                          <a:lvl7pPr marL="4114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7pPr>
                          <a:lvl8pPr marL="4800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8pPr>
                          <a:lvl9pPr marL="5486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9pPr>
                        </a:lstStyle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290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290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15"/>
                          <a:stretch>
                            <a:fillRect l="-42789" t="-1020" b="-134694"/>
                          </a:stretch>
                        </a:blipFill>
                      </a:tcPr>
                    </a:tc>
                  </a:tr>
                  <a:tr h="597397">
                    <a:tc>
                      <a:txBody>
                        <a:bodyPr/>
                        <a:lstStyle>
                          <a:lvl1pPr marL="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1pPr>
                          <a:lvl2pPr marL="685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2pPr>
                          <a:lvl3pPr marL="1371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3pPr>
                          <a:lvl4pPr marL="2057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4pPr>
                          <a:lvl5pPr marL="27432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5pPr>
                          <a:lvl6pPr marL="34290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6pPr>
                          <a:lvl7pPr marL="4114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7pPr>
                          <a:lvl8pPr marL="4800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8pPr>
                          <a:lvl9pPr marL="5486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9pPr>
                        </a:lstStyle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290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290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1pPr>
                          <a:lvl2pPr marL="685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2pPr>
                          <a:lvl3pPr marL="1371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3pPr>
                          <a:lvl4pPr marL="2057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4pPr>
                          <a:lvl5pPr marL="27432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5pPr>
                          <a:lvl6pPr marL="34290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6pPr>
                          <a:lvl7pPr marL="41148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7pPr>
                          <a:lvl8pPr marL="48006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8pPr>
                          <a:lvl9pPr marL="5486400" algn="l" defTabSz="1371600" rtl="0" eaLnBrk="1" latinLnBrk="0" hangingPunct="1">
                            <a:defRPr sz="2700" kern="1200">
                              <a:solidFill>
                                <a:schemeClr val="tx1"/>
                              </a:solidFill>
                              <a:latin typeface="Candara"/>
                            </a:defRPr>
                          </a:lvl9pPr>
                        </a:lstStyle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2900" dirty="0">
                              <a:solidFill>
                                <a:schemeClr val="bg1"/>
                              </a:solidFill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 // b</a:t>
                          </a:r>
                          <a:endParaRPr lang="en-US" sz="2900" dirty="0">
                            <a:solidFill>
                              <a:schemeClr val="bg1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8" name="Rectangle 17">
            <a:hlinkClick r:id="rId16" action="ppaction://hlinksldjump"/>
          </p:cNvPr>
          <p:cNvSpPr/>
          <p:nvPr/>
        </p:nvSpPr>
        <p:spPr>
          <a:xfrm>
            <a:off x="160020" y="4762500"/>
            <a:ext cx="1440180" cy="685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Phần </a:t>
            </a:r>
            <a:r>
              <a:rPr lang="en-US">
                <a:hlinkClick r:id="rId16" action="ppaction://hlinksldjump"/>
              </a:rPr>
              <a:t>thưởng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332 -0.45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-2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332 -0.45 L -0.04271 -0.2419 " pathEditMode="relative" rAng="0" ptsTypes="AA">
                                      <p:cBhvr>
                                        <p:cTn id="2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" y="1039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05169 -0.00579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" y="-30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"/>
                            </p:stCondLst>
                            <p:childTnLst>
                              <p:par>
                                <p:cTn id="5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6797 -0.24143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98" y="-1208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05169 -0.00717 " pathEditMode="relative" rAng="0" ptsTypes="AA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" y="-37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5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50"/>
                            </p:stCondLst>
                            <p:childTnLst>
                              <p:par>
                                <p:cTn id="73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8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50"/>
                            </p:stCondLst>
                            <p:childTnLst>
                              <p:par>
                                <p:cTn id="8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7305 -0.23287 " pathEditMode="relative" rAng="0" ptsTypes="AA">
                                      <p:cBhvr>
                                        <p:cTn id="8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9" y="-116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9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05169 -0.00995 " pathEditMode="relative" rAng="0" ptsTypes="AA">
                                      <p:cBhvr>
                                        <p:cTn id="9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" y="-509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9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50"/>
                            </p:stCondLst>
                            <p:childTnLst>
                              <p:par>
                                <p:cTn id="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250"/>
                            </p:stCondLst>
                            <p:childTnLst>
                              <p:par>
                                <p:cTn id="104" presetID="26" presetClass="emph" presetSubtype="0" repeatCount="3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9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750"/>
                            </p:stCondLst>
                            <p:childTnLst>
                              <p:par>
                                <p:cTn id="11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2773 -0.3081 " pathEditMode="relative" rAng="0" ptsTypes="AA">
                                      <p:cBhvr>
                                        <p:cTn id="1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0" y="-154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09128 0.0081 " pathEditMode="relative" rAng="0" ptsTypes="AA">
                                      <p:cBhvr>
                                        <p:cTn id="1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57" y="394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25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a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2" grpId="1" animBg="1"/>
      <p:bldP spid="12" grpId="2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123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2"/>
          <p:cNvGrpSpPr/>
          <p:nvPr/>
        </p:nvGrpSpPr>
        <p:grpSpPr>
          <a:xfrm>
            <a:off x="990600" y="1028700"/>
            <a:ext cx="16268700" cy="8305800"/>
            <a:chOff x="0" y="0"/>
            <a:chExt cx="3948579" cy="2247258"/>
          </a:xfrm>
        </p:grpSpPr>
        <p:sp>
          <p:nvSpPr>
            <p:cNvPr id="16" name="Freeform 3"/>
            <p:cNvSpPr/>
            <p:nvPr/>
          </p:nvSpPr>
          <p:spPr>
            <a:xfrm>
              <a:off x="0" y="0"/>
              <a:ext cx="3948579" cy="2247258"/>
            </a:xfrm>
            <a:custGeom>
              <a:avLst/>
              <a:gdLst/>
              <a:ahLst/>
              <a:cxnLst/>
              <a:rect l="l" t="t" r="r" b="b"/>
              <a:pathLst>
                <a:path w="3948579" h="2247258">
                  <a:moveTo>
                    <a:pt x="3824119" y="2247258"/>
                  </a:moveTo>
                  <a:lnTo>
                    <a:pt x="124460" y="2247258"/>
                  </a:lnTo>
                  <a:cubicBezTo>
                    <a:pt x="55880" y="2247258"/>
                    <a:pt x="0" y="2191378"/>
                    <a:pt x="0" y="212279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24119" y="0"/>
                  </a:lnTo>
                  <a:cubicBezTo>
                    <a:pt x="3892699" y="0"/>
                    <a:pt x="3948579" y="55880"/>
                    <a:pt x="3948579" y="124460"/>
                  </a:cubicBezTo>
                  <a:lnTo>
                    <a:pt x="3948579" y="2122798"/>
                  </a:lnTo>
                  <a:cubicBezTo>
                    <a:pt x="3948579" y="2191378"/>
                    <a:pt x="3892699" y="2247258"/>
                    <a:pt x="3824119" y="224725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1247777" y="1257300"/>
            <a:ext cx="15754350" cy="3508651"/>
          </a:xfrm>
          <a:prstGeom prst="rect">
            <a:avLst/>
          </a:prstGeom>
        </p:spPr>
        <p:txBody>
          <a:bodyPr wrap="square" lIns="91439" tIns="45719" rIns="91439" bIns="45719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700" dirty="0">
                <a:latin typeface="Arial" panose="020B0604020202020204" pitchFamily="34" charset="0"/>
                <a:cs typeface="Arial" panose="020B0604020202020204" pitchFamily="34" charset="0"/>
              </a:rPr>
              <a:t>Trong Bài 10, ta dùng cách đo đạc để kiểm nghiệm tính chất sau:</a:t>
            </a:r>
          </a:p>
          <a:p>
            <a:pPr algn="just">
              <a:lnSpc>
                <a:spcPct val="150000"/>
              </a:lnSpc>
            </a:pPr>
            <a:r>
              <a:rPr lang="vi-VN" sz="37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vi-VN" sz="37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một đường thẳng cắt hai đường thẳng song song thì hai góc đồng vị bằng nhau</a:t>
            </a:r>
            <a:r>
              <a:rPr lang="vi-VN" sz="3700" dirty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  <a:p>
            <a:pPr algn="just">
              <a:lnSpc>
                <a:spcPct val="150000"/>
              </a:lnSpc>
            </a:pPr>
            <a:r>
              <a:rPr lang="vi-VN" sz="3700" dirty="0">
                <a:latin typeface="Arial" panose="020B0604020202020204" pitchFamily="34" charset="0"/>
                <a:cs typeface="Arial" panose="020B0604020202020204" pitchFamily="34" charset="0"/>
              </a:rPr>
              <a:t>Tuy nhiên, đo đạc chỉ cho kết quả gần đúng và trong trường hợp cụ thể.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858286"/>
            <a:ext cx="4275588" cy="37904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1" y="5176978"/>
            <a:ext cx="1406978" cy="128913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369686" y="6447514"/>
            <a:ext cx="10632440" cy="1892824"/>
          </a:xfrm>
          <a:prstGeom prst="rect">
            <a:avLst/>
          </a:prstGeom>
        </p:spPr>
        <p:txBody>
          <a:bodyPr wrap="square" lIns="91439" tIns="45719" rIns="91439" bIns="45719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 có cách nào khác để chắc chắn tính chất đúng cho mọi trường hợp không?</a:t>
            </a:r>
            <a:endParaRPr lang="en-US" sz="39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9975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iu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516" y="1573967"/>
            <a:ext cx="1892972" cy="2514818"/>
          </a:xfrm>
          <a:prstGeom prst="rect">
            <a:avLst/>
          </a:prstGeom>
        </p:spPr>
      </p:pic>
      <p:pic>
        <p:nvPicPr>
          <p:cNvPr id="5" name="tha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314" y="1144161"/>
            <a:ext cx="1892972" cy="2944623"/>
          </a:xfrm>
          <a:prstGeom prst="rect">
            <a:avLst/>
          </a:prstGeom>
        </p:spPr>
      </p:pic>
      <p:pic>
        <p:nvPicPr>
          <p:cNvPr id="6" name="thu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4631" y="1967192"/>
            <a:ext cx="1170534" cy="2121593"/>
          </a:xfrm>
          <a:prstGeom prst="rect">
            <a:avLst/>
          </a:prstGeom>
        </p:spPr>
      </p:pic>
      <p:pic>
        <p:nvPicPr>
          <p:cNvPr id="7" name="bo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479" y="5170241"/>
            <a:ext cx="887046" cy="887045"/>
          </a:xfrm>
          <a:prstGeom prst="rect">
            <a:avLst/>
          </a:prstGeom>
        </p:spPr>
      </p:pic>
      <p:sp>
        <p:nvSpPr>
          <p:cNvPr id="8" name="cauhoi"/>
          <p:cNvSpPr/>
          <p:nvPr/>
        </p:nvSpPr>
        <p:spPr>
          <a:xfrm>
            <a:off x="175572" y="5580992"/>
            <a:ext cx="17967960" cy="155774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r>
              <a:rPr lang="vi-VN" sz="3200" b="1" noProof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en-US" sz="3200" b="1" noProof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3:</a:t>
            </a:r>
            <a:r>
              <a:rPr kumimoji="1" lang="en-US" altLang="vi-VN" sz="3200">
                <a:solidFill>
                  <a:srgbClr val="FF0000"/>
                </a:solidFill>
                <a:latin typeface="Times New Roman" pitchFamily="18" charset="0"/>
              </a:rPr>
              <a:t> Định lí: “Nếu một đường thẳng cắt hai đường thẳng song song thì hai góc so le trong bằng nhau” có </a:t>
            </a:r>
            <a:r>
              <a:rPr kumimoji="1" lang="en-US" altLang="vi-VN" sz="3200">
                <a:solidFill>
                  <a:srgbClr val="002060"/>
                </a:solidFill>
                <a:latin typeface="Times New Roman" pitchFamily="18" charset="0"/>
              </a:rPr>
              <a:t>Giả thiết </a:t>
            </a:r>
            <a:r>
              <a:rPr kumimoji="1" lang="en-US" altLang="vi-VN" sz="3200">
                <a:solidFill>
                  <a:srgbClr val="FF0000"/>
                </a:solidFill>
                <a:latin typeface="Times New Roman" pitchFamily="18" charset="0"/>
              </a:rPr>
              <a:t>là:</a:t>
            </a:r>
            <a:endParaRPr lang="vi-VN" sz="3200" noProof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1"/>
          <p:cNvSpPr/>
          <p:nvPr/>
        </p:nvSpPr>
        <p:spPr>
          <a:xfrm>
            <a:off x="175572" y="7138741"/>
            <a:ext cx="8540460" cy="133601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r>
              <a:rPr lang="vi-VN" sz="3200" noProof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3200" noProof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kumimoji="1" lang="en-US" altLang="vi-VN" sz="3200">
                <a:solidFill>
                  <a:schemeClr val="bg1"/>
                </a:solidFill>
                <a:latin typeface="Times New Roman" pitchFamily="18" charset="0"/>
              </a:rPr>
              <a:t>một đường thẳng cắt hai đường thẳng song song ”</a:t>
            </a:r>
            <a:endParaRPr lang="vi-VN" sz="32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3"/>
          <p:cNvSpPr/>
          <p:nvPr/>
        </p:nvSpPr>
        <p:spPr>
          <a:xfrm>
            <a:off x="160018" y="8826897"/>
            <a:ext cx="8540460" cy="133601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r>
              <a:rPr lang="vi-VN" sz="32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32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kumimoji="1" lang="en-US" altLang="vi-VN" sz="3200">
                <a:solidFill>
                  <a:schemeClr val="bg1"/>
                </a:solidFill>
                <a:latin typeface="Times New Roman" pitchFamily="18" charset="0"/>
              </a:rPr>
              <a:t>hai góc so le trong bằng nhau”</a:t>
            </a:r>
            <a:endParaRPr lang="vi-VN" sz="32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2"/>
          <p:cNvSpPr/>
          <p:nvPr/>
        </p:nvSpPr>
        <p:spPr>
          <a:xfrm>
            <a:off x="9587522" y="7265886"/>
            <a:ext cx="8540460" cy="133601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r>
              <a:rPr lang="vi-VN" sz="32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32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kumimoji="1" lang="en-US" altLang="vi-VN" sz="3200">
                <a:solidFill>
                  <a:schemeClr val="bg1"/>
                </a:solidFill>
                <a:latin typeface="Times New Roman" pitchFamily="18" charset="0"/>
              </a:rPr>
              <a:t>một đường thẳng cắt hai đường thẳng song song thì hai góc so le trong bằng nhau”</a:t>
            </a:r>
            <a:endParaRPr lang="vi-VN" sz="32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4"/>
          <p:cNvSpPr/>
          <p:nvPr/>
        </p:nvSpPr>
        <p:spPr>
          <a:xfrm>
            <a:off x="9587520" y="8792661"/>
            <a:ext cx="8540460" cy="133601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r>
              <a:rPr lang="vi-VN" sz="3200" noProof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D. </a:t>
            </a:r>
            <a:r>
              <a:rPr lang="en-US" sz="3200" noProof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“Nếu một đường thẳng cắt hai đường thẳng”</a:t>
            </a:r>
            <a:endParaRPr lang="vi-VN" sz="3200" noProof="1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Rectangle 12">
            <a:hlinkClick r:id="rId10" action="ppaction://hlinksldjump"/>
          </p:cNvPr>
          <p:cNvSpPr/>
          <p:nvPr/>
        </p:nvSpPr>
        <p:spPr>
          <a:xfrm>
            <a:off x="298268" y="4457700"/>
            <a:ext cx="1149532" cy="990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Phần </a:t>
            </a:r>
            <a:r>
              <a:rPr lang="en-US">
                <a:solidFill>
                  <a:schemeClr val="tx1"/>
                </a:solidFill>
                <a:hlinkClick r:id="rId10" action="ppaction://hlinksldjump"/>
              </a:rPr>
              <a:t>thưởng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31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12383 -0.31643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98" y="-158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1625 -0.02106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-106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12734 -0.24768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67" y="-123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39 -0.02454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3" y="-1227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5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"/>
                            </p:stCondLst>
                            <p:childTnLst>
                              <p:par>
                                <p:cTn id="52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"/>
                            </p:stCondLst>
                            <p:childTnLst>
                              <p:par>
                                <p:cTn id="6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1589 -0.22523 " pathEditMode="relative" rAng="0" ptsTypes="AA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-112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78 -0.02592 " pathEditMode="relative" rAng="0" ptsTypes="AA">
                                      <p:cBhvr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9" y="-1296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25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50"/>
                            </p:stCondLst>
                            <p:childTnLst>
                              <p:par>
                                <p:cTn id="83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9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50"/>
                            </p:stCondLst>
                            <p:childTnLst>
                              <p:par>
                                <p:cTn id="9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17643 -0.44676 " pathEditMode="relative" rAng="0" ptsTypes="AA">
                                      <p:cBhvr>
                                        <p:cTn id="9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80" y="-217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7643 -0.44676 L -0.17422 -0.22824 " pathEditMode="relative" rAng="0" ptsTypes="AA">
                                      <p:cBhvr>
                                        <p:cTn id="10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10926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0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734 -0.02592 " pathEditMode="relative" rAng="0" ptsTypes="AA">
                                      <p:cBhvr>
                                        <p:cTn id="10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-1296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0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0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2096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iu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762" y="1573967"/>
            <a:ext cx="1892972" cy="2514818"/>
          </a:xfrm>
          <a:prstGeom prst="rect">
            <a:avLst/>
          </a:prstGeom>
        </p:spPr>
      </p:pic>
      <p:pic>
        <p:nvPicPr>
          <p:cNvPr id="5" name="tha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160" y="1144940"/>
            <a:ext cx="1892972" cy="2944623"/>
          </a:xfrm>
          <a:prstGeom prst="rect">
            <a:avLst/>
          </a:prstGeom>
        </p:spPr>
      </p:pic>
      <p:pic>
        <p:nvPicPr>
          <p:cNvPr id="6" name="thua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01" y="1943089"/>
            <a:ext cx="1170534" cy="2121593"/>
          </a:xfrm>
          <a:prstGeom prst="rect">
            <a:avLst/>
          </a:prstGeom>
        </p:spPr>
      </p:pic>
      <p:pic>
        <p:nvPicPr>
          <p:cNvPr id="7" name="bo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479" y="5170241"/>
            <a:ext cx="887046" cy="887045"/>
          </a:xfrm>
          <a:prstGeom prst="rect">
            <a:avLst/>
          </a:prstGeom>
        </p:spPr>
      </p:pic>
      <p:sp>
        <p:nvSpPr>
          <p:cNvPr id="8" name="cauhoi"/>
          <p:cNvSpPr/>
          <p:nvPr/>
        </p:nvSpPr>
        <p:spPr>
          <a:xfrm>
            <a:off x="160020" y="5580994"/>
            <a:ext cx="17967960" cy="155774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9" tIns="45719" rIns="91439" bIns="45719" rtlCol="0" anchor="ctr"/>
          <a:lstStyle/>
          <a:p>
            <a:pPr algn="ctr">
              <a:defRPr/>
            </a:pPr>
            <a:r>
              <a:rPr lang="vi-VN" sz="4500" b="1" noProof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500" b="1" noProof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n-US" sz="4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Chứng minh định lí là:</a:t>
            </a:r>
            <a:endParaRPr lang="vi-VN" sz="4500" noProof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1"/>
          <p:cNvSpPr/>
          <p:nvPr/>
        </p:nvSpPr>
        <p:spPr>
          <a:xfrm>
            <a:off x="160020" y="7265886"/>
            <a:ext cx="8540460" cy="133601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39" tIns="45719" rIns="91439" bIns="45719" rtlCol="0" anchor="ctr"/>
          <a:lstStyle/>
          <a:p>
            <a:pPr>
              <a:defRPr/>
            </a:pPr>
            <a:r>
              <a:rPr lang="vi-VN" sz="2800" noProof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sz="2800" noProof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Dùng hình vẽ để suy ra kết luận</a:t>
            </a:r>
            <a:endParaRPr lang="vi-VN" sz="2800" noProof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3"/>
          <p:cNvSpPr/>
          <p:nvPr/>
        </p:nvSpPr>
        <p:spPr>
          <a:xfrm>
            <a:off x="181790" y="8712573"/>
            <a:ext cx="8540460" cy="133601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39" tIns="45719" rIns="91439" bIns="45719" rtlCol="0" anchor="ctr"/>
          <a:lstStyle/>
          <a:p>
            <a:pPr>
              <a:defRPr/>
            </a:pPr>
            <a:r>
              <a:rPr lang="vi-VN" sz="2800" noProof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noProof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1" lang="en-US" altLang="vi-VN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Dùng lập luận để từ giả thiết và những khẳng định đúng đã biết để suy ra kết luận</a:t>
            </a:r>
            <a:endParaRPr lang="vi-VN" sz="2800" noProof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2"/>
          <p:cNvSpPr/>
          <p:nvPr/>
        </p:nvSpPr>
        <p:spPr>
          <a:xfrm>
            <a:off x="9587522" y="7265886"/>
            <a:ext cx="8540460" cy="133601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39" tIns="45719" rIns="91439" bIns="45719" rtlCol="0" anchor="ctr"/>
          <a:lstStyle/>
          <a:p>
            <a:pPr>
              <a:defRPr/>
            </a:pPr>
            <a:r>
              <a:rPr lang="vi-VN" sz="2800" noProof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</a:t>
            </a:r>
            <a:r>
              <a:rPr kumimoji="1" lang="en-US" altLang="vi-VN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Dùng lập luận để từ kết luận và những khẳng định đúng đã biết để suy ra giả thiết</a:t>
            </a:r>
            <a:endParaRPr lang="vi-VN" sz="2800" noProof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4"/>
          <p:cNvSpPr/>
          <p:nvPr/>
        </p:nvSpPr>
        <p:spPr>
          <a:xfrm>
            <a:off x="9587524" y="8712573"/>
            <a:ext cx="8540460" cy="133601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39" tIns="45719" rIns="91439" bIns="45719" rtlCol="0" anchor="ctr"/>
          <a:lstStyle/>
          <a:p>
            <a:pPr>
              <a:defRPr/>
            </a:pPr>
            <a:r>
              <a:rPr lang="vi-VN" sz="2800" noProof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2800" noProof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noProof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Dùng đo đạc trực tiếp để dẫn đến kết luận</a:t>
            </a:r>
            <a:endParaRPr lang="vi-VN" sz="2800" noProof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052" y="494881"/>
            <a:ext cx="4334632" cy="2121593"/>
          </a:xfrm>
          <a:prstGeom prst="rect">
            <a:avLst/>
          </a:prstGeom>
        </p:spPr>
      </p:pic>
      <p:sp>
        <p:nvSpPr>
          <p:cNvPr id="2" name="Rectangle 1">
            <a:hlinkClick r:id="rId12" action="ppaction://hlinksldjump"/>
          </p:cNvPr>
          <p:cNvSpPr/>
          <p:nvPr/>
        </p:nvSpPr>
        <p:spPr>
          <a:xfrm>
            <a:off x="298268" y="4457700"/>
            <a:ext cx="1149532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Phần thưởng</a:t>
            </a:r>
          </a:p>
        </p:txBody>
      </p:sp>
    </p:spTree>
    <p:extLst>
      <p:ext uri="{BB962C8B-B14F-4D97-AF65-F5344CB8AC3E}">
        <p14:creationId xmlns:p14="http://schemas.microsoft.com/office/powerpoint/2010/main" val="325112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75853E-6 L 0.07083 -0.23838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-119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875 -0.3866 L 0.0875 -0.21785 " pathEditMode="relative" rAng="0" ptsTypes="AA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3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39 -0.02454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3" y="-1227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75853E-6 L 0.11667 -0.21615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1080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78 -0.02592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9" y="-129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5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50"/>
                            </p:stCondLst>
                            <p:childTnLst>
                              <p:par>
                                <p:cTn id="5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"/>
                            </p:stCondLst>
                            <p:childTnLst>
                              <p:par>
                                <p:cTn id="7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75853E-6 L -0.04167 -0.3148 " pathEditMode="relative" rAng="0" ptsTypes="AA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-157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075 -0.00231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-116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50"/>
                            </p:stCondLst>
                            <p:childTnLst>
                              <p:par>
                                <p:cTn id="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5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a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50"/>
                            </p:stCondLst>
                            <p:childTnLst>
                              <p:par>
                                <p:cTn id="10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75853E-6 L 0.09583 -0.23838 " pathEditMode="relative" rAng="0" ptsTypes="AA">
                                      <p:cBhvr>
                                        <p:cTn id="10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2" y="-119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10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734 -0.02592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-129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250"/>
                            </p:stCondLst>
                            <p:childTnLst>
                              <p:par>
                                <p:cTn id="120" presetID="26" presetClass="emph" presetSubtype="0" repeatCount="3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  <p:bldP spid="10" grpId="2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724400" y="1558317"/>
            <a:ext cx="10134600" cy="1527783"/>
            <a:chOff x="0" y="0"/>
            <a:chExt cx="5222820" cy="9307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22820" cy="930711"/>
            </a:xfrm>
            <a:custGeom>
              <a:avLst/>
              <a:gdLst/>
              <a:ahLst/>
              <a:cxnLst/>
              <a:rect l="l" t="t" r="r" b="b"/>
              <a:pathLst>
                <a:path w="5222820" h="930711">
                  <a:moveTo>
                    <a:pt x="5098359" y="930711"/>
                  </a:moveTo>
                  <a:lnTo>
                    <a:pt x="124460" y="930711"/>
                  </a:lnTo>
                  <a:cubicBezTo>
                    <a:pt x="55880" y="930711"/>
                    <a:pt x="0" y="874831"/>
                    <a:pt x="0" y="80625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098360" y="0"/>
                  </a:lnTo>
                  <a:cubicBezTo>
                    <a:pt x="5166940" y="0"/>
                    <a:pt x="5222820" y="55880"/>
                    <a:pt x="5222820" y="124460"/>
                  </a:cubicBezTo>
                  <a:lnTo>
                    <a:pt x="5222820" y="806251"/>
                  </a:lnTo>
                  <a:cubicBezTo>
                    <a:pt x="5222820" y="874831"/>
                    <a:pt x="5166940" y="930711"/>
                    <a:pt x="5098360" y="930711"/>
                  </a:cubicBez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2057225" y="4055062"/>
            <a:ext cx="5202078" cy="5188076"/>
            <a:chOff x="0" y="0"/>
            <a:chExt cx="2200668" cy="219474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200668" cy="2194745"/>
            </a:xfrm>
            <a:custGeom>
              <a:avLst/>
              <a:gdLst/>
              <a:ahLst/>
              <a:cxnLst/>
              <a:rect l="l" t="t" r="r" b="b"/>
              <a:pathLst>
                <a:path w="2200668" h="2194745">
                  <a:moveTo>
                    <a:pt x="2076208" y="2194745"/>
                  </a:moveTo>
                  <a:lnTo>
                    <a:pt x="124460" y="2194745"/>
                  </a:lnTo>
                  <a:cubicBezTo>
                    <a:pt x="55880" y="2194745"/>
                    <a:pt x="0" y="2138865"/>
                    <a:pt x="0" y="20702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76208" y="0"/>
                  </a:lnTo>
                  <a:cubicBezTo>
                    <a:pt x="2144788" y="0"/>
                    <a:pt x="2200668" y="55880"/>
                    <a:pt x="2200668" y="124460"/>
                  </a:cubicBezTo>
                  <a:lnTo>
                    <a:pt x="2200668" y="2070285"/>
                  </a:lnTo>
                  <a:cubicBezTo>
                    <a:pt x="2200668" y="2138865"/>
                    <a:pt x="2144788" y="2194745"/>
                    <a:pt x="2076208" y="2194745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542963" y="4055062"/>
            <a:ext cx="5202078" cy="5188076"/>
            <a:chOff x="0" y="0"/>
            <a:chExt cx="2200668" cy="219474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200668" cy="2194745"/>
            </a:xfrm>
            <a:custGeom>
              <a:avLst/>
              <a:gdLst/>
              <a:ahLst/>
              <a:cxnLst/>
              <a:rect l="l" t="t" r="r" b="b"/>
              <a:pathLst>
                <a:path w="2200668" h="2194745">
                  <a:moveTo>
                    <a:pt x="2076208" y="2194745"/>
                  </a:moveTo>
                  <a:lnTo>
                    <a:pt x="124460" y="2194745"/>
                  </a:lnTo>
                  <a:cubicBezTo>
                    <a:pt x="55880" y="2194745"/>
                    <a:pt x="0" y="2138865"/>
                    <a:pt x="0" y="20702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76208" y="0"/>
                  </a:lnTo>
                  <a:cubicBezTo>
                    <a:pt x="2144788" y="0"/>
                    <a:pt x="2200668" y="55880"/>
                    <a:pt x="2200668" y="124460"/>
                  </a:cubicBezTo>
                  <a:lnTo>
                    <a:pt x="2200668" y="2070285"/>
                  </a:lnTo>
                  <a:cubicBezTo>
                    <a:pt x="2200668" y="2138865"/>
                    <a:pt x="2144788" y="2194745"/>
                    <a:pt x="2076208" y="2194745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028701" y="1028700"/>
            <a:ext cx="1830230" cy="858081"/>
            <a:chOff x="0" y="0"/>
            <a:chExt cx="2440306" cy="1144108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7EC1D1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</p:spPr>
        </p:pic>
      </p:grpSp>
      <p:grpSp>
        <p:nvGrpSpPr>
          <p:cNvPr id="16" name="Group 16"/>
          <p:cNvGrpSpPr/>
          <p:nvPr/>
        </p:nvGrpSpPr>
        <p:grpSpPr>
          <a:xfrm>
            <a:off x="1028701" y="4055062"/>
            <a:ext cx="5202078" cy="5188076"/>
            <a:chOff x="0" y="0"/>
            <a:chExt cx="2200668" cy="219474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200668" cy="2194745"/>
            </a:xfrm>
            <a:custGeom>
              <a:avLst/>
              <a:gdLst/>
              <a:ahLst/>
              <a:cxnLst/>
              <a:rect l="l" t="t" r="r" b="b"/>
              <a:pathLst>
                <a:path w="2200668" h="2194745">
                  <a:moveTo>
                    <a:pt x="2076208" y="2194745"/>
                  </a:moveTo>
                  <a:lnTo>
                    <a:pt x="124460" y="2194745"/>
                  </a:lnTo>
                  <a:cubicBezTo>
                    <a:pt x="55880" y="2194745"/>
                    <a:pt x="0" y="2138865"/>
                    <a:pt x="0" y="20702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76208" y="0"/>
                  </a:lnTo>
                  <a:cubicBezTo>
                    <a:pt x="2144788" y="0"/>
                    <a:pt x="2200668" y="55880"/>
                    <a:pt x="2200668" y="124460"/>
                  </a:cubicBezTo>
                  <a:lnTo>
                    <a:pt x="2200668" y="2070285"/>
                  </a:lnTo>
                  <a:cubicBezTo>
                    <a:pt x="2200668" y="2138865"/>
                    <a:pt x="2144788" y="2194745"/>
                    <a:pt x="2076208" y="2194745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4724400" y="2117935"/>
            <a:ext cx="10134600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30"/>
              </a:lnSpc>
            </a:pPr>
            <a:r>
              <a:rPr lang="en-US" sz="61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21" name="Oval 20"/>
          <p:cNvSpPr/>
          <p:nvPr/>
        </p:nvSpPr>
        <p:spPr>
          <a:xfrm>
            <a:off x="3134438" y="4305300"/>
            <a:ext cx="990600" cy="9906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r>
              <a:rPr lang="en-US" sz="45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2" name="Oval 21"/>
          <p:cNvSpPr/>
          <p:nvPr/>
        </p:nvSpPr>
        <p:spPr>
          <a:xfrm>
            <a:off x="8648700" y="4305300"/>
            <a:ext cx="990600" cy="990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r>
              <a:rPr lang="en-US" sz="45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3" name="Oval 22"/>
          <p:cNvSpPr/>
          <p:nvPr/>
        </p:nvSpPr>
        <p:spPr>
          <a:xfrm>
            <a:off x="14162962" y="4305300"/>
            <a:ext cx="990600" cy="9906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r>
              <a:rPr lang="en-US" sz="45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53399" y="5679602"/>
            <a:ext cx="4009202" cy="18928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439" tIns="45719" rIns="91439" bIns="4571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3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41180" y="5679602"/>
            <a:ext cx="4605640" cy="189282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39" tIns="45719" rIns="91439" bIns="4571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SGK</a:t>
            </a:r>
            <a:endParaRPr lang="en-US" sz="3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355442" y="5679602"/>
            <a:ext cx="4605640" cy="189282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91439" tIns="45719" rIns="91439" bIns="4571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9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3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4543692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0" y="2400302"/>
            <a:ext cx="9753600" cy="4596861"/>
          </a:xfrm>
          <a:prstGeom prst="rect">
            <a:avLst/>
          </a:prstGeom>
          <a:noFill/>
        </p:spPr>
        <p:txBody>
          <a:bodyPr lIns="163283" tIns="81642" rIns="163283" bIns="81642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96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Phần thưởng của bạn là một điểm 10</a:t>
            </a:r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914400" y="6362700"/>
            <a:ext cx="2743200" cy="1219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Câu 3</a:t>
            </a:r>
          </a:p>
        </p:txBody>
      </p:sp>
    </p:spTree>
    <p:extLst>
      <p:ext uri="{BB962C8B-B14F-4D97-AF65-F5344CB8AC3E}">
        <p14:creationId xmlns:p14="http://schemas.microsoft.com/office/powerpoint/2010/main" val="812661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0" y="3009901"/>
            <a:ext cx="10668000" cy="3442699"/>
          </a:xfrm>
          <a:prstGeom prst="rect">
            <a:avLst/>
          </a:prstGeom>
          <a:noFill/>
        </p:spPr>
        <p:txBody>
          <a:bodyPr lIns="163283" tIns="81642" rIns="163283" bIns="81642">
            <a:spAutoFit/>
          </a:bodyPr>
          <a:lstStyle/>
          <a:p>
            <a:pPr algn="ctr" eaLnBrk="1" hangingPunct="1">
              <a:defRPr/>
            </a:pPr>
            <a:r>
              <a:rPr lang="en-US" sz="71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Phần thưởng của bạn là 1 tràng pháo tay thật to của cả lớp</a:t>
            </a:r>
          </a:p>
        </p:txBody>
      </p:sp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304800" y="9240716"/>
            <a:ext cx="1066800" cy="571500"/>
          </a:xfrm>
          <a:prstGeom prst="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63283" tIns="81642" rIns="163283" bIns="81642"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4CFE1A0-E7AF-7335-5DC4-8EA980CD2D92}"/>
              </a:ext>
            </a:extLst>
          </p:cNvPr>
          <p:cNvGrpSpPr/>
          <p:nvPr/>
        </p:nvGrpSpPr>
        <p:grpSpPr>
          <a:xfrm>
            <a:off x="304802" y="7277101"/>
            <a:ext cx="16078200" cy="2535116"/>
            <a:chOff x="-3822" y="4600319"/>
            <a:chExt cx="12269297" cy="1571594"/>
          </a:xfrm>
        </p:grpSpPr>
        <p:pic>
          <p:nvPicPr>
            <p:cNvPr id="6" name="Picture 16">
              <a:extLst>
                <a:ext uri="{FF2B5EF4-FFF2-40B4-BE49-F238E27FC236}">
                  <a16:creationId xmlns:a16="http://schemas.microsoft.com/office/drawing/2014/main" id="{DBE679A6-E5B1-FA99-A145-3581681CE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180549">
              <a:off x="6034977" y="4615801"/>
              <a:ext cx="3139754" cy="1359130"/>
            </a:xfrm>
            <a:prstGeom prst="rect">
              <a:avLst/>
            </a:prstGeom>
          </p:spPr>
        </p:pic>
        <p:pic>
          <p:nvPicPr>
            <p:cNvPr id="7" name="Picture 16">
              <a:extLst>
                <a:ext uri="{FF2B5EF4-FFF2-40B4-BE49-F238E27FC236}">
                  <a16:creationId xmlns:a16="http://schemas.microsoft.com/office/drawing/2014/main" id="{5FF0E80C-B9AD-073A-406E-F32F7D8061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r="40067"/>
            <a:stretch/>
          </p:blipFill>
          <p:spPr>
            <a:xfrm rot="20678505">
              <a:off x="-3822" y="4812783"/>
              <a:ext cx="1881751" cy="1359130"/>
            </a:xfrm>
            <a:prstGeom prst="rect">
              <a:avLst/>
            </a:prstGeom>
          </p:spPr>
        </p:pic>
        <p:pic>
          <p:nvPicPr>
            <p:cNvPr id="8" name="Picture 16">
              <a:extLst>
                <a:ext uri="{FF2B5EF4-FFF2-40B4-BE49-F238E27FC236}">
                  <a16:creationId xmlns:a16="http://schemas.microsoft.com/office/drawing/2014/main" id="{F1895DA0-99C9-F7C9-4BBB-FA2B642D06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644428">
              <a:off x="1759075" y="4600319"/>
              <a:ext cx="3139754" cy="1359130"/>
            </a:xfrm>
            <a:prstGeom prst="rect">
              <a:avLst/>
            </a:prstGeom>
          </p:spPr>
        </p:pic>
        <p:pic>
          <p:nvPicPr>
            <p:cNvPr id="9" name="Picture 16">
              <a:extLst>
                <a:ext uri="{FF2B5EF4-FFF2-40B4-BE49-F238E27FC236}">
                  <a16:creationId xmlns:a16="http://schemas.microsoft.com/office/drawing/2014/main" id="{AF5229AB-C5E2-490A-D16F-31438F4AB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342150">
              <a:off x="9125721" y="4651195"/>
              <a:ext cx="3139754" cy="1359130"/>
            </a:xfrm>
            <a:prstGeom prst="rect">
              <a:avLst/>
            </a:prstGeom>
          </p:spPr>
        </p:pic>
        <p:pic>
          <p:nvPicPr>
            <p:cNvPr id="10" name="Picture 16">
              <a:extLst>
                <a:ext uri="{FF2B5EF4-FFF2-40B4-BE49-F238E27FC236}">
                  <a16:creationId xmlns:a16="http://schemas.microsoft.com/office/drawing/2014/main" id="{0CD72171-44F0-8F25-429D-BE95862490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60455"/>
            <a:stretch/>
          </p:blipFill>
          <p:spPr>
            <a:xfrm rot="21095236">
              <a:off x="4824437" y="4819608"/>
              <a:ext cx="1095223" cy="1198887"/>
            </a:xfrm>
            <a:prstGeom prst="rect">
              <a:avLst/>
            </a:prstGeom>
          </p:spPr>
        </p:pic>
      </p:grpSp>
      <p:sp>
        <p:nvSpPr>
          <p:cNvPr id="11" name="Right Arrow 10">
            <a:hlinkClick r:id="rId5" action="ppaction://hlinksldjump"/>
          </p:cNvPr>
          <p:cNvSpPr/>
          <p:nvPr/>
        </p:nvSpPr>
        <p:spPr>
          <a:xfrm>
            <a:off x="914400" y="6362700"/>
            <a:ext cx="2743200" cy="1219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Câu 2</a:t>
            </a:r>
          </a:p>
        </p:txBody>
      </p:sp>
    </p:spTree>
    <p:extLst>
      <p:ext uri="{BB962C8B-B14F-4D97-AF65-F5344CB8AC3E}">
        <p14:creationId xmlns:p14="http://schemas.microsoft.com/office/powerpoint/2010/main" val="2742221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0" y="2400302"/>
            <a:ext cx="9753600" cy="4596861"/>
          </a:xfrm>
          <a:prstGeom prst="rect">
            <a:avLst/>
          </a:prstGeom>
          <a:noFill/>
        </p:spPr>
        <p:txBody>
          <a:bodyPr lIns="163283" tIns="81642" rIns="163283" bIns="81642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96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Phần thưởng của bạn là một điểm 9</a:t>
            </a:r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914400" y="6362700"/>
            <a:ext cx="2743200" cy="1219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Câu 4</a:t>
            </a:r>
          </a:p>
        </p:txBody>
      </p:sp>
    </p:spTree>
    <p:extLst>
      <p:ext uri="{BB962C8B-B14F-4D97-AF65-F5344CB8AC3E}">
        <p14:creationId xmlns:p14="http://schemas.microsoft.com/office/powerpoint/2010/main" val="11476613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0" y="2400302"/>
            <a:ext cx="9753600" cy="4596861"/>
          </a:xfrm>
          <a:prstGeom prst="rect">
            <a:avLst/>
          </a:prstGeom>
          <a:noFill/>
        </p:spPr>
        <p:txBody>
          <a:bodyPr lIns="163283" tIns="81642" rIns="163283" bIns="81642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96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Phần thưởng của bạn là một điểm 8</a:t>
            </a:r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914400" y="6362700"/>
            <a:ext cx="2743200" cy="1219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HDVN</a:t>
            </a:r>
          </a:p>
        </p:txBody>
      </p:sp>
    </p:spTree>
    <p:extLst>
      <p:ext uri="{BB962C8B-B14F-4D97-AF65-F5344CB8AC3E}">
        <p14:creationId xmlns:p14="http://schemas.microsoft.com/office/powerpoint/2010/main" val="2770524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001000"/>
            <a:chOff x="0" y="0"/>
            <a:chExt cx="5490351" cy="20749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074992"/>
            </a:xfrm>
            <a:custGeom>
              <a:avLst/>
              <a:gdLst/>
              <a:ahLst/>
              <a:cxnLst/>
              <a:rect l="l" t="t" r="r" b="b"/>
              <a:pathLst>
                <a:path w="5490351" h="2074992">
                  <a:moveTo>
                    <a:pt x="5365891" y="2074992"/>
                  </a:moveTo>
                  <a:lnTo>
                    <a:pt x="124460" y="2074992"/>
                  </a:lnTo>
                  <a:cubicBezTo>
                    <a:pt x="55880" y="2074992"/>
                    <a:pt x="0" y="2019111"/>
                    <a:pt x="0" y="19505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1950532"/>
                  </a:lnTo>
                  <a:cubicBezTo>
                    <a:pt x="5490351" y="2019112"/>
                    <a:pt x="5434471" y="2074992"/>
                    <a:pt x="5365891" y="2074992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62000" y="571500"/>
            <a:ext cx="15697200" cy="2045430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9 - BÀI 11: ĐỊNH LÍ VÀ CHỨNG MINH ĐỊNH LÍ </a:t>
            </a:r>
          </a:p>
          <a:p>
            <a:pPr algn="ctr">
              <a:lnSpc>
                <a:spcPct val="150000"/>
              </a:lnSpc>
            </a:pPr>
            <a:r>
              <a:rPr lang="en-US" sz="4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 </a:t>
            </a:r>
            <a:r>
              <a:rPr lang="en-US" sz="4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29000" y="3695701"/>
            <a:ext cx="10210800" cy="2308322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minh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210343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03041" y="609600"/>
            <a:ext cx="16268700" cy="9182100"/>
            <a:chOff x="0" y="0"/>
            <a:chExt cx="3948579" cy="22472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48579" cy="2247258"/>
            </a:xfrm>
            <a:custGeom>
              <a:avLst/>
              <a:gdLst/>
              <a:ahLst/>
              <a:cxnLst/>
              <a:rect l="l" t="t" r="r" b="b"/>
              <a:pathLst>
                <a:path w="3948579" h="2247258">
                  <a:moveTo>
                    <a:pt x="3824119" y="2247258"/>
                  </a:moveTo>
                  <a:lnTo>
                    <a:pt x="124460" y="2247258"/>
                  </a:lnTo>
                  <a:cubicBezTo>
                    <a:pt x="55880" y="2247258"/>
                    <a:pt x="0" y="2191378"/>
                    <a:pt x="0" y="212279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24119" y="0"/>
                  </a:lnTo>
                  <a:cubicBezTo>
                    <a:pt x="3892699" y="0"/>
                    <a:pt x="3948579" y="55880"/>
                    <a:pt x="3948579" y="124460"/>
                  </a:cubicBezTo>
                  <a:lnTo>
                    <a:pt x="3948579" y="2122798"/>
                  </a:lnTo>
                  <a:cubicBezTo>
                    <a:pt x="3948579" y="2191378"/>
                    <a:pt x="3892699" y="2247258"/>
                    <a:pt x="3824119" y="224725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3657601" y="1483352"/>
            <a:ext cx="9143848" cy="692495"/>
          </a:xfrm>
          <a:prstGeom prst="rect">
            <a:avLst/>
          </a:prstGeom>
        </p:spPr>
        <p:txBody>
          <a:bodyPr wrap="none" lIns="91439" tIns="45719" rIns="91439" bIns="45719">
            <a:spAutoFit/>
          </a:bodyPr>
          <a:lstStyle/>
          <a:p>
            <a:r>
              <a:rPr lang="en-US" sz="39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Định </a:t>
            </a:r>
            <a:r>
              <a:rPr lang="en-US" sz="39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9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endParaRPr lang="en-US" sz="39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917" y="2645890"/>
            <a:ext cx="2912886" cy="163113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840169" y="2976043"/>
            <a:ext cx="2398382" cy="692495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ctr"/>
            <a:r>
              <a:rPr lang="en-US" sz="39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3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endParaRPr lang="en-US" sz="3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722574" y="2433348"/>
                <a:ext cx="11430000" cy="2793070"/>
              </a:xfrm>
              <a:prstGeom prst="rect">
                <a:avLst/>
              </a:prstGeom>
            </p:spPr>
            <p:txBody>
              <a:bodyPr wrap="square" lIns="91439" tIns="45719" rIns="91439" bIns="45719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3900" dirty="0">
                    <a:latin typeface="Arial" panose="020B0604020202020204" pitchFamily="34" charset="0"/>
                    <a:cs typeface="Arial" panose="020B0604020202020204" pitchFamily="34" charset="0"/>
                  </a:rPr>
                  <a:t>“</a:t>
                </a:r>
                <a:r>
                  <a:rPr lang="vi-VN" sz="3900" i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Nếu hai góc đối đỉnh thì bằng nhau</a:t>
                </a:r>
                <a:r>
                  <a:rPr lang="vi-VN" sz="3900" dirty="0">
                    <a:latin typeface="Arial" panose="020B0604020202020204" pitchFamily="34" charset="0"/>
                    <a:cs typeface="Arial" panose="020B0604020202020204" pitchFamily="34" charset="0"/>
                  </a:rPr>
                  <a:t>”, được suy ra từ một điều đúng đã biết là “</a:t>
                </a:r>
                <a:r>
                  <a:rPr lang="vi-VN" sz="39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 góc kề bù có tổng số đo bằng 180</a:t>
                </a:r>
                <a14:m>
                  <m:oMath xmlns:m="http://schemas.openxmlformats.org/officeDocument/2006/math">
                    <m:r>
                      <a:rPr lang="vi-VN" sz="39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vi-VN" sz="39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”</a:t>
                </a:r>
                <a:r>
                  <a:rPr lang="vi-VN" sz="39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39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2573" y="2433347"/>
                <a:ext cx="11430000" cy="2748253"/>
              </a:xfrm>
              <a:prstGeom prst="rect">
                <a:avLst/>
              </a:prstGeom>
              <a:blipFill rotWithShape="0">
                <a:blip r:embed="rId3"/>
                <a:stretch>
                  <a:fillRect l="-1920" r="-1867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ight Arrow 16"/>
          <p:cNvSpPr/>
          <p:nvPr/>
        </p:nvSpPr>
        <p:spPr>
          <a:xfrm>
            <a:off x="9124950" y="4610100"/>
            <a:ext cx="762000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287000" y="4408557"/>
            <a:ext cx="4002328" cy="692495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r>
              <a:rPr lang="en-US" sz="39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9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9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9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9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endParaRPr lang="en-US" sz="39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34162" y="5906301"/>
            <a:ext cx="7960832" cy="692495"/>
          </a:xfrm>
          <a:prstGeom prst="rect">
            <a:avLst/>
          </a:prstGeom>
        </p:spPr>
        <p:txBody>
          <a:bodyPr wrap="none" lIns="91439" tIns="45719" rIns="91439" bIns="45719">
            <a:spAutoFit/>
          </a:bodyPr>
          <a:lstStyle/>
          <a:p>
            <a:r>
              <a:rPr lang="vi-VN" sz="3900" dirty="0">
                <a:latin typeface="Arial" panose="020B0604020202020204" pitchFamily="34" charset="0"/>
                <a:cs typeface="Arial" panose="020B0604020202020204" pitchFamily="34" charset="0"/>
              </a:rPr>
              <a:t>Nếu </a:t>
            </a:r>
            <a:r>
              <a:rPr lang="vi-VN" sz="3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góc đối đỉnh </a:t>
            </a:r>
            <a:r>
              <a:rPr lang="vi-VN" sz="3900" dirty="0">
                <a:latin typeface="Arial" panose="020B0604020202020204" pitchFamily="34" charset="0"/>
                <a:cs typeface="Arial" panose="020B0604020202020204" pitchFamily="34" charset="0"/>
              </a:rPr>
              <a:t>thì </a:t>
            </a:r>
            <a:r>
              <a:rPr lang="vi-VN" sz="3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 nhau</a:t>
            </a:r>
            <a:endParaRPr lang="en-US" sz="39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ight Brace 20"/>
          <p:cNvSpPr/>
          <p:nvPr/>
        </p:nvSpPr>
        <p:spPr>
          <a:xfrm rot="5400000">
            <a:off x="8119446" y="5197776"/>
            <a:ext cx="533400" cy="3513490"/>
          </a:xfrm>
          <a:prstGeom prst="rightBrace">
            <a:avLst>
              <a:gd name="adj1" fmla="val 61666"/>
              <a:gd name="adj2" fmla="val 50000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9" tIns="45719" rIns="91439" bIns="45719" rtlCol="0" anchor="ctr"/>
          <a:lstStyle/>
          <a:p>
            <a:pPr algn="ctr"/>
            <a:endParaRPr lang="en-US"/>
          </a:p>
        </p:txBody>
      </p:sp>
      <p:sp>
        <p:nvSpPr>
          <p:cNvPr id="22" name="Right Brace 21"/>
          <p:cNvSpPr/>
          <p:nvPr/>
        </p:nvSpPr>
        <p:spPr>
          <a:xfrm rot="5400000">
            <a:off x="11920766" y="5823831"/>
            <a:ext cx="533400" cy="2295070"/>
          </a:xfrm>
          <a:prstGeom prst="rightBrace">
            <a:avLst>
              <a:gd name="adj1" fmla="val 61666"/>
              <a:gd name="adj2" fmla="val 50000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9" tIns="45719" rIns="91439" bIns="45719"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284976" y="7429500"/>
            <a:ext cx="2129602" cy="6924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39" tIns="45719" rIns="91439" bIns="45719" rtlCol="0">
            <a:spAutoFit/>
          </a:bodyPr>
          <a:lstStyle/>
          <a:p>
            <a:r>
              <a:rPr lang="en-US" sz="39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39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endParaRPr lang="en-US" sz="39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122665" y="7429500"/>
            <a:ext cx="2129602" cy="6924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39" tIns="45719" rIns="91439" bIns="45719" rtlCol="0">
            <a:spAutoFit/>
          </a:bodyPr>
          <a:lstStyle/>
          <a:p>
            <a:r>
              <a:rPr lang="en-US" sz="39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9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endParaRPr lang="en-US" sz="39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78259" y="8642004"/>
            <a:ext cx="3208691" cy="69249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39" tIns="45719" rIns="91439" bIns="45719" rtlCol="0">
            <a:spAutoFit/>
          </a:bodyPr>
          <a:lstStyle/>
          <a:p>
            <a:r>
              <a:rPr lang="en-US" sz="39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 đã cho</a:t>
            </a:r>
            <a:endParaRPr lang="en-US" sz="39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307216" y="8642005"/>
            <a:ext cx="4200069" cy="69249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39" tIns="45719" rIns="91439" bIns="45719" rtlCol="0">
            <a:spAutoFit/>
          </a:bodyPr>
          <a:lstStyle/>
          <a:p>
            <a:r>
              <a:rPr lang="en-US" sz="39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 phải suy ra</a:t>
            </a:r>
            <a:endParaRPr lang="en-US" sz="39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8229525" y="8121995"/>
            <a:ext cx="304875" cy="5200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11963400" y="8121995"/>
            <a:ext cx="324764" cy="5200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86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 animBg="1"/>
      <p:bldP spid="18" grpId="0"/>
      <p:bldP spid="19" grpId="0"/>
      <p:bldP spid="21" grpId="0" animBg="1"/>
      <p:bldP spid="22" grpId="0" animBg="1"/>
      <p:bldP spid="23" grpId="0" animBg="1"/>
      <p:bldP spid="24" grpId="0" animBg="1"/>
      <p:bldP spid="20" grpId="0" animBg="1"/>
      <p:bldP spid="25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15668" cy="8229600"/>
            <a:chOff x="0" y="0"/>
            <a:chExt cx="4245006" cy="23600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45006" cy="2360029"/>
            </a:xfrm>
            <a:custGeom>
              <a:avLst/>
              <a:gdLst/>
              <a:ahLst/>
              <a:cxnLst/>
              <a:rect l="l" t="t" r="r" b="b"/>
              <a:pathLst>
                <a:path w="4245006" h="2360029">
                  <a:moveTo>
                    <a:pt x="4120546" y="2360029"/>
                  </a:moveTo>
                  <a:lnTo>
                    <a:pt x="124460" y="2360029"/>
                  </a:lnTo>
                  <a:cubicBezTo>
                    <a:pt x="55880" y="2360029"/>
                    <a:pt x="0" y="2304149"/>
                    <a:pt x="0" y="223556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120547" y="0"/>
                  </a:lnTo>
                  <a:cubicBezTo>
                    <a:pt x="4189126" y="0"/>
                    <a:pt x="4245006" y="55880"/>
                    <a:pt x="4245006" y="124460"/>
                  </a:cubicBezTo>
                  <a:lnTo>
                    <a:pt x="4245006" y="2235570"/>
                  </a:lnTo>
                  <a:cubicBezTo>
                    <a:pt x="4245006" y="2304149"/>
                    <a:pt x="4189126" y="2360029"/>
                    <a:pt x="4120547" y="2360029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771714"/>
            <a:ext cx="4267200" cy="2133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33600" y="1357164"/>
            <a:ext cx="3276600" cy="784828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ctr"/>
            <a:r>
              <a:rPr lang="en-US" sz="4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354793" y="3057382"/>
            <a:ext cx="13999350" cy="4593563"/>
          </a:xfrm>
          <a:prstGeom prst="rect">
            <a:avLst/>
          </a:prstGeom>
        </p:spPr>
        <p:txBody>
          <a:bodyPr wrap="square" lIns="91439" tIns="45719" rIns="91439" bIns="45719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9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 lí </a:t>
            </a:r>
            <a:r>
              <a:rPr lang="vi-VN" sz="3900" dirty="0">
                <a:latin typeface="Arial" panose="020B0604020202020204" pitchFamily="34" charset="0"/>
                <a:cs typeface="Arial" panose="020B0604020202020204" pitchFamily="34" charset="0"/>
              </a:rPr>
              <a:t>là một khẳng định được suy ra từ những khẳng định đúng đã biết. Mỗi định lí thường được phát biểu dưới dạng:</a:t>
            </a:r>
          </a:p>
          <a:p>
            <a:pPr algn="ctr">
              <a:lnSpc>
                <a:spcPct val="150000"/>
              </a:lnSpc>
            </a:pPr>
            <a:r>
              <a:rPr lang="vi-VN" sz="39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.... thì .....</a:t>
            </a:r>
          </a:p>
          <a:p>
            <a:pPr marL="571495" indent="-571495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900" dirty="0">
                <a:latin typeface="Arial" panose="020B0604020202020204" pitchFamily="34" charset="0"/>
                <a:cs typeface="Arial" panose="020B0604020202020204" pitchFamily="34" charset="0"/>
              </a:rPr>
              <a:t>Phần giữa từ “</a:t>
            </a:r>
            <a:r>
              <a:rPr lang="vi-VN" sz="3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vi-VN" sz="3900" dirty="0">
                <a:latin typeface="Arial" panose="020B0604020202020204" pitchFamily="34" charset="0"/>
                <a:cs typeface="Arial" panose="020B0604020202020204" pitchFamily="34" charset="0"/>
              </a:rPr>
              <a:t> ” và từ “</a:t>
            </a:r>
            <a:r>
              <a:rPr lang="vi-VN" sz="3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vi-VN" sz="3900" dirty="0">
                <a:latin typeface="Arial" panose="020B0604020202020204" pitchFamily="34" charset="0"/>
                <a:cs typeface="Arial" panose="020B0604020202020204" pitchFamily="34" charset="0"/>
              </a:rPr>
              <a:t>” là </a:t>
            </a:r>
            <a:r>
              <a:rPr lang="vi-VN" sz="39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 </a:t>
            </a:r>
            <a:r>
              <a:rPr lang="vi-VN" sz="390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 </a:t>
            </a:r>
            <a:r>
              <a:rPr lang="en-US" sz="39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(GT) </a:t>
            </a:r>
            <a:r>
              <a:rPr lang="vi-VN" sz="3900">
                <a:latin typeface="Arial" panose="020B0604020202020204" pitchFamily="34" charset="0"/>
                <a:cs typeface="Arial" panose="020B0604020202020204" pitchFamily="34" charset="0"/>
              </a:rPr>
              <a:t>của </a:t>
            </a:r>
            <a:r>
              <a:rPr lang="vi-VN" sz="3900" dirty="0">
                <a:latin typeface="Arial" panose="020B0604020202020204" pitchFamily="34" charset="0"/>
                <a:cs typeface="Arial" panose="020B0604020202020204" pitchFamily="34" charset="0"/>
              </a:rPr>
              <a:t>định lí.</a:t>
            </a:r>
          </a:p>
          <a:p>
            <a:pPr marL="571495" indent="-571495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900" dirty="0">
                <a:latin typeface="Arial" panose="020B0604020202020204" pitchFamily="34" charset="0"/>
                <a:cs typeface="Arial" panose="020B0604020202020204" pitchFamily="34" charset="0"/>
              </a:rPr>
              <a:t>Phần sau từ “</a:t>
            </a:r>
            <a:r>
              <a:rPr lang="vi-VN" sz="3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vi-VN" sz="3900" dirty="0">
                <a:latin typeface="Arial" panose="020B0604020202020204" pitchFamily="34" charset="0"/>
                <a:cs typeface="Arial" panose="020B0604020202020204" pitchFamily="34" charset="0"/>
              </a:rPr>
              <a:t>” là </a:t>
            </a:r>
            <a:r>
              <a:rPr lang="vi-VN" sz="390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  <a:r>
              <a:rPr lang="en-US" sz="390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(KL)</a:t>
            </a:r>
            <a:r>
              <a:rPr lang="vi-VN" sz="39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900" dirty="0">
                <a:latin typeface="Arial" panose="020B0604020202020204" pitchFamily="34" charset="0"/>
                <a:cs typeface="Arial" panose="020B0604020202020204" pitchFamily="34" charset="0"/>
              </a:rPr>
              <a:t>của định lí.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241" y="1374508"/>
            <a:ext cx="1404586" cy="155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73259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093231" y="1028700"/>
            <a:ext cx="9166070" cy="8610600"/>
            <a:chOff x="0" y="0"/>
            <a:chExt cx="310062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00621" cy="2783840"/>
            </a:xfrm>
            <a:custGeom>
              <a:avLst/>
              <a:gdLst/>
              <a:ahLst/>
              <a:cxnLst/>
              <a:rect l="l" t="t" r="r" b="b"/>
              <a:pathLst>
                <a:path w="3100621" h="2783840">
                  <a:moveTo>
                    <a:pt x="297616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976161" y="0"/>
                  </a:lnTo>
                  <a:cubicBezTo>
                    <a:pt x="3044741" y="0"/>
                    <a:pt x="3100621" y="55880"/>
                    <a:pt x="3100621" y="124460"/>
                  </a:cubicBezTo>
                  <a:lnTo>
                    <a:pt x="3100621" y="2659380"/>
                  </a:lnTo>
                  <a:cubicBezTo>
                    <a:pt x="3100621" y="2727960"/>
                    <a:pt x="3044741" y="2783840"/>
                    <a:pt x="297616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62001" y="1028700"/>
            <a:ext cx="6969194" cy="6477000"/>
            <a:chOff x="0" y="0"/>
            <a:chExt cx="2200668" cy="219474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200668" cy="2194745"/>
            </a:xfrm>
            <a:custGeom>
              <a:avLst/>
              <a:gdLst/>
              <a:ahLst/>
              <a:cxnLst/>
              <a:rect l="l" t="t" r="r" b="b"/>
              <a:pathLst>
                <a:path w="2200668" h="2194745">
                  <a:moveTo>
                    <a:pt x="2076208" y="2194745"/>
                  </a:moveTo>
                  <a:lnTo>
                    <a:pt x="124460" y="2194745"/>
                  </a:lnTo>
                  <a:cubicBezTo>
                    <a:pt x="55880" y="2194745"/>
                    <a:pt x="0" y="2138865"/>
                    <a:pt x="0" y="20702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76208" y="0"/>
                  </a:lnTo>
                  <a:cubicBezTo>
                    <a:pt x="2144788" y="0"/>
                    <a:pt x="2200668" y="55880"/>
                    <a:pt x="2200668" y="124460"/>
                  </a:cubicBezTo>
                  <a:lnTo>
                    <a:pt x="2200668" y="2070285"/>
                  </a:lnTo>
                  <a:cubicBezTo>
                    <a:pt x="2200668" y="2138865"/>
                    <a:pt x="2144788" y="2194745"/>
                    <a:pt x="2076208" y="2194745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Round Same Side Corner Rectangle 16"/>
          <p:cNvSpPr/>
          <p:nvPr/>
        </p:nvSpPr>
        <p:spPr>
          <a:xfrm flipV="1">
            <a:off x="1602119" y="1028700"/>
            <a:ext cx="3115506" cy="1066800"/>
          </a:xfrm>
          <a:prstGeom prst="round2SameRect">
            <a:avLst>
              <a:gd name="adj1" fmla="val 30000"/>
              <a:gd name="adj2" fmla="val 0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953773" y="1208157"/>
            <a:ext cx="2465830" cy="692495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ctr"/>
            <a:r>
              <a:rPr lang="en-US" sz="39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3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endParaRPr lang="en-US" sz="3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58262" y="2484161"/>
            <a:ext cx="6470780" cy="4247318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0" name="Teardrop 19"/>
          <p:cNvSpPr/>
          <p:nvPr/>
        </p:nvSpPr>
        <p:spPr>
          <a:xfrm>
            <a:off x="8536799" y="1382643"/>
            <a:ext cx="560458" cy="560457"/>
          </a:xfrm>
          <a:prstGeom prst="teardrop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9459290" y="1028702"/>
            <a:ext cx="7171368" cy="2585321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”;</a:t>
            </a:r>
          </a:p>
        </p:txBody>
      </p:sp>
      <p:sp>
        <p:nvSpPr>
          <p:cNvPr id="22" name="Teardrop 21"/>
          <p:cNvSpPr/>
          <p:nvPr/>
        </p:nvSpPr>
        <p:spPr>
          <a:xfrm>
            <a:off x="8536797" y="3908445"/>
            <a:ext cx="560458" cy="560457"/>
          </a:xfrm>
          <a:prstGeom prst="teardrop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9459290" y="3511368"/>
            <a:ext cx="7171368" cy="1754324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536796" y="5301312"/>
            <a:ext cx="8093860" cy="1754324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8" r="2905"/>
          <a:stretch/>
        </p:blipFill>
        <p:spPr>
          <a:xfrm>
            <a:off x="8269769" y="7128383"/>
            <a:ext cx="8868150" cy="2337392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7856616" y="1208157"/>
            <a:ext cx="0" cy="8257617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00925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/>
      <p:bldP spid="20" grpId="0" animBg="1"/>
      <p:bldP spid="21" grpId="0"/>
      <p:bldP spid="22" grpId="0" animBg="1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1" y="419100"/>
            <a:ext cx="7390094" cy="8839200"/>
            <a:chOff x="0" y="0"/>
            <a:chExt cx="1954482" cy="21947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54482" cy="2194745"/>
            </a:xfrm>
            <a:custGeom>
              <a:avLst/>
              <a:gdLst/>
              <a:ahLst/>
              <a:cxnLst/>
              <a:rect l="l" t="t" r="r" b="b"/>
              <a:pathLst>
                <a:path w="1954482" h="2194745">
                  <a:moveTo>
                    <a:pt x="1830022" y="2194745"/>
                  </a:moveTo>
                  <a:lnTo>
                    <a:pt x="124460" y="2194745"/>
                  </a:lnTo>
                  <a:cubicBezTo>
                    <a:pt x="55880" y="2194745"/>
                    <a:pt x="0" y="2138865"/>
                    <a:pt x="0" y="20702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830022" y="0"/>
                  </a:lnTo>
                  <a:cubicBezTo>
                    <a:pt x="1898602" y="0"/>
                    <a:pt x="1954482" y="55880"/>
                    <a:pt x="1954482" y="124460"/>
                  </a:cubicBezTo>
                  <a:lnTo>
                    <a:pt x="1954482" y="2070285"/>
                  </a:lnTo>
                  <a:cubicBezTo>
                    <a:pt x="1954482" y="2138865"/>
                    <a:pt x="1898602" y="2194745"/>
                    <a:pt x="1830022" y="2194745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8938353" y="419100"/>
            <a:ext cx="8320950" cy="8873676"/>
            <a:chOff x="0" y="0"/>
            <a:chExt cx="2200668" cy="219474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200668" cy="2194745"/>
            </a:xfrm>
            <a:custGeom>
              <a:avLst/>
              <a:gdLst/>
              <a:ahLst/>
              <a:cxnLst/>
              <a:rect l="l" t="t" r="r" b="b"/>
              <a:pathLst>
                <a:path w="2200668" h="2194745">
                  <a:moveTo>
                    <a:pt x="2076208" y="2194745"/>
                  </a:moveTo>
                  <a:lnTo>
                    <a:pt x="124460" y="2194745"/>
                  </a:lnTo>
                  <a:cubicBezTo>
                    <a:pt x="55880" y="2194745"/>
                    <a:pt x="0" y="2138865"/>
                    <a:pt x="0" y="20702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76208" y="0"/>
                  </a:lnTo>
                  <a:cubicBezTo>
                    <a:pt x="2144788" y="0"/>
                    <a:pt x="2200668" y="55880"/>
                    <a:pt x="2200668" y="124460"/>
                  </a:cubicBezTo>
                  <a:lnTo>
                    <a:pt x="2200668" y="2070285"/>
                  </a:lnTo>
                  <a:cubicBezTo>
                    <a:pt x="2200668" y="2138865"/>
                    <a:pt x="2144788" y="2194745"/>
                    <a:pt x="2076208" y="2194745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Round Same Side Corner Rectangle 6"/>
          <p:cNvSpPr/>
          <p:nvPr/>
        </p:nvSpPr>
        <p:spPr>
          <a:xfrm rot="10800000" flipV="1">
            <a:off x="3176972" y="3086100"/>
            <a:ext cx="4267200" cy="1066800"/>
          </a:xfrm>
          <a:prstGeom prst="round2SameRect">
            <a:avLst>
              <a:gd name="adj1" fmla="val 30000"/>
              <a:gd name="adj2" fmla="val 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r>
              <a:rPr lang="en-US" sz="3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LUYỆN TẬP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57026" y="1126505"/>
            <a:ext cx="3153548" cy="692495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ctr"/>
            <a:r>
              <a:rPr lang="en-US" sz="39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3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6" name="Rectangle 5"/>
          <p:cNvSpPr/>
          <p:nvPr/>
        </p:nvSpPr>
        <p:spPr>
          <a:xfrm>
            <a:off x="1905000" y="4686301"/>
            <a:ext cx="6513795" cy="3693317"/>
          </a:xfrm>
          <a:prstGeom prst="rect">
            <a:avLst/>
          </a:prstGeom>
        </p:spPr>
        <p:txBody>
          <a:bodyPr wrap="square" lIns="91439" tIns="45719" rIns="91439" bIns="45719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>
              <a:lnSpc>
                <a:spcPct val="150000"/>
              </a:lnSpc>
            </a:pP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6732" y="6293325"/>
            <a:ext cx="2950864" cy="309873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9906000" y="4354334"/>
            <a:ext cx="6903676" cy="1892824"/>
          </a:xfrm>
          <a:prstGeom prst="rect">
            <a:avLst/>
          </a:prstGeom>
        </p:spPr>
        <p:txBody>
          <a:bodyPr wrap="square" lIns="91439" tIns="45719" rIns="91439" bIns="45719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9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01307885"/>
                  </p:ext>
                </p:extLst>
              </p:nvPr>
            </p:nvGraphicFramePr>
            <p:xfrm>
              <a:off x="10070397" y="6591301"/>
              <a:ext cx="6739280" cy="1923987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01095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72832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9561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1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41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41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41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𝑂</m:t>
                                      </m:r>
                                    </m:e>
                                    <m:sub>
                                      <m:r>
                                        <a:rPr lang="nl-NL" sz="41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  <m:func>
                                <m:funcPr>
                                  <m:ctrlPr>
                                    <a:rPr lang="en-US" sz="41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nl-NL" sz="41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;</m:t>
                                  </m:r>
                                </m:fName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41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sz="41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l-NL" sz="41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𝑂</m:t>
                                          </m:r>
                                        </m:e>
                                        <m:sub>
                                          <m:r>
                                            <a:rPr lang="nl-NL" sz="41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acc>
                                </m:e>
                              </m:func>
                            </m:oMath>
                          </a14:m>
                          <a:r>
                            <a:rPr lang="nl-NL" sz="41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đối đỉnh</a:t>
                          </a:r>
                          <a:endParaRPr lang="en-US" sz="4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561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1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sz="4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4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4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𝑂</m:t>
                                        </m:r>
                                      </m:e>
                                      <m:sub>
                                        <m:r>
                                          <a:rPr lang="nl-NL" sz="4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nl-NL" sz="41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sz="4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4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4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𝑂</m:t>
                                        </m:r>
                                      </m:e>
                                      <m:sub>
                                        <m:r>
                                          <a:rPr lang="nl-NL" sz="4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lang="en-US" sz="41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01780394"/>
                  </p:ext>
                </p:extLst>
              </p:nvPr>
            </p:nvGraphicFramePr>
            <p:xfrm>
              <a:off x="10070397" y="6591300"/>
              <a:ext cx="6739278" cy="188861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010953"/>
                    <a:gridCol w="4728325"/>
                  </a:tblGrid>
                  <a:tr h="94430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42471" r="-386" b="-116667"/>
                          </a:stretch>
                        </a:blipFill>
                      </a:tcPr>
                    </a:tc>
                  </a:tr>
                  <a:tr h="94430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blipFill rotWithShape="0">
                          <a:blip r:embed="rId3"/>
                          <a:stretch>
                            <a:fillRect l="-42471" t="-100645" r="-386" b="-1741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6" t="24051" r="4289" b="19334"/>
          <a:stretch/>
        </p:blipFill>
        <p:spPr>
          <a:xfrm>
            <a:off x="9184428" y="1000033"/>
            <a:ext cx="7625248" cy="2924270"/>
          </a:xfrm>
          <a:prstGeom prst="rect">
            <a:avLst/>
          </a:prstGeom>
        </p:spPr>
      </p:pic>
      <p:sp>
        <p:nvSpPr>
          <p:cNvPr id="13" name="Round Same Side Corner Rectangle 12"/>
          <p:cNvSpPr/>
          <p:nvPr/>
        </p:nvSpPr>
        <p:spPr>
          <a:xfrm rot="10800000" flipV="1">
            <a:off x="2642250" y="1480448"/>
            <a:ext cx="4267200" cy="1066800"/>
          </a:xfrm>
          <a:prstGeom prst="round2SameRect">
            <a:avLst>
              <a:gd name="adj1" fmla="val 30000"/>
              <a:gd name="adj2" fmla="val 0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 động nhóm 4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8610600" y="1126505"/>
            <a:ext cx="0" cy="813179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9608475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6" grpId="0"/>
      <p:bldP spid="14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30482" y="3467100"/>
            <a:ext cx="6903676" cy="1754324"/>
          </a:xfrm>
          <a:prstGeom prst="rect">
            <a:avLst/>
          </a:prstGeom>
        </p:spPr>
        <p:txBody>
          <a:bodyPr wrap="square" lIns="91439" tIns="45719" rIns="91439" bIns="45719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05987702"/>
                  </p:ext>
                </p:extLst>
              </p:nvPr>
            </p:nvGraphicFramePr>
            <p:xfrm>
              <a:off x="408711" y="5299607"/>
              <a:ext cx="6739278" cy="1923987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524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21527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9561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100" dirty="0">
                              <a:effectLst/>
                              <a:latin typeface="Times New Roman" pitchFamily="18" charset="0"/>
                              <a:ea typeface="Calibri" panose="020F0502020204030204" pitchFamily="34" charset="0"/>
                              <a:cs typeface="Times New Roman" pitchFamily="18" charset="0"/>
                            </a:rPr>
                            <a:t>GT</a:t>
                          </a:r>
                          <a:endParaRPr lang="en-US" sz="4100" dirty="0">
                            <a:effectLst/>
                            <a:latin typeface="Times New Roman" pitchFamily="18" charset="0"/>
                            <a:ea typeface="Calibri" panose="020F0502020204030204" pitchFamily="34" charset="0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4100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41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41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𝑂</m:t>
                                      </m:r>
                                    </m:e>
                                    <m:sub>
                                      <m:r>
                                        <a:rPr lang="nl-NL" sz="41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  <m:func>
                                <m:funcPr>
                                  <m:ctrlPr>
                                    <a:rPr lang="en-US" sz="41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nl-NL" sz="41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;</m:t>
                                  </m:r>
                                </m:fName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41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sz="41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l-NL" sz="41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𝑂</m:t>
                                          </m:r>
                                        </m:e>
                                        <m:sub>
                                          <m:r>
                                            <a:rPr lang="en-US" sz="4100" b="0" i="1" smtClean="0">
                                              <a:effectLst/>
                                              <a:latin typeface="Cambria Math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acc>
                                </m:e>
                              </m:func>
                            </m:oMath>
                          </a14:m>
                          <a:r>
                            <a:rPr lang="nl-NL" sz="4100" dirty="0">
                              <a:effectLst/>
                              <a:latin typeface="Times New Roman" pitchFamily="18" charset="0"/>
                              <a:ea typeface="Calibri" panose="020F0502020204030204" pitchFamily="34" charset="0"/>
                              <a:cs typeface="Times New Roman" pitchFamily="18" charset="0"/>
                            </a:rPr>
                            <a:t> đối đỉnh</a:t>
                          </a:r>
                          <a:endParaRPr lang="en-US" sz="4100" dirty="0">
                            <a:effectLst/>
                            <a:latin typeface="Times New Roman" pitchFamily="18" charset="0"/>
                            <a:ea typeface="Calibri" panose="020F0502020204030204" pitchFamily="34" charset="0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5612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100" dirty="0">
                              <a:effectLst/>
                              <a:latin typeface="Times New Roman" pitchFamily="18" charset="0"/>
                              <a:ea typeface="Calibri" panose="020F0502020204030204" pitchFamily="34" charset="0"/>
                              <a:cs typeface="Times New Roman" pitchFamily="18" charset="0"/>
                            </a:rPr>
                            <a:t>KL</a:t>
                          </a:r>
                          <a:endParaRPr lang="en-US" sz="4100" dirty="0">
                            <a:effectLst/>
                            <a:latin typeface="Times New Roman" pitchFamily="18" charset="0"/>
                            <a:ea typeface="Calibri" panose="020F0502020204030204" pitchFamily="34" charset="0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sz="410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4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4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𝑂</m:t>
                                        </m:r>
                                      </m:e>
                                      <m:sub>
                                        <m:r>
                                          <a:rPr lang="nl-NL" sz="4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nl-NL" sz="41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sz="41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4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41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𝑂</m:t>
                                        </m:r>
                                      </m:e>
                                      <m:sub>
                                        <m:r>
                                          <a:rPr lang="en-US" sz="4100" b="0" i="1" smtClean="0">
                                            <a:effectLst/>
                                            <a:latin typeface="Cambria Math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lang="en-US" sz="4100" dirty="0">
                            <a:effectLst/>
                            <a:latin typeface="Times New Roman" pitchFamily="18" charset="0"/>
                            <a:ea typeface="Calibri" panose="020F0502020204030204" pitchFamily="34" charset="0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05987702"/>
                  </p:ext>
                </p:extLst>
              </p:nvPr>
            </p:nvGraphicFramePr>
            <p:xfrm>
              <a:off x="408711" y="5299607"/>
              <a:ext cx="6739278" cy="193573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524000"/>
                    <a:gridCol w="5215278"/>
                  </a:tblGrid>
                  <a:tr h="96786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100" dirty="0">
                              <a:effectLst/>
                              <a:latin typeface="Times New Roman" pitchFamily="18" charset="0"/>
                              <a:ea typeface="Calibri" panose="020F0502020204030204" pitchFamily="34" charset="0"/>
                              <a:cs typeface="Times New Roman" pitchFamily="18" charset="0"/>
                            </a:rPr>
                            <a:t>GT</a:t>
                          </a:r>
                          <a:endParaRPr lang="en-US" sz="4100" dirty="0">
                            <a:effectLst/>
                            <a:latin typeface="Times New Roman" pitchFamily="18" charset="0"/>
                            <a:ea typeface="Calibri" panose="020F0502020204030204" pitchFamily="34" charset="0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9206" b="-117610"/>
                          </a:stretch>
                        </a:blipFill>
                      </a:tcPr>
                    </a:tc>
                  </a:tr>
                  <a:tr h="96786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100" dirty="0">
                              <a:effectLst/>
                              <a:latin typeface="Times New Roman" pitchFamily="18" charset="0"/>
                              <a:ea typeface="Calibri" panose="020F0502020204030204" pitchFamily="34" charset="0"/>
                              <a:cs typeface="Times New Roman" pitchFamily="18" charset="0"/>
                            </a:rPr>
                            <a:t>KL</a:t>
                          </a:r>
                          <a:endParaRPr lang="en-US" sz="4100" dirty="0">
                            <a:effectLst/>
                            <a:latin typeface="Times New Roman" pitchFamily="18" charset="0"/>
                            <a:ea typeface="Calibri" panose="020F0502020204030204" pitchFamily="34" charset="0"/>
                            <a:cs typeface="Times New Roman" pitchFamily="18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blipFill rotWithShape="1">
                          <a:blip r:embed="rId2"/>
                          <a:stretch>
                            <a:fillRect l="-29206" t="-100000" b="-1761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00100"/>
            <a:ext cx="471664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8458200" y="1333502"/>
                <a:ext cx="8382000" cy="1218537"/>
              </a:xfrm>
              <a:prstGeom prst="rect">
                <a:avLst/>
              </a:prstGeom>
            </p:spPr>
            <p:txBody>
              <a:bodyPr wrap="square" lIns="91439" tIns="45719" rIns="91439" bIns="45719">
                <a:spAutoFit/>
              </a:bodyPr>
              <a:lstStyle/>
              <a:p>
                <a:pPr algn="ctr"/>
                <a:r>
                  <a:rPr lang="en-US" sz="360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Suy luận:</a:t>
                </a:r>
              </a:p>
              <a:p>
                <a:r>
                  <a:rPr lang="en-US" sz="360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Vì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3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nl-NL" sz="3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func>
                      <m:funcPr>
                        <m:ctrlP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6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  <m:r>
                          <a:rPr lang="en-US" sz="36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à 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sz="36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</m:e>
                    </m:func>
                  </m:oMath>
                </a14:m>
                <a:r>
                  <a:rPr lang="nl-NL" sz="3600" dirty="0">
                    <a:solidFill>
                      <a:srgbClr val="002060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nl-NL" sz="3600">
                    <a:solidFill>
                      <a:srgbClr val="002060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kề bù 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3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nl-NL" sz="3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func>
                      <m:funcPr>
                        <m:ctrlP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6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sz="36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</m:e>
                    </m:func>
                  </m:oMath>
                </a14:m>
                <a:r>
                  <a:rPr lang="nl-NL" sz="3600" dirty="0">
                    <a:solidFill>
                      <a:srgbClr val="002060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nl-NL" sz="3600">
                    <a:solidFill>
                      <a:srgbClr val="002060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=</a:t>
                </a:r>
                <a:r>
                  <a:rPr lang="en-US" sz="360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180</a:t>
                </a:r>
                <a:r>
                  <a:rPr lang="en-US" sz="3600" baseline="3000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en-US" sz="360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nl-NL" sz="3600">
                    <a:solidFill>
                      <a:srgbClr val="002060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(1)</a:t>
                </a:r>
                <a:r>
                  <a:rPr lang="en-US" sz="360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36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8200" y="1333502"/>
                <a:ext cx="8382000" cy="1218537"/>
              </a:xfrm>
              <a:prstGeom prst="rect">
                <a:avLst/>
              </a:prstGeom>
              <a:blipFill rotWithShape="1">
                <a:blip r:embed="rId4"/>
                <a:stretch>
                  <a:fillRect l="-2255" t="-8000" b="-1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8305800" y="3166634"/>
                <a:ext cx="8382000" cy="664539"/>
              </a:xfrm>
              <a:prstGeom prst="rect">
                <a:avLst/>
              </a:prstGeom>
            </p:spPr>
            <p:txBody>
              <a:bodyPr wrap="square" lIns="91439" tIns="45719" rIns="91439" bIns="45719">
                <a:spAutoFit/>
              </a:bodyPr>
              <a:lstStyle/>
              <a:p>
                <a:r>
                  <a:rPr lang="en-US" sz="360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Vì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3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func>
                      <m:funcPr>
                        <m:ctrlP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6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  <m:r>
                          <a:rPr lang="en-US" sz="36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à 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sz="36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</m:e>
                    </m:func>
                  </m:oMath>
                </a14:m>
                <a:r>
                  <a:rPr lang="nl-NL" sz="3600" dirty="0">
                    <a:solidFill>
                      <a:srgbClr val="002060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nl-NL" sz="3600">
                    <a:solidFill>
                      <a:srgbClr val="002060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kề bù 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3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func>
                      <m:funcPr>
                        <m:ctrlP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6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sz="36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</m:e>
                    </m:func>
                  </m:oMath>
                </a14:m>
                <a:r>
                  <a:rPr lang="nl-NL" sz="3600" dirty="0">
                    <a:solidFill>
                      <a:srgbClr val="002060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r>
                  <a:rPr lang="nl-NL" sz="3600">
                    <a:solidFill>
                      <a:srgbClr val="002060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=</a:t>
                </a:r>
                <a:r>
                  <a:rPr lang="en-US" sz="360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180</a:t>
                </a:r>
                <a:r>
                  <a:rPr lang="en-US" sz="3600" baseline="3000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en-US" sz="360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nl-NL" sz="3600">
                    <a:solidFill>
                      <a:srgbClr val="002060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(2)</a:t>
                </a:r>
                <a:r>
                  <a:rPr lang="en-US" sz="360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36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5800" y="3166634"/>
                <a:ext cx="8382000" cy="664539"/>
              </a:xfrm>
              <a:prstGeom prst="rect">
                <a:avLst/>
              </a:prstGeom>
              <a:blipFill rotWithShape="1">
                <a:blip r:embed="rId5"/>
                <a:stretch>
                  <a:fillRect l="-2255" t="-11009" b="-33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8305800" y="3924302"/>
                <a:ext cx="8382000" cy="1790745"/>
              </a:xfrm>
              <a:prstGeom prst="rect">
                <a:avLst/>
              </a:prstGeom>
            </p:spPr>
            <p:txBody>
              <a:bodyPr wrap="square" lIns="91439" tIns="45719" rIns="91439" bIns="45719">
                <a:spAutoFit/>
              </a:bodyPr>
              <a:lstStyle/>
              <a:p>
                <a:r>
                  <a:rPr lang="en-US" sz="360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Từ (1) và (2) ta có 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3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nl-NL" sz="3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func>
                      <m:funcPr>
                        <m:ctrlP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6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sz="36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</m:e>
                    </m:func>
                  </m:oMath>
                </a14:m>
                <a:r>
                  <a:rPr lang="nl-NL" sz="36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sz="360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sz="3600">
                    <a:solidFill>
                      <a:srgbClr val="00206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3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func>
                      <m:funcPr>
                        <m:ctrlP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6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6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sz="36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en-US" sz="36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</m:e>
                    </m:func>
                  </m:oMath>
                </a14:m>
                <a:r>
                  <a:rPr lang="nl-NL" sz="3600" dirty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nl-NL" sz="360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Suy ra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3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nl-NL" sz="3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nl-NL" sz="3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36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rgbClr val="00206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endParaRPr lang="en-US" sz="3600" dirty="0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r>
                  <a:rPr lang="nl-NL" sz="360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36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5800" y="3924302"/>
                <a:ext cx="8382000" cy="1790745"/>
              </a:xfrm>
              <a:prstGeom prst="rect">
                <a:avLst/>
              </a:prstGeom>
              <a:blipFill rotWithShape="1">
                <a:blip r:embed="rId6"/>
                <a:stretch>
                  <a:fillRect l="-2255" t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9850794" y="6586589"/>
            <a:ext cx="5715000" cy="175432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39" tIns="45719" rIns="91439" bIns="45719">
            <a:spAutoFit/>
          </a:bodyPr>
          <a:lstStyle/>
          <a:p>
            <a:pPr algn="ctr"/>
            <a:endParaRPr lang="en-US" sz="3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CHỨNG MINH ĐỊNH LÍ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nl-NL" sz="360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12207551" y="5448300"/>
            <a:ext cx="609600" cy="110485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39" tIns="45719" rIns="91439" bIns="45719" spcCol="0"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7543800" y="647700"/>
            <a:ext cx="0" cy="883920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662644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  <p:bldP spid="19" grpId="0"/>
      <p:bldP spid="8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71600" y="3314701"/>
            <a:ext cx="14935200" cy="2329670"/>
            <a:chOff x="0" y="0"/>
            <a:chExt cx="5490351" cy="204009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040095"/>
            </a:xfrm>
            <a:custGeom>
              <a:avLst/>
              <a:gdLst/>
              <a:ahLst/>
              <a:cxnLst/>
              <a:rect l="l" t="t" r="r" b="b"/>
              <a:pathLst>
                <a:path w="5490351" h="2040095">
                  <a:moveTo>
                    <a:pt x="5365891" y="2040095"/>
                  </a:moveTo>
                  <a:lnTo>
                    <a:pt x="124460" y="2040095"/>
                  </a:lnTo>
                  <a:cubicBezTo>
                    <a:pt x="55880" y="2040095"/>
                    <a:pt x="0" y="1984215"/>
                    <a:pt x="0" y="191563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1915636"/>
                  </a:lnTo>
                  <a:cubicBezTo>
                    <a:pt x="5490351" y="1984216"/>
                    <a:pt x="5434471" y="2040095"/>
                    <a:pt x="5365891" y="2040095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286000" y="1485900"/>
            <a:ext cx="8763000" cy="692495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r>
              <a:rPr lang="en-US" sz="39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Thế </a:t>
            </a:r>
            <a:r>
              <a:rPr lang="en-US" sz="3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3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600200" y="3510040"/>
            <a:ext cx="14173200" cy="1892824"/>
          </a:xfrm>
          <a:prstGeom prst="rect">
            <a:avLst/>
          </a:prstGeom>
        </p:spPr>
        <p:txBody>
          <a:bodyPr wrap="square" lIns="91439" tIns="45719" rIns="91439" bIns="45719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900" b="1" i="1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3900" b="1" i="1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900" b="1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9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i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9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i="1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9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9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9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9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9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28802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1147</Words>
  <Application>Microsoft Office PowerPoint</Application>
  <PresentationFormat>Custom</PresentationFormat>
  <Paragraphs>143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Wingdings</vt:lpstr>
      <vt:lpstr>Franklin Gothic Book</vt:lpstr>
      <vt:lpstr>Times New Roman</vt:lpstr>
      <vt:lpstr>Cambria Math</vt:lpstr>
      <vt:lpstr>Franklin Gothic Medium</vt:lpstr>
      <vt:lpstr>Arial</vt:lpstr>
      <vt:lpstr>Tahoma</vt:lpstr>
      <vt:lpstr>Calibri</vt:lpstr>
      <vt:lpstr>Angles</vt:lpstr>
      <vt:lpstr>1_Angles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Admin</cp:lastModifiedBy>
  <cp:revision>44</cp:revision>
  <dcterms:created xsi:type="dcterms:W3CDTF">2006-08-16T00:00:00Z</dcterms:created>
  <dcterms:modified xsi:type="dcterms:W3CDTF">2024-11-25T14:41:16Z</dcterms:modified>
  <dc:identifier>DAFARKD_w7U</dc:identifier>
</cp:coreProperties>
</file>