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65" r:id="rId2"/>
    <p:sldId id="266" r:id="rId3"/>
    <p:sldId id="270" r:id="rId4"/>
    <p:sldId id="272" r:id="rId5"/>
    <p:sldId id="256" r:id="rId6"/>
    <p:sldId id="260" r:id="rId7"/>
    <p:sldId id="258" r:id="rId8"/>
    <p:sldId id="274" r:id="rId9"/>
    <p:sldId id="275" r:id="rId10"/>
    <p:sldId id="257" r:id="rId11"/>
    <p:sldId id="276" r:id="rId12"/>
    <p:sldId id="277" r:id="rId13"/>
    <p:sldId id="278" r:id="rId14"/>
    <p:sldId id="279" r:id="rId15"/>
    <p:sldId id="281" r:id="rId16"/>
    <p:sldId id="283" r:id="rId17"/>
    <p:sldId id="282" r:id="rId18"/>
    <p:sldId id="284" r:id="rId19"/>
    <p:sldId id="259" r:id="rId20"/>
    <p:sldId id="269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155" autoAdjust="0"/>
  </p:normalViewPr>
  <p:slideViewPr>
    <p:cSldViewPr>
      <p:cViewPr varScale="1">
        <p:scale>
          <a:sx n="50" d="100"/>
          <a:sy n="50" d="100"/>
        </p:scale>
        <p:origin x="94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359F4-7AB0-48D8-A433-24D242BFDC0F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D6FF9-BE28-478E-8113-74044F4A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7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.svg"/><Relationship Id="rId3" Type="http://schemas.openxmlformats.org/officeDocument/2006/relationships/image" Target="../media/image67.svg"/><Relationship Id="rId7" Type="http://schemas.openxmlformats.org/officeDocument/2006/relationships/image" Target="../media/image40.svg"/><Relationship Id="rId12" Type="http://schemas.openxmlformats.org/officeDocument/2006/relationships/image" Target="../media/image3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3.svg"/><Relationship Id="rId5" Type="http://schemas.openxmlformats.org/officeDocument/2006/relationships/image" Target="../media/image69.sv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svg"/><Relationship Id="rId14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.svg"/><Relationship Id="rId3" Type="http://schemas.openxmlformats.org/officeDocument/2006/relationships/image" Target="../media/image67.svg"/><Relationship Id="rId7" Type="http://schemas.openxmlformats.org/officeDocument/2006/relationships/image" Target="../media/image40.svg"/><Relationship Id="rId12" Type="http://schemas.openxmlformats.org/officeDocument/2006/relationships/image" Target="../media/image3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3.svg"/><Relationship Id="rId5" Type="http://schemas.openxmlformats.org/officeDocument/2006/relationships/image" Target="../media/image69.sv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svg"/><Relationship Id="rId1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.svg"/><Relationship Id="rId3" Type="http://schemas.openxmlformats.org/officeDocument/2006/relationships/image" Target="../media/image67.svg"/><Relationship Id="rId7" Type="http://schemas.openxmlformats.org/officeDocument/2006/relationships/image" Target="../media/image40.svg"/><Relationship Id="rId12" Type="http://schemas.openxmlformats.org/officeDocument/2006/relationships/image" Target="../media/image3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3.svg"/><Relationship Id="rId5" Type="http://schemas.openxmlformats.org/officeDocument/2006/relationships/image" Target="../media/image69.sv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svg"/><Relationship Id="rId1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.svg"/><Relationship Id="rId3" Type="http://schemas.openxmlformats.org/officeDocument/2006/relationships/image" Target="../media/image67.svg"/><Relationship Id="rId7" Type="http://schemas.openxmlformats.org/officeDocument/2006/relationships/image" Target="../media/image40.svg"/><Relationship Id="rId12" Type="http://schemas.openxmlformats.org/officeDocument/2006/relationships/image" Target="../media/image3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3.svg"/><Relationship Id="rId5" Type="http://schemas.openxmlformats.org/officeDocument/2006/relationships/image" Target="../media/image69.sv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.svg"/><Relationship Id="rId3" Type="http://schemas.openxmlformats.org/officeDocument/2006/relationships/image" Target="../media/image67.svg"/><Relationship Id="rId7" Type="http://schemas.openxmlformats.org/officeDocument/2006/relationships/image" Target="../media/image40.svg"/><Relationship Id="rId12" Type="http://schemas.openxmlformats.org/officeDocument/2006/relationships/image" Target="../media/image3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3.svg"/><Relationship Id="rId5" Type="http://schemas.openxmlformats.org/officeDocument/2006/relationships/image" Target="../media/image69.sv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svg"/><Relationship Id="rId1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svg"/><Relationship Id="rId18" Type="http://schemas.openxmlformats.org/officeDocument/2006/relationships/image" Target="../media/image96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12" Type="http://schemas.openxmlformats.org/officeDocument/2006/relationships/image" Target="../media/image90.png"/><Relationship Id="rId17" Type="http://schemas.openxmlformats.org/officeDocument/2006/relationships/image" Target="../media/image95.sv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svg"/><Relationship Id="rId5" Type="http://schemas.openxmlformats.org/officeDocument/2006/relationships/image" Target="../media/image83.svg"/><Relationship Id="rId15" Type="http://schemas.openxmlformats.org/officeDocument/2006/relationships/image" Target="../media/image93.svg"/><Relationship Id="rId10" Type="http://schemas.openxmlformats.org/officeDocument/2006/relationships/image" Target="../media/image88.png"/><Relationship Id="rId19" Type="http://schemas.openxmlformats.org/officeDocument/2006/relationships/image" Target="../media/image97.svg"/><Relationship Id="rId4" Type="http://schemas.openxmlformats.org/officeDocument/2006/relationships/image" Target="../media/image82.png"/><Relationship Id="rId9" Type="http://schemas.openxmlformats.org/officeDocument/2006/relationships/image" Target="../media/image87.svg"/><Relationship Id="rId1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6.svg"/><Relationship Id="rId18" Type="http://schemas.openxmlformats.org/officeDocument/2006/relationships/image" Target="../media/image55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15.png"/><Relationship Id="rId17" Type="http://schemas.openxmlformats.org/officeDocument/2006/relationships/image" Target="../media/image54.svg"/><Relationship Id="rId2" Type="http://schemas.openxmlformats.org/officeDocument/2006/relationships/image" Target="../media/image43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5" Type="http://schemas.openxmlformats.org/officeDocument/2006/relationships/image" Target="../media/image28.svg"/><Relationship Id="rId10" Type="http://schemas.openxmlformats.org/officeDocument/2006/relationships/image" Target="../media/image51.png"/><Relationship Id="rId19" Type="http://schemas.openxmlformats.org/officeDocument/2006/relationships/image" Target="../media/image5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6112009" y="6189179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547998" y="4918056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206792" y="2530064"/>
            <a:ext cx="14364909" cy="5176977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5838411" y="3771392"/>
            <a:ext cx="708008" cy="7080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36077" y="3580357"/>
            <a:ext cx="13738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/>
              <a:t>CHÀO MỪNG CÁC EM ĐẾN VỚI BÀI HỌC NGÀY HÔM NAY!</a:t>
            </a:r>
            <a:endParaRPr lang="en-US" sz="7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5697" y="8785845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41115" y="6039067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59455">
            <a:off x="-353411" y="8621662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69" y="1918494"/>
            <a:ext cx="4368101" cy="6477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93482" y="1592806"/>
            <a:ext cx="10673621" cy="7594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35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fr-FR" sz="35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fr-FR" sz="35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Nguyễn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Phan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Chánh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trầm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đạo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nâu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nâu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khuynh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gũi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mĩ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5697" y="8785845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50028" y="6867884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59455">
            <a:off x="-353411" y="8621662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63200" y="2230269"/>
            <a:ext cx="7620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Yếu tố dân tộc được thể hiện qua tác phẩm Thiếu nữ trong vườn của họa sĩ Nguyễn Gia Trí: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500" dirty="0">
                <a:ea typeface="Calibri" panose="020F0502020204030204" pitchFamily="34" charset="0"/>
                <a:cs typeface="Arial" panose="020B0604020202020204" pitchFamily="34" charset="0"/>
              </a:rPr>
              <a:t>Trang phục áo dài truyền thống. 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500" dirty="0">
                <a:ea typeface="Calibri" panose="020F0502020204030204" pitchFamily="34" charset="0"/>
                <a:cs typeface="Arial" panose="020B0604020202020204" pitchFamily="34" charset="0"/>
              </a:rPr>
              <a:t>Khung cảnh thiên nhiên thân quen với đời sống thường ngày. </a:t>
            </a:r>
          </a:p>
        </p:txBody>
      </p:sp>
      <p:pic>
        <p:nvPicPr>
          <p:cNvPr id="16" name="Picture 1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8" y="1592807"/>
            <a:ext cx="8225049" cy="69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5697" y="8785845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50028" y="6867884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59455">
            <a:off x="-353411" y="8621662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52851" y="2180472"/>
            <a:ext cx="7881800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Yếu tố dân tộc được thể hiện qua tác phẩm Mẹ con của họa sĩ Vũ Giáng Hương: 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500" dirty="0">
                <a:ea typeface="Calibri" panose="020F0502020204030204" pitchFamily="34" charset="0"/>
                <a:cs typeface="Arial" panose="020B0604020202020204" pitchFamily="34" charset="0"/>
              </a:rPr>
              <a:t>Những chi tiết như chiếc áo, khăn, vật dụng gia đình,…đã thể hiện vẻ đẹp của cuộc sống đồng bào miền núi một cách chân thật. </a:t>
            </a:r>
          </a:p>
        </p:txBody>
      </p:sp>
      <p:pic>
        <p:nvPicPr>
          <p:cNvPr id="14" name="Picture 1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96" y="1794344"/>
            <a:ext cx="7382778" cy="648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600" b="1" u="none"/>
              <a:t>II</a:t>
            </a:r>
            <a:r>
              <a:rPr lang="vi-VN" sz="5600" b="1" u="none"/>
              <a:t>. </a:t>
            </a:r>
            <a:r>
              <a:rPr lang="vi-VN" sz="5600" b="1" u="none" dirty="0"/>
              <a:t>THỂ HIỆN</a:t>
            </a:r>
            <a:endParaRPr lang="en-US" sz="5600" b="1" u="none" dirty="0"/>
          </a:p>
        </p:txBody>
      </p:sp>
      <p:sp>
        <p:nvSpPr>
          <p:cNvPr id="36" name="Rectangle 35"/>
          <p:cNvSpPr/>
          <p:nvPr/>
        </p:nvSpPr>
        <p:spPr>
          <a:xfrm>
            <a:off x="1329687" y="4033388"/>
            <a:ext cx="5638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 hãy nêu các bước thể hiện tính dân tộc trên sản phẩm mĩ thuật theo hình thức vẽ màu sáp?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81718"/>
            <a:ext cx="9190875" cy="7081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34" y="2500768"/>
            <a:ext cx="1696407" cy="15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5697" y="8785845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50028" y="6867884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59455">
            <a:off x="-353411" y="8621662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5697" y="1205735"/>
            <a:ext cx="14867195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 phẩm mĩ thuật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sáp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SGK tr.23: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0493" y="2997301"/>
            <a:ext cx="9144000" cy="52932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vi-VN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600" b="1" u="none"/>
              <a:t>II</a:t>
            </a:r>
            <a:r>
              <a:rPr lang="vi-VN" sz="5600" b="1" u="none"/>
              <a:t>. </a:t>
            </a:r>
            <a:r>
              <a:rPr lang="vi-VN" sz="5600" b="1" u="none" dirty="0"/>
              <a:t>THỂ HIỆN</a:t>
            </a:r>
            <a:endParaRPr lang="en-US" sz="5600" b="1" u="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15817" r="14707" b="22418"/>
          <a:stretch/>
        </p:blipFill>
        <p:spPr>
          <a:xfrm>
            <a:off x="868674" y="2997137"/>
            <a:ext cx="7249886" cy="6172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48800" y="2997137"/>
            <a:ext cx="57405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</a:rPr>
              <a:t>THẢO LUẬN CẶP ĐÔI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13797" y="3702463"/>
            <a:ext cx="86073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 phẩm mĩ thuật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6532" y="8834511"/>
            <a:ext cx="1429612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26449" y="5129981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59455">
            <a:off x="-267112" y="5327328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8" y="647700"/>
            <a:ext cx="15038368" cy="94848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62745" y="1714500"/>
            <a:ext cx="601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mĩ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600" b="1" u="none"/>
              <a:t>III</a:t>
            </a:r>
            <a:r>
              <a:rPr lang="vi-VN" sz="5600" b="1" u="none"/>
              <a:t>. </a:t>
            </a:r>
            <a:r>
              <a:rPr lang="vi-VN" sz="5600" b="1" u="none" dirty="0"/>
              <a:t>THẢO LUẬN</a:t>
            </a:r>
            <a:endParaRPr lang="en-US" sz="5600" b="1" u="none" dirty="0"/>
          </a:p>
        </p:txBody>
      </p:sp>
      <p:sp>
        <p:nvSpPr>
          <p:cNvPr id="18" name="TextBox 17"/>
          <p:cNvSpPr txBox="1"/>
          <p:nvPr/>
        </p:nvSpPr>
        <p:spPr>
          <a:xfrm>
            <a:off x="9547194" y="2541442"/>
            <a:ext cx="57405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</a:rPr>
              <a:t>THẢO LUẬN CẶP ĐÔI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43716" y="3315584"/>
            <a:ext cx="8747502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Bạn đã thể hiện được yếu tố dân tộc trong SPMT của mình chưa?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Yếu tố dân tộc được khai thác và thể hiện như thế nào trong sản phầm của bạn?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Viết một đoạn văn ngắn giới thiệu về yếu tố dân tộc trong mĩ thuật.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92" y="2541442"/>
            <a:ext cx="7117199" cy="71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600" b="1" u="none"/>
              <a:t>IV</a:t>
            </a:r>
            <a:r>
              <a:rPr lang="vi-VN" sz="5600" b="1" u="none"/>
              <a:t>. </a:t>
            </a:r>
            <a:r>
              <a:rPr lang="vi-VN" sz="5600" b="1" dirty="0"/>
              <a:t>VẬN DỤNG</a:t>
            </a:r>
            <a:endParaRPr lang="en-US" sz="5600" b="1" u="none" dirty="0"/>
          </a:p>
        </p:txBody>
      </p:sp>
      <p:sp>
        <p:nvSpPr>
          <p:cNvPr id="19" name="Rectangle 18"/>
          <p:cNvSpPr/>
          <p:nvPr/>
        </p:nvSpPr>
        <p:spPr>
          <a:xfrm>
            <a:off x="8658225" y="4218122"/>
            <a:ext cx="8105775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Sưu tầm tác phẩm mĩ thuật có yếu tố dân tộc mà em yêu thích.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Sử dụng kiến thức đã học để giới thiệu về những tác phẩm đó.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" b="11028"/>
          <a:stretch/>
        </p:blipFill>
        <p:spPr>
          <a:xfrm>
            <a:off x="1326630" y="3162300"/>
            <a:ext cx="7391400" cy="6282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27197" y="3381554"/>
            <a:ext cx="5152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</a:rPr>
              <a:t>THẢO LUẬN NHÓM</a:t>
            </a:r>
            <a:endParaRPr lang="en-US" sz="4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352745" y="-97672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6675497" y="-838600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925695">
            <a:off x="-1076008" y="930800"/>
            <a:ext cx="2931449" cy="29314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88964" y="1643774"/>
            <a:ext cx="10759640" cy="10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vi-VN" sz="6400" b="1" dirty="0">
                <a:solidFill>
                  <a:srgbClr val="FF0000"/>
                </a:solidFill>
              </a:rPr>
              <a:t>HƯỚNG DẪN VỀ NHÀ</a:t>
            </a:r>
            <a:endParaRPr lang="en-US" sz="6400" b="1" u="none" dirty="0">
              <a:solidFill>
                <a:srgbClr val="FF0000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787215">
            <a:off x="16860078" y="3649620"/>
            <a:ext cx="793059" cy="3665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32633" y="2660772"/>
            <a:ext cx="1348898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 nhà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hiểu thêm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đến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Vân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nhà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khắc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Thành,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Nguyễn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 bạn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bè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cô, người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vi-VN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và chuẩn bị bài mới: </a:t>
            </a:r>
            <a:r>
              <a:rPr lang="vi-VN" sz="3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6 </a:t>
            </a:r>
            <a:r>
              <a:rPr lang="vi-VN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Thiết kế logo.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3622038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00805" y="3162300"/>
            <a:ext cx="28575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/>
              <a:t>KHỞI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/>
              <a:t> ĐỘNG</a:t>
            </a:r>
            <a:endParaRPr lang="en-US" sz="6400" b="1" u="non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19" y="1791242"/>
            <a:ext cx="11561379" cy="6705600"/>
          </a:xfrm>
          <a:prstGeom prst="rect">
            <a:avLst/>
          </a:prstGeom>
        </p:spPr>
      </p:pic>
      <p:pic>
        <p:nvPicPr>
          <p:cNvPr id="14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903951" y="97154"/>
            <a:ext cx="1647778" cy="1749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373164" y="602607"/>
            <a:ext cx="74558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các bức tranh sau: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88780" y="8648700"/>
            <a:ext cx="1462949" cy="1436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24600" y="8782100"/>
            <a:ext cx="10337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/>
              <a:t>“Vườn xuân Trung Nam Bắc” của họa sĩ Nguyễn Gia Trí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6112009" y="6189179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547998" y="4918056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206792" y="2530064"/>
            <a:ext cx="14364909" cy="5176977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5838411" y="3771392"/>
            <a:ext cx="708008" cy="7080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36077" y="3580357"/>
            <a:ext cx="13738589" cy="323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/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7200" b="1" dirty="0"/>
              <a:t>LẮNG NGHE BÀI GIẢNG!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6484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3622038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00805" y="3162300"/>
            <a:ext cx="28575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/>
              <a:t>KHỞI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/>
              <a:t> ĐỘNG</a:t>
            </a:r>
            <a:endParaRPr lang="en-US" sz="6400" b="1" u="none" dirty="0"/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3951" y="97154"/>
            <a:ext cx="1647778" cy="1749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82956" y="619144"/>
            <a:ext cx="74558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các bức tranh sau: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88780" y="8648700"/>
            <a:ext cx="1462949" cy="1436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34932" y="8782100"/>
            <a:ext cx="8132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/>
              <a:t>“Nữ dân quân miền biển” của Trần Văn Cẩn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46725"/>
            <a:ext cx="12420600" cy="66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3622038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00805" y="3162300"/>
            <a:ext cx="28575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/>
              <a:t>KHỞI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/>
              <a:t> ĐỘNG</a:t>
            </a:r>
            <a:endParaRPr lang="en-US" sz="6400" b="1" u="none" dirty="0"/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3951" y="97154"/>
            <a:ext cx="1647778" cy="1749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82956" y="619144"/>
            <a:ext cx="74558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các bức tranh sau: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88780" y="8648700"/>
            <a:ext cx="1462949" cy="1436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77770" y="9074487"/>
            <a:ext cx="786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/>
              <a:t>“Người bán gạo” của Nguyễn Phan Chánh</a:t>
            </a:r>
            <a:endParaRPr lang="en-US" sz="3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20" y="1675598"/>
            <a:ext cx="6292357" cy="72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615147" y="3222468"/>
            <a:ext cx="4398805" cy="6766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14413247" y="896445"/>
            <a:ext cx="3109816" cy="3197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4633448" y="-2300506"/>
            <a:ext cx="9035041" cy="1423497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740202" y="2293591"/>
            <a:ext cx="12963567" cy="6492188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710455" y="2544907"/>
            <a:ext cx="13139145" cy="190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6400" b="1" spc="-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endParaRPr lang="vi-VN" sz="6400" b="1" spc="-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6000" b="1" spc="-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TỐ DÂN TỘC TRONG MĨ THUẬT</a:t>
            </a:r>
            <a:endParaRPr lang="en-US" sz="6000" b="1" u="none" spc="-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437541" y="2788918"/>
            <a:ext cx="831833" cy="8318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1831112" y="1330155"/>
            <a:ext cx="1223634" cy="12509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682344">
            <a:off x="163837" y="746301"/>
            <a:ext cx="2348424" cy="768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225879" y="2575903"/>
            <a:ext cx="1110597" cy="123900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781178" y="5113278"/>
            <a:ext cx="831833" cy="83183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185448">
            <a:off x="934234" y="7211970"/>
            <a:ext cx="2793450" cy="279345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710455" y="4918548"/>
            <a:ext cx="129933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9 - Bài 5:</a:t>
            </a:r>
          </a:p>
          <a:p>
            <a:pPr algn="ctr"/>
            <a:r>
              <a:rPr lang="en-US" sz="6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YẾU 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 DÂN TỘC TRONG TRANH CỦA MỘT HỌA SĨ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600" b="1" u="none"/>
              <a:t>I</a:t>
            </a:r>
            <a:r>
              <a:rPr lang="vi-VN" sz="5600" b="1" u="none"/>
              <a:t>. </a:t>
            </a:r>
            <a:r>
              <a:rPr lang="vi-VN" sz="5600" b="1" u="none" dirty="0"/>
              <a:t>QUAN SÁT</a:t>
            </a:r>
            <a:endParaRPr lang="en-US" sz="5600" b="1" u="none" dirty="0"/>
          </a:p>
        </p:txBody>
      </p:sp>
      <p:sp>
        <p:nvSpPr>
          <p:cNvPr id="35" name="TextBox 34"/>
          <p:cNvSpPr txBox="1"/>
          <p:nvPr/>
        </p:nvSpPr>
        <p:spPr>
          <a:xfrm>
            <a:off x="6572521" y="2530347"/>
            <a:ext cx="5152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</a:rPr>
              <a:t>THẢO LUẬN NHÓM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81424" y="3117895"/>
            <a:ext cx="14556462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vi-VN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vi-VN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9" b="21422"/>
          <a:stretch/>
        </p:blipFill>
        <p:spPr>
          <a:xfrm>
            <a:off x="4893719" y="5011721"/>
            <a:ext cx="8509976" cy="5050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886200" y="1648511"/>
            <a:ext cx="13682087" cy="79248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06091" y="2336216"/>
            <a:ext cx="4812190" cy="6550353"/>
            <a:chOff x="0" y="0"/>
            <a:chExt cx="6350000" cy="86436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97041" t="-28985" r="-81742" b="-471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5813749" y="3200986"/>
            <a:ext cx="11245184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r>
              <a:rPr lang="vi-VN" sz="4200" b="1" dirty="0">
                <a:solidFill>
                  <a:srgbClr val="272626"/>
                </a:solidFill>
              </a:rPr>
              <a:t>Nhóm 1: </a:t>
            </a:r>
            <a:r>
              <a:rPr lang="vi-VN" sz="4200" dirty="0">
                <a:solidFill>
                  <a:srgbClr val="272626"/>
                </a:solidFill>
              </a:rPr>
              <a:t>Quan sát Tranh 1 – </a:t>
            </a:r>
            <a:r>
              <a:rPr lang="vi-VN" sz="4200" i="1" dirty="0">
                <a:solidFill>
                  <a:srgbClr val="272626"/>
                </a:solidFill>
              </a:rPr>
              <a:t>Sau giờ trực chiến</a:t>
            </a:r>
            <a:r>
              <a:rPr lang="vi-VN" sz="4200" dirty="0">
                <a:solidFill>
                  <a:srgbClr val="272626"/>
                </a:solidFill>
              </a:rPr>
              <a:t> SGK tr.21 và một số TPMT khác của họa sĩ Nguyễn Phan Chánh, phân tích yếu tố dân tộc được thể hiện trong tác phẩm mĩ thuật. </a:t>
            </a:r>
            <a:endParaRPr lang="en-US" sz="4200" dirty="0">
              <a:solidFill>
                <a:srgbClr val="272626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9" y="2677881"/>
            <a:ext cx="4221253" cy="586798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4001">
            <a:off x="2395542" y="1322465"/>
            <a:ext cx="777725" cy="2117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238218" y="1600998"/>
            <a:ext cx="13682087" cy="79248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06090" y="2336216"/>
            <a:ext cx="7130932" cy="6550353"/>
            <a:chOff x="0" y="0"/>
            <a:chExt cx="6350000" cy="86436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97041" t="-28985" r="-81742" b="-471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229600" y="3029435"/>
            <a:ext cx="8975082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r>
              <a:rPr lang="vi-VN" sz="4200" b="1" dirty="0">
                <a:solidFill>
                  <a:srgbClr val="272626"/>
                </a:solidFill>
              </a:rPr>
              <a:t>Nhóm 2: </a:t>
            </a:r>
            <a:r>
              <a:rPr lang="vi-VN" sz="4200" dirty="0">
                <a:solidFill>
                  <a:srgbClr val="272626"/>
                </a:solidFill>
              </a:rPr>
              <a:t>Quan sát Tranh 2 – </a:t>
            </a:r>
            <a:r>
              <a:rPr lang="vi-VN" sz="4200" i="1" dirty="0">
                <a:solidFill>
                  <a:srgbClr val="272626"/>
                </a:solidFill>
              </a:rPr>
              <a:t>Thiếu nữ trong vườn</a:t>
            </a:r>
            <a:r>
              <a:rPr lang="vi-VN" sz="4200" dirty="0">
                <a:solidFill>
                  <a:srgbClr val="272626"/>
                </a:solidFill>
              </a:rPr>
              <a:t> SGK tr.22 và một số tác phẩm mĩ thuật khác của họa sĩ Nguyễn Gia Trí, phân tích yếu tố dân tộc thể hiện trong tác phẩm mĩ thuật. </a:t>
            </a:r>
            <a:endParaRPr lang="en-US" sz="4200" dirty="0">
              <a:solidFill>
                <a:srgbClr val="272626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9" y="2580933"/>
            <a:ext cx="6349444" cy="5964931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4001">
            <a:off x="1147062" y="1425202"/>
            <a:ext cx="777725" cy="21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114800" y="1760080"/>
            <a:ext cx="13682087" cy="79248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06090" y="2336216"/>
            <a:ext cx="6532910" cy="6550353"/>
            <a:chOff x="0" y="0"/>
            <a:chExt cx="6350000" cy="86436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97041" t="-28985" r="-81742" b="-471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7800304" y="3029435"/>
            <a:ext cx="9404378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r>
              <a:rPr lang="vi-VN" sz="4200" b="1" dirty="0">
                <a:solidFill>
                  <a:srgbClr val="272626"/>
                </a:solidFill>
              </a:rPr>
              <a:t>Nhóm 3: </a:t>
            </a:r>
            <a:r>
              <a:rPr lang="vi-VN" sz="4200" dirty="0">
                <a:solidFill>
                  <a:srgbClr val="272626"/>
                </a:solidFill>
              </a:rPr>
              <a:t>Quan sát Tranh 3 – </a:t>
            </a:r>
            <a:r>
              <a:rPr lang="vi-VN" sz="4200" i="1" dirty="0">
                <a:solidFill>
                  <a:srgbClr val="272626"/>
                </a:solidFill>
              </a:rPr>
              <a:t>Mẹ con </a:t>
            </a:r>
            <a:r>
              <a:rPr lang="vi-VN" sz="4200" dirty="0">
                <a:solidFill>
                  <a:srgbClr val="272626"/>
                </a:solidFill>
              </a:rPr>
              <a:t>SGK tr.22 và một số tác phẩm mĩ thuật khác của họa sĩ Vũ Giáng Hương, phân tích yếu tố dân tộc được thể hiện trong tác phẩm mĩ thuật. </a:t>
            </a:r>
            <a:endParaRPr lang="en-US" sz="4200" dirty="0">
              <a:solidFill>
                <a:srgbClr val="272626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10" y="2677881"/>
            <a:ext cx="5730669" cy="5970819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4001">
            <a:off x="1903961" y="1326783"/>
            <a:ext cx="777725" cy="21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751</Words>
  <Application>Microsoft Office PowerPoint</Application>
  <PresentationFormat>Custom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Wingdings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20</cp:revision>
  <dcterms:created xsi:type="dcterms:W3CDTF">2006-08-16T00:00:00Z</dcterms:created>
  <dcterms:modified xsi:type="dcterms:W3CDTF">2022-11-06T14:55:27Z</dcterms:modified>
  <dc:identifier>DAEz_iZBoOU</dc:identifier>
</cp:coreProperties>
</file>