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93" r:id="rId4"/>
    <p:sldId id="256" r:id="rId5"/>
    <p:sldId id="267" r:id="rId6"/>
    <p:sldId id="262" r:id="rId7"/>
    <p:sldId id="259" r:id="rId8"/>
    <p:sldId id="272" r:id="rId9"/>
    <p:sldId id="273" r:id="rId10"/>
    <p:sldId id="261" r:id="rId11"/>
    <p:sldId id="274" r:id="rId12"/>
    <p:sldId id="276" r:id="rId13"/>
    <p:sldId id="275" r:id="rId14"/>
    <p:sldId id="277" r:id="rId15"/>
    <p:sldId id="296" r:id="rId16"/>
    <p:sldId id="288" r:id="rId17"/>
    <p:sldId id="265" r:id="rId18"/>
    <p:sldId id="279" r:id="rId19"/>
    <p:sldId id="280" r:id="rId20"/>
    <p:sldId id="295" r:id="rId21"/>
    <p:sldId id="281" r:id="rId22"/>
    <p:sldId id="297" r:id="rId23"/>
    <p:sldId id="299" r:id="rId24"/>
    <p:sldId id="298" r:id="rId25"/>
    <p:sldId id="282" r:id="rId26"/>
    <p:sldId id="278" r:id="rId27"/>
    <p:sldId id="283" r:id="rId28"/>
    <p:sldId id="301" r:id="rId29"/>
    <p:sldId id="302" r:id="rId30"/>
    <p:sldId id="303" r:id="rId31"/>
    <p:sldId id="304" r:id="rId32"/>
    <p:sldId id="284" r:id="rId33"/>
    <p:sldId id="286" r:id="rId34"/>
    <p:sldId id="260" r:id="rId35"/>
    <p:sldId id="289" r:id="rId36"/>
    <p:sldId id="290" r:id="rId37"/>
    <p:sldId id="291" r:id="rId38"/>
    <p:sldId id="264" r:id="rId39"/>
    <p:sldId id="266" r:id="rId40"/>
    <p:sldId id="268" r:id="rId41"/>
  </p:sldIdLst>
  <p:sldSz cx="18288000" cy="10287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mbria Math" panose="02040503050406030204" pitchFamily="18" charset="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ACD8E6"/>
    <a:srgbClr val="D7C09A"/>
    <a:srgbClr val="BDA37D"/>
    <a:srgbClr val="AFDEE3"/>
    <a:srgbClr val="CCCCFF"/>
    <a:srgbClr val="F6FFA3"/>
    <a:srgbClr val="CCFF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22" autoAdjust="0"/>
  </p:normalViewPr>
  <p:slideViewPr>
    <p:cSldViewPr>
      <p:cViewPr>
        <p:scale>
          <a:sx n="50" d="100"/>
          <a:sy n="50" d="100"/>
        </p:scale>
        <p:origin x="378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04E69-CD6D-459F-8525-DF49F2087449}" type="datetimeFigureOut">
              <a:rPr lang="vi-VN" smtClean="0"/>
              <a:t>26/10/2024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A58AE-6262-424F-986F-79C973B2D7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0470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17" Type="http://schemas.openxmlformats.org/officeDocument/2006/relationships/image" Target="../media/image69.png"/><Relationship Id="rId2" Type="http://schemas.openxmlformats.org/officeDocument/2006/relationships/image" Target="../media/image1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66.png"/><Relationship Id="rId5" Type="http://schemas.openxmlformats.org/officeDocument/2006/relationships/image" Target="../media/image35.svg"/><Relationship Id="rId15" Type="http://schemas.openxmlformats.org/officeDocument/2006/relationships/image" Target="../media/image67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3.png"/><Relationship Id="rId3" Type="http://schemas.openxmlformats.org/officeDocument/2006/relationships/image" Target="../media/image17.svg"/><Relationship Id="rId17" Type="http://schemas.openxmlformats.org/officeDocument/2006/relationships/image" Target="../media/image72.png"/><Relationship Id="rId2" Type="http://schemas.openxmlformats.org/officeDocument/2006/relationships/image" Target="../media/image16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1.png"/><Relationship Id="rId1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26.svg"/><Relationship Id="rId15" Type="http://schemas.openxmlformats.org/officeDocument/2006/relationships/image" Target="../media/image75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1.svg"/><Relationship Id="rId21" Type="http://schemas.openxmlformats.org/officeDocument/2006/relationships/image" Target="../media/image39.pn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20" Type="http://schemas.openxmlformats.org/officeDocument/2006/relationships/image" Target="../media/image6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3.svg"/><Relationship Id="rId19" Type="http://schemas.openxmlformats.org/officeDocument/2006/relationships/image" Target="../media/image61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83.png"/><Relationship Id="rId1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85.png"/><Relationship Id="rId14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20.png"/><Relationship Id="rId17" Type="http://schemas.openxmlformats.org/officeDocument/2006/relationships/image" Target="../media/image710.png"/><Relationship Id="rId16" Type="http://schemas.openxmlformats.org/officeDocument/2006/relationships/image" Target="../media/image70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6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398123" y="1130730"/>
            <a:ext cx="14782897" cy="803214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00713" y="2824224"/>
            <a:ext cx="12817847" cy="3034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nay!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97473">
            <a:off x="-33923" y="212153"/>
            <a:ext cx="1232340" cy="12076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599498" y="2089208"/>
            <a:ext cx="1061203" cy="10612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454641" y="3861307"/>
            <a:ext cx="14052612" cy="3125283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29479" y="0"/>
              <a:ext cx="17913303" cy="11727400"/>
              <a:chOff x="-4214" y="0"/>
              <a:chExt cx="10825343" cy="708708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4" y="0"/>
                <a:ext cx="10825343" cy="7087087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212074" y="-451175"/>
            <a:ext cx="6090210" cy="57518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56086" y="1470370"/>
            <a:ext cx="5198981" cy="1162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1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1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0"/>
              <p:cNvSpPr txBox="1"/>
              <p:nvPr/>
            </p:nvSpPr>
            <p:spPr>
              <a:xfrm>
                <a:off x="4850859" y="4207435"/>
                <a:ext cx="11513976" cy="25032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6600" dirty="0"/>
                  <a:t>x </a:t>
                </a:r>
                <a14:m>
                  <m:oMath xmlns:m="http://schemas.openxmlformats.org/officeDocument/2006/math">
                    <m:r>
                      <a:rPr lang="en-US" sz="6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6600" dirty="0"/>
                  <a:t> ƯC(a, b, c)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6600" dirty="0" err="1"/>
                  <a:t>nếu</a:t>
                </a:r>
                <a:r>
                  <a:rPr lang="en-US" sz="6600" dirty="0"/>
                  <a:t> a </a:t>
                </a:r>
                <a14:m>
                  <m:oMath xmlns:m="http://schemas.openxmlformats.org/officeDocument/2006/math">
                    <m:r>
                      <a:rPr lang="en-US" sz="6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6600" dirty="0"/>
                  <a:t> x, b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6600" dirty="0"/>
                  <a:t> x </a:t>
                </a:r>
                <a:r>
                  <a:rPr lang="en-US" sz="6600" dirty="0" err="1"/>
                  <a:t>và</a:t>
                </a:r>
                <a:r>
                  <a:rPr lang="en-US" sz="6600" dirty="0"/>
                  <a:t> c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6600" dirty="0"/>
                  <a:t> x </a:t>
                </a:r>
              </a:p>
            </p:txBody>
          </p:sp>
        </mc:Choice>
        <mc:Fallback xmlns="">
          <p:sp>
            <p:nvSpPr>
              <p:cNvPr id="10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859" y="4207435"/>
                <a:ext cx="11513976" cy="2503249"/>
              </a:xfrm>
              <a:prstGeom prst="rect">
                <a:avLst/>
              </a:prstGeom>
              <a:blipFill>
                <a:blip r:embed="rId6"/>
                <a:stretch>
                  <a:fillRect l="-4447" t="-3893" b="-192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0999" y="-20521"/>
            <a:ext cx="6312200" cy="1749479"/>
            <a:chOff x="-521000" y="-20521"/>
            <a:chExt cx="7912401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7514640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7589068" cy="1019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</a:t>
              </a:r>
              <a:r>
                <a:rPr kumimoji="0" lang="en-US" sz="6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dụ</a:t>
              </a:r>
              <a:r>
                <a:rPr kumimoji="0" lang="en-US" sz="6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07771" y="148413"/>
            <a:ext cx="9060830" cy="1580545"/>
            <a:chOff x="-3194" y="242459"/>
            <a:chExt cx="7752101" cy="4828441"/>
          </a:xfrm>
        </p:grpSpPr>
        <p:sp>
          <p:nvSpPr>
            <p:cNvPr id="6" name="Freeform 6"/>
            <p:cNvSpPr/>
            <p:nvPr/>
          </p:nvSpPr>
          <p:spPr>
            <a:xfrm>
              <a:off x="-3194" y="242459"/>
              <a:ext cx="7752101" cy="4828441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803772" y="6217139"/>
            <a:ext cx="16263964" cy="3906366"/>
          </a:xfrm>
          <a:custGeom>
            <a:avLst/>
            <a:gdLst/>
            <a:ahLst/>
            <a:cxnLst/>
            <a:rect l="l" t="t" r="r" b="b"/>
            <a:pathLst>
              <a:path w="8047623" h="5748858">
                <a:moveTo>
                  <a:pt x="7419845" y="5694380"/>
                </a:moveTo>
                <a:cubicBezTo>
                  <a:pt x="7419845" y="5694380"/>
                  <a:pt x="6688970" y="5748858"/>
                  <a:pt x="5633256" y="5746236"/>
                </a:cubicBezTo>
                <a:cubicBezTo>
                  <a:pt x="3101516" y="5744074"/>
                  <a:pt x="1057074" y="5736249"/>
                  <a:pt x="1057074" y="5736249"/>
                </a:cubicBezTo>
                <a:cubicBezTo>
                  <a:pt x="812932" y="5727415"/>
                  <a:pt x="449110" y="5706185"/>
                  <a:pt x="282371" y="5648007"/>
                </a:cubicBezTo>
                <a:cubicBezTo>
                  <a:pt x="4469" y="5551044"/>
                  <a:pt x="0" y="5377765"/>
                  <a:pt x="0" y="4376960"/>
                </a:cubicBezTo>
                <a:lnTo>
                  <a:pt x="0" y="4376913"/>
                </a:lnTo>
                <a:cubicBezTo>
                  <a:pt x="8536" y="491230"/>
                  <a:pt x="0" y="345608"/>
                  <a:pt x="77597" y="223930"/>
                </a:cubicBezTo>
                <a:cubicBezTo>
                  <a:pt x="217372" y="4759"/>
                  <a:pt x="519255" y="4073"/>
                  <a:pt x="937909" y="4073"/>
                </a:cubicBezTo>
                <a:cubicBezTo>
                  <a:pt x="937909" y="4073"/>
                  <a:pt x="2039222" y="15681"/>
                  <a:pt x="4699719" y="7673"/>
                </a:cubicBezTo>
                <a:cubicBezTo>
                  <a:pt x="6470043" y="0"/>
                  <a:pt x="7186776" y="6979"/>
                  <a:pt x="7186776" y="6979"/>
                </a:cubicBezTo>
                <a:cubicBezTo>
                  <a:pt x="7555084" y="14458"/>
                  <a:pt x="7693344" y="42638"/>
                  <a:pt x="7891083" y="165219"/>
                </a:cubicBezTo>
                <a:cubicBezTo>
                  <a:pt x="8042101" y="258836"/>
                  <a:pt x="8047623" y="476157"/>
                  <a:pt x="8038482" y="4376913"/>
                </a:cubicBezTo>
                <a:lnTo>
                  <a:pt x="8038482" y="4376960"/>
                </a:lnTo>
                <a:cubicBezTo>
                  <a:pt x="8038481" y="5495730"/>
                  <a:pt x="7995697" y="5644318"/>
                  <a:pt x="7419845" y="569438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4800" dirty="0" err="1"/>
              <a:t>Độ</a:t>
            </a:r>
            <a:r>
              <a:rPr lang="en-US" sz="4800" dirty="0"/>
              <a:t> </a:t>
            </a:r>
            <a:r>
              <a:rPr lang="en-US" sz="4800" dirty="0" err="1"/>
              <a:t>dài</a:t>
            </a:r>
            <a:r>
              <a:rPr lang="en-US" sz="4800" dirty="0"/>
              <a:t> </a:t>
            </a:r>
            <a:r>
              <a:rPr lang="en-US" sz="4800" dirty="0" err="1"/>
              <a:t>lớn</a:t>
            </a:r>
            <a:r>
              <a:rPr lang="en-US" sz="4800" dirty="0"/>
              <a:t> </a:t>
            </a:r>
            <a:r>
              <a:rPr lang="en-US" sz="4800" dirty="0" err="1"/>
              <a:t>nhất</a:t>
            </a:r>
            <a:r>
              <a:rPr lang="en-US" sz="4800" dirty="0"/>
              <a:t> ( </a:t>
            </a:r>
            <a:r>
              <a:rPr lang="en-US" sz="4800" dirty="0" err="1"/>
              <a:t>đơn</a:t>
            </a:r>
            <a:r>
              <a:rPr lang="en-US" sz="4800" dirty="0"/>
              <a:t>  </a:t>
            </a:r>
            <a:r>
              <a:rPr lang="en-US" sz="4800" dirty="0" err="1"/>
              <a:t>vị</a:t>
            </a:r>
            <a:r>
              <a:rPr lang="en-US" sz="4800" dirty="0"/>
              <a:t> </a:t>
            </a:r>
            <a:r>
              <a:rPr lang="en-US" sz="4800" dirty="0" err="1"/>
              <a:t>dm</a:t>
            </a:r>
            <a:r>
              <a:rPr lang="en-US" sz="4800" dirty="0"/>
              <a:t>)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mỗi</a:t>
            </a:r>
            <a:r>
              <a:rPr lang="en-US" sz="4800" dirty="0"/>
              <a:t> </a:t>
            </a:r>
            <a:r>
              <a:rPr lang="en-US" sz="4800" dirty="0" err="1"/>
              <a:t>thanh</a:t>
            </a:r>
            <a:r>
              <a:rPr lang="en-US" sz="4800" dirty="0"/>
              <a:t> </a:t>
            </a:r>
            <a:r>
              <a:rPr lang="en-US" sz="4800" dirty="0" err="1"/>
              <a:t>gỗ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r>
              <a:rPr lang="en-US" sz="4800" dirty="0"/>
              <a:t> </a:t>
            </a:r>
            <a:r>
              <a:rPr lang="en-US" sz="4800" dirty="0" err="1"/>
              <a:t>cắt</a:t>
            </a:r>
            <a:r>
              <a:rPr lang="en-US" sz="4800" dirty="0"/>
              <a:t> </a:t>
            </a:r>
            <a:r>
              <a:rPr lang="en-US" sz="4800" dirty="0" err="1"/>
              <a:t>chính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 ƯCLN (18, 30) = 6.</a:t>
            </a:r>
          </a:p>
          <a:p>
            <a:pPr>
              <a:lnSpc>
                <a:spcPct val="130000"/>
              </a:lnSpc>
            </a:pPr>
            <a:r>
              <a:rPr lang="en-US" sz="4800" dirty="0" err="1"/>
              <a:t>Vậy</a:t>
            </a:r>
            <a:r>
              <a:rPr lang="en-US" sz="4800" dirty="0"/>
              <a:t>, </a:t>
            </a:r>
            <a:r>
              <a:rPr lang="en-US" sz="4800" dirty="0" err="1"/>
              <a:t>bác</a:t>
            </a:r>
            <a:r>
              <a:rPr lang="en-US" sz="4800" dirty="0"/>
              <a:t> </a:t>
            </a:r>
            <a:r>
              <a:rPr lang="en-US" sz="4800" dirty="0" err="1"/>
              <a:t>thợ</a:t>
            </a:r>
            <a:r>
              <a:rPr lang="en-US" sz="4800" dirty="0"/>
              <a:t> </a:t>
            </a:r>
            <a:r>
              <a:rPr lang="en-US" sz="4800" dirty="0" err="1"/>
              <a:t>mộc</a:t>
            </a:r>
            <a:r>
              <a:rPr lang="en-US" sz="4800" dirty="0"/>
              <a:t> </a:t>
            </a:r>
            <a:r>
              <a:rPr lang="en-US" sz="4800" dirty="0" err="1"/>
              <a:t>nên</a:t>
            </a:r>
            <a:r>
              <a:rPr lang="en-US" sz="4800" dirty="0"/>
              <a:t> </a:t>
            </a:r>
            <a:r>
              <a:rPr lang="en-US" sz="4800" dirty="0" err="1"/>
              <a:t>cắt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tấm</a:t>
            </a:r>
            <a:r>
              <a:rPr lang="en-US" sz="4800" dirty="0"/>
              <a:t> </a:t>
            </a:r>
            <a:r>
              <a:rPr lang="en-US" sz="4800" dirty="0" err="1"/>
              <a:t>gỗ</a:t>
            </a:r>
            <a:r>
              <a:rPr lang="en-US" sz="4800" dirty="0"/>
              <a:t> </a:t>
            </a:r>
            <a:r>
              <a:rPr lang="en-US" sz="4800" dirty="0" err="1"/>
              <a:t>thành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thanh</a:t>
            </a:r>
            <a:r>
              <a:rPr lang="en-US" sz="4800" dirty="0"/>
              <a:t> </a:t>
            </a:r>
            <a:r>
              <a:rPr lang="en-US" sz="4800" dirty="0" err="1"/>
              <a:t>gỗ</a:t>
            </a:r>
            <a:r>
              <a:rPr lang="en-US" sz="4800" dirty="0"/>
              <a:t> </a:t>
            </a:r>
            <a:r>
              <a:rPr lang="en-US" sz="4800" dirty="0" err="1"/>
              <a:t>dài</a:t>
            </a:r>
            <a:r>
              <a:rPr lang="en-US" sz="4800" dirty="0"/>
              <a:t> 6dm.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8460" y="6217139"/>
            <a:ext cx="1061203" cy="10612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85029" y="384333"/>
            <a:ext cx="1113187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Hình ảnh Học Thảo Luận Viết Bài Tập Về Nhà Làm Bài Toán, Bé, Phiên, Dễ  Thương miễn phí tải tập tin PNG PSDComment và Vect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922" y="1809358"/>
            <a:ext cx="4244286" cy="42442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6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0" y="728934"/>
                <a:ext cx="17007383" cy="85438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i="1" u="sng" dirty="0">
                    <a:ea typeface="Calibri" panose="020F0502020204030204" pitchFamily="34" charset="0"/>
                  </a:rPr>
                  <a:t>* </a:t>
                </a:r>
                <a:r>
                  <a:rPr lang="en-US" sz="4800" b="1" i="1" u="sng" dirty="0" err="1">
                    <a:ea typeface="Calibri" panose="020F0502020204030204" pitchFamily="34" charset="0"/>
                  </a:rPr>
                  <a:t>Tìm</a:t>
                </a:r>
                <a:r>
                  <a:rPr lang="en-US" sz="4800" b="1" i="1" u="sng" dirty="0">
                    <a:ea typeface="Calibri" panose="020F0502020204030204" pitchFamily="34" charset="0"/>
                  </a:rPr>
                  <a:t> ƯCLN </a:t>
                </a:r>
                <a:r>
                  <a:rPr lang="en-US" sz="4800" b="1" i="1" u="sng" dirty="0" err="1">
                    <a:ea typeface="Calibri" panose="020F0502020204030204" pitchFamily="34" charset="0"/>
                  </a:rPr>
                  <a:t>trong</a:t>
                </a:r>
                <a:r>
                  <a:rPr lang="en-US" sz="4800" b="1" i="1" u="sng" dirty="0">
                    <a:ea typeface="Calibri" panose="020F0502020204030204" pitchFamily="34" charset="0"/>
                  </a:rPr>
                  <a:t> </a:t>
                </a:r>
                <a:r>
                  <a:rPr lang="en-US" sz="4800" b="1" i="1" u="sng" dirty="0" err="1">
                    <a:ea typeface="Calibri" panose="020F0502020204030204" pitchFamily="34" charset="0"/>
                  </a:rPr>
                  <a:t>trường</a:t>
                </a:r>
                <a:r>
                  <a:rPr lang="en-US" sz="4800" b="1" i="1" u="sng" dirty="0">
                    <a:ea typeface="Calibri" panose="020F0502020204030204" pitchFamily="34" charset="0"/>
                  </a:rPr>
                  <a:t> </a:t>
                </a:r>
                <a:r>
                  <a:rPr lang="en-US" sz="4800" b="1" i="1" u="sng" dirty="0" err="1">
                    <a:ea typeface="Calibri" panose="020F0502020204030204" pitchFamily="34" charset="0"/>
                  </a:rPr>
                  <a:t>hợp</a:t>
                </a:r>
                <a:r>
                  <a:rPr lang="en-US" sz="4800" b="1" i="1" u="sng" dirty="0">
                    <a:ea typeface="Calibri" panose="020F0502020204030204" pitchFamily="34" charset="0"/>
                  </a:rPr>
                  <a:t> </a:t>
                </a:r>
                <a:r>
                  <a:rPr lang="en-US" sz="4800" b="1" i="1" u="sng" dirty="0" err="1">
                    <a:ea typeface="Calibri" panose="020F0502020204030204" pitchFamily="34" charset="0"/>
                  </a:rPr>
                  <a:t>đặc</a:t>
                </a:r>
                <a:r>
                  <a:rPr lang="en-US" sz="4800" b="1" i="1" u="sng" dirty="0">
                    <a:ea typeface="Calibri" panose="020F0502020204030204" pitchFamily="34" charset="0"/>
                  </a:rPr>
                  <a:t> </a:t>
                </a:r>
                <a:r>
                  <a:rPr lang="en-US" sz="4800" b="1" i="1" u="sng" dirty="0" err="1">
                    <a:ea typeface="Calibri" panose="020F0502020204030204" pitchFamily="34" charset="0"/>
                  </a:rPr>
                  <a:t>biệt</a:t>
                </a:r>
                <a:r>
                  <a:rPr lang="en-US" sz="4800" b="1" i="1" u="sng" dirty="0">
                    <a:ea typeface="Calibri" panose="020F0502020204030204" pitchFamily="34" charset="0"/>
                  </a:rPr>
                  <a:t>:</a:t>
                </a:r>
                <a:endParaRPr lang="en-US" sz="4800" dirty="0"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ea typeface="Calibri" panose="020F0502020204030204" pitchFamily="34" charset="0"/>
                  </a:rPr>
                  <a:t>+ </a:t>
                </a:r>
                <a:r>
                  <a:rPr lang="en-US" sz="4800" dirty="0" err="1">
                    <a:ea typeface="Calibri" panose="020F0502020204030204" pitchFamily="34" charset="0"/>
                  </a:rPr>
                  <a:t>Trong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các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số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đã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cho</a:t>
                </a:r>
                <a:r>
                  <a:rPr lang="en-US" sz="4800" dirty="0">
                    <a:ea typeface="Calibri" panose="020F0502020204030204" pitchFamily="34" charset="0"/>
                  </a:rPr>
                  <a:t>, </a:t>
                </a:r>
                <a:r>
                  <a:rPr lang="en-US" sz="4800" dirty="0" err="1">
                    <a:ea typeface="Calibri" panose="020F0502020204030204" pitchFamily="34" charset="0"/>
                  </a:rPr>
                  <a:t>nếu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số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nhỏ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nhất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là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ước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của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các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số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còn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lại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thì</a:t>
                </a:r>
                <a:r>
                  <a:rPr lang="en-US" sz="4800" dirty="0">
                    <a:ea typeface="Calibri" panose="020F0502020204030204" pitchFamily="34" charset="0"/>
                  </a:rPr>
                  <a:t> ƯCLN </a:t>
                </a:r>
                <a:r>
                  <a:rPr lang="en-US" sz="4800" dirty="0" err="1">
                    <a:ea typeface="Calibri" panose="020F0502020204030204" pitchFamily="34" charset="0"/>
                  </a:rPr>
                  <a:t>của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các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số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đã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cho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chính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là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số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nhỏ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nhất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ấy</a:t>
                </a:r>
                <a:r>
                  <a:rPr lang="en-US" sz="4800" dirty="0">
                    <a:ea typeface="Calibri" panose="020F0502020204030204" pitchFamily="34" charset="0"/>
                  </a:rPr>
                  <a:t>:</a:t>
                </a:r>
              </a:p>
              <a:p>
                <a:pPr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 err="1">
                    <a:ea typeface="Calibri" panose="020F0502020204030204" pitchFamily="34" charset="0"/>
                  </a:rPr>
                  <a:t>Nếu</a:t>
                </a:r>
                <a:r>
                  <a:rPr lang="en-US" sz="4800" dirty="0">
                    <a:ea typeface="Calibri" panose="020F0502020204030204" pitchFamily="34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4800" dirty="0">
                    <a:ea typeface="Calibri" panose="020F0502020204030204" pitchFamily="34" charset="0"/>
                  </a:rPr>
                  <a:t> b </a:t>
                </a:r>
                <a:r>
                  <a:rPr lang="en-US" sz="4800" dirty="0" err="1">
                    <a:ea typeface="Calibri" panose="020F0502020204030204" pitchFamily="34" charset="0"/>
                  </a:rPr>
                  <a:t>thì</a:t>
                </a:r>
                <a:r>
                  <a:rPr lang="en-US" sz="4800" dirty="0">
                    <a:ea typeface="Calibri" panose="020F0502020204030204" pitchFamily="34" charset="0"/>
                  </a:rPr>
                  <a:t> ƯCLN ( a , b) = b.</a:t>
                </a: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ea typeface="Calibri" panose="020F0502020204030204" pitchFamily="34" charset="0"/>
                  </a:rPr>
                  <a:t>VD: </a:t>
                </a:r>
                <a:r>
                  <a:rPr lang="en-US" sz="4800" dirty="0" err="1">
                    <a:ea typeface="Calibri" panose="020F0502020204030204" pitchFamily="34" charset="0"/>
                  </a:rPr>
                  <a:t>Vì</a:t>
                </a:r>
                <a:r>
                  <a:rPr lang="en-US" sz="4800" dirty="0">
                    <a:ea typeface="Calibri" panose="020F0502020204030204" pitchFamily="34" charset="0"/>
                  </a:rPr>
                  <a:t> 18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4800" dirty="0">
                    <a:ea typeface="Calibri" panose="020F0502020204030204" pitchFamily="34" charset="0"/>
                  </a:rPr>
                  <a:t> 6 </a:t>
                </a:r>
                <a:r>
                  <a:rPr lang="en-US" sz="4800" dirty="0" err="1">
                    <a:ea typeface="Calibri" panose="020F0502020204030204" pitchFamily="34" charset="0"/>
                  </a:rPr>
                  <a:t>nên</a:t>
                </a:r>
                <a:r>
                  <a:rPr lang="en-US" sz="4800" dirty="0">
                    <a:ea typeface="Calibri" panose="020F0502020204030204" pitchFamily="34" charset="0"/>
                  </a:rPr>
                  <a:t> ta </a:t>
                </a:r>
                <a:r>
                  <a:rPr lang="en-US" sz="4800" dirty="0" err="1">
                    <a:ea typeface="Calibri" panose="020F0502020204030204" pitchFamily="34" charset="0"/>
                  </a:rPr>
                  <a:t>có</a:t>
                </a:r>
                <a:r>
                  <a:rPr lang="en-US" sz="4800" dirty="0">
                    <a:ea typeface="Calibri" panose="020F0502020204030204" pitchFamily="34" charset="0"/>
                  </a:rPr>
                  <a:t> ƯCLN (18, 6) = 6 </a:t>
                </a: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ea typeface="Calibri" panose="020F0502020204030204" pitchFamily="34" charset="0"/>
                  </a:rPr>
                  <a:t>+ </a:t>
                </a:r>
                <a:r>
                  <a:rPr lang="en-US" sz="4800" dirty="0" err="1">
                    <a:ea typeface="Calibri" panose="020F0502020204030204" pitchFamily="34" charset="0"/>
                  </a:rPr>
                  <a:t>Số</a:t>
                </a:r>
                <a:r>
                  <a:rPr lang="en-US" sz="4800" dirty="0">
                    <a:ea typeface="Calibri" panose="020F0502020204030204" pitchFamily="34" charset="0"/>
                  </a:rPr>
                  <a:t> 1 </a:t>
                </a:r>
                <a:r>
                  <a:rPr lang="en-US" sz="4800" dirty="0" err="1">
                    <a:ea typeface="Calibri" panose="020F0502020204030204" pitchFamily="34" charset="0"/>
                  </a:rPr>
                  <a:t>chỉ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có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một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ước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là</a:t>
                </a:r>
                <a:r>
                  <a:rPr lang="en-US" sz="4800" dirty="0">
                    <a:ea typeface="Calibri" panose="020F0502020204030204" pitchFamily="34" charset="0"/>
                  </a:rPr>
                  <a:t> 1. Do </a:t>
                </a:r>
                <a:r>
                  <a:rPr lang="en-US" sz="4800" dirty="0" err="1">
                    <a:ea typeface="Calibri" panose="020F0502020204030204" pitchFamily="34" charset="0"/>
                  </a:rPr>
                  <a:t>đó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với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mọi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số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tự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nhiên</a:t>
                </a:r>
                <a:r>
                  <a:rPr lang="en-US" sz="4800" dirty="0">
                    <a:ea typeface="Calibri" panose="020F0502020204030204" pitchFamily="34" charset="0"/>
                  </a:rPr>
                  <a:t> a </a:t>
                </a:r>
                <a:r>
                  <a:rPr lang="en-US" sz="4800" dirty="0" err="1">
                    <a:ea typeface="Calibri" panose="020F0502020204030204" pitchFamily="34" charset="0"/>
                  </a:rPr>
                  <a:t>và</a:t>
                </a:r>
                <a:r>
                  <a:rPr lang="en-US" sz="4800" dirty="0">
                    <a:ea typeface="Calibri" panose="020F0502020204030204" pitchFamily="34" charset="0"/>
                  </a:rPr>
                  <a:t> b, ta </a:t>
                </a:r>
                <a:r>
                  <a:rPr lang="en-US" sz="4800" dirty="0" err="1">
                    <a:ea typeface="Calibri" panose="020F0502020204030204" pitchFamily="34" charset="0"/>
                  </a:rPr>
                  <a:t>có</a:t>
                </a:r>
                <a:r>
                  <a:rPr lang="en-US" sz="4800" dirty="0">
                    <a:ea typeface="Calibri" panose="020F0502020204030204" pitchFamily="34" charset="0"/>
                  </a:rPr>
                  <a:t>:</a:t>
                </a: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ea typeface="Calibri" panose="020F0502020204030204" pitchFamily="34" charset="0"/>
                  </a:rPr>
                  <a:t>ƯCLN ( a , 1) = 1; ƯCLN (a , b , 1) = 1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28934"/>
                <a:ext cx="17007383" cy="8543877"/>
              </a:xfrm>
              <a:prstGeom prst="rect">
                <a:avLst/>
              </a:prstGeom>
              <a:blipFill>
                <a:blip r:embed="rId8"/>
                <a:stretch>
                  <a:fillRect l="-1613" t="-286" r="-1613" b="-16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7964" y="-114300"/>
            <a:ext cx="1371399" cy="110424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3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3429000" y="71092"/>
            <a:ext cx="6952733" cy="1398351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509654" y="295798"/>
            <a:ext cx="1061203" cy="10612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58984" y="410900"/>
            <a:ext cx="620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 (90, 10)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5555" y="2279725"/>
            <a:ext cx="1601044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Ư (90) = { 1; 2; 3; 5; 6; 9; 10; 15; 18; 30; 45; 90}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15554" y="5716310"/>
            <a:ext cx="819807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>
                <a:solidFill>
                  <a:srgbClr val="000000"/>
                </a:solidFill>
                <a:ea typeface="Calibri" panose="020F0502020204030204" pitchFamily="34" charset="0"/>
              </a:rPr>
              <a:t>=&gt;</a:t>
            </a:r>
            <a:r>
              <a:rPr lang="vi-VN" sz="4800" dirty="0">
                <a:solidFill>
                  <a:srgbClr val="000000"/>
                </a:solidFill>
                <a:ea typeface="Calibri" panose="020F0502020204030204" pitchFamily="34" charset="0"/>
              </a:rPr>
              <a:t> ƯC(</a:t>
            </a:r>
            <a:r>
              <a:rPr lang="en-US" sz="4800" dirty="0">
                <a:solidFill>
                  <a:srgbClr val="000000"/>
                </a:solidFill>
                <a:ea typeface="Calibri" panose="020F0502020204030204" pitchFamily="34" charset="0"/>
              </a:rPr>
              <a:t>90</a:t>
            </a:r>
            <a:r>
              <a:rPr lang="vi-VN" sz="4800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en-US" sz="4800" dirty="0">
                <a:solidFill>
                  <a:srgbClr val="000000"/>
                </a:solidFill>
                <a:ea typeface="Calibri" panose="020F0502020204030204" pitchFamily="34" charset="0"/>
              </a:rPr>
              <a:t>10</a:t>
            </a:r>
            <a:r>
              <a:rPr lang="vi-VN" sz="4800" dirty="0">
                <a:solidFill>
                  <a:srgbClr val="000000"/>
                </a:solidFill>
                <a:ea typeface="Calibri" panose="020F0502020204030204" pitchFamily="34" charset="0"/>
              </a:rPr>
              <a:t>) = {1</a:t>
            </a:r>
            <a:r>
              <a:rPr lang="en-US" sz="4800" dirty="0">
                <a:solidFill>
                  <a:srgbClr val="000000"/>
                </a:solidFill>
                <a:ea typeface="Calibri" panose="020F0502020204030204" pitchFamily="34" charset="0"/>
              </a:rPr>
              <a:t>; 2; 5; 10</a:t>
            </a:r>
            <a:r>
              <a:rPr lang="vi-VN" sz="4800" dirty="0">
                <a:solidFill>
                  <a:srgbClr val="000000"/>
                </a:solidFill>
                <a:ea typeface="Calibri" panose="020F0502020204030204" pitchFamily="34" charset="0"/>
              </a:rPr>
              <a:t>}.</a:t>
            </a:r>
            <a:endParaRPr lang="en-US" sz="48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56278" y="7680715"/>
            <a:ext cx="668804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ƯCLN(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</a:t>
            </a:r>
            <a:r>
              <a:rPr lang="vi-VN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vi-VN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= 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15554" y="3858658"/>
            <a:ext cx="1601044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Ư (10) = { 1; 2; 5; 10}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6419" y="35845"/>
            <a:ext cx="1517916" cy="149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3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 animBg="1"/>
      <p:bldP spid="12" grpId="0" animBg="1"/>
      <p:bldP spid="13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636421" y="-20520"/>
            <a:ext cx="6432289" cy="1389290"/>
            <a:chOff x="-660626" y="-20521"/>
            <a:chExt cx="7781136" cy="168641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23238" y="-20521"/>
              <a:ext cx="7243748" cy="1686412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660626" y="1301"/>
              <a:ext cx="7589068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Luyện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tập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1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1321" y="1407628"/>
            <a:ext cx="18930823" cy="3906222"/>
            <a:chOff x="705038" y="164573"/>
            <a:chExt cx="7880404" cy="8146059"/>
          </a:xfrm>
        </p:grpSpPr>
        <p:sp>
          <p:nvSpPr>
            <p:cNvPr id="6" name="Freeform 6"/>
            <p:cNvSpPr/>
            <p:nvPr/>
          </p:nvSpPr>
          <p:spPr>
            <a:xfrm>
              <a:off x="705038" y="164573"/>
              <a:ext cx="7880404" cy="8146059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Freeform 8"/>
              <p:cNvSpPr/>
              <p:nvPr/>
            </p:nvSpPr>
            <p:spPr>
              <a:xfrm>
                <a:off x="1382736" y="5906909"/>
                <a:ext cx="16828476" cy="3787032"/>
              </a:xfrm>
              <a:custGeom>
                <a:avLst/>
                <a:gdLst/>
                <a:ahLst/>
                <a:cxnLst/>
                <a:rect l="l" t="t" r="r" b="b"/>
                <a:pathLst>
                  <a:path w="8047623" h="5748858">
                    <a:moveTo>
                      <a:pt x="7419845" y="5694380"/>
                    </a:moveTo>
                    <a:cubicBezTo>
                      <a:pt x="7419845" y="5694380"/>
                      <a:pt x="6688970" y="5748858"/>
                      <a:pt x="5633256" y="5746236"/>
                    </a:cubicBezTo>
                    <a:cubicBezTo>
                      <a:pt x="3101516" y="5744074"/>
                      <a:pt x="1057074" y="5736249"/>
                      <a:pt x="1057074" y="5736249"/>
                    </a:cubicBezTo>
                    <a:cubicBezTo>
                      <a:pt x="812932" y="5727415"/>
                      <a:pt x="449110" y="5706185"/>
                      <a:pt x="282371" y="5648007"/>
                    </a:cubicBezTo>
                    <a:cubicBezTo>
                      <a:pt x="4469" y="5551044"/>
                      <a:pt x="0" y="5377765"/>
                      <a:pt x="0" y="4376960"/>
                    </a:cubicBezTo>
                    <a:lnTo>
                      <a:pt x="0" y="4376913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039222" y="15681"/>
                      <a:pt x="4699719" y="7673"/>
                    </a:cubicBezTo>
                    <a:cubicBezTo>
                      <a:pt x="6470043" y="0"/>
                      <a:pt x="7186776" y="6979"/>
                      <a:pt x="7186776" y="6979"/>
                    </a:cubicBezTo>
                    <a:cubicBezTo>
                      <a:pt x="7555084" y="14458"/>
                      <a:pt x="7693344" y="42638"/>
                      <a:pt x="7891083" y="165219"/>
                    </a:cubicBezTo>
                    <a:cubicBezTo>
                      <a:pt x="8042101" y="258836"/>
                      <a:pt x="8047623" y="476157"/>
                      <a:pt x="8038482" y="4376913"/>
                    </a:cubicBezTo>
                    <a:lnTo>
                      <a:pt x="8038482" y="4376960"/>
                    </a:lnTo>
                    <a:cubicBezTo>
                      <a:pt x="8038481" y="5495730"/>
                      <a:pt x="7995697" y="5644318"/>
                      <a:pt x="7419845" y="569438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/>
              <a:lstStyle/>
              <a:p>
                <a:pPr lvl="0" algn="ctr">
                  <a:lnSpc>
                    <a:spcPct val="130000"/>
                  </a:lnSpc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Có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Ư(12) = {1; 2; 3; 4; 6; 12}</a:t>
                </a:r>
              </a:p>
              <a:p>
                <a:pPr lvl="0" algn="ctr">
                  <a:lnSpc>
                    <a:spcPct val="130000"/>
                  </a:lnSpc>
                  <a:defRPr/>
                </a:pPr>
                <a:r>
                  <a:rPr lang="en-US" sz="4400" baseline="0" dirty="0">
                    <a:solidFill>
                      <a:prstClr val="black"/>
                    </a:solidFill>
                  </a:rPr>
                  <a:t>	</a:t>
                </a:r>
                <a:r>
                  <a:rPr lang="en-US" sz="4400" dirty="0">
                    <a:solidFill>
                      <a:prstClr val="black"/>
                    </a:solidFill>
                  </a:rPr>
                  <a:t>Ư(15) = {1; 3; 5; 15}</a:t>
                </a:r>
              </a:p>
              <a:p>
                <a:pPr marL="571500" lvl="0" indent="-571500" algn="ctr">
                  <a:lnSpc>
                    <a:spcPct val="130000"/>
                  </a:lnSpc>
                  <a:buFont typeface="Symbol" panose="05050102010706020507" pitchFamily="18" charset="2"/>
                  <a:buChar char="Þ"/>
                  <a:defRPr/>
                </a:pPr>
                <a:r>
                  <a:rPr lang="en-US" sz="4400" dirty="0">
                    <a:solidFill>
                      <a:prstClr val="black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</a:rPr>
                  <a:t> ƯC(12, 15)</a:t>
                </a:r>
              </a:p>
              <a:p>
                <a:pPr lvl="0" algn="ctr">
                  <a:lnSpc>
                    <a:spcPct val="130000"/>
                  </a:lnSpc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Vậy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bố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có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thể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thực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hiện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được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phé</a:t>
                </a:r>
                <a:r>
                  <a:rPr lang="en-US" sz="4400" dirty="0">
                    <a:solidFill>
                      <a:prstClr val="black"/>
                    </a:solidFill>
                  </a:rPr>
                  <a:t>p chia </a:t>
                </a:r>
                <a:r>
                  <a:rPr lang="en-US" sz="4400" dirty="0" err="1">
                    <a:solidFill>
                      <a:prstClr val="black"/>
                    </a:solidFill>
                  </a:rPr>
                  <a:t>này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" name="Freeform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736" y="5906909"/>
                <a:ext cx="16828476" cy="3787032"/>
              </a:xfrm>
              <a:custGeom>
                <a:avLst/>
                <a:gdLst/>
                <a:ahLst/>
                <a:cxnLst/>
                <a:rect l="l" t="t" r="r" b="b"/>
                <a:pathLst>
                  <a:path w="8047623" h="5748858">
                    <a:moveTo>
                      <a:pt x="7419845" y="5694380"/>
                    </a:moveTo>
                    <a:cubicBezTo>
                      <a:pt x="7419845" y="5694380"/>
                      <a:pt x="6688970" y="5748858"/>
                      <a:pt x="5633256" y="5746236"/>
                    </a:cubicBezTo>
                    <a:cubicBezTo>
                      <a:pt x="3101516" y="5744074"/>
                      <a:pt x="1057074" y="5736249"/>
                      <a:pt x="1057074" y="5736249"/>
                    </a:cubicBezTo>
                    <a:cubicBezTo>
                      <a:pt x="812932" y="5727415"/>
                      <a:pt x="449110" y="5706185"/>
                      <a:pt x="282371" y="5648007"/>
                    </a:cubicBezTo>
                    <a:cubicBezTo>
                      <a:pt x="4469" y="5551044"/>
                      <a:pt x="0" y="5377765"/>
                      <a:pt x="0" y="4376960"/>
                    </a:cubicBezTo>
                    <a:lnTo>
                      <a:pt x="0" y="4376913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039222" y="15681"/>
                      <a:pt x="4699719" y="7673"/>
                    </a:cubicBezTo>
                    <a:cubicBezTo>
                      <a:pt x="6470043" y="0"/>
                      <a:pt x="7186776" y="6979"/>
                      <a:pt x="7186776" y="6979"/>
                    </a:cubicBezTo>
                    <a:cubicBezTo>
                      <a:pt x="7555084" y="14458"/>
                      <a:pt x="7693344" y="42638"/>
                      <a:pt x="7891083" y="165219"/>
                    </a:cubicBezTo>
                    <a:cubicBezTo>
                      <a:pt x="8042101" y="258836"/>
                      <a:pt x="8047623" y="476157"/>
                      <a:pt x="8038482" y="4376913"/>
                    </a:cubicBezTo>
                    <a:lnTo>
                      <a:pt x="8038482" y="4376960"/>
                    </a:lnTo>
                    <a:cubicBezTo>
                      <a:pt x="8038481" y="5495730"/>
                      <a:pt x="7995697" y="5644318"/>
                      <a:pt x="7419845" y="569438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t="-6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3935" y="1700553"/>
            <a:ext cx="17554065" cy="361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1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24000" y="1665507"/>
            <a:ext cx="15783966" cy="3959446"/>
          </a:xfrm>
          <a:custGeom>
            <a:avLst/>
            <a:gdLst/>
            <a:ahLst/>
            <a:cxnLst/>
            <a:rect l="l" t="t" r="r" b="b"/>
            <a:pathLst>
              <a:path w="8250011" h="5464765">
                <a:moveTo>
                  <a:pt x="278431" y="16918"/>
                </a:moveTo>
                <a:cubicBezTo>
                  <a:pt x="278431" y="16918"/>
                  <a:pt x="604014" y="12258"/>
                  <a:pt x="1016982" y="12454"/>
                </a:cubicBezTo>
                <a:cubicBezTo>
                  <a:pt x="6568136" y="12671"/>
                  <a:pt x="7975943" y="0"/>
                  <a:pt x="7975943" y="0"/>
                </a:cubicBezTo>
                <a:cubicBezTo>
                  <a:pt x="8043407" y="0"/>
                  <a:pt x="8119344" y="0"/>
                  <a:pt x="8198117" y="85073"/>
                </a:cubicBezTo>
                <a:cubicBezTo>
                  <a:pt x="8241095" y="131488"/>
                  <a:pt x="8242163" y="240224"/>
                  <a:pt x="8242568" y="320281"/>
                </a:cubicBezTo>
                <a:cubicBezTo>
                  <a:pt x="8242568" y="320281"/>
                  <a:pt x="8240864" y="3898986"/>
                  <a:pt x="8240864" y="4702181"/>
                </a:cubicBezTo>
                <a:cubicBezTo>
                  <a:pt x="8240864" y="4916340"/>
                  <a:pt x="8250011" y="5215519"/>
                  <a:pt x="8250011" y="5215519"/>
                </a:cubicBezTo>
                <a:cubicBezTo>
                  <a:pt x="8250011" y="5344188"/>
                  <a:pt x="8245842" y="5464765"/>
                  <a:pt x="7993004" y="5456631"/>
                </a:cubicBezTo>
                <a:cubicBezTo>
                  <a:pt x="7993004" y="5456631"/>
                  <a:pt x="7616532" y="5436333"/>
                  <a:pt x="6766938" y="5443931"/>
                </a:cubicBezTo>
                <a:cubicBezTo>
                  <a:pt x="2079974" y="5452065"/>
                  <a:pt x="304023" y="5464765"/>
                  <a:pt x="304023" y="5464765"/>
                </a:cubicBezTo>
                <a:cubicBezTo>
                  <a:pt x="132548" y="5464765"/>
                  <a:pt x="4213" y="5363696"/>
                  <a:pt x="8532" y="5161149"/>
                </a:cubicBezTo>
                <a:cubicBezTo>
                  <a:pt x="8532" y="5161149"/>
                  <a:pt x="9630" y="4662608"/>
                  <a:pt x="4815" y="1437739"/>
                </a:cubicBezTo>
                <a:cubicBezTo>
                  <a:pt x="0" y="663668"/>
                  <a:pt x="25592" y="330596"/>
                  <a:pt x="25592" y="330596"/>
                </a:cubicBezTo>
                <a:cubicBezTo>
                  <a:pt x="27224" y="150571"/>
                  <a:pt x="143504" y="16918"/>
                  <a:pt x="278431" y="16918"/>
                </a:cubicBezTo>
                <a:close/>
              </a:path>
            </a:pathLst>
          </a:custGeom>
          <a:noFill/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Tuần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này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lớp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6A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6B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gồm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40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sinh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nữ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36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nam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được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phân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công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đi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thu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gom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rác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sạch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bờ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biển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ở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địa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phương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Nếu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chia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nhóm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sao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sinh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nam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nữ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nhóm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bằng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nhau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/>
              </a:rPr>
              <a:t>thì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:</a:t>
            </a:r>
          </a:p>
          <a:p>
            <a:pPr marL="742950" marR="0" lvl="0" indent="-7429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Có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thể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chia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được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thành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bao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nhiêu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nhóm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học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sinh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423999" y="30782"/>
            <a:ext cx="5234601" cy="1669696"/>
            <a:chOff x="0" y="-4262"/>
            <a:chExt cx="3326384" cy="1044440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326384" cy="1044440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647181" y="484002"/>
            <a:ext cx="7071841" cy="1019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Vận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dụng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70168" y="4316618"/>
                <a:ext cx="173591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x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36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, x &gt; 1)</a:t>
                </a:r>
                <a:endParaRPr lang="vi-VN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0168" y="4316618"/>
                <a:ext cx="17359183" cy="646331"/>
              </a:xfrm>
              <a:prstGeom prst="rect">
                <a:avLst/>
              </a:prstGeom>
              <a:blipFill>
                <a:blip r:embed="rId13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63596" y="4962949"/>
                <a:ext cx="17359183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ƯC(36, 40)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Ư(36) ={1; 2; 3; 4; 6; 9; 12; 18; 36}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Ư(60) = { 1; 2; 4; 5; 8; 10; 20; 40}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x &gt; 1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ƯC (36, 40)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=&gt; 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{2; 4}.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596" y="4962949"/>
                <a:ext cx="17359183" cy="3693319"/>
              </a:xfrm>
              <a:prstGeom prst="rect">
                <a:avLst/>
              </a:prstGeom>
              <a:blipFill>
                <a:blip r:embed="rId14"/>
                <a:stretch>
                  <a:fillRect l="-1089" b="-33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631531" y="8545469"/>
            <a:ext cx="11067453" cy="696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i="1" dirty="0">
                <a:solidFill>
                  <a:srgbClr val="002060"/>
                </a:solidFill>
              </a:rPr>
              <a:t>b) </a:t>
            </a:r>
            <a:r>
              <a:rPr lang="en-US" sz="3600" i="1" dirty="0" err="1">
                <a:solidFill>
                  <a:srgbClr val="002060"/>
                </a:solidFill>
              </a:rPr>
              <a:t>Có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thể</a:t>
            </a:r>
            <a:r>
              <a:rPr lang="en-US" sz="3600" i="1" dirty="0">
                <a:solidFill>
                  <a:srgbClr val="002060"/>
                </a:solidFill>
              </a:rPr>
              <a:t> chia </a:t>
            </a:r>
            <a:r>
              <a:rPr lang="en-US" sz="3600" i="1" dirty="0" err="1">
                <a:solidFill>
                  <a:srgbClr val="002060"/>
                </a:solidFill>
              </a:rPr>
              <a:t>được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thành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bao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nhiêu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nhóm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học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sinh</a:t>
            </a:r>
            <a:r>
              <a:rPr lang="en-US" sz="3600" i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36352" y="9302599"/>
            <a:ext cx="1603086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Số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nhóm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chia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được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nhiều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nhất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:  </a:t>
            </a:r>
            <a:r>
              <a:rPr lang="en-US" sz="3600" dirty="0">
                <a:solidFill>
                  <a:prstClr val="black"/>
                </a:solidFill>
                <a:latin typeface="Arial" panose="020B0604020202020204"/>
              </a:rPr>
              <a:t>x = ƯCLN (36, 40) =  4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6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8" grpId="0" build="allAtOnce"/>
      <p:bldP spid="20" grpId="0" uiExpand="1" build="allAtOnce"/>
      <p:bldP spid="1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495301"/>
            <a:ext cx="16916399" cy="9448799"/>
            <a:chOff x="0" y="0"/>
            <a:chExt cx="10821129" cy="57766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25342" cy="5776630"/>
            </a:xfrm>
            <a:custGeom>
              <a:avLst/>
              <a:gdLst/>
              <a:ahLst/>
              <a:cxnLst/>
              <a:rect l="l" t="t" r="r" b="b"/>
              <a:pathLst>
                <a:path w="10825342" h="5776630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4157017"/>
                    <a:pt x="10816195" y="5014045"/>
                  </a:cubicBezTo>
                  <a:cubicBezTo>
                    <a:pt x="10816195" y="5228205"/>
                    <a:pt x="10825342" y="5527383"/>
                    <a:pt x="10825342" y="5527383"/>
                  </a:cubicBezTo>
                  <a:cubicBezTo>
                    <a:pt x="10825342" y="5656052"/>
                    <a:pt x="10821173" y="5776630"/>
                    <a:pt x="10568335" y="5768495"/>
                  </a:cubicBezTo>
                  <a:cubicBezTo>
                    <a:pt x="10568335" y="5768495"/>
                    <a:pt x="10191862" y="5748197"/>
                    <a:pt x="9095459" y="5755795"/>
                  </a:cubicBezTo>
                  <a:cubicBezTo>
                    <a:pt x="2547822" y="5763930"/>
                    <a:pt x="304023" y="5776630"/>
                    <a:pt x="304023" y="5776630"/>
                  </a:cubicBezTo>
                  <a:cubicBezTo>
                    <a:pt x="132548" y="5776630"/>
                    <a:pt x="4213" y="5675561"/>
                    <a:pt x="8532" y="5473013"/>
                  </a:cubicBezTo>
                  <a:cubicBezTo>
                    <a:pt x="8532" y="5473013"/>
                    <a:pt x="9630" y="4974472"/>
                    <a:pt x="4815" y="1481678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5943599" y="1028700"/>
            <a:ext cx="6584717" cy="3067784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6320708" y="2511319"/>
            <a:ext cx="5941248" cy="1162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03959">
            <a:off x="16068071" y="7723181"/>
            <a:ext cx="2122534" cy="196675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9200" y="4934477"/>
            <a:ext cx="17608786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 GỌN VỀ PHẦN SỐ </a:t>
            </a:r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 GIẢN, 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LUYỆN TẬP,VẬN 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AB8EE8-C4C5-4C80-B6E7-AB78C6FCCE0F}"/>
              </a:ext>
            </a:extLst>
          </p:cNvPr>
          <p:cNvSpPr txBox="1"/>
          <p:nvPr/>
        </p:nvSpPr>
        <p:spPr>
          <a:xfrm>
            <a:off x="-19050" y="3986760"/>
            <a:ext cx="13726787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CÁCH TÌM ƯỚC CHUNG LỚN NHẤT</a:t>
            </a:r>
            <a:endParaRPr lang="vi-VN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6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46472" y="3009900"/>
            <a:ext cx="13055527" cy="5105400"/>
          </a:xfrm>
          <a:prstGeom prst="rect">
            <a:avLst/>
          </a:prstGeom>
        </p:spPr>
      </p:pic>
      <p:sp>
        <p:nvSpPr>
          <p:cNvPr id="14" name="TextBox 4"/>
          <p:cNvSpPr txBox="1"/>
          <p:nvPr/>
        </p:nvSpPr>
        <p:spPr>
          <a:xfrm>
            <a:off x="4484896" y="3945991"/>
            <a:ext cx="10327212" cy="2880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7200" b="1" dirty="0">
                <a:solidFill>
                  <a:srgbClr val="C00000"/>
                </a:solidFill>
              </a:rPr>
              <a:t>2. CÁCH TÌM ƯỚC CHUNG LỚN NHẤT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46105" y="2800704"/>
            <a:ext cx="14132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Bước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</a:t>
            </a:r>
            <a:r>
              <a:rPr kumimoji="0" lang="en-US" sz="40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24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60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thừa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ta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lang="en-US" sz="4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69004" y="5074029"/>
            <a:ext cx="1610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60.</a:t>
            </a:r>
            <a:endParaRPr lang="vi-VN" sz="4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57" y="1733248"/>
            <a:ext cx="13438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ƯCLN(24, 60)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93500" y="3618159"/>
            <a:ext cx="6257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= </a:t>
            </a: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2. 2.</a:t>
            </a: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 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400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.3</a:t>
            </a:r>
            <a:endParaRPr kumimoji="0" lang="vi-VN" sz="40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14452" y="4435614"/>
            <a:ext cx="5624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 = </a:t>
            </a: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2. 2. 3</a:t>
            </a: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5 =2</a:t>
            </a:r>
            <a:r>
              <a:rPr lang="en-US" sz="40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400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.3. 5</a:t>
            </a:r>
            <a:endParaRPr kumimoji="0" lang="vi-VN" sz="40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69005" y="6412907"/>
            <a:ext cx="161040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60,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ƯCLN(24, 60) =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3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= 12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12426" y="-10399"/>
            <a:ext cx="15589281" cy="150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75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7" grpId="0"/>
      <p:bldP spid="9" grpId="0"/>
      <p:bldP spid="46" grpId="0"/>
      <p:bldP spid="47" grpId="0"/>
      <p:bldP spid="4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  <a:noFill/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62934">
            <a:off x="540142" y="7931636"/>
            <a:ext cx="2348424" cy="76857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25710" y="530561"/>
            <a:ext cx="17228891" cy="8759915"/>
            <a:chOff x="-1142240" y="-340348"/>
            <a:chExt cx="21369576" cy="15144748"/>
          </a:xfrm>
          <a:solidFill>
            <a:srgbClr val="FFFFCC"/>
          </a:solidFill>
        </p:grpSpPr>
        <p:grpSp>
          <p:nvGrpSpPr>
            <p:cNvPr id="4" name="Group 4"/>
            <p:cNvGrpSpPr/>
            <p:nvPr/>
          </p:nvGrpSpPr>
          <p:grpSpPr>
            <a:xfrm>
              <a:off x="1108646" y="281638"/>
              <a:ext cx="17134134" cy="11010445"/>
              <a:chOff x="668340" y="0"/>
              <a:chExt cx="10329192" cy="6637570"/>
            </a:xfrm>
            <a:grpFill/>
          </p:grpSpPr>
          <p:sp>
            <p:nvSpPr>
              <p:cNvPr id="5" name="Freeform 5"/>
              <p:cNvSpPr/>
              <p:nvPr/>
            </p:nvSpPr>
            <p:spPr>
              <a:xfrm>
                <a:off x="668340" y="0"/>
                <a:ext cx="10329192" cy="6637570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-1142240" y="-340348"/>
              <a:ext cx="21369576" cy="15144748"/>
              <a:chOff x="-893601" y="-205679"/>
              <a:chExt cx="12914033" cy="9152255"/>
            </a:xfrm>
            <a:grpFill/>
          </p:grpSpPr>
          <p:sp>
            <p:nvSpPr>
              <p:cNvPr id="7" name="Freeform 7"/>
              <p:cNvSpPr/>
              <p:nvPr/>
            </p:nvSpPr>
            <p:spPr>
              <a:xfrm>
                <a:off x="-893601" y="-205679"/>
                <a:ext cx="12914033" cy="9152255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prstDash val="dash"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1391661" y="1157740"/>
            <a:ext cx="16317476" cy="860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bước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hay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1106364" y="2458411"/>
            <a:ext cx="16282305" cy="880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30000"/>
              </a:lnSpc>
              <a:defRPr/>
            </a:pPr>
            <a:r>
              <a:rPr kumimoji="0" lang="en-US" sz="4800" b="1" i="1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Bước</a:t>
            </a:r>
            <a:r>
              <a:rPr kumimoji="0" lang="en-US" sz="48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1. </a:t>
            </a:r>
            <a:r>
              <a:rPr lang="vi-VN" sz="4800" b="1" dirty="0">
                <a:solidFill>
                  <a:srgbClr val="002060"/>
                </a:solidFill>
              </a:rPr>
              <a:t>Phân tích mỗi số ra thừa số nguyên tố.</a:t>
            </a:r>
            <a:endParaRPr kumimoji="0" lang="en-US" sz="4800" b="1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1033638" y="4255288"/>
            <a:ext cx="1628230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800" b="1" i="1" dirty="0">
                <a:solidFill>
                  <a:srgbClr val="FF0000"/>
                </a:solidFill>
              </a:rPr>
              <a:t>Bước 2</a:t>
            </a:r>
            <a:r>
              <a:rPr lang="en-US" sz="4800" b="1" i="1" dirty="0">
                <a:solidFill>
                  <a:srgbClr val="FF0000"/>
                </a:solidFill>
              </a:rPr>
              <a:t>.</a:t>
            </a:r>
            <a:r>
              <a:rPr lang="vi-VN" sz="4800" b="1" i="1" dirty="0">
                <a:solidFill>
                  <a:srgbClr val="FF0000"/>
                </a:solidFill>
              </a:rPr>
              <a:t> </a:t>
            </a:r>
            <a:r>
              <a:rPr lang="vi-VN" sz="4800" b="1" dirty="0">
                <a:solidFill>
                  <a:srgbClr val="002060"/>
                </a:solidFill>
              </a:rPr>
              <a:t>Chọn ra các </a:t>
            </a:r>
            <a:r>
              <a:rPr lang="vi-VN" sz="4800" b="1" dirty="0">
                <a:solidFill>
                  <a:srgbClr val="00B0F0"/>
                </a:solidFill>
              </a:rPr>
              <a:t>thừa số nguyên tố chung</a:t>
            </a:r>
            <a:r>
              <a:rPr lang="vi-VN" sz="4800" b="1" dirty="0">
                <a:solidFill>
                  <a:srgbClr val="002060"/>
                </a:solidFill>
              </a:rPr>
              <a:t>.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1026711" y="5851301"/>
            <a:ext cx="16282305" cy="192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vi-VN" sz="4800" b="1" i="1" dirty="0">
                <a:solidFill>
                  <a:srgbClr val="FF0000"/>
                </a:solidFill>
              </a:rPr>
              <a:t>Bước 3</a:t>
            </a:r>
            <a:r>
              <a:rPr lang="en-US" sz="4800" b="1" i="1" dirty="0">
                <a:solidFill>
                  <a:srgbClr val="FF0000"/>
                </a:solidFill>
              </a:rPr>
              <a:t>.</a:t>
            </a:r>
            <a:r>
              <a:rPr lang="vi-VN" sz="4800" b="1" i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Lập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tích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các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thừa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số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đã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chọn</a:t>
            </a:r>
            <a:r>
              <a:rPr lang="en-US" sz="4800" b="1" dirty="0">
                <a:solidFill>
                  <a:srgbClr val="002060"/>
                </a:solidFill>
              </a:rPr>
              <a:t>, </a:t>
            </a:r>
            <a:r>
              <a:rPr lang="en-US" sz="4800" b="1" dirty="0" err="1">
                <a:solidFill>
                  <a:srgbClr val="002060"/>
                </a:solidFill>
              </a:rPr>
              <a:t>mỗi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thừa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số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lấy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với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số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mũ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nhỏ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nhất</a:t>
            </a:r>
            <a:r>
              <a:rPr lang="en-US" sz="4800" b="1" dirty="0">
                <a:solidFill>
                  <a:srgbClr val="002060"/>
                </a:solidFill>
              </a:rPr>
              <a:t>. </a:t>
            </a:r>
            <a:r>
              <a:rPr lang="en-US" sz="4800" b="1" dirty="0" err="1">
                <a:solidFill>
                  <a:srgbClr val="002060"/>
                </a:solidFill>
              </a:rPr>
              <a:t>Tích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đó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là</a:t>
            </a:r>
            <a:r>
              <a:rPr lang="en-US" sz="4800" b="1" dirty="0">
                <a:solidFill>
                  <a:srgbClr val="002060"/>
                </a:solidFill>
              </a:rPr>
              <a:t> ƯCLN </a:t>
            </a:r>
            <a:r>
              <a:rPr lang="en-US" sz="4800" b="1" dirty="0" err="1">
                <a:solidFill>
                  <a:srgbClr val="002060"/>
                </a:solidFill>
              </a:rPr>
              <a:t>phải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tìm</a:t>
            </a:r>
            <a:r>
              <a:rPr lang="en-US" sz="4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696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16518" y="2344033"/>
            <a:ext cx="12366482" cy="52547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98082" y="-69094"/>
            <a:ext cx="2122534" cy="20896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94622" y="3620559"/>
            <a:ext cx="1062425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3429000" y="71092"/>
            <a:ext cx="14330054" cy="2481608"/>
            <a:chOff x="-3195" y="242459"/>
            <a:chExt cx="16586696" cy="10202312"/>
          </a:xfrm>
        </p:grpSpPr>
        <p:sp>
          <p:nvSpPr>
            <p:cNvPr id="3" name="Freeform 6"/>
            <p:cNvSpPr/>
            <p:nvPr/>
          </p:nvSpPr>
          <p:spPr>
            <a:xfrm>
              <a:off x="-3195" y="242459"/>
              <a:ext cx="16586696" cy="10202312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22592" y="219127"/>
            <a:ext cx="13400070" cy="1912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 (45, 150),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45 = 3</a:t>
            </a:r>
            <a:r>
              <a:rPr kumimoji="0" lang="en-US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4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5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150 = 2 . 3. 5</a:t>
            </a:r>
            <a:r>
              <a:rPr kumimoji="0" lang="en-US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6419" y="35845"/>
            <a:ext cx="1517916" cy="14936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0400" y="30099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4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0054" y="5067300"/>
            <a:ext cx="14859000" cy="29731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: 45 = 3</a:t>
            </a:r>
            <a:r>
              <a:rPr kumimoji="0" lang="en-US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4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. 5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	 150 = 2 . 3. 5</a:t>
            </a:r>
            <a:r>
              <a:rPr kumimoji="0" lang="en-US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=&gt; ƯCLN(45,  150) =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3 . 5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= 15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7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uiExpand="1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1000" y="-20521"/>
            <a:ext cx="7912401" cy="1749479"/>
            <a:chOff x="-521000" y="-20521"/>
            <a:chExt cx="7912401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7514640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7589068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Luyện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tập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2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99382" y="1941902"/>
            <a:ext cx="14931218" cy="1223778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113970" y="4500410"/>
            <a:ext cx="6001694" cy="999130"/>
            <a:chOff x="-1510704" y="-2608469"/>
            <a:chExt cx="14031500" cy="4886813"/>
          </a:xfrm>
          <a:solidFill>
            <a:schemeClr val="bg1"/>
          </a:solidFill>
        </p:grpSpPr>
        <p:sp>
          <p:nvSpPr>
            <p:cNvPr id="8" name="Freeform 8"/>
            <p:cNvSpPr/>
            <p:nvPr/>
          </p:nvSpPr>
          <p:spPr>
            <a:xfrm>
              <a:off x="-1510704" y="-2608469"/>
              <a:ext cx="14031500" cy="488681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r>
                <a:rPr lang="en-US" sz="4800" dirty="0"/>
                <a:t>36</a:t>
              </a:r>
              <a:r>
                <a:rPr lang="vi-VN" sz="4800" dirty="0"/>
                <a:t> = </a:t>
              </a:r>
              <a:r>
                <a:rPr lang="en-US" sz="4800" dirty="0"/>
                <a:t>2</a:t>
              </a:r>
              <a:r>
                <a:rPr lang="en-US" sz="4800" baseline="30000" dirty="0"/>
                <a:t>2</a:t>
              </a:r>
              <a:r>
                <a:rPr lang="en-US" sz="4800" dirty="0"/>
                <a:t>.</a:t>
              </a:r>
              <a:r>
                <a:rPr lang="vi-VN" sz="4800" dirty="0"/>
                <a:t>3</a:t>
              </a:r>
              <a:r>
                <a:rPr lang="vi-VN" sz="4800" baseline="30000" dirty="0"/>
                <a:t>2</a:t>
              </a:r>
              <a:r>
                <a:rPr lang="en-US" sz="4800" dirty="0"/>
                <a:t>. 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6278" y="1973491"/>
            <a:ext cx="1061203" cy="10612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75936" y="2119373"/>
            <a:ext cx="9262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 (36, 84)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7"/>
          <p:cNvGrpSpPr/>
          <p:nvPr/>
        </p:nvGrpSpPr>
        <p:grpSpPr>
          <a:xfrm>
            <a:off x="6113970" y="6163724"/>
            <a:ext cx="5544359" cy="1005463"/>
            <a:chOff x="-1510704" y="-2608469"/>
            <a:chExt cx="10257332" cy="4886813"/>
          </a:xfrm>
          <a:solidFill>
            <a:schemeClr val="bg1"/>
          </a:solidFill>
        </p:grpSpPr>
        <p:sp>
          <p:nvSpPr>
            <p:cNvPr id="23" name="Freeform 8"/>
            <p:cNvSpPr/>
            <p:nvPr/>
          </p:nvSpPr>
          <p:spPr>
            <a:xfrm>
              <a:off x="-1510704" y="-2608469"/>
              <a:ext cx="10257332" cy="488681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r>
                <a:rPr lang="en-US" sz="4800" dirty="0"/>
                <a:t>84</a:t>
              </a:r>
              <a:r>
                <a:rPr lang="vi-VN" sz="4800" dirty="0"/>
                <a:t> = 2</a:t>
              </a:r>
              <a:r>
                <a:rPr lang="en-US" sz="4800" baseline="30000" dirty="0"/>
                <a:t>2</a:t>
              </a:r>
              <a:r>
                <a:rPr lang="vi-VN" sz="4800" dirty="0"/>
                <a:t>. 3</a:t>
              </a:r>
              <a:r>
                <a:rPr lang="en-US" sz="4800" dirty="0"/>
                <a:t> . 7</a:t>
              </a:r>
            </a:p>
          </p:txBody>
        </p:sp>
      </p:grpSp>
      <p:grpSp>
        <p:nvGrpSpPr>
          <p:cNvPr id="26" name="Group 7"/>
          <p:cNvGrpSpPr/>
          <p:nvPr/>
        </p:nvGrpSpPr>
        <p:grpSpPr>
          <a:xfrm>
            <a:off x="3604772" y="8103178"/>
            <a:ext cx="11233269" cy="1231322"/>
            <a:chOff x="-1510704" y="-2608469"/>
            <a:chExt cx="10257332" cy="4886813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>
            <a:xfrm>
              <a:off x="-1510704" y="-2608469"/>
              <a:ext cx="10257332" cy="488681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r>
                <a:rPr lang="vi-VN" sz="4800" dirty="0"/>
                <a:t>=&gt; ƯCLN (</a:t>
              </a:r>
              <a:r>
                <a:rPr lang="en-US" sz="4800" dirty="0"/>
                <a:t>36,</a:t>
              </a:r>
              <a:r>
                <a:rPr lang="vi-VN" sz="4800" dirty="0"/>
                <a:t> </a:t>
              </a:r>
              <a:r>
                <a:rPr lang="en-US" sz="4800" dirty="0"/>
                <a:t>84</a:t>
              </a:r>
              <a:r>
                <a:rPr lang="vi-VN" sz="4800" dirty="0"/>
                <a:t>) = </a:t>
              </a:r>
              <a:r>
                <a:rPr lang="en-US" sz="4800" dirty="0"/>
                <a:t>2</a:t>
              </a:r>
              <a:r>
                <a:rPr lang="vi-VN" sz="4800" baseline="30000" dirty="0"/>
                <a:t>2</a:t>
              </a:r>
              <a:r>
                <a:rPr lang="en-US" sz="4800" dirty="0"/>
                <a:t>. 3 </a:t>
              </a:r>
              <a:r>
                <a:rPr lang="vi-VN" sz="4800" dirty="0"/>
                <a:t>= 1</a:t>
              </a:r>
              <a:r>
                <a:rPr lang="en-US" sz="48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523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0" y="1665507"/>
            <a:ext cx="15783966" cy="3959446"/>
            <a:chOff x="126907" y="-723355"/>
            <a:chExt cx="16814305" cy="9595995"/>
          </a:xfrm>
        </p:grpSpPr>
        <p:sp>
          <p:nvSpPr>
            <p:cNvPr id="3" name="Freeform 3"/>
            <p:cNvSpPr/>
            <p:nvPr/>
          </p:nvSpPr>
          <p:spPr>
            <a:xfrm>
              <a:off x="126907" y="-723355"/>
              <a:ext cx="16814305" cy="959599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noFill/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Một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đại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bộ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binh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trung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trung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I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24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chiến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sĩ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trung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II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28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chiến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sĩ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trung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III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36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chiến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sĩ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cuộ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c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diễu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binh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,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cả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ba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trung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đội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phải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xếp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thành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các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hàng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dọc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đều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nhau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mà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không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có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chiến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sĩ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nào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trong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mỗi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trung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đội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bị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lẻ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hàng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.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Hỏi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có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thể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xếp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được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nhiều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nhất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bao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nhiêu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hàng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dọc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?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423999" y="30782"/>
            <a:ext cx="5234601" cy="1669696"/>
            <a:chOff x="0" y="-4262"/>
            <a:chExt cx="3326384" cy="1044440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326384" cy="1044440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647181" y="484002"/>
            <a:ext cx="7071841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Vận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dụng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</a:t>
            </a:r>
          </a:p>
        </p:txBody>
      </p:sp>
      <p:grpSp>
        <p:nvGrpSpPr>
          <p:cNvPr id="18" name="Group 2"/>
          <p:cNvGrpSpPr/>
          <p:nvPr/>
        </p:nvGrpSpPr>
        <p:grpSpPr>
          <a:xfrm>
            <a:off x="8360385" y="5274629"/>
            <a:ext cx="1747356" cy="900280"/>
            <a:chOff x="7466002" y="-6553940"/>
            <a:chExt cx="1861419" cy="218189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9" name="Freeform 3"/>
            <p:cNvSpPr/>
            <p:nvPr/>
          </p:nvSpPr>
          <p:spPr>
            <a:xfrm>
              <a:off x="7466002" y="-6553940"/>
              <a:ext cx="1861419" cy="2181892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Giải</a:t>
              </a:r>
              <a:r>
                <a:rPr kumimoji="0" lang="en-US" sz="4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</a:t>
              </a:r>
              <a:endParaRPr kumimoji="0" lang="vi-VN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19207" y="6122874"/>
                <a:ext cx="173591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Gọi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x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dọc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nhiều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thể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xếp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được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x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kumimoji="0" lang="en-US" sz="4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*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, x &gt; 1)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9207" y="6122874"/>
                <a:ext cx="17359183" cy="707886"/>
              </a:xfrm>
              <a:prstGeom prst="rect">
                <a:avLst/>
              </a:prstGeom>
              <a:blipFill>
                <a:blip r:embed="rId13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28149" y="6778067"/>
                <a:ext cx="17359183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ƯCLN(24, 28, 36)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24 = 2</a:t>
                </a:r>
                <a:r>
                  <a:rPr kumimoji="0" lang="en-US" sz="4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. 3	;	</a:t>
                </a:r>
                <a:r>
                  <a:rPr lang="en-US" sz="4000" baseline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 = 2</a:t>
                </a:r>
                <a:r>
                  <a:rPr lang="en-US" sz="4000" baseline="30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7	; 	</a:t>
                </a:r>
                <a:r>
                  <a:rPr lang="en-US" sz="4000" noProof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36 = 2</a:t>
                </a:r>
                <a:r>
                  <a:rPr lang="en-US" sz="4000" baseline="30000" noProof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noProof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3</a:t>
                </a:r>
                <a:r>
                  <a:rPr lang="en-US" sz="4000" baseline="30000" noProof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571500" indent="-571500" algn="just">
                  <a:lnSpc>
                    <a:spcPct val="130000"/>
                  </a:lnSpc>
                  <a:buFont typeface="Symbol" panose="05050102010706020507" pitchFamily="18" charset="2"/>
                  <a:buChar char="Þ"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ƯCLN(24, 28, 36) = 2</a:t>
                </a:r>
                <a:r>
                  <a:rPr lang="en-US" sz="4000" baseline="30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dọc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49" y="6778067"/>
                <a:ext cx="17359183" cy="3293209"/>
              </a:xfrm>
              <a:prstGeom prst="rect">
                <a:avLst/>
              </a:prstGeom>
              <a:blipFill>
                <a:blip r:embed="rId14"/>
                <a:stretch>
                  <a:fillRect l="-1264" t="-185" b="-46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0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20" grpId="0" uiExpan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  <a:noFill/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62934">
            <a:off x="540142" y="7931636"/>
            <a:ext cx="2348424" cy="76857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35953" y="5185871"/>
            <a:ext cx="17228891" cy="4463391"/>
            <a:chOff x="-1142240" y="-340348"/>
            <a:chExt cx="21369576" cy="15144748"/>
          </a:xfrm>
          <a:solidFill>
            <a:srgbClr val="FFFFCC"/>
          </a:solidFill>
        </p:grpSpPr>
        <p:grpSp>
          <p:nvGrpSpPr>
            <p:cNvPr id="4" name="Group 4"/>
            <p:cNvGrpSpPr/>
            <p:nvPr/>
          </p:nvGrpSpPr>
          <p:grpSpPr>
            <a:xfrm>
              <a:off x="1108646" y="281638"/>
              <a:ext cx="17134134" cy="11010445"/>
              <a:chOff x="668340" y="0"/>
              <a:chExt cx="10329192" cy="6637570"/>
            </a:xfrm>
            <a:grpFill/>
          </p:grpSpPr>
          <p:sp>
            <p:nvSpPr>
              <p:cNvPr id="5" name="Freeform 5"/>
              <p:cNvSpPr/>
              <p:nvPr/>
            </p:nvSpPr>
            <p:spPr>
              <a:xfrm>
                <a:off x="668340" y="0"/>
                <a:ext cx="10329192" cy="6637570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-1142240" y="-340348"/>
              <a:ext cx="21369576" cy="15144748"/>
              <a:chOff x="-893601" y="-205679"/>
              <a:chExt cx="12914033" cy="9152255"/>
            </a:xfrm>
            <a:grpFill/>
          </p:grpSpPr>
          <p:sp>
            <p:nvSpPr>
              <p:cNvPr id="7" name="Freeform 7"/>
              <p:cNvSpPr/>
              <p:nvPr/>
            </p:nvSpPr>
            <p:spPr>
              <a:xfrm>
                <a:off x="-893601" y="-205679"/>
                <a:ext cx="12914033" cy="9152255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prstDash val="dash"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1760971" y="5485462"/>
            <a:ext cx="16317476" cy="860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ước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ta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TextBox 10"/>
          <p:cNvSpPr txBox="1"/>
          <p:nvPr/>
        </p:nvSpPr>
        <p:spPr>
          <a:xfrm>
            <a:off x="1475674" y="6786133"/>
            <a:ext cx="16282305" cy="96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ƯCLN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1402948" y="8583010"/>
            <a:ext cx="1628230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r>
              <a:rPr kumimoji="0" lang="vi-VN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ước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ƯCLN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935953" y="1086092"/>
            <a:ext cx="17228891" cy="3575542"/>
          </a:xfrm>
          <a:prstGeom prst="round2DiagRect">
            <a:avLst/>
          </a:prstGeom>
          <a:solidFill>
            <a:srgbClr val="65C1C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1024" y="1227530"/>
            <a:ext cx="1405266" cy="1181100"/>
          </a:xfrm>
          <a:prstGeom prst="round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70106" y="1336037"/>
            <a:ext cx="13789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828800">
              <a:buClr>
                <a:srgbClr val="000000"/>
              </a:buClr>
              <a:defRPr/>
            </a:pPr>
            <a:r>
              <a:rPr lang="en-US" sz="4800" b="1" kern="0" dirty="0" err="1">
                <a:solidFill>
                  <a:srgbClr val="000000"/>
                </a:solidFill>
                <a:cs typeface="Arial"/>
                <a:sym typeface="Arial"/>
              </a:rPr>
              <a:t>Tìm</a:t>
            </a:r>
            <a:r>
              <a:rPr lang="en-US" sz="48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/>
                <a:sym typeface="Arial"/>
              </a:rPr>
              <a:t>ước</a:t>
            </a:r>
            <a:r>
              <a:rPr lang="en-US" sz="48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/>
                <a:sym typeface="Arial"/>
              </a:rPr>
              <a:t>chung</a:t>
            </a:r>
            <a:r>
              <a:rPr lang="en-US" sz="48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/>
                <a:sym typeface="Arial"/>
              </a:rPr>
              <a:t>từ</a:t>
            </a:r>
            <a:r>
              <a:rPr lang="en-US" sz="48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/>
                <a:sym typeface="Arial"/>
              </a:rPr>
              <a:t>ước</a:t>
            </a:r>
            <a:r>
              <a:rPr lang="en-US" sz="48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/>
                <a:sym typeface="Arial"/>
              </a:rPr>
              <a:t>chung</a:t>
            </a:r>
            <a:r>
              <a:rPr lang="en-US" sz="48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/>
                <a:sym typeface="Arial"/>
              </a:rPr>
              <a:t>lớn</a:t>
            </a:r>
            <a:r>
              <a:rPr lang="en-US" sz="48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/>
                <a:sym typeface="Arial"/>
              </a:rPr>
              <a:t>nhất</a:t>
            </a:r>
            <a:endParaRPr lang="vi-VN" sz="48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66918" y="2432341"/>
            <a:ext cx="16723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defTabSz="182880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4800" kern="0" dirty="0">
                <a:solidFill>
                  <a:srgbClr val="000000"/>
                </a:solidFill>
                <a:cs typeface="Arial"/>
                <a:sym typeface="Arial"/>
              </a:rPr>
              <a:t>Ta </a:t>
            </a:r>
            <a:r>
              <a:rPr lang="en-US" sz="4800" kern="0" dirty="0" err="1">
                <a:solidFill>
                  <a:srgbClr val="000000"/>
                </a:solidFill>
                <a:cs typeface="Arial"/>
                <a:sym typeface="Arial"/>
              </a:rPr>
              <a:t>đã</a:t>
            </a:r>
            <a:r>
              <a:rPr lang="en-US" sz="4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cs typeface="Arial"/>
                <a:sym typeface="Arial"/>
              </a:rPr>
              <a:t>biết</a:t>
            </a:r>
            <a:r>
              <a:rPr lang="en-US" sz="4800" kern="0" dirty="0">
                <a:solidFill>
                  <a:srgbClr val="000000"/>
                </a:solidFill>
                <a:cs typeface="Arial"/>
                <a:sym typeface="Arial"/>
              </a:rPr>
              <a:t> ƯC (24, 28) = {1; 2; 4} </a:t>
            </a:r>
            <a:r>
              <a:rPr lang="en-US" sz="4800" kern="0" dirty="0" err="1">
                <a:solidFill>
                  <a:srgbClr val="000000"/>
                </a:solidFill>
                <a:cs typeface="Arial"/>
                <a:sym typeface="Arial"/>
              </a:rPr>
              <a:t>và</a:t>
            </a:r>
            <a:r>
              <a:rPr lang="en-US" sz="4800" kern="0" dirty="0">
                <a:solidFill>
                  <a:srgbClr val="000000"/>
                </a:solidFill>
                <a:cs typeface="Arial"/>
                <a:sym typeface="Arial"/>
              </a:rPr>
              <a:t> ƯCLN (24, 28) = 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80987" y="3493467"/>
            <a:ext cx="1704465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 defTabSz="18288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4800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Ta </a:t>
            </a:r>
            <a:r>
              <a:rPr lang="en-US" sz="4800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thấy</a:t>
            </a:r>
            <a:r>
              <a:rPr lang="en-US" sz="4800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1; 2; 4 </a:t>
            </a:r>
            <a:r>
              <a:rPr lang="en-US" sz="4800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là</a:t>
            </a:r>
            <a:r>
              <a:rPr lang="en-US" sz="4800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tất</a:t>
            </a:r>
            <a:r>
              <a:rPr lang="en-US" sz="4800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cả</a:t>
            </a:r>
            <a:r>
              <a:rPr lang="en-US" sz="4800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ước</a:t>
            </a:r>
            <a:r>
              <a:rPr lang="en-US" sz="4800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của</a:t>
            </a:r>
            <a:r>
              <a:rPr lang="en-US" sz="4800" kern="0" dirty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4.</a:t>
            </a:r>
            <a:endParaRPr lang="en-US" sz="4800" b="1" kern="0" dirty="0">
              <a:solidFill>
                <a:srgbClr val="000000"/>
              </a:solidFill>
              <a:ea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72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1" grpId="0"/>
      <p:bldP spid="26" grpId="0" animBg="1"/>
      <p:bldP spid="28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56278" y="117298"/>
            <a:ext cx="14096999" cy="1398351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6933" y="342004"/>
            <a:ext cx="1061203" cy="10612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86262" y="457106"/>
            <a:ext cx="13247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ƯCLN (75, 105)= 15.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ƯC(75,  105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017" y="123942"/>
            <a:ext cx="1517916" cy="14936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64642" y="2568013"/>
            <a:ext cx="9144000" cy="28731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dirty="0" err="1"/>
              <a:t>Có</a:t>
            </a:r>
            <a:r>
              <a:rPr lang="en-US" sz="4800" dirty="0"/>
              <a:t>: 75</a:t>
            </a:r>
            <a:r>
              <a:rPr lang="vi-VN" sz="4800" dirty="0"/>
              <a:t> = </a:t>
            </a:r>
            <a:r>
              <a:rPr lang="en-US" sz="4800" dirty="0"/>
              <a:t>3.5</a:t>
            </a:r>
            <a:r>
              <a:rPr lang="vi-VN" sz="4800" baseline="30000" dirty="0"/>
              <a:t>2</a:t>
            </a:r>
            <a:r>
              <a:rPr lang="en-US" sz="4800" dirty="0"/>
              <a:t>. </a:t>
            </a:r>
          </a:p>
          <a:p>
            <a:pPr algn="just">
              <a:lnSpc>
                <a:spcPct val="130000"/>
              </a:lnSpc>
            </a:pPr>
            <a:r>
              <a:rPr lang="en-US" sz="4800" dirty="0"/>
              <a:t>	 105</a:t>
            </a:r>
            <a:r>
              <a:rPr lang="vi-VN" sz="4800" dirty="0"/>
              <a:t> =</a:t>
            </a:r>
            <a:r>
              <a:rPr lang="en-US" sz="4800" dirty="0"/>
              <a:t> 3. 5. 7</a:t>
            </a:r>
          </a:p>
          <a:p>
            <a:pPr algn="just">
              <a:lnSpc>
                <a:spcPct val="130000"/>
              </a:lnSpc>
            </a:pPr>
            <a:r>
              <a:rPr lang="vi-VN" sz="4800" dirty="0"/>
              <a:t>=&gt; ƯCLN (</a:t>
            </a:r>
            <a:r>
              <a:rPr lang="en-US" sz="4800" dirty="0"/>
              <a:t>75, 105</a:t>
            </a:r>
            <a:r>
              <a:rPr lang="vi-VN" sz="4800" dirty="0"/>
              <a:t>) = </a:t>
            </a:r>
            <a:r>
              <a:rPr lang="en-US" sz="4800" dirty="0"/>
              <a:t>3 . 5 </a:t>
            </a:r>
            <a:r>
              <a:rPr lang="vi-VN" sz="4800" dirty="0"/>
              <a:t>= 1</a:t>
            </a:r>
            <a:r>
              <a:rPr lang="en-US" sz="4800" dirty="0"/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4912" y="5919179"/>
            <a:ext cx="11347978" cy="106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>
                <a:ea typeface="Calibri" panose="020F0502020204030204" pitchFamily="34" charset="0"/>
              </a:rPr>
              <a:t>=&gt; ƯC ( 75, 105) = Ư (15) = {1; 3; 5; 15}</a:t>
            </a:r>
          </a:p>
        </p:txBody>
      </p:sp>
    </p:spTree>
    <p:extLst>
      <p:ext uri="{BB962C8B-B14F-4D97-AF65-F5344CB8AC3E}">
        <p14:creationId xmlns:p14="http://schemas.microsoft.com/office/powerpoint/2010/main" val="13922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uiExpand="1" build="allAtOnce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581401" y="2633189"/>
            <a:ext cx="14052612" cy="670131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212074" y="-451175"/>
            <a:ext cx="6090210" cy="57518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56086" y="1470370"/>
            <a:ext cx="5198981" cy="1162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37033" y="3439208"/>
            <a:ext cx="11513976" cy="192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800" dirty="0"/>
              <a:t>- </a:t>
            </a:r>
            <a:r>
              <a:rPr lang="en-US" sz="4800" dirty="0" err="1"/>
              <a:t>Khi</a:t>
            </a:r>
            <a:r>
              <a:rPr lang="en-US" sz="4800" dirty="0"/>
              <a:t> </a:t>
            </a:r>
            <a:r>
              <a:rPr lang="en-US" sz="4800" dirty="0" err="1"/>
              <a:t>tìm</a:t>
            </a:r>
            <a:r>
              <a:rPr lang="en-US" sz="4800" dirty="0"/>
              <a:t> </a:t>
            </a:r>
            <a:r>
              <a:rPr lang="en-US" sz="4800" dirty="0" err="1"/>
              <a:t>ước</a:t>
            </a:r>
            <a:r>
              <a:rPr lang="en-US" sz="4800" dirty="0"/>
              <a:t> </a:t>
            </a:r>
            <a:r>
              <a:rPr lang="en-US" sz="4800" dirty="0" err="1"/>
              <a:t>chung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, </a:t>
            </a:r>
            <a:r>
              <a:rPr lang="en-US" sz="4800" dirty="0" err="1"/>
              <a:t>người</a:t>
            </a:r>
            <a:r>
              <a:rPr lang="en-US" sz="4800" dirty="0"/>
              <a:t> ta </a:t>
            </a:r>
            <a:r>
              <a:rPr lang="en-US" sz="4800" dirty="0" err="1"/>
              <a:t>thường</a:t>
            </a:r>
            <a:r>
              <a:rPr lang="en-US" sz="4800" dirty="0"/>
              <a:t> </a:t>
            </a:r>
            <a:r>
              <a:rPr lang="en-US" sz="4800" dirty="0" err="1"/>
              <a:t>dựa</a:t>
            </a:r>
            <a:r>
              <a:rPr lang="en-US" sz="4800" dirty="0"/>
              <a:t> </a:t>
            </a:r>
            <a:r>
              <a:rPr lang="en-US" sz="4800" dirty="0" err="1"/>
              <a:t>vào</a:t>
            </a:r>
            <a:r>
              <a:rPr lang="en-US" sz="4800" dirty="0"/>
              <a:t> ƯCLN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chúng</a:t>
            </a:r>
            <a:r>
              <a:rPr lang="en-US" sz="4800" dirty="0"/>
              <a:t>.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5137033" y="5284460"/>
            <a:ext cx="11513976" cy="1820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800" dirty="0">
                <a:cs typeface="Arial" panose="020B0604020202020204" pitchFamily="34" charset="0"/>
              </a:rPr>
              <a:t>Chẳng hạn: </a:t>
            </a:r>
            <a:endParaRPr lang="en-US" sz="4800" dirty="0"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800" b="1" dirty="0">
                <a:cs typeface="Arial" panose="020B0604020202020204" pitchFamily="34" charset="0"/>
              </a:rPr>
              <a:t>ƯCLN (168, 180) = 2</a:t>
            </a:r>
            <a:r>
              <a:rPr lang="vi-VN" sz="4800" b="1" baseline="30000" dirty="0">
                <a:cs typeface="Arial" panose="020B0604020202020204" pitchFamily="34" charset="0"/>
              </a:rPr>
              <a:t>2</a:t>
            </a:r>
            <a:r>
              <a:rPr lang="vi-VN" sz="4800" b="1" dirty="0">
                <a:cs typeface="Arial" panose="020B0604020202020204" pitchFamily="34" charset="0"/>
              </a:rPr>
              <a:t>.3</a:t>
            </a:r>
            <a:r>
              <a:rPr lang="vi-VN" sz="4800" b="1" baseline="30000" dirty="0">
                <a:cs typeface="Arial" panose="020B0604020202020204" pitchFamily="34" charset="0"/>
              </a:rPr>
              <a:t>1</a:t>
            </a:r>
            <a:r>
              <a:rPr lang="vi-VN" sz="4800" b="1" dirty="0">
                <a:cs typeface="Arial" panose="020B0604020202020204" pitchFamily="34" charset="0"/>
              </a:rPr>
              <a:t> = 4.3 = 12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4074531" y="7227355"/>
            <a:ext cx="12815805" cy="96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=&gt; ƯC (168, 180) = Ư(12) = {1; 2; 3; 4; 6; 12}</a:t>
            </a:r>
          </a:p>
        </p:txBody>
      </p:sp>
    </p:spTree>
    <p:extLst>
      <p:ext uri="{BB962C8B-B14F-4D97-AF65-F5344CB8AC3E}">
        <p14:creationId xmlns:p14="http://schemas.microsoft.com/office/powerpoint/2010/main" val="170448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512" y="342353"/>
            <a:ext cx="18419495" cy="9797684"/>
            <a:chOff x="-4213" y="0"/>
            <a:chExt cx="10825342" cy="598992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25342" cy="5989925"/>
            </a:xfrm>
            <a:custGeom>
              <a:avLst/>
              <a:gdLst/>
              <a:ahLst/>
              <a:cxnLst/>
              <a:rect l="l" t="t" r="r" b="b"/>
              <a:pathLst>
                <a:path w="10825342" h="5776630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4157017"/>
                    <a:pt x="10816195" y="5014045"/>
                  </a:cubicBezTo>
                  <a:cubicBezTo>
                    <a:pt x="10816195" y="5228205"/>
                    <a:pt x="10825342" y="5527383"/>
                    <a:pt x="10825342" y="5527383"/>
                  </a:cubicBezTo>
                  <a:cubicBezTo>
                    <a:pt x="10825342" y="5656052"/>
                    <a:pt x="10821173" y="5776630"/>
                    <a:pt x="10568335" y="5768495"/>
                  </a:cubicBezTo>
                  <a:cubicBezTo>
                    <a:pt x="10568335" y="5768495"/>
                    <a:pt x="10191862" y="5748197"/>
                    <a:pt x="9095459" y="5755795"/>
                  </a:cubicBezTo>
                  <a:cubicBezTo>
                    <a:pt x="2547822" y="5763930"/>
                    <a:pt x="304023" y="5776630"/>
                    <a:pt x="304023" y="5776630"/>
                  </a:cubicBezTo>
                  <a:cubicBezTo>
                    <a:pt x="132548" y="5776630"/>
                    <a:pt x="4213" y="5675561"/>
                    <a:pt x="8532" y="5473013"/>
                  </a:cubicBezTo>
                  <a:cubicBezTo>
                    <a:pt x="8532" y="5473013"/>
                    <a:pt x="9630" y="4974472"/>
                    <a:pt x="4815" y="1481678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5846553" y="233495"/>
            <a:ext cx="6935412" cy="1155560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349913" y="236954"/>
            <a:ext cx="7928692" cy="1019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Thử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thách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912" y="2260729"/>
            <a:ext cx="11121699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2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2 000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2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381577"/>
              </p:ext>
            </p:extLst>
          </p:nvPr>
        </p:nvGraphicFramePr>
        <p:xfrm>
          <a:off x="11618308" y="2950258"/>
          <a:ext cx="6153167" cy="56308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7969">
                  <a:extLst>
                    <a:ext uri="{9D8B030D-6E8A-4147-A177-3AD203B41FA5}">
                      <a16:colId xmlns:a16="http://schemas.microsoft.com/office/drawing/2014/main" val="344238"/>
                    </a:ext>
                  </a:extLst>
                </a:gridCol>
                <a:gridCol w="3505198">
                  <a:extLst>
                    <a:ext uri="{9D8B030D-6E8A-4147-A177-3AD203B41FA5}">
                      <a16:colId xmlns:a16="http://schemas.microsoft.com/office/drawing/2014/main" val="3387372247"/>
                    </a:ext>
                  </a:extLst>
                </a:gridCol>
              </a:tblGrid>
              <a:tr h="10800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Ngày</a:t>
                      </a:r>
                      <a:r>
                        <a:rPr lang="en-US" sz="4000" baseline="0" dirty="0"/>
                        <a:t> </a:t>
                      </a:r>
                      <a:endParaRPr lang="vi-VN" sz="4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Số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tiền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đóng</a:t>
                      </a:r>
                      <a:r>
                        <a:rPr lang="en-US" sz="4000" baseline="0" dirty="0"/>
                        <a:t> </a:t>
                      </a:r>
                    </a:p>
                    <a:p>
                      <a:pPr algn="ctr"/>
                      <a:r>
                        <a:rPr lang="en-US" sz="4000" baseline="0" dirty="0"/>
                        <a:t>( </a:t>
                      </a:r>
                      <a:r>
                        <a:rPr lang="en-US" sz="4000" baseline="0" dirty="0" err="1"/>
                        <a:t>đồng</a:t>
                      </a:r>
                      <a:r>
                        <a:rPr lang="en-US" sz="4000" baseline="0" dirty="0"/>
                        <a:t>)</a:t>
                      </a:r>
                      <a:endParaRPr lang="vi-VN" sz="4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529607"/>
                  </a:ext>
                </a:extLst>
              </a:tr>
              <a:tr h="10800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Thứ</a:t>
                      </a:r>
                      <a:r>
                        <a:rPr lang="en-US" sz="4000" baseline="0" dirty="0"/>
                        <a:t> Hai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56 000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020482"/>
                  </a:ext>
                </a:extLst>
              </a:tr>
              <a:tr h="10800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Thứ</a:t>
                      </a:r>
                      <a:r>
                        <a:rPr lang="en-US" sz="4000" dirty="0"/>
                        <a:t> Ba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28 000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79233"/>
                  </a:ext>
                </a:extLst>
              </a:tr>
              <a:tr h="10800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Thứ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Tư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42 000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751403"/>
                  </a:ext>
                </a:extLst>
              </a:tr>
              <a:tr h="10800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Thứ</a:t>
                      </a:r>
                      <a:r>
                        <a:rPr lang="en-US" sz="4000" baseline="0" dirty="0"/>
                        <a:t> </a:t>
                      </a:r>
                      <a:r>
                        <a:rPr lang="en-US" sz="4000" baseline="0" dirty="0" err="1"/>
                        <a:t>Năm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98</a:t>
                      </a:r>
                      <a:r>
                        <a:rPr lang="en-US" sz="4000" baseline="0" dirty="0"/>
                        <a:t> 000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88418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18461" y="1540951"/>
            <a:ext cx="83601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NHÓM ĐÔI</a:t>
            </a:r>
            <a:endParaRPr lang="vi-VN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5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0" y="55315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b="1" i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16019" y="1004386"/>
                <a:ext cx="16310411" cy="903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lnSpc>
                    <a:spcPct val="120000"/>
                  </a:lnSpc>
                  <a:buAutoNum type="alphaLcParenR"/>
                </a:pPr>
                <a:r>
                  <a:rPr lang="en-US" sz="4400" dirty="0" err="1"/>
                  <a:t>Gọi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tiền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để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mua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một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vé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: x (</a:t>
                </a:r>
                <a:r>
                  <a:rPr lang="en-US" sz="4400" dirty="0" err="1"/>
                  <a:t>nghìn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đồng</a:t>
                </a:r>
                <a:r>
                  <a:rPr lang="en-US" sz="4400" dirty="0"/>
                  <a:t>, x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400" dirty="0"/>
                  <a:t> N</a:t>
                </a:r>
                <a:r>
                  <a:rPr lang="en-US" sz="4400" baseline="30000" dirty="0"/>
                  <a:t>*</a:t>
                </a:r>
                <a:r>
                  <a:rPr lang="en-US" sz="4400" dirty="0"/>
                  <a:t>, x &gt; 2).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dirty="0"/>
                  <a:t>=&gt; x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400" dirty="0"/>
                  <a:t> ƯC ( 56, 28, 42, 98)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4400" dirty="0"/>
                  <a:t>56 = 2</a:t>
                </a:r>
                <a:r>
                  <a:rPr lang="en-US" sz="4400" baseline="30000" dirty="0"/>
                  <a:t>3</a:t>
                </a:r>
                <a:r>
                  <a:rPr lang="en-US" sz="4400" dirty="0"/>
                  <a:t>.7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4400" dirty="0"/>
                  <a:t>28 = 2</a:t>
                </a:r>
                <a:r>
                  <a:rPr lang="en-US" sz="4400" baseline="30000" dirty="0"/>
                  <a:t>2</a:t>
                </a:r>
                <a:r>
                  <a:rPr lang="en-US" sz="4400" dirty="0"/>
                  <a:t>.7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4400" dirty="0"/>
                  <a:t>42 = 2.3.7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4400" dirty="0"/>
                  <a:t>98 = 2.7</a:t>
                </a:r>
                <a:r>
                  <a:rPr lang="en-US" sz="4400" baseline="30000" dirty="0"/>
                  <a:t>2</a:t>
                </a:r>
                <a:endParaRPr lang="en-US" sz="4400" dirty="0"/>
              </a:p>
              <a:p>
                <a:pPr marL="571500" indent="-571500">
                  <a:lnSpc>
                    <a:spcPct val="120000"/>
                  </a:lnSpc>
                  <a:buFont typeface="Symbol" panose="05050102010706020507" pitchFamily="18" charset="2"/>
                  <a:buChar char="Þ"/>
                </a:pPr>
                <a:r>
                  <a:rPr lang="en-US" sz="4400" dirty="0"/>
                  <a:t>ƯCLN (56, 28, 42, 98) = 2.7 = 14</a:t>
                </a:r>
              </a:p>
              <a:p>
                <a:pPr marL="571500" indent="-571500">
                  <a:lnSpc>
                    <a:spcPct val="120000"/>
                  </a:lnSpc>
                  <a:buFont typeface="Symbol" panose="05050102010706020507" pitchFamily="18" charset="2"/>
                  <a:buChar char="Þ"/>
                </a:pPr>
                <a:r>
                  <a:rPr lang="en-US" sz="4400" dirty="0"/>
                  <a:t>ƯC ( 56, 28, 42, 98) = Ư (14)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dirty="0"/>
                  <a:t>					    = {1; 2; 7; 14}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dirty="0" err="1"/>
                  <a:t>Vì</a:t>
                </a:r>
                <a:r>
                  <a:rPr lang="en-US" sz="4400" dirty="0"/>
                  <a:t> x &gt; 2 =&gt; x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400" dirty="0"/>
                  <a:t> {7; 14}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dirty="0" err="1"/>
                  <a:t>Vậy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Giá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tiền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một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vé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thể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7000 </a:t>
                </a:r>
                <a:r>
                  <a:rPr lang="en-US" sz="4400" dirty="0" err="1"/>
                  <a:t>đồng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hoặc</a:t>
                </a:r>
                <a:r>
                  <a:rPr lang="en-US" sz="4400" dirty="0"/>
                  <a:t> 10 000 </a:t>
                </a:r>
                <a:r>
                  <a:rPr lang="en-US" sz="4400" dirty="0" err="1"/>
                  <a:t>đồng</a:t>
                </a:r>
                <a:r>
                  <a:rPr lang="en-US" sz="4400" dirty="0"/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019" y="1004386"/>
                <a:ext cx="16310411" cy="9030164"/>
              </a:xfrm>
              <a:prstGeom prst="rect">
                <a:avLst/>
              </a:prstGeom>
              <a:blipFill>
                <a:blip r:embed="rId13"/>
                <a:stretch>
                  <a:fillRect l="-1532" t="-810" b="-14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3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714" y="-78842"/>
            <a:ext cx="8610600" cy="897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b) </a:t>
            </a:r>
            <a:r>
              <a:rPr lang="en-US" sz="3600" b="1" dirty="0">
                <a:solidFill>
                  <a:srgbClr val="002060"/>
                </a:solidFill>
                <a:ea typeface="Calibri" panose="020F0502020204030204" pitchFamily="34" charset="0"/>
              </a:rPr>
              <a:t>TH1: </a:t>
            </a:r>
            <a:r>
              <a:rPr lang="en-US" sz="3600" b="1" dirty="0" err="1">
                <a:solidFill>
                  <a:srgbClr val="002060"/>
                </a:solidFill>
                <a:ea typeface="Calibri" panose="020F0502020204030204" pitchFamily="34" charset="0"/>
              </a:rPr>
              <a:t>Giá</a:t>
            </a:r>
            <a:r>
              <a:rPr lang="en-US" sz="36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Calibri" panose="020F0502020204030204" pitchFamily="34" charset="0"/>
              </a:rPr>
              <a:t>vé</a:t>
            </a:r>
            <a:r>
              <a:rPr lang="en-US" sz="3600" b="1" dirty="0">
                <a:solidFill>
                  <a:srgbClr val="002060"/>
                </a:solidFill>
                <a:ea typeface="Calibri" panose="020F0502020204030204" pitchFamily="34" charset="0"/>
              </a:rPr>
              <a:t>: 7000 </a:t>
            </a:r>
            <a:r>
              <a:rPr lang="en-US" sz="3600" b="1" dirty="0" err="1">
                <a:solidFill>
                  <a:srgbClr val="002060"/>
                </a:solidFill>
                <a:ea typeface="Calibri" panose="020F0502020204030204" pitchFamily="34" charset="0"/>
              </a:rPr>
              <a:t>đồng</a:t>
            </a:r>
            <a:endParaRPr lang="en-US" sz="36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ngày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Thứ</a:t>
            </a:r>
            <a:r>
              <a:rPr lang="en-US" sz="3600" dirty="0">
                <a:ea typeface="Calibri" panose="020F0502020204030204" pitchFamily="34" charset="0"/>
              </a:rPr>
              <a:t> Hai </a:t>
            </a:r>
            <a:r>
              <a:rPr lang="en-US" sz="3600" dirty="0" err="1">
                <a:ea typeface="Calibri" panose="020F0502020204030204" pitchFamily="34" charset="0"/>
              </a:rPr>
              <a:t>đóng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tiền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56 000 : 7000  = 8 (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ngày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Thứ</a:t>
            </a:r>
            <a:r>
              <a:rPr lang="en-US" sz="3600" dirty="0">
                <a:ea typeface="Calibri" panose="020F0502020204030204" pitchFamily="34" charset="0"/>
              </a:rPr>
              <a:t> Ba </a:t>
            </a:r>
            <a:r>
              <a:rPr lang="en-US" sz="3600" dirty="0" err="1">
                <a:ea typeface="Calibri" panose="020F0502020204030204" pitchFamily="34" charset="0"/>
              </a:rPr>
              <a:t>đóng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tiền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28 000 : 7000 = 4 (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ngày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thứ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Tư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đóng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tiền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42 000 : 7000 =6 (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ngày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thứ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Năm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đóng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tiền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98 000 : 7000 = 14 (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Tổng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tham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gia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chuyến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đi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8 + 4 + 6 + 14= 32 (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3600" dirty="0" err="1">
                <a:ea typeface="Calibri" panose="020F0502020204030204" pitchFamily="34" charset="0"/>
              </a:rPr>
              <a:t>Vậy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có</a:t>
            </a:r>
            <a:r>
              <a:rPr lang="en-US" sz="3600" dirty="0">
                <a:ea typeface="Calibri" panose="020F0502020204030204" pitchFamily="34" charset="0"/>
              </a:rPr>
              <a:t> 32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tham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gia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chuyến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đi</a:t>
            </a:r>
            <a:r>
              <a:rPr lang="en-US" sz="3600" dirty="0">
                <a:ea typeface="Calibri" panose="020F0502020204030204" pitchFamily="34" charset="0"/>
              </a:rPr>
              <a:t>.</a:t>
            </a:r>
            <a:endParaRPr lang="vi-VN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541327" y="228600"/>
            <a:ext cx="0" cy="87782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877300" y="0"/>
            <a:ext cx="8610600" cy="897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2060"/>
                </a:solidFill>
                <a:ea typeface="Calibri" panose="020F0502020204030204" pitchFamily="34" charset="0"/>
              </a:rPr>
              <a:t>TH2: </a:t>
            </a:r>
            <a:r>
              <a:rPr lang="en-US" sz="3600" b="1" dirty="0" err="1">
                <a:solidFill>
                  <a:srgbClr val="002060"/>
                </a:solidFill>
                <a:ea typeface="Calibri" panose="020F0502020204030204" pitchFamily="34" charset="0"/>
              </a:rPr>
              <a:t>Giá</a:t>
            </a:r>
            <a:r>
              <a:rPr lang="en-US" sz="36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Calibri" panose="020F0502020204030204" pitchFamily="34" charset="0"/>
              </a:rPr>
              <a:t>vé</a:t>
            </a:r>
            <a:r>
              <a:rPr lang="en-US" sz="3600" b="1" dirty="0">
                <a:solidFill>
                  <a:srgbClr val="002060"/>
                </a:solidFill>
                <a:ea typeface="Calibri" panose="020F0502020204030204" pitchFamily="34" charset="0"/>
              </a:rPr>
              <a:t>: 14 000 </a:t>
            </a:r>
            <a:r>
              <a:rPr lang="en-US" sz="3600" b="1" dirty="0" err="1">
                <a:solidFill>
                  <a:srgbClr val="002060"/>
                </a:solidFill>
                <a:ea typeface="Calibri" panose="020F0502020204030204" pitchFamily="34" charset="0"/>
              </a:rPr>
              <a:t>đồng</a:t>
            </a:r>
            <a:endParaRPr lang="en-US" sz="36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ngày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Thứ</a:t>
            </a:r>
            <a:r>
              <a:rPr lang="en-US" sz="3600" dirty="0">
                <a:ea typeface="Calibri" panose="020F0502020204030204" pitchFamily="34" charset="0"/>
              </a:rPr>
              <a:t> Hai </a:t>
            </a:r>
            <a:r>
              <a:rPr lang="en-US" sz="3600" dirty="0" err="1">
                <a:ea typeface="Calibri" panose="020F0502020204030204" pitchFamily="34" charset="0"/>
              </a:rPr>
              <a:t>đóng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tiền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56 000 : 14000  = 4 (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ngày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Thứ</a:t>
            </a:r>
            <a:r>
              <a:rPr lang="en-US" sz="3600" dirty="0">
                <a:ea typeface="Calibri" panose="020F0502020204030204" pitchFamily="34" charset="0"/>
              </a:rPr>
              <a:t> Ba </a:t>
            </a:r>
            <a:r>
              <a:rPr lang="en-US" sz="3600" dirty="0" err="1">
                <a:ea typeface="Calibri" panose="020F0502020204030204" pitchFamily="34" charset="0"/>
              </a:rPr>
              <a:t>đóng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tiền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28 000 : 14000 = 2 (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ngày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thứ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Tư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đóng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tiền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42 000 : 14000 =3 (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ngày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thứ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Năm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đóng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tiền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98 000 : 14000 = 7 (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Tổng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tham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gia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chuyến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đi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4 + 2 + 3 + 7= 16 (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3600" dirty="0" err="1">
                <a:ea typeface="Calibri" panose="020F0502020204030204" pitchFamily="34" charset="0"/>
              </a:rPr>
              <a:t>Vậy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có</a:t>
            </a:r>
            <a:r>
              <a:rPr lang="en-US" sz="3600" dirty="0">
                <a:ea typeface="Calibri" panose="020F0502020204030204" pitchFamily="34" charset="0"/>
              </a:rPr>
              <a:t> 16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tham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gia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chuyến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đi</a:t>
            </a:r>
            <a:r>
              <a:rPr lang="en-US" sz="3600" dirty="0">
                <a:ea typeface="Calibri" panose="020F0502020204030204" pitchFamily="34" charset="0"/>
              </a:rPr>
              <a:t>.</a:t>
            </a:r>
            <a:endParaRPr lang="vi-VN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8714" y="8973675"/>
            <a:ext cx="16589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=&gt;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7000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vi-VN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44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6" grpId="0" uiExpand="1" build="allAtOnce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62934">
            <a:off x="540142" y="7931636"/>
            <a:ext cx="2348424" cy="768575"/>
          </a:xfrm>
          <a:prstGeom prst="rect">
            <a:avLst/>
          </a:prstGeom>
        </p:spPr>
      </p:pic>
      <p:sp>
        <p:nvSpPr>
          <p:cNvPr id="26" name="Round Diagonal Corner Rectangle 25"/>
          <p:cNvSpPr/>
          <p:nvPr/>
        </p:nvSpPr>
        <p:spPr>
          <a:xfrm>
            <a:off x="525709" y="6607"/>
            <a:ext cx="17699928" cy="10310873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914" y="133893"/>
            <a:ext cx="1405266" cy="1181100"/>
          </a:xfrm>
          <a:prstGeom prst="round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46996" y="242400"/>
            <a:ext cx="13789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Vận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dụng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ƯCLN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để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rút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gọn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về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phân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số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tối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giản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53278" y="1268321"/>
            <a:ext cx="167236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Ta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rút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gọn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phân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số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bằng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cách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chia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cả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tử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và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mẫu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của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phân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số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đó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cho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một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ước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chung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khác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1 (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nếu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có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).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153278" y="2576707"/>
                <a:ext cx="17044650" cy="1917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marR="0" lvl="0" indent="-685800" algn="just" defTabSz="1828800" rtl="0" eaLnBrk="1" fontAlgn="auto" latinLnBrk="0" hangingPunct="1">
                  <a:lnSpc>
                    <a:spcPct val="12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Arial"/>
                    <a:sym typeface="Arial"/>
                  </a:rPr>
                  <a:t>Phân</a:t>
                </a:r>
                <a:r>
                  <a:rPr kumimoji="0" lang="en-US" sz="4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kumimoji="0" lang="en-US" sz="4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Arial"/>
                    <a:sym typeface="Arial"/>
                  </a:rPr>
                  <a:t>số</a:t>
                </a:r>
                <a:r>
                  <a:rPr kumimoji="0" lang="en-US" sz="4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𝑎</m:t>
                        </m:r>
                      </m:num>
                      <m:den>
                        <m:r>
                          <a:rPr kumimoji="0" lang="en-US" sz="4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𝑏</m:t>
                        </m:r>
                      </m:den>
                    </m:f>
                  </m:oMath>
                </a14:m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được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gọi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là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phân</a:t>
                </a:r>
                <a:r>
                  <a:rPr lang="en-US" sz="4400" kern="0" dirty="0">
                    <a:solidFill>
                      <a:srgbClr val="FF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số</a:t>
                </a:r>
                <a:r>
                  <a:rPr lang="en-US" sz="4400" kern="0" dirty="0">
                    <a:solidFill>
                      <a:srgbClr val="FF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tối</a:t>
                </a:r>
                <a:r>
                  <a:rPr lang="en-US" sz="4400" kern="0" dirty="0">
                    <a:solidFill>
                      <a:srgbClr val="FF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giản</a:t>
                </a:r>
                <a:r>
                  <a:rPr lang="en-US" sz="4400" kern="0" dirty="0">
                    <a:solidFill>
                      <a:srgbClr val="FF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nếu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a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và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b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không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có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ước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chung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nào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khác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1,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nghĩa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là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ƯCLN(a, b) = 1.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278" y="2576707"/>
                <a:ext cx="17044650" cy="1917384"/>
              </a:xfrm>
              <a:prstGeom prst="rect">
                <a:avLst/>
              </a:prstGeom>
              <a:blipFill>
                <a:blip r:embed="rId11"/>
                <a:stretch>
                  <a:fillRect l="-1288" r="-1466" b="-136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579325" y="4649793"/>
                <a:ext cx="11682958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/>
                  <a:t>VD: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/>
                  <a:t>  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325" y="4649793"/>
                <a:ext cx="11682958" cy="1070358"/>
              </a:xfrm>
              <a:prstGeom prst="rect">
                <a:avLst/>
              </a:prstGeom>
              <a:blipFill>
                <a:blip r:embed="rId15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212169" y="5570006"/>
                <a:ext cx="17044650" cy="1665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dirty="0" err="1"/>
                  <a:t>Để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đưa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một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phân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chưa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giản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về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phân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giản</a:t>
                </a:r>
                <a:r>
                  <a:rPr lang="en-US" sz="4400" dirty="0"/>
                  <a:t>, ta chia </a:t>
                </a:r>
                <a:r>
                  <a:rPr lang="en-US" sz="4400" dirty="0" err="1"/>
                  <a:t>cả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tử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mẫu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cho</a:t>
                </a:r>
                <a:r>
                  <a:rPr lang="en-US" sz="4400" dirty="0"/>
                  <a:t> ƯCLN(</a:t>
                </a:r>
                <a:r>
                  <a:rPr lang="en-US" sz="4400" dirty="0" err="1"/>
                  <a:t>a,b</a:t>
                </a:r>
                <a:r>
                  <a:rPr lang="en-US" sz="4400" dirty="0"/>
                  <a:t>).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69" y="5570006"/>
                <a:ext cx="17044650" cy="1665392"/>
              </a:xfrm>
              <a:prstGeom prst="rect">
                <a:avLst/>
              </a:prstGeom>
              <a:blipFill>
                <a:blip r:embed="rId16"/>
                <a:stretch>
                  <a:fillRect l="-1323" t="-4396" b="-164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329213" y="7075576"/>
                <a:ext cx="12371736" cy="3319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4400" b="1" dirty="0"/>
                  <a:t>VD: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chưa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giản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và</a:t>
                </a:r>
                <a:r>
                  <a:rPr lang="en-US" sz="4400" dirty="0"/>
                  <a:t> ƯCLN(18, 30) = 6 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en-US" sz="4400" dirty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400" dirty="0"/>
              </a:p>
              <a:p>
                <a:pPr algn="ctr">
                  <a:lnSpc>
                    <a:spcPct val="110000"/>
                  </a:lnSpc>
                </a:pPr>
                <a:r>
                  <a:rPr lang="en-US" sz="4400" dirty="0"/>
                  <a:t>Ta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phân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giản</a:t>
                </a:r>
                <a:r>
                  <a:rPr lang="en-US" sz="4400" dirty="0"/>
                  <a:t>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213" y="7075576"/>
                <a:ext cx="12371736" cy="3319755"/>
              </a:xfrm>
              <a:prstGeom prst="rect">
                <a:avLst/>
              </a:prstGeom>
              <a:blipFill>
                <a:blip r:embed="rId1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24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/>
      <p:bldP spid="30" grpId="0"/>
      <p:bldP spid="19" grpId="0"/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05237"/>
            <a:ext cx="5486400" cy="2057400"/>
          </a:xfrm>
          <a:prstGeom prst="rect">
            <a:avLst/>
          </a:prstGeom>
          <a:solidFill>
            <a:srgbClr val="D7C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0" y="3313375"/>
            <a:ext cx="8200739" cy="2057400"/>
          </a:xfrm>
          <a:prstGeom prst="rect">
            <a:avLst/>
          </a:prstGeom>
          <a:solidFill>
            <a:srgbClr val="D7C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34" name="Picture 10" descr="Kệ Sách Gỗ Treo Tường 4 Tầng 120x82x15cm KT06-120 » SIB DEC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03" y="5898653"/>
            <a:ext cx="4560511" cy="456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-2649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5683195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75159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11255829" y="2221677"/>
            <a:ext cx="3365976" cy="1081921"/>
          </a:xfrm>
          <a:prstGeom prst="rect">
            <a:avLst/>
          </a:prstGeom>
          <a:solidFill>
            <a:srgbClr val="D7C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 rot="5400000">
            <a:off x="13039028" y="2221678"/>
            <a:ext cx="3365976" cy="1081921"/>
          </a:xfrm>
          <a:prstGeom prst="rect">
            <a:avLst/>
          </a:prstGeom>
          <a:solidFill>
            <a:srgbClr val="D7C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 rot="5400000">
            <a:off x="14898365" y="2221678"/>
            <a:ext cx="3365976" cy="1081921"/>
          </a:xfrm>
          <a:prstGeom prst="rect">
            <a:avLst/>
          </a:prstGeom>
          <a:solidFill>
            <a:srgbClr val="D7C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12902859" y="0"/>
            <a:ext cx="3653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4181055" y="1079649"/>
            <a:ext cx="10972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122314" y="3771900"/>
            <a:ext cx="1546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10318522" y="6781834"/>
            <a:ext cx="8350478" cy="2794148"/>
          </a:xfrm>
          <a:prstGeom prst="cloudCallout">
            <a:avLst>
              <a:gd name="adj1" fmla="val 9820"/>
              <a:gd name="adj2" fmla="val -12658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nl-NL" sz="4000" b="1" dirty="0">
                <a:solidFill>
                  <a:srgbClr val="002060"/>
                </a:solidFill>
              </a:rPr>
              <a:t>Độ dài lớn nhất có thể của mỗi thanh gỗ được cắt?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8200739" y="1562100"/>
            <a:ext cx="3534061" cy="220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7712185" y="349749"/>
            <a:ext cx="34787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nl-NL" sz="2000" b="1" dirty="0">
                <a:solidFill>
                  <a:srgbClr val="C00000"/>
                </a:solidFill>
              </a:rPr>
              <a:t>Cắt thành các thanh gỗ có độ dài như nhau mà không để thừa mẫu gỗ nào?</a:t>
            </a:r>
            <a:endParaRPr lang="vi-VN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0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/>
      <p:bldP spid="6" grpId="0"/>
      <p:bldP spid="4" grpId="0"/>
      <p:bldP spid="10" grpId="0" animBg="1"/>
      <p:bldP spid="11" grpId="0" animBg="1"/>
      <p:bldP spid="12" grpId="0" animBg="1"/>
      <p:bldP spid="8" grpId="0"/>
      <p:bldP spid="16" grpId="0"/>
      <p:bldP spid="17" grpId="0" animBg="1"/>
      <p:bldP spid="19" grpId="0" animBg="1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56278" y="117298"/>
            <a:ext cx="17223225" cy="2450715"/>
            <a:chOff x="-3195" y="242459"/>
            <a:chExt cx="8047623" cy="10075305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10075305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6933" y="342004"/>
            <a:ext cx="1061203" cy="10612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86262" y="457106"/>
                <a:ext cx="14658738" cy="1880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đã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tối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giản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chưa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Nếu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chưa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hay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giản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262" y="457106"/>
                <a:ext cx="14658738" cy="1880130"/>
              </a:xfrm>
              <a:prstGeom prst="rect">
                <a:avLst/>
              </a:prstGeom>
              <a:blipFill>
                <a:blip r:embed="rId14"/>
                <a:stretch>
                  <a:fillRect l="-1913" t="-649" r="-1830" b="-162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017" y="123942"/>
            <a:ext cx="1517916" cy="1493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89520" y="3946776"/>
                <a:ext cx="13575358" cy="1897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chưa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phân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tối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giản</a:t>
                </a:r>
                <a:r>
                  <a:rPr lang="en-US" sz="4800" dirty="0"/>
                  <a:t> </a:t>
                </a:r>
                <a:r>
                  <a:rPr lang="en-US" sz="4800" dirty="0" err="1">
                    <a:solidFill>
                      <a:prstClr val="black"/>
                    </a:solidFill>
                  </a:rPr>
                  <a:t>v</a:t>
                </a:r>
                <a:r>
                  <a:rPr lang="en-US" sz="4800" dirty="0" err="1">
                    <a:solidFill>
                      <a:prstClr val="black"/>
                    </a:solidFill>
                    <a:ea typeface="Calibri" panose="020F0502020204030204" pitchFamily="34" charset="0"/>
                  </a:rPr>
                  <a:t>ì</a:t>
                </a:r>
                <a:r>
                  <a:rPr lang="en-US" sz="4800" dirty="0">
                    <a:solidFill>
                      <a:prstClr val="black"/>
                    </a:solidFill>
                    <a:ea typeface="Calibri" panose="020F0502020204030204" pitchFamily="34" charset="0"/>
                  </a:rPr>
                  <a:t> ƯCLN(16, 10) = 2</a:t>
                </a:r>
              </a:p>
              <a:p>
                <a:r>
                  <a:rPr lang="en-US" sz="4800" dirty="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520" y="3946776"/>
                <a:ext cx="13575358" cy="1897892"/>
              </a:xfrm>
              <a:prstGeom prst="rect">
                <a:avLst/>
              </a:prstGeom>
              <a:blipFill>
                <a:blip r:embed="rId16"/>
                <a:stretch>
                  <a:fillRect l="-2066" t="-641" b="-147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310922" y="2647961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36933" y="5844668"/>
                <a:ext cx="10402667" cy="1425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933" y="5844668"/>
                <a:ext cx="10402667" cy="1425968"/>
              </a:xfrm>
              <a:prstGeom prst="rect">
                <a:avLst/>
              </a:prstGeom>
              <a:blipFill>
                <a:blip r:embed="rId17"/>
                <a:stretch>
                  <a:fillRect l="-3576" b="-128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411526" y="8151549"/>
                <a:ext cx="8628074" cy="1692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 err="1">
                    <a:solidFill>
                      <a:prstClr val="black"/>
                    </a:solidFill>
                    <a:latin typeface="Arial" panose="020B0604020202020204"/>
                    <a:ea typeface="Calibri" panose="020F0502020204030204" pitchFamily="34" charset="0"/>
                  </a:rPr>
                  <a:t>Vậy</a:t>
                </a:r>
                <a:r>
                  <a:rPr lang="en-US" sz="4800" b="1" dirty="0">
                    <a:solidFill>
                      <a:prstClr val="black"/>
                    </a:solidFill>
                    <a:latin typeface="Arial" panose="020B0604020202020204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là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phân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số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tối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giản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526" y="8151549"/>
                <a:ext cx="8628074" cy="1692707"/>
              </a:xfrm>
              <a:prstGeom prst="rect">
                <a:avLst/>
              </a:prstGeom>
              <a:blipFill>
                <a:blip r:embed="rId18"/>
                <a:stretch>
                  <a:fillRect l="-32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45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uiExpand="1" build="allAtOnce"/>
      <p:bldP spid="14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581401" y="2633189"/>
            <a:ext cx="14052612" cy="577298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212074" y="-451175"/>
            <a:ext cx="6090210" cy="57518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56086" y="1470370"/>
            <a:ext cx="5198981" cy="1162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42895" y="3834108"/>
            <a:ext cx="11742318" cy="3600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sz="6000" dirty="0" err="1"/>
              <a:t>Nếu</a:t>
            </a:r>
            <a:r>
              <a:rPr lang="en-US" sz="6000" dirty="0"/>
              <a:t> ƯCLN( a, b) = 1 </a:t>
            </a:r>
            <a:r>
              <a:rPr lang="en-US" sz="6000" dirty="0" err="1"/>
              <a:t>thì</a:t>
            </a:r>
            <a:r>
              <a:rPr lang="en-US" sz="6000" dirty="0"/>
              <a:t> </a:t>
            </a:r>
            <a:r>
              <a:rPr lang="en-US" sz="6000" dirty="0" err="1"/>
              <a:t>hai</a:t>
            </a:r>
            <a:r>
              <a:rPr lang="en-US" sz="6000" dirty="0"/>
              <a:t> </a:t>
            </a:r>
            <a:r>
              <a:rPr lang="en-US" sz="6000" dirty="0" err="1"/>
              <a:t>số</a:t>
            </a:r>
            <a:r>
              <a:rPr lang="en-US" sz="6000" dirty="0"/>
              <a:t> a, b </a:t>
            </a:r>
            <a:r>
              <a:rPr lang="en-US" sz="6000" dirty="0" err="1"/>
              <a:t>được</a:t>
            </a:r>
            <a:r>
              <a:rPr lang="en-US" sz="6000" dirty="0"/>
              <a:t> </a:t>
            </a:r>
            <a:r>
              <a:rPr lang="en-US" sz="6000" dirty="0" err="1"/>
              <a:t>gọi</a:t>
            </a:r>
            <a:r>
              <a:rPr lang="en-US" sz="6000" dirty="0"/>
              <a:t> </a:t>
            </a:r>
            <a:r>
              <a:rPr lang="en-US" sz="6000" dirty="0" err="1"/>
              <a:t>là</a:t>
            </a:r>
            <a:r>
              <a:rPr lang="en-US" sz="6000" dirty="0"/>
              <a:t> </a:t>
            </a:r>
            <a:r>
              <a:rPr lang="en-US" sz="6000" dirty="0" err="1"/>
              <a:t>hai</a:t>
            </a:r>
            <a:r>
              <a:rPr lang="en-US" sz="6000" dirty="0"/>
              <a:t> </a:t>
            </a:r>
            <a:r>
              <a:rPr lang="en-US" sz="6000" dirty="0" err="1"/>
              <a:t>số</a:t>
            </a:r>
            <a:r>
              <a:rPr lang="en-US" sz="6000" dirty="0"/>
              <a:t> </a:t>
            </a:r>
            <a:r>
              <a:rPr lang="en-US" sz="6000" dirty="0" err="1"/>
              <a:t>nguyên</a:t>
            </a:r>
            <a:r>
              <a:rPr lang="en-US" sz="6000" dirty="0"/>
              <a:t> </a:t>
            </a:r>
            <a:r>
              <a:rPr lang="en-US" sz="6000" dirty="0" err="1"/>
              <a:t>tố</a:t>
            </a:r>
            <a:r>
              <a:rPr lang="en-US" sz="6000" dirty="0"/>
              <a:t> </a:t>
            </a:r>
            <a:r>
              <a:rPr lang="en-US" sz="6000" dirty="0" err="1"/>
              <a:t>cùng</a:t>
            </a:r>
            <a:r>
              <a:rPr lang="en-US" sz="6000" dirty="0"/>
              <a:t> </a:t>
            </a:r>
            <a:r>
              <a:rPr lang="en-US" sz="6000" dirty="0" err="1"/>
              <a:t>nhau</a:t>
            </a:r>
            <a:r>
              <a:rPr lang="en-US" sz="6000" dirty="0"/>
              <a:t>.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29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0999" y="-20521"/>
            <a:ext cx="5931200" cy="1749479"/>
            <a:chOff x="-521000" y="-20521"/>
            <a:chExt cx="7912401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7514640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7589068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Luyện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tập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3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99382" y="1941901"/>
            <a:ext cx="15987644" cy="2453593"/>
            <a:chOff x="-3195" y="242459"/>
            <a:chExt cx="8047623" cy="4490503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449050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937732" y="5183156"/>
            <a:ext cx="7206267" cy="1861841"/>
            <a:chOff x="-1607434" y="-916708"/>
            <a:chExt cx="11180424" cy="8603070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Freeform 8"/>
                <p:cNvSpPr/>
                <p:nvPr/>
              </p:nvSpPr>
              <p:spPr>
                <a:xfrm>
                  <a:off x="-1607434" y="-916708"/>
                  <a:ext cx="11180424" cy="8603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23" h="5748858">
                      <a:moveTo>
                        <a:pt x="7419845" y="5694380"/>
                      </a:moveTo>
                      <a:cubicBezTo>
                        <a:pt x="7419845" y="5694380"/>
                        <a:pt x="6688970" y="5748858"/>
                        <a:pt x="5633256" y="5746236"/>
                      </a:cubicBezTo>
                      <a:cubicBezTo>
                        <a:pt x="3101516" y="5744074"/>
                        <a:pt x="1057074" y="5736249"/>
                        <a:pt x="1057074" y="5736249"/>
                      </a:cubicBezTo>
                      <a:cubicBezTo>
                        <a:pt x="812932" y="5727415"/>
                        <a:pt x="449110" y="5706185"/>
                        <a:pt x="282371" y="5648007"/>
                      </a:cubicBezTo>
                      <a:cubicBezTo>
                        <a:pt x="4469" y="5551044"/>
                        <a:pt x="0" y="5377765"/>
                        <a:pt x="0" y="4376960"/>
                      </a:cubicBezTo>
                      <a:lnTo>
                        <a:pt x="0" y="4376913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039222" y="15681"/>
                        <a:pt x="4699719" y="7673"/>
                      </a:cubicBezTo>
                      <a:cubicBezTo>
                        <a:pt x="6470043" y="0"/>
                        <a:pt x="7186776" y="6979"/>
                        <a:pt x="7186776" y="6979"/>
                      </a:cubicBezTo>
                      <a:cubicBezTo>
                        <a:pt x="7555084" y="14458"/>
                        <a:pt x="7693344" y="42638"/>
                        <a:pt x="7891083" y="165219"/>
                      </a:cubicBezTo>
                      <a:cubicBezTo>
                        <a:pt x="8042101" y="258836"/>
                        <a:pt x="8047623" y="476157"/>
                        <a:pt x="8038482" y="4376913"/>
                      </a:cubicBezTo>
                      <a:lnTo>
                        <a:pt x="8038482" y="4376960"/>
                      </a:lnTo>
                      <a:cubicBezTo>
                        <a:pt x="8038481" y="5495730"/>
                        <a:pt x="7995697" y="5644318"/>
                        <a:pt x="7419845" y="5694380"/>
                      </a:cubicBezTo>
                      <a:close/>
                    </a:path>
                  </a:pathLst>
                </a:custGeom>
                <a:grpFill/>
              </p:spPr>
              <p:txBody>
                <a:bodyPr/>
                <a:lstStyle/>
                <a:p>
                  <a:pPr algn="just"/>
                  <a:r>
                    <a:rPr lang="en-US" sz="6000" dirty="0"/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90  : 9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27  : 9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6000" dirty="0"/>
                    <a:t> </a:t>
                  </a:r>
                </a:p>
              </p:txBody>
            </p:sp>
          </mc:Choice>
          <mc:Fallback xmlns="">
            <p:sp>
              <p:nvSpPr>
                <p:cNvPr id="8" name="Freeform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07434" y="-916708"/>
                  <a:ext cx="11180424" cy="8603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23" h="5748858">
                      <a:moveTo>
                        <a:pt x="7419845" y="5694380"/>
                      </a:moveTo>
                      <a:cubicBezTo>
                        <a:pt x="7419845" y="5694380"/>
                        <a:pt x="6688970" y="5748858"/>
                        <a:pt x="5633256" y="5746236"/>
                      </a:cubicBezTo>
                      <a:cubicBezTo>
                        <a:pt x="3101516" y="5744074"/>
                        <a:pt x="1057074" y="5736249"/>
                        <a:pt x="1057074" y="5736249"/>
                      </a:cubicBezTo>
                      <a:cubicBezTo>
                        <a:pt x="812932" y="5727415"/>
                        <a:pt x="449110" y="5706185"/>
                        <a:pt x="282371" y="5648007"/>
                      </a:cubicBezTo>
                      <a:cubicBezTo>
                        <a:pt x="4469" y="5551044"/>
                        <a:pt x="0" y="5377765"/>
                        <a:pt x="0" y="4376960"/>
                      </a:cubicBezTo>
                      <a:lnTo>
                        <a:pt x="0" y="4376913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039222" y="15681"/>
                        <a:pt x="4699719" y="7673"/>
                      </a:cubicBezTo>
                      <a:cubicBezTo>
                        <a:pt x="6470043" y="0"/>
                        <a:pt x="7186776" y="6979"/>
                        <a:pt x="7186776" y="6979"/>
                      </a:cubicBezTo>
                      <a:cubicBezTo>
                        <a:pt x="7555084" y="14458"/>
                        <a:pt x="7693344" y="42638"/>
                        <a:pt x="7891083" y="165219"/>
                      </a:cubicBezTo>
                      <a:cubicBezTo>
                        <a:pt x="8042101" y="258836"/>
                        <a:pt x="8047623" y="476157"/>
                        <a:pt x="8038482" y="4376913"/>
                      </a:cubicBezTo>
                      <a:lnTo>
                        <a:pt x="8038482" y="4376960"/>
                      </a:lnTo>
                      <a:cubicBezTo>
                        <a:pt x="8038481" y="5495730"/>
                        <a:pt x="7995697" y="5644318"/>
                        <a:pt x="7419845" y="5694380"/>
                      </a:cubicBezTo>
                      <a:close/>
                    </a:path>
                  </a:pathLst>
                </a:custGeom>
                <a:blipFill>
                  <a:blip r:embed="rId6"/>
                  <a:stretch>
                    <a:fillRect l="-516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56278" y="1973491"/>
            <a:ext cx="1061203" cy="10612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74378" y="2119373"/>
                <a:ext cx="13798980" cy="2250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Rút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gọn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về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tối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giản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  <a:endParaRPr lang="en-US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20000"/>
                  </a:lnSpc>
                  <a:defRPr/>
                </a:pP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				;	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50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78" y="2119373"/>
                <a:ext cx="13798980" cy="2250296"/>
              </a:xfrm>
              <a:prstGeom prst="rect">
                <a:avLst/>
              </a:prstGeom>
              <a:blipFill>
                <a:blip r:embed="rId15"/>
                <a:stretch>
                  <a:fillRect l="-2033" t="-3523" b="-32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7"/>
          <p:cNvGrpSpPr/>
          <p:nvPr/>
        </p:nvGrpSpPr>
        <p:grpSpPr>
          <a:xfrm>
            <a:off x="1807067" y="7822268"/>
            <a:ext cx="6955933" cy="2045632"/>
            <a:chOff x="-1696693" y="-1945114"/>
            <a:chExt cx="9901009" cy="6233462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Freeform 8"/>
                <p:cNvSpPr/>
                <p:nvPr/>
              </p:nvSpPr>
              <p:spPr>
                <a:xfrm>
                  <a:off x="-1696693" y="-1945114"/>
                  <a:ext cx="9901009" cy="6233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23" h="5748858">
                      <a:moveTo>
                        <a:pt x="7419845" y="5694380"/>
                      </a:moveTo>
                      <a:cubicBezTo>
                        <a:pt x="7419845" y="5694380"/>
                        <a:pt x="6688970" y="5748858"/>
                        <a:pt x="5633256" y="5746236"/>
                      </a:cubicBezTo>
                      <a:cubicBezTo>
                        <a:pt x="3101516" y="5744074"/>
                        <a:pt x="1057074" y="5736249"/>
                        <a:pt x="1057074" y="5736249"/>
                      </a:cubicBezTo>
                      <a:cubicBezTo>
                        <a:pt x="812932" y="5727415"/>
                        <a:pt x="449110" y="5706185"/>
                        <a:pt x="282371" y="5648007"/>
                      </a:cubicBezTo>
                      <a:cubicBezTo>
                        <a:pt x="4469" y="5551044"/>
                        <a:pt x="0" y="5377765"/>
                        <a:pt x="0" y="4376960"/>
                      </a:cubicBezTo>
                      <a:lnTo>
                        <a:pt x="0" y="4376913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039222" y="15681"/>
                        <a:pt x="4699719" y="7673"/>
                      </a:cubicBezTo>
                      <a:cubicBezTo>
                        <a:pt x="6470043" y="0"/>
                        <a:pt x="7186776" y="6979"/>
                        <a:pt x="7186776" y="6979"/>
                      </a:cubicBezTo>
                      <a:cubicBezTo>
                        <a:pt x="7555084" y="14458"/>
                        <a:pt x="7693344" y="42638"/>
                        <a:pt x="7891083" y="165219"/>
                      </a:cubicBezTo>
                      <a:cubicBezTo>
                        <a:pt x="8042101" y="258836"/>
                        <a:pt x="8047623" y="476157"/>
                        <a:pt x="8038482" y="4376913"/>
                      </a:cubicBezTo>
                      <a:lnTo>
                        <a:pt x="8038482" y="4376960"/>
                      </a:lnTo>
                      <a:cubicBezTo>
                        <a:pt x="8038481" y="5495730"/>
                        <a:pt x="7995697" y="5644318"/>
                        <a:pt x="7419845" y="5694380"/>
                      </a:cubicBezTo>
                      <a:close/>
                    </a:path>
                  </a:pathLst>
                </a:custGeom>
                <a:grpFill/>
              </p:spPr>
              <p:txBody>
                <a:bodyPr/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6000" dirty="0"/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50  : 25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125  : 25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16600" dirty="0"/>
                </a:p>
              </p:txBody>
            </p:sp>
          </mc:Choice>
          <mc:Fallback xmlns="">
            <p:sp>
              <p:nvSpPr>
                <p:cNvPr id="27" name="Freeform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96693" y="-1945114"/>
                  <a:ext cx="9901009" cy="6233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23" h="5748858">
                      <a:moveTo>
                        <a:pt x="7419845" y="5694380"/>
                      </a:moveTo>
                      <a:cubicBezTo>
                        <a:pt x="7419845" y="5694380"/>
                        <a:pt x="6688970" y="5748858"/>
                        <a:pt x="5633256" y="5746236"/>
                      </a:cubicBezTo>
                      <a:cubicBezTo>
                        <a:pt x="3101516" y="5744074"/>
                        <a:pt x="1057074" y="5736249"/>
                        <a:pt x="1057074" y="5736249"/>
                      </a:cubicBezTo>
                      <a:cubicBezTo>
                        <a:pt x="812932" y="5727415"/>
                        <a:pt x="449110" y="5706185"/>
                        <a:pt x="282371" y="5648007"/>
                      </a:cubicBezTo>
                      <a:cubicBezTo>
                        <a:pt x="4469" y="5551044"/>
                        <a:pt x="0" y="5377765"/>
                        <a:pt x="0" y="4376960"/>
                      </a:cubicBezTo>
                      <a:lnTo>
                        <a:pt x="0" y="4376913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039222" y="15681"/>
                        <a:pt x="4699719" y="7673"/>
                      </a:cubicBezTo>
                      <a:cubicBezTo>
                        <a:pt x="6470043" y="0"/>
                        <a:pt x="7186776" y="6979"/>
                        <a:pt x="7186776" y="6979"/>
                      </a:cubicBezTo>
                      <a:cubicBezTo>
                        <a:pt x="7555084" y="14458"/>
                        <a:pt x="7693344" y="42638"/>
                        <a:pt x="7891083" y="165219"/>
                      </a:cubicBezTo>
                      <a:cubicBezTo>
                        <a:pt x="8042101" y="258836"/>
                        <a:pt x="8047623" y="476157"/>
                        <a:pt x="8038482" y="4376913"/>
                      </a:cubicBezTo>
                      <a:lnTo>
                        <a:pt x="8038482" y="4376960"/>
                      </a:lnTo>
                      <a:cubicBezTo>
                        <a:pt x="8038481" y="5495730"/>
                        <a:pt x="7995697" y="5644318"/>
                        <a:pt x="7419845" y="5694380"/>
                      </a:cubicBezTo>
                      <a:close/>
                    </a:path>
                  </a:pathLst>
                </a:custGeom>
                <a:blipFill>
                  <a:blip r:embed="rId16"/>
                  <a:stretch>
                    <a:fillRect l="-5254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548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134" y="534936"/>
            <a:ext cx="17860947" cy="93989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6838" y="855"/>
            <a:ext cx="1462949" cy="14363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001359">
            <a:off x="15938805" y="8667238"/>
            <a:ext cx="2058223" cy="47731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89787" y="589422"/>
            <a:ext cx="6670051" cy="12938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/>
              <a:t>Phân</a:t>
            </a:r>
            <a:r>
              <a:rPr lang="en-US" sz="5400" b="1" dirty="0"/>
              <a:t> </a:t>
            </a:r>
            <a:r>
              <a:rPr lang="en-US" sz="5400" b="1" dirty="0" err="1"/>
              <a:t>số</a:t>
            </a:r>
            <a:r>
              <a:rPr lang="en-US" sz="5400" b="1" dirty="0"/>
              <a:t> </a:t>
            </a:r>
            <a:r>
              <a:rPr lang="en-US" sz="5400" b="1" dirty="0" err="1"/>
              <a:t>tối</a:t>
            </a:r>
            <a:r>
              <a:rPr lang="en-US" sz="5400" b="1" dirty="0"/>
              <a:t> </a:t>
            </a:r>
            <a:r>
              <a:rPr lang="en-US" sz="5400" b="1" dirty="0" err="1"/>
              <a:t>giản</a:t>
            </a:r>
            <a:endParaRPr lang="vi-VN" sz="5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2049027"/>
            <a:ext cx="1682082" cy="8448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46292" y="211749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ƯCLN(4, 9)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19712" y="2893839"/>
            <a:ext cx="121961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Có: 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ƯCLN(4,9) = 1.</a:t>
            </a:r>
            <a:endParaRPr lang="en-US" sz="40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=&gt; Hai số 4 và 9 là hai số nguyên tố cùng nhau.</a:t>
            </a:r>
            <a:endParaRPr lang="en-US" sz="4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40430" y="4853243"/>
                <a:ext cx="11934488" cy="960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430" y="4853243"/>
                <a:ext cx="11934488" cy="960263"/>
              </a:xfrm>
              <a:prstGeom prst="rect">
                <a:avLst/>
              </a:prstGeom>
              <a:blipFill>
                <a:blip r:embed="rId19"/>
                <a:stretch>
                  <a:fillRect l="-1788" b="-113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887941" y="5691939"/>
                <a:ext cx="11434605" cy="201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ƯCLN(4, 9) = 1.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=&gt; Ta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nữa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941" y="5691939"/>
                <a:ext cx="11434605" cy="2017540"/>
              </a:xfrm>
              <a:prstGeom prst="rect">
                <a:avLst/>
              </a:prstGeom>
              <a:blipFill>
                <a:blip r:embed="rId20"/>
                <a:stretch>
                  <a:fillRect l="-1920" b="-48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969005" y="7652701"/>
            <a:ext cx="15878957" cy="2003965"/>
            <a:chOff x="-1572049" y="546222"/>
            <a:chExt cx="22321177" cy="2419087"/>
          </a:xfrm>
          <a:solidFill>
            <a:srgbClr val="CCFF66"/>
          </a:solidFill>
        </p:grpSpPr>
        <p:grpSp>
          <p:nvGrpSpPr>
            <p:cNvPr id="31" name="Group 3"/>
            <p:cNvGrpSpPr/>
            <p:nvPr/>
          </p:nvGrpSpPr>
          <p:grpSpPr>
            <a:xfrm>
              <a:off x="-1427582" y="546222"/>
              <a:ext cx="22176710" cy="2419087"/>
              <a:chOff x="-3959571" y="-380835"/>
              <a:chExt cx="27947829" cy="6188218"/>
            </a:xfrm>
            <a:grpFill/>
          </p:grpSpPr>
          <p:grpSp>
            <p:nvGrpSpPr>
              <p:cNvPr id="33" name="Group 4"/>
              <p:cNvGrpSpPr/>
              <p:nvPr/>
            </p:nvGrpSpPr>
            <p:grpSpPr>
              <a:xfrm>
                <a:off x="1108646" y="281638"/>
                <a:ext cx="17134134" cy="5525745"/>
                <a:chOff x="668340" y="0"/>
                <a:chExt cx="10329192" cy="3331157"/>
              </a:xfrm>
              <a:grpFill/>
            </p:grpSpPr>
            <p:sp>
              <p:nvSpPr>
                <p:cNvPr id="36" name="Freeform 5"/>
                <p:cNvSpPr/>
                <p:nvPr/>
              </p:nvSpPr>
              <p:spPr>
                <a:xfrm>
                  <a:off x="668340" y="0"/>
                  <a:ext cx="10329192" cy="3331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9882" h="7119301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558" y="12454"/>
                      </a:cubicBezTo>
                      <a:cubicBezTo>
                        <a:pt x="8804229" y="12671"/>
                        <a:pt x="10535814" y="0"/>
                        <a:pt x="10535814" y="0"/>
                      </a:cubicBezTo>
                      <a:cubicBezTo>
                        <a:pt x="10603278" y="0"/>
                        <a:pt x="10679215" y="0"/>
                        <a:pt x="10757988" y="85073"/>
                      </a:cubicBezTo>
                      <a:cubicBezTo>
                        <a:pt x="10800966" y="131488"/>
                        <a:pt x="10802035" y="240224"/>
                        <a:pt x="10802439" y="320281"/>
                      </a:cubicBezTo>
                      <a:cubicBezTo>
                        <a:pt x="10802439" y="320281"/>
                        <a:pt x="10800735" y="5267917"/>
                        <a:pt x="10800735" y="6356717"/>
                      </a:cubicBezTo>
                      <a:cubicBezTo>
                        <a:pt x="10800735" y="6570876"/>
                        <a:pt x="10809883" y="6870054"/>
                        <a:pt x="10809883" y="6870054"/>
                      </a:cubicBezTo>
                      <a:cubicBezTo>
                        <a:pt x="10809883" y="6998723"/>
                        <a:pt x="10805713" y="7119301"/>
                        <a:pt x="10552875" y="7111167"/>
                      </a:cubicBezTo>
                      <a:cubicBezTo>
                        <a:pt x="10552875" y="7111167"/>
                        <a:pt x="10176403" y="7090868"/>
                        <a:pt x="9081481" y="7098467"/>
                      </a:cubicBezTo>
                      <a:cubicBezTo>
                        <a:pt x="2545013" y="7106601"/>
                        <a:pt x="304023" y="7119301"/>
                        <a:pt x="304023" y="7119301"/>
                      </a:cubicBezTo>
                      <a:cubicBezTo>
                        <a:pt x="132548" y="7119301"/>
                        <a:pt x="4213" y="7018231"/>
                        <a:pt x="8532" y="6815685"/>
                      </a:cubicBezTo>
                      <a:cubicBezTo>
                        <a:pt x="8532" y="6815685"/>
                        <a:pt x="9630" y="6317143"/>
                        <a:pt x="4815" y="1670849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grpFill/>
              </p:spPr>
            </p:sp>
          </p:grpSp>
          <p:grpSp>
            <p:nvGrpSpPr>
              <p:cNvPr id="34" name="Group 6"/>
              <p:cNvGrpSpPr/>
              <p:nvPr/>
            </p:nvGrpSpPr>
            <p:grpSpPr>
              <a:xfrm>
                <a:off x="-3959571" y="-380835"/>
                <a:ext cx="27947829" cy="5969084"/>
                <a:chOff x="-2596167" y="-230146"/>
                <a:chExt cx="16889394" cy="3607229"/>
              </a:xfrm>
              <a:grpFill/>
            </p:grpSpPr>
            <p:sp>
              <p:nvSpPr>
                <p:cNvPr id="35" name="Freeform 7"/>
                <p:cNvSpPr/>
                <p:nvPr/>
              </p:nvSpPr>
              <p:spPr>
                <a:xfrm>
                  <a:off x="-2596167" y="-230146"/>
                  <a:ext cx="16889394" cy="3607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5342" h="7087086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834" y="12454"/>
                      </a:cubicBezTo>
                      <a:cubicBezTo>
                        <a:pt x="8817733" y="12671"/>
                        <a:pt x="10551274" y="0"/>
                        <a:pt x="10551274" y="0"/>
                      </a:cubicBezTo>
                      <a:cubicBezTo>
                        <a:pt x="10618737" y="0"/>
                        <a:pt x="10694674" y="0"/>
                        <a:pt x="10773448" y="85073"/>
                      </a:cubicBezTo>
                      <a:cubicBezTo>
                        <a:pt x="10816426" y="131488"/>
                        <a:pt x="10817494" y="240224"/>
                        <a:pt x="10817899" y="320281"/>
                      </a:cubicBezTo>
                      <a:cubicBezTo>
                        <a:pt x="10817899" y="320281"/>
                        <a:pt x="10816195" y="5241263"/>
                        <a:pt x="10816195" y="6324502"/>
                      </a:cubicBezTo>
                      <a:cubicBezTo>
                        <a:pt x="10816195" y="6538661"/>
                        <a:pt x="10825342" y="6837839"/>
                        <a:pt x="10825342" y="6837839"/>
                      </a:cubicBezTo>
                      <a:cubicBezTo>
                        <a:pt x="10825342" y="6966508"/>
                        <a:pt x="10821173" y="7087086"/>
                        <a:pt x="10568335" y="7078952"/>
                      </a:cubicBezTo>
                      <a:cubicBezTo>
                        <a:pt x="10568335" y="7078952"/>
                        <a:pt x="10191862" y="7058653"/>
                        <a:pt x="9095459" y="7066252"/>
                      </a:cubicBezTo>
                      <a:cubicBezTo>
                        <a:pt x="2547822" y="7074386"/>
                        <a:pt x="304023" y="7087086"/>
                        <a:pt x="304023" y="7087086"/>
                      </a:cubicBezTo>
                      <a:cubicBezTo>
                        <a:pt x="132548" y="7087086"/>
                        <a:pt x="4213" y="6986016"/>
                        <a:pt x="8532" y="6783470"/>
                      </a:cubicBezTo>
                      <a:cubicBezTo>
                        <a:pt x="8532" y="6783470"/>
                        <a:pt x="9630" y="6284928"/>
                        <a:pt x="4815" y="1666310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grpFill/>
              </p:spPr>
            </p:sp>
          </p:grp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-1572049" y="576555"/>
              <a:ext cx="1365591" cy="1050638"/>
            </a:xfrm>
            <a:prstGeom prst="ellipse">
              <a:avLst/>
            </a:prstGeom>
            <a:grpFill/>
          </p:spPr>
        </p:pic>
      </p:grpSp>
      <p:sp>
        <p:nvSpPr>
          <p:cNvPr id="19" name="TextBox 18"/>
          <p:cNvSpPr txBox="1"/>
          <p:nvPr/>
        </p:nvSpPr>
        <p:spPr>
          <a:xfrm>
            <a:off x="3043238" y="8027568"/>
            <a:ext cx="14804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36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8" grpId="0"/>
      <p:bldP spid="1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71348"/>
            <a:ext cx="7589068" cy="19466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137609" y="438128"/>
            <a:ext cx="7589068" cy="1107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8800" b="1" dirty="0">
                <a:solidFill>
                  <a:srgbClr val="FF0000"/>
                </a:solidFill>
              </a:rPr>
              <a:t>LUYỆN TẬP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29491" y="2098137"/>
            <a:ext cx="17593614" cy="8142839"/>
            <a:chOff x="0" y="0"/>
            <a:chExt cx="8041232" cy="5742255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sp>
        <p:nvSpPr>
          <p:cNvPr id="19" name="TextBox 18"/>
          <p:cNvSpPr txBox="1"/>
          <p:nvPr/>
        </p:nvSpPr>
        <p:spPr>
          <a:xfrm>
            <a:off x="1390545" y="2113889"/>
            <a:ext cx="15599066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2.30.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a) 30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45			;			b) 42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70		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4082" y="3664328"/>
            <a:ext cx="2556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4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44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90545" y="4773417"/>
                <a:ext cx="9338827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a) ƯC (30 ,45) </a:t>
                </a:r>
                <a:endParaRPr lang="en-US" sz="4000" dirty="0"/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30 = 2.3.5</a:t>
                </a:r>
                <a:endParaRPr lang="en-US" sz="4000" dirty="0"/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45 = 3</a:t>
                </a:r>
                <a:r>
                  <a:rPr lang="fr-FR" sz="4000" baseline="30000" dirty="0"/>
                  <a:t>2</a:t>
                </a:r>
                <a:r>
                  <a:rPr lang="fr-FR" sz="4000" dirty="0"/>
                  <a:t>.5</a:t>
                </a:r>
                <a:endParaRPr lang="en-US" sz="4000" dirty="0"/>
              </a:p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=&gt;</m:t>
                    </m:r>
                  </m:oMath>
                </a14:m>
                <a:r>
                  <a:rPr lang="fr-FR" sz="4000" dirty="0"/>
                  <a:t>ƯCLN (30 , 45) = 3.5 = 15</a:t>
                </a:r>
                <a:endParaRPr lang="en-US" sz="4000" dirty="0"/>
              </a:p>
              <a:p>
                <a:pPr marL="571500" indent="-571500" algn="just">
                  <a:lnSpc>
                    <a:spcPct val="120000"/>
                  </a:lnSpc>
                  <a:buFont typeface="Symbol" panose="05050102010706020507" pitchFamily="18" charset="2"/>
                  <a:buChar char="Þ"/>
                </a:pPr>
                <a:r>
                  <a:rPr lang="fr-FR" sz="4000" dirty="0"/>
                  <a:t>ƯC (30,45) = Ư (15)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			    = {1 ; 3 ; 5 ; 15}</a:t>
                </a:r>
                <a:endParaRPr lang="en-US" sz="4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545" y="4773417"/>
                <a:ext cx="9338827" cy="4524315"/>
              </a:xfrm>
              <a:prstGeom prst="rect">
                <a:avLst/>
              </a:prstGeom>
              <a:blipFill>
                <a:blip r:embed="rId14"/>
                <a:stretch>
                  <a:fillRect l="-2350" t="-1213" b="-33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8763000" y="4294346"/>
            <a:ext cx="0" cy="5482456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190078" y="4815506"/>
                <a:ext cx="9338827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b) ƯC (42, 70) </a:t>
                </a:r>
                <a:endParaRPr lang="en-US" sz="4000" dirty="0"/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40 = 2.3.7</a:t>
                </a:r>
                <a:endParaRPr lang="en-US" sz="4000" dirty="0"/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70 = </a:t>
                </a:r>
                <a:r>
                  <a:rPr lang="en-US" sz="4000" dirty="0"/>
                  <a:t>2 . 5. 7</a:t>
                </a:r>
              </a:p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=&gt;</m:t>
                    </m:r>
                  </m:oMath>
                </a14:m>
                <a:r>
                  <a:rPr lang="fr-FR" sz="4000" dirty="0"/>
                  <a:t>ƯCLN (42 , 70) = 2.7 = 14</a:t>
                </a:r>
                <a:endParaRPr lang="en-US" sz="4000" dirty="0"/>
              </a:p>
              <a:p>
                <a:pPr marL="571500" indent="-571500" algn="just">
                  <a:lnSpc>
                    <a:spcPct val="120000"/>
                  </a:lnSpc>
                  <a:buFont typeface="Symbol" panose="05050102010706020507" pitchFamily="18" charset="2"/>
                  <a:buChar char="Þ"/>
                </a:pPr>
                <a:r>
                  <a:rPr lang="fr-FR" sz="4000" dirty="0"/>
                  <a:t>ƯC (42, 70) = Ư (14)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			    = {1 ; 2 ; 7 ; 14}</a:t>
                </a:r>
                <a:endParaRPr lang="en-US" sz="4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078" y="4815506"/>
                <a:ext cx="9338827" cy="4524315"/>
              </a:xfrm>
              <a:prstGeom prst="rect">
                <a:avLst/>
              </a:prstGeom>
              <a:blipFill>
                <a:blip r:embed="rId15"/>
                <a:stretch>
                  <a:fillRect l="-2350" t="-1213" b="-33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 uiExpand="1" build="allAtOnce"/>
      <p:bldP spid="20" grpId="0" uiExpand="1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18516600" cy="10121465"/>
            <a:chOff x="0" y="0"/>
            <a:chExt cx="8041232" cy="5742255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sp>
        <p:nvSpPr>
          <p:cNvPr id="19" name="TextBox 18"/>
          <p:cNvSpPr txBox="1"/>
          <p:nvPr/>
        </p:nvSpPr>
        <p:spPr>
          <a:xfrm>
            <a:off x="1155463" y="50480"/>
            <a:ext cx="14389337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2.33.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= 72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 = 96.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5943" y="874153"/>
            <a:ext cx="14389337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thừa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vi-VN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55462" y="1826786"/>
            <a:ext cx="14389337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ƯCLN(a, b),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ƯC(a, b).</a:t>
            </a:r>
            <a:endParaRPr kumimoji="0" lang="vi-VN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9441" y="2799180"/>
            <a:ext cx="2662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4426" y="3688613"/>
            <a:ext cx="4473866" cy="225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4400" dirty="0">
                <a:solidFill>
                  <a:srgbClr val="000000"/>
                </a:solidFill>
                <a:ea typeface="Calibri" panose="020F0502020204030204" pitchFamily="34" charset="0"/>
              </a:rPr>
              <a:t>a) a = 72 = 2</a:t>
            </a:r>
            <a:r>
              <a:rPr lang="fr-FR" sz="44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3</a:t>
            </a:r>
            <a:r>
              <a:rPr lang="fr-FR" sz="4400" dirty="0">
                <a:solidFill>
                  <a:srgbClr val="000000"/>
                </a:solidFill>
                <a:ea typeface="Calibri" panose="020F0502020204030204" pitchFamily="34" charset="0"/>
              </a:rPr>
              <a:t>.3</a:t>
            </a:r>
            <a:r>
              <a:rPr lang="fr-FR" sz="44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endParaRPr lang="en-US" sz="4400" dirty="0"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4400" dirty="0">
                <a:solidFill>
                  <a:srgbClr val="000000"/>
                </a:solidFill>
                <a:ea typeface="Calibri" panose="020F0502020204030204" pitchFamily="34" charset="0"/>
              </a:rPr>
              <a:t>    b = 96 = 2</a:t>
            </a:r>
            <a:r>
              <a:rPr lang="fr-FR" sz="44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5</a:t>
            </a:r>
            <a:r>
              <a:rPr lang="fr-FR" sz="4400" dirty="0">
                <a:solidFill>
                  <a:srgbClr val="000000"/>
                </a:solidFill>
                <a:ea typeface="Calibri" panose="020F0502020204030204" pitchFamily="34" charset="0"/>
              </a:rPr>
              <a:t>.3</a:t>
            </a:r>
            <a:endParaRPr lang="en-US" sz="4400" dirty="0">
              <a:ea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74426" y="6355876"/>
            <a:ext cx="14418596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dirty="0"/>
              <a:t>b) ƯCLN (</a:t>
            </a:r>
            <a:r>
              <a:rPr lang="fr-FR" sz="4400" dirty="0" err="1"/>
              <a:t>a,b</a:t>
            </a:r>
            <a:r>
              <a:rPr lang="fr-FR" sz="4400" dirty="0"/>
              <a:t>) = 2</a:t>
            </a:r>
            <a:r>
              <a:rPr lang="fr-FR" sz="4400" baseline="30000" dirty="0"/>
              <a:t>3</a:t>
            </a:r>
            <a:r>
              <a:rPr lang="fr-FR" sz="4400" dirty="0"/>
              <a:t>.3=24</a:t>
            </a:r>
            <a:endParaRPr lang="en-US" sz="4400" dirty="0"/>
          </a:p>
          <a:p>
            <a:pPr>
              <a:lnSpc>
                <a:spcPct val="150000"/>
              </a:lnSpc>
            </a:pPr>
            <a:r>
              <a:rPr lang="fr-FR" sz="4400" dirty="0"/>
              <a:t>=&gt; ƯC (a, b) = Ư (24) = {1 ; 2 ; 3 ; 4 ; 6 ; 8 ; 12 ; 24}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909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3" grpId="0"/>
      <p:bldP spid="4" grpId="0" uiExpand="1" build="allAtOnce"/>
      <p:bldP spid="25" grpId="0" uiExpand="1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989611" y="371379"/>
            <a:ext cx="1061203" cy="10612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5139" y="371379"/>
                <a:ext cx="16688799" cy="4761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0" indent="0">
                  <a:lnSpc>
                    <a:spcPct val="115000"/>
                  </a:lnSpc>
                  <a:buNone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2.34.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đã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tối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giản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chưa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?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Nếu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chưa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hãy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rút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gọn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về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tối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giản</a:t>
                </a:r>
                <a:r>
                  <a:rPr lang="en-US" sz="48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:</a:t>
                </a:r>
              </a:p>
              <a:p>
                <a:pPr marL="127000" lvl="0">
                  <a:lnSpc>
                    <a:spcPct val="115000"/>
                  </a:lnSpc>
                </a:pP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50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85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	;	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81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7000" indent="0">
                  <a:lnSpc>
                    <a:spcPct val="115000"/>
                  </a:lnSpc>
                  <a:buNone/>
                </a:pPr>
                <a:endParaRPr lang="en-US" sz="48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marL="127000" indent="0">
                  <a:lnSpc>
                    <a:spcPct val="115000"/>
                  </a:lnSpc>
                  <a:buNone/>
                </a:pPr>
                <a:endParaRPr lang="en-US" sz="4800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39" y="371379"/>
                <a:ext cx="16688799" cy="4761753"/>
              </a:xfrm>
              <a:prstGeom prst="rect">
                <a:avLst/>
              </a:prstGeom>
              <a:blipFill>
                <a:blip r:embed="rId14"/>
                <a:stretch>
                  <a:fillRect l="-913" t="-21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821222" y="3377790"/>
            <a:ext cx="255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48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66800" y="4397756"/>
                <a:ext cx="12549371" cy="166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fr-FR" sz="48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85</m:t>
                        </m:r>
                      </m:den>
                    </m:f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50  : 5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85 :5</m:t>
                        </m:r>
                      </m:den>
                    </m:f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sz="5400" dirty="0"/>
                  <a:t> </a:t>
                </a:r>
                <a:endParaRPr lang="en-US" sz="13800" b="1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397756"/>
                <a:ext cx="12549371" cy="1668855"/>
              </a:xfrm>
              <a:prstGeom prst="rect">
                <a:avLst/>
              </a:prstGeom>
              <a:blipFill>
                <a:blip r:embed="rId15"/>
                <a:stretch>
                  <a:fillRect l="-21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66799" y="6983860"/>
                <a:ext cx="15216426" cy="1378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8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81</m:t>
                        </m:r>
                      </m:den>
                    </m:f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phân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tối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giản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vì</a:t>
                </a:r>
                <a:r>
                  <a:rPr lang="en-US" sz="4800" dirty="0"/>
                  <a:t> </a:t>
                </a:r>
                <a:r>
                  <a:rPr lang="en-US" sz="4800" b="1" dirty="0"/>
                  <a:t>ƯCLN ( 23, 81)  = 1</a:t>
                </a:r>
                <a:endParaRPr lang="en-US" sz="115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9" y="6983860"/>
                <a:ext cx="15216426" cy="1378134"/>
              </a:xfrm>
              <a:prstGeom prst="rect">
                <a:avLst/>
              </a:prstGeom>
              <a:blipFill>
                <a:blip r:embed="rId16"/>
                <a:stretch>
                  <a:fillRect l="-1803" b="-110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29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44863" y="630470"/>
                <a:ext cx="15986948" cy="263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5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5. 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Rút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gọn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các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sô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́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sau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vê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̀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sô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́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tối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giản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  <m:r>
                      <a:rPr lang="en-US" sz="5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95</m:t>
                        </m:r>
                      </m:den>
                    </m:f>
                    <m:r>
                      <a:rPr lang="en-US" sz="5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</m:oMath>
                </a14:m>
                <a:endParaRPr lang="en-US" sz="54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863" y="630470"/>
                <a:ext cx="15986948" cy="2633093"/>
              </a:xfrm>
              <a:prstGeom prst="rect">
                <a:avLst/>
              </a:prstGeom>
              <a:blipFill>
                <a:blip r:embed="rId15"/>
                <a:stretch>
                  <a:fillRect t="-1157" r="-2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924800" y="3691157"/>
            <a:ext cx="2556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54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4600" y="5464237"/>
                <a:ext cx="3120270" cy="2278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60</m:t>
                        </m:r>
                      </m:num>
                      <m:den>
                        <m:r>
                          <a:rPr lang="vi-VN" sz="6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vi-VN" sz="6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vi-VN" sz="6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464237"/>
                <a:ext cx="3120270" cy="2278060"/>
              </a:xfrm>
              <a:prstGeom prst="rect">
                <a:avLst/>
              </a:prstGeom>
              <a:blipFill>
                <a:blip r:embed="rId16"/>
                <a:stretch>
                  <a:fillRect b="-8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279274" y="5988638"/>
                <a:ext cx="3120270" cy="1534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vi-VN" sz="6600">
                            <a:latin typeface="Cambria Math" panose="02040503050406030204" pitchFamily="18" charset="0"/>
                          </a:rPr>
                          <m:t>95</m:t>
                        </m:r>
                      </m:den>
                    </m:f>
                  </m:oMath>
                </a14:m>
                <a:r>
                  <a:rPr lang="vi-VN" sz="66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6600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6600" dirty="0"/>
                  <a:t>;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274" y="5988638"/>
                <a:ext cx="3120270" cy="1534972"/>
              </a:xfrm>
              <a:prstGeom prst="rect">
                <a:avLst/>
              </a:prstGeom>
              <a:blipFill>
                <a:blip r:embed="rId17"/>
                <a:stretch>
                  <a:fillRect t="-397" r="-8203" b="-150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080078" y="6006612"/>
                <a:ext cx="4338676" cy="1549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vi-VN" sz="6600"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</m:oMath>
                </a14:m>
                <a:r>
                  <a:rPr lang="vi-VN" sz="66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660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6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0078" y="6006612"/>
                <a:ext cx="4338676" cy="1549463"/>
              </a:xfrm>
              <a:prstGeom prst="rect">
                <a:avLst/>
              </a:prstGeom>
              <a:blipFill>
                <a:blip r:embed="rId18"/>
                <a:stretch>
                  <a:fillRect b="-149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46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715000" y="71300"/>
            <a:ext cx="7668064" cy="1860119"/>
            <a:chOff x="0" y="0"/>
            <a:chExt cx="1744237" cy="1689603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5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algn="ctr"/>
              <a:r>
                <a:rPr lang="en-US" sz="8000" b="1" dirty="0" err="1">
                  <a:solidFill>
                    <a:srgbClr val="C00000"/>
                  </a:solidFill>
                </a:rPr>
                <a:t>Vận</a:t>
              </a:r>
              <a:r>
                <a:rPr lang="en-US" sz="8000" b="1" dirty="0">
                  <a:solidFill>
                    <a:srgbClr val="C00000"/>
                  </a:solidFill>
                </a:rPr>
                <a:t> </a:t>
              </a:r>
              <a:r>
                <a:rPr lang="en-US" sz="8000" b="1" dirty="0" err="1">
                  <a:solidFill>
                    <a:srgbClr val="C00000"/>
                  </a:solidFill>
                </a:rPr>
                <a:t>dụng</a:t>
              </a:r>
              <a:endParaRPr lang="vi-VN" sz="8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48054" y="2103238"/>
            <a:ext cx="17716500" cy="18528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2.35.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ƯCLN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3508" y="4172434"/>
            <a:ext cx="255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48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5400" y="5213331"/>
            <a:ext cx="15925799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400" dirty="0"/>
              <a:t>+18 </a:t>
            </a:r>
            <a:r>
              <a:rPr lang="fr-FR" sz="4400" dirty="0" err="1"/>
              <a:t>và</a:t>
            </a:r>
            <a:r>
              <a:rPr lang="fr-FR" sz="4400" dirty="0"/>
              <a:t> 35 </a:t>
            </a:r>
            <a:r>
              <a:rPr lang="fr-FR" sz="4400" dirty="0" err="1"/>
              <a:t>đều</a:t>
            </a:r>
            <a:r>
              <a:rPr lang="fr-FR" sz="4400" dirty="0"/>
              <a:t> là </a:t>
            </a:r>
            <a:r>
              <a:rPr lang="fr-FR" sz="4400" dirty="0" err="1"/>
              <a:t>hợp</a:t>
            </a:r>
            <a:r>
              <a:rPr lang="fr-FR" sz="4400" dirty="0"/>
              <a:t> </a:t>
            </a:r>
            <a:r>
              <a:rPr lang="fr-FR" sz="4400" dirty="0" err="1"/>
              <a:t>số</a:t>
            </a:r>
            <a:r>
              <a:rPr lang="fr-FR" sz="4400" dirty="0"/>
              <a:t>, </a:t>
            </a:r>
            <a:r>
              <a:rPr lang="fr-FR" sz="4400" dirty="0" err="1"/>
              <a:t>nhưng</a:t>
            </a:r>
            <a:r>
              <a:rPr lang="fr-FR" sz="4400" dirty="0"/>
              <a:t> ƯCLN(18,35) = 1</a:t>
            </a:r>
            <a:endParaRPr lang="en-US" sz="4400" dirty="0"/>
          </a:p>
          <a:p>
            <a:pPr algn="just">
              <a:lnSpc>
                <a:spcPct val="150000"/>
              </a:lnSpc>
            </a:pPr>
            <a:r>
              <a:rPr lang="fr-FR" sz="4400" dirty="0"/>
              <a:t>+ 27 </a:t>
            </a:r>
            <a:r>
              <a:rPr lang="fr-FR" sz="4400" dirty="0" err="1"/>
              <a:t>và</a:t>
            </a:r>
            <a:r>
              <a:rPr lang="fr-FR" sz="4400" dirty="0"/>
              <a:t> 16 </a:t>
            </a:r>
            <a:r>
              <a:rPr lang="fr-FR" sz="4400" dirty="0" err="1"/>
              <a:t>đều</a:t>
            </a:r>
            <a:r>
              <a:rPr lang="fr-FR" sz="4400" dirty="0"/>
              <a:t> là </a:t>
            </a:r>
            <a:r>
              <a:rPr lang="fr-FR" sz="4400" dirty="0" err="1"/>
              <a:t>hợp</a:t>
            </a:r>
            <a:r>
              <a:rPr lang="fr-FR" sz="4400" dirty="0"/>
              <a:t> </a:t>
            </a:r>
            <a:r>
              <a:rPr lang="fr-FR" sz="4400" dirty="0" err="1"/>
              <a:t>số</a:t>
            </a:r>
            <a:r>
              <a:rPr lang="fr-FR" sz="4400" dirty="0"/>
              <a:t>, </a:t>
            </a:r>
            <a:r>
              <a:rPr lang="fr-FR" sz="4400" dirty="0" err="1"/>
              <a:t>những</a:t>
            </a:r>
            <a:r>
              <a:rPr lang="fr-FR" sz="4400" dirty="0"/>
              <a:t> ƯCLN ( 27,16) = 1</a:t>
            </a:r>
            <a:endParaRPr lang="en-US" sz="4400" dirty="0"/>
          </a:p>
          <a:p>
            <a:pPr algn="just">
              <a:lnSpc>
                <a:spcPct val="150000"/>
              </a:lnSpc>
            </a:pPr>
            <a:r>
              <a:rPr lang="fr-FR" sz="4400" dirty="0"/>
              <a:t>+ 15 </a:t>
            </a:r>
            <a:r>
              <a:rPr lang="fr-FR" sz="4400" dirty="0" err="1"/>
              <a:t>và</a:t>
            </a:r>
            <a:r>
              <a:rPr lang="fr-FR" sz="4400" dirty="0"/>
              <a:t> 49 </a:t>
            </a:r>
            <a:r>
              <a:rPr lang="fr-FR" sz="4400" dirty="0" err="1"/>
              <a:t>đều</a:t>
            </a:r>
            <a:r>
              <a:rPr lang="fr-FR" sz="4400" dirty="0"/>
              <a:t> là </a:t>
            </a:r>
            <a:r>
              <a:rPr lang="fr-FR" sz="4400" dirty="0" err="1"/>
              <a:t>hợp</a:t>
            </a:r>
            <a:r>
              <a:rPr lang="fr-FR" sz="4400" dirty="0"/>
              <a:t> </a:t>
            </a:r>
            <a:r>
              <a:rPr lang="fr-FR" sz="4400" dirty="0" err="1"/>
              <a:t>số</a:t>
            </a:r>
            <a:r>
              <a:rPr lang="fr-FR" sz="4400" dirty="0"/>
              <a:t>, </a:t>
            </a:r>
            <a:r>
              <a:rPr lang="fr-FR" sz="4400" dirty="0" err="1"/>
              <a:t>nhưng</a:t>
            </a:r>
            <a:r>
              <a:rPr lang="fr-FR" sz="4400" dirty="0"/>
              <a:t> ƯCLN (15, 49) = 1</a:t>
            </a:r>
          </a:p>
          <a:p>
            <a:pPr algn="just">
              <a:lnSpc>
                <a:spcPct val="150000"/>
              </a:lnSpc>
            </a:pPr>
            <a:r>
              <a:rPr lang="fr-FR" sz="4400" dirty="0"/>
              <a:t>…………………………………………………………………………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4" grpId="0" uiExpand="1" build="allAtOnce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0923" y="3166227"/>
            <a:ext cx="16319619" cy="1107442"/>
            <a:chOff x="232821" y="201221"/>
            <a:chExt cx="7853925" cy="1502285"/>
          </a:xfrm>
        </p:grpSpPr>
        <p:sp>
          <p:nvSpPr>
            <p:cNvPr id="3" name="Freeform 3"/>
            <p:cNvSpPr/>
            <p:nvPr/>
          </p:nvSpPr>
          <p:spPr>
            <a:xfrm>
              <a:off x="232821" y="201221"/>
              <a:ext cx="7853925" cy="150228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r>
                <a:rPr lang="pt-BR" sz="4400" dirty="0"/>
                <a:t>- Đọc và ghi nhớ nội dung chính của bài.</a:t>
              </a:r>
              <a:endParaRPr lang="en-US" sz="4400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124200" y="397079"/>
            <a:ext cx="12767876" cy="2313573"/>
            <a:chOff x="0" y="0"/>
            <a:chExt cx="3435356" cy="1138475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" name="TextBox 6"/>
          <p:cNvSpPr txBox="1"/>
          <p:nvPr/>
        </p:nvSpPr>
        <p:spPr>
          <a:xfrm>
            <a:off x="4571938" y="896746"/>
            <a:ext cx="10528493" cy="1329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7200" dirty="0">
                <a:solidFill>
                  <a:srgbClr val="000000"/>
                </a:solidFill>
              </a:rPr>
              <a:t>HƯỚNG DẪN VỀ NHÀ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0677" y="-139010"/>
            <a:ext cx="2122534" cy="2089649"/>
          </a:xfrm>
          <a:prstGeom prst="rect">
            <a:avLst/>
          </a:prstGeom>
        </p:spPr>
      </p:pic>
      <p:grpSp>
        <p:nvGrpSpPr>
          <p:cNvPr id="18" name="Group 2"/>
          <p:cNvGrpSpPr/>
          <p:nvPr/>
        </p:nvGrpSpPr>
        <p:grpSpPr>
          <a:xfrm>
            <a:off x="1230923" y="4724724"/>
            <a:ext cx="16371277" cy="1333176"/>
            <a:chOff x="300142" y="293891"/>
            <a:chExt cx="12920439" cy="1506664"/>
          </a:xfrm>
        </p:grpSpPr>
        <p:sp>
          <p:nvSpPr>
            <p:cNvPr id="19" name="Freeform 3"/>
            <p:cNvSpPr/>
            <p:nvPr/>
          </p:nvSpPr>
          <p:spPr>
            <a:xfrm>
              <a:off x="300142" y="293891"/>
              <a:ext cx="12920439" cy="1506664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r>
                <a:rPr lang="pt-BR" sz="4400" dirty="0"/>
                <a:t>- Vận dụng kiến thức làm bài tập </a:t>
              </a:r>
              <a:r>
                <a:rPr lang="pt-BR" sz="4400" b="1" dirty="0"/>
                <a:t>2.31</a:t>
              </a:r>
              <a:r>
                <a:rPr lang="pt-BR" sz="4400" dirty="0"/>
                <a:t> + </a:t>
              </a:r>
              <a:r>
                <a:rPr lang="pt-BR" sz="4400" b="1" dirty="0"/>
                <a:t>2.32</a:t>
              </a:r>
              <a:endParaRPr lang="en-US" sz="4400" dirty="0"/>
            </a:p>
          </p:txBody>
        </p:sp>
      </p:grpSp>
      <p:grpSp>
        <p:nvGrpSpPr>
          <p:cNvPr id="20" name="Group 2"/>
          <p:cNvGrpSpPr/>
          <p:nvPr/>
        </p:nvGrpSpPr>
        <p:grpSpPr>
          <a:xfrm>
            <a:off x="1230372" y="6362700"/>
            <a:ext cx="16371826" cy="3186314"/>
            <a:chOff x="300141" y="293891"/>
            <a:chExt cx="13202648" cy="4031503"/>
          </a:xfrm>
        </p:grpSpPr>
        <p:sp>
          <p:nvSpPr>
            <p:cNvPr id="21" name="Freeform 3"/>
            <p:cNvSpPr/>
            <p:nvPr/>
          </p:nvSpPr>
          <p:spPr>
            <a:xfrm>
              <a:off x="300141" y="293891"/>
              <a:ext cx="13202648" cy="1542600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r>
                <a:rPr lang="en-US" sz="4400" dirty="0"/>
                <a:t>- </a:t>
              </a:r>
              <a:r>
                <a:rPr lang="en-US" sz="4400" dirty="0" err="1"/>
                <a:t>Đọc</a:t>
              </a:r>
              <a:r>
                <a:rPr lang="en-US" sz="4400" dirty="0"/>
                <a:t>, </a:t>
              </a:r>
              <a:r>
                <a:rPr lang="en-US" sz="4400" dirty="0" err="1"/>
                <a:t>tìm</a:t>
              </a:r>
              <a:r>
                <a:rPr lang="en-US" sz="4400" dirty="0"/>
                <a:t> </a:t>
              </a:r>
              <a:r>
                <a:rPr lang="en-US" sz="4400" dirty="0" err="1"/>
                <a:t>hiểu</a:t>
              </a:r>
              <a:r>
                <a:rPr lang="en-US" sz="4400" dirty="0"/>
                <a:t> </a:t>
              </a:r>
              <a:r>
                <a:rPr lang="en-US" sz="4400" dirty="0" err="1"/>
                <a:t>thêm</a:t>
              </a:r>
              <a:r>
                <a:rPr lang="en-US" sz="4400" dirty="0"/>
                <a:t> </a:t>
              </a:r>
              <a:r>
                <a:rPr lang="en-US" sz="4400" dirty="0" err="1"/>
                <a:t>mục</a:t>
              </a:r>
              <a:r>
                <a:rPr lang="en-US" sz="4400" dirty="0"/>
                <a:t> “</a:t>
              </a:r>
              <a:r>
                <a:rPr lang="en-US" sz="4400" b="1" dirty="0" err="1"/>
                <a:t>Em</a:t>
              </a:r>
              <a:r>
                <a:rPr lang="en-US" sz="4400" b="1" dirty="0"/>
                <a:t> </a:t>
              </a:r>
              <a:r>
                <a:rPr lang="en-US" sz="4400" b="1" dirty="0" err="1"/>
                <a:t>có</a:t>
              </a:r>
              <a:r>
                <a:rPr lang="en-US" sz="4400" b="1" dirty="0"/>
                <a:t> </a:t>
              </a:r>
              <a:r>
                <a:rPr lang="en-US" sz="4400" b="1" dirty="0" err="1"/>
                <a:t>biết</a:t>
              </a:r>
              <a:r>
                <a:rPr lang="en-US" sz="4400" dirty="0"/>
                <a:t>”</a:t>
              </a:r>
            </a:p>
          </p:txBody>
        </p:sp>
        <p:sp>
          <p:nvSpPr>
            <p:cNvPr id="22" name="Freeform 3"/>
            <p:cNvSpPr/>
            <p:nvPr/>
          </p:nvSpPr>
          <p:spPr>
            <a:xfrm>
              <a:off x="300142" y="2551400"/>
              <a:ext cx="13181375" cy="1773994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>
                <a:lnSpc>
                  <a:spcPct val="120000"/>
                </a:lnSpc>
              </a:pPr>
              <a:r>
                <a:rPr lang="vi-VN" sz="4400" dirty="0"/>
                <a:t>- </a:t>
              </a:r>
              <a:r>
                <a:rPr lang="en-US" sz="4400" dirty="0" err="1"/>
                <a:t>Đọc</a:t>
              </a:r>
              <a:r>
                <a:rPr lang="vi-VN" sz="4400" dirty="0"/>
                <a:t> trước bài  “</a:t>
              </a:r>
              <a:r>
                <a:rPr lang="vi-VN" sz="4400" b="1" dirty="0"/>
                <a:t>Bội chung</a:t>
              </a:r>
              <a:r>
                <a:rPr lang="en-US" sz="4400" b="1" dirty="0"/>
                <a:t>. B</a:t>
              </a:r>
              <a:r>
                <a:rPr lang="vi-VN" sz="4400" b="1" dirty="0"/>
                <a:t>ội chung nhỏ nhất</a:t>
              </a:r>
              <a:r>
                <a:rPr lang="vi-VN" sz="4400" dirty="0"/>
                <a:t>”</a:t>
              </a:r>
              <a:endParaRPr lang="en-US" sz="4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6509" y="2150648"/>
            <a:ext cx="15344164" cy="558473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81088" y="7034880"/>
            <a:ext cx="1061203" cy="10612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46326" y="2937140"/>
            <a:ext cx="16603474" cy="29922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TIẾT 29 + 30 </a:t>
            </a:r>
          </a:p>
          <a:p>
            <a:pPr algn="ctr">
              <a:lnSpc>
                <a:spcPct val="120000"/>
              </a:lnSpc>
            </a:pPr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ƯỚC CHUNG</a:t>
            </a: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ƯỚC 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CHUNG LỚN NHẤT</a:t>
            </a:r>
          </a:p>
          <a:p>
            <a:pPr algn="ctr">
              <a:lnSpc>
                <a:spcPct val="120000"/>
              </a:lnSpc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( 2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5351" y="762177"/>
            <a:ext cx="16297298" cy="834519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00776" y="3029825"/>
            <a:ext cx="13096522" cy="3545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600" b="1" dirty="0">
                <a:solidFill>
                  <a:srgbClr val="FF0000"/>
                </a:solidFill>
              </a:rPr>
              <a:t>CẢM ƠN CÁC EM ĐÃ CHÚ Ý BÀI GIẢNG!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97473">
            <a:off x="16152034" y="665899"/>
            <a:ext cx="1232340" cy="12076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057909" y="-689643"/>
            <a:ext cx="9689995" cy="5402868"/>
            <a:chOff x="-3156596" y="2077354"/>
            <a:chExt cx="15802564" cy="805694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37" b="137"/>
            <a:stretch>
              <a:fillRect/>
            </a:stretch>
          </p:blipFill>
          <p:spPr>
            <a:xfrm>
              <a:off x="-3156596" y="2077354"/>
              <a:ext cx="15802564" cy="8056947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1006992" y="2621239"/>
              <a:ext cx="8862834" cy="21382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8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</a:t>
              </a:r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1503099" y="1026455"/>
            <a:ext cx="13682087" cy="9068387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3172295" y="2182547"/>
            <a:ext cx="11574000" cy="1080296"/>
          </a:xfrm>
          <a:prstGeom prst="rect">
            <a:avLst/>
          </a:prstGeom>
          <a:solidFill>
            <a:srgbClr val="CCCCFF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196131" y="4855276"/>
            <a:ext cx="11413550" cy="967894"/>
          </a:xfrm>
          <a:prstGeom prst="rect">
            <a:avLst/>
          </a:prstGeom>
          <a:solidFill>
            <a:srgbClr val="AFDEE3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176707" y="7675510"/>
            <a:ext cx="8930494" cy="123489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800"/>
              </a:lnSpc>
            </a:pP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823672" y="2182547"/>
            <a:ext cx="970642" cy="969366"/>
            <a:chOff x="0" y="0"/>
            <a:chExt cx="1294189" cy="1292488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09BFF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361375" y="228627"/>
              <a:ext cx="634729" cy="952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745081" y="4855276"/>
            <a:ext cx="970642" cy="969366"/>
            <a:chOff x="0" y="0"/>
            <a:chExt cx="1294189" cy="129248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ADBCD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361375" y="228627"/>
              <a:ext cx="634729" cy="952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722224" y="7647755"/>
            <a:ext cx="970642" cy="969366"/>
            <a:chOff x="0" y="0"/>
            <a:chExt cx="1294189" cy="1292488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6F"/>
              </a:solidFill>
            </p:spPr>
          </p:sp>
        </p:grpSp>
        <p:sp>
          <p:nvSpPr>
            <p:cNvPr id="36" name="TextBox 36"/>
            <p:cNvSpPr txBox="1"/>
            <p:nvPr/>
          </p:nvSpPr>
          <p:spPr>
            <a:xfrm>
              <a:off x="212577" y="188577"/>
              <a:ext cx="915750" cy="9575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26989" y="2372089"/>
            <a:ext cx="13429747" cy="7169185"/>
            <a:chOff x="0" y="0"/>
            <a:chExt cx="10821129" cy="5776630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25342" cy="5776630"/>
            </a:xfrm>
            <a:custGeom>
              <a:avLst/>
              <a:gdLst/>
              <a:ahLst/>
              <a:cxnLst/>
              <a:rect l="l" t="t" r="r" b="b"/>
              <a:pathLst>
                <a:path w="10825342" h="5776630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4157017"/>
                    <a:pt x="10816195" y="5014045"/>
                  </a:cubicBezTo>
                  <a:cubicBezTo>
                    <a:pt x="10816195" y="5228205"/>
                    <a:pt x="10825342" y="5527383"/>
                    <a:pt x="10825342" y="5527383"/>
                  </a:cubicBezTo>
                  <a:cubicBezTo>
                    <a:pt x="10825342" y="5656052"/>
                    <a:pt x="10821173" y="5776630"/>
                    <a:pt x="10568335" y="5768495"/>
                  </a:cubicBezTo>
                  <a:cubicBezTo>
                    <a:pt x="10568335" y="5768495"/>
                    <a:pt x="10191862" y="5748197"/>
                    <a:pt x="9095459" y="5755795"/>
                  </a:cubicBezTo>
                  <a:cubicBezTo>
                    <a:pt x="2547822" y="5763930"/>
                    <a:pt x="304023" y="5776630"/>
                    <a:pt x="304023" y="5776630"/>
                  </a:cubicBezTo>
                  <a:cubicBezTo>
                    <a:pt x="132548" y="5776630"/>
                    <a:pt x="4213" y="5675561"/>
                    <a:pt x="8532" y="5473013"/>
                  </a:cubicBezTo>
                  <a:cubicBezTo>
                    <a:pt x="8532" y="5473013"/>
                    <a:pt x="9630" y="4974472"/>
                    <a:pt x="4815" y="1481678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943599" y="1028700"/>
            <a:ext cx="6584717" cy="3067784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6320708" y="2511319"/>
            <a:ext cx="5941248" cy="1229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1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1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9960" y="4646510"/>
            <a:ext cx="12596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ƯỚC CHUNG VÀ ƯỚC CHUNG LỚN NHẤT</a:t>
            </a:r>
            <a:endParaRPr lang="vi-VN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0861" y="6475745"/>
            <a:ext cx="1173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CÁCH TÌM ƯỚC CHUNG LỚN NHẤT</a:t>
            </a:r>
            <a:endParaRPr lang="vi-VN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4883" y="855"/>
            <a:ext cx="17860947" cy="93989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6838" y="855"/>
            <a:ext cx="1462949" cy="14363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9787" y="82000"/>
            <a:ext cx="13571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ƯỚC CHUNG VÀ ƯỚC CHUNG LỚN NHẤT</a:t>
            </a:r>
            <a:endParaRPr lang="vi-VN" sz="4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685" y="1711139"/>
            <a:ext cx="1479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Ư(24)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Ư(28)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734280"/>
              </p:ext>
            </p:extLst>
          </p:nvPr>
        </p:nvGraphicFramePr>
        <p:xfrm>
          <a:off x="3524260" y="2571739"/>
          <a:ext cx="12166549" cy="23367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2526">
                  <a:extLst>
                    <a:ext uri="{9D8B030D-6E8A-4147-A177-3AD203B41FA5}">
                      <a16:colId xmlns:a16="http://schemas.microsoft.com/office/drawing/2014/main" val="571246465"/>
                    </a:ext>
                  </a:extLst>
                </a:gridCol>
                <a:gridCol w="1262070">
                  <a:extLst>
                    <a:ext uri="{9D8B030D-6E8A-4147-A177-3AD203B41FA5}">
                      <a16:colId xmlns:a16="http://schemas.microsoft.com/office/drawing/2014/main" val="1123958686"/>
                    </a:ext>
                  </a:extLst>
                </a:gridCol>
                <a:gridCol w="1154748">
                  <a:extLst>
                    <a:ext uri="{9D8B030D-6E8A-4147-A177-3AD203B41FA5}">
                      <a16:colId xmlns:a16="http://schemas.microsoft.com/office/drawing/2014/main" val="2337565843"/>
                    </a:ext>
                  </a:extLst>
                </a:gridCol>
                <a:gridCol w="1137326">
                  <a:extLst>
                    <a:ext uri="{9D8B030D-6E8A-4147-A177-3AD203B41FA5}">
                      <a16:colId xmlns:a16="http://schemas.microsoft.com/office/drawing/2014/main" val="3251101030"/>
                    </a:ext>
                  </a:extLst>
                </a:gridCol>
                <a:gridCol w="1208409">
                  <a:extLst>
                    <a:ext uri="{9D8B030D-6E8A-4147-A177-3AD203B41FA5}">
                      <a16:colId xmlns:a16="http://schemas.microsoft.com/office/drawing/2014/main" val="4248703735"/>
                    </a:ext>
                  </a:extLst>
                </a:gridCol>
                <a:gridCol w="1208409">
                  <a:extLst>
                    <a:ext uri="{9D8B030D-6E8A-4147-A177-3AD203B41FA5}">
                      <a16:colId xmlns:a16="http://schemas.microsoft.com/office/drawing/2014/main" val="2748376937"/>
                    </a:ext>
                  </a:extLst>
                </a:gridCol>
                <a:gridCol w="1137326">
                  <a:extLst>
                    <a:ext uri="{9D8B030D-6E8A-4147-A177-3AD203B41FA5}">
                      <a16:colId xmlns:a16="http://schemas.microsoft.com/office/drawing/2014/main" val="2912031400"/>
                    </a:ext>
                  </a:extLst>
                </a:gridCol>
                <a:gridCol w="1240382">
                  <a:extLst>
                    <a:ext uri="{9D8B030D-6E8A-4147-A177-3AD203B41FA5}">
                      <a16:colId xmlns:a16="http://schemas.microsoft.com/office/drawing/2014/main" val="443381412"/>
                    </a:ext>
                  </a:extLst>
                </a:gridCol>
                <a:gridCol w="1105353">
                  <a:extLst>
                    <a:ext uri="{9D8B030D-6E8A-4147-A177-3AD203B41FA5}">
                      <a16:colId xmlns:a16="http://schemas.microsoft.com/office/drawing/2014/main" val="820551353"/>
                    </a:ext>
                  </a:extLst>
                </a:gridCol>
              </a:tblGrid>
              <a:tr h="116835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3200" b="1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200" b="1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Ư(24)</a:t>
                      </a:r>
                      <a:endParaRPr lang="vi-VN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511594"/>
                  </a:ext>
                </a:extLst>
              </a:tr>
              <a:tr h="116835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3200" b="1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200" b="1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Ư(28)</a:t>
                      </a:r>
                      <a:endParaRPr lang="vi-VN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591667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794256" y="2593768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94256" y="382586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26376" y="2593768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51416" y="382586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93627" y="263521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78081" y="382586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346352" y="263521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346352" y="382586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14623" y="2622446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642856" y="2675923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19319" y="5126151"/>
            <a:ext cx="13926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ƯC(24, 28)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24,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28.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ƯC(24,28).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-275264" y="6720711"/>
            <a:ext cx="16074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ƯC (24, 28) = { 1; 2; 4}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94358" y="7699718"/>
            <a:ext cx="11026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ƯC(24, 28).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62089" y="8532977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000" b="1" dirty="0">
              <a:cs typeface="Arial" panose="020B060402020202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25019">
            <a:off x="2324870" y="786933"/>
            <a:ext cx="1003865" cy="1104251"/>
          </a:xfrm>
          <a:prstGeom prst="rect">
            <a:avLst/>
          </a:prstGeom>
        </p:spPr>
      </p:pic>
      <p:sp>
        <p:nvSpPr>
          <p:cNvPr id="47" name="Title 2"/>
          <p:cNvSpPr txBox="1">
            <a:spLocks/>
          </p:cNvSpPr>
          <p:nvPr/>
        </p:nvSpPr>
        <p:spPr>
          <a:xfrm>
            <a:off x="3398802" y="964194"/>
            <a:ext cx="13944593" cy="85887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 err="1"/>
              <a:t>Ước</a:t>
            </a:r>
            <a:r>
              <a:rPr lang="en-US" sz="4000" b="1" dirty="0"/>
              <a:t> </a:t>
            </a:r>
            <a:r>
              <a:rPr lang="en-US" sz="4000" b="1" dirty="0" err="1"/>
              <a:t>chung</a:t>
            </a:r>
            <a:r>
              <a:rPr lang="en-US" sz="4000" b="1" dirty="0"/>
              <a:t> </a:t>
            </a:r>
            <a:r>
              <a:rPr lang="en-US" sz="4000" b="1" dirty="0" err="1"/>
              <a:t>và</a:t>
            </a:r>
            <a:r>
              <a:rPr lang="en-US" sz="4000" b="1" dirty="0"/>
              <a:t> </a:t>
            </a:r>
            <a:r>
              <a:rPr lang="en-US" sz="4000" b="1" dirty="0" err="1"/>
              <a:t>ước</a:t>
            </a:r>
            <a:r>
              <a:rPr lang="en-US" sz="4000" b="1" dirty="0"/>
              <a:t> </a:t>
            </a:r>
            <a:r>
              <a:rPr lang="en-US" sz="4000" b="1" dirty="0" err="1"/>
              <a:t>chung</a:t>
            </a:r>
            <a:r>
              <a:rPr lang="en-US" sz="4000" b="1" dirty="0"/>
              <a:t> </a:t>
            </a:r>
            <a:r>
              <a:rPr lang="en-US" sz="4000" b="1" dirty="0" err="1"/>
              <a:t>lớn</a:t>
            </a:r>
            <a:r>
              <a:rPr lang="en-US" sz="4000" b="1" dirty="0"/>
              <a:t> </a:t>
            </a:r>
            <a:r>
              <a:rPr lang="en-US" sz="4000" b="1" dirty="0" err="1"/>
              <a:t>nhất</a:t>
            </a:r>
            <a:r>
              <a:rPr lang="en-US" sz="4000" b="1" dirty="0"/>
              <a:t> </a:t>
            </a:r>
            <a:r>
              <a:rPr lang="en-US" sz="4000" b="1" dirty="0" err="1"/>
              <a:t>của</a:t>
            </a:r>
            <a:r>
              <a:rPr lang="en-US" sz="4000" b="1" dirty="0"/>
              <a:t> </a:t>
            </a:r>
            <a:r>
              <a:rPr lang="en-US" sz="4000" b="1" dirty="0" err="1"/>
              <a:t>hai</a:t>
            </a:r>
            <a:r>
              <a:rPr lang="en-US" sz="4000" b="1" dirty="0"/>
              <a:t> hay </a:t>
            </a:r>
            <a:r>
              <a:rPr lang="en-US" sz="4000" b="1" dirty="0" err="1"/>
              <a:t>nhiều</a:t>
            </a:r>
            <a:r>
              <a:rPr lang="en-US" sz="4000" b="1" dirty="0"/>
              <a:t> </a:t>
            </a:r>
            <a:r>
              <a:rPr lang="en-US" sz="4000" b="1" dirty="0" err="1"/>
              <a:t>số</a:t>
            </a:r>
            <a:endParaRPr lang="vi-VN" sz="4000" b="1" dirty="0"/>
          </a:p>
        </p:txBody>
      </p:sp>
      <p:sp>
        <p:nvSpPr>
          <p:cNvPr id="50" name="Rounded Rectangle 49"/>
          <p:cNvSpPr/>
          <p:nvPr/>
        </p:nvSpPr>
        <p:spPr>
          <a:xfrm>
            <a:off x="2302025" y="1737978"/>
            <a:ext cx="1352528" cy="61454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HĐ1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238833" y="5380130"/>
            <a:ext cx="1352528" cy="61454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HĐ2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244112" y="7793056"/>
            <a:ext cx="1352528" cy="61454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HĐ3</a:t>
            </a:r>
            <a:endParaRPr lang="vi-VN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0" grpId="0"/>
      <p:bldP spid="21" grpId="0"/>
      <p:bldP spid="32" grpId="0"/>
      <p:bldP spid="37" grpId="0"/>
      <p:bldP spid="42" grpId="0"/>
      <p:bldP spid="43" grpId="0"/>
      <p:bldP spid="44" grpId="0"/>
      <p:bldP spid="47" grpId="0"/>
      <p:bldP spid="50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77185" y="5217904"/>
            <a:ext cx="16037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ƯC(a, 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b;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1580" y="6304643"/>
            <a:ext cx="1204382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ƯCLN(a, 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36475" y="7625601"/>
            <a:ext cx="10552111" cy="2492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ƯC(a, 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ƯCLN(a, b)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82077" y="50132"/>
            <a:ext cx="14883784" cy="4857162"/>
          </a:xfrm>
          <a:prstGeom prst="roundRect">
            <a:avLst/>
          </a:prstGeom>
          <a:solidFill>
            <a:srgbClr val="FBF8C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4800" b="1" kern="0" dirty="0" err="1">
                <a:solidFill>
                  <a:srgbClr val="FF0000"/>
                </a:solidFill>
                <a:cs typeface="Arial"/>
                <a:sym typeface="Arial"/>
              </a:rPr>
              <a:t>Ước</a:t>
            </a:r>
            <a:r>
              <a:rPr lang="en-US" sz="4800" b="1" kern="0" dirty="0">
                <a:solidFill>
                  <a:srgbClr val="FF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cs typeface="Arial"/>
                <a:sym typeface="Arial"/>
              </a:rPr>
              <a:t>chung</a:t>
            </a:r>
            <a:r>
              <a:rPr lang="en-US" sz="4800" b="1" kern="0" dirty="0">
                <a:solidFill>
                  <a:srgbClr val="FF0000"/>
                </a:solidFill>
                <a:cs typeface="Arial"/>
                <a:sym typeface="Arial"/>
              </a:rPr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hai</a:t>
            </a:r>
            <a:r>
              <a:rPr lang="en-US" sz="4800" dirty="0"/>
              <a:t> hay </a:t>
            </a:r>
            <a:r>
              <a:rPr lang="en-US" sz="4800" dirty="0" err="1"/>
              <a:t>nhiều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 </a:t>
            </a:r>
            <a:r>
              <a:rPr lang="en-US" sz="4800" dirty="0" err="1"/>
              <a:t>ước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tất</a:t>
            </a:r>
            <a:r>
              <a:rPr lang="en-US" sz="4800" dirty="0"/>
              <a:t> </a:t>
            </a:r>
            <a:r>
              <a:rPr lang="en-US" sz="4800" dirty="0" err="1"/>
              <a:t>cả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đó</a:t>
            </a:r>
            <a:r>
              <a:rPr lang="en-US" sz="4800" dirty="0"/>
              <a:t>.</a:t>
            </a:r>
          </a:p>
          <a:p>
            <a:pPr algn="just" defTabSz="1828800">
              <a:lnSpc>
                <a:spcPct val="130000"/>
              </a:lnSpc>
              <a:defRPr/>
            </a:pPr>
            <a:r>
              <a:rPr lang="en-US" sz="4800" b="1" kern="0" dirty="0" err="1">
                <a:solidFill>
                  <a:srgbClr val="FF0000"/>
                </a:solidFill>
                <a:cs typeface="Arial"/>
                <a:sym typeface="Arial"/>
              </a:rPr>
              <a:t>Ước</a:t>
            </a:r>
            <a:r>
              <a:rPr lang="en-US" sz="4800" b="1" kern="0" dirty="0">
                <a:solidFill>
                  <a:srgbClr val="FF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cs typeface="Arial"/>
                <a:sym typeface="Arial"/>
              </a:rPr>
              <a:t>chung</a:t>
            </a:r>
            <a:r>
              <a:rPr lang="en-US" sz="4800" b="1" kern="0" dirty="0">
                <a:solidFill>
                  <a:srgbClr val="FF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cs typeface="Arial"/>
                <a:sym typeface="Arial"/>
              </a:rPr>
              <a:t>lớn</a:t>
            </a:r>
            <a:r>
              <a:rPr lang="en-US" sz="4800" b="1" kern="0" dirty="0">
                <a:solidFill>
                  <a:srgbClr val="FF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cs typeface="Arial"/>
                <a:sym typeface="Arial"/>
              </a:rPr>
              <a:t>nhất</a:t>
            </a:r>
            <a:r>
              <a:rPr lang="en-US" sz="4800" b="1" kern="0" dirty="0">
                <a:solidFill>
                  <a:srgbClr val="FF0000"/>
                </a:solidFill>
                <a:cs typeface="Arial"/>
                <a:sym typeface="Arial"/>
              </a:rPr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hai</a:t>
            </a:r>
            <a:r>
              <a:rPr lang="en-US" sz="4800" dirty="0"/>
              <a:t> hay </a:t>
            </a:r>
            <a:r>
              <a:rPr lang="en-US" sz="4800" dirty="0" err="1"/>
              <a:t>nhiều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lớn</a:t>
            </a:r>
            <a:r>
              <a:rPr lang="en-US" sz="4800" dirty="0"/>
              <a:t> </a:t>
            </a:r>
            <a:r>
              <a:rPr lang="en-US" sz="4800" dirty="0" err="1"/>
              <a:t>nhất</a:t>
            </a:r>
            <a:r>
              <a:rPr lang="en-US" sz="4800" dirty="0"/>
              <a:t> </a:t>
            </a:r>
            <a:r>
              <a:rPr lang="en-US" sz="4800" dirty="0" err="1"/>
              <a:t>trong</a:t>
            </a:r>
            <a:r>
              <a:rPr lang="en-US" sz="4800" dirty="0"/>
              <a:t> </a:t>
            </a:r>
            <a:r>
              <a:rPr lang="en-US" sz="4800" dirty="0" err="1"/>
              <a:t>tập</a:t>
            </a:r>
            <a:r>
              <a:rPr lang="en-US" sz="4800" dirty="0"/>
              <a:t> </a:t>
            </a:r>
            <a:r>
              <a:rPr lang="en-US" sz="4800" dirty="0" err="1"/>
              <a:t>hợp</a:t>
            </a:r>
            <a:r>
              <a:rPr lang="en-US" sz="4800" dirty="0"/>
              <a:t> </a:t>
            </a:r>
            <a:r>
              <a:rPr lang="en-US" sz="4800" dirty="0" err="1"/>
              <a:t>tất</a:t>
            </a:r>
            <a:r>
              <a:rPr lang="en-US" sz="4800" dirty="0"/>
              <a:t> </a:t>
            </a:r>
            <a:r>
              <a:rPr lang="en-US" sz="4800" dirty="0" err="1"/>
              <a:t>cả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ước</a:t>
            </a:r>
            <a:r>
              <a:rPr lang="en-US" sz="4800" dirty="0"/>
              <a:t> </a:t>
            </a:r>
            <a:r>
              <a:rPr lang="en-US" sz="4800" dirty="0" err="1"/>
              <a:t>chung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đó</a:t>
            </a:r>
            <a:r>
              <a:rPr lang="en-US" sz="4800" dirty="0"/>
              <a:t>.</a:t>
            </a:r>
          </a:p>
          <a:p>
            <a:pPr algn="just" defTabSz="1828800">
              <a:lnSpc>
                <a:spcPct val="130000"/>
              </a:lnSpc>
              <a:defRPr/>
            </a:pPr>
            <a:endParaRPr lang="en-US" sz="4800" kern="0" dirty="0">
              <a:solidFill>
                <a:srgbClr val="000E3F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18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uiExpand="1" build="allAtOnce" animBg="1"/>
      <p:bldP spid="22" grpId="0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1000" y="-172921"/>
            <a:ext cx="5855000" cy="1749479"/>
            <a:chOff x="-521000" y="-20521"/>
            <a:chExt cx="5855000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4771439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5855000" cy="10023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kumimoji="0" lang="en-US" sz="60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60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kumimoji="0" lang="en-US" sz="60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223722" y="156666"/>
            <a:ext cx="6407280" cy="1579715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endParaRPr lang="vi-VN" sz="4400"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853664" y="2758165"/>
            <a:ext cx="8684717" cy="1055200"/>
            <a:chOff x="-1131619" y="-3445805"/>
            <a:chExt cx="6438345" cy="1522777"/>
          </a:xfrm>
          <a:solidFill>
            <a:schemeClr val="bg1"/>
          </a:solidFill>
        </p:grpSpPr>
        <p:sp>
          <p:nvSpPr>
            <p:cNvPr id="8" name="Freeform 8"/>
            <p:cNvSpPr/>
            <p:nvPr/>
          </p:nvSpPr>
          <p:spPr>
            <a:xfrm>
              <a:off x="-1131619" y="-3445805"/>
              <a:ext cx="6438345" cy="1522777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just">
                <a:lnSpc>
                  <a:spcPct val="13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Ư(18) =  {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9; 18}</a:t>
              </a:r>
            </a:p>
            <a:p>
              <a:pPr algn="just">
                <a:lnSpc>
                  <a:spcPct val="130000"/>
                </a:lnSpc>
              </a:pPr>
              <a:endParaRPr lang="vi-VN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50487" y="71092"/>
            <a:ext cx="1061203" cy="10612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55156" y="448121"/>
            <a:ext cx="6190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ƯCLN(18, 30)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7"/>
          <p:cNvGrpSpPr/>
          <p:nvPr/>
        </p:nvGrpSpPr>
        <p:grpSpPr>
          <a:xfrm>
            <a:off x="2832881" y="6347685"/>
            <a:ext cx="8999121" cy="987297"/>
            <a:chOff x="-1069174" y="-7461279"/>
            <a:chExt cx="6671426" cy="1424785"/>
          </a:xfrm>
          <a:solidFill>
            <a:schemeClr val="bg1"/>
          </a:solidFill>
        </p:grpSpPr>
        <p:sp>
          <p:nvSpPr>
            <p:cNvPr id="30" name="Freeform 8"/>
            <p:cNvSpPr/>
            <p:nvPr/>
          </p:nvSpPr>
          <p:spPr>
            <a:xfrm>
              <a:off x="-1069174" y="-7461279"/>
              <a:ext cx="6671426" cy="1424785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571500" indent="-571500">
                <a:lnSpc>
                  <a:spcPct val="130000"/>
                </a:lnSpc>
                <a:buFont typeface="Symbol" panose="05050102010706020507" pitchFamily="18" charset="2"/>
                <a:buChar char="Þ"/>
              </a:pPr>
              <a:r>
                <a:rPr lang="en-US" sz="4000" dirty="0"/>
                <a:t>ƯC(18, 30) = {</a:t>
              </a:r>
              <a:r>
                <a:rPr lang="en-US" sz="4000" b="1" dirty="0">
                  <a:solidFill>
                    <a:srgbClr val="002060"/>
                  </a:solidFill>
                </a:rPr>
                <a:t>1; 2; 3; 6</a:t>
              </a:r>
              <a:r>
                <a:rPr lang="en-US" sz="4000" dirty="0"/>
                <a:t>}.</a:t>
              </a:r>
            </a:p>
          </p:txBody>
        </p:sp>
      </p:grpSp>
      <p:grpSp>
        <p:nvGrpSpPr>
          <p:cNvPr id="21" name="Group 7"/>
          <p:cNvGrpSpPr/>
          <p:nvPr/>
        </p:nvGrpSpPr>
        <p:grpSpPr>
          <a:xfrm>
            <a:off x="2946284" y="4618008"/>
            <a:ext cx="8684717" cy="1055200"/>
            <a:chOff x="-1131619" y="-2076137"/>
            <a:chExt cx="6438345" cy="1522777"/>
          </a:xfrm>
          <a:solidFill>
            <a:schemeClr val="bg1"/>
          </a:solidFill>
        </p:grpSpPr>
        <p:sp>
          <p:nvSpPr>
            <p:cNvPr id="22" name="Freeform 8"/>
            <p:cNvSpPr/>
            <p:nvPr/>
          </p:nvSpPr>
          <p:spPr>
            <a:xfrm>
              <a:off x="-1131619" y="-2076137"/>
              <a:ext cx="6438345" cy="1522777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just">
                <a:lnSpc>
                  <a:spcPct val="13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Ư(30) =  {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5; 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10; 15; 30}</a:t>
              </a:r>
              <a:endParaRPr lang="vi-VN" sz="44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7"/>
          <p:cNvGrpSpPr/>
          <p:nvPr/>
        </p:nvGrpSpPr>
        <p:grpSpPr>
          <a:xfrm>
            <a:off x="2853664" y="7886700"/>
            <a:ext cx="8999121" cy="987297"/>
            <a:chOff x="-1069174" y="-7461279"/>
            <a:chExt cx="6671426" cy="1424785"/>
          </a:xfrm>
          <a:solidFill>
            <a:schemeClr val="bg1"/>
          </a:solidFill>
        </p:grpSpPr>
        <p:sp>
          <p:nvSpPr>
            <p:cNvPr id="32" name="Freeform 8"/>
            <p:cNvSpPr/>
            <p:nvPr/>
          </p:nvSpPr>
          <p:spPr>
            <a:xfrm>
              <a:off x="-1069174" y="-7461279"/>
              <a:ext cx="6671426" cy="1424785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571500" indent="-571500">
                <a:lnSpc>
                  <a:spcPct val="130000"/>
                </a:lnSpc>
                <a:buFont typeface="Symbol" panose="05050102010706020507" pitchFamily="18" charset="2"/>
                <a:buChar char="Þ"/>
              </a:pPr>
              <a:r>
                <a:rPr lang="en-US" sz="4000" dirty="0"/>
                <a:t>ƯCLN(18, 30) = </a:t>
              </a:r>
              <a:r>
                <a:rPr lang="en-US" sz="4000" b="1" dirty="0">
                  <a:solidFill>
                    <a:srgbClr val="002060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548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3976</TotalTime>
  <Words>3059</Words>
  <Application>Microsoft Office PowerPoint</Application>
  <PresentationFormat>Custom</PresentationFormat>
  <Paragraphs>276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Cambria Math</vt:lpstr>
      <vt:lpstr>Calibri</vt:lpstr>
      <vt:lpstr>Symbol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nhungtuan.bg@gmail.com</cp:lastModifiedBy>
  <cp:revision>149</cp:revision>
  <dcterms:created xsi:type="dcterms:W3CDTF">2006-08-16T00:00:00Z</dcterms:created>
  <dcterms:modified xsi:type="dcterms:W3CDTF">2024-10-26T02:46:40Z</dcterms:modified>
  <dc:identifier>DAEoZ-n91lM</dc:identifier>
</cp:coreProperties>
</file>