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4" d="100"/>
          <a:sy n="44" d="100"/>
        </p:scale>
        <p:origin x="76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6"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1" Type="http://schemas.openxmlformats.org/officeDocument/2006/relationships/image" Target="../media/image1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8" Type="http://schemas.openxmlformats.org/officeDocument/2006/relationships/image" Target="../media/image117.png"/><Relationship Id="rId20" Type="http://schemas.openxmlformats.org/officeDocument/2006/relationships/image" Target="../media/image19.png"/><Relationship Id="rId1" Type="http://schemas.openxmlformats.org/officeDocument/2006/relationships/slideLayout" Target="../slideLayouts/slideLayout7.xml"/><Relationship Id="rId1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6" Type="http://schemas.openxmlformats.org/officeDocument/2006/relationships/image" Target="../media/image151.png"/><Relationship Id="rId1" Type="http://schemas.openxmlformats.org/officeDocument/2006/relationships/slideLayout" Target="../slideLayouts/slideLayout7.xml"/><Relationship Id="rId15" Type="http://schemas.openxmlformats.org/officeDocument/2006/relationships/image" Target="../media/image150.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6" Type="http://schemas.openxmlformats.org/officeDocument/2006/relationships/image" Target="../media/image17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8" Type="http://schemas.openxmlformats.org/officeDocument/2006/relationships/image" Target="../media/image183.png"/><Relationship Id="rId2" Type="http://schemas.openxmlformats.org/officeDocument/2006/relationships/image" Target="../media/image29.png"/><Relationship Id="rId1" Type="http://schemas.openxmlformats.org/officeDocument/2006/relationships/slideLayout" Target="../slideLayouts/slideLayout7.xml"/><Relationship Id="rId19" Type="http://schemas.openxmlformats.org/officeDocument/2006/relationships/image" Target="../media/image184.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8" Type="http://schemas.openxmlformats.org/officeDocument/2006/relationships/image" Target="../media/image30.png"/><Relationship Id="rId17" Type="http://schemas.openxmlformats.org/officeDocument/2006/relationships/image" Target="../media/image19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23" Type="http://schemas.openxmlformats.org/officeDocument/2006/relationships/image" Target="../media/image201.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7" Type="http://schemas.openxmlformats.org/officeDocument/2006/relationships/image" Target="../media/image211.png"/><Relationship Id="rId16" Type="http://schemas.openxmlformats.org/officeDocument/2006/relationships/image" Target="../media/image2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17" Type="http://schemas.openxmlformats.org/officeDocument/2006/relationships/image" Target="../media/image22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19"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8" Type="http://schemas.openxmlformats.org/officeDocument/2006/relationships/image" Target="../media/image7.png"/><Relationship Id="rId17" Type="http://schemas.openxmlformats.org/officeDocument/2006/relationships/image" Target="../media/image73.png"/><Relationship Id="rId1" Type="http://schemas.openxmlformats.org/officeDocument/2006/relationships/slideLayout" Target="../slideLayouts/slideLayout7.xml"/><Relationship Id="rId19"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392922" y="1028700"/>
            <a:ext cx="15285478" cy="7455661"/>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a:solidFill>
                  <a:schemeClr val="accent1">
                    <a:lumMod val="50000"/>
                  </a:schemeClr>
                </a:solidFill>
                <a:latin typeface="Arial" panose="020B0604020202020204" pitchFamily="34" charset="0"/>
                <a:cs typeface="Arial" panose="020B0604020202020204" pitchFamily="34" charset="0"/>
              </a:rPr>
              <a:t>ĐẾN VỚI BÀI HỌC MỚI!</a:t>
            </a: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a:solidFill>
                  <a:schemeClr val="accent4">
                    <a:lumMod val="50000"/>
                  </a:schemeClr>
                </a:solidFill>
                <a:latin typeface="Arial" panose="020B0604020202020204" pitchFamily="34" charset="0"/>
                <a:cs typeface="Arial" panose="020B0604020202020204" pitchFamily="34" charset="0"/>
              </a:rPr>
              <a:t>Ghi</a:t>
            </a:r>
            <a:r>
              <a:rPr lang="en-US" sz="5400" b="1" dirty="0">
                <a:solidFill>
                  <a:schemeClr val="accent4">
                    <a:lumMod val="50000"/>
                  </a:schemeClr>
                </a:solidFill>
                <a:latin typeface="Arial" panose="020B0604020202020204" pitchFamily="34" charset="0"/>
                <a:cs typeface="Arial" panose="020B0604020202020204" pitchFamily="34" charset="0"/>
              </a:rPr>
              <a:t> </a:t>
            </a:r>
            <a:r>
              <a:rPr lang="en-US" sz="5400" b="1" dirty="0" err="1">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Chú</a:t>
            </a:r>
            <a:r>
              <a:rPr lang="en-US" sz="4000" b="1" dirty="0">
                <a:solidFill>
                  <a:srgbClr val="C00000"/>
                </a:solidFill>
                <a:latin typeface="Arial" panose="020B0604020202020204" pitchFamily="34" charset="0"/>
                <a:cs typeface="Arial" panose="020B0604020202020204" pitchFamily="34" charset="0"/>
              </a:rPr>
              <a:t> ý</a:t>
            </a: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a:latin typeface="Arial" panose="020B0604020202020204" pitchFamily="34" charset="0"/>
                <a:cs typeface="Arial" panose="020B0604020202020204" pitchFamily="34" charset="0"/>
              </a:rPr>
              <a:t>Hình</a:t>
            </a:r>
            <a:r>
              <a:rPr lang="en-US" sz="3600" i="1" dirty="0">
                <a:latin typeface="Arial" panose="020B0604020202020204" pitchFamily="34" charset="0"/>
                <a:cs typeface="Arial" panose="020B0604020202020204" pitchFamily="34" charset="0"/>
              </a:rPr>
              <a:t> 2.4</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a:solidFill>
                      <a:srgbClr val="002060"/>
                    </a:solidFill>
                    <a:latin typeface="Arial" panose="020B0604020202020204" pitchFamily="34" charset="0"/>
                    <a:cs typeface="Arial" panose="020B0604020202020204" pitchFamily="34" charset="0"/>
                  </a:rPr>
                  <a:t>Điểm </a:t>
                </a:r>
                <a:r>
                  <a:rPr lang="en-US" sz="4000" dirty="0" err="1">
                    <a:solidFill>
                      <a:srgbClr val="002060"/>
                    </a:solidFill>
                    <a:latin typeface="Arial" panose="020B0604020202020204" pitchFamily="34" charset="0"/>
                    <a:cs typeface="Arial" panose="020B0604020202020204" pitchFamily="34" charset="0"/>
                  </a:rPr>
                  <a:t>nào</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trong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Hình</a:t>
                </a:r>
                <a:r>
                  <a:rPr lang="en-US" sz="4000" dirty="0">
                    <a:solidFill>
                      <a:srgbClr val="002060"/>
                    </a:solidFill>
                    <a:latin typeface="Arial" panose="020B0604020202020204" pitchFamily="34" charset="0"/>
                    <a:cs typeface="Arial" panose="020B0604020202020204" pitchFamily="34" charset="0"/>
                  </a:rPr>
                  <a:t> 2.4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 </a:t>
                </a:r>
                <a:r>
                  <a:rPr lang="en-US" sz="4000" dirty="0" err="1">
                    <a:solidFill>
                      <a:srgbClr val="002060"/>
                    </a:solidFill>
                    <a:latin typeface="Arial" panose="020B0604020202020204" pitchFamily="34" charset="0"/>
                    <a:cs typeface="Arial" panose="020B0604020202020204" pitchFamily="34" charset="0"/>
                  </a:rPr>
                  <a:t>Em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có</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xét</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gì</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điểm</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biểu</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diễn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hai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số</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đối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ppt_y</p:attrName>
                                        </p:attrNameLst>
                                      </p:cBhvr>
                                      <p:tavLst>
                                        <p:tav tm="0">
                                          <p:val>
                                            <p:strVal val="#ppt_y-#ppt_h*1.125000"/>
                                          </p:val>
                                        </p:tav>
                                        <p:tav tm="100000">
                                          <p:val>
                                            <p:strVal val="#ppt_y"/>
                                          </p:val>
                                        </p:tav>
                                      </p:tavLst>
                                    </p:anim>
                                    <p:animEffect transition="in" filter="wipe(down)">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a:solidFill>
                  <a:schemeClr val="accent1">
                    <a:lumMod val="50000"/>
                  </a:schemeClr>
                </a:solidFill>
                <a:latin typeface="Arial" panose="020B0604020202020204" pitchFamily="34" charset="0"/>
                <a:cs typeface="Arial" panose="020B0604020202020204" pitchFamily="34" charset="0"/>
              </a:rPr>
              <a:t>Luyện</a:t>
            </a:r>
            <a:r>
              <a:rPr lang="en-US" sz="4400" b="1" dirty="0">
                <a:solidFill>
                  <a:schemeClr val="accent1">
                    <a:lumMod val="50000"/>
                  </a:schemeClr>
                </a:solidFill>
                <a:latin typeface="Arial" panose="020B0604020202020204" pitchFamily="34" charset="0"/>
                <a:cs typeface="Arial" panose="020B0604020202020204" pitchFamily="34" charset="0"/>
              </a:rPr>
              <a:t> </a:t>
            </a:r>
            <a:r>
              <a:rPr lang="en-US" sz="4400" b="1" dirty="0" err="1">
                <a:solidFill>
                  <a:schemeClr val="accent1">
                    <a:lumMod val="50000"/>
                  </a:schemeClr>
                </a:solidFill>
                <a:latin typeface="Arial" panose="020B0604020202020204" pitchFamily="34" charset="0"/>
                <a:cs typeface="Arial" panose="020B0604020202020204" pitchFamily="34" charset="0"/>
              </a:rPr>
              <a:t>tập</a:t>
            </a:r>
            <a:r>
              <a:rPr lang="en-US" sz="4400" b="1" dirty="0">
                <a:solidFill>
                  <a:schemeClr val="accent1">
                    <a:lumMod val="50000"/>
                  </a:schemeClr>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a:latin typeface="Arial" panose="020B060402020202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a:pattFill prst="pct5">
            <a:fgClr>
              <a:srgbClr val="C9EDEC"/>
            </a:fgClr>
            <a:bgClr>
              <a:schemeClr val="bg1"/>
            </a:bgClr>
          </a:pattFill>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a:solidFill>
                  <a:schemeClr val="accent5">
                    <a:lumMod val="50000"/>
                  </a:schemeClr>
                </a:solidFill>
                <a:latin typeface="Arial" panose="020B0604020202020204" pitchFamily="34" charset="0"/>
                <a:cs typeface="Arial" panose="020B0604020202020204" pitchFamily="34" charset="0"/>
              </a:rPr>
              <a:t>2. </a:t>
            </a:r>
            <a:r>
              <a:rPr lang="en-US" sz="4800" b="1" dirty="0" err="1">
                <a:solidFill>
                  <a:schemeClr val="accent5">
                    <a:lumMod val="50000"/>
                  </a:schemeClr>
                </a:solidFill>
                <a:latin typeface="Arial" panose="020B0604020202020204" pitchFamily="34" charset="0"/>
                <a:cs typeface="Arial" panose="020B0604020202020204" pitchFamily="34" charset="0"/>
              </a:rPr>
              <a:t>Thứ</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tự</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trong</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tập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hợp</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số</a:t>
            </a:r>
            <a:r>
              <a:rPr lang="en-US" sz="4800" b="1" dirty="0">
                <a:solidFill>
                  <a:schemeClr val="accent5">
                    <a:lumMod val="50000"/>
                  </a:schemeClr>
                </a:solidFill>
                <a:latin typeface="Arial" panose="020B0604020202020204" pitchFamily="34" charset="0"/>
                <a:cs typeface="Arial" panose="020B0604020202020204" pitchFamily="34" charset="0"/>
              </a:rPr>
              <a:t> </a:t>
            </a:r>
            <a:r>
              <a:rPr lang="en-US" sz="4800" b="1" dirty="0" err="1">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a:latin typeface="Arial" panose="020B0604020202020204" pitchFamily="34" charset="0"/>
                <a:cs typeface="Arial" panose="020B0604020202020204" pitchFamily="34" charset="0"/>
              </a:rPr>
              <a:t>Ta c</a:t>
            </a:r>
            <a:r>
              <a:rPr lang="vi-VN" sz="4000" i="1" dirty="0">
                <a:latin typeface="Arial" panose="020B0604020202020204" pitchFamily="34" charset="0"/>
                <a:cs typeface="Arial" panose="020B0604020202020204" pitchFamily="34" charset="0"/>
              </a:rPr>
              <a:t>ó 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752600" y="1807381"/>
            <a:ext cx="14415198"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671" y="1807381"/>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3581400" y="2447734"/>
                <a:ext cx="12402599" cy="1061381"/>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Nếu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a:latin typeface="Arial" panose="020B0604020202020204" pitchFamily="34" charset="0"/>
                    <a:cs typeface="Arial" panose="020B0604020202020204" pitchFamily="34"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a:off x="3581400" y="2447734"/>
                <a:ext cx="12402599" cy="1061381"/>
              </a:xfrm>
              <a:prstGeom prst="rect">
                <a:avLst/>
              </a:prstGeom>
              <a:blipFill>
                <a:blip r:embed="rId3"/>
                <a:stretch>
                  <a:fillRect l="-2016" b="-26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886200" y="5384634"/>
                <a:ext cx="11012881" cy="1341906"/>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886200" y="5384634"/>
                <a:ext cx="11012881" cy="1341906"/>
              </a:xfrm>
              <a:prstGeom prst="rect">
                <a:avLst/>
              </a:prstGeom>
              <a:blipFill>
                <a:blip r:embed="rId4"/>
                <a:stretch>
                  <a:fillRect b="-17467"/>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Luyện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3</a:t>
            </a: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So </a:t>
            </a:r>
            <a:r>
              <a:rPr lang="en-US" sz="4400" dirty="0" err="1">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a:latin typeface="Arial" panose="020B0604020202020204" pitchFamily="34" charset="0"/>
                    <a:cs typeface="Arial" panose="020B0604020202020204" pitchFamily="34" charset="0"/>
                  </a:rPr>
                  <a:t>1,313233...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2,36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&gt; 5.</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a:solidFill>
                  <a:schemeClr val="accent5">
                    <a:lumMod val="50000"/>
                  </a:schemeClr>
                </a:solidFill>
                <a:latin typeface="Arial" panose="020B0604020202020204" pitchFamily="34" charset="0"/>
                <a:cs typeface="Arial" panose="020B0604020202020204" pitchFamily="34" charset="0"/>
              </a:rPr>
              <a:t>3. </a:t>
            </a:r>
            <a:r>
              <a:rPr lang="en-US" sz="4400" b="1" dirty="0" err="1">
                <a:solidFill>
                  <a:schemeClr val="accent5">
                    <a:lumMod val="50000"/>
                  </a:schemeClr>
                </a:solidFill>
                <a:latin typeface="Arial" panose="020B0604020202020204" pitchFamily="34" charset="0"/>
                <a:cs typeface="Arial" panose="020B0604020202020204" pitchFamily="34" charset="0"/>
              </a:rPr>
              <a:t>Giá</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trị</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tuyệt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đối</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của</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một</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số</a:t>
            </a:r>
            <a:r>
              <a:rPr lang="en-US" sz="4400" b="1" dirty="0">
                <a:solidFill>
                  <a:schemeClr val="accent5">
                    <a:lumMod val="50000"/>
                  </a:schemeClr>
                </a:solidFill>
                <a:latin typeface="Arial" panose="020B0604020202020204" pitchFamily="34" charset="0"/>
                <a:cs typeface="Arial" panose="020B0604020202020204" pitchFamily="34" charset="0"/>
              </a:rPr>
              <a:t> </a:t>
            </a:r>
            <a:r>
              <a:rPr lang="en-US" sz="4400" b="1" dirty="0" err="1">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để</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p>
        </p:txBody>
      </p:sp>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HĐ1</a:t>
            </a: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2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a:solidFill>
                  <a:srgbClr val="0070C0"/>
                </a:solidFill>
                <a:latin typeface="Arial" panose="020B0604020202020204" pitchFamily="34" charset="0"/>
                <a:cs typeface="Arial" panose="020B0604020202020204" pitchFamily="34" charset="0"/>
              </a:rPr>
              <a:t>Cách</a:t>
            </a:r>
            <a:r>
              <a:rPr lang="en-US" sz="3600" dirty="0">
                <a:solidFill>
                  <a:srgbClr val="0070C0"/>
                </a:solidFill>
                <a:latin typeface="Arial" panose="020B0604020202020204" pitchFamily="34" charset="0"/>
                <a:cs typeface="Arial" panose="020B0604020202020204" pitchFamily="34" charset="0"/>
              </a:rPr>
              <a:t> 3 </a:t>
            </a:r>
            <a:r>
              <a:rPr lang="en-US" sz="3600" dirty="0" err="1">
                <a:solidFill>
                  <a:srgbClr val="0070C0"/>
                </a:solidFill>
                <a:latin typeface="Arial" panose="020B0604020202020204" pitchFamily="34" charset="0"/>
                <a:cs typeface="Arial" panose="020B0604020202020204" pitchFamily="34" charset="0"/>
              </a:rPr>
              <a:t>đơn</a:t>
            </a:r>
            <a:r>
              <a:rPr lang="en-US" sz="3600" dirty="0">
                <a:solidFill>
                  <a:srgbClr val="0070C0"/>
                </a:solidFill>
                <a:latin typeface="Arial" panose="020B0604020202020204" pitchFamily="34" charset="0"/>
                <a:cs typeface="Arial" panose="020B0604020202020204" pitchFamily="34" charset="0"/>
              </a:rPr>
              <a:t> </a:t>
            </a:r>
            <a:r>
              <a:rPr lang="en-US" sz="3600" dirty="0" err="1">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ppt_h/2"/>
                                          </p:val>
                                        </p:tav>
                                        <p:tav tm="100000">
                                          <p:val>
                                            <p:strVal val="#ppt_y"/>
                                          </p:val>
                                        </p:tav>
                                      </p:tavLst>
                                    </p:anim>
                                    <p:anim calcmode="lin" valueType="num">
                                      <p:cBhvr>
                                        <p:cTn id="20" dur="500" fill="hold"/>
                                        <p:tgtEl>
                                          <p:spTgt spid="18"/>
                                        </p:tgtEl>
                                        <p:attrNameLst>
                                          <p:attrName>ppt_w</p:attrName>
                                        </p:attrNameLst>
                                      </p:cBhvr>
                                      <p:tavLst>
                                        <p:tav tm="0">
                                          <p:val>
                                            <p:strVal val="#ppt_w"/>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par>
                                <p:cTn id="22" presetID="17"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ppt_h/2"/>
                                          </p:val>
                                        </p:tav>
                                        <p:tav tm="100000">
                                          <p:val>
                                            <p:strVal val="#ppt_y"/>
                                          </p:val>
                                        </p:tav>
                                      </p:tavLst>
                                    </p:anim>
                                    <p:anim calcmode="lin" valueType="num">
                                      <p:cBhvr>
                                        <p:cTn id="26" dur="500" fill="hold"/>
                                        <p:tgtEl>
                                          <p:spTgt spid="17"/>
                                        </p:tgtEl>
                                        <p:attrNameLst>
                                          <p:attrName>ppt_w</p:attrName>
                                        </p:attrNameLst>
                                      </p:cBhvr>
                                      <p:tavLst>
                                        <p:tav tm="0">
                                          <p:val>
                                            <p:strVal val="#ppt_w"/>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HĐ2</a:t>
            </a: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 -4; -1; 0; 1; 4.</a:t>
            </a: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a:solidFill>
                  <a:schemeClr val="accent6">
                    <a:lumMod val="75000"/>
                  </a:schemeClr>
                </a:solidFill>
                <a:latin typeface="Arial" panose="020B0604020202020204" pitchFamily="34" charset="0"/>
                <a:cs typeface="Arial" panose="020B0604020202020204" pitchFamily="34" charset="0"/>
              </a:rPr>
              <a:t>Khái</a:t>
            </a:r>
            <a:r>
              <a:rPr lang="en-US" sz="4400" b="1" dirty="0">
                <a:solidFill>
                  <a:schemeClr val="accent6">
                    <a:lumMod val="75000"/>
                  </a:schemeClr>
                </a:solidFill>
                <a:latin typeface="Arial" panose="020B0604020202020204" pitchFamily="34" charset="0"/>
                <a:cs typeface="Arial" panose="020B0604020202020204" pitchFamily="34" charset="0"/>
              </a:rPr>
              <a:t> </a:t>
            </a:r>
            <a:r>
              <a:rPr lang="en-US" sz="4400" b="1" dirty="0" err="1">
                <a:solidFill>
                  <a:schemeClr val="accent6">
                    <a:lumMod val="75000"/>
                  </a:schemeClr>
                </a:solidFill>
                <a:latin typeface="Arial" panose="020B0604020202020204" pitchFamily="34" charset="0"/>
                <a:cs typeface="Arial" panose="020B0604020202020204" pitchFamily="34" charset="0"/>
              </a:rPr>
              <a:t>niệm</a:t>
            </a:r>
            <a:r>
              <a:rPr lang="en-US" sz="4400" b="1" dirty="0">
                <a:solidFill>
                  <a:schemeClr val="accent6">
                    <a:lumMod val="75000"/>
                  </a:schemeClr>
                </a:solidFill>
                <a:latin typeface="Arial" panose="020B0604020202020204" pitchFamily="34" charset="0"/>
                <a:cs typeface="Arial" panose="020B0604020202020204" pitchFamily="34" charset="0"/>
              </a:rPr>
              <a:t>:</a:t>
            </a: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599872" y="7318010"/>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0.</a:t>
                </a:r>
              </a:p>
            </p:txBody>
          </p:sp>
        </mc:Choice>
        <mc:Fallback xmlns="">
          <p:sp>
            <p:nvSpPr>
              <p:cNvPr id="23" name="TextBox 22"/>
              <p:cNvSpPr txBox="1">
                <a:spLocks noRot="1" noChangeAspect="1" noMove="1" noResize="1" noEditPoints="1" noAdjustHandles="1" noChangeArrowheads="1" noChangeShapeType="1" noTextEdit="1"/>
              </p:cNvSpPr>
              <p:nvPr/>
            </p:nvSpPr>
            <p:spPr>
              <a:xfrm>
                <a:off x="4599872" y="7318010"/>
                <a:ext cx="12094925" cy="1938992"/>
              </a:xfrm>
              <a:prstGeom prst="rect">
                <a:avLst/>
              </a:prstGeom>
              <a:blipFill>
                <a:blip r:embed="rId5"/>
                <a:stretch>
                  <a:fillRect l="-1613" b="-6583"/>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28597" y="704292"/>
            <a:ext cx="3553003" cy="2189942"/>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HĐ2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 -2; 0; 4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-4.</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|-2| = 2;      |0| = 0;       |4| = 4;       |-4|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a:solidFill>
                  <a:srgbClr val="002060"/>
                </a:solidFill>
                <a:latin typeface="Arial" panose="020B0604020202020204" pitchFamily="34" charset="0"/>
                <a:cs typeface="Arial" panose="020B0604020202020204" pitchFamily="34" charset="0"/>
              </a:rPr>
              <a:t>Suy</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nghĩ</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lời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câu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hỏi</a:t>
            </a:r>
            <a:r>
              <a:rPr lang="en-US" sz="4000" i="1" dirty="0">
                <a:solidFill>
                  <a:srgbClr val="00206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43000" y="2933700"/>
            <a:ext cx="13128301" cy="1998176"/>
          </a:xfrm>
          <a:prstGeom prst="rect">
            <a:avLst/>
          </a:prstGeom>
        </p:spPr>
        <p:txBody>
          <a:bodyPr wrap="square">
            <a:spAutoFit/>
          </a:bodyPr>
          <a:lstStyle/>
          <a:p>
            <a:pPr algn="ctr">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571500"/>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3"/>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a:solidFill>
                  <a:srgbClr val="C00000"/>
                </a:solidFill>
                <a:latin typeface="Arial" panose="020B0604020202020204" pitchFamily="34" charset="0"/>
                <a:cs typeface="Arial" panose="020B0604020202020204" pitchFamily="34" charset="0"/>
              </a:rPr>
              <a:t>Nhận</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Nhờ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Minh </a:t>
            </a:r>
            <a:r>
              <a:rPr lang="en-US" sz="3600" dirty="0" err="1">
                <a:latin typeface="Arial" panose="020B0604020202020204" pitchFamily="34" charset="0"/>
                <a:cs typeface="Arial" panose="020B0604020202020204" pitchFamily="34" charset="0"/>
              </a:rPr>
              <a:t>viết</a:t>
            </a:r>
            <a:r>
              <a:rPr lang="en-US" sz="3600" dirty="0">
                <a:latin typeface="Arial" panose="020B0604020202020204" pitchFamily="34" charset="0"/>
                <a:cs typeface="Arial" panose="020B0604020202020204" pitchFamily="34" charset="0"/>
              </a:rPr>
              <a:t> |-2,5| = - 2,5 </a:t>
            </a:r>
            <a:r>
              <a:rPr lang="en-US" sz="3600" dirty="0" err="1">
                <a:latin typeface="Arial" panose="020B0604020202020204" pitchFamily="34" charset="0"/>
                <a:cs typeface="Arial" panose="020B0604020202020204" pitchFamily="34" charset="0"/>
              </a:rPr>
              <a:t>đúng</a:t>
            </a:r>
            <a:r>
              <a:rPr lang="en-US" sz="3600" dirty="0">
                <a:latin typeface="Arial" panose="020B0604020202020204" pitchFamily="34" charset="0"/>
                <a:cs typeface="Arial" panose="020B0604020202020204" pitchFamily="34" charset="0"/>
              </a:rPr>
              <a:t> hay </a:t>
            </a:r>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a:t>
            </a: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Sai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Sửa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lại</a:t>
            </a:r>
            <a:r>
              <a:rPr lang="en-US" sz="3600" dirty="0">
                <a:latin typeface="Arial" panose="020B0604020202020204" pitchFamily="34" charset="0"/>
                <a:cs typeface="Arial" panose="020B0604020202020204" pitchFamily="34" charset="0"/>
              </a:rPr>
              <a:t> |-2,5| = 2,5.</a:t>
            </a: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62000" y="800100"/>
            <a:ext cx="395958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Thử</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nhỏ</a:t>
            </a:r>
            <a:r>
              <a:rPr lang="en-US" sz="4000" b="1" dirty="0">
                <a:solidFill>
                  <a:srgbClr val="C0000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6" name="TextBox 15"/>
              <p:cNvSpPr txBox="1"/>
              <p:nvPr/>
            </p:nvSpPr>
            <p:spPr>
              <a:xfrm>
                <a:off x="3129997" y="2063715"/>
                <a:ext cx="7848600" cy="193899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Liệt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p>
              <a:p>
                <a:pPr algn="ctr">
                  <a:lnSpc>
                    <a:spcPct val="150000"/>
                  </a:lnSpc>
                </a:pPr>
                <a:r>
                  <a:rPr lang="en-US" sz="4000" dirty="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a:latin typeface="Arial" panose="020B0604020202020204" pitchFamily="34" charset="0"/>
                    <a:cs typeface="Arial" panose="020B0604020202020204" pitchFamily="34" charset="0"/>
                  </a:rPr>
                  <a:t>, |x| &lt; 5}</a:t>
                </a:r>
              </a:p>
            </p:txBody>
          </p:sp>
        </mc:Choice>
        <mc:Fallback xmlns="">
          <p:sp>
            <p:nvSpPr>
              <p:cNvPr id="16" name="TextBox 15"/>
              <p:cNvSpPr txBox="1">
                <a:spLocks noRot="1" noChangeAspect="1" noMove="1" noResize="1" noEditPoints="1" noAdjustHandles="1" noChangeArrowheads="1" noChangeShapeType="1" noTextEdit="1"/>
              </p:cNvSpPr>
              <p:nvPr/>
            </p:nvSpPr>
            <p:spPr>
              <a:xfrm>
                <a:off x="3129997" y="2063715"/>
                <a:ext cx="7848600" cy="1938992"/>
              </a:xfrm>
              <a:prstGeom prst="rect">
                <a:avLst/>
              </a:prstGeom>
              <a:blipFill>
                <a:blip r:embed="rId2"/>
                <a:stretch>
                  <a:fillRect l="-2717" b="-6918"/>
                </a:stretch>
              </a:blipFill>
            </p:spPr>
            <p:txBody>
              <a:bodyPr/>
              <a:lstStyle/>
              <a:p>
                <a:r>
                  <a:rPr lang="en-US">
                    <a:noFill/>
                  </a:rPr>
                  <a:t> </a:t>
                </a:r>
              </a:p>
            </p:txBody>
          </p:sp>
        </mc:Fallback>
      </mc:AlternateContent>
      <p:sp>
        <p:nvSpPr>
          <p:cNvPr id="17" name="TextBox 16"/>
          <p:cNvSpPr txBox="1"/>
          <p:nvPr/>
        </p:nvSpPr>
        <p:spPr>
          <a:xfrm>
            <a:off x="5029200" y="4828678"/>
            <a:ext cx="2819400" cy="707886"/>
          </a:xfrm>
          <a:prstGeom prst="rect">
            <a:avLst/>
          </a:prstGeom>
          <a:noFill/>
        </p:spPr>
        <p:txBody>
          <a:bodyPr wrap="square" rtlCol="0">
            <a:spAutoFit/>
          </a:bodyPr>
          <a:lstStyle/>
          <a:p>
            <a:pPr algn="ctr"/>
            <a:r>
              <a:rPr lang="en-US" sz="4000" b="1" dirty="0" err="1">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2774449" y="5899573"/>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a:solidFill>
                  <a:schemeClr val="accent5">
                    <a:lumMod val="50000"/>
                  </a:schemeClr>
                </a:solidFill>
                <a:latin typeface="Arial" panose="020B0604020202020204" pitchFamily="34" charset="0"/>
                <a:cs typeface="Arial" panose="020B0604020202020204" pitchFamily="34" charset="0"/>
              </a:rPr>
              <a:t>LUYỆN TẬP</a:t>
            </a: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a:solidFill>
                  <a:schemeClr val="accent4">
                    <a:lumMod val="50000"/>
                  </a:schemeClr>
                </a:solidFill>
                <a:latin typeface="Arial" panose="020B0604020202020204" pitchFamily="34" charset="0"/>
                <a:cs typeface="Arial" panose="020B0604020202020204" pitchFamily="34" charset="0"/>
              </a:rPr>
              <a:t>Bài</a:t>
            </a:r>
            <a:r>
              <a:rPr lang="en-US" sz="4000" b="1" dirty="0">
                <a:solidFill>
                  <a:schemeClr val="accent4">
                    <a:lumMod val="50000"/>
                  </a:schemeClr>
                </a:solidFill>
                <a:latin typeface="Arial" panose="020B0604020202020204" pitchFamily="34" charset="0"/>
                <a:cs typeface="Arial" panose="020B0604020202020204" pitchFamily="34" charset="0"/>
              </a:rPr>
              <a:t> 2.13 (SGK - tr36)</a:t>
            </a: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Xét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a:t>
                </a: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2.14 (SGK - tr36)</a:t>
            </a: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2.13.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355" y="4543557"/>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2.15 (SGK - tr36)</a:t>
            </a: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B, C, D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0,65</a:t>
            </a: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0,95</a:t>
            </a: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4,615</a:t>
            </a: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a:solidFill>
                  <a:srgbClr val="0070C0"/>
                </a:solidFill>
                <a:latin typeface="Arial" panose="020B0604020202020204" pitchFamily="34" charset="0"/>
                <a:cs typeface="Arial" panose="020B0604020202020204" pitchFamily="34" charset="0"/>
              </a:rPr>
              <a:t>4,65</a:t>
            </a: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a:solidFill>
                  <a:schemeClr val="accent2">
                    <a:lumMod val="75000"/>
                  </a:schemeClr>
                </a:solidFill>
                <a:latin typeface="Arial" panose="020B0604020202020204" pitchFamily="34" charset="0"/>
                <a:cs typeface="Arial" panose="020B0604020202020204" pitchFamily="34" charset="0"/>
              </a:rPr>
              <a:t>Bài</a:t>
            </a:r>
            <a:r>
              <a:rPr lang="en-US" sz="4400" b="1" dirty="0">
                <a:solidFill>
                  <a:schemeClr val="accent2">
                    <a:lumMod val="75000"/>
                  </a:schemeClr>
                </a:solidFill>
                <a:latin typeface="Arial" panose="020B0604020202020204" pitchFamily="34" charset="0"/>
                <a:cs typeface="Arial" panose="020B0604020202020204" pitchFamily="34" charset="0"/>
              </a:rPr>
              <a:t> 2.16 (SGK - tr36)</a:t>
            </a: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c) |0|;         d) |2,0(3)|</a:t>
                </a: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c) |0| = 0;                           d) |2,0(3)| = 2,0(3).</a:t>
                </a: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a:solidFill>
                  <a:schemeClr val="accent4">
                    <a:lumMod val="50000"/>
                  </a:schemeClr>
                </a:solidFill>
                <a:latin typeface="Arial" panose="020B0604020202020204" pitchFamily="34" charset="0"/>
                <a:cs typeface="Arial" panose="020B0604020202020204" pitchFamily="34" charset="0"/>
              </a:rPr>
              <a:t>VẬN DỤNG</a:t>
            </a: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2.17 (SGK - tr36)</a:t>
            </a: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 = -1,414213562...</a:t>
            </a: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 1,25;</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4,1;</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|c| = 1,414213562…</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983651">
            <a:off x="14622149" y="7989550"/>
            <a:ext cx="4639297" cy="4099979"/>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a:solidFill>
                  <a:srgbClr val="8064A2">
                    <a:lumMod val="50000"/>
                  </a:srgbClr>
                </a:solidFill>
                <a:latin typeface="Arial" panose="020B0604020202020204" pitchFamily="34" charset="0"/>
                <a:cs typeface="Arial" panose="020B0604020202020204" pitchFamily="34" charset="0"/>
              </a:rPr>
              <a:t>Bài</a:t>
            </a:r>
            <a:r>
              <a:rPr lang="en-US" sz="4400" b="1" dirty="0">
                <a:solidFill>
                  <a:srgbClr val="8064A2">
                    <a:lumMod val="50000"/>
                  </a:srgbClr>
                </a:solidFill>
                <a:latin typeface="Arial" panose="020B0604020202020204" pitchFamily="34" charset="0"/>
                <a:cs typeface="Arial" panose="020B0604020202020204" pitchFamily="34" charset="0"/>
              </a:rPr>
              <a:t> 2.18 (SGK - tr36)</a:t>
            </a: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x </a:t>
            </a:r>
            <a:r>
              <a:rPr lang="en-US" sz="4400" dirty="0" err="1">
                <a:latin typeface="Arial" panose="020B0604020202020204" pitchFamily="34" charset="0"/>
                <a:cs typeface="Arial" panose="020B0604020202020204" pitchFamily="34" charset="0"/>
              </a:rPr>
              <a:t>thỏa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kiện</a:t>
            </a:r>
            <a:r>
              <a:rPr lang="en-US" sz="4400" dirty="0">
                <a:latin typeface="Arial" panose="020B0604020202020204" pitchFamily="34" charset="0"/>
                <a:cs typeface="Arial" panose="020B0604020202020204" pitchFamily="34" charset="0"/>
              </a:rPr>
              <a:t> |x| = 2,5.</a:t>
            </a: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a:solidFill>
                      <a:srgbClr val="C00000"/>
                    </a:solidFill>
                    <a:latin typeface="Arial" panose="020B0604020202020204" pitchFamily="34" charset="0"/>
                    <a:cs typeface="Arial" panose="020B0604020202020204" pitchFamily="34" charset="0"/>
                  </a:rPr>
                  <a:t> {-2,5; 2,5}</a:t>
                </a: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a:solidFill>
                  <a:srgbClr val="3F3A6D"/>
                </a:solidFill>
                <a:latin typeface="Arial" panose="020B0604020202020204" pitchFamily="34" charset="0"/>
                <a:cs typeface="Arial" panose="020B0604020202020204" pitchFamily="34" charset="0"/>
              </a:rPr>
              <a:t>HƯỚNG DẪN VỀ NHÀ </a:t>
            </a:r>
          </a:p>
        </p:txBody>
      </p:sp>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1</a:t>
            </a: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3</a:t>
            </a: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strVal val="#ppt_w+.3"/>
                                          </p:val>
                                        </p:tav>
                                        <p:tav tm="100000">
                                          <p:val>
                                            <p:strVal val="#ppt_w"/>
                                          </p:val>
                                        </p:tav>
                                      </p:tavLst>
                                    </p:anim>
                                    <p:anim calcmode="lin" valueType="num">
                                      <p:cBhvr>
                                        <p:cTn id="22" dur="500" fill="hold"/>
                                        <p:tgtEl>
                                          <p:spTgt spid="32"/>
                                        </p:tgtEl>
                                        <p:attrNameLst>
                                          <p:attrName>ppt_h</p:attrName>
                                        </p:attrNameLst>
                                      </p:cBhvr>
                                      <p:tavLst>
                                        <p:tav tm="0">
                                          <p:val>
                                            <p:strVal val="#ppt_h"/>
                                          </p:val>
                                        </p:tav>
                                        <p:tav tm="100000">
                                          <p:val>
                                            <p:strVal val="#ppt_h"/>
                                          </p:val>
                                        </p:tav>
                                      </p:tavLst>
                                    </p:anim>
                                    <p:animEffect transition="in" filter="fade">
                                      <p:cBhvr>
                                        <p:cTn id="23" dur="500"/>
                                        <p:tgtEl>
                                          <p:spTgt spid="32"/>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3"/>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strVal val="#ppt_w+.3"/>
                                          </p:val>
                                        </p:tav>
                                        <p:tav tm="100000">
                                          <p:val>
                                            <p:strVal val="#ppt_w"/>
                                          </p:val>
                                        </p:tav>
                                      </p:tavLst>
                                    </p:anim>
                                    <p:anim calcmode="lin" valueType="num">
                                      <p:cBhvr>
                                        <p:cTn id="32" dur="500" fill="hold"/>
                                        <p:tgtEl>
                                          <p:spTgt spid="35"/>
                                        </p:tgtEl>
                                        <p:attrNameLst>
                                          <p:attrName>ppt_h</p:attrName>
                                        </p:attrNameLst>
                                      </p:cBhvr>
                                      <p:tavLst>
                                        <p:tav tm="0">
                                          <p:val>
                                            <p:strVal val="#ppt_h"/>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575016" y="1693716"/>
            <a:ext cx="15960384" cy="3032048"/>
          </a:xfrm>
          <a:prstGeom prst="rect">
            <a:avLst/>
          </a:prstGeom>
        </p:spPr>
        <p:txBody>
          <a:bodyPr wrap="square" lIns="0" tIns="0" rIns="0" bIns="0" rtlCol="0" anchor="t">
            <a:spAutoFit/>
          </a:bodyPr>
          <a:lstStyle/>
          <a:p>
            <a:pPr algn="ctr">
              <a:lnSpc>
                <a:spcPct val="150000"/>
              </a:lnSpc>
            </a:pPr>
            <a:r>
              <a:rPr lang="en-US" sz="7000" b="1">
                <a:solidFill>
                  <a:srgbClr val="002060"/>
                </a:solidFill>
                <a:latin typeface="Arial" panose="020B0604020202020204" pitchFamily="34" charset="0"/>
                <a:cs typeface="Arial" panose="020B0604020202020204" pitchFamily="34" charset="0"/>
              </a:rPr>
              <a:t>Tiết 25 + 26 + 27</a:t>
            </a:r>
          </a:p>
          <a:p>
            <a:pPr algn="ctr">
              <a:lnSpc>
                <a:spcPct val="150000"/>
              </a:lnSpc>
            </a:pPr>
            <a:r>
              <a:rPr lang="en-US" sz="7000" b="1">
                <a:solidFill>
                  <a:srgbClr val="002060"/>
                </a:solidFill>
                <a:latin typeface="Arial" panose="020B0604020202020204" pitchFamily="34" charset="0"/>
                <a:cs typeface="Arial" panose="020B0604020202020204" pitchFamily="34" charset="0"/>
              </a:rPr>
              <a:t> </a:t>
            </a:r>
            <a:r>
              <a:rPr lang="en-US" sz="7000" b="1" dirty="0">
                <a:solidFill>
                  <a:srgbClr val="002060"/>
                </a:solidFill>
                <a:latin typeface="Arial" panose="020B0604020202020204" pitchFamily="34" charset="0"/>
                <a:cs typeface="Arial" panose="020B0604020202020204" pitchFamily="34" charset="0"/>
              </a:rPr>
              <a:t>TẬP HỢP CÁC SỐ THỰC (3 </a:t>
            </a:r>
            <a:r>
              <a:rPr lang="en-US" sz="7000" b="1" dirty="0" err="1">
                <a:solidFill>
                  <a:srgbClr val="002060"/>
                </a:solidFill>
                <a:latin typeface="Arial" panose="020B0604020202020204" pitchFamily="34" charset="0"/>
                <a:cs typeface="Arial" panose="020B0604020202020204" pitchFamily="34" charset="0"/>
              </a:rPr>
              <a:t>Tiết</a:t>
            </a:r>
            <a:r>
              <a:rPr lang="en-US" sz="7000" b="1" dirty="0">
                <a:solidFill>
                  <a:srgbClr val="00206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43000" y="1943100"/>
            <a:ext cx="16916400" cy="274825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Thực 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a:solidFill>
                  <a:srgbClr val="4F81BD">
                    <a:lumMod val="50000"/>
                  </a:srgbClr>
                </a:solidFill>
                <a:latin typeface="Arial" panose="020B0604020202020204" pitchFamily="34" charset="0"/>
                <a:cs typeface="Arial" panose="020B0604020202020204" pitchFamily="34" charset="0"/>
              </a:rPr>
              <a:t>HẸN GẶP LẠI CÁC EM TRONG TIẾT HỌC SAU!</a:t>
            </a: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428970">
            <a:off x="15327364" y="3793670"/>
            <a:ext cx="689545" cy="689545"/>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a:solidFill>
                  <a:schemeClr val="accent2">
                    <a:lumMod val="75000"/>
                  </a:schemeClr>
                </a:solidFill>
                <a:latin typeface="Arial" panose="020B0604020202020204" pitchFamily="34" charset="0"/>
                <a:cs typeface="Arial" panose="020B0604020202020204" pitchFamily="34" charset="0"/>
              </a:rPr>
              <a:t>NỘI DUNG BÀI HỌC</a:t>
            </a: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1. </a:t>
            </a:r>
            <a:r>
              <a:rPr lang="en-US" sz="4400" b="1" dirty="0" err="1">
                <a:latin typeface="Arial" panose="020B0604020202020204" pitchFamily="34" charset="0"/>
                <a:cs typeface="Arial" panose="020B0604020202020204" pitchFamily="34" charset="0"/>
              </a:rPr>
              <a:t>Khái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niệm</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và</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trục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Thứ</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tự</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trong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hợp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các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a:latin typeface="Arial" panose="020B0604020202020204" pitchFamily="34" charset="0"/>
                <a:cs typeface="Arial" panose="020B0604020202020204" pitchFamily="34" charset="0"/>
              </a:rPr>
              <a:t>3. </a:t>
            </a:r>
            <a:r>
              <a:rPr lang="en-US" sz="4400" b="1" dirty="0" err="1">
                <a:latin typeface="Arial" panose="020B0604020202020204" pitchFamily="34" charset="0"/>
                <a:cs typeface="Arial" panose="020B0604020202020204" pitchFamily="34" charset="0"/>
              </a:rPr>
              <a:t>Giá</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trị</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tuyệt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đối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của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một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422808" y="1068118"/>
            <a:ext cx="173567" cy="24990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a:solidFill>
                  <a:schemeClr val="accent4">
                    <a:lumMod val="50000"/>
                  </a:schemeClr>
                </a:solidFill>
                <a:latin typeface="Arial" panose="020B0604020202020204" pitchFamily="34" charset="0"/>
                <a:cs typeface="Arial" panose="020B0604020202020204" pitchFamily="34" charset="0"/>
              </a:rPr>
              <a:t>1. </a:t>
            </a:r>
            <a:r>
              <a:rPr lang="en-US" sz="4800" b="1" dirty="0" err="1">
                <a:solidFill>
                  <a:schemeClr val="accent4">
                    <a:lumMod val="50000"/>
                  </a:schemeClr>
                </a:solidFill>
                <a:latin typeface="Arial" panose="020B0604020202020204" pitchFamily="34" charset="0"/>
                <a:cs typeface="Arial" panose="020B0604020202020204" pitchFamily="34" charset="0"/>
              </a:rPr>
              <a:t>Khái</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niệm</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và</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trục</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số</a:t>
            </a:r>
            <a:r>
              <a:rPr lang="en-US" sz="4800" b="1" dirty="0">
                <a:solidFill>
                  <a:schemeClr val="accent4">
                    <a:lumMod val="50000"/>
                  </a:schemeClr>
                </a:solidFill>
                <a:latin typeface="Arial" panose="020B0604020202020204" pitchFamily="34" charset="0"/>
                <a:cs typeface="Arial" panose="020B0604020202020204" pitchFamily="34" charset="0"/>
              </a:rPr>
              <a:t> </a:t>
            </a:r>
            <a:r>
              <a:rPr lang="en-US" sz="4800" b="1" dirty="0" err="1">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Khái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Tập 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a:latin typeface="Arial" panose="020B0604020202020204" pitchFamily="34" charset="0"/>
                    <a:cs typeface="Arial" panose="020B060402020202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02335" y="1994119"/>
            <a:ext cx="14638618"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số</a:t>
            </a:r>
            <a:r>
              <a:rPr lang="en-US" sz="4000">
                <a:latin typeface="Arial" panose="020B0604020202020204" pitchFamily="34" charset="0"/>
                <a:cs typeface="Arial" panose="020B0604020202020204" pitchFamily="34" charset="0"/>
              </a:rPr>
              <a:t> thực</a:t>
            </a:r>
            <a:r>
              <a:rPr lang="en-US" sz="4000" dirty="0">
                <a:latin typeface="Arial" panose="020B0604020202020204" pitchFamily="34" charset="0"/>
                <a:cs typeface="Arial" panose="020B0604020202020204" pitchFamily="34" charset="0"/>
              </a:rPr>
              <a:t>?</a:t>
            </a:r>
          </a:p>
        </p:txBody>
      </p:sp>
      <p:sp>
        <p:nvSpPr>
          <p:cNvPr id="21" name="Rectangle 20"/>
          <p:cNvSpPr/>
          <p:nvPr/>
        </p:nvSpPr>
        <p:spPr>
          <a:xfrm>
            <a:off x="1602336" y="5755609"/>
            <a:ext cx="14638616" cy="1839606"/>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a:t>
            </a:r>
            <a:r>
              <a:rPr lang="vi-VN" sz="4000"/>
              <a:t>tích thương</a:t>
            </a:r>
            <a:r>
              <a:rPr lang="en-US" sz="4000"/>
              <a:t>?</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p>
        </p:txBody>
      </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Cũng 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Trong 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a:latin typeface="Arial" panose="020B0604020202020204" pitchFamily="34" charset="0"/>
                    <a:cs typeface="Arial" panose="020B0604020202020204" pitchFamily="34" charset="0"/>
                  </a:rPr>
                  <a:t>Cách </a:t>
                </a: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a:solidFill>
                  <a:srgbClr val="0070C0"/>
                </a:solidFill>
                <a:latin typeface="Arial" panose="020B0604020202020204" pitchFamily="34" charset="0"/>
                <a:cs typeface="Arial" panose="020B0604020202020204" pitchFamily="34" charset="0"/>
              </a:rPr>
              <a:t>-5,08(299)</a:t>
            </a: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6650" y="0"/>
            <a:ext cx="6976310" cy="338918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238" y="390342"/>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56650" y="442844"/>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56650" y="442844"/>
                <a:ext cx="6629607" cy="1891928"/>
              </a:xfrm>
              <a:prstGeom prst="rect">
                <a:avLst/>
              </a:prstGeom>
              <a:blipFill>
                <a:blip r:embed="rId9"/>
                <a:stretch>
                  <a:fillRect b="-12903"/>
                </a:stretch>
              </a:blipFill>
            </p:spPr>
            <p:txBody>
              <a:bodyPr/>
              <a:lstStyle/>
              <a:p>
                <a:r>
                  <a:rPr lang="en-US">
                    <a:noFill/>
                  </a:rPr>
                  <a:t> </a:t>
                </a:r>
              </a:p>
            </p:txBody>
          </p:sp>
        </mc:Fallback>
      </mc:AlternateContent>
      <p:sp>
        <p:nvSpPr>
          <p:cNvPr id="21" name="TextBox 20"/>
          <p:cNvSpPr txBox="1"/>
          <p:nvPr/>
        </p:nvSpPr>
        <p:spPr>
          <a:xfrm>
            <a:off x="6584173" y="1388808"/>
            <a:ext cx="8019035" cy="2482667"/>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a) Vẽ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MNPQ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này</a:t>
            </a:r>
            <a:r>
              <a:rPr lang="en-US" sz="36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9543420" y="4794074"/>
                <a:ext cx="8626477" cy="3374065"/>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b)Vẽ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tâm</a:t>
                </a:r>
                <a:r>
                  <a:rPr lang="en-US" sz="3600" dirty="0">
                    <a:latin typeface="Arial" panose="020B0604020202020204" pitchFamily="34" charset="0"/>
                    <a:cs typeface="Arial" panose="020B0604020202020204" pitchFamily="34" charset="0"/>
                  </a:rPr>
                  <a:t> O (</a:t>
                </a:r>
                <a:r>
                  <a:rPr lang="en-US" sz="3600" dirty="0" err="1">
                    <a:latin typeface="Arial" panose="020B0604020202020204" pitchFamily="34" charset="0"/>
                    <a:cs typeface="Arial" panose="020B0604020202020204" pitchFamily="34" charset="0"/>
                  </a:rPr>
                  <a:t>gốc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ME.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vừa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vẽ</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tia</a:t>
                </a:r>
                <a:r>
                  <a:rPr lang="en-US" sz="3600" dirty="0">
                    <a:latin typeface="Arial" panose="020B0604020202020204" pitchFamily="34" charset="0"/>
                    <a:cs typeface="Arial" panose="020B0604020202020204" pitchFamily="34" charset="0"/>
                  </a:rPr>
                  <a:t> Ox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a:latin typeface="Arial" panose="020B0604020202020204" pitchFamily="34" charset="0"/>
                    <a:cs typeface="Arial" panose="020B0604020202020204"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9543420" y="4794074"/>
                <a:ext cx="8626477" cy="3374065"/>
              </a:xfrm>
              <a:prstGeom prst="rect">
                <a:avLst/>
              </a:prstGeom>
              <a:blipFill>
                <a:blip r:embed="rId11"/>
                <a:stretch>
                  <a:fillRect l="-2191" r="-2120" b="-5776"/>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27189" t="7891" r="9754" b="18518"/>
          <a:stretch/>
        </p:blipFill>
        <p:spPr>
          <a:xfrm>
            <a:off x="3671951" y="4982867"/>
            <a:ext cx="5472049" cy="375533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1522</Words>
  <Application>Microsoft Office PowerPoint</Application>
  <PresentationFormat>Custom</PresentationFormat>
  <Paragraphs>133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 Math</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nhungtuan.bg@gmail.com</cp:lastModifiedBy>
  <cp:revision>44</cp:revision>
  <dcterms:created xsi:type="dcterms:W3CDTF">2006-08-16T00:00:00Z</dcterms:created>
  <dcterms:modified xsi:type="dcterms:W3CDTF">2024-11-18T15:02:41Z</dcterms:modified>
  <dc:identifier>DAFCm-7J2_Y</dc:identifier>
</cp:coreProperties>
</file>