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88825" cy="6858000"/>
  <p:notesSz cx="6858000" cy="9144000"/>
  <p:embeddedFontLst>
    <p:embeddedFont>
      <p:font typeface="Calibri" pitchFamily="34" charset="0"/>
      <p:regular r:id="rId24"/>
      <p:bold r:id="rId25"/>
      <p:italic r:id="rId26"/>
      <p:boldItalic r:id="rId27"/>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720" y="-90"/>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6/23/2023</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31.svg"/></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42.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CC0DF">
                <a:alpha val="100000"/>
              </a:srgbClr>
            </a:gs>
            <a:gs pos="100000">
              <a:srgbClr val="FFDE59">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4172236" y="1147777"/>
            <a:ext cx="6359516" cy="833562"/>
          </a:xfrm>
          <a:prstGeom prst="rect">
            <a:avLst/>
          </a:prstGeom>
        </p:spPr>
        <p:txBody>
          <a:bodyPr lIns="0" tIns="0" rIns="0" bIns="0" rtlCol="0" anchor="t">
            <a:spAutoFit/>
          </a:bodyPr>
          <a:lstStyle/>
          <a:p>
            <a:pPr>
              <a:lnSpc>
                <a:spcPts val="6531"/>
              </a:lnSpc>
              <a:spcBef>
                <a:spcPct val="0"/>
              </a:spcBef>
            </a:pPr>
            <a:r>
              <a:rPr lang="en-US" sz="4700">
                <a:solidFill>
                  <a:srgbClr val="000000"/>
                </a:solidFill>
                <a:latin typeface="Arial" pitchFamily="34" charset="0"/>
              </a:rPr>
              <a:t>BÀI 40</a:t>
            </a:r>
          </a:p>
        </p:txBody>
      </p:sp>
      <p:grpSp>
        <p:nvGrpSpPr>
          <p:cNvPr id="3" name="Group 3"/>
          <p:cNvGrpSpPr/>
          <p:nvPr/>
        </p:nvGrpSpPr>
        <p:grpSpPr>
          <a:xfrm>
            <a:off x="0" y="0"/>
            <a:ext cx="3766079" cy="6858000"/>
            <a:chOff x="0" y="0"/>
            <a:chExt cx="7534120" cy="13716000"/>
          </a:xfrm>
        </p:grpSpPr>
        <p:pic>
          <p:nvPicPr>
            <p:cNvPr id="4" name="Picture 4"/>
            <p:cNvPicPr>
              <a:picLocks noChangeAspect="1"/>
            </p:cNvPicPr>
            <p:nvPr/>
          </p:nvPicPr>
          <p:blipFill>
            <a:blip r:embed="rId2"/>
            <a:srcRect l="19070" r="50100"/>
            <a:stretch>
              <a:fillRect/>
            </a:stretch>
          </p:blipFill>
          <p:spPr>
            <a:xfrm>
              <a:off x="0" y="0"/>
              <a:ext cx="7534120" cy="13716000"/>
            </a:xfrm>
            <a:prstGeom prst="rect">
              <a:avLst/>
            </a:prstGeom>
          </p:spPr>
        </p:pic>
      </p:grpSp>
      <p:sp>
        <p:nvSpPr>
          <p:cNvPr id="5" name="Freeform 5"/>
          <p:cNvSpPr/>
          <p:nvPr/>
        </p:nvSpPr>
        <p:spPr>
          <a:xfrm>
            <a:off x="2041390" y="-2545590"/>
            <a:ext cx="4261691" cy="3782267"/>
          </a:xfrm>
          <a:custGeom>
            <a:avLst/>
            <a:gdLst/>
            <a:ahLst/>
            <a:cxnLst/>
            <a:rect l="l" t="t" r="r" b="b"/>
            <a:pathLst>
              <a:path w="6394201" h="5673400">
                <a:moveTo>
                  <a:pt x="0" y="0"/>
                </a:moveTo>
                <a:lnTo>
                  <a:pt x="6394201" y="0"/>
                </a:lnTo>
                <a:lnTo>
                  <a:pt x="6394201" y="5673400"/>
                </a:lnTo>
                <a:lnTo>
                  <a:pt x="0" y="56734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a:off x="9131156" y="5739661"/>
            <a:ext cx="4261691" cy="3782267"/>
          </a:xfrm>
          <a:custGeom>
            <a:avLst/>
            <a:gdLst/>
            <a:ahLst/>
            <a:cxnLst/>
            <a:rect l="l" t="t" r="r" b="b"/>
            <a:pathLst>
              <a:path w="6394201" h="5673400">
                <a:moveTo>
                  <a:pt x="0" y="0"/>
                </a:moveTo>
                <a:lnTo>
                  <a:pt x="6394201" y="0"/>
                </a:lnTo>
                <a:lnTo>
                  <a:pt x="6394201" y="5673401"/>
                </a:lnTo>
                <a:lnTo>
                  <a:pt x="0" y="567340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rot="-3125260" flipH="1">
            <a:off x="11723968" y="2493186"/>
            <a:ext cx="1423035" cy="2742486"/>
          </a:xfrm>
          <a:custGeom>
            <a:avLst/>
            <a:gdLst/>
            <a:ahLst/>
            <a:cxnLst/>
            <a:rect l="l" t="t" r="r" b="b"/>
            <a:pathLst>
              <a:path w="2134553" h="4114800">
                <a:moveTo>
                  <a:pt x="2134553" y="0"/>
                </a:moveTo>
                <a:lnTo>
                  <a:pt x="0" y="0"/>
                </a:lnTo>
                <a:lnTo>
                  <a:pt x="0" y="4114800"/>
                </a:lnTo>
                <a:lnTo>
                  <a:pt x="2134553" y="4114800"/>
                </a:lnTo>
                <a:lnTo>
                  <a:pt x="2134553"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Freeform 8"/>
          <p:cNvSpPr/>
          <p:nvPr/>
        </p:nvSpPr>
        <p:spPr>
          <a:xfrm rot="-3125260" flipH="1">
            <a:off x="8073792" y="5301464"/>
            <a:ext cx="1423035" cy="2742486"/>
          </a:xfrm>
          <a:custGeom>
            <a:avLst/>
            <a:gdLst/>
            <a:ahLst/>
            <a:cxnLst/>
            <a:rect l="l" t="t" r="r" b="b"/>
            <a:pathLst>
              <a:path w="2134553" h="4114800">
                <a:moveTo>
                  <a:pt x="2134552" y="0"/>
                </a:moveTo>
                <a:lnTo>
                  <a:pt x="0" y="0"/>
                </a:lnTo>
                <a:lnTo>
                  <a:pt x="0" y="4114800"/>
                </a:lnTo>
                <a:lnTo>
                  <a:pt x="2134552" y="4114800"/>
                </a:lnTo>
                <a:lnTo>
                  <a:pt x="2134552"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TextBox 9"/>
          <p:cNvSpPr txBox="1"/>
          <p:nvPr/>
        </p:nvSpPr>
        <p:spPr>
          <a:xfrm>
            <a:off x="4172235" y="2022270"/>
            <a:ext cx="6622086" cy="3488327"/>
          </a:xfrm>
          <a:prstGeom prst="rect">
            <a:avLst/>
          </a:prstGeom>
        </p:spPr>
        <p:txBody>
          <a:bodyPr lIns="0" tIns="0" rIns="0" bIns="0" rtlCol="0" anchor="t">
            <a:spAutoFit/>
          </a:bodyPr>
          <a:lstStyle/>
          <a:p>
            <a:pPr>
              <a:lnSpc>
                <a:spcPct val="120000"/>
              </a:lnSpc>
            </a:pPr>
            <a:r>
              <a:rPr lang="en-US" sz="9900" b="1">
                <a:solidFill>
                  <a:srgbClr val="000000"/>
                </a:solidFill>
                <a:latin typeface="Arial" pitchFamily="34" charset="0"/>
              </a:rPr>
              <a:t>QUẦN XÃ </a:t>
            </a:r>
          </a:p>
          <a:p>
            <a:pPr>
              <a:lnSpc>
                <a:spcPct val="120000"/>
              </a:lnSpc>
              <a:spcBef>
                <a:spcPct val="0"/>
              </a:spcBef>
            </a:pPr>
            <a:r>
              <a:rPr lang="en-US" sz="9900" b="1">
                <a:solidFill>
                  <a:srgbClr val="000000"/>
                </a:solidFill>
                <a:latin typeface="Arial" pitchFamily="34" charset="0"/>
              </a:rPr>
              <a:t>SINH VẬT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4490" t="-80117" b="-525465"/>
            </a:stretch>
          </a:blipFill>
        </p:spPr>
      </p:sp>
      <p:sp>
        <p:nvSpPr>
          <p:cNvPr id="3" name="Freeform 3"/>
          <p:cNvSpPr/>
          <p:nvPr/>
        </p:nvSpPr>
        <p:spPr>
          <a:xfrm flipH="1">
            <a:off x="0" y="1270532"/>
            <a:ext cx="12188825" cy="481777"/>
          </a:xfrm>
          <a:custGeom>
            <a:avLst/>
            <a:gdLst/>
            <a:ahLst/>
            <a:cxnLst/>
            <a:rect l="l" t="t" r="r" b="b"/>
            <a:pathLst>
              <a:path w="18288000" h="722666">
                <a:moveTo>
                  <a:pt x="18288000" y="0"/>
                </a:moveTo>
                <a:lnTo>
                  <a:pt x="0" y="0"/>
                </a:lnTo>
                <a:lnTo>
                  <a:pt x="0" y="722667"/>
                </a:lnTo>
                <a:lnTo>
                  <a:pt x="18288000" y="722667"/>
                </a:lnTo>
                <a:lnTo>
                  <a:pt x="18288000" y="0"/>
                </a:lnTo>
                <a:close/>
              </a:path>
            </a:pathLst>
          </a:custGeom>
          <a:blipFill>
            <a:blip r:embed="rId2"/>
            <a:stretch>
              <a:fillRect t="-429817" b="-1036008"/>
            </a:stretch>
          </a:blipFill>
        </p:spPr>
      </p:sp>
      <p:grpSp>
        <p:nvGrpSpPr>
          <p:cNvPr id="4" name="Group 4"/>
          <p:cNvGrpSpPr/>
          <p:nvPr/>
        </p:nvGrpSpPr>
        <p:grpSpPr>
          <a:xfrm>
            <a:off x="685622" y="1968210"/>
            <a:ext cx="4629663" cy="2795470"/>
            <a:chOff x="0" y="0"/>
            <a:chExt cx="9261739" cy="5590940"/>
          </a:xfrm>
        </p:grpSpPr>
        <p:grpSp>
          <p:nvGrpSpPr>
            <p:cNvPr id="5" name="Group 5"/>
            <p:cNvGrpSpPr/>
            <p:nvPr/>
          </p:nvGrpSpPr>
          <p:grpSpPr>
            <a:xfrm>
              <a:off x="0" y="0"/>
              <a:ext cx="9261739" cy="5590940"/>
              <a:chOff x="0" y="0"/>
              <a:chExt cx="1829479" cy="1104383"/>
            </a:xfrm>
          </p:grpSpPr>
          <p:sp>
            <p:nvSpPr>
              <p:cNvPr id="6" name="Freeform 6"/>
              <p:cNvSpPr/>
              <p:nvPr/>
            </p:nvSpPr>
            <p:spPr>
              <a:xfrm>
                <a:off x="0" y="0"/>
                <a:ext cx="1829479" cy="1104383"/>
              </a:xfrm>
              <a:custGeom>
                <a:avLst/>
                <a:gdLst/>
                <a:ahLst/>
                <a:cxnLst/>
                <a:rect l="l" t="t" r="r" b="b"/>
                <a:pathLst>
                  <a:path w="1829479" h="1104383">
                    <a:moveTo>
                      <a:pt x="0" y="0"/>
                    </a:moveTo>
                    <a:lnTo>
                      <a:pt x="1829479" y="0"/>
                    </a:lnTo>
                    <a:lnTo>
                      <a:pt x="1829479" y="1104383"/>
                    </a:lnTo>
                    <a:lnTo>
                      <a:pt x="0" y="1104383"/>
                    </a:lnTo>
                    <a:close/>
                  </a:path>
                </a:pathLst>
              </a:custGeom>
              <a:gradFill rotWithShape="1">
                <a:gsLst>
                  <a:gs pos="0">
                    <a:srgbClr val="0097B2">
                      <a:alpha val="100000"/>
                    </a:srgbClr>
                  </a:gs>
                  <a:gs pos="100000">
                    <a:srgbClr val="7ED957">
                      <a:alpha val="100000"/>
                    </a:srgbClr>
                  </a:gs>
                </a:gsLst>
                <a:lin ang="0"/>
              </a:gra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8" name="TextBox 8"/>
            <p:cNvSpPr txBox="1"/>
            <p:nvPr/>
          </p:nvSpPr>
          <p:spPr>
            <a:xfrm>
              <a:off x="230620" y="311562"/>
              <a:ext cx="8800499" cy="507831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Loài ưu thế là loài đóng vai trò quan trọng trong quần xã, ảnh hưởng quyết định tới các nhân tố sinh thái của môi trường do có số lượng cá thể nhiều và sinh khối lớn</a:t>
              </a:r>
            </a:p>
          </p:txBody>
        </p:sp>
      </p:grpSp>
      <p:sp>
        <p:nvSpPr>
          <p:cNvPr id="9" name="Freeform 9"/>
          <p:cNvSpPr/>
          <p:nvPr/>
        </p:nvSpPr>
        <p:spPr>
          <a:xfrm>
            <a:off x="8514485" y="1932271"/>
            <a:ext cx="2988719" cy="4797100"/>
          </a:xfrm>
          <a:custGeom>
            <a:avLst/>
            <a:gdLst/>
            <a:ahLst/>
            <a:cxnLst/>
            <a:rect l="l" t="t" r="r" b="b"/>
            <a:pathLst>
              <a:path w="4484246" h="7195650">
                <a:moveTo>
                  <a:pt x="0" y="0"/>
                </a:moveTo>
                <a:lnTo>
                  <a:pt x="4484246" y="0"/>
                </a:lnTo>
                <a:lnTo>
                  <a:pt x="4484246" y="7195650"/>
                </a:lnTo>
                <a:lnTo>
                  <a:pt x="0" y="7195650"/>
                </a:lnTo>
                <a:lnTo>
                  <a:pt x="0" y="0"/>
                </a:lnTo>
                <a:close/>
              </a:path>
            </a:pathLst>
          </a:custGeom>
          <a:blipFill>
            <a:blip r:embed="rId3"/>
            <a:stretch>
              <a:fillRect/>
            </a:stretch>
          </a:blipFill>
        </p:spPr>
      </p:sp>
      <p:sp>
        <p:nvSpPr>
          <p:cNvPr id="10" name="Freeform 10"/>
          <p:cNvSpPr/>
          <p:nvPr/>
        </p:nvSpPr>
        <p:spPr>
          <a:xfrm>
            <a:off x="5444682" y="1968210"/>
            <a:ext cx="2956787" cy="4761161"/>
          </a:xfrm>
          <a:custGeom>
            <a:avLst/>
            <a:gdLst/>
            <a:ahLst/>
            <a:cxnLst/>
            <a:rect l="l" t="t" r="r" b="b"/>
            <a:pathLst>
              <a:path w="4436336" h="7141742">
                <a:moveTo>
                  <a:pt x="0" y="0"/>
                </a:moveTo>
                <a:lnTo>
                  <a:pt x="4436335" y="0"/>
                </a:lnTo>
                <a:lnTo>
                  <a:pt x="4436335" y="7141742"/>
                </a:lnTo>
                <a:lnTo>
                  <a:pt x="0" y="7141742"/>
                </a:lnTo>
                <a:lnTo>
                  <a:pt x="0" y="0"/>
                </a:lnTo>
                <a:close/>
              </a:path>
            </a:pathLst>
          </a:custGeom>
          <a:blipFill>
            <a:blip r:embed="rId4"/>
            <a:stretch>
              <a:fillRect l="-57143" r="-57143"/>
            </a:stretch>
          </a:blipFill>
        </p:spPr>
      </p:sp>
      <p:sp>
        <p:nvSpPr>
          <p:cNvPr id="11" name="TextBox 11"/>
          <p:cNvSpPr txBox="1"/>
          <p:nvPr/>
        </p:nvSpPr>
        <p:spPr>
          <a:xfrm>
            <a:off x="685622" y="464609"/>
            <a:ext cx="800126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 MỘT SỐ ĐẶC TRƯNG CƠ BẢN CỦA QUẦN XÃ</a:t>
            </a:r>
          </a:p>
        </p:txBody>
      </p:sp>
      <p:sp>
        <p:nvSpPr>
          <p:cNvPr id="12" name="TextBox 12"/>
          <p:cNvSpPr txBox="1"/>
          <p:nvPr/>
        </p:nvSpPr>
        <p:spPr>
          <a:xfrm>
            <a:off x="685621" y="1290230"/>
            <a:ext cx="6602828"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Thành phần các loài trong quần xã</a:t>
            </a:r>
          </a:p>
        </p:txBody>
      </p:sp>
      <p:sp>
        <p:nvSpPr>
          <p:cNvPr id="13" name="TextBox 13"/>
          <p:cNvSpPr txBox="1"/>
          <p:nvPr/>
        </p:nvSpPr>
        <p:spPr>
          <a:xfrm>
            <a:off x="685622" y="4935130"/>
            <a:ext cx="4629663" cy="1692771"/>
          </a:xfrm>
          <a:prstGeom prst="rect">
            <a:avLst/>
          </a:prstGeom>
        </p:spPr>
        <p:txBody>
          <a:bodyPr lIns="0" tIns="0" rIns="0" bIns="0" rtlCol="0" anchor="t">
            <a:spAutoFit/>
          </a:bodyPr>
          <a:lstStyle/>
          <a:p>
            <a:pPr algn="just">
              <a:lnSpc>
                <a:spcPct val="120000"/>
              </a:lnSpc>
              <a:spcBef>
                <a:spcPct val="0"/>
              </a:spcBef>
            </a:pPr>
            <a:r>
              <a:rPr lang="en-US" sz="2300" i="1">
                <a:solidFill>
                  <a:srgbClr val="000000"/>
                </a:solidFill>
                <a:latin typeface="Arial" pitchFamily="34" charset="0"/>
              </a:rPr>
              <a:t>Ví dụ, trong quần xã rừng ở Vườn quốc gia Ba Vì, một số loài cây gỗ là loài ưu thế như cây sồi xanh, thành </a:t>
            </a:r>
            <a:r>
              <a:rPr lang="en-US" sz="2300" i="1" smtClean="0">
                <a:solidFill>
                  <a:srgbClr val="000000"/>
                </a:solidFill>
                <a:latin typeface="Arial" pitchFamily="34" charset="0"/>
              </a:rPr>
              <a:t>ngạch</a:t>
            </a:r>
            <a:endParaRPr lang="en-US" sz="2300" i="1">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4490" t="-80117" b="-525465"/>
            </a:stretch>
          </a:blipFill>
        </p:spPr>
      </p:sp>
      <p:sp>
        <p:nvSpPr>
          <p:cNvPr id="3" name="Freeform 3"/>
          <p:cNvSpPr/>
          <p:nvPr/>
        </p:nvSpPr>
        <p:spPr>
          <a:xfrm flipH="1">
            <a:off x="0" y="1270532"/>
            <a:ext cx="12188825" cy="481777"/>
          </a:xfrm>
          <a:custGeom>
            <a:avLst/>
            <a:gdLst/>
            <a:ahLst/>
            <a:cxnLst/>
            <a:rect l="l" t="t" r="r" b="b"/>
            <a:pathLst>
              <a:path w="18288000" h="722666">
                <a:moveTo>
                  <a:pt x="18288000" y="0"/>
                </a:moveTo>
                <a:lnTo>
                  <a:pt x="0" y="0"/>
                </a:lnTo>
                <a:lnTo>
                  <a:pt x="0" y="722667"/>
                </a:lnTo>
                <a:lnTo>
                  <a:pt x="18288000" y="722667"/>
                </a:lnTo>
                <a:lnTo>
                  <a:pt x="18288000" y="0"/>
                </a:lnTo>
                <a:close/>
              </a:path>
            </a:pathLst>
          </a:custGeom>
          <a:blipFill>
            <a:blip r:embed="rId2"/>
            <a:stretch>
              <a:fillRect t="-429817" b="-1036008"/>
            </a:stretch>
          </a:blipFill>
        </p:spPr>
      </p:sp>
      <p:grpSp>
        <p:nvGrpSpPr>
          <p:cNvPr id="4" name="Group 4"/>
          <p:cNvGrpSpPr/>
          <p:nvPr/>
        </p:nvGrpSpPr>
        <p:grpSpPr>
          <a:xfrm>
            <a:off x="685622" y="1968210"/>
            <a:ext cx="4629663" cy="1969970"/>
            <a:chOff x="0" y="0"/>
            <a:chExt cx="9261739" cy="3939940"/>
          </a:xfrm>
        </p:grpSpPr>
        <p:grpSp>
          <p:nvGrpSpPr>
            <p:cNvPr id="5" name="Group 5"/>
            <p:cNvGrpSpPr/>
            <p:nvPr/>
          </p:nvGrpSpPr>
          <p:grpSpPr>
            <a:xfrm>
              <a:off x="0" y="0"/>
              <a:ext cx="9261739" cy="3939940"/>
              <a:chOff x="0" y="0"/>
              <a:chExt cx="1829479" cy="778260"/>
            </a:xfrm>
          </p:grpSpPr>
          <p:sp>
            <p:nvSpPr>
              <p:cNvPr id="6" name="Freeform 6"/>
              <p:cNvSpPr/>
              <p:nvPr/>
            </p:nvSpPr>
            <p:spPr>
              <a:xfrm>
                <a:off x="0" y="0"/>
                <a:ext cx="1829479" cy="778260"/>
              </a:xfrm>
              <a:custGeom>
                <a:avLst/>
                <a:gdLst/>
                <a:ahLst/>
                <a:cxnLst/>
                <a:rect l="l" t="t" r="r" b="b"/>
                <a:pathLst>
                  <a:path w="1829479" h="778260">
                    <a:moveTo>
                      <a:pt x="0" y="0"/>
                    </a:moveTo>
                    <a:lnTo>
                      <a:pt x="1829479" y="0"/>
                    </a:lnTo>
                    <a:lnTo>
                      <a:pt x="1829479" y="778260"/>
                    </a:lnTo>
                    <a:lnTo>
                      <a:pt x="0" y="778260"/>
                    </a:lnTo>
                    <a:close/>
                  </a:path>
                </a:pathLst>
              </a:custGeom>
              <a:gradFill rotWithShape="1">
                <a:gsLst>
                  <a:gs pos="0">
                    <a:srgbClr val="FFDE59">
                      <a:alpha val="100000"/>
                    </a:srgbClr>
                  </a:gs>
                  <a:gs pos="100000">
                    <a:srgbClr val="FF914D">
                      <a:alpha val="100000"/>
                    </a:srgbClr>
                  </a:gs>
                </a:gsLst>
                <a:lin ang="0"/>
              </a:gra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8" name="TextBox 8"/>
            <p:cNvSpPr txBox="1"/>
            <p:nvPr/>
          </p:nvSpPr>
          <p:spPr>
            <a:xfrm>
              <a:off x="230620" y="311562"/>
              <a:ext cx="8800499" cy="338554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Loài đặc trưng là loài chỉ có ở một quần xã hoặc có số cá thể nhiều hơn hẳn các loài khác trong quần xã</a:t>
              </a:r>
            </a:p>
          </p:txBody>
        </p:sp>
      </p:grpSp>
      <p:sp>
        <p:nvSpPr>
          <p:cNvPr id="9" name="Freeform 9"/>
          <p:cNvSpPr/>
          <p:nvPr/>
        </p:nvSpPr>
        <p:spPr>
          <a:xfrm>
            <a:off x="5444683" y="1968210"/>
            <a:ext cx="6058521" cy="4761161"/>
          </a:xfrm>
          <a:custGeom>
            <a:avLst/>
            <a:gdLst/>
            <a:ahLst/>
            <a:cxnLst/>
            <a:rect l="l" t="t" r="r" b="b"/>
            <a:pathLst>
              <a:path w="9090149" h="7141742">
                <a:moveTo>
                  <a:pt x="0" y="0"/>
                </a:moveTo>
                <a:lnTo>
                  <a:pt x="9090149" y="0"/>
                </a:lnTo>
                <a:lnTo>
                  <a:pt x="9090149" y="7141742"/>
                </a:lnTo>
                <a:lnTo>
                  <a:pt x="0" y="7141742"/>
                </a:lnTo>
                <a:lnTo>
                  <a:pt x="0" y="0"/>
                </a:lnTo>
                <a:close/>
              </a:path>
            </a:pathLst>
          </a:custGeom>
          <a:blipFill>
            <a:blip r:embed="rId3"/>
            <a:stretch>
              <a:fillRect l="-12852" r="-12852"/>
            </a:stretch>
          </a:blipFill>
        </p:spPr>
      </p:sp>
      <p:sp>
        <p:nvSpPr>
          <p:cNvPr id="10" name="Freeform 10"/>
          <p:cNvSpPr/>
          <p:nvPr/>
        </p:nvSpPr>
        <p:spPr>
          <a:xfrm>
            <a:off x="899773" y="5548963"/>
            <a:ext cx="4201361" cy="824732"/>
          </a:xfrm>
          <a:custGeom>
            <a:avLst/>
            <a:gdLst/>
            <a:ahLst/>
            <a:cxnLst/>
            <a:rect l="l" t="t" r="r" b="b"/>
            <a:pathLst>
              <a:path w="6303683" h="1237098">
                <a:moveTo>
                  <a:pt x="0" y="0"/>
                </a:moveTo>
                <a:lnTo>
                  <a:pt x="6303682" y="0"/>
                </a:lnTo>
                <a:lnTo>
                  <a:pt x="6303682" y="1237098"/>
                </a:lnTo>
                <a:lnTo>
                  <a:pt x="0" y="123709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TextBox 11"/>
          <p:cNvSpPr txBox="1"/>
          <p:nvPr/>
        </p:nvSpPr>
        <p:spPr>
          <a:xfrm>
            <a:off x="685622" y="464609"/>
            <a:ext cx="800126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 MỘT SỐ ĐẶC TRƯNG CƠ BẢN CỦA QUẦN XÃ</a:t>
            </a:r>
          </a:p>
        </p:txBody>
      </p:sp>
      <p:sp>
        <p:nvSpPr>
          <p:cNvPr id="12" name="TextBox 12"/>
          <p:cNvSpPr txBox="1"/>
          <p:nvPr/>
        </p:nvSpPr>
        <p:spPr>
          <a:xfrm>
            <a:off x="685621" y="1290230"/>
            <a:ext cx="6602828"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Thành phần các loài trong quần xã</a:t>
            </a:r>
          </a:p>
        </p:txBody>
      </p:sp>
      <p:sp>
        <p:nvSpPr>
          <p:cNvPr id="13" name="TextBox 13"/>
          <p:cNvSpPr txBox="1"/>
          <p:nvPr/>
        </p:nvSpPr>
        <p:spPr>
          <a:xfrm>
            <a:off x="700748" y="4109630"/>
            <a:ext cx="4629663" cy="1269578"/>
          </a:xfrm>
          <a:prstGeom prst="rect">
            <a:avLst/>
          </a:prstGeom>
        </p:spPr>
        <p:txBody>
          <a:bodyPr lIns="0" tIns="0" rIns="0" bIns="0" rtlCol="0" anchor="t">
            <a:spAutoFit/>
          </a:bodyPr>
          <a:lstStyle/>
          <a:p>
            <a:pPr algn="just">
              <a:lnSpc>
                <a:spcPct val="120000"/>
              </a:lnSpc>
              <a:spcBef>
                <a:spcPct val="0"/>
              </a:spcBef>
            </a:pPr>
            <a:r>
              <a:rPr lang="en-US" sz="2300" i="1">
                <a:solidFill>
                  <a:srgbClr val="000000"/>
                </a:solidFill>
                <a:latin typeface="Arial" pitchFamily="34" charset="0"/>
              </a:rPr>
              <a:t>Ví dụ, Voọc cát bà chỉ sống ở các khu rừng trên những dãy núi đá vôi thuộc quần đảo Cát Bà, Hải Phòng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4490" t="-80117" b="-525465"/>
            </a:stretch>
          </a:blipFill>
        </p:spPr>
      </p:sp>
      <p:sp>
        <p:nvSpPr>
          <p:cNvPr id="3" name="Freeform 3"/>
          <p:cNvSpPr/>
          <p:nvPr/>
        </p:nvSpPr>
        <p:spPr>
          <a:xfrm flipH="1">
            <a:off x="0" y="1270532"/>
            <a:ext cx="12188825" cy="481777"/>
          </a:xfrm>
          <a:custGeom>
            <a:avLst/>
            <a:gdLst/>
            <a:ahLst/>
            <a:cxnLst/>
            <a:rect l="l" t="t" r="r" b="b"/>
            <a:pathLst>
              <a:path w="18288000" h="722666">
                <a:moveTo>
                  <a:pt x="18288000" y="0"/>
                </a:moveTo>
                <a:lnTo>
                  <a:pt x="0" y="0"/>
                </a:lnTo>
                <a:lnTo>
                  <a:pt x="0" y="722667"/>
                </a:lnTo>
                <a:lnTo>
                  <a:pt x="18288000" y="722667"/>
                </a:lnTo>
                <a:lnTo>
                  <a:pt x="18288000" y="0"/>
                </a:lnTo>
                <a:close/>
              </a:path>
            </a:pathLst>
          </a:custGeom>
          <a:blipFill>
            <a:blip r:embed="rId2"/>
            <a:stretch>
              <a:fillRect t="-429817" b="-1036008"/>
            </a:stretch>
          </a:blipFill>
        </p:spPr>
      </p:sp>
      <p:grpSp>
        <p:nvGrpSpPr>
          <p:cNvPr id="4" name="Group 4"/>
          <p:cNvGrpSpPr/>
          <p:nvPr/>
        </p:nvGrpSpPr>
        <p:grpSpPr>
          <a:xfrm>
            <a:off x="685622" y="1968210"/>
            <a:ext cx="4629663" cy="1969970"/>
            <a:chOff x="0" y="0"/>
            <a:chExt cx="9261739" cy="3939940"/>
          </a:xfrm>
        </p:grpSpPr>
        <p:grpSp>
          <p:nvGrpSpPr>
            <p:cNvPr id="5" name="Group 5"/>
            <p:cNvGrpSpPr/>
            <p:nvPr/>
          </p:nvGrpSpPr>
          <p:grpSpPr>
            <a:xfrm>
              <a:off x="0" y="0"/>
              <a:ext cx="9261739" cy="3939940"/>
              <a:chOff x="0" y="0"/>
              <a:chExt cx="1829479" cy="778260"/>
            </a:xfrm>
          </p:grpSpPr>
          <p:sp>
            <p:nvSpPr>
              <p:cNvPr id="6" name="Freeform 6"/>
              <p:cNvSpPr/>
              <p:nvPr/>
            </p:nvSpPr>
            <p:spPr>
              <a:xfrm>
                <a:off x="0" y="0"/>
                <a:ext cx="1829479" cy="778260"/>
              </a:xfrm>
              <a:custGeom>
                <a:avLst/>
                <a:gdLst/>
                <a:ahLst/>
                <a:cxnLst/>
                <a:rect l="l" t="t" r="r" b="b"/>
                <a:pathLst>
                  <a:path w="1829479" h="778260">
                    <a:moveTo>
                      <a:pt x="0" y="0"/>
                    </a:moveTo>
                    <a:lnTo>
                      <a:pt x="1829479" y="0"/>
                    </a:lnTo>
                    <a:lnTo>
                      <a:pt x="1829479" y="778260"/>
                    </a:lnTo>
                    <a:lnTo>
                      <a:pt x="0" y="778260"/>
                    </a:lnTo>
                    <a:close/>
                  </a:path>
                </a:pathLst>
              </a:custGeom>
              <a:gradFill rotWithShape="1">
                <a:gsLst>
                  <a:gs pos="0">
                    <a:srgbClr val="FFDE59">
                      <a:alpha val="100000"/>
                    </a:srgbClr>
                  </a:gs>
                  <a:gs pos="100000">
                    <a:srgbClr val="FF914D">
                      <a:alpha val="100000"/>
                    </a:srgbClr>
                  </a:gs>
                </a:gsLst>
                <a:lin ang="0"/>
              </a:gra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8" name="TextBox 8"/>
            <p:cNvSpPr txBox="1"/>
            <p:nvPr/>
          </p:nvSpPr>
          <p:spPr>
            <a:xfrm>
              <a:off x="230620" y="311562"/>
              <a:ext cx="8800499" cy="338554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Loài đặc trưng là loài chỉ có ở một quần xã hoặc có số cá thể nhiều hơn hẳn các loài khác trong quần xã</a:t>
              </a:r>
            </a:p>
          </p:txBody>
        </p:sp>
      </p:grpSp>
      <p:sp>
        <p:nvSpPr>
          <p:cNvPr id="9" name="Freeform 9"/>
          <p:cNvSpPr/>
          <p:nvPr/>
        </p:nvSpPr>
        <p:spPr>
          <a:xfrm>
            <a:off x="914900" y="5961713"/>
            <a:ext cx="4201361" cy="824732"/>
          </a:xfrm>
          <a:custGeom>
            <a:avLst/>
            <a:gdLst/>
            <a:ahLst/>
            <a:cxnLst/>
            <a:rect l="l" t="t" r="r" b="b"/>
            <a:pathLst>
              <a:path w="6303683" h="1237098">
                <a:moveTo>
                  <a:pt x="0" y="0"/>
                </a:moveTo>
                <a:lnTo>
                  <a:pt x="6303683" y="0"/>
                </a:lnTo>
                <a:lnTo>
                  <a:pt x="6303683" y="1237098"/>
                </a:lnTo>
                <a:lnTo>
                  <a:pt x="0" y="123709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a:off x="5444683" y="1968210"/>
            <a:ext cx="6058521" cy="4761161"/>
          </a:xfrm>
          <a:custGeom>
            <a:avLst/>
            <a:gdLst/>
            <a:ahLst/>
            <a:cxnLst/>
            <a:rect l="l" t="t" r="r" b="b"/>
            <a:pathLst>
              <a:path w="9090149" h="7141742">
                <a:moveTo>
                  <a:pt x="0" y="0"/>
                </a:moveTo>
                <a:lnTo>
                  <a:pt x="9090149" y="0"/>
                </a:lnTo>
                <a:lnTo>
                  <a:pt x="9090149" y="7141742"/>
                </a:lnTo>
                <a:lnTo>
                  <a:pt x="0" y="7141742"/>
                </a:lnTo>
                <a:lnTo>
                  <a:pt x="0" y="0"/>
                </a:lnTo>
                <a:close/>
              </a:path>
            </a:pathLst>
          </a:custGeom>
          <a:blipFill>
            <a:blip r:embed="rId5"/>
            <a:stretch>
              <a:fillRect l="-36761" r="-2980"/>
            </a:stretch>
          </a:blipFill>
        </p:spPr>
      </p:sp>
      <p:sp>
        <p:nvSpPr>
          <p:cNvPr id="11" name="TextBox 11"/>
          <p:cNvSpPr txBox="1"/>
          <p:nvPr/>
        </p:nvSpPr>
        <p:spPr>
          <a:xfrm>
            <a:off x="685622" y="464609"/>
            <a:ext cx="800126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 MỘT SỐ ĐẶC TRƯNG CƠ BẢN CỦA QUẦN XÃ</a:t>
            </a:r>
          </a:p>
        </p:txBody>
      </p:sp>
      <p:sp>
        <p:nvSpPr>
          <p:cNvPr id="12" name="TextBox 12"/>
          <p:cNvSpPr txBox="1"/>
          <p:nvPr/>
        </p:nvSpPr>
        <p:spPr>
          <a:xfrm>
            <a:off x="685621" y="1290230"/>
            <a:ext cx="6602828"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Thành phần các loài trong quần xã</a:t>
            </a:r>
          </a:p>
        </p:txBody>
      </p:sp>
      <p:sp>
        <p:nvSpPr>
          <p:cNvPr id="13" name="TextBox 13"/>
          <p:cNvSpPr txBox="1"/>
          <p:nvPr/>
        </p:nvSpPr>
        <p:spPr>
          <a:xfrm>
            <a:off x="700748" y="4109630"/>
            <a:ext cx="4629663" cy="1692771"/>
          </a:xfrm>
          <a:prstGeom prst="rect">
            <a:avLst/>
          </a:prstGeom>
        </p:spPr>
        <p:txBody>
          <a:bodyPr lIns="0" tIns="0" rIns="0" bIns="0" rtlCol="0" anchor="t">
            <a:spAutoFit/>
          </a:bodyPr>
          <a:lstStyle/>
          <a:p>
            <a:pPr algn="just">
              <a:lnSpc>
                <a:spcPct val="120000"/>
              </a:lnSpc>
              <a:spcBef>
                <a:spcPct val="0"/>
              </a:spcBef>
            </a:pPr>
            <a:r>
              <a:rPr lang="en-US" sz="2300" i="1">
                <a:solidFill>
                  <a:srgbClr val="000000"/>
                </a:solidFill>
                <a:latin typeface="Arial" pitchFamily="34" charset="0"/>
              </a:rPr>
              <a:t>Ví dụ, Cây tràm là loài đặc trưng của quần xã rừng U Minh, Kiên Giang do có số lượng gần như tuyệt đối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4490" t="-80117" b="-525465"/>
            </a:stretch>
          </a:blipFill>
        </p:spPr>
      </p:sp>
      <p:sp>
        <p:nvSpPr>
          <p:cNvPr id="3" name="Freeform 3"/>
          <p:cNvSpPr/>
          <p:nvPr/>
        </p:nvSpPr>
        <p:spPr>
          <a:xfrm flipH="1">
            <a:off x="0" y="1270532"/>
            <a:ext cx="12188825" cy="481777"/>
          </a:xfrm>
          <a:custGeom>
            <a:avLst/>
            <a:gdLst/>
            <a:ahLst/>
            <a:cxnLst/>
            <a:rect l="l" t="t" r="r" b="b"/>
            <a:pathLst>
              <a:path w="18288000" h="722666">
                <a:moveTo>
                  <a:pt x="18288000" y="0"/>
                </a:moveTo>
                <a:lnTo>
                  <a:pt x="0" y="0"/>
                </a:lnTo>
                <a:lnTo>
                  <a:pt x="0" y="722667"/>
                </a:lnTo>
                <a:lnTo>
                  <a:pt x="18288000" y="722667"/>
                </a:lnTo>
                <a:lnTo>
                  <a:pt x="18288000" y="0"/>
                </a:lnTo>
                <a:close/>
              </a:path>
            </a:pathLst>
          </a:custGeom>
          <a:blipFill>
            <a:blip r:embed="rId2"/>
            <a:stretch>
              <a:fillRect t="-429817" b="-1036008"/>
            </a:stretch>
          </a:blipFill>
        </p:spPr>
      </p:sp>
      <p:sp>
        <p:nvSpPr>
          <p:cNvPr id="4" name="TextBox 4"/>
          <p:cNvSpPr txBox="1"/>
          <p:nvPr/>
        </p:nvSpPr>
        <p:spPr>
          <a:xfrm>
            <a:off x="685622" y="464609"/>
            <a:ext cx="800126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 MỘT SỐ ĐẶC TRƯNG CƠ BẢN CỦA QUẦN XÃ</a:t>
            </a:r>
          </a:p>
        </p:txBody>
      </p:sp>
      <p:sp>
        <p:nvSpPr>
          <p:cNvPr id="5" name="TextBox 5"/>
          <p:cNvSpPr txBox="1"/>
          <p:nvPr/>
        </p:nvSpPr>
        <p:spPr>
          <a:xfrm>
            <a:off x="685621" y="1290230"/>
            <a:ext cx="6602828"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Thành phần các loài trong quần xã</a:t>
            </a:r>
          </a:p>
        </p:txBody>
      </p:sp>
      <p:grpSp>
        <p:nvGrpSpPr>
          <p:cNvPr id="6" name="Group 6"/>
          <p:cNvGrpSpPr/>
          <p:nvPr/>
        </p:nvGrpSpPr>
        <p:grpSpPr>
          <a:xfrm>
            <a:off x="685622" y="1904711"/>
            <a:ext cx="10817582" cy="655347"/>
            <a:chOff x="0" y="0"/>
            <a:chExt cx="21640800" cy="1310694"/>
          </a:xfrm>
        </p:grpSpPr>
        <p:grpSp>
          <p:nvGrpSpPr>
            <p:cNvPr id="7" name="Group 7"/>
            <p:cNvGrpSpPr/>
            <p:nvPr/>
          </p:nvGrpSpPr>
          <p:grpSpPr>
            <a:xfrm>
              <a:off x="0" y="0"/>
              <a:ext cx="21640800" cy="1310694"/>
              <a:chOff x="0" y="0"/>
              <a:chExt cx="4274726" cy="258903"/>
            </a:xfrm>
          </p:grpSpPr>
          <p:sp>
            <p:nvSpPr>
              <p:cNvPr id="8" name="Freeform 8"/>
              <p:cNvSpPr/>
              <p:nvPr/>
            </p:nvSpPr>
            <p:spPr>
              <a:xfrm>
                <a:off x="0" y="0"/>
                <a:ext cx="4274726" cy="258903"/>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0" name="TextBox 10"/>
            <p:cNvSpPr txBox="1"/>
            <p:nvPr/>
          </p:nvSpPr>
          <p:spPr>
            <a:xfrm>
              <a:off x="639355" y="235190"/>
              <a:ext cx="20362091" cy="769058"/>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Nêu một số ví dụ về loài ưu thế, loài đặc trưng</a:t>
              </a:r>
            </a:p>
          </p:txBody>
        </p:sp>
      </p:grpSp>
      <p:sp>
        <p:nvSpPr>
          <p:cNvPr id="11" name="TextBox 11"/>
          <p:cNvSpPr txBox="1"/>
          <p:nvPr/>
        </p:nvSpPr>
        <p:spPr>
          <a:xfrm>
            <a:off x="685622" y="2731507"/>
            <a:ext cx="10817582" cy="2539157"/>
          </a:xfrm>
          <a:prstGeom prst="rect">
            <a:avLst/>
          </a:prstGeom>
        </p:spPr>
        <p:txBody>
          <a:bodyPr wrap="square" lIns="0" tIns="0" rIns="0" bIns="0" rtlCol="0" anchor="t">
            <a:spAutoFit/>
          </a:bodyPr>
          <a:lstStyle/>
          <a:p>
            <a:pPr>
              <a:lnSpc>
                <a:spcPct val="120000"/>
              </a:lnSpc>
            </a:pPr>
            <a:r>
              <a:rPr lang="vi-VN" sz="2300">
                <a:solidFill>
                  <a:srgbClr val="000000"/>
                </a:solidFill>
                <a:latin typeface="Arial" pitchFamily="34" charset="0"/>
              </a:rPr>
              <a:t>- Ví dụ về loài ưu thế: Trong quần xã rừng ở Vườn quốc gia Ba Vì, một số loài cây gỗ như sồi xanh, thành ngạch là loài ưu thế; lúa là loài ưu thế trong quần xã ruộng lúa; bò rừng Bison là loài chiếm ưu thế trong quần xã đồng cỏ lớn ở Bắc Mỹ;…</a:t>
            </a:r>
          </a:p>
          <a:p>
            <a:pPr>
              <a:lnSpc>
                <a:spcPts val="3266"/>
              </a:lnSpc>
            </a:pPr>
            <a:r>
              <a:rPr lang="vi-VN" sz="2300">
                <a:solidFill>
                  <a:srgbClr val="000000"/>
                </a:solidFill>
                <a:latin typeface="Arial" pitchFamily="34" charset="0"/>
              </a:rPr>
              <a:t>- Ví dụ về loài đặc trưng: Cá cóc Tam Đảo là loài đặc trưng của rừng nhiệt đới Tam Đảo; cây  tràm là loài đặc trưng của quần xã  rừng U Minh; cây cọ là loài đặc trưng ở quần xã vùng đồi Phú Thọ;…</a:t>
            </a:r>
            <a:endParaRPr lang="vi-VN" sz="230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3942" t="-42248" r="-547" b="-563334"/>
            </a:stretch>
          </a:blipFill>
        </p:spPr>
      </p:sp>
      <p:sp>
        <p:nvSpPr>
          <p:cNvPr id="3" name="TextBox 3"/>
          <p:cNvSpPr txBox="1"/>
          <p:nvPr/>
        </p:nvSpPr>
        <p:spPr>
          <a:xfrm>
            <a:off x="685622" y="464609"/>
            <a:ext cx="1081758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III. MỘT SỐ BIỆN PHÁP BẢO VỆ SỰ ĐA DẠNG SINH HỌC TRONG QUẦN XÃ</a:t>
            </a:r>
          </a:p>
        </p:txBody>
      </p:sp>
      <p:grpSp>
        <p:nvGrpSpPr>
          <p:cNvPr id="4" name="Group 4"/>
          <p:cNvGrpSpPr/>
          <p:nvPr/>
        </p:nvGrpSpPr>
        <p:grpSpPr>
          <a:xfrm>
            <a:off x="685622" y="1281246"/>
            <a:ext cx="10817582" cy="655347"/>
            <a:chOff x="0" y="0"/>
            <a:chExt cx="21640800" cy="1310694"/>
          </a:xfrm>
        </p:grpSpPr>
        <p:grpSp>
          <p:nvGrpSpPr>
            <p:cNvPr id="5" name="Group 5"/>
            <p:cNvGrpSpPr/>
            <p:nvPr/>
          </p:nvGrpSpPr>
          <p:grpSpPr>
            <a:xfrm>
              <a:off x="0" y="0"/>
              <a:ext cx="21640800" cy="1310694"/>
              <a:chOff x="0" y="0"/>
              <a:chExt cx="4274726" cy="258903"/>
            </a:xfrm>
          </p:grpSpPr>
          <p:sp>
            <p:nvSpPr>
              <p:cNvPr id="6" name="Freeform 6"/>
              <p:cNvSpPr/>
              <p:nvPr/>
            </p:nvSpPr>
            <p:spPr>
              <a:xfrm>
                <a:off x="0" y="0"/>
                <a:ext cx="4274726" cy="258903"/>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8" name="TextBox 8"/>
            <p:cNvSpPr txBox="1"/>
            <p:nvPr/>
          </p:nvSpPr>
          <p:spPr>
            <a:xfrm>
              <a:off x="639355" y="235190"/>
              <a:ext cx="20362091" cy="769058"/>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Nêu ý nghĩa của một số biện pháp bảo vệ đa dạng sinh học</a:t>
              </a:r>
            </a:p>
          </p:txBody>
        </p:sp>
      </p:grpSp>
      <p:graphicFrame>
        <p:nvGraphicFramePr>
          <p:cNvPr id="10" name="Table 9"/>
          <p:cNvGraphicFramePr>
            <a:graphicFrameLocks noGrp="1"/>
          </p:cNvGraphicFramePr>
          <p:nvPr>
            <p:extLst>
              <p:ext uri="{D42A27DB-BD31-4B8C-83A1-F6EECF244321}">
                <p14:modId xmlns:p14="http://schemas.microsoft.com/office/powerpoint/2010/main" val="392672186"/>
              </p:ext>
            </p:extLst>
          </p:nvPr>
        </p:nvGraphicFramePr>
        <p:xfrm>
          <a:off x="685622" y="2212137"/>
          <a:ext cx="10742790" cy="4083304"/>
        </p:xfrm>
        <a:graphic>
          <a:graphicData uri="http://schemas.openxmlformats.org/drawingml/2006/table">
            <a:tbl>
              <a:tblPr firstRow="1" firstCol="1" bandRow="1">
                <a:tableStyleId>{5C22544A-7EE6-4342-B048-85BDC9FD1C3A}</a:tableStyleId>
              </a:tblPr>
              <a:tblGrid>
                <a:gridCol w="3960990"/>
                <a:gridCol w="6781800"/>
              </a:tblGrid>
              <a:tr h="229723">
                <a:tc>
                  <a:txBody>
                    <a:bodyPr/>
                    <a:lstStyle/>
                    <a:p>
                      <a:pPr marL="0" marR="0" algn="ctr">
                        <a:lnSpc>
                          <a:spcPct val="120000"/>
                        </a:lnSpc>
                        <a:spcBef>
                          <a:spcPts val="0"/>
                        </a:spcBef>
                        <a:spcAft>
                          <a:spcPts val="0"/>
                        </a:spcAft>
                        <a:tabLst>
                          <a:tab pos="180340" algn="l"/>
                          <a:tab pos="1440180" algn="l"/>
                          <a:tab pos="2970530" algn="l"/>
                          <a:tab pos="4500880" algn="l"/>
                        </a:tabLst>
                      </a:pPr>
                      <a:r>
                        <a:rPr lang="en-US" sz="2100">
                          <a:effectLst/>
                          <a:latin typeface="Arial" pitchFamily="34" charset="0"/>
                          <a:cs typeface="Arial" pitchFamily="34" charset="0"/>
                        </a:rPr>
                        <a:t>Biện pháp</a:t>
                      </a:r>
                      <a:endParaRPr lang="en-US" sz="2100">
                        <a:effectLst/>
                        <a:latin typeface="Arial" pitchFamily="34" charset="0"/>
                        <a:ea typeface="Calibri"/>
                        <a:cs typeface="Arial" pitchFamily="34" charset="0"/>
                      </a:endParaRPr>
                    </a:p>
                  </a:txBody>
                  <a:tcPr marL="61169" marR="61169" marT="0" marB="0"/>
                </a:tc>
                <a:tc>
                  <a:txBody>
                    <a:bodyPr/>
                    <a:lstStyle/>
                    <a:p>
                      <a:pPr marL="0" marR="0" algn="ctr">
                        <a:lnSpc>
                          <a:spcPct val="120000"/>
                        </a:lnSpc>
                        <a:spcBef>
                          <a:spcPts val="0"/>
                        </a:spcBef>
                        <a:spcAft>
                          <a:spcPts val="0"/>
                        </a:spcAft>
                        <a:tabLst>
                          <a:tab pos="180340" algn="l"/>
                          <a:tab pos="1440180" algn="l"/>
                          <a:tab pos="2970530" algn="l"/>
                          <a:tab pos="4500880" algn="l"/>
                        </a:tabLst>
                      </a:pPr>
                      <a:r>
                        <a:rPr lang="en-US" sz="2100">
                          <a:effectLst/>
                          <a:latin typeface="Arial" pitchFamily="34" charset="0"/>
                          <a:cs typeface="Arial" pitchFamily="34" charset="0"/>
                        </a:rPr>
                        <a:t>Ý nghĩa của biện pháp</a:t>
                      </a:r>
                      <a:endParaRPr lang="en-US" sz="2100">
                        <a:effectLst/>
                        <a:latin typeface="Arial" pitchFamily="34" charset="0"/>
                        <a:ea typeface="Calibri"/>
                        <a:cs typeface="Arial" pitchFamily="34" charset="0"/>
                      </a:endParaRPr>
                    </a:p>
                  </a:txBody>
                  <a:tcPr marL="61169" marR="61169" marT="0" marB="0"/>
                </a:tc>
              </a:tr>
              <a:tr h="689170">
                <a:tc>
                  <a:txBody>
                    <a:bodyPr/>
                    <a:lstStyle/>
                    <a:p>
                      <a:pPr marL="0" marR="0" algn="just">
                        <a:lnSpc>
                          <a:spcPct val="120000"/>
                        </a:lnSpc>
                        <a:spcBef>
                          <a:spcPts val="0"/>
                        </a:spcBef>
                        <a:spcAft>
                          <a:spcPts val="0"/>
                        </a:spcAft>
                        <a:tabLst>
                          <a:tab pos="180340" algn="l"/>
                          <a:tab pos="1440180" algn="l"/>
                          <a:tab pos="2970530" algn="l"/>
                          <a:tab pos="4500880" algn="l"/>
                        </a:tabLst>
                      </a:pPr>
                      <a:r>
                        <a:rPr lang="en-US" sz="2100">
                          <a:effectLst/>
                          <a:latin typeface="Arial" pitchFamily="34" charset="0"/>
                          <a:cs typeface="Arial" pitchFamily="34" charset="0"/>
                        </a:rPr>
                        <a:t>- Tuyên truyền về ý thức bảo vệ đa dạng sinh học.</a:t>
                      </a:r>
                      <a:endParaRPr lang="en-US" sz="2100">
                        <a:effectLst/>
                        <a:latin typeface="Arial" pitchFamily="34" charset="0"/>
                        <a:ea typeface="Calibri"/>
                        <a:cs typeface="Arial" pitchFamily="34" charset="0"/>
                      </a:endParaRPr>
                    </a:p>
                  </a:txBody>
                  <a:tcPr marL="61169" marR="61169" marT="0" marB="0"/>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2100">
                          <a:effectLst/>
                          <a:latin typeface="Arial" pitchFamily="34" charset="0"/>
                          <a:cs typeface="Arial" pitchFamily="34" charset="0"/>
                        </a:rPr>
                        <a:t>- Giúp người dân hiểu về tầm quan trọng của đa dạng sinh học, từ đó nâng cao ý thức bảo vệ đa dạng sinh học.</a:t>
                      </a:r>
                      <a:endParaRPr lang="en-US" sz="2100">
                        <a:effectLst/>
                        <a:latin typeface="Arial" pitchFamily="34" charset="0"/>
                        <a:ea typeface="Calibri"/>
                        <a:cs typeface="Arial" pitchFamily="34" charset="0"/>
                      </a:endParaRPr>
                    </a:p>
                  </a:txBody>
                  <a:tcPr marL="61169" marR="61169" marT="0" marB="0"/>
                </a:tc>
              </a:tr>
              <a:tr h="689170">
                <a:tc>
                  <a:txBody>
                    <a:bodyPr/>
                    <a:lstStyle/>
                    <a:p>
                      <a:pPr marL="0" marR="0" algn="just">
                        <a:lnSpc>
                          <a:spcPct val="120000"/>
                        </a:lnSpc>
                        <a:spcBef>
                          <a:spcPts val="0"/>
                        </a:spcBef>
                        <a:spcAft>
                          <a:spcPts val="0"/>
                        </a:spcAft>
                        <a:tabLst>
                          <a:tab pos="180340" algn="l"/>
                          <a:tab pos="1440180" algn="l"/>
                          <a:tab pos="2970530" algn="l"/>
                          <a:tab pos="4500880" algn="l"/>
                        </a:tabLst>
                      </a:pPr>
                      <a:r>
                        <a:rPr lang="en-US" sz="2100">
                          <a:effectLst/>
                          <a:latin typeface="Arial" pitchFamily="34" charset="0"/>
                          <a:cs typeface="Arial" pitchFamily="34" charset="0"/>
                        </a:rPr>
                        <a:t>- Xây dựng các khu bảo tồn thiên nhiên, vườn quốc gia; bảo vệ rừng.</a:t>
                      </a:r>
                      <a:endParaRPr lang="en-US" sz="2100">
                        <a:effectLst/>
                        <a:latin typeface="Arial" pitchFamily="34" charset="0"/>
                        <a:ea typeface="Calibri"/>
                        <a:cs typeface="Arial" pitchFamily="34" charset="0"/>
                      </a:endParaRPr>
                    </a:p>
                  </a:txBody>
                  <a:tcPr marL="61169" marR="61169" marT="0" marB="0"/>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2100">
                          <a:effectLst/>
                          <a:latin typeface="Arial" pitchFamily="34" charset="0"/>
                          <a:cs typeface="Arial" pitchFamily="34" charset="0"/>
                        </a:rPr>
                        <a:t>- Giúp bảo tồn môi trường sống tự nhiên của quần thể sinh vật, bảo vệ các quần thể sinh vật khỏi sự đe dọa bởi các hoạt động của con người.</a:t>
                      </a:r>
                      <a:endParaRPr lang="en-US" sz="2100">
                        <a:effectLst/>
                        <a:latin typeface="Arial" pitchFamily="34" charset="0"/>
                        <a:ea typeface="Calibri"/>
                        <a:cs typeface="Arial" pitchFamily="34" charset="0"/>
                      </a:endParaRPr>
                    </a:p>
                  </a:txBody>
                  <a:tcPr marL="61169" marR="61169" marT="0" marB="0"/>
                </a:tc>
              </a:tr>
              <a:tr h="689170">
                <a:tc>
                  <a:txBody>
                    <a:bodyPr/>
                    <a:lstStyle/>
                    <a:p>
                      <a:pPr marL="0" marR="0" algn="just">
                        <a:lnSpc>
                          <a:spcPct val="120000"/>
                        </a:lnSpc>
                        <a:spcBef>
                          <a:spcPts val="0"/>
                        </a:spcBef>
                        <a:spcAft>
                          <a:spcPts val="0"/>
                        </a:spcAft>
                        <a:tabLst>
                          <a:tab pos="180340" algn="l"/>
                          <a:tab pos="1440180" algn="l"/>
                          <a:tab pos="2970530" algn="l"/>
                          <a:tab pos="4500880" algn="l"/>
                        </a:tabLst>
                      </a:pPr>
                      <a:r>
                        <a:rPr lang="en-US" sz="2100">
                          <a:effectLst/>
                          <a:latin typeface="Arial" pitchFamily="34" charset="0"/>
                          <a:cs typeface="Arial" pitchFamily="34" charset="0"/>
                        </a:rPr>
                        <a:t>- Nghiêm cấm khai thác, săn bắt, buôn bán trái phép các loài sinh vật hoang dã có nguy cơ bị tuyệt chủng.</a:t>
                      </a:r>
                      <a:endParaRPr lang="en-US" sz="2100">
                        <a:effectLst/>
                        <a:latin typeface="Arial" pitchFamily="34" charset="0"/>
                        <a:ea typeface="Calibri"/>
                        <a:cs typeface="Arial" pitchFamily="34" charset="0"/>
                      </a:endParaRPr>
                    </a:p>
                  </a:txBody>
                  <a:tcPr marL="61169" marR="61169" marT="0" marB="0"/>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2100">
                          <a:effectLst/>
                          <a:latin typeface="Arial" pitchFamily="34" charset="0"/>
                          <a:cs typeface="Arial" pitchFamily="34" charset="0"/>
                        </a:rPr>
                        <a:t>- Giúp tránh khai thác quá mức gây ảnh hưởng đến khả năng phục hồi của quần thể sinh vật.</a:t>
                      </a:r>
                      <a:endParaRPr lang="en-US" sz="2100">
                        <a:effectLst/>
                        <a:latin typeface="Arial" pitchFamily="34" charset="0"/>
                        <a:ea typeface="Calibri"/>
                        <a:cs typeface="Arial" pitchFamily="34" charset="0"/>
                      </a:endParaRPr>
                    </a:p>
                  </a:txBody>
                  <a:tcPr marL="61169" marR="61169" marT="0" marB="0"/>
                </a:tc>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3942" t="-42248" r="-547" b="-563334"/>
            </a:stretch>
          </a:blipFill>
        </p:spPr>
      </p:sp>
      <p:grpSp>
        <p:nvGrpSpPr>
          <p:cNvPr id="3" name="Group 3"/>
          <p:cNvGrpSpPr/>
          <p:nvPr/>
        </p:nvGrpSpPr>
        <p:grpSpPr>
          <a:xfrm>
            <a:off x="685622" y="1322479"/>
            <a:ext cx="10817582" cy="1144470"/>
            <a:chOff x="0" y="0"/>
            <a:chExt cx="21640800" cy="2288940"/>
          </a:xfrm>
        </p:grpSpPr>
        <p:grpSp>
          <p:nvGrpSpPr>
            <p:cNvPr id="4" name="Group 4"/>
            <p:cNvGrpSpPr/>
            <p:nvPr/>
          </p:nvGrpSpPr>
          <p:grpSpPr>
            <a:xfrm>
              <a:off x="0" y="0"/>
              <a:ext cx="21640800" cy="2288940"/>
              <a:chOff x="0" y="0"/>
              <a:chExt cx="4274726" cy="452136"/>
            </a:xfrm>
          </p:grpSpPr>
          <p:sp>
            <p:nvSpPr>
              <p:cNvPr id="5" name="Freeform 5"/>
              <p:cNvSpPr/>
              <p:nvPr/>
            </p:nvSpPr>
            <p:spPr>
              <a:xfrm>
                <a:off x="0" y="0"/>
                <a:ext cx="4274726" cy="452136"/>
              </a:xfrm>
              <a:custGeom>
                <a:avLst/>
                <a:gdLst/>
                <a:ahLst/>
                <a:cxnLst/>
                <a:rect l="l" t="t" r="r" b="b"/>
                <a:pathLst>
                  <a:path w="4274726" h="452136">
                    <a:moveTo>
                      <a:pt x="0" y="0"/>
                    </a:moveTo>
                    <a:lnTo>
                      <a:pt x="4274726" y="0"/>
                    </a:lnTo>
                    <a:lnTo>
                      <a:pt x="4274726" y="452136"/>
                    </a:lnTo>
                    <a:lnTo>
                      <a:pt x="0" y="452136"/>
                    </a:lnTo>
                    <a:close/>
                  </a:path>
                </a:pathLst>
              </a:custGeom>
              <a:gradFill rotWithShape="1">
                <a:gsLst>
                  <a:gs pos="0">
                    <a:srgbClr val="0CC0DF">
                      <a:alpha val="100000"/>
                    </a:srgbClr>
                  </a:gs>
                  <a:gs pos="100000">
                    <a:srgbClr val="FFDE59">
                      <a:alpha val="100000"/>
                    </a:srgbClr>
                  </a:gs>
                </a:gsLst>
                <a:lin ang="0"/>
              </a:gra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7" name="TextBox 7"/>
            <p:cNvSpPr txBox="1"/>
            <p:nvPr/>
          </p:nvSpPr>
          <p:spPr>
            <a:xfrm>
              <a:off x="538862" y="311562"/>
              <a:ext cx="20563075"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Bảo vệ đa dạng sinh học trong quần xã là bảo vệ sự đa dạng loài, bảo vệ môi trường sống của các loài sinh vật trong quần xã</a:t>
              </a:r>
            </a:p>
          </p:txBody>
        </p:sp>
      </p:grpSp>
      <p:sp>
        <p:nvSpPr>
          <p:cNvPr id="8" name="TextBox 8"/>
          <p:cNvSpPr txBox="1"/>
          <p:nvPr/>
        </p:nvSpPr>
        <p:spPr>
          <a:xfrm>
            <a:off x="685622" y="464609"/>
            <a:ext cx="1081758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III. MỘT SỐ BIỆN PHÁP BẢO VỆ SỰ ĐA DẠNG SINH HỌC TRONG QUẦN XÃ</a:t>
            </a:r>
          </a:p>
        </p:txBody>
      </p:sp>
      <p:grpSp>
        <p:nvGrpSpPr>
          <p:cNvPr id="9" name="Group 9"/>
          <p:cNvGrpSpPr/>
          <p:nvPr/>
        </p:nvGrpSpPr>
        <p:grpSpPr>
          <a:xfrm>
            <a:off x="685622" y="2670149"/>
            <a:ext cx="10817582" cy="4053241"/>
            <a:chOff x="0" y="0"/>
            <a:chExt cx="21640800" cy="8106483"/>
          </a:xfrm>
        </p:grpSpPr>
        <p:sp>
          <p:nvSpPr>
            <p:cNvPr id="10" name="Freeform 10"/>
            <p:cNvSpPr/>
            <p:nvPr/>
          </p:nvSpPr>
          <p:spPr>
            <a:xfrm>
              <a:off x="0" y="0"/>
              <a:ext cx="10820400" cy="7213600"/>
            </a:xfrm>
            <a:custGeom>
              <a:avLst/>
              <a:gdLst/>
              <a:ahLst/>
              <a:cxnLst/>
              <a:rect l="l" t="t" r="r" b="b"/>
              <a:pathLst>
                <a:path w="10820400" h="7213600">
                  <a:moveTo>
                    <a:pt x="0" y="0"/>
                  </a:moveTo>
                  <a:lnTo>
                    <a:pt x="10820400" y="0"/>
                  </a:lnTo>
                  <a:lnTo>
                    <a:pt x="10820400" y="7213600"/>
                  </a:lnTo>
                  <a:lnTo>
                    <a:pt x="0" y="7213600"/>
                  </a:lnTo>
                  <a:lnTo>
                    <a:pt x="0" y="0"/>
                  </a:lnTo>
                  <a:close/>
                </a:path>
              </a:pathLst>
            </a:custGeom>
            <a:blipFill>
              <a:blip r:embed="rId3"/>
              <a:stretch>
                <a:fillRect/>
              </a:stretch>
            </a:blipFill>
          </p:spPr>
        </p:sp>
        <p:sp>
          <p:nvSpPr>
            <p:cNvPr id="11" name="Freeform 11"/>
            <p:cNvSpPr/>
            <p:nvPr/>
          </p:nvSpPr>
          <p:spPr>
            <a:xfrm>
              <a:off x="10820400" y="0"/>
              <a:ext cx="10820400" cy="7209092"/>
            </a:xfrm>
            <a:custGeom>
              <a:avLst/>
              <a:gdLst/>
              <a:ahLst/>
              <a:cxnLst/>
              <a:rect l="l" t="t" r="r" b="b"/>
              <a:pathLst>
                <a:path w="10820400" h="7209092">
                  <a:moveTo>
                    <a:pt x="0" y="0"/>
                  </a:moveTo>
                  <a:lnTo>
                    <a:pt x="10820400" y="0"/>
                  </a:lnTo>
                  <a:lnTo>
                    <a:pt x="10820400" y="7209092"/>
                  </a:lnTo>
                  <a:lnTo>
                    <a:pt x="0" y="7209092"/>
                  </a:lnTo>
                  <a:lnTo>
                    <a:pt x="0" y="0"/>
                  </a:lnTo>
                  <a:close/>
                </a:path>
              </a:pathLst>
            </a:custGeom>
            <a:blipFill>
              <a:blip r:embed="rId4"/>
              <a:stretch>
                <a:fillRect/>
              </a:stretch>
            </a:blipFill>
          </p:spPr>
        </p:sp>
        <p:sp>
          <p:nvSpPr>
            <p:cNvPr id="12" name="TextBox 12"/>
            <p:cNvSpPr txBox="1"/>
            <p:nvPr/>
          </p:nvSpPr>
          <p:spPr>
            <a:xfrm>
              <a:off x="7147157" y="7337425"/>
              <a:ext cx="7346483" cy="769058"/>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Sao la</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3942" t="-42248" r="-547" b="-563334"/>
            </a:stretch>
          </a:blipFill>
        </p:spPr>
      </p:sp>
      <p:sp>
        <p:nvSpPr>
          <p:cNvPr id="3" name="TextBox 3"/>
          <p:cNvSpPr txBox="1"/>
          <p:nvPr/>
        </p:nvSpPr>
        <p:spPr>
          <a:xfrm>
            <a:off x="685622" y="464609"/>
            <a:ext cx="1081758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III. MỘT SỐ BIỆN PHÁP BẢO VỆ SỰ ĐA DẠNG SINH HỌC TRONG QUẦN XÃ</a:t>
            </a:r>
          </a:p>
        </p:txBody>
      </p:sp>
      <p:grpSp>
        <p:nvGrpSpPr>
          <p:cNvPr id="4" name="Group 4"/>
          <p:cNvGrpSpPr/>
          <p:nvPr/>
        </p:nvGrpSpPr>
        <p:grpSpPr>
          <a:xfrm>
            <a:off x="685622" y="1255647"/>
            <a:ext cx="10817582" cy="5407444"/>
            <a:chOff x="0" y="0"/>
            <a:chExt cx="21640800" cy="10814889"/>
          </a:xfrm>
        </p:grpSpPr>
        <p:sp>
          <p:nvSpPr>
            <p:cNvPr id="5" name="Freeform 5"/>
            <p:cNvSpPr/>
            <p:nvPr/>
          </p:nvSpPr>
          <p:spPr>
            <a:xfrm>
              <a:off x="0" y="0"/>
              <a:ext cx="10820400" cy="9833106"/>
            </a:xfrm>
            <a:custGeom>
              <a:avLst/>
              <a:gdLst/>
              <a:ahLst/>
              <a:cxnLst/>
              <a:rect l="l" t="t" r="r" b="b"/>
              <a:pathLst>
                <a:path w="10820400" h="9833106">
                  <a:moveTo>
                    <a:pt x="0" y="0"/>
                  </a:moveTo>
                  <a:lnTo>
                    <a:pt x="10820400" y="0"/>
                  </a:lnTo>
                  <a:lnTo>
                    <a:pt x="10820400" y="9833106"/>
                  </a:lnTo>
                  <a:lnTo>
                    <a:pt x="0" y="9833106"/>
                  </a:lnTo>
                  <a:lnTo>
                    <a:pt x="0" y="0"/>
                  </a:lnTo>
                  <a:close/>
                </a:path>
              </a:pathLst>
            </a:custGeom>
            <a:blipFill>
              <a:blip r:embed="rId3"/>
              <a:stretch>
                <a:fillRect l="-10583" r="-10583"/>
              </a:stretch>
            </a:blipFill>
          </p:spPr>
        </p:sp>
        <p:sp>
          <p:nvSpPr>
            <p:cNvPr id="6" name="Freeform 6"/>
            <p:cNvSpPr/>
            <p:nvPr/>
          </p:nvSpPr>
          <p:spPr>
            <a:xfrm>
              <a:off x="10968198" y="0"/>
              <a:ext cx="10672602" cy="9833106"/>
            </a:xfrm>
            <a:custGeom>
              <a:avLst/>
              <a:gdLst/>
              <a:ahLst/>
              <a:cxnLst/>
              <a:rect l="l" t="t" r="r" b="b"/>
              <a:pathLst>
                <a:path w="10672602" h="9833106">
                  <a:moveTo>
                    <a:pt x="0" y="0"/>
                  </a:moveTo>
                  <a:lnTo>
                    <a:pt x="10672602" y="0"/>
                  </a:lnTo>
                  <a:lnTo>
                    <a:pt x="10672602" y="9833106"/>
                  </a:lnTo>
                  <a:lnTo>
                    <a:pt x="0" y="9833106"/>
                  </a:lnTo>
                  <a:lnTo>
                    <a:pt x="0" y="0"/>
                  </a:lnTo>
                  <a:close/>
                </a:path>
              </a:pathLst>
            </a:custGeom>
            <a:blipFill>
              <a:blip r:embed="rId4"/>
              <a:stretch>
                <a:fillRect l="-32432" r="-31361"/>
              </a:stretch>
            </a:blipFill>
          </p:spPr>
        </p:sp>
        <p:sp>
          <p:nvSpPr>
            <p:cNvPr id="7" name="TextBox 7"/>
            <p:cNvSpPr txBox="1"/>
            <p:nvPr/>
          </p:nvSpPr>
          <p:spPr>
            <a:xfrm>
              <a:off x="7147157" y="10045831"/>
              <a:ext cx="7346483" cy="769058"/>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Hươu vàng</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3942" t="-42248" r="-547" b="-563334"/>
            </a:stretch>
          </a:blipFill>
        </p:spPr>
      </p:sp>
      <p:sp>
        <p:nvSpPr>
          <p:cNvPr id="5" name="TextBox 5"/>
          <p:cNvSpPr txBox="1"/>
          <p:nvPr/>
        </p:nvSpPr>
        <p:spPr>
          <a:xfrm>
            <a:off x="685622" y="464609"/>
            <a:ext cx="1081758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III. MỘT SỐ BIỆN PHÁP BẢO VỆ SỰ ĐA DẠNG SINH HỌC TRONG QUẦN XÃ</a:t>
            </a:r>
          </a:p>
        </p:txBody>
      </p:sp>
      <p:grpSp>
        <p:nvGrpSpPr>
          <p:cNvPr id="7" name="Group 6"/>
          <p:cNvGrpSpPr/>
          <p:nvPr/>
        </p:nvGrpSpPr>
        <p:grpSpPr>
          <a:xfrm>
            <a:off x="685621" y="1255647"/>
            <a:ext cx="10817582" cy="5396332"/>
            <a:chOff x="685621" y="1255647"/>
            <a:chExt cx="10817582" cy="5396332"/>
          </a:xfrm>
        </p:grpSpPr>
        <p:sp>
          <p:nvSpPr>
            <p:cNvPr id="3" name="Freeform 3"/>
            <p:cNvSpPr/>
            <p:nvPr/>
          </p:nvSpPr>
          <p:spPr>
            <a:xfrm>
              <a:off x="685621" y="1255647"/>
              <a:ext cx="5408791" cy="4916553"/>
            </a:xfrm>
            <a:custGeom>
              <a:avLst/>
              <a:gdLst/>
              <a:ahLst/>
              <a:cxnLst/>
              <a:rect l="l" t="t" r="r" b="b"/>
              <a:pathLst>
                <a:path w="8115300" h="7374829">
                  <a:moveTo>
                    <a:pt x="0" y="0"/>
                  </a:moveTo>
                  <a:lnTo>
                    <a:pt x="8115300" y="0"/>
                  </a:lnTo>
                  <a:lnTo>
                    <a:pt x="8115300" y="7374829"/>
                  </a:lnTo>
                  <a:lnTo>
                    <a:pt x="0" y="7374829"/>
                  </a:lnTo>
                  <a:lnTo>
                    <a:pt x="0" y="0"/>
                  </a:lnTo>
                  <a:close/>
                </a:path>
              </a:pathLst>
            </a:custGeom>
            <a:blipFill>
              <a:blip r:embed="rId3"/>
              <a:stretch>
                <a:fillRect l="-22700" r="-22700"/>
              </a:stretch>
            </a:blipFill>
          </p:spPr>
        </p:sp>
        <p:sp>
          <p:nvSpPr>
            <p:cNvPr id="4" name="Freeform 4"/>
            <p:cNvSpPr/>
            <p:nvPr/>
          </p:nvSpPr>
          <p:spPr>
            <a:xfrm>
              <a:off x="6204914" y="1255647"/>
              <a:ext cx="5298289" cy="4916553"/>
            </a:xfrm>
            <a:custGeom>
              <a:avLst/>
              <a:gdLst/>
              <a:ahLst/>
              <a:cxnLst/>
              <a:rect l="l" t="t" r="r" b="b"/>
              <a:pathLst>
                <a:path w="7949504" h="7374829">
                  <a:moveTo>
                    <a:pt x="0" y="0"/>
                  </a:moveTo>
                  <a:lnTo>
                    <a:pt x="7949504" y="0"/>
                  </a:lnTo>
                  <a:lnTo>
                    <a:pt x="7949504" y="7374829"/>
                  </a:lnTo>
                  <a:lnTo>
                    <a:pt x="0" y="7374829"/>
                  </a:lnTo>
                  <a:lnTo>
                    <a:pt x="0" y="0"/>
                  </a:lnTo>
                  <a:close/>
                </a:path>
              </a:pathLst>
            </a:custGeom>
            <a:blipFill>
              <a:blip r:embed="rId4"/>
              <a:stretch>
                <a:fillRect l="-11847" r="-11847"/>
              </a:stretch>
            </a:blipFill>
          </p:spPr>
        </p:sp>
        <p:sp>
          <p:nvSpPr>
            <p:cNvPr id="6" name="TextBox 6"/>
            <p:cNvSpPr txBox="1"/>
            <p:nvPr/>
          </p:nvSpPr>
          <p:spPr>
            <a:xfrm>
              <a:off x="4258271" y="6267450"/>
              <a:ext cx="3672285" cy="384529"/>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Cây Ba Kích</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3942" t="-42248" r="-547" b="-563334"/>
            </a:stretch>
          </a:blipFill>
        </p:spPr>
      </p:sp>
      <p:sp>
        <p:nvSpPr>
          <p:cNvPr id="3" name="TextBox 3"/>
          <p:cNvSpPr txBox="1"/>
          <p:nvPr/>
        </p:nvSpPr>
        <p:spPr>
          <a:xfrm>
            <a:off x="685622" y="464609"/>
            <a:ext cx="1081758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III. MỘT SỐ BIỆN PHÁP BẢO VỆ SỰ ĐA DẠNG SINH HỌC TRONG QUẦN XÃ</a:t>
            </a:r>
          </a:p>
        </p:txBody>
      </p:sp>
      <p:grpSp>
        <p:nvGrpSpPr>
          <p:cNvPr id="4" name="Group 4"/>
          <p:cNvGrpSpPr/>
          <p:nvPr/>
        </p:nvGrpSpPr>
        <p:grpSpPr>
          <a:xfrm>
            <a:off x="685622" y="1255647"/>
            <a:ext cx="10817582" cy="5407444"/>
            <a:chOff x="0" y="0"/>
            <a:chExt cx="21640800" cy="10814889"/>
          </a:xfrm>
        </p:grpSpPr>
        <p:sp>
          <p:nvSpPr>
            <p:cNvPr id="5" name="Freeform 5"/>
            <p:cNvSpPr/>
            <p:nvPr/>
          </p:nvSpPr>
          <p:spPr>
            <a:xfrm>
              <a:off x="0" y="0"/>
              <a:ext cx="10820400" cy="9833106"/>
            </a:xfrm>
            <a:custGeom>
              <a:avLst/>
              <a:gdLst/>
              <a:ahLst/>
              <a:cxnLst/>
              <a:rect l="l" t="t" r="r" b="b"/>
              <a:pathLst>
                <a:path w="10820400" h="9833106">
                  <a:moveTo>
                    <a:pt x="0" y="0"/>
                  </a:moveTo>
                  <a:lnTo>
                    <a:pt x="10820400" y="0"/>
                  </a:lnTo>
                  <a:lnTo>
                    <a:pt x="10820400" y="9833106"/>
                  </a:lnTo>
                  <a:lnTo>
                    <a:pt x="0" y="9833106"/>
                  </a:lnTo>
                  <a:lnTo>
                    <a:pt x="0" y="0"/>
                  </a:lnTo>
                  <a:close/>
                </a:path>
              </a:pathLst>
            </a:custGeom>
            <a:blipFill>
              <a:blip r:embed="rId3"/>
              <a:stretch>
                <a:fillRect l="-18071" r="-18071"/>
              </a:stretch>
            </a:blipFill>
          </p:spPr>
        </p:sp>
        <p:sp>
          <p:nvSpPr>
            <p:cNvPr id="6" name="Freeform 6"/>
            <p:cNvSpPr/>
            <p:nvPr/>
          </p:nvSpPr>
          <p:spPr>
            <a:xfrm>
              <a:off x="11041461" y="0"/>
              <a:ext cx="10599339" cy="9833106"/>
            </a:xfrm>
            <a:custGeom>
              <a:avLst/>
              <a:gdLst/>
              <a:ahLst/>
              <a:cxnLst/>
              <a:rect l="l" t="t" r="r" b="b"/>
              <a:pathLst>
                <a:path w="10599339" h="9833106">
                  <a:moveTo>
                    <a:pt x="0" y="0"/>
                  </a:moveTo>
                  <a:lnTo>
                    <a:pt x="10599339" y="0"/>
                  </a:lnTo>
                  <a:lnTo>
                    <a:pt x="10599339" y="9833106"/>
                  </a:lnTo>
                  <a:lnTo>
                    <a:pt x="0" y="9833106"/>
                  </a:lnTo>
                  <a:lnTo>
                    <a:pt x="0" y="0"/>
                  </a:lnTo>
                  <a:close/>
                </a:path>
              </a:pathLst>
            </a:custGeom>
            <a:blipFill>
              <a:blip r:embed="rId4"/>
              <a:stretch>
                <a:fillRect t="-3896" b="-3896"/>
              </a:stretch>
            </a:blipFill>
          </p:spPr>
        </p:sp>
        <p:sp>
          <p:nvSpPr>
            <p:cNvPr id="7" name="TextBox 7"/>
            <p:cNvSpPr txBox="1"/>
            <p:nvPr/>
          </p:nvSpPr>
          <p:spPr>
            <a:xfrm>
              <a:off x="7147157" y="10045831"/>
              <a:ext cx="7346483" cy="769058"/>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Trà hoa vàng</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3942" t="-42248" r="-547" b="-563334"/>
            </a:stretch>
          </a:blipFill>
        </p:spPr>
      </p:sp>
      <p:grpSp>
        <p:nvGrpSpPr>
          <p:cNvPr id="3" name="Group 3"/>
          <p:cNvGrpSpPr/>
          <p:nvPr/>
        </p:nvGrpSpPr>
        <p:grpSpPr>
          <a:xfrm>
            <a:off x="685622" y="1322479"/>
            <a:ext cx="10817582" cy="4621121"/>
            <a:chOff x="0" y="0"/>
            <a:chExt cx="4274726" cy="1915939"/>
          </a:xfrm>
        </p:grpSpPr>
        <p:sp>
          <p:nvSpPr>
            <p:cNvPr id="4" name="Freeform 4"/>
            <p:cNvSpPr/>
            <p:nvPr/>
          </p:nvSpPr>
          <p:spPr>
            <a:xfrm>
              <a:off x="0" y="0"/>
              <a:ext cx="4274726" cy="1915939"/>
            </a:xfrm>
            <a:custGeom>
              <a:avLst/>
              <a:gdLst/>
              <a:ahLst/>
              <a:cxnLst/>
              <a:rect l="l" t="t" r="r" b="b"/>
              <a:pathLst>
                <a:path w="4274726" h="1915939">
                  <a:moveTo>
                    <a:pt x="0" y="0"/>
                  </a:moveTo>
                  <a:lnTo>
                    <a:pt x="4274726" y="0"/>
                  </a:lnTo>
                  <a:lnTo>
                    <a:pt x="4274726" y="1915939"/>
                  </a:lnTo>
                  <a:lnTo>
                    <a:pt x="0" y="1915939"/>
                  </a:lnTo>
                  <a:close/>
                </a:path>
              </a:pathLst>
            </a:custGeom>
            <a:gradFill rotWithShape="1">
              <a:gsLst>
                <a:gs pos="0">
                  <a:srgbClr val="0CC0DF">
                    <a:alpha val="100000"/>
                  </a:srgbClr>
                </a:gs>
                <a:gs pos="100000">
                  <a:srgbClr val="FFDE59">
                    <a:alpha val="100000"/>
                  </a:srgbClr>
                </a:gs>
              </a:gsLst>
              <a:lin ang="0"/>
            </a:gra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6" name="TextBox 6"/>
          <p:cNvSpPr txBox="1"/>
          <p:nvPr/>
        </p:nvSpPr>
        <p:spPr>
          <a:xfrm>
            <a:off x="685622" y="464609"/>
            <a:ext cx="1081758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III. MỘT SỐ BIỆN PHÁP BẢO VỆ SỰ ĐA DẠNG SINH HỌC TRONG QUẦN XÃ</a:t>
            </a:r>
          </a:p>
        </p:txBody>
      </p:sp>
      <p:sp>
        <p:nvSpPr>
          <p:cNvPr id="7" name="TextBox 7"/>
          <p:cNvSpPr txBox="1"/>
          <p:nvPr/>
        </p:nvSpPr>
        <p:spPr>
          <a:xfrm>
            <a:off x="954983" y="1467148"/>
            <a:ext cx="10278861" cy="384529"/>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Một số biện pháp bảo vệ đa dạng sinh học trong quần xã như</a:t>
            </a:r>
          </a:p>
        </p:txBody>
      </p:sp>
      <p:grpSp>
        <p:nvGrpSpPr>
          <p:cNvPr id="8" name="Group 8"/>
          <p:cNvGrpSpPr/>
          <p:nvPr/>
        </p:nvGrpSpPr>
        <p:grpSpPr>
          <a:xfrm>
            <a:off x="954983" y="2066302"/>
            <a:ext cx="9568462" cy="944465"/>
            <a:chOff x="0" y="0"/>
            <a:chExt cx="19141908" cy="1888930"/>
          </a:xfrm>
        </p:grpSpPr>
        <p:grpSp>
          <p:nvGrpSpPr>
            <p:cNvPr id="9" name="Group 9"/>
            <p:cNvGrpSpPr/>
            <p:nvPr/>
          </p:nvGrpSpPr>
          <p:grpSpPr>
            <a:xfrm rot="5400000">
              <a:off x="-118058" y="118058"/>
              <a:ext cx="1888930" cy="1652813"/>
              <a:chOff x="0" y="0"/>
              <a:chExt cx="812800" cy="711200"/>
            </a:xfrm>
          </p:grpSpPr>
          <p:sp>
            <p:nvSpPr>
              <p:cNvPr id="10" name="Freeform 10"/>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gradFill rotWithShape="1">
                <a:gsLst>
                  <a:gs pos="0">
                    <a:srgbClr val="FF3131">
                      <a:alpha val="100000"/>
                    </a:srgbClr>
                  </a:gs>
                  <a:gs pos="100000">
                    <a:srgbClr val="FF914D">
                      <a:alpha val="100000"/>
                    </a:srgbClr>
                  </a:gs>
                </a:gsLst>
                <a:lin ang="0"/>
              </a:gradFill>
            </p:spPr>
          </p:sp>
          <p:sp>
            <p:nvSpPr>
              <p:cNvPr id="11" name="TextBox 11"/>
              <p:cNvSpPr txBox="1"/>
              <p:nvPr/>
            </p:nvSpPr>
            <p:spPr>
              <a:xfrm>
                <a:off x="127000" y="282575"/>
                <a:ext cx="558800" cy="3778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2" name="TextBox 12"/>
            <p:cNvSpPr txBox="1"/>
            <p:nvPr/>
          </p:nvSpPr>
          <p:spPr>
            <a:xfrm>
              <a:off x="2133698" y="524306"/>
              <a:ext cx="17008210" cy="769058"/>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Tuyên truyền về ý thức bảo vệ đa dạng sinh học</a:t>
              </a:r>
            </a:p>
          </p:txBody>
        </p:sp>
      </p:grpSp>
      <p:grpSp>
        <p:nvGrpSpPr>
          <p:cNvPr id="13" name="Group 13"/>
          <p:cNvGrpSpPr/>
          <p:nvPr/>
        </p:nvGrpSpPr>
        <p:grpSpPr>
          <a:xfrm>
            <a:off x="954983" y="3213966"/>
            <a:ext cx="9568462" cy="944465"/>
            <a:chOff x="0" y="0"/>
            <a:chExt cx="19141908" cy="1888930"/>
          </a:xfrm>
        </p:grpSpPr>
        <p:grpSp>
          <p:nvGrpSpPr>
            <p:cNvPr id="14" name="Group 14"/>
            <p:cNvGrpSpPr/>
            <p:nvPr/>
          </p:nvGrpSpPr>
          <p:grpSpPr>
            <a:xfrm rot="5400000">
              <a:off x="-118058" y="118058"/>
              <a:ext cx="1888930" cy="1652813"/>
              <a:chOff x="0" y="0"/>
              <a:chExt cx="812800" cy="711200"/>
            </a:xfrm>
          </p:grpSpPr>
          <p:sp>
            <p:nvSpPr>
              <p:cNvPr id="15" name="Freeform 1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gradFill rotWithShape="1">
                <a:gsLst>
                  <a:gs pos="0">
                    <a:srgbClr val="FF3131">
                      <a:alpha val="100000"/>
                    </a:srgbClr>
                  </a:gs>
                  <a:gs pos="100000">
                    <a:srgbClr val="FF914D">
                      <a:alpha val="100000"/>
                    </a:srgbClr>
                  </a:gs>
                </a:gsLst>
                <a:lin ang="0"/>
              </a:gradFill>
            </p:spPr>
          </p:sp>
          <p:sp>
            <p:nvSpPr>
              <p:cNvPr id="16" name="TextBox 16"/>
              <p:cNvSpPr txBox="1"/>
              <p:nvPr/>
            </p:nvSpPr>
            <p:spPr>
              <a:xfrm>
                <a:off x="127000" y="282575"/>
                <a:ext cx="558800" cy="3778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7" name="TextBox 17"/>
            <p:cNvSpPr txBox="1"/>
            <p:nvPr/>
          </p:nvSpPr>
          <p:spPr>
            <a:xfrm>
              <a:off x="2133698" y="524306"/>
              <a:ext cx="17008210" cy="769058"/>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Xây dựng các khu bảo tồn thiên nhiên, vườn quốc gia</a:t>
              </a:r>
            </a:p>
          </p:txBody>
        </p:sp>
      </p:grpSp>
      <p:grpSp>
        <p:nvGrpSpPr>
          <p:cNvPr id="18" name="Group 18"/>
          <p:cNvGrpSpPr/>
          <p:nvPr/>
        </p:nvGrpSpPr>
        <p:grpSpPr>
          <a:xfrm>
            <a:off x="954983" y="4361631"/>
            <a:ext cx="10109038" cy="944465"/>
            <a:chOff x="0" y="0"/>
            <a:chExt cx="20223341" cy="1888930"/>
          </a:xfrm>
        </p:grpSpPr>
        <p:grpSp>
          <p:nvGrpSpPr>
            <p:cNvPr id="19" name="Group 19"/>
            <p:cNvGrpSpPr/>
            <p:nvPr/>
          </p:nvGrpSpPr>
          <p:grpSpPr>
            <a:xfrm rot="5400000">
              <a:off x="-118058" y="118058"/>
              <a:ext cx="1888930" cy="1652813"/>
              <a:chOff x="0" y="0"/>
              <a:chExt cx="812800" cy="711200"/>
            </a:xfrm>
          </p:grpSpPr>
          <p:sp>
            <p:nvSpPr>
              <p:cNvPr id="20" name="Freeform 20"/>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gradFill rotWithShape="1">
                <a:gsLst>
                  <a:gs pos="0">
                    <a:srgbClr val="FF3131">
                      <a:alpha val="100000"/>
                    </a:srgbClr>
                  </a:gs>
                  <a:gs pos="100000">
                    <a:srgbClr val="FF914D">
                      <a:alpha val="100000"/>
                    </a:srgbClr>
                  </a:gs>
                </a:gsLst>
                <a:lin ang="0"/>
              </a:gradFill>
            </p:spPr>
          </p:sp>
          <p:sp>
            <p:nvSpPr>
              <p:cNvPr id="21" name="TextBox 21"/>
              <p:cNvSpPr txBox="1"/>
              <p:nvPr/>
            </p:nvSpPr>
            <p:spPr>
              <a:xfrm>
                <a:off x="127000" y="282575"/>
                <a:ext cx="558800" cy="3778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22" name="TextBox 22"/>
            <p:cNvSpPr txBox="1"/>
            <p:nvPr/>
          </p:nvSpPr>
          <p:spPr>
            <a:xfrm>
              <a:off x="2166924" y="95000"/>
              <a:ext cx="18056417" cy="1698926"/>
            </a:xfrm>
            <a:prstGeom prst="rect">
              <a:avLst/>
            </a:prstGeom>
          </p:spPr>
          <p:txBody>
            <a:bodyPr wrap="square" lIns="0" tIns="0" rIns="0" bIns="0" rtlCol="0" anchor="t">
              <a:spAutoFit/>
            </a:bodyPr>
            <a:lstStyle/>
            <a:p>
              <a:pPr algn="just">
                <a:lnSpc>
                  <a:spcPct val="120000"/>
                </a:lnSpc>
                <a:spcBef>
                  <a:spcPct val="0"/>
                </a:spcBef>
              </a:pPr>
              <a:r>
                <a:rPr lang="en-US" sz="2300" b="1">
                  <a:solidFill>
                    <a:srgbClr val="000000"/>
                  </a:solidFill>
                  <a:latin typeface="Arial" pitchFamily="34" charset="0"/>
                </a:rPr>
                <a:t>Bảo vệ rừng, nghiêm cấm khai thác, săn bắt, buôn bán trái pháp luật các loài sinh vật hoang dã có nguy cơ bị tuyệt chủng</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587362" y="-587362"/>
            <a:ext cx="4561428" cy="5736151"/>
          </a:xfrm>
          <a:custGeom>
            <a:avLst/>
            <a:gdLst/>
            <a:ahLst/>
            <a:cxnLst/>
            <a:rect l="l" t="t" r="r" b="b"/>
            <a:pathLst>
              <a:path w="6842142" h="8606468">
                <a:moveTo>
                  <a:pt x="0" y="0"/>
                </a:moveTo>
                <a:lnTo>
                  <a:pt x="6842142" y="0"/>
                </a:lnTo>
                <a:lnTo>
                  <a:pt x="6842142" y="8606468"/>
                </a:lnTo>
                <a:lnTo>
                  <a:pt x="0" y="8606468"/>
                </a:lnTo>
                <a:lnTo>
                  <a:pt x="0" y="0"/>
                </a:lnTo>
                <a:close/>
              </a:path>
            </a:pathLst>
          </a:custGeom>
          <a:blipFill>
            <a:blip r:embed="rId2"/>
            <a:stretch>
              <a:fillRect/>
            </a:stretch>
          </a:blipFill>
        </p:spPr>
      </p:sp>
      <p:grpSp>
        <p:nvGrpSpPr>
          <p:cNvPr id="3" name="Group 3"/>
          <p:cNvGrpSpPr/>
          <p:nvPr/>
        </p:nvGrpSpPr>
        <p:grpSpPr>
          <a:xfrm>
            <a:off x="1002673" y="0"/>
            <a:ext cx="11248914" cy="2701045"/>
            <a:chOff x="0" y="0"/>
            <a:chExt cx="22503690" cy="5402090"/>
          </a:xfrm>
        </p:grpSpPr>
        <p:grpSp>
          <p:nvGrpSpPr>
            <p:cNvPr id="4" name="Group 4"/>
            <p:cNvGrpSpPr/>
            <p:nvPr/>
          </p:nvGrpSpPr>
          <p:grpSpPr>
            <a:xfrm>
              <a:off x="0" y="2440396"/>
              <a:ext cx="21006532" cy="2961694"/>
              <a:chOff x="0" y="0"/>
              <a:chExt cx="4149438" cy="585026"/>
            </a:xfrm>
          </p:grpSpPr>
          <p:sp>
            <p:nvSpPr>
              <p:cNvPr id="5" name="Freeform 5"/>
              <p:cNvSpPr/>
              <p:nvPr/>
            </p:nvSpPr>
            <p:spPr>
              <a:xfrm>
                <a:off x="0" y="0"/>
                <a:ext cx="4149439" cy="585026"/>
              </a:xfrm>
              <a:custGeom>
                <a:avLst/>
                <a:gdLst/>
                <a:ahLst/>
                <a:cxnLst/>
                <a:rect l="l" t="t" r="r" b="b"/>
                <a:pathLst>
                  <a:path w="4149439" h="585026">
                    <a:moveTo>
                      <a:pt x="25061" y="0"/>
                    </a:moveTo>
                    <a:lnTo>
                      <a:pt x="4124377" y="0"/>
                    </a:lnTo>
                    <a:cubicBezTo>
                      <a:pt x="4138218" y="0"/>
                      <a:pt x="4149439" y="11220"/>
                      <a:pt x="4149439" y="25061"/>
                    </a:cubicBezTo>
                    <a:lnTo>
                      <a:pt x="4149439" y="559965"/>
                    </a:lnTo>
                    <a:cubicBezTo>
                      <a:pt x="4149439" y="573806"/>
                      <a:pt x="4138218" y="585026"/>
                      <a:pt x="4124377" y="585026"/>
                    </a:cubicBezTo>
                    <a:lnTo>
                      <a:pt x="25061" y="585026"/>
                    </a:lnTo>
                    <a:cubicBezTo>
                      <a:pt x="18415" y="585026"/>
                      <a:pt x="12040" y="582386"/>
                      <a:pt x="7340" y="577686"/>
                    </a:cubicBezTo>
                    <a:cubicBezTo>
                      <a:pt x="2640" y="572986"/>
                      <a:pt x="0" y="566611"/>
                      <a:pt x="0" y="559965"/>
                    </a:cubicBezTo>
                    <a:lnTo>
                      <a:pt x="0" y="25061"/>
                    </a:lnTo>
                    <a:cubicBezTo>
                      <a:pt x="0" y="11220"/>
                      <a:pt x="11220" y="0"/>
                      <a:pt x="25061" y="0"/>
                    </a:cubicBezTo>
                    <a:close/>
                  </a:path>
                </a:pathLst>
              </a:custGeom>
              <a:solidFill>
                <a:srgbClr val="FFDE59"/>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7" name="TextBox 7"/>
            <p:cNvSpPr txBox="1"/>
            <p:nvPr/>
          </p:nvSpPr>
          <p:spPr>
            <a:xfrm>
              <a:off x="620616" y="2675584"/>
              <a:ext cx="19765301"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Trong một ao tự nhiên (hoặc một khu rừng, một ruộng lúa,...) thường có những quần thể sinh vật nào? Tập hợp các quần thể sinh vật sống trong đó gọi là gì?</a:t>
              </a:r>
            </a:p>
          </p:txBody>
        </p:sp>
        <p:sp>
          <p:nvSpPr>
            <p:cNvPr id="8" name="Freeform 8"/>
            <p:cNvSpPr/>
            <p:nvPr/>
          </p:nvSpPr>
          <p:spPr>
            <a:xfrm>
              <a:off x="18181245" y="0"/>
              <a:ext cx="4322445" cy="2652900"/>
            </a:xfrm>
            <a:custGeom>
              <a:avLst/>
              <a:gdLst/>
              <a:ahLst/>
              <a:cxnLst/>
              <a:rect l="l" t="t" r="r" b="b"/>
              <a:pathLst>
                <a:path w="4322445" h="2652900">
                  <a:moveTo>
                    <a:pt x="0" y="0"/>
                  </a:moveTo>
                  <a:lnTo>
                    <a:pt x="4322445" y="0"/>
                  </a:lnTo>
                  <a:lnTo>
                    <a:pt x="4322445" y="2652900"/>
                  </a:lnTo>
                  <a:lnTo>
                    <a:pt x="0" y="2652900"/>
                  </a:lnTo>
                  <a:lnTo>
                    <a:pt x="0" y="0"/>
                  </a:lnTo>
                  <a:close/>
                </a:path>
              </a:pathLst>
            </a:custGeom>
            <a:blipFill>
              <a:blip r:embed="rId3"/>
              <a:stretch>
                <a:fillRect/>
              </a:stretch>
            </a:blipFill>
          </p:spPr>
        </p:sp>
        <p:sp>
          <p:nvSpPr>
            <p:cNvPr id="9" name="Freeform 9"/>
            <p:cNvSpPr/>
            <p:nvPr/>
          </p:nvSpPr>
          <p:spPr>
            <a:xfrm>
              <a:off x="16438782" y="0"/>
              <a:ext cx="3484927" cy="2652900"/>
            </a:xfrm>
            <a:custGeom>
              <a:avLst/>
              <a:gdLst/>
              <a:ahLst/>
              <a:cxnLst/>
              <a:rect l="l" t="t" r="r" b="b"/>
              <a:pathLst>
                <a:path w="3484927" h="2652900">
                  <a:moveTo>
                    <a:pt x="0" y="0"/>
                  </a:moveTo>
                  <a:lnTo>
                    <a:pt x="3484926" y="0"/>
                  </a:lnTo>
                  <a:lnTo>
                    <a:pt x="3484926" y="2652900"/>
                  </a:lnTo>
                  <a:lnTo>
                    <a:pt x="0" y="2652900"/>
                  </a:lnTo>
                  <a:lnTo>
                    <a:pt x="0" y="0"/>
                  </a:lnTo>
                  <a:close/>
                </a:path>
              </a:pathLst>
            </a:custGeom>
            <a:blipFill>
              <a:blip r:embed="rId4"/>
              <a:stretch>
                <a:fillRect/>
              </a:stretch>
            </a:blipFill>
          </p:spPr>
        </p:sp>
        <p:sp>
          <p:nvSpPr>
            <p:cNvPr id="10" name="Freeform 10"/>
            <p:cNvSpPr/>
            <p:nvPr/>
          </p:nvSpPr>
          <p:spPr>
            <a:xfrm>
              <a:off x="15715069" y="0"/>
              <a:ext cx="2466176" cy="2652900"/>
            </a:xfrm>
            <a:custGeom>
              <a:avLst/>
              <a:gdLst/>
              <a:ahLst/>
              <a:cxnLst/>
              <a:rect l="l" t="t" r="r" b="b"/>
              <a:pathLst>
                <a:path w="2466176" h="2652900">
                  <a:moveTo>
                    <a:pt x="0" y="0"/>
                  </a:moveTo>
                  <a:lnTo>
                    <a:pt x="2466176" y="0"/>
                  </a:lnTo>
                  <a:lnTo>
                    <a:pt x="2466176" y="2652900"/>
                  </a:lnTo>
                  <a:lnTo>
                    <a:pt x="0" y="2652900"/>
                  </a:lnTo>
                  <a:lnTo>
                    <a:pt x="0" y="0"/>
                  </a:lnTo>
                  <a:close/>
                </a:path>
              </a:pathLst>
            </a:custGeom>
            <a:blipFill>
              <a:blip r:embed="rId5"/>
              <a:stretch>
                <a:fillRect/>
              </a:stretch>
            </a:blipFill>
          </p:spPr>
        </p:sp>
      </p:grpSp>
      <p:sp>
        <p:nvSpPr>
          <p:cNvPr id="11" name="Freeform 11"/>
          <p:cNvSpPr/>
          <p:nvPr/>
        </p:nvSpPr>
        <p:spPr>
          <a:xfrm>
            <a:off x="5736151" y="2836276"/>
            <a:ext cx="5767052" cy="3875070"/>
          </a:xfrm>
          <a:custGeom>
            <a:avLst/>
            <a:gdLst/>
            <a:ahLst/>
            <a:cxnLst/>
            <a:rect l="l" t="t" r="r" b="b"/>
            <a:pathLst>
              <a:path w="8652832" h="5812605">
                <a:moveTo>
                  <a:pt x="0" y="0"/>
                </a:moveTo>
                <a:lnTo>
                  <a:pt x="8652832" y="0"/>
                </a:lnTo>
                <a:lnTo>
                  <a:pt x="8652832" y="5812605"/>
                </a:lnTo>
                <a:lnTo>
                  <a:pt x="0" y="5812605"/>
                </a:lnTo>
                <a:lnTo>
                  <a:pt x="0" y="0"/>
                </a:lnTo>
                <a:close/>
              </a:path>
            </a:pathLst>
          </a:custGeom>
          <a:blipFill>
            <a:blip r:embed="rId6"/>
            <a:stretch>
              <a:fillRect l="-25478" r="-25478"/>
            </a:stretch>
          </a:blipFill>
        </p:spPr>
      </p:sp>
      <p:sp>
        <p:nvSpPr>
          <p:cNvPr id="12" name="Freeform 12"/>
          <p:cNvSpPr/>
          <p:nvPr/>
        </p:nvSpPr>
        <p:spPr>
          <a:xfrm>
            <a:off x="1002673" y="2826009"/>
            <a:ext cx="4624196" cy="3885336"/>
          </a:xfrm>
          <a:custGeom>
            <a:avLst/>
            <a:gdLst/>
            <a:ahLst/>
            <a:cxnLst/>
            <a:rect l="l" t="t" r="r" b="b"/>
            <a:pathLst>
              <a:path w="6938101" h="5828004">
                <a:moveTo>
                  <a:pt x="0" y="0"/>
                </a:moveTo>
                <a:lnTo>
                  <a:pt x="6938100" y="0"/>
                </a:lnTo>
                <a:lnTo>
                  <a:pt x="6938100" y="5828004"/>
                </a:lnTo>
                <a:lnTo>
                  <a:pt x="0" y="5828004"/>
                </a:lnTo>
                <a:lnTo>
                  <a:pt x="0" y="0"/>
                </a:lnTo>
                <a:close/>
              </a:path>
            </a:pathLst>
          </a:custGeom>
          <a:blipFill>
            <a:blip r:embed="rId7"/>
            <a:stretch>
              <a:fillRect/>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3942" t="-42248" r="-547" b="-563334"/>
            </a:stretch>
          </a:blipFill>
        </p:spPr>
      </p:sp>
      <p:sp>
        <p:nvSpPr>
          <p:cNvPr id="3" name="TextBox 3"/>
          <p:cNvSpPr txBox="1"/>
          <p:nvPr/>
        </p:nvSpPr>
        <p:spPr>
          <a:xfrm>
            <a:off x="685622" y="464609"/>
            <a:ext cx="1081758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III. MỘT SỐ BIỆN PHÁP BẢO VỆ SỰ ĐA DẠNG SINH HỌC TRONG QUẦN XÃ</a:t>
            </a:r>
          </a:p>
        </p:txBody>
      </p:sp>
      <p:grpSp>
        <p:nvGrpSpPr>
          <p:cNvPr id="4" name="Group 4"/>
          <p:cNvGrpSpPr/>
          <p:nvPr/>
        </p:nvGrpSpPr>
        <p:grpSpPr>
          <a:xfrm>
            <a:off x="685622" y="1323473"/>
            <a:ext cx="10817582" cy="1536700"/>
            <a:chOff x="0" y="0"/>
            <a:chExt cx="21640800" cy="3073400"/>
          </a:xfrm>
        </p:grpSpPr>
        <p:grpSp>
          <p:nvGrpSpPr>
            <p:cNvPr id="5" name="Group 5"/>
            <p:cNvGrpSpPr/>
            <p:nvPr/>
          </p:nvGrpSpPr>
          <p:grpSpPr>
            <a:xfrm>
              <a:off x="815061" y="554958"/>
              <a:ext cx="20825739" cy="2518442"/>
              <a:chOff x="0" y="0"/>
              <a:chExt cx="4113726" cy="497470"/>
            </a:xfrm>
          </p:grpSpPr>
          <p:sp>
            <p:nvSpPr>
              <p:cNvPr id="6" name="Freeform 6"/>
              <p:cNvSpPr/>
              <p:nvPr/>
            </p:nvSpPr>
            <p:spPr>
              <a:xfrm>
                <a:off x="0" y="0"/>
                <a:ext cx="4113726" cy="497470"/>
              </a:xfrm>
              <a:custGeom>
                <a:avLst/>
                <a:gdLst/>
                <a:ahLst/>
                <a:cxnLst/>
                <a:rect l="l" t="t" r="r" b="b"/>
                <a:pathLst>
                  <a:path w="4113726" h="497470">
                    <a:moveTo>
                      <a:pt x="0" y="0"/>
                    </a:moveTo>
                    <a:lnTo>
                      <a:pt x="4113726" y="0"/>
                    </a:lnTo>
                    <a:lnTo>
                      <a:pt x="4113726" y="497470"/>
                    </a:lnTo>
                    <a:lnTo>
                      <a:pt x="0" y="497470"/>
                    </a:lnTo>
                    <a:close/>
                  </a:path>
                </a:pathLst>
              </a:custGeom>
              <a:solidFill>
                <a:srgbClr val="D2C7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8" name="Freeform 8"/>
            <p:cNvSpPr/>
            <p:nvPr/>
          </p:nvSpPr>
          <p:spPr>
            <a:xfrm>
              <a:off x="0" y="0"/>
              <a:ext cx="1630123" cy="1734173"/>
            </a:xfrm>
            <a:custGeom>
              <a:avLst/>
              <a:gdLst/>
              <a:ahLst/>
              <a:cxnLst/>
              <a:rect l="l" t="t" r="r" b="b"/>
              <a:pathLst>
                <a:path w="1630123" h="1734173">
                  <a:moveTo>
                    <a:pt x="0" y="0"/>
                  </a:moveTo>
                  <a:lnTo>
                    <a:pt x="1630123" y="0"/>
                  </a:lnTo>
                  <a:lnTo>
                    <a:pt x="1630123" y="1734173"/>
                  </a:lnTo>
                  <a:lnTo>
                    <a:pt x="0" y="173417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9" name="TextBox 9"/>
            <p:cNvSpPr txBox="1"/>
            <p:nvPr/>
          </p:nvSpPr>
          <p:spPr>
            <a:xfrm>
              <a:off x="1706322" y="1002866"/>
              <a:ext cx="19283742"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Tìm hiểu Luật Đa dạng sinh học và trình bày những hành vi bị nghiêm cấm</a:t>
              </a:r>
            </a:p>
          </p:txBody>
        </p:sp>
      </p:grpSp>
      <p:sp>
        <p:nvSpPr>
          <p:cNvPr id="10" name="TextBox 10"/>
          <p:cNvSpPr txBox="1"/>
          <p:nvPr/>
        </p:nvSpPr>
        <p:spPr>
          <a:xfrm>
            <a:off x="685622" y="3018924"/>
            <a:ext cx="3877599" cy="423193"/>
          </a:xfrm>
          <a:prstGeom prst="rect">
            <a:avLst/>
          </a:prstGeom>
        </p:spPr>
        <p:txBody>
          <a:bodyPr lIns="0" tIns="0" rIns="0" bIns="0" rtlCol="0" anchor="t">
            <a:spAutoFit/>
          </a:bodyPr>
          <a:lstStyle/>
          <a:p>
            <a:pPr>
              <a:lnSpc>
                <a:spcPts val="3266"/>
              </a:lnSpc>
            </a:pPr>
            <a:r>
              <a:rPr lang="en-US" sz="2300">
                <a:solidFill>
                  <a:srgbClr val="000000"/>
                </a:solidFill>
                <a:latin typeface="Arial" pitchFamily="34" charset="0"/>
              </a:rPr>
              <a:t>Đáp án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622" y="430118"/>
            <a:ext cx="10817582" cy="5530167"/>
            <a:chOff x="0" y="0"/>
            <a:chExt cx="21640800" cy="11060334"/>
          </a:xfrm>
        </p:grpSpPr>
        <p:grpSp>
          <p:nvGrpSpPr>
            <p:cNvPr id="3" name="Group 3"/>
            <p:cNvGrpSpPr/>
            <p:nvPr/>
          </p:nvGrpSpPr>
          <p:grpSpPr>
            <a:xfrm>
              <a:off x="0" y="0"/>
              <a:ext cx="21640800" cy="11060334"/>
              <a:chOff x="0" y="0"/>
              <a:chExt cx="4274726" cy="2184757"/>
            </a:xfrm>
          </p:grpSpPr>
          <p:sp>
            <p:nvSpPr>
              <p:cNvPr id="4" name="Freeform 4"/>
              <p:cNvSpPr/>
              <p:nvPr/>
            </p:nvSpPr>
            <p:spPr>
              <a:xfrm>
                <a:off x="0" y="0"/>
                <a:ext cx="4274726" cy="2184757"/>
              </a:xfrm>
              <a:custGeom>
                <a:avLst/>
                <a:gdLst/>
                <a:ahLst/>
                <a:cxnLst/>
                <a:rect l="l" t="t" r="r" b="b"/>
                <a:pathLst>
                  <a:path w="4274726" h="2184757">
                    <a:moveTo>
                      <a:pt x="47700" y="0"/>
                    </a:moveTo>
                    <a:lnTo>
                      <a:pt x="4227026" y="0"/>
                    </a:lnTo>
                    <a:cubicBezTo>
                      <a:pt x="4239677" y="0"/>
                      <a:pt x="4251809" y="5025"/>
                      <a:pt x="4260755" y="13971"/>
                    </a:cubicBezTo>
                    <a:cubicBezTo>
                      <a:pt x="4269700" y="22916"/>
                      <a:pt x="4274726" y="35049"/>
                      <a:pt x="4274726" y="47700"/>
                    </a:cubicBezTo>
                    <a:lnTo>
                      <a:pt x="4274726" y="2137058"/>
                    </a:lnTo>
                    <a:cubicBezTo>
                      <a:pt x="4274726" y="2149709"/>
                      <a:pt x="4269700" y="2161841"/>
                      <a:pt x="4260755" y="2170786"/>
                    </a:cubicBezTo>
                    <a:cubicBezTo>
                      <a:pt x="4251809" y="2179732"/>
                      <a:pt x="4239677" y="2184757"/>
                      <a:pt x="4227026" y="2184757"/>
                    </a:cubicBezTo>
                    <a:lnTo>
                      <a:pt x="47700" y="2184757"/>
                    </a:lnTo>
                    <a:cubicBezTo>
                      <a:pt x="35049" y="2184757"/>
                      <a:pt x="22916" y="2179732"/>
                      <a:pt x="13971" y="2170786"/>
                    </a:cubicBezTo>
                    <a:cubicBezTo>
                      <a:pt x="5025" y="2161841"/>
                      <a:pt x="0" y="2149709"/>
                      <a:pt x="0" y="2137058"/>
                    </a:cubicBezTo>
                    <a:lnTo>
                      <a:pt x="0" y="47700"/>
                    </a:lnTo>
                    <a:cubicBezTo>
                      <a:pt x="0" y="35049"/>
                      <a:pt x="5025" y="22916"/>
                      <a:pt x="13971" y="13971"/>
                    </a:cubicBezTo>
                    <a:cubicBezTo>
                      <a:pt x="22916" y="5025"/>
                      <a:pt x="35049" y="0"/>
                      <a:pt x="47700" y="0"/>
                    </a:cubicBezTo>
                    <a:close/>
                  </a:path>
                </a:pathLst>
              </a:custGeom>
              <a:solidFill>
                <a:srgbClr val="F7CDD0">
                  <a:alpha val="60000"/>
                </a:srgbClr>
              </a:solidFill>
            </p:spPr>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nvGrpSpPr>
            <p:cNvPr id="6" name="Group 6"/>
            <p:cNvGrpSpPr/>
            <p:nvPr/>
          </p:nvGrpSpPr>
          <p:grpSpPr>
            <a:xfrm>
              <a:off x="514628" y="847984"/>
              <a:ext cx="785642" cy="785642"/>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9" name="TextBox 9"/>
            <p:cNvSpPr txBox="1"/>
            <p:nvPr/>
          </p:nvSpPr>
          <p:spPr>
            <a:xfrm>
              <a:off x="1969303" y="859986"/>
              <a:ext cx="19156869"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Quần xã sinh vật là một tập hợp các quần thể sinh vật thuộc nhiều loài khác nhau, cùng sống trong một không gian và thời gian nhất định, có mối quan hệ gắn bó với nhau.</a:t>
              </a:r>
            </a:p>
          </p:txBody>
        </p:sp>
        <p:grpSp>
          <p:nvGrpSpPr>
            <p:cNvPr id="10" name="Group 10"/>
            <p:cNvGrpSpPr/>
            <p:nvPr/>
          </p:nvGrpSpPr>
          <p:grpSpPr>
            <a:xfrm>
              <a:off x="514628" y="6203384"/>
              <a:ext cx="785642" cy="78564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1969303" y="6136710"/>
              <a:ext cx="19156869" cy="338554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Loài ưu thế là loài đóng vai trò quan trọng trong quần xã, ảnh hưởng quyết định tới các nhân tố sinh thái của môi trường do có số lượng cá thể và sinh khối lớn. Loài đặc trưng là loài chỉ có ở một quần xã hoặc có số lượng cá thể nhiều hơn hẳn các loài khác trong quần xã</a:t>
              </a:r>
            </a:p>
          </p:txBody>
        </p:sp>
        <p:grpSp>
          <p:nvGrpSpPr>
            <p:cNvPr id="14" name="Group 14"/>
            <p:cNvGrpSpPr/>
            <p:nvPr/>
          </p:nvGrpSpPr>
          <p:grpSpPr>
            <a:xfrm>
              <a:off x="514628" y="3966224"/>
              <a:ext cx="785642" cy="78564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7" name="TextBox 17"/>
            <p:cNvSpPr txBox="1"/>
            <p:nvPr/>
          </p:nvSpPr>
          <p:spPr>
            <a:xfrm>
              <a:off x="1969303" y="3899550"/>
              <a:ext cx="19156869" cy="169892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Độ đa dạng của quần xã được thể hiện qua sự phong phú về số lượng loài và số lượng cá thể của mỗi loài trong quần xã.</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622" y="430118"/>
            <a:ext cx="10817582" cy="5530167"/>
            <a:chOff x="0" y="0"/>
            <a:chExt cx="21640800" cy="11060334"/>
          </a:xfrm>
        </p:grpSpPr>
        <p:grpSp>
          <p:nvGrpSpPr>
            <p:cNvPr id="3" name="Group 3"/>
            <p:cNvGrpSpPr/>
            <p:nvPr/>
          </p:nvGrpSpPr>
          <p:grpSpPr>
            <a:xfrm>
              <a:off x="0" y="0"/>
              <a:ext cx="21640800" cy="11060334"/>
              <a:chOff x="0" y="0"/>
              <a:chExt cx="4274726" cy="2184757"/>
            </a:xfrm>
          </p:grpSpPr>
          <p:sp>
            <p:nvSpPr>
              <p:cNvPr id="4" name="Freeform 4"/>
              <p:cNvSpPr/>
              <p:nvPr/>
            </p:nvSpPr>
            <p:spPr>
              <a:xfrm>
                <a:off x="0" y="0"/>
                <a:ext cx="4274726" cy="2184757"/>
              </a:xfrm>
              <a:custGeom>
                <a:avLst/>
                <a:gdLst/>
                <a:ahLst/>
                <a:cxnLst/>
                <a:rect l="l" t="t" r="r" b="b"/>
                <a:pathLst>
                  <a:path w="4274726" h="2184757">
                    <a:moveTo>
                      <a:pt x="47700" y="0"/>
                    </a:moveTo>
                    <a:lnTo>
                      <a:pt x="4227026" y="0"/>
                    </a:lnTo>
                    <a:cubicBezTo>
                      <a:pt x="4239677" y="0"/>
                      <a:pt x="4251809" y="5025"/>
                      <a:pt x="4260755" y="13971"/>
                    </a:cubicBezTo>
                    <a:cubicBezTo>
                      <a:pt x="4269700" y="22916"/>
                      <a:pt x="4274726" y="35049"/>
                      <a:pt x="4274726" y="47700"/>
                    </a:cubicBezTo>
                    <a:lnTo>
                      <a:pt x="4274726" y="2137058"/>
                    </a:lnTo>
                    <a:cubicBezTo>
                      <a:pt x="4274726" y="2149709"/>
                      <a:pt x="4269700" y="2161841"/>
                      <a:pt x="4260755" y="2170786"/>
                    </a:cubicBezTo>
                    <a:cubicBezTo>
                      <a:pt x="4251809" y="2179732"/>
                      <a:pt x="4239677" y="2184757"/>
                      <a:pt x="4227026" y="2184757"/>
                    </a:cubicBezTo>
                    <a:lnTo>
                      <a:pt x="47700" y="2184757"/>
                    </a:lnTo>
                    <a:cubicBezTo>
                      <a:pt x="35049" y="2184757"/>
                      <a:pt x="22916" y="2179732"/>
                      <a:pt x="13971" y="2170786"/>
                    </a:cubicBezTo>
                    <a:cubicBezTo>
                      <a:pt x="5025" y="2161841"/>
                      <a:pt x="0" y="2149709"/>
                      <a:pt x="0" y="2137058"/>
                    </a:cubicBezTo>
                    <a:lnTo>
                      <a:pt x="0" y="47700"/>
                    </a:lnTo>
                    <a:cubicBezTo>
                      <a:pt x="0" y="35049"/>
                      <a:pt x="5025" y="22916"/>
                      <a:pt x="13971" y="13971"/>
                    </a:cubicBezTo>
                    <a:cubicBezTo>
                      <a:pt x="22916" y="5025"/>
                      <a:pt x="35049" y="0"/>
                      <a:pt x="47700" y="0"/>
                    </a:cubicBezTo>
                    <a:close/>
                  </a:path>
                </a:pathLst>
              </a:custGeom>
              <a:solidFill>
                <a:srgbClr val="F7CDD0">
                  <a:alpha val="60000"/>
                </a:srgbClr>
              </a:solidFill>
            </p:spPr>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nvGrpSpPr>
            <p:cNvPr id="6" name="Group 6"/>
            <p:cNvGrpSpPr/>
            <p:nvPr/>
          </p:nvGrpSpPr>
          <p:grpSpPr>
            <a:xfrm>
              <a:off x="514628" y="847984"/>
              <a:ext cx="785642" cy="785642"/>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9" name="TextBox 9"/>
            <p:cNvSpPr txBox="1"/>
            <p:nvPr/>
          </p:nvSpPr>
          <p:spPr>
            <a:xfrm>
              <a:off x="1969303" y="859986"/>
              <a:ext cx="19156869" cy="4154600"/>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Có một số biện pháp bảo vệ đa dạng sinh học trong quần xã như: tuyên truyền về ý thức bảo vệ đa dạng sinh học; xây dựng các khu bảo tồn thiên nhiên, vườn quốc gia, bảo vệ rừng, nghiêm cấm khai thác, săn bắt, buôn bán trái pháp luật các loài sinh vật hoang dã có nguy cơ bị tuyệt chủng</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4490" t="-271458" b="-334124"/>
            </a:stretch>
          </a:blipFill>
        </p:spPr>
      </p:sp>
      <p:sp>
        <p:nvSpPr>
          <p:cNvPr id="3" name="TextBox 3"/>
          <p:cNvSpPr txBox="1"/>
          <p:nvPr/>
        </p:nvSpPr>
        <p:spPr>
          <a:xfrm>
            <a:off x="685622" y="464609"/>
            <a:ext cx="6821440"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 KHÁI NIỆM QUẦN XÃ SINH VẬT</a:t>
            </a:r>
          </a:p>
        </p:txBody>
      </p:sp>
      <p:grpSp>
        <p:nvGrpSpPr>
          <p:cNvPr id="4" name="Group 4"/>
          <p:cNvGrpSpPr/>
          <p:nvPr/>
        </p:nvGrpSpPr>
        <p:grpSpPr>
          <a:xfrm>
            <a:off x="685622" y="1286999"/>
            <a:ext cx="10817582" cy="655347"/>
            <a:chOff x="0" y="0"/>
            <a:chExt cx="21640800" cy="1310694"/>
          </a:xfrm>
        </p:grpSpPr>
        <p:grpSp>
          <p:nvGrpSpPr>
            <p:cNvPr id="5" name="Group 5"/>
            <p:cNvGrpSpPr/>
            <p:nvPr/>
          </p:nvGrpSpPr>
          <p:grpSpPr>
            <a:xfrm>
              <a:off x="0" y="0"/>
              <a:ext cx="21640800" cy="1310694"/>
              <a:chOff x="0" y="0"/>
              <a:chExt cx="4274726" cy="258903"/>
            </a:xfrm>
          </p:grpSpPr>
          <p:sp>
            <p:nvSpPr>
              <p:cNvPr id="6" name="Freeform 6"/>
              <p:cNvSpPr/>
              <p:nvPr/>
            </p:nvSpPr>
            <p:spPr>
              <a:xfrm>
                <a:off x="0" y="0"/>
                <a:ext cx="4274726" cy="258903"/>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8" name="TextBox 8"/>
            <p:cNvSpPr txBox="1"/>
            <p:nvPr/>
          </p:nvSpPr>
          <p:spPr>
            <a:xfrm>
              <a:off x="639355" y="235190"/>
              <a:ext cx="20362091" cy="769058"/>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Lấy ví dụ và chỉ ra các đặc điểm cho thấy đó là một quần xã sinh vật?</a:t>
              </a:r>
            </a:p>
          </p:txBody>
        </p:sp>
      </p:grpSp>
      <p:sp>
        <p:nvSpPr>
          <p:cNvPr id="9" name="TextBox 9"/>
          <p:cNvSpPr txBox="1"/>
          <p:nvPr/>
        </p:nvSpPr>
        <p:spPr>
          <a:xfrm>
            <a:off x="685622" y="2069346"/>
            <a:ext cx="10817582" cy="3385542"/>
          </a:xfrm>
          <a:prstGeom prst="rect">
            <a:avLst/>
          </a:prstGeom>
        </p:spPr>
        <p:txBody>
          <a:bodyPr wrap="square" lIns="0" tIns="0" rIns="0" bIns="0" rtlCol="0" anchor="t">
            <a:spAutoFit/>
          </a:bodyPr>
          <a:lstStyle/>
          <a:p>
            <a:pPr>
              <a:lnSpc>
                <a:spcPct val="120000"/>
              </a:lnSpc>
            </a:pPr>
            <a:r>
              <a:rPr lang="vi-VN" sz="2300">
                <a:solidFill>
                  <a:srgbClr val="000000"/>
                </a:solidFill>
                <a:latin typeface="Arial" pitchFamily="34" charset="0"/>
              </a:rPr>
              <a:t>- Ví dụ quần xã sinh vật: Quần xã sinh vật rừng mưa nhiệt đới.</a:t>
            </a:r>
          </a:p>
          <a:p>
            <a:pPr>
              <a:lnSpc>
                <a:spcPct val="120000"/>
              </a:lnSpc>
            </a:pPr>
            <a:r>
              <a:rPr lang="vi-VN" sz="2300">
                <a:solidFill>
                  <a:srgbClr val="000000"/>
                </a:solidFill>
                <a:latin typeface="Arial" pitchFamily="34" charset="0"/>
              </a:rPr>
              <a:t>- Các đặc điểm cho thấy quần xã sinh vật rừng mưa nhiệt đới là quần xã sinh vật:</a:t>
            </a:r>
          </a:p>
          <a:p>
            <a:pPr>
              <a:lnSpc>
                <a:spcPct val="120000"/>
              </a:lnSpc>
            </a:pPr>
            <a:r>
              <a:rPr lang="vi-VN" sz="2300">
                <a:solidFill>
                  <a:srgbClr val="000000"/>
                </a:solidFill>
                <a:latin typeface="Arial" pitchFamily="34" charset="0"/>
              </a:rPr>
              <a:t>	+ Đây là tập hợp các quần thể sinh vật thuộc nhiều loài khác nhau như quần thể cây chuối hột, quần thể lim xanh, quần thể dương xỉ, quần thể khỉ, quần thể rắn hổ mang, quần thể thỏ, quần thể vi sinh vật,… Các sinh vật trong đây có mối quan hệ gắn bó với nhau như một thể thống nhất.</a:t>
            </a:r>
          </a:p>
          <a:p>
            <a:pPr>
              <a:lnSpc>
                <a:spcPct val="120000"/>
              </a:lnSpc>
            </a:pPr>
            <a:r>
              <a:rPr lang="vi-VN" sz="2300">
                <a:solidFill>
                  <a:srgbClr val="000000"/>
                </a:solidFill>
                <a:latin typeface="Arial" pitchFamily="34" charset="0"/>
              </a:rPr>
              <a:t>	+ Tập hợp các quần thể sinh vật này cùng sống trong một không gian và thời gian nhất định.</a:t>
            </a:r>
            <a:endParaRPr lang="vi-VN" sz="230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4490" t="-271458" b="-334124"/>
            </a:stretch>
          </a:blipFill>
        </p:spPr>
      </p:sp>
      <p:grpSp>
        <p:nvGrpSpPr>
          <p:cNvPr id="3" name="Group 3"/>
          <p:cNvGrpSpPr/>
          <p:nvPr/>
        </p:nvGrpSpPr>
        <p:grpSpPr>
          <a:xfrm>
            <a:off x="685622" y="1262352"/>
            <a:ext cx="6821440" cy="1927815"/>
            <a:chOff x="0" y="0"/>
            <a:chExt cx="13646434" cy="3855631"/>
          </a:xfrm>
        </p:grpSpPr>
        <p:grpSp>
          <p:nvGrpSpPr>
            <p:cNvPr id="4" name="Group 4"/>
            <p:cNvGrpSpPr/>
            <p:nvPr/>
          </p:nvGrpSpPr>
          <p:grpSpPr>
            <a:xfrm>
              <a:off x="0" y="0"/>
              <a:ext cx="13646434" cy="3855631"/>
              <a:chOff x="0" y="0"/>
              <a:chExt cx="2695592" cy="761606"/>
            </a:xfrm>
          </p:grpSpPr>
          <p:sp>
            <p:nvSpPr>
              <p:cNvPr id="5" name="Freeform 5"/>
              <p:cNvSpPr/>
              <p:nvPr/>
            </p:nvSpPr>
            <p:spPr>
              <a:xfrm>
                <a:off x="0" y="0"/>
                <a:ext cx="2695592" cy="761606"/>
              </a:xfrm>
              <a:custGeom>
                <a:avLst/>
                <a:gdLst/>
                <a:ahLst/>
                <a:cxnLst/>
                <a:rect l="l" t="t" r="r" b="b"/>
                <a:pathLst>
                  <a:path w="2695592" h="761606">
                    <a:moveTo>
                      <a:pt x="38578" y="0"/>
                    </a:moveTo>
                    <a:lnTo>
                      <a:pt x="2657014" y="0"/>
                    </a:lnTo>
                    <a:cubicBezTo>
                      <a:pt x="2678320" y="0"/>
                      <a:pt x="2695592" y="17272"/>
                      <a:pt x="2695592" y="38578"/>
                    </a:cubicBezTo>
                    <a:lnTo>
                      <a:pt x="2695592" y="723028"/>
                    </a:lnTo>
                    <a:cubicBezTo>
                      <a:pt x="2695592" y="733260"/>
                      <a:pt x="2691527" y="743072"/>
                      <a:pt x="2684293" y="750307"/>
                    </a:cubicBezTo>
                    <a:cubicBezTo>
                      <a:pt x="2677058" y="757542"/>
                      <a:pt x="2667246" y="761606"/>
                      <a:pt x="2657014" y="761606"/>
                    </a:cubicBezTo>
                    <a:lnTo>
                      <a:pt x="38578" y="761606"/>
                    </a:lnTo>
                    <a:cubicBezTo>
                      <a:pt x="28346" y="761606"/>
                      <a:pt x="18534" y="757542"/>
                      <a:pt x="11299" y="750307"/>
                    </a:cubicBezTo>
                    <a:cubicBezTo>
                      <a:pt x="4064" y="743072"/>
                      <a:pt x="0" y="733260"/>
                      <a:pt x="0" y="723028"/>
                    </a:cubicBezTo>
                    <a:lnTo>
                      <a:pt x="0" y="38578"/>
                    </a:lnTo>
                    <a:cubicBezTo>
                      <a:pt x="0" y="28346"/>
                      <a:pt x="4064" y="18534"/>
                      <a:pt x="11299" y="11299"/>
                    </a:cubicBezTo>
                    <a:cubicBezTo>
                      <a:pt x="18534" y="4064"/>
                      <a:pt x="28346" y="0"/>
                      <a:pt x="38578" y="0"/>
                    </a:cubicBezTo>
                    <a:close/>
                  </a:path>
                </a:pathLst>
              </a:custGeom>
              <a:gradFill rotWithShape="1">
                <a:gsLst>
                  <a:gs pos="0">
                    <a:srgbClr val="CDFFD8">
                      <a:alpha val="100000"/>
                    </a:srgbClr>
                  </a:gs>
                  <a:gs pos="100000">
                    <a:srgbClr val="94B9FF">
                      <a:alpha val="100000"/>
                    </a:srgbClr>
                  </a:gs>
                </a:gsLst>
                <a:lin ang="0"/>
              </a:gra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7" name="TextBox 7"/>
            <p:cNvSpPr txBox="1"/>
            <p:nvPr/>
          </p:nvSpPr>
          <p:spPr>
            <a:xfrm>
              <a:off x="301192" y="269406"/>
              <a:ext cx="13044049" cy="330821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Quần xã sinh vật là một tập hợp các quần thể sinh vật thuộc nhiều loài khác nhau</a:t>
              </a:r>
              <a:r>
                <a:rPr lang="en-US" sz="2300" b="1" smtClean="0">
                  <a:solidFill>
                    <a:srgbClr val="000000"/>
                  </a:solidFill>
                  <a:latin typeface="Arial" pitchFamily="34" charset="0"/>
                </a:rPr>
                <a:t>, chúng </a:t>
              </a:r>
              <a:r>
                <a:rPr lang="en-US" sz="2300" b="1">
                  <a:solidFill>
                    <a:srgbClr val="000000"/>
                  </a:solidFill>
                  <a:latin typeface="Arial" pitchFamily="34" charset="0"/>
                </a:rPr>
                <a:t>cùng sống trong một không gian và thời gian nhất định</a:t>
              </a:r>
            </a:p>
          </p:txBody>
        </p:sp>
      </p:grpSp>
      <p:sp>
        <p:nvSpPr>
          <p:cNvPr id="8" name="Freeform 8"/>
          <p:cNvSpPr/>
          <p:nvPr/>
        </p:nvSpPr>
        <p:spPr>
          <a:xfrm>
            <a:off x="7644696" y="1262352"/>
            <a:ext cx="3858508" cy="5464797"/>
          </a:xfrm>
          <a:custGeom>
            <a:avLst/>
            <a:gdLst/>
            <a:ahLst/>
            <a:cxnLst/>
            <a:rect l="l" t="t" r="r" b="b"/>
            <a:pathLst>
              <a:path w="5789269" h="8197195">
                <a:moveTo>
                  <a:pt x="0" y="0"/>
                </a:moveTo>
                <a:lnTo>
                  <a:pt x="5789269" y="0"/>
                </a:lnTo>
                <a:lnTo>
                  <a:pt x="5789269" y="8197195"/>
                </a:lnTo>
                <a:lnTo>
                  <a:pt x="0" y="8197195"/>
                </a:lnTo>
                <a:lnTo>
                  <a:pt x="0" y="0"/>
                </a:lnTo>
                <a:close/>
              </a:path>
            </a:pathLst>
          </a:custGeom>
          <a:blipFill>
            <a:blip r:embed="rId3"/>
            <a:stretch>
              <a:fillRect/>
            </a:stretch>
          </a:blipFill>
        </p:spPr>
      </p:sp>
      <p:sp>
        <p:nvSpPr>
          <p:cNvPr id="9" name="Freeform 9"/>
          <p:cNvSpPr/>
          <p:nvPr/>
        </p:nvSpPr>
        <p:spPr>
          <a:xfrm>
            <a:off x="685622" y="3336217"/>
            <a:ext cx="6821440" cy="3390931"/>
          </a:xfrm>
          <a:custGeom>
            <a:avLst/>
            <a:gdLst/>
            <a:ahLst/>
            <a:cxnLst/>
            <a:rect l="l" t="t" r="r" b="b"/>
            <a:pathLst>
              <a:path w="10234825" h="5086397">
                <a:moveTo>
                  <a:pt x="0" y="0"/>
                </a:moveTo>
                <a:lnTo>
                  <a:pt x="10234825" y="0"/>
                </a:lnTo>
                <a:lnTo>
                  <a:pt x="10234825" y="5086397"/>
                </a:lnTo>
                <a:lnTo>
                  <a:pt x="0" y="5086397"/>
                </a:lnTo>
                <a:lnTo>
                  <a:pt x="0" y="0"/>
                </a:lnTo>
                <a:close/>
              </a:path>
            </a:pathLst>
          </a:custGeom>
          <a:blipFill>
            <a:blip r:embed="rId4"/>
            <a:stretch>
              <a:fillRect t="-6592" b="-6592"/>
            </a:stretch>
          </a:blipFill>
        </p:spPr>
      </p:sp>
      <p:sp>
        <p:nvSpPr>
          <p:cNvPr id="10" name="TextBox 10"/>
          <p:cNvSpPr txBox="1"/>
          <p:nvPr/>
        </p:nvSpPr>
        <p:spPr>
          <a:xfrm>
            <a:off x="685622" y="464609"/>
            <a:ext cx="6821440"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 KHÁI NIỆM QUẦN XÃ SINH VẬT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4490" t="-271458" b="-334124"/>
            </a:stretch>
          </a:blipFill>
        </p:spPr>
      </p:sp>
      <p:sp>
        <p:nvSpPr>
          <p:cNvPr id="3" name="Freeform 3"/>
          <p:cNvSpPr/>
          <p:nvPr/>
        </p:nvSpPr>
        <p:spPr>
          <a:xfrm>
            <a:off x="685622" y="2265823"/>
            <a:ext cx="4646790" cy="4331173"/>
          </a:xfrm>
          <a:custGeom>
            <a:avLst/>
            <a:gdLst/>
            <a:ahLst/>
            <a:cxnLst/>
            <a:rect l="l" t="t" r="r" b="b"/>
            <a:pathLst>
              <a:path w="6279821" h="6496760">
                <a:moveTo>
                  <a:pt x="0" y="0"/>
                </a:moveTo>
                <a:lnTo>
                  <a:pt x="6279821" y="0"/>
                </a:lnTo>
                <a:lnTo>
                  <a:pt x="6279821" y="6496760"/>
                </a:lnTo>
                <a:lnTo>
                  <a:pt x="0" y="6496760"/>
                </a:lnTo>
                <a:lnTo>
                  <a:pt x="0" y="0"/>
                </a:lnTo>
                <a:close/>
              </a:path>
            </a:pathLst>
          </a:custGeom>
          <a:blipFill>
            <a:blip r:embed="rId3"/>
            <a:srcRect/>
            <a:stretch>
              <a:fillRect t="-8172" r="-5680"/>
            </a:stretch>
          </a:blipFill>
        </p:spPr>
      </p:sp>
      <p:sp>
        <p:nvSpPr>
          <p:cNvPr id="4" name="Freeform 4"/>
          <p:cNvSpPr/>
          <p:nvPr/>
        </p:nvSpPr>
        <p:spPr>
          <a:xfrm>
            <a:off x="5561012" y="2265823"/>
            <a:ext cx="5942192" cy="4331173"/>
          </a:xfrm>
          <a:custGeom>
            <a:avLst/>
            <a:gdLst/>
            <a:ahLst/>
            <a:cxnLst/>
            <a:rect l="l" t="t" r="r" b="b"/>
            <a:pathLst>
              <a:path w="9765582" h="6496760">
                <a:moveTo>
                  <a:pt x="0" y="0"/>
                </a:moveTo>
                <a:lnTo>
                  <a:pt x="9765582" y="0"/>
                </a:lnTo>
                <a:lnTo>
                  <a:pt x="9765582" y="6496760"/>
                </a:lnTo>
                <a:lnTo>
                  <a:pt x="0" y="6496760"/>
                </a:lnTo>
                <a:lnTo>
                  <a:pt x="0" y="0"/>
                </a:lnTo>
                <a:close/>
              </a:path>
            </a:pathLst>
          </a:custGeom>
          <a:blipFill>
            <a:blip r:embed="rId4"/>
            <a:stretch>
              <a:fillRect l="-9135" r="-9135"/>
            </a:stretch>
          </a:blipFill>
        </p:spPr>
      </p:sp>
      <p:sp>
        <p:nvSpPr>
          <p:cNvPr id="5" name="TextBox 5"/>
          <p:cNvSpPr txBox="1"/>
          <p:nvPr/>
        </p:nvSpPr>
        <p:spPr>
          <a:xfrm>
            <a:off x="685622" y="464609"/>
            <a:ext cx="6821440"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 KHÁI NIỆM QUẦN XÃ SINH VẬT</a:t>
            </a:r>
          </a:p>
        </p:txBody>
      </p:sp>
      <p:sp>
        <p:nvSpPr>
          <p:cNvPr id="6" name="TextBox 6"/>
          <p:cNvSpPr txBox="1"/>
          <p:nvPr/>
        </p:nvSpPr>
        <p:spPr>
          <a:xfrm>
            <a:off x="685622" y="1264640"/>
            <a:ext cx="10817582" cy="80772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Các sinh vật trong quần xã có mối quan hệ gắn bó với nhau như một thể thống nhất, do vậy quần xã có cấu trúc tương đối ổn định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4490" t="-80117" b="-525465"/>
            </a:stretch>
          </a:blipFill>
        </p:spPr>
      </p:sp>
      <p:sp>
        <p:nvSpPr>
          <p:cNvPr id="3" name="Freeform 3"/>
          <p:cNvSpPr/>
          <p:nvPr/>
        </p:nvSpPr>
        <p:spPr>
          <a:xfrm flipH="1">
            <a:off x="0" y="1270532"/>
            <a:ext cx="12188825" cy="481777"/>
          </a:xfrm>
          <a:custGeom>
            <a:avLst/>
            <a:gdLst/>
            <a:ahLst/>
            <a:cxnLst/>
            <a:rect l="l" t="t" r="r" b="b"/>
            <a:pathLst>
              <a:path w="18288000" h="722666">
                <a:moveTo>
                  <a:pt x="18288000" y="0"/>
                </a:moveTo>
                <a:lnTo>
                  <a:pt x="0" y="0"/>
                </a:lnTo>
                <a:lnTo>
                  <a:pt x="0" y="722667"/>
                </a:lnTo>
                <a:lnTo>
                  <a:pt x="18288000" y="722667"/>
                </a:lnTo>
                <a:lnTo>
                  <a:pt x="18288000" y="0"/>
                </a:lnTo>
                <a:close/>
              </a:path>
            </a:pathLst>
          </a:custGeom>
          <a:blipFill>
            <a:blip r:embed="rId2"/>
            <a:stretch>
              <a:fillRect t="-429817" b="-1036008"/>
            </a:stretch>
          </a:blipFill>
        </p:spPr>
      </p:sp>
      <p:grpSp>
        <p:nvGrpSpPr>
          <p:cNvPr id="4" name="Group 4"/>
          <p:cNvGrpSpPr/>
          <p:nvPr/>
        </p:nvGrpSpPr>
        <p:grpSpPr>
          <a:xfrm>
            <a:off x="685622" y="1904710"/>
            <a:ext cx="10817582" cy="1068097"/>
            <a:chOff x="0" y="0"/>
            <a:chExt cx="21640800" cy="2136194"/>
          </a:xfrm>
        </p:grpSpPr>
        <p:grpSp>
          <p:nvGrpSpPr>
            <p:cNvPr id="5" name="Group 5"/>
            <p:cNvGrpSpPr/>
            <p:nvPr/>
          </p:nvGrpSpPr>
          <p:grpSpPr>
            <a:xfrm>
              <a:off x="0" y="0"/>
              <a:ext cx="21640800" cy="2136194"/>
              <a:chOff x="0" y="0"/>
              <a:chExt cx="4274726" cy="421964"/>
            </a:xfrm>
          </p:grpSpPr>
          <p:sp>
            <p:nvSpPr>
              <p:cNvPr id="6" name="Freeform 6"/>
              <p:cNvSpPr/>
              <p:nvPr/>
            </p:nvSpPr>
            <p:spPr>
              <a:xfrm>
                <a:off x="0" y="0"/>
                <a:ext cx="4274726" cy="421964"/>
              </a:xfrm>
              <a:custGeom>
                <a:avLst/>
                <a:gdLst/>
                <a:ahLst/>
                <a:cxnLst/>
                <a:rect l="l" t="t" r="r" b="b"/>
                <a:pathLst>
                  <a:path w="4274726" h="421964">
                    <a:moveTo>
                      <a:pt x="24327" y="0"/>
                    </a:moveTo>
                    <a:lnTo>
                      <a:pt x="4250399" y="0"/>
                    </a:lnTo>
                    <a:cubicBezTo>
                      <a:pt x="4263834" y="0"/>
                      <a:pt x="4274726" y="10891"/>
                      <a:pt x="4274726" y="24327"/>
                    </a:cubicBezTo>
                    <a:lnTo>
                      <a:pt x="4274726" y="397638"/>
                    </a:lnTo>
                    <a:cubicBezTo>
                      <a:pt x="4274726" y="411073"/>
                      <a:pt x="4263834" y="421964"/>
                      <a:pt x="4250399" y="421964"/>
                    </a:cubicBezTo>
                    <a:lnTo>
                      <a:pt x="24327" y="421964"/>
                    </a:lnTo>
                    <a:cubicBezTo>
                      <a:pt x="10891" y="421964"/>
                      <a:pt x="0" y="411073"/>
                      <a:pt x="0" y="397638"/>
                    </a:cubicBezTo>
                    <a:lnTo>
                      <a:pt x="0" y="24327"/>
                    </a:lnTo>
                    <a:cubicBezTo>
                      <a:pt x="0" y="10891"/>
                      <a:pt x="10891" y="0"/>
                      <a:pt x="24327" y="0"/>
                    </a:cubicBezTo>
                    <a:close/>
                  </a:path>
                </a:pathLst>
              </a:custGeom>
              <a:solidFill>
                <a:srgbClr val="FFDE59"/>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8" name="TextBox 8"/>
            <p:cNvSpPr txBox="1"/>
            <p:nvPr/>
          </p:nvSpPr>
          <p:spPr>
            <a:xfrm>
              <a:off x="639355" y="235190"/>
              <a:ext cx="20362091"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Quan sát hình và cho biết số lượng loài ở hai quần xã (vùng sa mạc và rừng lá rụng theo mùa) có sự khác nhau không? Vì sao?</a:t>
              </a:r>
            </a:p>
          </p:txBody>
        </p:sp>
      </p:grpSp>
      <p:sp>
        <p:nvSpPr>
          <p:cNvPr id="9" name="Freeform 9"/>
          <p:cNvSpPr/>
          <p:nvPr/>
        </p:nvSpPr>
        <p:spPr>
          <a:xfrm>
            <a:off x="685621" y="3188707"/>
            <a:ext cx="5408791" cy="3414857"/>
          </a:xfrm>
          <a:custGeom>
            <a:avLst/>
            <a:gdLst/>
            <a:ahLst/>
            <a:cxnLst/>
            <a:rect l="l" t="t" r="r" b="b"/>
            <a:pathLst>
              <a:path w="8115300" h="5122285">
                <a:moveTo>
                  <a:pt x="0" y="0"/>
                </a:moveTo>
                <a:lnTo>
                  <a:pt x="8115300" y="0"/>
                </a:lnTo>
                <a:lnTo>
                  <a:pt x="8115300" y="5122286"/>
                </a:lnTo>
                <a:lnTo>
                  <a:pt x="0" y="5122286"/>
                </a:lnTo>
                <a:lnTo>
                  <a:pt x="0" y="0"/>
                </a:lnTo>
                <a:close/>
              </a:path>
            </a:pathLst>
          </a:custGeom>
          <a:blipFill>
            <a:blip r:embed="rId3"/>
            <a:stretch>
              <a:fillRect t="-2876" b="-2876"/>
            </a:stretch>
          </a:blipFill>
        </p:spPr>
      </p:sp>
      <p:sp>
        <p:nvSpPr>
          <p:cNvPr id="10" name="Freeform 10"/>
          <p:cNvSpPr/>
          <p:nvPr/>
        </p:nvSpPr>
        <p:spPr>
          <a:xfrm>
            <a:off x="6229394" y="3188707"/>
            <a:ext cx="5388080" cy="3414857"/>
          </a:xfrm>
          <a:custGeom>
            <a:avLst/>
            <a:gdLst/>
            <a:ahLst/>
            <a:cxnLst/>
            <a:rect l="l" t="t" r="r" b="b"/>
            <a:pathLst>
              <a:path w="8084226" h="5122285">
                <a:moveTo>
                  <a:pt x="0" y="0"/>
                </a:moveTo>
                <a:lnTo>
                  <a:pt x="8084226" y="0"/>
                </a:lnTo>
                <a:lnTo>
                  <a:pt x="8084226" y="5122286"/>
                </a:lnTo>
                <a:lnTo>
                  <a:pt x="0" y="5122286"/>
                </a:lnTo>
                <a:lnTo>
                  <a:pt x="0" y="0"/>
                </a:lnTo>
                <a:close/>
              </a:path>
            </a:pathLst>
          </a:custGeom>
          <a:blipFill>
            <a:blip r:embed="rId4"/>
            <a:stretch>
              <a:fillRect t="-2608" b="-2608"/>
            </a:stretch>
          </a:blipFill>
        </p:spPr>
      </p:sp>
      <p:sp>
        <p:nvSpPr>
          <p:cNvPr id="11" name="TextBox 11"/>
          <p:cNvSpPr txBox="1"/>
          <p:nvPr/>
        </p:nvSpPr>
        <p:spPr>
          <a:xfrm>
            <a:off x="685622" y="464609"/>
            <a:ext cx="800126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 MỘT SỐ ĐẶC TRƯNG CƠ BẢN CỦA QUẦN XÃ</a:t>
            </a:r>
          </a:p>
        </p:txBody>
      </p:sp>
      <p:sp>
        <p:nvSpPr>
          <p:cNvPr id="12" name="TextBox 12"/>
          <p:cNvSpPr txBox="1"/>
          <p:nvPr/>
        </p:nvSpPr>
        <p:spPr>
          <a:xfrm>
            <a:off x="685621" y="1290230"/>
            <a:ext cx="6602828"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Độ đa dạng trong quần xã</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4490" t="-80117" b="-525465"/>
            </a:stretch>
          </a:blipFill>
        </p:spPr>
      </p:sp>
      <p:sp>
        <p:nvSpPr>
          <p:cNvPr id="3" name="Freeform 3"/>
          <p:cNvSpPr/>
          <p:nvPr/>
        </p:nvSpPr>
        <p:spPr>
          <a:xfrm flipH="1">
            <a:off x="0" y="1270532"/>
            <a:ext cx="12188825" cy="481777"/>
          </a:xfrm>
          <a:custGeom>
            <a:avLst/>
            <a:gdLst/>
            <a:ahLst/>
            <a:cxnLst/>
            <a:rect l="l" t="t" r="r" b="b"/>
            <a:pathLst>
              <a:path w="18288000" h="722666">
                <a:moveTo>
                  <a:pt x="18288000" y="0"/>
                </a:moveTo>
                <a:lnTo>
                  <a:pt x="0" y="0"/>
                </a:lnTo>
                <a:lnTo>
                  <a:pt x="0" y="722667"/>
                </a:lnTo>
                <a:lnTo>
                  <a:pt x="18288000" y="722667"/>
                </a:lnTo>
                <a:lnTo>
                  <a:pt x="18288000" y="0"/>
                </a:lnTo>
                <a:close/>
              </a:path>
            </a:pathLst>
          </a:custGeom>
          <a:blipFill>
            <a:blip r:embed="rId2"/>
            <a:stretch>
              <a:fillRect t="-429817" b="-1036008"/>
            </a:stretch>
          </a:blipFill>
        </p:spPr>
      </p:sp>
      <p:grpSp>
        <p:nvGrpSpPr>
          <p:cNvPr id="4" name="Group 4"/>
          <p:cNvGrpSpPr/>
          <p:nvPr/>
        </p:nvGrpSpPr>
        <p:grpSpPr>
          <a:xfrm>
            <a:off x="685622" y="1968210"/>
            <a:ext cx="10817582" cy="1144470"/>
            <a:chOff x="0" y="0"/>
            <a:chExt cx="21640800" cy="2288940"/>
          </a:xfrm>
        </p:grpSpPr>
        <p:grpSp>
          <p:nvGrpSpPr>
            <p:cNvPr id="5" name="Group 5"/>
            <p:cNvGrpSpPr/>
            <p:nvPr/>
          </p:nvGrpSpPr>
          <p:grpSpPr>
            <a:xfrm>
              <a:off x="0" y="0"/>
              <a:ext cx="21640800" cy="2288940"/>
              <a:chOff x="0" y="0"/>
              <a:chExt cx="4274726" cy="452136"/>
            </a:xfrm>
          </p:grpSpPr>
          <p:sp>
            <p:nvSpPr>
              <p:cNvPr id="6" name="Freeform 6"/>
              <p:cNvSpPr/>
              <p:nvPr/>
            </p:nvSpPr>
            <p:spPr>
              <a:xfrm>
                <a:off x="0" y="0"/>
                <a:ext cx="4274726" cy="452136"/>
              </a:xfrm>
              <a:custGeom>
                <a:avLst/>
                <a:gdLst/>
                <a:ahLst/>
                <a:cxnLst/>
                <a:rect l="l" t="t" r="r" b="b"/>
                <a:pathLst>
                  <a:path w="4274726" h="452136">
                    <a:moveTo>
                      <a:pt x="0" y="0"/>
                    </a:moveTo>
                    <a:lnTo>
                      <a:pt x="4274726" y="0"/>
                    </a:lnTo>
                    <a:lnTo>
                      <a:pt x="4274726" y="452136"/>
                    </a:lnTo>
                    <a:lnTo>
                      <a:pt x="0" y="452136"/>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8" name="TextBox 8"/>
            <p:cNvSpPr txBox="1"/>
            <p:nvPr/>
          </p:nvSpPr>
          <p:spPr>
            <a:xfrm>
              <a:off x="538862" y="311562"/>
              <a:ext cx="20563075"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Độ đa dạng của quần xã được thể hiện qua số lượng loài và số lượng cá thể của mỗi loài trong quần xã</a:t>
              </a:r>
            </a:p>
          </p:txBody>
        </p:sp>
      </p:grpSp>
      <p:sp>
        <p:nvSpPr>
          <p:cNvPr id="9" name="Freeform 9"/>
          <p:cNvSpPr/>
          <p:nvPr/>
        </p:nvSpPr>
        <p:spPr>
          <a:xfrm>
            <a:off x="685622" y="3897963"/>
            <a:ext cx="10817582" cy="2691354"/>
          </a:xfrm>
          <a:custGeom>
            <a:avLst/>
            <a:gdLst/>
            <a:ahLst/>
            <a:cxnLst/>
            <a:rect l="l" t="t" r="r" b="b"/>
            <a:pathLst>
              <a:path w="16230600" h="4037031">
                <a:moveTo>
                  <a:pt x="0" y="0"/>
                </a:moveTo>
                <a:lnTo>
                  <a:pt x="16230600" y="0"/>
                </a:lnTo>
                <a:lnTo>
                  <a:pt x="16230600" y="4037032"/>
                </a:lnTo>
                <a:lnTo>
                  <a:pt x="0" y="4037032"/>
                </a:lnTo>
                <a:lnTo>
                  <a:pt x="0" y="0"/>
                </a:lnTo>
                <a:close/>
              </a:path>
            </a:pathLst>
          </a:custGeom>
          <a:blipFill>
            <a:blip r:embed="rId3"/>
            <a:stretch>
              <a:fillRect l="-3215" t="-36613" b="-29374"/>
            </a:stretch>
          </a:blipFill>
        </p:spPr>
      </p:sp>
      <p:sp>
        <p:nvSpPr>
          <p:cNvPr id="10" name="TextBox 10"/>
          <p:cNvSpPr txBox="1"/>
          <p:nvPr/>
        </p:nvSpPr>
        <p:spPr>
          <a:xfrm>
            <a:off x="685622" y="464609"/>
            <a:ext cx="800126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 MỘT SỐ ĐẶC TRƯNG CƠ BẢN CỦA QUẦN XÃ</a:t>
            </a:r>
          </a:p>
        </p:txBody>
      </p:sp>
      <p:sp>
        <p:nvSpPr>
          <p:cNvPr id="11" name="TextBox 11"/>
          <p:cNvSpPr txBox="1"/>
          <p:nvPr/>
        </p:nvSpPr>
        <p:spPr>
          <a:xfrm>
            <a:off x="685621" y="1290230"/>
            <a:ext cx="6602828"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Độ đa dạng trong quần xã</a:t>
            </a:r>
          </a:p>
        </p:txBody>
      </p:sp>
      <p:sp>
        <p:nvSpPr>
          <p:cNvPr id="12" name="TextBox 12"/>
          <p:cNvSpPr txBox="1"/>
          <p:nvPr/>
        </p:nvSpPr>
        <p:spPr>
          <a:xfrm>
            <a:off x="685622" y="3284130"/>
            <a:ext cx="10817582" cy="384529"/>
          </a:xfrm>
          <a:prstGeom prst="rect">
            <a:avLst/>
          </a:prstGeom>
        </p:spPr>
        <p:txBody>
          <a:bodyPr lIns="0" tIns="0" rIns="0" bIns="0" rtlCol="0" anchor="t">
            <a:spAutoFit/>
          </a:bodyPr>
          <a:lstStyle/>
          <a:p>
            <a:pPr algn="ctr">
              <a:lnSpc>
                <a:spcPts val="3266"/>
              </a:lnSpc>
              <a:spcBef>
                <a:spcPct val="0"/>
              </a:spcBef>
            </a:pPr>
            <a:r>
              <a:rPr lang="en-US" sz="2300" b="1" i="1">
                <a:solidFill>
                  <a:srgbClr val="000000"/>
                </a:solidFill>
                <a:latin typeface="Arial" pitchFamily="34" charset="0"/>
              </a:rPr>
              <a:t>Quần xã có độ đa dạng càng cao thì tính ổn định càng lớn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4490" t="-80117" b="-525465"/>
            </a:stretch>
          </a:blipFill>
        </p:spPr>
      </p:sp>
      <p:sp>
        <p:nvSpPr>
          <p:cNvPr id="3" name="Freeform 3"/>
          <p:cNvSpPr/>
          <p:nvPr/>
        </p:nvSpPr>
        <p:spPr>
          <a:xfrm flipH="1">
            <a:off x="0" y="1270532"/>
            <a:ext cx="12188825" cy="481777"/>
          </a:xfrm>
          <a:custGeom>
            <a:avLst/>
            <a:gdLst/>
            <a:ahLst/>
            <a:cxnLst/>
            <a:rect l="l" t="t" r="r" b="b"/>
            <a:pathLst>
              <a:path w="18288000" h="722666">
                <a:moveTo>
                  <a:pt x="18288000" y="0"/>
                </a:moveTo>
                <a:lnTo>
                  <a:pt x="0" y="0"/>
                </a:lnTo>
                <a:lnTo>
                  <a:pt x="0" y="722667"/>
                </a:lnTo>
                <a:lnTo>
                  <a:pt x="18288000" y="722667"/>
                </a:lnTo>
                <a:lnTo>
                  <a:pt x="18288000" y="0"/>
                </a:lnTo>
                <a:close/>
              </a:path>
            </a:pathLst>
          </a:custGeom>
          <a:blipFill>
            <a:blip r:embed="rId2"/>
            <a:stretch>
              <a:fillRect t="-429817" b="-1036008"/>
            </a:stretch>
          </a:blipFill>
        </p:spPr>
      </p:sp>
      <p:sp>
        <p:nvSpPr>
          <p:cNvPr id="4" name="Freeform 4"/>
          <p:cNvSpPr/>
          <p:nvPr/>
        </p:nvSpPr>
        <p:spPr>
          <a:xfrm>
            <a:off x="685621" y="1968210"/>
            <a:ext cx="5408791" cy="4601603"/>
          </a:xfrm>
          <a:custGeom>
            <a:avLst/>
            <a:gdLst/>
            <a:ahLst/>
            <a:cxnLst/>
            <a:rect l="l" t="t" r="r" b="b"/>
            <a:pathLst>
              <a:path w="8115300" h="6902404">
                <a:moveTo>
                  <a:pt x="0" y="0"/>
                </a:moveTo>
                <a:lnTo>
                  <a:pt x="8115300" y="0"/>
                </a:lnTo>
                <a:lnTo>
                  <a:pt x="8115300" y="6902404"/>
                </a:lnTo>
                <a:lnTo>
                  <a:pt x="0" y="6902404"/>
                </a:lnTo>
                <a:lnTo>
                  <a:pt x="0" y="0"/>
                </a:lnTo>
                <a:close/>
              </a:path>
            </a:pathLst>
          </a:custGeom>
          <a:blipFill>
            <a:blip r:embed="rId3"/>
            <a:stretch>
              <a:fillRect l="-14715" r="-14715"/>
            </a:stretch>
          </a:blipFill>
        </p:spPr>
      </p:sp>
      <p:sp>
        <p:nvSpPr>
          <p:cNvPr id="5" name="Freeform 5"/>
          <p:cNvSpPr/>
          <p:nvPr/>
        </p:nvSpPr>
        <p:spPr>
          <a:xfrm>
            <a:off x="6217370" y="1968210"/>
            <a:ext cx="5285834" cy="4601603"/>
          </a:xfrm>
          <a:custGeom>
            <a:avLst/>
            <a:gdLst/>
            <a:ahLst/>
            <a:cxnLst/>
            <a:rect l="l" t="t" r="r" b="b"/>
            <a:pathLst>
              <a:path w="7930816" h="6902404">
                <a:moveTo>
                  <a:pt x="0" y="0"/>
                </a:moveTo>
                <a:lnTo>
                  <a:pt x="7930816" y="0"/>
                </a:lnTo>
                <a:lnTo>
                  <a:pt x="7930816" y="6902404"/>
                </a:lnTo>
                <a:lnTo>
                  <a:pt x="0" y="6902404"/>
                </a:lnTo>
                <a:lnTo>
                  <a:pt x="0" y="0"/>
                </a:lnTo>
                <a:close/>
              </a:path>
            </a:pathLst>
          </a:custGeom>
          <a:blipFill>
            <a:blip r:embed="rId4"/>
            <a:stretch>
              <a:fillRect l="-19688" r="-19688"/>
            </a:stretch>
          </a:blipFill>
        </p:spPr>
      </p:sp>
      <p:sp>
        <p:nvSpPr>
          <p:cNvPr id="6" name="TextBox 6"/>
          <p:cNvSpPr txBox="1"/>
          <p:nvPr/>
        </p:nvSpPr>
        <p:spPr>
          <a:xfrm>
            <a:off x="685622" y="464609"/>
            <a:ext cx="800126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 MỘT SỐ ĐẶC TRƯNG CƠ BẢN CỦA QUẦN XÃ</a:t>
            </a:r>
          </a:p>
        </p:txBody>
      </p:sp>
      <p:sp>
        <p:nvSpPr>
          <p:cNvPr id="7" name="TextBox 7"/>
          <p:cNvSpPr txBox="1"/>
          <p:nvPr/>
        </p:nvSpPr>
        <p:spPr>
          <a:xfrm>
            <a:off x="685621" y="1290230"/>
            <a:ext cx="6602828"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Thành phần các loài trong quần xã</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4490" t="-80117" b="-525465"/>
            </a:stretch>
          </a:blipFill>
        </p:spPr>
      </p:sp>
      <p:sp>
        <p:nvSpPr>
          <p:cNvPr id="3" name="Freeform 3"/>
          <p:cNvSpPr/>
          <p:nvPr/>
        </p:nvSpPr>
        <p:spPr>
          <a:xfrm flipH="1">
            <a:off x="0" y="1270532"/>
            <a:ext cx="12188825" cy="481777"/>
          </a:xfrm>
          <a:custGeom>
            <a:avLst/>
            <a:gdLst/>
            <a:ahLst/>
            <a:cxnLst/>
            <a:rect l="l" t="t" r="r" b="b"/>
            <a:pathLst>
              <a:path w="18288000" h="722666">
                <a:moveTo>
                  <a:pt x="18288000" y="0"/>
                </a:moveTo>
                <a:lnTo>
                  <a:pt x="0" y="0"/>
                </a:lnTo>
                <a:lnTo>
                  <a:pt x="0" y="722667"/>
                </a:lnTo>
                <a:lnTo>
                  <a:pt x="18288000" y="722667"/>
                </a:lnTo>
                <a:lnTo>
                  <a:pt x="18288000" y="0"/>
                </a:lnTo>
                <a:close/>
              </a:path>
            </a:pathLst>
          </a:custGeom>
          <a:blipFill>
            <a:blip r:embed="rId2"/>
            <a:stretch>
              <a:fillRect t="-429817" b="-1036008"/>
            </a:stretch>
          </a:blipFill>
        </p:spPr>
      </p:sp>
      <p:grpSp>
        <p:nvGrpSpPr>
          <p:cNvPr id="4" name="Group 4"/>
          <p:cNvGrpSpPr/>
          <p:nvPr/>
        </p:nvGrpSpPr>
        <p:grpSpPr>
          <a:xfrm>
            <a:off x="685621" y="1968210"/>
            <a:ext cx="5163342" cy="1557220"/>
            <a:chOff x="0" y="0"/>
            <a:chExt cx="10329374" cy="3114440"/>
          </a:xfrm>
        </p:grpSpPr>
        <p:grpSp>
          <p:nvGrpSpPr>
            <p:cNvPr id="5" name="Group 5"/>
            <p:cNvGrpSpPr/>
            <p:nvPr/>
          </p:nvGrpSpPr>
          <p:grpSpPr>
            <a:xfrm>
              <a:off x="0" y="0"/>
              <a:ext cx="10329374" cy="3114440"/>
              <a:chOff x="0" y="0"/>
              <a:chExt cx="2040370" cy="615198"/>
            </a:xfrm>
          </p:grpSpPr>
          <p:sp>
            <p:nvSpPr>
              <p:cNvPr id="6" name="Freeform 6"/>
              <p:cNvSpPr/>
              <p:nvPr/>
            </p:nvSpPr>
            <p:spPr>
              <a:xfrm>
                <a:off x="0" y="0"/>
                <a:ext cx="2040370" cy="615198"/>
              </a:xfrm>
              <a:custGeom>
                <a:avLst/>
                <a:gdLst/>
                <a:ahLst/>
                <a:cxnLst/>
                <a:rect l="l" t="t" r="r" b="b"/>
                <a:pathLst>
                  <a:path w="2040370" h="615198">
                    <a:moveTo>
                      <a:pt x="0" y="0"/>
                    </a:moveTo>
                    <a:lnTo>
                      <a:pt x="2040370" y="0"/>
                    </a:lnTo>
                    <a:lnTo>
                      <a:pt x="2040370" y="615198"/>
                    </a:lnTo>
                    <a:lnTo>
                      <a:pt x="0" y="615198"/>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8" name="TextBox 8"/>
            <p:cNvSpPr txBox="1"/>
            <p:nvPr/>
          </p:nvSpPr>
          <p:spPr>
            <a:xfrm>
              <a:off x="257205" y="311562"/>
              <a:ext cx="9814964"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Mỗi loài trong quần xã có số lượng cá thể khác nhau và giữ một vai trò nhất định. </a:t>
              </a:r>
            </a:p>
          </p:txBody>
        </p:sp>
      </p:grpSp>
      <p:sp>
        <p:nvSpPr>
          <p:cNvPr id="9" name="Freeform 9"/>
          <p:cNvSpPr/>
          <p:nvPr/>
        </p:nvSpPr>
        <p:spPr>
          <a:xfrm>
            <a:off x="6094413" y="1968210"/>
            <a:ext cx="5408791" cy="4635354"/>
          </a:xfrm>
          <a:custGeom>
            <a:avLst/>
            <a:gdLst/>
            <a:ahLst/>
            <a:cxnLst/>
            <a:rect l="l" t="t" r="r" b="b"/>
            <a:pathLst>
              <a:path w="8115300" h="6953031">
                <a:moveTo>
                  <a:pt x="0" y="0"/>
                </a:moveTo>
                <a:lnTo>
                  <a:pt x="8115300" y="0"/>
                </a:lnTo>
                <a:lnTo>
                  <a:pt x="8115300" y="6953031"/>
                </a:lnTo>
                <a:lnTo>
                  <a:pt x="0" y="6953031"/>
                </a:lnTo>
                <a:lnTo>
                  <a:pt x="0" y="0"/>
                </a:lnTo>
                <a:close/>
              </a:path>
            </a:pathLst>
          </a:custGeom>
          <a:blipFill>
            <a:blip r:embed="rId3"/>
            <a:stretch>
              <a:fillRect l="-14298" r="-14298"/>
            </a:stretch>
          </a:blipFill>
        </p:spPr>
      </p:sp>
      <p:sp>
        <p:nvSpPr>
          <p:cNvPr id="10" name="TextBox 10"/>
          <p:cNvSpPr txBox="1"/>
          <p:nvPr/>
        </p:nvSpPr>
        <p:spPr>
          <a:xfrm>
            <a:off x="685621" y="3696880"/>
            <a:ext cx="5163342" cy="1274195"/>
          </a:xfrm>
          <a:prstGeom prst="rect">
            <a:avLst/>
          </a:prstGeom>
        </p:spPr>
        <p:txBody>
          <a:bodyPr lIns="0" tIns="0" rIns="0" bIns="0" rtlCol="0" anchor="t">
            <a:spAutoFit/>
          </a:bodyPr>
          <a:lstStyle/>
          <a:p>
            <a:pPr algn="just">
              <a:lnSpc>
                <a:spcPct val="120000"/>
              </a:lnSpc>
              <a:spcBef>
                <a:spcPct val="0"/>
              </a:spcBef>
            </a:pPr>
            <a:r>
              <a:rPr lang="en-US" sz="2300" i="1">
                <a:solidFill>
                  <a:srgbClr val="000000"/>
                </a:solidFill>
                <a:latin typeface="Arial" pitchFamily="34" charset="0"/>
              </a:rPr>
              <a:t>Tuỳ thuộc vào số lượng, sự ảnh hưởng của các loài trong quần xã </a:t>
            </a:r>
            <a:r>
              <a:rPr lang="en-US" sz="2300" i="1" smtClean="0">
                <a:solidFill>
                  <a:srgbClr val="000000"/>
                </a:solidFill>
                <a:latin typeface="Arial" pitchFamily="34" charset="0"/>
              </a:rPr>
              <a:t>mà </a:t>
            </a:r>
            <a:r>
              <a:rPr lang="en-US" sz="2300" i="1">
                <a:solidFill>
                  <a:srgbClr val="000000"/>
                </a:solidFill>
                <a:latin typeface="Arial" pitchFamily="34" charset="0"/>
              </a:rPr>
              <a:t>phân thành: loài ưu thế, loài đặc trưng,...</a:t>
            </a:r>
          </a:p>
        </p:txBody>
      </p:sp>
      <p:grpSp>
        <p:nvGrpSpPr>
          <p:cNvPr id="11" name="Group 11"/>
          <p:cNvGrpSpPr/>
          <p:nvPr/>
        </p:nvGrpSpPr>
        <p:grpSpPr>
          <a:xfrm>
            <a:off x="685621" y="5076753"/>
            <a:ext cx="5163342" cy="1526811"/>
            <a:chOff x="0" y="0"/>
            <a:chExt cx="10329374" cy="3053621"/>
          </a:xfrm>
        </p:grpSpPr>
        <p:sp>
          <p:nvSpPr>
            <p:cNvPr id="12" name="Freeform 12"/>
            <p:cNvSpPr/>
            <p:nvPr/>
          </p:nvSpPr>
          <p:spPr>
            <a:xfrm>
              <a:off x="5164687" y="0"/>
              <a:ext cx="5164687" cy="3053621"/>
            </a:xfrm>
            <a:custGeom>
              <a:avLst/>
              <a:gdLst/>
              <a:ahLst/>
              <a:cxnLst/>
              <a:rect l="l" t="t" r="r" b="b"/>
              <a:pathLst>
                <a:path w="5164687" h="3053621">
                  <a:moveTo>
                    <a:pt x="0" y="0"/>
                  </a:moveTo>
                  <a:lnTo>
                    <a:pt x="5164687" y="0"/>
                  </a:lnTo>
                  <a:lnTo>
                    <a:pt x="5164687" y="3053621"/>
                  </a:lnTo>
                  <a:lnTo>
                    <a:pt x="0" y="3053621"/>
                  </a:lnTo>
                  <a:lnTo>
                    <a:pt x="0" y="0"/>
                  </a:lnTo>
                  <a:close/>
                </a:path>
              </a:pathLst>
            </a:custGeom>
            <a:blipFill>
              <a:blip r:embed="rId4"/>
              <a:stretch>
                <a:fillRect/>
              </a:stretch>
            </a:blipFill>
          </p:spPr>
        </p:sp>
        <p:sp>
          <p:nvSpPr>
            <p:cNvPr id="13" name="Freeform 13"/>
            <p:cNvSpPr/>
            <p:nvPr/>
          </p:nvSpPr>
          <p:spPr>
            <a:xfrm>
              <a:off x="3449354" y="512620"/>
              <a:ext cx="4297677" cy="2541001"/>
            </a:xfrm>
            <a:custGeom>
              <a:avLst/>
              <a:gdLst/>
              <a:ahLst/>
              <a:cxnLst/>
              <a:rect l="l" t="t" r="r" b="b"/>
              <a:pathLst>
                <a:path w="4297677" h="2541001">
                  <a:moveTo>
                    <a:pt x="0" y="0"/>
                  </a:moveTo>
                  <a:lnTo>
                    <a:pt x="4297676" y="0"/>
                  </a:lnTo>
                  <a:lnTo>
                    <a:pt x="4297676" y="2541001"/>
                  </a:lnTo>
                  <a:lnTo>
                    <a:pt x="0" y="2541001"/>
                  </a:lnTo>
                  <a:lnTo>
                    <a:pt x="0" y="0"/>
                  </a:lnTo>
                  <a:close/>
                </a:path>
              </a:pathLst>
            </a:custGeom>
            <a:blipFill>
              <a:blip r:embed="rId4"/>
              <a:stretch>
                <a:fillRect/>
              </a:stretch>
            </a:blipFill>
          </p:spPr>
        </p:sp>
        <p:sp>
          <p:nvSpPr>
            <p:cNvPr id="14" name="Freeform 14"/>
            <p:cNvSpPr/>
            <p:nvPr/>
          </p:nvSpPr>
          <p:spPr>
            <a:xfrm flipH="1">
              <a:off x="0" y="320084"/>
              <a:ext cx="5598192" cy="2733537"/>
            </a:xfrm>
            <a:custGeom>
              <a:avLst/>
              <a:gdLst/>
              <a:ahLst/>
              <a:cxnLst/>
              <a:rect l="l" t="t" r="r" b="b"/>
              <a:pathLst>
                <a:path w="5598192" h="2733537">
                  <a:moveTo>
                    <a:pt x="5598192" y="0"/>
                  </a:moveTo>
                  <a:lnTo>
                    <a:pt x="0" y="0"/>
                  </a:lnTo>
                  <a:lnTo>
                    <a:pt x="0" y="2733537"/>
                  </a:lnTo>
                  <a:lnTo>
                    <a:pt x="5598192" y="2733537"/>
                  </a:lnTo>
                  <a:lnTo>
                    <a:pt x="5598192" y="0"/>
                  </a:lnTo>
                  <a:close/>
                </a:path>
              </a:pathLst>
            </a:custGeom>
            <a:blipFill>
              <a:blip r:embed="rId5"/>
              <a:stretch>
                <a:fillRect t="-4783" b="-4783"/>
              </a:stretch>
            </a:blipFill>
          </p:spPr>
        </p:sp>
      </p:grpSp>
      <p:sp>
        <p:nvSpPr>
          <p:cNvPr id="15" name="TextBox 15"/>
          <p:cNvSpPr txBox="1"/>
          <p:nvPr/>
        </p:nvSpPr>
        <p:spPr>
          <a:xfrm>
            <a:off x="685622" y="464609"/>
            <a:ext cx="800126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 MỘT SỐ ĐẶC TRƯNG CƠ BẢN CỦA QUẦN XÃ</a:t>
            </a:r>
          </a:p>
        </p:txBody>
      </p:sp>
      <p:sp>
        <p:nvSpPr>
          <p:cNvPr id="16" name="TextBox 16"/>
          <p:cNvSpPr txBox="1"/>
          <p:nvPr/>
        </p:nvSpPr>
        <p:spPr>
          <a:xfrm>
            <a:off x="685621" y="1290230"/>
            <a:ext cx="6602828"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Thành phần các loài trong quần xã</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1356</Words>
  <Application>Microsoft Office PowerPoint</Application>
  <PresentationFormat>Custom</PresentationFormat>
  <Paragraphs>75</Paragraphs>
  <Slides>22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40* QUẦN XÃ SINH VẬT</dc:title>
  <cp:lastModifiedBy>DELL</cp:lastModifiedBy>
  <cp:revision>3</cp:revision>
  <dcterms:created xsi:type="dcterms:W3CDTF">2006-08-16T00:00:00Z</dcterms:created>
  <dcterms:modified xsi:type="dcterms:W3CDTF">2023-06-23T15:10:03Z</dcterms:modified>
  <dc:identifier>DAFlug_W5bY</dc:identifier>
</cp:coreProperties>
</file>